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76" r:id="rId6"/>
    <p:sldId id="275" r:id="rId7"/>
    <p:sldId id="267" r:id="rId8"/>
    <p:sldId id="264" r:id="rId9"/>
    <p:sldId id="258" r:id="rId10"/>
    <p:sldId id="259" r:id="rId11"/>
    <p:sldId id="261" r:id="rId12"/>
    <p:sldId id="260" r:id="rId13"/>
    <p:sldId id="265" r:id="rId14"/>
    <p:sldId id="266" r:id="rId15"/>
    <p:sldId id="274" r:id="rId16"/>
    <p:sldId id="269" r:id="rId17"/>
    <p:sldId id="268" r:id="rId18"/>
    <p:sldId id="270" r:id="rId19"/>
    <p:sldId id="273" r:id="rId20"/>
    <p:sldId id="272"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59" autoAdjust="0"/>
    <p:restoredTop sz="86444" autoAdjust="0"/>
  </p:normalViewPr>
  <p:slideViewPr>
    <p:cSldViewPr>
      <p:cViewPr>
        <p:scale>
          <a:sx n="100" d="100"/>
          <a:sy n="100" d="100"/>
        </p:scale>
        <p:origin x="-414" y="990"/>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dic.academic.ru/dic.nsf/ruwiki/1397" TargetMode="External"/><Relationship Id="rId3" Type="http://schemas.openxmlformats.org/officeDocument/2006/relationships/hyperlink" Target="http://dic.academic.ru/dic.nsf/ruwiki/708447" TargetMode="External"/><Relationship Id="rId7" Type="http://schemas.openxmlformats.org/officeDocument/2006/relationships/hyperlink" Target="http://dic.academic.ru/dic.nsf/ruwiki/6689" TargetMode="External"/><Relationship Id="rId2" Type="http://schemas.openxmlformats.org/officeDocument/2006/relationships/hyperlink" Target="http://dic.academic.ru/dic.nsf/ruwiki/3073" TargetMode="External"/><Relationship Id="rId1" Type="http://schemas.openxmlformats.org/officeDocument/2006/relationships/slideLayout" Target="../slideLayouts/slideLayout5.xml"/><Relationship Id="rId6" Type="http://schemas.openxmlformats.org/officeDocument/2006/relationships/hyperlink" Target="http://dic.academic.ru/dic.nsf/ruwiki/27" TargetMode="External"/><Relationship Id="rId5" Type="http://schemas.openxmlformats.org/officeDocument/2006/relationships/hyperlink" Target="http://dic.academic.ru/dic.nsf/ruwiki/708691" TargetMode="External"/><Relationship Id="rId4" Type="http://schemas.openxmlformats.org/officeDocument/2006/relationships/hyperlink" Target="http://dic.academic.ru/dic.nsf/ruwiki/2924" TargetMode="Externa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C%D0%B5%D0%B6%D0%B4%D1%83%D0%BD%D0%B0%D1%80%D0%BE%D0%B4%D0%BD%D1%8B%D0%B9_%D0%BA%D0%BE%D0%BC%D0%B8%D1%82%D0%B5%D1%82_%D0%9A%D1%80%D0%B0%D1%81%D0%BD%D0%BE%D0%B3%D0%BE_%D0%9A%D1%80%D0%B5%D1%81%D1%82%D0%B0"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onika-media.ru/files/uploads/medvestnik/2012/594/mv_4_1.jpg" TargetMode="Externa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57201"/>
            <a:ext cx="7772400" cy="2285999"/>
          </a:xfrm>
        </p:spPr>
        <p:txBody>
          <a:bodyPr>
            <a:normAutofit/>
          </a:bodyPr>
          <a:lstStyle/>
          <a:p>
            <a:r>
              <a:rPr lang="ru-RU" b="1" dirty="0" smtClean="0"/>
              <a:t>МЕДИЦИНА В ГОДЫ ВЕЛИКОЙ ОТЕЧЕСТВЕННОЙ ВОЙНЫ</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3124200"/>
            <a:ext cx="6400800" cy="2057400"/>
          </a:xfrm>
        </p:spPr>
        <p:txBody>
          <a:bodyPr/>
          <a:lstStyle/>
          <a:p>
            <a:r>
              <a:rPr lang="ru-RU" b="1" dirty="0" smtClean="0">
                <a:solidFill>
                  <a:schemeClr val="tx1"/>
                </a:solidFill>
              </a:rPr>
              <a:t>22 июня 1941 года — черный день в истории нашей страны, начало Великой Отечественной войны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077200" cy="1143000"/>
          </a:xfrm>
        </p:spPr>
        <p:txBody>
          <a:bodyPr>
            <a:normAutofit fontScale="90000"/>
          </a:bodyPr>
          <a:lstStyle/>
          <a:p>
            <a:r>
              <a:rPr lang="ru-RU" sz="2700" b="1" dirty="0" smtClean="0"/>
              <a:t>Из воспоминаний </a:t>
            </a:r>
            <a:r>
              <a:rPr lang="ru-RU" sz="2700" b="1" dirty="0" err="1" smtClean="0"/>
              <a:t>начмеда</a:t>
            </a:r>
            <a:r>
              <a:rPr lang="ru-RU" sz="2700" b="1" dirty="0" smtClean="0"/>
              <a:t> госпиталя 1515 г. Красноярска Надежды Алексеевны  </a:t>
            </a:r>
            <a:r>
              <a:rPr lang="ru-RU" sz="2700" b="1" dirty="0" err="1" smtClean="0"/>
              <a:t>Бранчевской</a:t>
            </a:r>
            <a:r>
              <a:rPr lang="ru-RU" sz="2700" b="1" dirty="0" smtClean="0"/>
              <a:t> о </a:t>
            </a:r>
            <a:r>
              <a:rPr lang="ru-RU" sz="2700" b="1" dirty="0" err="1" smtClean="0"/>
              <a:t>Войно-Ясенецком</a:t>
            </a:r>
            <a:r>
              <a:rPr lang="ru-RU" sz="2700" b="1" dirty="0" smtClean="0"/>
              <a:t> </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2286000"/>
            <a:ext cx="4040188" cy="4038599"/>
          </a:xfrm>
        </p:spPr>
        <p:txBody>
          <a:bodyPr>
            <a:normAutofit fontScale="92500" lnSpcReduction="20000"/>
          </a:bodyPr>
          <a:lstStyle/>
          <a:p>
            <a:r>
              <a:rPr lang="ru-RU" dirty="0" smtClean="0"/>
              <a:t>Из ссылки для работы в должности главного хирурга эвакогоспиталя № 15/15 был вызван профессор В.Ф. </a:t>
            </a:r>
            <a:r>
              <a:rPr lang="ru-RU" dirty="0" err="1" smtClean="0"/>
              <a:t>Войно-Ясенецкий</a:t>
            </a:r>
            <a:r>
              <a:rPr lang="ru-RU" dirty="0" smtClean="0"/>
              <a:t>. Он стал ведущим хирургом этого госпиталя и консультантом в других госпиталях. Вместе с Валентином Феликсовичем работали его ученица, опытный хирург, доцент В.Н. Зиновьева, начальник рентгенологического отделения В.А. </a:t>
            </a:r>
            <a:r>
              <a:rPr lang="ru-RU" dirty="0" err="1" smtClean="0"/>
              <a:t>Клюге</a:t>
            </a:r>
            <a:r>
              <a:rPr lang="ru-RU" dirty="0" smtClean="0"/>
              <a:t>.</a:t>
            </a:r>
          </a:p>
          <a:p>
            <a:endParaRPr lang="ru-RU" dirty="0"/>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normAutofit fontScale="92500"/>
          </a:bodyPr>
          <a:lstStyle/>
          <a:p>
            <a:r>
              <a:rPr lang="ru-RU" smtClean="0"/>
              <a:t>Операции проводили без перерыва по 8-9 часов, особенно в период, когда доставлялся новый эшелон раненых. Делались операции  в любое время суток, тогда, когда это было необходимо. Доставлялись в Сибирь с фронтов раненые уже с осложнениями - остеомиелитом, сепсисом.</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В.Ф. </a:t>
            </a:r>
            <a:r>
              <a:rPr lang="ru-RU" sz="3200" dirty="0" err="1" smtClean="0"/>
              <a:t>Войно-Ясенецкий</a:t>
            </a:r>
            <a:r>
              <a:rPr lang="ru-RU" sz="3200" dirty="0" smtClean="0"/>
              <a:t> — основоположник региональной анестезии и гнойной хирургии не только в России, но и в мире</a:t>
            </a:r>
            <a:endParaRPr lang="ru-RU" sz="3200"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7" name="Содержимое 6" descr="http://www.memorial.krsk.ru/Work/Konkurs/13/Kutonova/05.jpg"/>
          <p:cNvPicPr>
            <a:picLocks noGrp="1"/>
          </p:cNvPicPr>
          <p:nvPr>
            <p:ph sz="half" idx="2"/>
          </p:nvPr>
        </p:nvPicPr>
        <p:blipFill>
          <a:blip r:embed="rId2" cstate="print"/>
          <a:srcRect/>
          <a:stretch>
            <a:fillRect/>
          </a:stretch>
        </p:blipFill>
        <p:spPr bwMode="auto">
          <a:xfrm>
            <a:off x="533400" y="1828800"/>
            <a:ext cx="4040188" cy="4267200"/>
          </a:xfrm>
          <a:prstGeom prst="rect">
            <a:avLst/>
          </a:prstGeom>
          <a:noFill/>
          <a:ln w="9525">
            <a:noFill/>
            <a:miter lim="800000"/>
            <a:headEnd/>
            <a:tailEnd/>
          </a:ln>
        </p:spPr>
      </p:pic>
      <p:pic>
        <p:nvPicPr>
          <p:cNvPr id="8" name="Содержимое 7" descr="Войно-Ясенецкий В.Ф. (1877-1961), профессор медицины, лауреат Сталинской премии,  хирург-консультант Тамбовских эвакогоспиталей, архиепископ Тамбовский Лука в 1944-1946 гг.  Место съемки:  Автор съемки: не установлен ГАТО оп.1, ед.хр. 1877"/>
          <p:cNvPicPr>
            <a:picLocks noGrp="1"/>
          </p:cNvPicPr>
          <p:nvPr>
            <p:ph sz="quarter" idx="4"/>
          </p:nvPr>
        </p:nvPicPr>
        <p:blipFill>
          <a:blip r:embed="rId3" cstate="print"/>
          <a:srcRect/>
          <a:stretch>
            <a:fillRect/>
          </a:stretch>
        </p:blipFill>
        <p:spPr bwMode="auto">
          <a:xfrm>
            <a:off x="4800600" y="1828800"/>
            <a:ext cx="3733800"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normAutofit fontScale="92500"/>
          </a:bodyPr>
          <a:lstStyle/>
          <a:p>
            <a:r>
              <a:rPr lang="ru-RU" dirty="0" smtClean="0"/>
              <a:t>В.Ф. </a:t>
            </a:r>
            <a:r>
              <a:rPr lang="ru-RU" dirty="0" err="1" smtClean="0"/>
              <a:t>Войно-Ясенецкий</a:t>
            </a:r>
            <a:r>
              <a:rPr lang="ru-RU" dirty="0" smtClean="0"/>
              <a:t> никогда не называл раненых бойцами или солдатами. Он всегда говорил: “Воины”.                                                                  О красноярском периоде последней своей ссылки В.Ф. </a:t>
            </a:r>
            <a:r>
              <a:rPr lang="ru-RU" dirty="0" err="1" smtClean="0"/>
              <a:t>Войно-Ясенецкий</a:t>
            </a:r>
            <a:r>
              <a:rPr lang="ru-RU" dirty="0" smtClean="0"/>
              <a:t> пишет тепло: “Воспоминание об этой работе остались у меня светлые и радостные. </a:t>
            </a:r>
          </a:p>
          <a:p>
            <a:endParaRPr lang="ru-RU" dirty="0"/>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a:xfrm>
            <a:off x="4645025" y="1371600"/>
            <a:ext cx="4041775" cy="5105400"/>
          </a:xfrm>
        </p:spPr>
        <p:txBody>
          <a:bodyPr>
            <a:normAutofit fontScale="85000" lnSpcReduction="20000"/>
          </a:bodyPr>
          <a:lstStyle/>
          <a:p>
            <a:r>
              <a:rPr lang="ru-RU" dirty="0" smtClean="0"/>
              <a:t>Когда Валентин Феликсович разработал новые операции и в частности резекцию суставов, «многих он вытащил с того света». «После войны работал в железнодорожной больнице Красноярска главный хирург Коваленок. С фронта он был доставлен в тяжелом состоянии: сепсис, остеомиелит тазобедренного сустава. Прооперировал его Валентин Феликсович и выходили его. Антибиотиков, как и других антибактериальных средств, тогда не было. Разработанная им новая хирургическая тактика при остеомиелите крупных суставов</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Специализированные эвакогоспитали</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1143000"/>
            <a:ext cx="4040188" cy="4983163"/>
          </a:xfrm>
        </p:spPr>
        <p:txBody>
          <a:bodyPr>
            <a:normAutofit fontScale="62500" lnSpcReduction="20000"/>
          </a:bodyPr>
          <a:lstStyle/>
          <a:p>
            <a:r>
              <a:rPr lang="ru-RU" sz="2600" dirty="0" smtClean="0"/>
              <a:t>Эвакогоспитали, располагавшиеся вблизи совхозов, колхозов, обеспечивали себя овощами. Осенью 1941 г. начали создаваться специализированные эвакогоспитали- для раненых бойцов.</a:t>
            </a:r>
          </a:p>
          <a:p>
            <a:r>
              <a:rPr lang="ru-RU" sz="2600" dirty="0" smtClean="0"/>
              <a:t>Ведущими хирургами эвакогоспиталей г. Красноярска и края были кандидаты медицинских наук, доцент Н.М. </a:t>
            </a:r>
            <a:r>
              <a:rPr lang="ru-RU" sz="2600" dirty="0" err="1" smtClean="0"/>
              <a:t>Михетько</a:t>
            </a:r>
            <a:r>
              <a:rPr lang="ru-RU" sz="2600" dirty="0" smtClean="0"/>
              <a:t> (№ 985), доцент П.Г. Зайцев — главный хирург Управления эвакогоспиталей (№ 49), С.Г. </a:t>
            </a:r>
            <a:r>
              <a:rPr lang="ru-RU" sz="2600" dirty="0" err="1" smtClean="0"/>
              <a:t>Гуткин</a:t>
            </a:r>
            <a:r>
              <a:rPr lang="ru-RU" sz="2600" dirty="0" smtClean="0"/>
              <a:t> (№ 1350), А.Н. </a:t>
            </a:r>
            <a:r>
              <a:rPr lang="ru-RU" sz="2600" dirty="0" err="1" smtClean="0"/>
              <a:t>Симченко</a:t>
            </a:r>
            <a:r>
              <a:rPr lang="ru-RU" sz="2600" dirty="0" smtClean="0"/>
              <a:t> (№ 3343), Н.Н. </a:t>
            </a:r>
            <a:r>
              <a:rPr lang="ru-RU" sz="2600" dirty="0" err="1" smtClean="0"/>
              <a:t>Староверова</a:t>
            </a:r>
            <a:r>
              <a:rPr lang="ru-RU" sz="2600" dirty="0" smtClean="0"/>
              <a:t> (№ 2511), Н.С. </a:t>
            </a:r>
            <a:r>
              <a:rPr lang="ru-RU" sz="2600" dirty="0" err="1" smtClean="0"/>
              <a:t>Чепурин</a:t>
            </a:r>
            <a:r>
              <a:rPr lang="ru-RU" sz="2600" dirty="0" smtClean="0"/>
              <a:t>, заведующий глазным отделением, вернувший зрение многим раненым. Большую консультативную и лечебную помощь эвакогоспиталям оказывали профессора Красноярского медицинского института Е.И. </a:t>
            </a:r>
            <a:r>
              <a:rPr lang="ru-RU" sz="2600" dirty="0" err="1" smtClean="0"/>
              <a:t>Цукерштейн</a:t>
            </a:r>
            <a:r>
              <a:rPr lang="ru-RU" sz="2600" dirty="0" smtClean="0"/>
              <a:t>, К.М. Розенталь, В.Л. </a:t>
            </a:r>
            <a:r>
              <a:rPr lang="ru-RU" sz="2600" dirty="0" err="1" smtClean="0"/>
              <a:t>Яхнис</a:t>
            </a:r>
            <a:r>
              <a:rPr lang="ru-RU" sz="2600" dirty="0" smtClean="0"/>
              <a:t>, Э.Л. </a:t>
            </a:r>
            <a:r>
              <a:rPr lang="ru-RU" sz="2600" dirty="0" err="1" smtClean="0"/>
              <a:t>Горницкая</a:t>
            </a:r>
            <a:r>
              <a:rPr lang="ru-RU" sz="2600" dirty="0" smtClean="0"/>
              <a:t>, А.И. </a:t>
            </a:r>
            <a:r>
              <a:rPr lang="ru-RU" sz="2600" dirty="0" err="1" smtClean="0"/>
              <a:t>Златоверов</a:t>
            </a:r>
            <a:r>
              <a:rPr lang="ru-RU" sz="2600" dirty="0" smtClean="0"/>
              <a:t>, М.Д. Дубов и др.</a:t>
            </a:r>
          </a:p>
          <a:p>
            <a:endParaRPr lang="ru-RU" dirty="0"/>
          </a:p>
        </p:txBody>
      </p:sp>
      <p:sp>
        <p:nvSpPr>
          <p:cNvPr id="5" name="Текст 4"/>
          <p:cNvSpPr>
            <a:spLocks noGrp="1"/>
          </p:cNvSpPr>
          <p:nvPr>
            <p:ph type="body" sz="quarter" idx="3"/>
          </p:nvPr>
        </p:nvSpPr>
        <p:spPr/>
        <p:txBody>
          <a:bodyPr/>
          <a:lstStyle/>
          <a:p>
            <a:endParaRPr lang="ru-RU"/>
          </a:p>
        </p:txBody>
      </p:sp>
      <p:pic>
        <p:nvPicPr>
          <p:cNvPr id="7" name="Содержимое 6" descr="Концерт в эвакогоспитале № 987"/>
          <p:cNvPicPr>
            <a:picLocks noGrp="1"/>
          </p:cNvPicPr>
          <p:nvPr>
            <p:ph sz="quarter" idx="4"/>
          </p:nvPr>
        </p:nvPicPr>
        <p:blipFill>
          <a:blip r:embed="rId2" cstate="print"/>
          <a:srcRect/>
          <a:stretch>
            <a:fillRect/>
          </a:stretch>
        </p:blipFill>
        <p:spPr bwMode="auto">
          <a:xfrm>
            <a:off x="4645025" y="1600200"/>
            <a:ext cx="404177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8762"/>
          </a:xfrm>
        </p:spPr>
        <p:txBody>
          <a:bodyPr>
            <a:normAutofit fontScale="90000"/>
          </a:bodyPr>
          <a:lstStyle/>
          <a:p>
            <a:r>
              <a:rPr lang="ru-RU" dirty="0" smtClean="0"/>
              <a:t/>
            </a:r>
            <a:br>
              <a:rPr lang="ru-RU" dirty="0" smtClean="0"/>
            </a:br>
            <a:endParaRPr lang="ru-RU" dirty="0"/>
          </a:p>
        </p:txBody>
      </p:sp>
      <p:sp>
        <p:nvSpPr>
          <p:cNvPr id="3" name="Текст 2"/>
          <p:cNvSpPr>
            <a:spLocks noGrp="1"/>
          </p:cNvSpPr>
          <p:nvPr>
            <p:ph type="body" idx="1"/>
          </p:nvPr>
        </p:nvSpPr>
        <p:spPr>
          <a:xfrm>
            <a:off x="457200" y="838200"/>
            <a:ext cx="4040188" cy="803275"/>
          </a:xfrm>
        </p:spPr>
        <p:txBody>
          <a:bodyPr>
            <a:normAutofit/>
          </a:bodyPr>
          <a:lstStyle/>
          <a:p>
            <a:r>
              <a:rPr lang="ru-RU" sz="3200" dirty="0" smtClean="0"/>
              <a:t>Трудовое обучение</a:t>
            </a:r>
            <a:endParaRPr lang="ru-RU" sz="3200" dirty="0"/>
          </a:p>
        </p:txBody>
      </p:sp>
      <p:sp>
        <p:nvSpPr>
          <p:cNvPr id="4" name="Содержимое 3"/>
          <p:cNvSpPr>
            <a:spLocks noGrp="1"/>
          </p:cNvSpPr>
          <p:nvPr>
            <p:ph sz="half" idx="2"/>
          </p:nvPr>
        </p:nvSpPr>
        <p:spPr>
          <a:xfrm>
            <a:off x="457200" y="1828800"/>
            <a:ext cx="4040188" cy="4297363"/>
          </a:xfrm>
        </p:spPr>
        <p:txBody>
          <a:bodyPr>
            <a:normAutofit lnSpcReduction="10000"/>
          </a:bodyPr>
          <a:lstStyle/>
          <a:p>
            <a:r>
              <a:rPr lang="ru-RU" dirty="0" smtClean="0"/>
              <a:t>В эвакогоспиталях проводилось трудовое обучение раненых. Из них готовили шоферов, киномехаников, сапожников, счетоводов (одним из приобретших эту специальность  был и П.М.Шурыгин), телеграфистов и т.д. Были открыты мастерские по ремонту одежды, обуви.</a:t>
            </a:r>
          </a:p>
          <a:p>
            <a:endParaRPr lang="ru-RU" dirty="0"/>
          </a:p>
        </p:txBody>
      </p:sp>
      <p:sp>
        <p:nvSpPr>
          <p:cNvPr id="5" name="Текст 4"/>
          <p:cNvSpPr>
            <a:spLocks noGrp="1"/>
          </p:cNvSpPr>
          <p:nvPr>
            <p:ph type="body" sz="quarter" idx="3"/>
          </p:nvPr>
        </p:nvSpPr>
        <p:spPr>
          <a:xfrm>
            <a:off x="4645025" y="990600"/>
            <a:ext cx="4041775" cy="1184275"/>
          </a:xfrm>
        </p:spPr>
        <p:txBody>
          <a:bodyPr>
            <a:normAutofit/>
          </a:bodyPr>
          <a:lstStyle/>
          <a:p>
            <a:r>
              <a:rPr lang="ru-RU" sz="3200" dirty="0" smtClean="0"/>
              <a:t>Материальное снабжение</a:t>
            </a:r>
          </a:p>
          <a:p>
            <a:endParaRPr lang="ru-RU" dirty="0"/>
          </a:p>
        </p:txBody>
      </p:sp>
      <p:sp>
        <p:nvSpPr>
          <p:cNvPr id="6" name="Содержимое 5"/>
          <p:cNvSpPr>
            <a:spLocks noGrp="1"/>
          </p:cNvSpPr>
          <p:nvPr>
            <p:ph sz="quarter" idx="4"/>
          </p:nvPr>
        </p:nvSpPr>
        <p:spPr>
          <a:xfrm>
            <a:off x="4645025" y="1828800"/>
            <a:ext cx="4041775" cy="4297363"/>
          </a:xfrm>
        </p:spPr>
        <p:txBody>
          <a:bodyPr>
            <a:normAutofit fontScale="92500"/>
          </a:bodyPr>
          <a:lstStyle/>
          <a:p>
            <a:r>
              <a:rPr lang="ru-RU" dirty="0" smtClean="0"/>
              <a:t>Помогали шефствующие колхозы и совхозы, которые доставляли в госпитали продукты — мясо, сало, масло, яйцо, овощи, лук, чеснок, сухофрукты, варенье, ягоды и др.</a:t>
            </a:r>
          </a:p>
          <a:p>
            <a:r>
              <a:rPr lang="ru-RU" dirty="0" smtClean="0"/>
              <a:t>Для снабжения эвакогоспиталей кровью и ее заменителями в Красноярске была организована станция переливания крови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8229600" cy="1143000"/>
          </a:xfrm>
        </p:spPr>
        <p:txBody>
          <a:bodyPr>
            <a:normAutofit fontScale="90000"/>
          </a:bodyPr>
          <a:lstStyle/>
          <a:p>
            <a:r>
              <a:rPr lang="ru-RU" dirty="0" smtClean="0"/>
              <a:t/>
            </a:r>
            <a:br>
              <a:rPr lang="ru-RU" dirty="0" smtClean="0"/>
            </a:br>
            <a:r>
              <a:rPr lang="ru-RU" b="1" dirty="0" smtClean="0"/>
              <a:t> </a:t>
            </a:r>
            <a:r>
              <a:rPr lang="ru-RU" sz="2700" b="1" dirty="0" smtClean="0"/>
              <a:t>Житомирский военный госпиталь - именно сюда после ранения в апреле 1944 года попадает </a:t>
            </a:r>
            <a:r>
              <a:rPr lang="ru-RU" sz="3100" b="1" dirty="0" smtClean="0"/>
              <a:t>Шурыгин</a:t>
            </a:r>
            <a:r>
              <a:rPr lang="ru-RU" b="1" dirty="0" smtClean="0"/>
              <a:t>.</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304800" y="1600200"/>
            <a:ext cx="4040188" cy="4648200"/>
          </a:xfrm>
        </p:spPr>
        <p:txBody>
          <a:bodyPr>
            <a:normAutofit fontScale="92500"/>
          </a:bodyPr>
          <a:lstStyle/>
          <a:p>
            <a:r>
              <a:rPr lang="ru-RU" i="1" dirty="0" smtClean="0"/>
              <a:t>Житомирский военный госпиталь - один из старейших в Украине. Он ведет свою историю с 22 февраля 1813 года - со дня основания в Волынской губернии военного временного госпиталя. </a:t>
            </a:r>
            <a:br>
              <a:rPr lang="ru-RU" i="1" dirty="0" smtClean="0"/>
            </a:br>
            <a:r>
              <a:rPr lang="ru-RU" i="1" dirty="0" smtClean="0"/>
              <a:t/>
            </a:r>
            <a:br>
              <a:rPr lang="ru-RU" i="1" dirty="0" smtClean="0"/>
            </a:br>
            <a:r>
              <a:rPr lang="ru-RU" i="1" dirty="0" smtClean="0"/>
              <a:t>В первые дни Великой Отечественной войны - 25 июня 1941 года - он принял первую партию раненых.</a:t>
            </a:r>
            <a:endParaRPr lang="ru-RU" dirty="0" smtClean="0"/>
          </a:p>
          <a:p>
            <a:endParaRPr lang="ru-RU" dirty="0"/>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a:xfrm>
            <a:off x="4645025" y="1524000"/>
            <a:ext cx="4041775" cy="4602163"/>
          </a:xfrm>
        </p:spPr>
        <p:txBody>
          <a:bodyPr>
            <a:normAutofit fontScale="62500" lnSpcReduction="20000"/>
          </a:bodyPr>
          <a:lstStyle/>
          <a:p>
            <a:r>
              <a:rPr lang="ru-RU" sz="2600" dirty="0" smtClean="0"/>
              <a:t>Первое зловещее дыхание медики госпиталя ощутили уже 25 июня 41-го, когда прибыла большая партия раненых из Луцка. Вторая группа, доставленная эшелоном из Новоград-Волынского спустя неделю, вовсе заполонила все отделения и даже коридоры. По воспоминаниям ветеранов, чтобы справиться с таким количеством больных не хватало не только рук специалистов-медиков, лекарств, но и 24-х часов в сутки, однако врачи и сестры делали все возможное, чтобы спасти раненых.</a:t>
            </a:r>
          </a:p>
          <a:p>
            <a:r>
              <a:rPr lang="ru-RU" sz="2600" dirty="0" smtClean="0"/>
              <a:t>Как свидетельствуют архивные документы, 409-й военный госпиталь считался единственным по своему профилю, пользовался значительным авторитетом. Сюда направлялись военнослужащие с наиболее тяжелыми черепно-мозговыми травмами.</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НИКТО НЕ ЗАБЫТ, НИЧТО НЕ ЗАБЫТО....</a:t>
            </a:r>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a:xfrm>
            <a:off x="4645025" y="1535112"/>
            <a:ext cx="4041775" cy="1284287"/>
          </a:xfrm>
        </p:spPr>
        <p:txBody>
          <a:bodyPr>
            <a:normAutofit fontScale="92500" lnSpcReduction="20000"/>
          </a:bodyPr>
          <a:lstStyle/>
          <a:p>
            <a:r>
              <a:rPr lang="ru-RU" dirty="0" smtClean="0"/>
              <a:t>Зинаида Михайловна                   </a:t>
            </a:r>
            <a:r>
              <a:rPr lang="ru-RU" dirty="0" err="1" smtClean="0"/>
              <a:t>Туснолобова-Марченко</a:t>
            </a:r>
            <a:r>
              <a:rPr lang="ru-RU" dirty="0" smtClean="0"/>
              <a:t> (</a:t>
            </a:r>
            <a:r>
              <a:rPr lang="ru-RU" dirty="0" smtClean="0">
                <a:hlinkClick r:id="rId2"/>
              </a:rPr>
              <a:t>23 ноября</a:t>
            </a:r>
            <a:r>
              <a:rPr lang="ru-RU" dirty="0" smtClean="0"/>
              <a:t> </a:t>
            </a:r>
            <a:r>
              <a:rPr lang="ru-RU" dirty="0" smtClean="0">
                <a:hlinkClick r:id="rId3"/>
              </a:rPr>
              <a:t>1920</a:t>
            </a:r>
            <a:r>
              <a:rPr lang="ru-RU" dirty="0" smtClean="0"/>
              <a:t> — </a:t>
            </a:r>
            <a:r>
              <a:rPr lang="ru-RU" dirty="0" smtClean="0">
                <a:hlinkClick r:id="rId4"/>
              </a:rPr>
              <a:t>20 мая</a:t>
            </a:r>
            <a:r>
              <a:rPr lang="ru-RU" dirty="0" smtClean="0"/>
              <a:t> </a:t>
            </a:r>
            <a:r>
              <a:rPr lang="ru-RU" dirty="0" smtClean="0">
                <a:hlinkClick r:id="rId5"/>
              </a:rPr>
              <a:t>1980</a:t>
            </a:r>
            <a:r>
              <a:rPr lang="ru-RU" dirty="0" smtClean="0"/>
              <a:t>) </a:t>
            </a:r>
            <a:endParaRPr lang="ru-RU" dirty="0"/>
          </a:p>
        </p:txBody>
      </p:sp>
      <p:sp>
        <p:nvSpPr>
          <p:cNvPr id="6" name="Содержимое 5"/>
          <p:cNvSpPr>
            <a:spLocks noGrp="1"/>
          </p:cNvSpPr>
          <p:nvPr>
            <p:ph sz="quarter" idx="4"/>
          </p:nvPr>
        </p:nvSpPr>
        <p:spPr>
          <a:xfrm>
            <a:off x="4495801" y="3047999"/>
            <a:ext cx="4267200" cy="3078163"/>
          </a:xfrm>
        </p:spPr>
        <p:txBody>
          <a:bodyPr>
            <a:noAutofit/>
          </a:bodyPr>
          <a:lstStyle/>
          <a:p>
            <a:pPr lvl="1">
              <a:buNone/>
            </a:pPr>
            <a:r>
              <a:rPr lang="ru-RU" sz="1600" dirty="0" smtClean="0"/>
              <a:t>Участница  </a:t>
            </a:r>
            <a:r>
              <a:rPr lang="ru-RU" sz="1600" dirty="0" err="1" smtClean="0">
                <a:hlinkClick r:id="rId6"/>
              </a:rPr>
              <a:t>ВеликойОтечественной</a:t>
            </a:r>
            <a:r>
              <a:rPr lang="ru-RU" sz="1600" dirty="0" smtClean="0">
                <a:hlinkClick r:id="rId6"/>
              </a:rPr>
              <a:t>            войны</a:t>
            </a:r>
            <a:r>
              <a:rPr lang="ru-RU" sz="1600" dirty="0" smtClean="0"/>
              <a:t>, старшина медицинской службы, фронтовая санитарка,                         </a:t>
            </a:r>
            <a:r>
              <a:rPr lang="ru-RU" sz="1600" dirty="0" smtClean="0">
                <a:hlinkClick r:id="rId7"/>
              </a:rPr>
              <a:t>Герой Советского Союза</a:t>
            </a:r>
            <a:r>
              <a:rPr lang="ru-RU" sz="1600" dirty="0" smtClean="0"/>
              <a:t>. За 8 месяцев пребывания на фронте   вынесла с поля боя 128 раненых. </a:t>
            </a:r>
            <a:r>
              <a:rPr lang="ru-RU" sz="1600" dirty="0" smtClean="0">
                <a:hlinkClick r:id="rId8"/>
              </a:rPr>
              <a:t>В </a:t>
            </a:r>
            <a:r>
              <a:rPr lang="ru-RU" sz="1600" dirty="0" smtClean="0"/>
              <a:t>      </a:t>
            </a:r>
            <a:r>
              <a:rPr lang="ru-RU" sz="1600" dirty="0" smtClean="0">
                <a:hlinkClick r:id="rId8"/>
              </a:rPr>
              <a:t>     февраля1943 года</a:t>
            </a:r>
            <a:r>
              <a:rPr lang="ru-RU" sz="1600" dirty="0" smtClean="0"/>
              <a:t> в бою за станцию Горшечное Курской области была тяжело ранена, обморожена, сутки   пролежала среди трупов. Вследствие обморожения лишилась  рук  и ног. </a:t>
            </a:r>
            <a:endParaRPr lang="ru-RU" sz="1600" dirty="0"/>
          </a:p>
        </p:txBody>
      </p:sp>
      <p:pic>
        <p:nvPicPr>
          <p:cNvPr id="7" name="Содержимое 6" descr="Tusnolobova-Marczenko.jpg"/>
          <p:cNvPicPr>
            <a:picLocks noGrp="1"/>
          </p:cNvPicPr>
          <p:nvPr>
            <p:ph sz="half" idx="2"/>
          </p:nvPr>
        </p:nvPicPr>
        <p:blipFill>
          <a:blip r:embed="rId9" cstate="print"/>
          <a:srcRect/>
          <a:stretch>
            <a:fillRect/>
          </a:stretch>
        </p:blipFill>
        <p:spPr bwMode="auto">
          <a:xfrm>
            <a:off x="990600" y="1524000"/>
            <a:ext cx="3200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Медаль имени </a:t>
            </a:r>
            <a:r>
              <a:rPr lang="ru-RU" b="1" dirty="0" err="1" smtClean="0"/>
              <a:t>Флоренс</a:t>
            </a:r>
            <a:r>
              <a:rPr lang="ru-RU" b="1" dirty="0" smtClean="0"/>
              <a:t> </a:t>
            </a:r>
            <a:r>
              <a:rPr lang="ru-RU" b="1" dirty="0" err="1" smtClean="0"/>
              <a:t>Найтингейл</a:t>
            </a:r>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normAutofit fontScale="92500" lnSpcReduction="20000"/>
          </a:bodyPr>
          <a:lstStyle/>
          <a:p>
            <a:r>
              <a:rPr lang="ru-RU" b="1" dirty="0" smtClean="0"/>
              <a:t>Медаль имени </a:t>
            </a:r>
            <a:r>
              <a:rPr lang="ru-RU" b="1" dirty="0" err="1" smtClean="0"/>
              <a:t>Флоренс</a:t>
            </a:r>
            <a:r>
              <a:rPr lang="ru-RU" b="1" dirty="0" smtClean="0"/>
              <a:t> </a:t>
            </a:r>
            <a:r>
              <a:rPr lang="ru-RU" b="1" dirty="0" err="1" smtClean="0"/>
              <a:t>Найтингейл</a:t>
            </a:r>
            <a:r>
              <a:rPr lang="ru-RU" dirty="0" smtClean="0"/>
              <a:t> (</a:t>
            </a:r>
            <a:r>
              <a:rPr lang="ru-RU" u="sng" dirty="0" smtClean="0">
                <a:hlinkClick r:id="rId2" tooltip="Английский язык"/>
              </a:rPr>
              <a:t>англ.</a:t>
            </a:r>
            <a:r>
              <a:rPr lang="ru-RU" dirty="0" smtClean="0"/>
              <a:t> </a:t>
            </a:r>
            <a:r>
              <a:rPr lang="ru-RU" i="1" dirty="0" err="1" smtClean="0"/>
              <a:t>Florence</a:t>
            </a:r>
            <a:r>
              <a:rPr lang="ru-RU" i="1" dirty="0" smtClean="0"/>
              <a:t> </a:t>
            </a:r>
            <a:r>
              <a:rPr lang="ru-RU" i="1" dirty="0" err="1" smtClean="0"/>
              <a:t>Nightingale</a:t>
            </a:r>
            <a:r>
              <a:rPr lang="ru-RU" i="1" dirty="0" smtClean="0"/>
              <a:t> </a:t>
            </a:r>
            <a:r>
              <a:rPr lang="ru-RU" i="1" dirty="0" err="1" smtClean="0"/>
              <a:t>Medal</a:t>
            </a:r>
            <a:r>
              <a:rPr lang="ru-RU" dirty="0" smtClean="0"/>
              <a:t>) — награда </a:t>
            </a:r>
            <a:r>
              <a:rPr lang="ru-RU" u="sng" dirty="0" smtClean="0">
                <a:hlinkClick r:id="rId3" tooltip="Международный комитет Красного Креста"/>
              </a:rPr>
              <a:t>Международного комитета Красного Креста</a:t>
            </a:r>
            <a:r>
              <a:rPr lang="ru-RU" dirty="0" smtClean="0"/>
              <a:t>, которая присуждается медицинским сёстрам и братьям за </a:t>
            </a:r>
            <a:r>
              <a:rPr lang="ru-RU" b="1" dirty="0" smtClean="0"/>
              <a:t>исключительную преданность</a:t>
            </a:r>
            <a:r>
              <a:rPr lang="ru-RU" dirty="0" smtClean="0"/>
              <a:t> своему делу и храбрость при оказании помощи раненым и больным, как в военное, так и в мирное время.  </a:t>
            </a:r>
          </a:p>
          <a:p>
            <a:endParaRPr lang="ru-RU" dirty="0"/>
          </a:p>
        </p:txBody>
      </p:sp>
      <p:pic>
        <p:nvPicPr>
          <p:cNvPr id="7" name="Содержимое 6" descr="C:\Users\Елена\Desktop\егорьевск\да"/>
          <p:cNvPicPr>
            <a:picLocks noGrp="1"/>
          </p:cNvPicPr>
          <p:nvPr>
            <p:ph sz="half" idx="2"/>
          </p:nvPr>
        </p:nvPicPr>
        <p:blipFill>
          <a:blip r:embed="rId4" cstate="print"/>
          <a:srcRect/>
          <a:stretch>
            <a:fillRect/>
          </a:stretch>
        </p:blipFill>
        <p:spPr bwMode="auto">
          <a:xfrm>
            <a:off x="457200" y="2420955"/>
            <a:ext cx="4040188" cy="3459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Медаль имени </a:t>
            </a:r>
            <a:r>
              <a:rPr lang="ru-RU" b="1" dirty="0" err="1" smtClean="0"/>
              <a:t>Флоренс</a:t>
            </a:r>
            <a:r>
              <a:rPr lang="ru-RU" b="1" dirty="0" smtClean="0"/>
              <a:t> </a:t>
            </a:r>
            <a:r>
              <a:rPr lang="ru-RU" b="1" dirty="0" err="1" smtClean="0"/>
              <a:t>Найтингейл</a:t>
            </a:r>
            <a:endParaRPr lang="ru-RU" dirty="0"/>
          </a:p>
        </p:txBody>
      </p:sp>
      <p:sp>
        <p:nvSpPr>
          <p:cNvPr id="3" name="Текст 2"/>
          <p:cNvSpPr>
            <a:spLocks noGrp="1"/>
          </p:cNvSpPr>
          <p:nvPr>
            <p:ph type="body" idx="1"/>
          </p:nvPr>
        </p:nvSpPr>
        <p:spPr>
          <a:xfrm flipV="1">
            <a:off x="457200" y="1489393"/>
            <a:ext cx="4040188" cy="45719"/>
          </a:xfrm>
        </p:spPr>
        <p:txBody>
          <a:bodyPr>
            <a:normAutofit fontScale="25000" lnSpcReduction="20000"/>
          </a:bodyPr>
          <a:lstStyle/>
          <a:p>
            <a:endParaRPr lang="ru-RU" dirty="0"/>
          </a:p>
        </p:txBody>
      </p:sp>
      <p:sp>
        <p:nvSpPr>
          <p:cNvPr id="5" name="Текст 4"/>
          <p:cNvSpPr>
            <a:spLocks noGrp="1"/>
          </p:cNvSpPr>
          <p:nvPr>
            <p:ph type="body" sz="quarter" idx="3"/>
          </p:nvPr>
        </p:nvSpPr>
        <p:spPr>
          <a:xfrm>
            <a:off x="4645025" y="1535112"/>
            <a:ext cx="4041775" cy="4560887"/>
          </a:xfrm>
        </p:spPr>
        <p:txBody>
          <a:bodyPr>
            <a:normAutofit fontScale="92500" lnSpcReduction="20000"/>
          </a:bodyPr>
          <a:lstStyle/>
          <a:p>
            <a:r>
              <a:rPr lang="ru-RU" dirty="0" smtClean="0"/>
              <a:t>Медаль изготовлена из позолоченного </a:t>
            </a:r>
            <a:r>
              <a:rPr lang="ru-RU" u="sng" dirty="0" smtClean="0"/>
              <a:t>серебра</a:t>
            </a:r>
            <a:r>
              <a:rPr lang="ru-RU" dirty="0" smtClean="0"/>
              <a:t>, на лицевой стороне надпись на латинском языке «В память </a:t>
            </a:r>
            <a:r>
              <a:rPr lang="ru-RU" dirty="0" err="1" smtClean="0"/>
              <a:t>Флоренс</a:t>
            </a:r>
            <a:r>
              <a:rPr lang="ru-RU" dirty="0" smtClean="0"/>
              <a:t> </a:t>
            </a:r>
            <a:r>
              <a:rPr lang="ru-RU" dirty="0" err="1" smtClean="0"/>
              <a:t>Найтингейл</a:t>
            </a:r>
            <a:r>
              <a:rPr lang="ru-RU" dirty="0" smtClean="0"/>
              <a:t>. ». В центре изображение женщины со светильником, как символ добра, света, милосердия и надежды. На оборотной стороне медали надпись на латинском языке: «За истинное милосердие и заботу о людях, вызывающие восхищение всего человечества».</a:t>
            </a:r>
            <a:endParaRPr lang="ru-RU" dirty="0"/>
          </a:p>
        </p:txBody>
      </p:sp>
      <p:sp>
        <p:nvSpPr>
          <p:cNvPr id="6" name="Содержимое 5"/>
          <p:cNvSpPr>
            <a:spLocks noGrp="1"/>
          </p:cNvSpPr>
          <p:nvPr>
            <p:ph sz="quarter" idx="4"/>
          </p:nvPr>
        </p:nvSpPr>
        <p:spPr>
          <a:xfrm>
            <a:off x="4645025" y="1447800"/>
            <a:ext cx="4041775" cy="4678363"/>
          </a:xfrm>
        </p:spPr>
        <p:txBody>
          <a:bodyPr/>
          <a:lstStyle/>
          <a:p>
            <a:pPr>
              <a:buNone/>
            </a:pPr>
            <a:endParaRPr lang="ru-RU" dirty="0"/>
          </a:p>
        </p:txBody>
      </p:sp>
      <p:pic>
        <p:nvPicPr>
          <p:cNvPr id="7" name="Содержимое 6" descr="C:\Users\Елена\Desktop\егорьевск\да"/>
          <p:cNvPicPr>
            <a:picLocks noGrp="1"/>
          </p:cNvPicPr>
          <p:nvPr>
            <p:ph sz="half" idx="2"/>
          </p:nvPr>
        </p:nvPicPr>
        <p:blipFill>
          <a:blip r:embed="rId2" cstate="print"/>
          <a:srcRect/>
          <a:stretch>
            <a:fillRect/>
          </a:stretch>
        </p:blipFill>
        <p:spPr bwMode="auto">
          <a:xfrm>
            <a:off x="381000" y="2209800"/>
            <a:ext cx="4040188" cy="3459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66800" y="871344"/>
            <a:ext cx="6781800" cy="47089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l"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ahoma" pitchFamily="34" charset="0"/>
                <a:ea typeface="Times New Roman" pitchFamily="18" charset="0"/>
                <a:cs typeface="Tahoma" pitchFamily="34" charset="0"/>
              </a:rPr>
              <a:t>За годы Великой Отечественной войны военные медики Красноярского края возвратили в строй 72,3 % раненых и 90,6 % больных солдат и офицеров. Такие высокие показатели медицинского обеспечения боевых действий были достигнуты впервые в истории военной медицины.</a:t>
            </a:r>
            <a:endParaRPr kumimoji="0" lang="ru-RU" sz="2000" b="1" u="none" strike="noStrike" cap="none" normalizeH="0" baseline="0" dirty="0" smtClean="0">
              <a:ln>
                <a:noFill/>
              </a:ln>
              <a:effectLst/>
              <a:latin typeface="Tahoma" pitchFamily="34" charset="0"/>
              <a:ea typeface="Calibri" pitchFamily="34" charset="0"/>
              <a:cs typeface="Tahoma" pitchFamily="34" charset="0"/>
            </a:endParaRPr>
          </a:p>
          <a:p>
            <a:pPr marL="0" marR="0" lvl="0" indent="28575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ahoma" pitchFamily="34" charset="0"/>
                <a:ea typeface="Calibri" pitchFamily="34" charset="0"/>
                <a:cs typeface="Tahoma" pitchFamily="34" charset="0"/>
              </a:rPr>
              <a:t>Если считать, что в начале войны в Красной армии насчитывалось около 7 миллионов человек, то медики вернули в строй количество солдат и офицеров, равное 2,5 армии! Иными словами, правы те военачальники и военные историки, которые утверждают, что </a:t>
            </a:r>
            <a:r>
              <a:rPr kumimoji="0" lang="ru-RU" sz="2000" b="1" i="0" u="none" strike="noStrike" cap="none" normalizeH="0" baseline="0" dirty="0" smtClean="0">
                <a:ln>
                  <a:noFill/>
                </a:ln>
                <a:solidFill>
                  <a:srgbClr val="C00000"/>
                </a:solidFill>
                <a:effectLst/>
                <a:latin typeface="Tahoma" pitchFamily="34" charset="0"/>
                <a:ea typeface="Calibri" pitchFamily="34" charset="0"/>
                <a:cs typeface="Tahoma" pitchFamily="34" charset="0"/>
              </a:rPr>
              <a:t>Великую Отечественную войну Советский Союз выиграл вылеченными ранеными и больными</a:t>
            </a:r>
            <a:r>
              <a:rPr kumimoji="0" lang="ru-RU"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Текст 4"/>
          <p:cNvSpPr>
            <a:spLocks noGrp="1"/>
          </p:cNvSpPr>
          <p:nvPr>
            <p:ph type="body" idx="1"/>
          </p:nvPr>
        </p:nvSpPr>
        <p:spPr/>
        <p:txBody>
          <a:bodyPr/>
          <a:lstStyle/>
          <a:p>
            <a:endParaRPr lang="ru-RU"/>
          </a:p>
        </p:txBody>
      </p:sp>
      <p:sp>
        <p:nvSpPr>
          <p:cNvPr id="3" name="Содержимое 2"/>
          <p:cNvSpPr>
            <a:spLocks noGrp="1"/>
          </p:cNvSpPr>
          <p:nvPr>
            <p:ph sz="half" idx="2"/>
          </p:nvPr>
        </p:nvSpPr>
        <p:spPr>
          <a:xfrm>
            <a:off x="457200" y="1524000"/>
            <a:ext cx="4040188" cy="4602163"/>
          </a:xfrm>
        </p:spPr>
        <p:txBody>
          <a:bodyPr>
            <a:normAutofit fontScale="77500" lnSpcReduction="20000"/>
          </a:bodyPr>
          <a:lstStyle/>
          <a:p>
            <a:r>
              <a:rPr lang="ru-RU" sz="2900" dirty="0" smtClean="0"/>
              <a:t>Известно, что в войнах XIX и начала ХХ века, включая Первую мировую, раненые и увечные после лечения </a:t>
            </a:r>
            <a:r>
              <a:rPr lang="ru-RU" sz="2900" dirty="0" err="1" smtClean="0"/>
              <a:t>демобилизовывались</a:t>
            </a:r>
            <a:r>
              <a:rPr lang="ru-RU" sz="2900" dirty="0" smtClean="0"/>
              <a:t> из действующей армии и более не принимали участия в сражениях, а в армию в это время призывали их здоровых сверстников.</a:t>
            </a:r>
          </a:p>
          <a:p>
            <a:r>
              <a:rPr lang="ru-RU" sz="2900" dirty="0" smtClean="0"/>
              <a:t>Во время ВОВ этот принцип был нарушен, и большая часть вылеченных раненных возвращались в строй. В этом огромная заслуга советских медиков.</a:t>
            </a:r>
          </a:p>
          <a:p>
            <a:endParaRPr lang="ru-RU" dirty="0"/>
          </a:p>
        </p:txBody>
      </p:sp>
      <p:sp>
        <p:nvSpPr>
          <p:cNvPr id="6" name="Текст 5"/>
          <p:cNvSpPr>
            <a:spLocks noGrp="1"/>
          </p:cNvSpPr>
          <p:nvPr>
            <p:ph type="body" sz="quarter" idx="3"/>
          </p:nvPr>
        </p:nvSpPr>
        <p:spPr/>
        <p:txBody>
          <a:bodyPr/>
          <a:lstStyle/>
          <a:p>
            <a:endParaRPr lang="ru-RU"/>
          </a:p>
        </p:txBody>
      </p:sp>
      <p:sp>
        <p:nvSpPr>
          <p:cNvPr id="7" name="Содержимое 6"/>
          <p:cNvSpPr>
            <a:spLocks noGrp="1"/>
          </p:cNvSpPr>
          <p:nvPr>
            <p:ph sz="quarter" idx="4"/>
          </p:nvPr>
        </p:nvSpPr>
        <p:spPr>
          <a:xfrm>
            <a:off x="4343401" y="1447800"/>
            <a:ext cx="4343400" cy="4678363"/>
          </a:xfrm>
        </p:spPr>
        <p:txBody>
          <a:bodyPr>
            <a:normAutofit fontScale="70000" lnSpcReduction="20000"/>
          </a:bodyPr>
          <a:lstStyle/>
          <a:p>
            <a:r>
              <a:rPr lang="ru-RU" dirty="0" smtClean="0"/>
              <a:t>Эта  работа делалась в  память о тех, кто погиб в эту самую кровопролитную войну ХХ века и кто сделал всё, чтобы те, кто не погиб, но был ранен, контужен, болен, — выжили и вновь встали в строй, хотелось показать самоотверженность медицинских работников всех уровней,  сказать "Спасибо" всем тем, кто, рисковал  жизнью, а, порою,  и отдавал ее, как это произошло со Степаном Ильичем Деменковым, уроженцем Алтайского края. </a:t>
            </a:r>
          </a:p>
          <a:p>
            <a:r>
              <a:rPr lang="ru-RU" dirty="0" smtClean="0"/>
              <a:t>Он погиб, до последнего выполняя свой боевой долг — будучи санитаром выносил раненных из под огня противника. Рядом с останками бойца были найдены разбитые санитарные носилки.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7762"/>
          </a:xfrm>
        </p:spPr>
        <p:txBody>
          <a:bodyPr/>
          <a:lstStyle/>
          <a:p>
            <a:r>
              <a:rPr lang="ru-RU" dirty="0" smtClean="0"/>
              <a:t>СПАСИБО ЗА ВНИМАНИЕ</a:t>
            </a:r>
            <a:endParaRPr lang="ru-RU" dirty="0"/>
          </a:p>
        </p:txBody>
      </p:sp>
      <p:sp>
        <p:nvSpPr>
          <p:cNvPr id="3" name="Текст 2"/>
          <p:cNvSpPr>
            <a:spLocks noGrp="1"/>
          </p:cNvSpPr>
          <p:nvPr>
            <p:ph type="body" idx="1"/>
          </p:nvPr>
        </p:nvSpPr>
        <p:spPr/>
        <p:txBody>
          <a:bodyPr>
            <a:noAutofit/>
          </a:bodyPr>
          <a:lstStyle/>
          <a:p>
            <a:endParaRPr lang="ru-RU" sz="3600" dirty="0"/>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Согласно мобилизационному плану</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381000" y="1143000"/>
            <a:ext cx="4040188" cy="5181600"/>
          </a:xfrm>
        </p:spPr>
        <p:txBody>
          <a:bodyPr>
            <a:normAutofit fontScale="70000" lnSpcReduction="20000"/>
          </a:bodyPr>
          <a:lstStyle/>
          <a:p>
            <a:r>
              <a:rPr lang="ru-RU" dirty="0" smtClean="0"/>
              <a:t>В годы войны Красноярский край стал одной из многих территорий страны, куда поступали раненые с фронтов. В июне 1941 г. в Красноярске стал формироваться медицинский эвакуационный приемник, который в августе был готов к приему раненых. Уже в первые дни войны, согласно мобилизационному плану, были развернуты первые семь эвакогоспиталей на 2100 коек. Но масштабы военных действий потребовали создания дополнительно еще шести эвакогоспиталей на 2300 коек на базе лечебных учреждений и трех курортов края. </a:t>
            </a:r>
            <a:r>
              <a:rPr lang="ru-RU" i="1" dirty="0" smtClean="0"/>
              <a:t>К концу 1941 г потребовалось еще 27 000 коек для военных госпиталей, прибывающих из прифронтовых районов.</a:t>
            </a:r>
            <a:endParaRPr lang="ru-RU" dirty="0"/>
          </a:p>
        </p:txBody>
      </p:sp>
      <p:sp>
        <p:nvSpPr>
          <p:cNvPr id="5" name="Текст 4"/>
          <p:cNvSpPr>
            <a:spLocks noGrp="1"/>
          </p:cNvSpPr>
          <p:nvPr>
            <p:ph type="body" sz="quarter" idx="3"/>
          </p:nvPr>
        </p:nvSpPr>
        <p:spPr>
          <a:xfrm>
            <a:off x="4645025" y="1535112"/>
            <a:ext cx="4041775" cy="4941887"/>
          </a:xfrm>
        </p:spPr>
        <p:txBody>
          <a:bodyPr/>
          <a:lstStyle/>
          <a:p>
            <a:endParaRPr lang="ru-RU" dirty="0"/>
          </a:p>
        </p:txBody>
      </p:sp>
      <p:pic>
        <p:nvPicPr>
          <p:cNvPr id="7" name="Содержимое 6" descr="Во время операции в одном из красноярских эвакогоспиталей"/>
          <p:cNvPicPr>
            <a:picLocks noGrp="1"/>
          </p:cNvPicPr>
          <p:nvPr>
            <p:ph sz="quarter" idx="4"/>
          </p:nvPr>
        </p:nvPicPr>
        <p:blipFill>
          <a:blip r:embed="rId2" cstate="print"/>
          <a:srcRect/>
          <a:stretch>
            <a:fillRect/>
          </a:stretch>
        </p:blipFill>
        <p:spPr bwMode="auto">
          <a:xfrm>
            <a:off x="4724400" y="1828800"/>
            <a:ext cx="40417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52600"/>
          </a:xfrm>
        </p:spPr>
        <p:txBody>
          <a:bodyPr>
            <a:noAutofit/>
          </a:bodyPr>
          <a:lstStyle/>
          <a:p>
            <a:r>
              <a:rPr lang="ru-RU" sz="4000" dirty="0" smtClean="0"/>
              <a:t/>
            </a:r>
            <a:br>
              <a:rPr lang="ru-RU" sz="4000" dirty="0" smtClean="0"/>
            </a:br>
            <a:r>
              <a:rPr lang="ru-RU" sz="4000" b="1" dirty="0" smtClean="0"/>
              <a:t>О работе фронтовых  эвакогоспиталей</a:t>
            </a:r>
            <a:br>
              <a:rPr lang="ru-RU" sz="4000" b="1" dirty="0" smtClean="0"/>
            </a:br>
            <a:r>
              <a:rPr lang="ru-RU" sz="4000" b="1" dirty="0" smtClean="0"/>
              <a:t> Н.А. </a:t>
            </a:r>
            <a:r>
              <a:rPr lang="ru-RU" sz="4000" b="1" dirty="0" err="1" smtClean="0"/>
              <a:t>Бранчевская</a:t>
            </a:r>
            <a:r>
              <a:rPr lang="ru-RU" sz="4000" b="1" dirty="0" smtClean="0"/>
              <a:t> вспоминала так:</a:t>
            </a:r>
            <a:br>
              <a:rPr lang="ru-RU" sz="4000" b="1" dirty="0" smtClean="0"/>
            </a:br>
            <a:endParaRPr lang="ru-RU" sz="4000" b="1" dirty="0"/>
          </a:p>
        </p:txBody>
      </p:sp>
      <p:sp>
        <p:nvSpPr>
          <p:cNvPr id="7" name="Прямоугольник 6"/>
          <p:cNvSpPr/>
          <p:nvPr/>
        </p:nvSpPr>
        <p:spPr>
          <a:xfrm>
            <a:off x="304800" y="2158434"/>
            <a:ext cx="8153400" cy="3970318"/>
          </a:xfrm>
          <a:prstGeom prst="rect">
            <a:avLst/>
          </a:prstGeom>
        </p:spPr>
        <p:txBody>
          <a:bodyPr wrap="square">
            <a:spAutoFit/>
          </a:bodyPr>
          <a:lstStyle/>
          <a:p>
            <a:r>
              <a:rPr lang="ru-RU" sz="2800" i="1" dirty="0" smtClean="0">
                <a:solidFill>
                  <a:srgbClr val="000000"/>
                </a:solidFill>
                <a:latin typeface="Times New Roman"/>
                <a:ea typeface="Times New Roman"/>
              </a:rPr>
              <a:t>«Зачастую оперировали с коптилками. Электричества и дизель-моторов не было. В операционной разворачивалось 12 столов. Прооперированного снимают со стола, а на его место сразу кладут другого. Иногда у операционного стола приходилось стоять по  пять суток. Первые двое суток ничего(!). Третьи сутки очень плохо, а потом работали автоматически, на втором дыхании...».</a:t>
            </a:r>
            <a:endParaRPr lang="ru-RU" sz="2800" dirty="0">
              <a:latin typeface="Times New Roman"/>
              <a:ea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Операционная в фронтовом госпитале</a:t>
            </a:r>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8" name="Рисунок 7" descr="Операционная в фронтовом госпитале 1944 г. Место съемки: 1-й Украинский фронт Автор съемки: Микулина Е. РГАКФД 0-287565"/>
          <p:cNvPicPr/>
          <p:nvPr/>
        </p:nvPicPr>
        <p:blipFill>
          <a:blip r:embed="rId2" cstate="print"/>
          <a:srcRect/>
          <a:stretch>
            <a:fillRect/>
          </a:stretch>
        </p:blipFill>
        <p:spPr bwMode="auto">
          <a:xfrm>
            <a:off x="1447800" y="1905000"/>
            <a:ext cx="5940425" cy="3899356"/>
          </a:xfrm>
          <a:prstGeom prst="rect">
            <a:avLst/>
          </a:prstGeom>
          <a:noFill/>
          <a:ln w="9525">
            <a:noFill/>
            <a:miter lim="800000"/>
            <a:headEnd/>
            <a:tailEnd/>
          </a:ln>
        </p:spPr>
      </p:pic>
      <p:sp>
        <p:nvSpPr>
          <p:cNvPr id="9" name="Содержимое 8"/>
          <p:cNvSpPr>
            <a:spLocks noGrp="1"/>
          </p:cNvSpPr>
          <p:nvPr>
            <p:ph sz="half" idx="2"/>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81000"/>
            <a:ext cx="8229600" cy="1143000"/>
          </a:xfrm>
        </p:spPr>
        <p:txBody>
          <a:bodyPr/>
          <a:lstStyle/>
          <a:p>
            <a:endParaRPr lang="ru-RU"/>
          </a:p>
        </p:txBody>
      </p:sp>
      <p:sp>
        <p:nvSpPr>
          <p:cNvPr id="3" name="Текст 2"/>
          <p:cNvSpPr>
            <a:spLocks noGrp="1"/>
          </p:cNvSpPr>
          <p:nvPr>
            <p:ph type="body" idx="1"/>
          </p:nvPr>
        </p:nvSpPr>
        <p:spPr>
          <a:xfrm>
            <a:off x="457200" y="457200"/>
            <a:ext cx="4040188" cy="1717675"/>
          </a:xfrm>
        </p:spPr>
        <p:txBody>
          <a:bodyPr>
            <a:normAutofit fontScale="32500" lnSpcReduction="20000"/>
          </a:bodyPr>
          <a:lstStyle/>
          <a:p>
            <a:pPr algn="ctr"/>
            <a:r>
              <a:rPr lang="ru-RU" sz="9000" dirty="0" smtClean="0"/>
              <a:t>Перевязка раненых в полевом госпитале Красной Армии</a:t>
            </a:r>
          </a:p>
          <a:p>
            <a:endParaRPr lang="ru-RU" dirty="0"/>
          </a:p>
        </p:txBody>
      </p:sp>
      <p:sp>
        <p:nvSpPr>
          <p:cNvPr id="5" name="Текст 4"/>
          <p:cNvSpPr>
            <a:spLocks noGrp="1"/>
          </p:cNvSpPr>
          <p:nvPr>
            <p:ph type="body" sz="quarter" idx="3"/>
          </p:nvPr>
        </p:nvSpPr>
        <p:spPr>
          <a:xfrm>
            <a:off x="4645025" y="1066800"/>
            <a:ext cx="4041775" cy="1108075"/>
          </a:xfrm>
        </p:spPr>
        <p:txBody>
          <a:bodyPr>
            <a:noAutofit/>
          </a:bodyPr>
          <a:lstStyle/>
          <a:p>
            <a:pPr algn="ctr"/>
            <a:r>
              <a:rPr lang="ru-RU" sz="3600" dirty="0" smtClean="0"/>
              <a:t>Врачи за операцией в полевом госпитале</a:t>
            </a:r>
            <a:endParaRPr lang="ru-RU" sz="3600" dirty="0"/>
          </a:p>
        </p:txBody>
      </p:sp>
      <p:pic>
        <p:nvPicPr>
          <p:cNvPr id="7" name="Содержимое 6" descr="Перевязка раненых в полевом госпитале Красной Армии 1943 г. Место съемки: Действующая армия Автор съемки: Викторов РГАКФД 0-153201"/>
          <p:cNvPicPr>
            <a:picLocks noGrp="1"/>
          </p:cNvPicPr>
          <p:nvPr>
            <p:ph sz="half" idx="2"/>
          </p:nvPr>
        </p:nvPicPr>
        <p:blipFill>
          <a:blip r:embed="rId2" cstate="print"/>
          <a:srcRect/>
          <a:stretch>
            <a:fillRect/>
          </a:stretch>
        </p:blipFill>
        <p:spPr bwMode="auto">
          <a:xfrm>
            <a:off x="457200" y="2829688"/>
            <a:ext cx="4040188" cy="2641661"/>
          </a:xfrm>
          <a:prstGeom prst="rect">
            <a:avLst/>
          </a:prstGeom>
          <a:noFill/>
          <a:ln w="9525">
            <a:noFill/>
            <a:miter lim="800000"/>
            <a:headEnd/>
            <a:tailEnd/>
          </a:ln>
        </p:spPr>
      </p:pic>
      <p:pic>
        <p:nvPicPr>
          <p:cNvPr id="8" name="Содержимое 7" descr="Врачи за операцией в полевом госпитале 21 марта 1944 г. Место съемки: Действующая армия Автор съемки: Доренский Л. РГАКФД 0-182286"/>
          <p:cNvPicPr>
            <a:picLocks noGrp="1"/>
          </p:cNvPicPr>
          <p:nvPr>
            <p:ph sz="quarter" idx="4"/>
          </p:nvPr>
        </p:nvPicPr>
        <p:blipFill>
          <a:blip r:embed="rId3" cstate="print"/>
          <a:srcRect/>
          <a:stretch>
            <a:fillRect/>
          </a:stretch>
        </p:blipFill>
        <p:spPr bwMode="auto">
          <a:xfrm>
            <a:off x="4645025" y="2754034"/>
            <a:ext cx="4041775" cy="27929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Содержимое 6" descr="Самое важное — положение дел на фронте"/>
          <p:cNvPicPr>
            <a:picLocks noGrp="1"/>
          </p:cNvPicPr>
          <p:nvPr>
            <p:ph sz="half" idx="2"/>
          </p:nvPr>
        </p:nvPicPr>
        <p:blipFill>
          <a:blip r:embed="rId2" cstate="print"/>
          <a:srcRect/>
          <a:stretch>
            <a:fillRect/>
          </a:stretch>
        </p:blipFill>
        <p:spPr bwMode="auto">
          <a:xfrm>
            <a:off x="457200" y="2362200"/>
            <a:ext cx="4040188" cy="3505200"/>
          </a:xfrm>
          <a:prstGeom prst="rect">
            <a:avLst/>
          </a:prstGeom>
          <a:noFill/>
          <a:ln w="9525">
            <a:noFill/>
            <a:miter lim="800000"/>
            <a:headEnd/>
            <a:tailEnd/>
          </a:ln>
        </p:spPr>
      </p:pic>
      <p:pic>
        <p:nvPicPr>
          <p:cNvPr id="8" name="Содержимое 7" descr="Лекарства выдаются строго по списку"/>
          <p:cNvPicPr>
            <a:picLocks noGrp="1"/>
          </p:cNvPicPr>
          <p:nvPr>
            <p:ph sz="quarter" idx="4"/>
          </p:nvPr>
        </p:nvPicPr>
        <p:blipFill>
          <a:blip r:embed="rId3" cstate="print"/>
          <a:srcRect/>
          <a:stretch>
            <a:fillRect/>
          </a:stretch>
        </p:blipFill>
        <p:spPr bwMode="auto">
          <a:xfrm>
            <a:off x="4645025" y="1371600"/>
            <a:ext cx="40417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762000"/>
            <a:ext cx="4040188" cy="5364163"/>
          </a:xfrm>
        </p:spPr>
        <p:txBody>
          <a:bodyPr>
            <a:normAutofit fontScale="62500" lnSpcReduction="20000"/>
          </a:bodyPr>
          <a:lstStyle/>
          <a:p>
            <a:r>
              <a:rPr lang="ru-RU" sz="2600" i="1" dirty="0" smtClean="0"/>
              <a:t>Из воспоминаний хирурга Лилии Константиновны Козловой, после войны — кандидата медицинских наук, ассистента кафедры оперативной хирургии и топографической анатомии Красноярского мединститута: «В 1942 г. я училась в Абаканском медицинском училище. Ночами в Абакан приходили эшелоны с ранеными. В их разгрузке принимали участие студенты училища. Два эвакогоспиталя были расположены в школах. Я видела раны, боль, кровь, искалеченных войной бойцов. Помню двух </a:t>
            </a:r>
            <a:r>
              <a:rPr lang="ru-RU" sz="2600" i="1" dirty="0" err="1" smtClean="0"/>
              <a:t>девочек-медсестричек</a:t>
            </a:r>
            <a:r>
              <a:rPr lang="ru-RU" sz="2600" i="1" dirty="0" smtClean="0"/>
              <a:t>, обе были ранены. Их разлучили здесь, в тылу, поместив в разные эвакогоспитали. Помню бойца, почти мальчика, с ампутированной ногой. Мы, студентки училища, работали в госпиталях нянечками и санитарками. Направляли нас и на полевые работы, где приходилось копать силосные ямы и выполнять другую физическую работу».</a:t>
            </a:r>
            <a:endParaRPr lang="ru-RU" sz="2600" dirty="0" smtClean="0"/>
          </a:p>
          <a:p>
            <a:endParaRPr lang="ru-RU" dirty="0"/>
          </a:p>
        </p:txBody>
      </p:sp>
      <p:sp>
        <p:nvSpPr>
          <p:cNvPr id="5" name="Текст 4"/>
          <p:cNvSpPr>
            <a:spLocks noGrp="1"/>
          </p:cNvSpPr>
          <p:nvPr>
            <p:ph type="body" sz="quarter" idx="3"/>
          </p:nvPr>
        </p:nvSpPr>
        <p:spPr/>
        <p:txBody>
          <a:bodyPr/>
          <a:lstStyle/>
          <a:p>
            <a:endParaRPr lang="ru-RU"/>
          </a:p>
        </p:txBody>
      </p:sp>
      <p:pic>
        <p:nvPicPr>
          <p:cNvPr id="7" name="Содержимое 6" descr="http://www.borodulincollection.com/war/vojna-2/Politruk_Shagin.jpg"/>
          <p:cNvPicPr>
            <a:picLocks noGrp="1"/>
          </p:cNvPicPr>
          <p:nvPr>
            <p:ph sz="quarter" idx="4"/>
          </p:nvPr>
        </p:nvPicPr>
        <p:blipFill>
          <a:blip r:embed="rId2" cstate="print"/>
          <a:srcRect/>
          <a:stretch>
            <a:fillRect/>
          </a:stretch>
        </p:blipFill>
        <p:spPr bwMode="auto">
          <a:xfrm>
            <a:off x="5199984" y="990600"/>
            <a:ext cx="3334416"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Содержимое 6" descr="http://www.bionika-media.ru/files/uploads/medvestnik/2012/594/mv_4_1.jpg">
            <a:hlinkClick r:id="rId2" tgtFrame="&quot;_blank&quot;"/>
          </p:cNvPr>
          <p:cNvPicPr>
            <a:picLocks noGrp="1"/>
          </p:cNvPicPr>
          <p:nvPr>
            <p:ph sz="half" idx="2"/>
          </p:nvPr>
        </p:nvPicPr>
        <p:blipFill>
          <a:blip r:embed="rId3" cstate="print"/>
          <a:srcRect/>
          <a:stretch>
            <a:fillRect/>
          </a:stretch>
        </p:blipFill>
        <p:spPr bwMode="auto">
          <a:xfrm>
            <a:off x="304800" y="1524000"/>
            <a:ext cx="4077494" cy="4648199"/>
          </a:xfrm>
          <a:prstGeom prst="rect">
            <a:avLst/>
          </a:prstGeom>
          <a:noFill/>
          <a:ln w="9525">
            <a:noFill/>
            <a:miter lim="800000"/>
            <a:headEnd/>
            <a:tailEnd/>
          </a:ln>
        </p:spPr>
      </p:pic>
      <p:pic>
        <p:nvPicPr>
          <p:cNvPr id="8" name="Содержимое 7" descr="http://www.borodulincollection.com/war/vojna-2/Sanitarka.jpg"/>
          <p:cNvPicPr>
            <a:picLocks noGrp="1"/>
          </p:cNvPicPr>
          <p:nvPr>
            <p:ph sz="quarter" idx="4"/>
          </p:nvPr>
        </p:nvPicPr>
        <p:blipFill>
          <a:blip r:embed="rId4" cstate="print"/>
          <a:srcRect/>
          <a:stretch>
            <a:fillRect/>
          </a:stretch>
        </p:blipFill>
        <p:spPr bwMode="auto">
          <a:xfrm>
            <a:off x="4572000" y="1143000"/>
            <a:ext cx="4114800" cy="498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1196</Words>
  <Application>Microsoft Office PowerPoint</Application>
  <PresentationFormat>Экран (4:3)</PresentationFormat>
  <Paragraphs>43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МЕДИЦИНА В ГОДЫ ВЕЛИКОЙ ОТЕЧЕСТВЕННОЙ ВОЙНЫ </vt:lpstr>
      <vt:lpstr>Слайд 2</vt:lpstr>
      <vt:lpstr>Согласно мобилизационному плану </vt:lpstr>
      <vt:lpstr> О работе фронтовых  эвакогоспиталей  Н.А. Бранчевская вспоминала так: </vt:lpstr>
      <vt:lpstr>Операционная в фронтовом госпитале</vt:lpstr>
      <vt:lpstr>Слайд 6</vt:lpstr>
      <vt:lpstr>Слайд 7</vt:lpstr>
      <vt:lpstr>Слайд 8</vt:lpstr>
      <vt:lpstr>Слайд 9</vt:lpstr>
      <vt:lpstr>Из воспоминаний начмеда госпиталя 1515 г. Красноярска Надежды Алексеевны  Бранчевской о Войно-Ясенецком  </vt:lpstr>
      <vt:lpstr>В.Ф. Войно-Ясенецкий — основоположник региональной анестезии и гнойной хирургии не только в России, но и в мире</vt:lpstr>
      <vt:lpstr>Слайд 12</vt:lpstr>
      <vt:lpstr>Специализированные эвакогоспитали </vt:lpstr>
      <vt:lpstr> </vt:lpstr>
      <vt:lpstr>  Житомирский военный госпиталь - именно сюда после ранения в апреле 1944 года попадает Шурыгин. </vt:lpstr>
      <vt:lpstr>НИКТО НЕ ЗАБЫТ, НИЧТО НЕ ЗАБЫТО....</vt:lpstr>
      <vt:lpstr>Медаль имени Флоренс Найтингейл</vt:lpstr>
      <vt:lpstr>Медаль имени Флоренс Найтингейл</vt:lpstr>
      <vt:lpstr>Слайд 19</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Alena Feller</dc:creator>
  <cp:lastModifiedBy>Вика</cp:lastModifiedBy>
  <cp:revision>34</cp:revision>
  <dcterms:created xsi:type="dcterms:W3CDTF">2015-04-20T11:04:09Z</dcterms:created>
  <dcterms:modified xsi:type="dcterms:W3CDTF">2015-12-10T07:56:57Z</dcterms:modified>
</cp:coreProperties>
</file>