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0"/>
  </p:notesMasterIdLst>
  <p:sldIdLst>
    <p:sldId id="406" r:id="rId2"/>
    <p:sldId id="257" r:id="rId3"/>
    <p:sldId id="370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62" r:id="rId12"/>
    <p:sldId id="312" r:id="rId13"/>
    <p:sldId id="313" r:id="rId14"/>
    <p:sldId id="311" r:id="rId15"/>
    <p:sldId id="316" r:id="rId16"/>
    <p:sldId id="314" r:id="rId17"/>
    <p:sldId id="363" r:id="rId18"/>
    <p:sldId id="315" r:id="rId19"/>
    <p:sldId id="364" r:id="rId20"/>
    <p:sldId id="317" r:id="rId21"/>
    <p:sldId id="365" r:id="rId22"/>
    <p:sldId id="411" r:id="rId23"/>
    <p:sldId id="412" r:id="rId24"/>
    <p:sldId id="413" r:id="rId25"/>
    <p:sldId id="414" r:id="rId26"/>
    <p:sldId id="319" r:id="rId27"/>
    <p:sldId id="320" r:id="rId28"/>
    <p:sldId id="366" r:id="rId29"/>
    <p:sldId id="321" r:id="rId30"/>
    <p:sldId id="322" r:id="rId31"/>
    <p:sldId id="367" r:id="rId32"/>
    <p:sldId id="323" r:id="rId33"/>
    <p:sldId id="324" r:id="rId34"/>
    <p:sldId id="325" r:id="rId35"/>
    <p:sldId id="326" r:id="rId36"/>
    <p:sldId id="327" r:id="rId37"/>
    <p:sldId id="329" r:id="rId38"/>
    <p:sldId id="330" r:id="rId39"/>
    <p:sldId id="328" r:id="rId40"/>
    <p:sldId id="331" r:id="rId41"/>
    <p:sldId id="334" r:id="rId42"/>
    <p:sldId id="368" r:id="rId43"/>
    <p:sldId id="359" r:id="rId44"/>
    <p:sldId id="360" r:id="rId45"/>
    <p:sldId id="335" r:id="rId46"/>
    <p:sldId id="336" r:id="rId47"/>
    <p:sldId id="361" r:id="rId48"/>
    <p:sldId id="337" r:id="rId49"/>
    <p:sldId id="369" r:id="rId50"/>
    <p:sldId id="371" r:id="rId51"/>
    <p:sldId id="338" r:id="rId52"/>
    <p:sldId id="339" r:id="rId53"/>
    <p:sldId id="341" r:id="rId54"/>
    <p:sldId id="342" r:id="rId55"/>
    <p:sldId id="372" r:id="rId56"/>
    <p:sldId id="380" r:id="rId57"/>
    <p:sldId id="373" r:id="rId58"/>
    <p:sldId id="374" r:id="rId59"/>
    <p:sldId id="381" r:id="rId60"/>
    <p:sldId id="382" r:id="rId61"/>
    <p:sldId id="375" r:id="rId62"/>
    <p:sldId id="376" r:id="rId63"/>
    <p:sldId id="344" r:id="rId64"/>
    <p:sldId id="345" r:id="rId65"/>
    <p:sldId id="377" r:id="rId66"/>
    <p:sldId id="378" r:id="rId67"/>
    <p:sldId id="347" r:id="rId68"/>
    <p:sldId id="396" r:id="rId69"/>
    <p:sldId id="397" r:id="rId70"/>
    <p:sldId id="398" r:id="rId71"/>
    <p:sldId id="405" r:id="rId72"/>
    <p:sldId id="349" r:id="rId73"/>
    <p:sldId id="351" r:id="rId74"/>
    <p:sldId id="404" r:id="rId75"/>
    <p:sldId id="388" r:id="rId76"/>
    <p:sldId id="352" r:id="rId77"/>
    <p:sldId id="379" r:id="rId78"/>
    <p:sldId id="353" r:id="rId79"/>
    <p:sldId id="354" r:id="rId80"/>
    <p:sldId id="391" r:id="rId81"/>
    <p:sldId id="383" r:id="rId82"/>
    <p:sldId id="399" r:id="rId83"/>
    <p:sldId id="400" r:id="rId84"/>
    <p:sldId id="402" r:id="rId85"/>
    <p:sldId id="408" r:id="rId86"/>
    <p:sldId id="409" r:id="rId87"/>
    <p:sldId id="385" r:id="rId88"/>
    <p:sldId id="410" r:id="rId89"/>
    <p:sldId id="403" r:id="rId90"/>
    <p:sldId id="393" r:id="rId91"/>
    <p:sldId id="392" r:id="rId92"/>
    <p:sldId id="384" r:id="rId93"/>
    <p:sldId id="394" r:id="rId94"/>
    <p:sldId id="389" r:id="rId95"/>
    <p:sldId id="386" r:id="rId96"/>
    <p:sldId id="390" r:id="rId97"/>
    <p:sldId id="387" r:id="rId98"/>
    <p:sldId id="395" r:id="rId9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5C0FF-4308-4EE2-B659-E7BDEF3D0646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C7E26-9A07-48CA-AF1A-8F3F5445B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8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C7E26-9A07-48CA-AF1A-8F3F5445BB8B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3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C7E26-9A07-48CA-AF1A-8F3F5445BB8B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2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144000" cy="1500768"/>
          </a:xfrm>
          <a:solidFill>
            <a:srgbClr val="BAEFB3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Размножение организмов</a:t>
            </a:r>
            <a:br>
              <a:rPr lang="ru-RU" dirty="0" smtClean="0"/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85786" y="142852"/>
            <a:ext cx="7715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/>
              <a:t>Красноярский государственный медицинский университет</a:t>
            </a:r>
          </a:p>
          <a:p>
            <a:pPr algn="ctr">
              <a:spcBef>
                <a:spcPct val="50000"/>
              </a:spcBef>
            </a:pPr>
            <a:r>
              <a:rPr lang="ru-RU" sz="2000" dirty="0" smtClean="0"/>
              <a:t> им. В.Ф. </a:t>
            </a:r>
            <a:r>
              <a:rPr lang="ru-RU" sz="2000" dirty="0" err="1" smtClean="0"/>
              <a:t>Войно-Ясенецкого</a:t>
            </a:r>
            <a:endParaRPr lang="ru-RU" sz="2000" dirty="0" smtClean="0"/>
          </a:p>
          <a:p>
            <a:pPr algn="ctr">
              <a:spcBef>
                <a:spcPct val="50000"/>
              </a:spcBef>
            </a:pPr>
            <a:r>
              <a:rPr lang="ru-RU" sz="2000" dirty="0" smtClean="0"/>
              <a:t>Кафедра Биологии с экологией и курсом фармакогнозии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857628"/>
            <a:ext cx="7786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Лекция № 5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для специальности 060609 – «Медицинская кибернетика»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(очная форма обучения)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к.б.н. Ермакова И.Г.</a:t>
            </a:r>
            <a:r>
              <a:rPr lang="ru-RU" dirty="0" smtClean="0"/>
              <a:t> 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Красноярск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4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rgbClr val="BAEFB3"/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Половое размножение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39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Одним из главных «достижений» древних эукариотических организмов стало возникновение настоящего полового процесса, то есть слияния двух гаплоидных (содержащих одинарный набор хромосом) клеток – гамет в диплоидную (содержащую двойной набор хромосом) клетку – зиготу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Процесс слияния гамет с образованием зиготы называют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также  </a:t>
            </a:r>
            <a:r>
              <a:rPr lang="ru-RU" b="1" i="1" dirty="0" smtClean="0">
                <a:solidFill>
                  <a:srgbClr val="002060"/>
                </a:solidFill>
              </a:rPr>
              <a:t>оплодотворение</a:t>
            </a:r>
            <a:r>
              <a:rPr lang="ru-RU" dirty="0" smtClean="0">
                <a:solidFill>
                  <a:srgbClr val="002060"/>
                </a:solidFill>
              </a:rPr>
              <a:t> или </a:t>
            </a:r>
            <a:r>
              <a:rPr lang="ru-RU" b="1" i="1" dirty="0" smtClean="0">
                <a:solidFill>
                  <a:srgbClr val="002060"/>
                </a:solidFill>
              </a:rPr>
              <a:t>амфимиксис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каноническом случае существуют две взаимодополняющие половые категории - организмы </a:t>
            </a:r>
            <a:r>
              <a:rPr lang="ru-RU" b="1" i="1" dirty="0" smtClean="0">
                <a:solidFill>
                  <a:srgbClr val="002060"/>
                </a:solidFill>
              </a:rPr>
              <a:t>мужского пола</a:t>
            </a:r>
            <a:r>
              <a:rPr lang="ru-RU" dirty="0" smtClean="0">
                <a:solidFill>
                  <a:srgbClr val="002060"/>
                </a:solidFill>
              </a:rPr>
              <a:t> и организмы </a:t>
            </a:r>
            <a:r>
              <a:rPr lang="ru-RU" b="1" i="1" dirty="0" smtClean="0">
                <a:solidFill>
                  <a:srgbClr val="002060"/>
                </a:solidFill>
              </a:rPr>
              <a:t>женского пола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Преимущества полового размножения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5072098"/>
          </a:xfrm>
          <a:solidFill>
            <a:srgbClr val="BAEFB3"/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Начало новому организму (</a:t>
            </a:r>
            <a:r>
              <a:rPr lang="ru-RU" b="1" dirty="0" smtClean="0">
                <a:solidFill>
                  <a:srgbClr val="002060"/>
                </a:solidFill>
              </a:rPr>
              <a:t>гибриду)</a:t>
            </a:r>
            <a:r>
              <a:rPr lang="ru-RU" dirty="0" smtClean="0">
                <a:solidFill>
                  <a:srgbClr val="002060"/>
                </a:solidFill>
              </a:rPr>
              <a:t> дают два родительских организма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Происходит обмен генетической информацией, что приводит к разнообразию потомства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Эволюционное значение 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полового размножения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8"/>
          </a:xfrm>
          <a:solidFill>
            <a:srgbClr val="BAEFB3"/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Ведёт к увеличению </a:t>
            </a:r>
            <a:r>
              <a:rPr lang="ru-RU" b="1" i="1" dirty="0" smtClean="0">
                <a:solidFill>
                  <a:srgbClr val="002060"/>
                </a:solidFill>
              </a:rPr>
              <a:t>изменчивости</a:t>
            </a:r>
            <a:r>
              <a:rPr lang="ru-RU" b="1" dirty="0" smtClean="0">
                <a:solidFill>
                  <a:srgbClr val="002060"/>
                </a:solidFill>
              </a:rPr>
              <a:t> потомства.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результате возникает материал для естественного отбора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Иногда под </a:t>
            </a:r>
            <a:r>
              <a:rPr lang="ru-RU" b="1" i="1" dirty="0" smtClean="0">
                <a:solidFill>
                  <a:srgbClr val="002060"/>
                </a:solidFill>
              </a:rPr>
              <a:t>половым процессом</a:t>
            </a:r>
            <a:r>
              <a:rPr lang="ru-RU" dirty="0" smtClean="0">
                <a:solidFill>
                  <a:srgbClr val="002060"/>
                </a:solidFill>
              </a:rPr>
              <a:t> подразумевают </a:t>
            </a:r>
            <a:r>
              <a:rPr lang="ru-RU" b="1" i="1" dirty="0" smtClean="0">
                <a:solidFill>
                  <a:srgbClr val="002060"/>
                </a:solidFill>
              </a:rPr>
              <a:t>рекомбинацию</a:t>
            </a:r>
            <a:r>
              <a:rPr lang="ru-RU" dirty="0" smtClean="0">
                <a:solidFill>
                  <a:srgbClr val="002060"/>
                </a:solidFill>
              </a:rPr>
              <a:t> генетической информации между особями одного вида, притом не обязательно сопряженную с размножением.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этом случае к разновидностям </a:t>
            </a:r>
            <a:r>
              <a:rPr lang="ru-RU" b="1" i="1" dirty="0" smtClean="0">
                <a:solidFill>
                  <a:srgbClr val="002060"/>
                </a:solidFill>
              </a:rPr>
              <a:t>полового процесса</a:t>
            </a:r>
            <a:r>
              <a:rPr lang="ru-RU" i="1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относят</a:t>
            </a:r>
            <a:r>
              <a:rPr lang="ru-RU" b="1" dirty="0" smtClean="0">
                <a:solidFill>
                  <a:srgbClr val="002060"/>
                </a:solidFill>
              </a:rPr>
              <a:t> конъюгацию</a:t>
            </a:r>
            <a:r>
              <a:rPr lang="ru-RU" dirty="0" smtClean="0">
                <a:solidFill>
                  <a:srgbClr val="002060"/>
                </a:solidFill>
              </a:rPr>
              <a:t> у протистов 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парасексуальный процесс</a:t>
            </a:r>
            <a:r>
              <a:rPr lang="ru-RU" dirty="0" smtClean="0">
                <a:solidFill>
                  <a:srgbClr val="002060"/>
                </a:solidFill>
              </a:rPr>
              <a:t> у бактерий, также называемый </a:t>
            </a:r>
            <a:r>
              <a:rPr lang="ru-RU" b="1" dirty="0" smtClean="0">
                <a:solidFill>
                  <a:srgbClr val="002060"/>
                </a:solidFill>
              </a:rPr>
              <a:t>конъюгацией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енос бактериальной ДНК. Конъюгация бактерий. F-фактор бактери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714876" cy="58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90" y="1"/>
            <a:ext cx="4214810" cy="6740307"/>
          </a:xfrm>
          <a:prstGeom prst="rect">
            <a:avLst/>
          </a:prstGeom>
          <a:solidFill>
            <a:srgbClr val="BAEFB3"/>
          </a:solidFill>
        </p:spPr>
        <p:txBody>
          <a:bodyPr wrap="square">
            <a:spAutoFit/>
          </a:bodyPr>
          <a:lstStyle/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Механизмы переноса бактериальной ДНК</a:t>
            </a:r>
            <a:r>
              <a:rPr lang="ru-RU" sz="2400" i="1" dirty="0" smtClean="0"/>
              <a:t>.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А - Конъюгация, </a:t>
            </a:r>
          </a:p>
          <a:p>
            <a:r>
              <a:rPr lang="ru-RU" sz="2400" i="1" dirty="0" smtClean="0"/>
              <a:t>Б - трансформация с использованием отдельной молекулы ДНК, </a:t>
            </a:r>
          </a:p>
          <a:p>
            <a:r>
              <a:rPr lang="ru-RU" sz="2400" i="1" dirty="0" smtClean="0"/>
              <a:t>В - трансдукция с помощью фагов </a:t>
            </a:r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5357826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>
            <a:noAutofit/>
          </a:bodyPr>
          <a:lstStyle/>
          <a:p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Конъюгация</a:t>
            </a:r>
            <a:r>
              <a:rPr lang="ru-RU" sz="2800" dirty="0" smtClean="0">
                <a:solidFill>
                  <a:srgbClr val="002060"/>
                </a:solidFill>
              </a:rPr>
              <a:t> — прямой перенос фрагмента ДНК от донорских бактериальных клеток к реципиентным при непосредственном контакте этих клеток. </a:t>
            </a:r>
          </a:p>
          <a:p>
            <a:pPr lvl="1"/>
            <a:r>
              <a:rPr lang="ru-RU" sz="2200" b="1" dirty="0" smtClean="0">
                <a:solidFill>
                  <a:srgbClr val="002060"/>
                </a:solidFill>
              </a:rPr>
              <a:t>Биологическая значимость этого процесса стала проясняться после внедрения в медицинскую практику антибиотиков.</a:t>
            </a:r>
          </a:p>
          <a:p>
            <a:pPr lvl="1"/>
            <a:r>
              <a:rPr lang="ru-RU" sz="2200" b="1" dirty="0" smtClean="0">
                <a:solidFill>
                  <a:srgbClr val="002060"/>
                </a:solidFill>
              </a:rPr>
              <a:t>Устойчивость к антибиотикам возникает в результате мутации, что происходит один раз на каждые 106 клеточных делений.</a:t>
            </a:r>
          </a:p>
          <a:p>
            <a:pPr lvl="1"/>
            <a:r>
              <a:rPr lang="ru-RU" sz="2200" b="1" dirty="0" smtClean="0">
                <a:solidFill>
                  <a:srgbClr val="002060"/>
                </a:solidFill>
              </a:rPr>
              <a:t>Однажды изменившись, генетическая информация может быстро распространяться среди сходных бактерий благодаря конъюгации, поскольку каждая третья из близкородственных бактерий способна именно к этому типу генетического переноса.</a:t>
            </a:r>
            <a:endParaRPr lang="ru-RU" sz="2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енос бактериальной ДНК. Конъюгация бактерий. F-фактор бактерии."/>
          <p:cNvPicPr/>
          <p:nvPr/>
        </p:nvPicPr>
        <p:blipFill>
          <a:blip r:embed="rId2" cstate="print"/>
          <a:srcRect b="55997"/>
          <a:stretch>
            <a:fillRect/>
          </a:stretch>
        </p:blipFill>
        <p:spPr bwMode="auto">
          <a:xfrm>
            <a:off x="1142976" y="1000108"/>
            <a:ext cx="45005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2928934"/>
            <a:ext cx="5857884" cy="3662541"/>
          </a:xfrm>
          <a:prstGeom prst="rect">
            <a:avLst/>
          </a:prstGeom>
          <a:solidFill>
            <a:srgbClr val="BAEFB3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Для реализации процесса необходим F-фактор — </a:t>
            </a:r>
            <a:r>
              <a:rPr lang="ru-RU" sz="2800" b="1" dirty="0" err="1" smtClean="0">
                <a:solidFill>
                  <a:srgbClr val="002060"/>
                </a:solidFill>
              </a:rPr>
              <a:t>плазмида</a:t>
            </a:r>
            <a:r>
              <a:rPr lang="ru-RU" sz="2800" b="1" dirty="0" smtClean="0">
                <a:solidFill>
                  <a:srgbClr val="002060"/>
                </a:solidFill>
              </a:rPr>
              <a:t>, кодирующая информацию, необходимую для конъюгации.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Трансформация</a:t>
            </a:r>
            <a:r>
              <a:rPr lang="ru-RU" dirty="0" smtClean="0">
                <a:solidFill>
                  <a:srgbClr val="002060"/>
                </a:solidFill>
              </a:rPr>
              <a:t> — генетическое изменение клеток в результате включения в их геном экзогенной ДНК.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Погибшие бактерии постоянно высвобождают ДНК, которая может быть воспринята другими бактериями. Как правило, любая чужеродная ДНК, попадающая в бактериальную клетку, расщепляется эндонуклеазами, но при некоторых условиях такая ДНК может быть включена в геном бактерии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 происхождению ДНК может быть плазмидной либо хромосомной и нести гены, «трансформирующие» реципиента.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енос бактериальной ДНК. Конъюгация бактерий. F-фактор бактерии."/>
          <p:cNvPicPr/>
          <p:nvPr/>
        </p:nvPicPr>
        <p:blipFill>
          <a:blip r:embed="rId2" cstate="print"/>
          <a:srcRect t="44003" b="30329"/>
          <a:stretch>
            <a:fillRect/>
          </a:stretch>
        </p:blipFill>
        <p:spPr bwMode="auto">
          <a:xfrm>
            <a:off x="1785918" y="1000108"/>
            <a:ext cx="45005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143248"/>
            <a:ext cx="9144000" cy="4462760"/>
          </a:xfrm>
          <a:prstGeom prst="rect">
            <a:avLst/>
          </a:prstGeom>
          <a:solidFill>
            <a:srgbClr val="BAEFB3"/>
          </a:solidFill>
        </p:spPr>
        <p:txBody>
          <a:bodyPr wrap="square">
            <a:spAutoFit/>
          </a:bodyPr>
          <a:lstStyle/>
          <a:p>
            <a:pPr lvl="1"/>
            <a:r>
              <a:rPr lang="ru-RU" sz="2800" b="1" dirty="0" smtClean="0">
                <a:solidFill>
                  <a:srgbClr val="002060"/>
                </a:solidFill>
              </a:rPr>
              <a:t>Подобным путём в популяции могут быть распространены гены, кодирующие факторы вирулентности. </a:t>
            </a:r>
          </a:p>
          <a:p>
            <a:pPr lvl="1"/>
            <a:r>
              <a:rPr lang="ru-RU" sz="2800" b="1" dirty="0" smtClean="0">
                <a:solidFill>
                  <a:srgbClr val="002060"/>
                </a:solidFill>
              </a:rPr>
              <a:t>В обмене генетической информацией трансформация играет незначительную роль</a:t>
            </a:r>
          </a:p>
          <a:p>
            <a:pPr lvl="1"/>
            <a:endParaRPr lang="ru-RU" sz="2400" b="1" dirty="0" smtClean="0">
              <a:solidFill>
                <a:srgbClr val="002060"/>
              </a:solidFill>
            </a:endParaRPr>
          </a:p>
          <a:p>
            <a:pPr lvl="1"/>
            <a:endParaRPr lang="ru-RU" sz="2400" b="1" dirty="0" smtClean="0">
              <a:solidFill>
                <a:srgbClr val="002060"/>
              </a:solidFill>
            </a:endParaRPr>
          </a:p>
          <a:p>
            <a:pPr lvl="1"/>
            <a:endParaRPr lang="ru-RU" sz="2400" b="1" dirty="0" smtClean="0">
              <a:solidFill>
                <a:srgbClr val="002060"/>
              </a:solidFill>
            </a:endParaRPr>
          </a:p>
          <a:p>
            <a:pPr lvl="1"/>
            <a:endParaRPr lang="ru-RU" sz="2400" b="1" dirty="0" smtClean="0">
              <a:solidFill>
                <a:srgbClr val="002060"/>
              </a:solidFill>
            </a:endParaRPr>
          </a:p>
          <a:p>
            <a:pPr lvl="1"/>
            <a:endParaRPr lang="ru-RU" sz="2400" b="1" dirty="0" smtClean="0">
              <a:solidFill>
                <a:srgbClr val="002060"/>
              </a:solidFill>
            </a:endParaRPr>
          </a:p>
          <a:p>
            <a:pPr lvl="1"/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7356" y="533400"/>
            <a:ext cx="6143644" cy="11096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990099"/>
                </a:solidFill>
                <a:latin typeface="Tahoma" pitchFamily="34" charset="0"/>
              </a:rPr>
              <a:t>План лекции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85984" y="1857364"/>
            <a:ext cx="63245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>
              <a:buClr>
                <a:srgbClr val="990099"/>
              </a:buClr>
              <a:buFont typeface="+mj-lt"/>
              <a:buAutoNum type="arabicPeriod"/>
            </a:pPr>
            <a:r>
              <a:rPr kumimoji="0"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Формы размножения</a:t>
            </a:r>
          </a:p>
          <a:p>
            <a:pPr marL="514350" indent="-514350" eaLnBrk="0" hangingPunct="0">
              <a:buClr>
                <a:srgbClr val="990099"/>
              </a:buClr>
              <a:buFont typeface="+mj-lt"/>
              <a:buAutoNum type="arabicPeriod"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Мейоз</a:t>
            </a:r>
          </a:p>
          <a:p>
            <a:pPr marL="514350" indent="-514350" eaLnBrk="0" hangingPunct="0">
              <a:buClr>
                <a:srgbClr val="990099"/>
              </a:buClr>
              <a:buFont typeface="+mj-lt"/>
              <a:buAutoNum type="arabicPeriod"/>
            </a:pPr>
            <a:r>
              <a:rPr kumimoji="0"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Гаметогенез</a:t>
            </a:r>
          </a:p>
          <a:p>
            <a:pPr eaLnBrk="0" hangingPunct="0">
              <a:buClr>
                <a:srgbClr val="990099"/>
              </a:buClr>
              <a:buFontTx/>
              <a:buChar char="•"/>
            </a:pPr>
            <a:endParaRPr kumimoji="0"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Трансдукция</a:t>
            </a:r>
            <a:r>
              <a:rPr lang="ru-RU" dirty="0" smtClean="0">
                <a:solidFill>
                  <a:srgbClr val="002060"/>
                </a:solidFill>
              </a:rPr>
              <a:t>  - передача бактериальной ДНК посредством бактериофага.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 процессе репликации фага внутри бактерий фрагмент бактериальной ДНК проникает в фаговую частицу и переносится вместе с ней в бактерию-реципиент.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 этом </a:t>
            </a:r>
            <a:r>
              <a:rPr lang="ru-RU" dirty="0" err="1" smtClean="0">
                <a:solidFill>
                  <a:srgbClr val="002060"/>
                </a:solidFill>
              </a:rPr>
              <a:t>фаговые</a:t>
            </a:r>
            <a:r>
              <a:rPr lang="ru-RU" dirty="0" smtClean="0">
                <a:solidFill>
                  <a:srgbClr val="002060"/>
                </a:solidFill>
              </a:rPr>
              <a:t> частицы, как правило, становятся дефектными, они теряют способность к репродукции.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енос бактериальной ДНК. Конъюгация бактерий. F-фактор бактерии."/>
          <p:cNvPicPr/>
          <p:nvPr/>
        </p:nvPicPr>
        <p:blipFill>
          <a:blip r:embed="rId2" cstate="print"/>
          <a:srcRect t="67226"/>
          <a:stretch>
            <a:fillRect/>
          </a:stretch>
        </p:blipFill>
        <p:spPr bwMode="auto">
          <a:xfrm>
            <a:off x="2143108" y="928670"/>
            <a:ext cx="4500594" cy="19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143248"/>
            <a:ext cx="9144000" cy="4278094"/>
          </a:xfrm>
          <a:prstGeom prst="rect">
            <a:avLst/>
          </a:prstGeom>
          <a:solidFill>
            <a:srgbClr val="BAEFB3"/>
          </a:solidFill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Так как </a:t>
            </a:r>
            <a:r>
              <a:rPr lang="ru-RU" sz="3200" b="1" dirty="0" err="1" smtClean="0">
                <a:solidFill>
                  <a:srgbClr val="002060"/>
                </a:solidFill>
              </a:rPr>
              <a:t>трансдуцируются</a:t>
            </a:r>
            <a:r>
              <a:rPr lang="ru-RU" sz="3200" b="1" dirty="0" smtClean="0">
                <a:solidFill>
                  <a:srgbClr val="002060"/>
                </a:solidFill>
              </a:rPr>
              <a:t> лишь небольшие фрагменты ДНК, вероятность рекомбинации, затрагивающей какой-то определенный признак, очень мала: она составляет от 10 </a:t>
            </a:r>
            <a:r>
              <a:rPr lang="ru-RU" sz="3200" b="1" baseline="30000" dirty="0" smtClean="0">
                <a:solidFill>
                  <a:srgbClr val="002060"/>
                </a:solidFill>
              </a:rPr>
              <a:t>-6</a:t>
            </a:r>
            <a:r>
              <a:rPr lang="ru-RU" sz="3200" b="1" dirty="0" smtClean="0">
                <a:solidFill>
                  <a:srgbClr val="002060"/>
                </a:solidFill>
              </a:rPr>
              <a:t> до 10 </a:t>
            </a:r>
            <a:r>
              <a:rPr lang="ru-RU" sz="3200" b="1" baseline="30000" dirty="0" smtClean="0">
                <a:solidFill>
                  <a:srgbClr val="002060"/>
                </a:solidFill>
              </a:rPr>
              <a:t>-8</a:t>
            </a:r>
            <a:r>
              <a:rPr lang="ru-RU" sz="32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возникло половое размножение?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Организмы должны копировать свой генетический материал эффективным и надежным способом. </a:t>
            </a:r>
            <a:endParaRPr lang="ru-RU" dirty="0" smtClean="0"/>
          </a:p>
          <a:p>
            <a:r>
              <a:rPr lang="ru-RU" dirty="0" smtClean="0"/>
              <a:t>Одной из ведущих теорий, </a:t>
            </a:r>
            <a:r>
              <a:rPr lang="ru-RU" dirty="0"/>
              <a:t>объясняющих происхождение полового </a:t>
            </a:r>
            <a:r>
              <a:rPr lang="ru-RU" dirty="0" smtClean="0"/>
              <a:t>размножения, была необходимость возмещения «</a:t>
            </a:r>
            <a:r>
              <a:rPr lang="ru-RU" smtClean="0"/>
              <a:t>генетических </a:t>
            </a:r>
            <a:r>
              <a:rPr lang="ru-RU" smtClean="0"/>
              <a:t>убытков».</a:t>
            </a:r>
            <a:endParaRPr lang="ru-RU" dirty="0" smtClean="0"/>
          </a:p>
          <a:p>
            <a:r>
              <a:rPr lang="ru-RU" dirty="0" smtClean="0"/>
              <a:t>Диплоидные организмы </a:t>
            </a:r>
            <a:r>
              <a:rPr lang="ru-RU" dirty="0"/>
              <a:t>могут восстановить поврежденный </a:t>
            </a:r>
            <a:r>
              <a:rPr lang="ru-RU" dirty="0" smtClean="0"/>
              <a:t>участок своей </a:t>
            </a:r>
            <a:r>
              <a:rPr lang="ru-RU" dirty="0"/>
              <a:t>ДНК </a:t>
            </a:r>
            <a:r>
              <a:rPr lang="ru-RU" dirty="0" smtClean="0"/>
              <a:t>по второй копии гена.</a:t>
            </a:r>
          </a:p>
          <a:p>
            <a:r>
              <a:rPr lang="ru-RU" dirty="0" smtClean="0"/>
              <a:t>А в гаплоидном организме мутация может закрепиться, если она не летальна. А если летальна – то исчезнут и другие гены этого организма. </a:t>
            </a:r>
          </a:p>
          <a:p>
            <a:r>
              <a:rPr lang="ru-RU" dirty="0" smtClean="0"/>
              <a:t>Самая </a:t>
            </a:r>
            <a:r>
              <a:rPr lang="ru-RU" dirty="0"/>
              <a:t>примитивная форма пола, возможно, была одним организмом с поврежденной ДНК, копирующей неповрежденный </a:t>
            </a:r>
            <a:r>
              <a:rPr lang="ru-RU" dirty="0" smtClean="0"/>
              <a:t>участок </a:t>
            </a:r>
            <a:r>
              <a:rPr lang="ru-RU" dirty="0"/>
              <a:t>от подобного </a:t>
            </a:r>
            <a:r>
              <a:rPr lang="ru-RU" dirty="0" smtClean="0"/>
              <a:t>же организма</a:t>
            </a:r>
            <a:r>
              <a:rPr lang="ru-RU" dirty="0"/>
              <a:t>, чтобы восстановить себя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745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Если</a:t>
            </a:r>
            <a:r>
              <a:rPr lang="ru-RU" dirty="0"/>
              <a:t>, как доказательства указывают, половое размножение возникло очень рано в </a:t>
            </a:r>
            <a:r>
              <a:rPr lang="ru-RU" dirty="0" smtClean="0"/>
              <a:t>при </a:t>
            </a:r>
            <a:r>
              <a:rPr lang="ru-RU" dirty="0" err="1" smtClean="0"/>
              <a:t>вознкновении</a:t>
            </a:r>
            <a:r>
              <a:rPr lang="ru-RU" dirty="0" smtClean="0"/>
              <a:t> эукариот, </a:t>
            </a:r>
            <a:r>
              <a:rPr lang="ru-RU" dirty="0"/>
              <a:t>существенные особенности мейоза, возможно, уже присутствовали </a:t>
            </a:r>
            <a:r>
              <a:rPr lang="ru-RU" dirty="0" smtClean="0"/>
              <a:t>у </a:t>
            </a:r>
            <a:r>
              <a:rPr lang="ru-RU" dirty="0" err="1"/>
              <a:t>прокариотических</a:t>
            </a:r>
            <a:r>
              <a:rPr lang="ru-RU" dirty="0"/>
              <a:t> </a:t>
            </a:r>
            <a:r>
              <a:rPr lang="ru-RU" dirty="0" smtClean="0"/>
              <a:t>предков эукариот.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эукариотических</a:t>
            </a:r>
            <a:r>
              <a:rPr lang="ru-RU" dirty="0" smtClean="0"/>
              <a:t> организмах белки, выполняющие важные функции в процесс мейоза, подобны белкам прокариот, которые участвуют в процессах трансформации. </a:t>
            </a:r>
          </a:p>
          <a:p>
            <a:r>
              <a:rPr lang="ru-RU" dirty="0" smtClean="0"/>
              <a:t>Это позволяет предположить, что половые процессы – адаптация </a:t>
            </a:r>
            <a:r>
              <a:rPr lang="ru-RU" dirty="0"/>
              <a:t>к </a:t>
            </a:r>
            <a:r>
              <a:rPr lang="ru-RU" dirty="0" smtClean="0"/>
              <a:t>сложным условиям среды, при которых может повреждаться ДНК</a:t>
            </a:r>
          </a:p>
        </p:txBody>
      </p:sp>
    </p:spTree>
    <p:extLst>
      <p:ext uri="{BB962C8B-B14F-4D97-AF65-F5344CB8AC3E}">
        <p14:creationId xmlns:p14="http://schemas.microsoft.com/office/powerpoint/2010/main" val="3221150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Пол</a:t>
            </a:r>
            <a:r>
              <a:rPr lang="ru-RU" dirty="0"/>
              <a:t>, возможно, также присутствовал еще ранее в мире РНК, который, как полагают, предшествовал </a:t>
            </a:r>
            <a:r>
              <a:rPr lang="ru-RU" dirty="0" smtClean="0"/>
              <a:t>появлению клеточных форм жизни и ДНК. </a:t>
            </a:r>
          </a:p>
          <a:p>
            <a:r>
              <a:rPr lang="ru-RU" dirty="0" smtClean="0"/>
              <a:t>Известно</a:t>
            </a:r>
            <a:r>
              <a:rPr lang="ru-RU" dirty="0"/>
              <a:t>, </a:t>
            </a:r>
            <a:r>
              <a:rPr lang="ru-RU" dirty="0" smtClean="0"/>
              <a:t>что у вирусов, содержащих </a:t>
            </a:r>
            <a:r>
              <a:rPr lang="ru-RU" dirty="0"/>
              <a:t>РНК, таких как вирус гриппа</a:t>
            </a:r>
            <a:r>
              <a:rPr lang="ru-RU" dirty="0" smtClean="0"/>
              <a:t>, происходит процесс, подобный трансформации, т.е., подобный половому процессу</a:t>
            </a:r>
          </a:p>
          <a:p>
            <a:r>
              <a:rPr lang="ru-RU" dirty="0" smtClean="0"/>
              <a:t>Перекомбинация </a:t>
            </a:r>
            <a:r>
              <a:rPr lang="ru-RU" dirty="0"/>
              <a:t>сегментов между двумя </a:t>
            </a:r>
            <a:r>
              <a:rPr lang="ru-RU" dirty="0" smtClean="0"/>
              <a:t>организмами </a:t>
            </a:r>
            <a:r>
              <a:rPr lang="ru-RU" dirty="0"/>
              <a:t>с поврежденной РНК, </a:t>
            </a:r>
            <a:r>
              <a:rPr lang="ru-RU" dirty="0" smtClean="0"/>
              <a:t>позволяющая </a:t>
            </a:r>
            <a:r>
              <a:rPr lang="ru-RU" dirty="0"/>
              <a:t>неповрежденным </a:t>
            </a:r>
            <a:r>
              <a:rPr lang="ru-RU" dirty="0" smtClean="0"/>
              <a:t>участкам РНК </a:t>
            </a:r>
            <a:r>
              <a:rPr lang="ru-RU" dirty="0"/>
              <a:t>объединиться, </a:t>
            </a:r>
            <a:r>
              <a:rPr lang="ru-RU" dirty="0" smtClean="0"/>
              <a:t>обеспечивает выживание вируса. </a:t>
            </a:r>
          </a:p>
        </p:txBody>
      </p:sp>
    </p:spTree>
    <p:extLst>
      <p:ext uri="{BB962C8B-B14F-4D97-AF65-F5344CB8AC3E}">
        <p14:creationId xmlns:p14="http://schemas.microsoft.com/office/powerpoint/2010/main" val="4114672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Другая теория </a:t>
            </a:r>
            <a:r>
              <a:rPr lang="ru-RU" dirty="0" smtClean="0"/>
              <a:t>предполагает, </a:t>
            </a:r>
            <a:r>
              <a:rPr lang="ru-RU" dirty="0"/>
              <a:t>что половое размножение </a:t>
            </a:r>
            <a:r>
              <a:rPr lang="ru-RU" dirty="0" smtClean="0"/>
              <a:t>возникло благодаря паразитическим генетическим элементам, </a:t>
            </a:r>
            <a:r>
              <a:rPr lang="ru-RU" dirty="0"/>
              <a:t>которые </a:t>
            </a:r>
            <a:r>
              <a:rPr lang="ru-RU" dirty="0" smtClean="0"/>
              <a:t>встраивают свою ДНК в геном клетки-хозяина.</a:t>
            </a:r>
          </a:p>
          <a:p>
            <a:r>
              <a:rPr lang="ru-RU" dirty="0" smtClean="0"/>
              <a:t>Третья </a:t>
            </a:r>
            <a:r>
              <a:rPr lang="ru-RU" dirty="0"/>
              <a:t>теория состоит в том, что пол развился </a:t>
            </a:r>
            <a:r>
              <a:rPr lang="ru-RU" dirty="0" smtClean="0"/>
              <a:t>в результате поедания одного организма другим, того же вида. </a:t>
            </a:r>
            <a:r>
              <a:rPr lang="ru-RU" dirty="0"/>
              <a:t>Один </a:t>
            </a:r>
            <a:r>
              <a:rPr lang="ru-RU" dirty="0" smtClean="0"/>
              <a:t>организм </a:t>
            </a:r>
            <a:r>
              <a:rPr lang="ru-RU" dirty="0"/>
              <a:t>съел другой, </a:t>
            </a:r>
            <a:r>
              <a:rPr lang="ru-RU" dirty="0" smtClean="0"/>
              <a:t>но прежде, </a:t>
            </a:r>
            <a:r>
              <a:rPr lang="ru-RU" dirty="0"/>
              <a:t>чем </a:t>
            </a:r>
            <a:r>
              <a:rPr lang="ru-RU" dirty="0" smtClean="0"/>
              <a:t>завершилось </a:t>
            </a:r>
            <a:r>
              <a:rPr lang="ru-RU" dirty="0"/>
              <a:t>переваривание его, часть ДНК 'съеденного' организма была включена в организм 'едока'.</a:t>
            </a:r>
          </a:p>
        </p:txBody>
      </p:sp>
    </p:spTree>
    <p:extLst>
      <p:ext uri="{BB962C8B-B14F-4D97-AF65-F5344CB8AC3E}">
        <p14:creationId xmlns:p14="http://schemas.microsoft.com/office/powerpoint/2010/main" val="3431824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При половом размножении происходит образование гамет или половых клеток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8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Гаметы обладают гаплоидным (одинарным) набором хромосом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Так как в обычных (соматических) клетках содержится  двойной набор хромосом, в процессе образования гамет у животных происходит мейоз. </a:t>
            </a:r>
          </a:p>
          <a:p>
            <a:pPr lvl="1"/>
            <a:r>
              <a:rPr lang="ru-RU" sz="2400" b="1" dirty="0" smtClean="0">
                <a:solidFill>
                  <a:srgbClr val="002060"/>
                </a:solidFill>
              </a:rPr>
              <a:t>У многих водорослей и всех высших растений гаметы развиваются в гаметофите, уже обладающим одинарным набором хромосом, и получаются простым митотическим делением.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 сходству-различию возникающих гамет между собой выделяют несколько типов гаметообразования: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1"/>
            <a:r>
              <a:rPr lang="ru-RU" b="1" dirty="0" smtClean="0">
                <a:solidFill>
                  <a:srgbClr val="002060"/>
                </a:solidFill>
              </a:rPr>
              <a:t>изогамия — гаметы одинакового размера и строения, со жгутиками</a:t>
            </a:r>
          </a:p>
          <a:p>
            <a:pPr lvl="1"/>
            <a:r>
              <a:rPr lang="ru-RU" b="1" dirty="0" smtClean="0">
                <a:solidFill>
                  <a:srgbClr val="002060"/>
                </a:solidFill>
              </a:rPr>
              <a:t>анизогамия — гаметы различного размера, но сходного строения, со жгутиками</a:t>
            </a:r>
          </a:p>
          <a:p>
            <a:pPr lvl="1"/>
            <a:r>
              <a:rPr lang="ru-RU" b="1" dirty="0" smtClean="0">
                <a:solidFill>
                  <a:srgbClr val="002060"/>
                </a:solidFill>
              </a:rPr>
              <a:t>оогамия — гаметы различного размера и строения. Мелкие, имеющие жгутики мужские гаметы, называются сперматозоидами а крупные, не имеющие жгутиков женские гаметы — яйцеклетками.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 слиянии двух гамет (в случае оогамии обязательно слияние разнотипных гамет) образуется зигота, обладающая теперь диплоидным двойным) набором хромосом.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Из зиготы развивается дочерний организм, клетки которого содержат генетическую информацию от обеих родительских особей.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Изогамия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BAEFB3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Примитивная форма полового процесса, при котором сливаются две одинаковые морфологически и по величине гаметы.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Характерна для равножгутиковых  зелёных водорослей и хитридиевых грибов.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 изогамии гаметы не разделяются на мужские и женские, но обладают разным типом спаривания. </a:t>
            </a:r>
          </a:p>
          <a:p>
            <a:pPr lvl="1"/>
            <a:r>
              <a:rPr lang="ru-RU" dirty="0" smtClean="0"/>
              <a:t>Термин «тип спаривания» используется вместо термина «пол» в том случае, когда копулирующие клетки не имеют морфологических отличий, а различаются лишь физиологически.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При оплодотворении две гаметы различного типа спаривания сливаются, образуя зиготу.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7467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1. Формы размножения</a:t>
            </a:r>
            <a:endParaRPr lang="ru-RU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Isogam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2543175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1285860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Различные формы изогамии:</a:t>
            </a:r>
          </a:p>
          <a:p>
            <a:r>
              <a:rPr lang="ru-RU" dirty="0" smtClean="0"/>
              <a:t> A) изогамия подвижных гамет,</a:t>
            </a:r>
          </a:p>
          <a:p>
            <a:r>
              <a:rPr lang="ru-RU" dirty="0" smtClean="0"/>
              <a:t> B) изогамия неподвижных гамет, </a:t>
            </a:r>
          </a:p>
          <a:p>
            <a:r>
              <a:rPr lang="ru-RU" dirty="0" smtClean="0"/>
              <a:t>C) конъюгация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Файл:Timiryazev spirogyra.jpg"/>
          <p:cNvPicPr>
            <a:picLocks noChangeAspect="1" noChangeArrowheads="1"/>
          </p:cNvPicPr>
          <p:nvPr/>
        </p:nvPicPr>
        <p:blipFill>
          <a:blip r:embed="rId2" cstate="print"/>
          <a:srcRect b="7936"/>
          <a:stretch>
            <a:fillRect/>
          </a:stretch>
        </p:blipFill>
        <p:spPr bwMode="auto">
          <a:xfrm>
            <a:off x="642910" y="2571744"/>
            <a:ext cx="3286148" cy="36459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6143644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Конъюгация спирогиры из работы К. А. Тимирязева,1907 г.</a:t>
            </a:r>
            <a:endParaRPr lang="ru-RU" sz="2000" b="1" dirty="0"/>
          </a:p>
        </p:txBody>
      </p:sp>
      <p:pic>
        <p:nvPicPr>
          <p:cNvPr id="8" name="Рисунок 7" descr="300px-20090523_213732_Spirogy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4054589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Анизогамия (Гетерогамия)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  <a:solidFill>
            <a:srgbClr val="BAEFB3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Форма полового процесса, при котором сливаются две морфологически разные (по форме) гаметы.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 анизогамии гаметы разделяются на мужские и женские и обладают разным типом спаривания.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экстремальных случаях макрогамета совсем неподвижна и гораздо больше микрогаметы.</a:t>
            </a:r>
          </a:p>
          <a:p>
            <a:pPr lvl="1"/>
            <a:r>
              <a:rPr lang="ru-RU" b="1" dirty="0" smtClean="0">
                <a:solidFill>
                  <a:srgbClr val="002060"/>
                </a:solidFill>
              </a:rPr>
              <a:t>В таком случае макрогамету принято называть яйцеклеткой, микрогамету — сперматозоидом, а тип спаривания — оогамией.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Термин «анизогамия» обычно применяют только по отношению к растениям и простейшим, хотя и у многоклеточных животных половой процесс иногда протекает в форме анизогамии.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Anisogam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2419350" cy="57054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142873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 многих организмов различается меньшая по размеру микрогамета, которая считается мужской, и большая, менее активно двигающаяся — женская. Характерна для различных зелёных водорослей, мхов и некоторых других растений, а также для некоторых животных.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Файл:Anisogam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2419350" cy="57054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428604"/>
            <a:ext cx="53578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Оогамия</a:t>
            </a:r>
            <a:r>
              <a:rPr lang="ru-RU" sz="2000" dirty="0" smtClean="0"/>
              <a:t>  — вид полового процесса, при котором сливаются резко отличающиеся друг от друга половые клетки; крупная неподвижная яйцеклетка с мелкой, обычно подвижной мужской половой клеткой  - сперматозоидом (или спермием). </a:t>
            </a:r>
          </a:p>
          <a:p>
            <a:endParaRPr lang="ru-RU" sz="2000" dirty="0" smtClean="0"/>
          </a:p>
          <a:p>
            <a:r>
              <a:rPr lang="ru-RU" sz="2000" dirty="0" smtClean="0"/>
              <a:t>Оогамия может осуществляться внутри женского организма или вне его (обычно в водной среде). </a:t>
            </a:r>
          </a:p>
          <a:p>
            <a:endParaRPr lang="ru-RU" sz="2000" dirty="0" smtClean="0"/>
          </a:p>
          <a:p>
            <a:r>
              <a:rPr lang="ru-RU" i="1" dirty="0" smtClean="0"/>
              <a:t>Термин «оогамия» обычно применяют только по отношению к растениям и простейшим, хотя и у всех многоклеточных животных половой процесс протекает в форме оогамии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 descr="DSCN27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932363" cy="4508500"/>
          </a:xfrm>
          <a:prstGeom prst="rect">
            <a:avLst/>
          </a:prstGeom>
          <a:noFill/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4606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79388" y="26035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ahoma" pitchFamily="34" charset="0"/>
              </a:rPr>
              <a:t> </a:t>
            </a:r>
            <a:endParaRPr lang="ru-RU" sz="3200" b="1">
              <a:latin typeface="Tahoma" pitchFamily="34" charset="0"/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42910" y="142852"/>
            <a:ext cx="3500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Tahoma" pitchFamily="34" charset="0"/>
              </a:rPr>
              <a:t>яйцеклетка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214942" y="2643182"/>
            <a:ext cx="357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latin typeface="Tahoma" pitchFamily="34" charset="0"/>
              </a:rPr>
              <a:t>сперматозоиды</a:t>
            </a:r>
            <a:endParaRPr lang="ru-RU" sz="3200" b="1" dirty="0">
              <a:latin typeface="Tahoma" pitchFamily="34" charset="0"/>
            </a:endParaRPr>
          </a:p>
        </p:txBody>
      </p:sp>
      <p:pic>
        <p:nvPicPr>
          <p:cNvPr id="10" name="Picture 2" descr="DSCN2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206" y="3361730"/>
            <a:ext cx="4435027" cy="3496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BAEFB3"/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гермафродитизм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Животное, имеющее и мужские, и женские гонады, называется гермафродитом.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Гермафродитизм широко распространён среди низших животных и в меньшей степени у высших.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Аналогичный признак у растений называется однодомностью. 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Партеногенез и апомиксис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ПАРТЕНОГЕНЕЗ — это особый вид полового размножения, при котором новый организм развивается из неоплодотворенной яйцеклетки, таким образом обмена генетической информацией не происходит, как и при бесполом размножении.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Аналогичный процесс у растений называется АПОМИКСИС.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Чередование поколений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  <a:solidFill>
            <a:srgbClr val="BAEFB3"/>
          </a:solidFill>
        </p:spPr>
        <p:txBody>
          <a:bodyPr>
            <a:normAutofit lnSpcReduction="10000"/>
          </a:bodyPr>
          <a:lstStyle/>
          <a:p>
            <a:r>
              <a:rPr lang="ru-RU" b="1" dirty="0" smtClean="0"/>
              <a:t>У </a:t>
            </a:r>
            <a:r>
              <a:rPr lang="ru-RU" b="1" dirty="0" smtClean="0">
                <a:solidFill>
                  <a:srgbClr val="002060"/>
                </a:solidFill>
              </a:rPr>
              <a:t>многих водорослей, у всех высших растений, у части простейших и кишечнополостных в жизненном цикле происходит чередование поколений, размножающихся соответственно половым и бесполым путём — метагенезис.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 некоторых червей и насекомых наблюдается гетерогония — чередование разных половых поколения, например чередование раздельнополых поколений с гермафродитными, или с размножающимися </a:t>
            </a:r>
            <a:r>
              <a:rPr lang="ru-RU" b="1" dirty="0" err="1" smtClean="0">
                <a:solidFill>
                  <a:srgbClr val="002060"/>
                </a:solidFill>
              </a:rPr>
              <a:t>партеногенетически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Картинка 13 из 96"/>
          <p:cNvPicPr>
            <a:picLocks noChangeAspect="1" noChangeArrowheads="1"/>
          </p:cNvPicPr>
          <p:nvPr/>
        </p:nvPicPr>
        <p:blipFill>
          <a:blip r:embed="rId2" cstate="print"/>
          <a:srcRect l="50985" t="15742" b="1045"/>
          <a:stretch>
            <a:fillRect/>
          </a:stretch>
        </p:blipFill>
        <p:spPr bwMode="auto">
          <a:xfrm>
            <a:off x="0" y="0"/>
            <a:ext cx="303279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1"/>
            <a:ext cx="6072198" cy="6858000"/>
          </a:xfrm>
          <a:prstGeom prst="rect">
            <a:avLst/>
          </a:prstGeom>
          <a:solidFill>
            <a:srgbClr val="BAEFB3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Трематоды обладают сложным жизненным циклом с гетерогонией:  чередованием гермафродитной  и партеногенетических стадий.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Из яйца выходит особь первого партеногенетического поколения — </a:t>
            </a:r>
            <a:r>
              <a:rPr lang="ru-RU" i="1" dirty="0" smtClean="0"/>
              <a:t>мирацидий</a:t>
            </a:r>
            <a:r>
              <a:rPr lang="ru-RU" dirty="0" smtClean="0"/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При обнаружении хозяина мирацидий проникает через покровы и претерпевает метаморфоз, обычно сводящийся к сбрасыванию ресничных покровов и формированию нового эпителия 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Претерпевший метаморфоз мирацидий называют </a:t>
            </a:r>
            <a:r>
              <a:rPr lang="ru-RU" i="1" dirty="0" smtClean="0"/>
              <a:t>материнской </a:t>
            </a:r>
            <a:r>
              <a:rPr lang="ru-RU" i="1" dirty="0" err="1" smtClean="0"/>
              <a:t>спороцистой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В материнской спороцисте из партеногенетических яйцеклеток развивается следующее поколение — </a:t>
            </a:r>
            <a:r>
              <a:rPr lang="ru-RU" b="1" i="1" dirty="0" smtClean="0"/>
              <a:t>дочерние партениты</a:t>
            </a:r>
            <a:r>
              <a:rPr lang="ru-RU" b="1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Дочерние </a:t>
            </a:r>
            <a:r>
              <a:rPr lang="ru-RU" b="1" dirty="0" err="1" smtClean="0"/>
              <a:t>партениты</a:t>
            </a:r>
            <a:r>
              <a:rPr lang="ru-RU" b="1" dirty="0" smtClean="0"/>
              <a:t> в размножения </a:t>
            </a:r>
            <a:r>
              <a:rPr lang="ru-RU" b="1" dirty="0" err="1" smtClean="0"/>
              <a:t>отрождают</a:t>
            </a:r>
            <a:r>
              <a:rPr lang="ru-RU" b="1" dirty="0" smtClean="0"/>
              <a:t> либо следующие поколения дочерних </a:t>
            </a:r>
            <a:r>
              <a:rPr lang="ru-RU" b="1" dirty="0" err="1" smtClean="0"/>
              <a:t>партенит</a:t>
            </a:r>
            <a:r>
              <a:rPr lang="ru-RU" b="1" dirty="0" smtClean="0"/>
              <a:t> такого же строения, либо </a:t>
            </a:r>
            <a:r>
              <a:rPr lang="ru-RU" b="1" i="1" dirty="0" err="1" smtClean="0"/>
              <a:t>церкарий</a:t>
            </a:r>
            <a:r>
              <a:rPr lang="ru-RU" b="1" dirty="0" smtClean="0"/>
              <a:t> — личинок гермафродитного поколения, которые попав в организм окончательного хозяина превращаются в половозрелую особь.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3" y="-27769"/>
            <a:ext cx="9144000" cy="5970865"/>
          </a:xfrm>
          <a:prstGeom prst="rect">
            <a:avLst/>
          </a:prstGeom>
          <a:solidFill>
            <a:srgbClr val="BAEFB3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4000" b="1" i="1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endParaRPr lang="ru-RU" sz="4000" b="1" i="1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rgbClr val="002060"/>
                </a:solidFill>
              </a:rPr>
              <a:t>Размножение </a:t>
            </a:r>
            <a:r>
              <a:rPr lang="ru-RU" sz="3600" dirty="0" smtClean="0">
                <a:solidFill>
                  <a:srgbClr val="002060"/>
                </a:solidFill>
              </a:rPr>
              <a:t>— присущее всем живым организмам свойство воспроизведения себе подобных, обеспечивающее </a:t>
            </a:r>
            <a:r>
              <a:rPr lang="ru-RU" sz="3600" b="1" i="1" dirty="0" smtClean="0">
                <a:solidFill>
                  <a:srgbClr val="002060"/>
                </a:solidFill>
              </a:rPr>
              <a:t>непрерывность и преемственность</a:t>
            </a:r>
            <a:r>
              <a:rPr lang="ru-RU" sz="3600" dirty="0" smtClean="0">
                <a:solidFill>
                  <a:srgbClr val="002060"/>
                </a:solidFill>
              </a:rPr>
              <a:t> жизни</a:t>
            </a:r>
          </a:p>
          <a:p>
            <a:pPr>
              <a:spcBef>
                <a:spcPct val="50000"/>
              </a:spcBef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Файл:Hydra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21"/>
            <a:ext cx="3643306" cy="3357447"/>
          </a:xfrm>
          <a:prstGeom prst="rect">
            <a:avLst/>
          </a:prstGeom>
          <a:noFill/>
        </p:spPr>
      </p:pic>
      <p:pic>
        <p:nvPicPr>
          <p:cNvPr id="84998" name="Picture 6" descr="Пресноводная гид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387"/>
            <a:ext cx="3714744" cy="35256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0"/>
            <a:ext cx="5429256" cy="6858000"/>
          </a:xfrm>
          <a:prstGeom prst="rect">
            <a:avLst/>
          </a:prstGeom>
          <a:solidFill>
            <a:srgbClr val="BAEFB3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течение лета гидра размножается бесполым путем - почкованием.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Осенью, с приближением холодов в эктодерме гидры из промежуточных клеток образуются половые клетки - сперматозоиды и яйцеклетки. Яйцевые клетки располагаются ближе к основанию гидры и похожи на амебу, а сперматозоиды похожи на жгутиковых простейших и развиваются в бугорках, расположенных ближе к ротовому отверстию. Сперматозоид имеет длинный жгутик, с помощью которого он плавает в воде и достигает яйцеклеток, а затем сливается с ними.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Оплодотворение происходит внутри тела матери.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Оплодотворенное яйцо начинает делиться, покрывается плотной двойной оболочкой, опускается на дно и там зимует.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Поздней осенью гидры погибают. А весной из перезимовавших яиц развивается новое поколение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 растений гаметофит развивается из споры, имеет одинарный набор хромосом и имеет органы полового размножения — гаметангии.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 разногаметных организмов мужские гаметангии, то есть производящие мужские гаметы, называются антеридиями, а женские — архегониями.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Так как гаметофит, как и производимые им гаметы, имеет одинарный набор хромосом, то гаметы образуются простым митотическим делением.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 слиянии гамет образуется зигота, из которой развивается спорофит.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Спорофит имеет двойной набор хромосом и несет органы бесполого размножения — спорангии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 разноспоровых организмов из микроспор развиваются мужские гаметофиты, несущие исключительно антеридии, а из мегаспор — женские.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Микроспоры развиваются в микроспорангиях, мегаспоры — в мегаспорангиях.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При спорообразовании происходит </a:t>
            </a:r>
            <a:r>
              <a:rPr lang="ru-RU" b="1" dirty="0" err="1" smtClean="0">
                <a:solidFill>
                  <a:srgbClr val="002060"/>
                </a:solidFill>
              </a:rPr>
              <a:t>мейотическая</a:t>
            </a:r>
            <a:r>
              <a:rPr lang="ru-RU" b="1" dirty="0" smtClean="0">
                <a:solidFill>
                  <a:srgbClr val="002060"/>
                </a:solidFill>
              </a:rPr>
              <a:t> редукция генома, и в спорах восстанавливается одинарный набор хромосом, свойственный гаметофиту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0" y="115888"/>
            <a:ext cx="8675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Влияние условий среды  на чередование поколений у водорослей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196975"/>
            <a:ext cx="5076825" cy="566102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23850" y="1268413"/>
            <a:ext cx="324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Улотрикс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68313" y="2276475"/>
            <a:ext cx="2735262" cy="14303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Бесполое размножение - зооспорами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68313" y="4724400"/>
            <a:ext cx="2663825" cy="10033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Половое - изогаметами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V="1">
            <a:off x="3203575" y="2852738"/>
            <a:ext cx="3168650" cy="144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 flipV="1">
            <a:off x="3276600" y="5157788"/>
            <a:ext cx="3743325" cy="142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0"/>
            <a:ext cx="5076825" cy="6858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50825" y="333375"/>
            <a:ext cx="32416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/>
              <a:t>Чередование поколений у </a:t>
            </a:r>
            <a:r>
              <a:rPr lang="ru-RU" sz="3600" dirty="0" smtClean="0"/>
              <a:t>папоротника</a:t>
            </a:r>
            <a:endParaRPr lang="ru-RU" sz="2800" b="0" dirty="0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611188" y="4437063"/>
            <a:ext cx="295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спорофит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323850" y="5661025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гаметофит</a:t>
            </a:r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 flipV="1">
            <a:off x="1979613" y="1700213"/>
            <a:ext cx="3097212" cy="28813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11"/>
          <p:cNvSpPr>
            <a:spLocks noChangeShapeType="1"/>
          </p:cNvSpPr>
          <p:nvPr/>
        </p:nvSpPr>
        <p:spPr bwMode="auto">
          <a:xfrm flipV="1">
            <a:off x="2411413" y="5589588"/>
            <a:ext cx="3024187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465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4541834" cy="4461751"/>
          </a:xfrm>
          <a:prstGeom prst="rect">
            <a:avLst/>
          </a:prstGeom>
        </p:spPr>
      </p:pic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643446"/>
            <a:ext cx="8786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Чередование поколений у голосеменных растений: 1—2 — тетрады спор;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3—4 — пыльцевые зёрна (мужские гаметофиты); 5 — семяпочка (часть спорофита) с женским гаметофитом эндоспермом с двумя архегониями;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 — проросшее пыльцевое зерно; 7 — прорастание пыльцевой трубки к архегониям; 8 — оплодотворение; 9 — развитие зародыша (спорофит);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 — семя; 11 — взрослое растение (спорофит);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12 — «мужская» шишка (в разрезе); 13 — семенная чешуя с семяпочками.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4175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0"/>
            <a:ext cx="5346700" cy="45005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643446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Чередование поколений у покрытосеменных растений: 1—2 — тетрады спор; 3—4 — пыльцевые зёрна (мужские гаметофиты); 5 — семяпочка (часть спорофита) с женским гаметофитом — зародышевым мешком; 6 — проросшее пыльцевое зерно; 7 — верхняя часть зародышевого мешка; 8 — схема роста пыльцевой трубки; 9 — оплодотворение; 10 — развитие зародыша (спорофит); 11 — односемянный плод; 12 — взрослое растение (спорофит); 13 — цветок;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14 — пестик; 15 — тычинка.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dic.academic.ru/pictures/enc_colier/0909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657436" cy="464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НАПРАВЛЕНИЕ ЭВОЛЮЦИИ РАЗМНОЖЕНИЯ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от бесполых форм к половым,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от изогамии к анизогамии, 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от участия всех клеток в размножении к разделению клеток на соматические и половые, 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от наружного оплодотворения к внутреннему с внутриутробным развитием и заботой о потомстве</a:t>
            </a:r>
            <a:r>
              <a:rPr lang="ru-RU" sz="3400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sz="3400" b="1" i="1" dirty="0" smtClean="0">
                <a:solidFill>
                  <a:schemeClr val="accent3">
                    <a:lumMod val="50000"/>
                  </a:schemeClr>
                </a:solidFill>
              </a:rPr>
              <a:t>Темп размножения, численность потомства, частота смены поколений наряду с другими факторами определяют скорость приспособления вида к условиям среды. </a:t>
            </a:r>
          </a:p>
          <a:p>
            <a:pPr lvl="1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Например, высокие темпы размножения и частая смена поколений позволяют насекомым в короткий срок вырабатывать устойчивость к ядохимикатам.</a:t>
            </a:r>
          </a:p>
          <a:p>
            <a:pPr lvl="1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 эволюции позвоночных — от рыб до теплокровных — наблюдается тенденция к уменьшению численности потомства и увеличению его выживаемости.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Способы размножения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857760"/>
          </a:xfrm>
          <a:solidFill>
            <a:srgbClr val="BAEFB3"/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подразделяются на три основных типа: </a:t>
            </a:r>
            <a:r>
              <a:rPr lang="ru-RU" b="1" i="1" dirty="0" smtClean="0">
                <a:solidFill>
                  <a:srgbClr val="002060"/>
                </a:solidFill>
              </a:rPr>
              <a:t>бесполое, вегетативное и половое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для организмов, имеющих клеточное строение, в основе всех форм размножения лежит деление клетки 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2. Мейоз</a:t>
            </a:r>
            <a:endParaRPr lang="ru-RU" sz="4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Появление мейоза – особого варианта клеточного деления, в результате которого число хромосом сокращается вдвое – было одним из важнейших эволюционных «достижений» первых эукариот. </a:t>
            </a:r>
          </a:p>
          <a:p>
            <a:pPr lvl="1"/>
            <a:r>
              <a:rPr lang="ru-RU" b="1" dirty="0" smtClean="0"/>
              <a:t>Механизм мейоза сложился из комбинации готовых «блоков»: механизмов митоза, рекомбинации и репарации ДНК.</a:t>
            </a:r>
          </a:p>
          <a:p>
            <a:pPr lvl="1"/>
            <a:r>
              <a:rPr lang="ru-RU" b="1" dirty="0" smtClean="0"/>
              <a:t>Результатом стало формирование синаптонемного комплекса – особой белковой структуры, обеспечивающей попарное соединение и точное «выравнивание» хромосом.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b="1" dirty="0" smtClean="0"/>
              <a:t>МЕЙОЗОМ </a:t>
            </a:r>
            <a:r>
              <a:rPr lang="ru-RU" dirty="0" smtClean="0"/>
              <a:t> (от греч. </a:t>
            </a:r>
            <a:r>
              <a:rPr lang="ru-RU" dirty="0" err="1" smtClean="0"/>
              <a:t>meiosis</a:t>
            </a:r>
            <a:r>
              <a:rPr lang="ru-RU" dirty="0" smtClean="0"/>
              <a:t> — уменьшение) </a:t>
            </a:r>
            <a:r>
              <a:rPr lang="ru-RU" b="1" dirty="0" smtClean="0"/>
              <a:t>НАЗЫВАЕТСЯ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BAEFB3"/>
          </a:solidFill>
        </p:spPr>
        <p:txBody>
          <a:bodyPr>
            <a:normAutofit lnSpcReduction="10000"/>
          </a:bodyPr>
          <a:lstStyle/>
          <a:p>
            <a:r>
              <a:rPr lang="ru-RU" b="1" dirty="0" smtClean="0"/>
              <a:t>Редукционное деление</a:t>
            </a:r>
            <a:r>
              <a:rPr lang="ru-RU" dirty="0" smtClean="0"/>
              <a:t> клетки — деление ядра эукариотической клетки с уменьшением числа хромосом в два раза. </a:t>
            </a:r>
          </a:p>
          <a:p>
            <a:r>
              <a:rPr lang="ru-RU" dirty="0" smtClean="0"/>
              <a:t>Происходит в два этапа (редукционный и эквационный этапы мейоза). </a:t>
            </a:r>
          </a:p>
          <a:p>
            <a:r>
              <a:rPr lang="ru-RU" b="1" dirty="0" smtClean="0"/>
              <a:t>С уменьшением числа хромосом в результате мейоза в жизненном цикле происходит переход от диплоидной фазы к гаплоидной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Восстановление плоидности (переход от гаплоидной фазы к диплоидной) происходит в результате полового процесса.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786842" cy="347187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Отличие мейоза от митоза состоит в том, что хромосомы вступают в метафазу, соединенные попарно гомолог с гомологом.</a:t>
            </a:r>
          </a:p>
          <a:p>
            <a:r>
              <a:rPr lang="ru-RU" b="1" dirty="0" smtClean="0"/>
              <a:t> В метафазе I мейоза центромеры каждой из хромосом «униполярны», т.е. соединены белковыми нитями только с одним из двух полюсов веретена деления</a:t>
            </a:r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мейоз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93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72066" y="1071546"/>
            <a:ext cx="37147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 рисунке показан мейоз клетки, у которой число хромосом в одинарном (гаплоидном) наборе равно двум. </a:t>
            </a:r>
          </a:p>
          <a:p>
            <a:r>
              <a:rPr lang="ru-RU" sz="2000" b="1" dirty="0" smtClean="0"/>
              <a:t>Диплоидная клетка, соответственно, имеет 4 хромосомы (две получены от отца – например, синие; </a:t>
            </a:r>
          </a:p>
          <a:p>
            <a:r>
              <a:rPr lang="ru-RU" sz="2000" b="1" dirty="0" smtClean="0"/>
              <a:t>две – от матери – допустим, белые).</a:t>
            </a:r>
          </a:p>
          <a:p>
            <a:r>
              <a:rPr lang="ru-RU" sz="2000" dirty="0" smtClean="0"/>
              <a:t>Перед началом деления (митоза или мейоза) каждая хромосома удваивается. </a:t>
            </a:r>
            <a:r>
              <a:rPr lang="ru-RU" sz="2000" b="1" dirty="0" smtClean="0"/>
              <a:t>Теперь она состоит из двух сестринских хроматид.</a:t>
            </a:r>
          </a:p>
          <a:p>
            <a:endParaRPr lang="ru-RU" sz="2000" b="1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мейоза"/>
          <p:cNvPicPr/>
          <p:nvPr/>
        </p:nvPicPr>
        <p:blipFill>
          <a:blip r:embed="rId2" cstate="print"/>
          <a:srcRect t="7291" r="57102" b="67709"/>
          <a:stretch>
            <a:fillRect/>
          </a:stretch>
        </p:blipFill>
        <p:spPr bwMode="auto">
          <a:xfrm>
            <a:off x="428596" y="714356"/>
            <a:ext cx="41434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314" y="1428736"/>
            <a:ext cx="38576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профазе I мейоза гомологичные хромосомы объединяются попарно и обмениваются участками (кроссинговер).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01122" cy="86834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Профаза I</a:t>
            </a:r>
            <a:r>
              <a:rPr lang="ru-RU" sz="4000" dirty="0" smtClean="0"/>
              <a:t> — </a:t>
            </a:r>
            <a:r>
              <a:rPr lang="ru-RU" sz="4000" b="1" dirty="0" smtClean="0"/>
              <a:t>состоит из 5 стадий: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357298"/>
            <a:ext cx="8358246" cy="528641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Лептотена</a:t>
            </a:r>
            <a:r>
              <a:rPr lang="ru-RU" dirty="0" smtClean="0"/>
              <a:t> или </a:t>
            </a:r>
            <a:r>
              <a:rPr lang="ru-RU" b="1" dirty="0" err="1" smtClean="0"/>
              <a:t>лептонема</a:t>
            </a:r>
            <a:r>
              <a:rPr lang="ru-RU" dirty="0" smtClean="0"/>
              <a:t> — упаковка хромосом, конденсация ДНК с образованием хромосом в виде тонких нитей (хромосомы укорачиваются).</a:t>
            </a:r>
          </a:p>
          <a:p>
            <a:r>
              <a:rPr lang="ru-RU" b="1" dirty="0" err="1" smtClean="0"/>
              <a:t>Зиготена</a:t>
            </a:r>
            <a:r>
              <a:rPr lang="ru-RU" dirty="0" smtClean="0"/>
              <a:t> или </a:t>
            </a:r>
            <a:r>
              <a:rPr lang="ru-RU" b="1" dirty="0" err="1" smtClean="0"/>
              <a:t>зигонема</a:t>
            </a:r>
            <a:r>
              <a:rPr lang="ru-RU" dirty="0" smtClean="0"/>
              <a:t> — происходит конъюгация — соединение гомологичных хромосом с образованием структур, состоящих из двух соединённых хромосом, называемых </a:t>
            </a:r>
            <a:r>
              <a:rPr lang="ru-RU" b="1" dirty="0" err="1" smtClean="0"/>
              <a:t>тетрадами</a:t>
            </a:r>
            <a:r>
              <a:rPr lang="ru-RU" b="1" dirty="0" smtClean="0"/>
              <a:t> или бивалентами </a:t>
            </a:r>
            <a:r>
              <a:rPr lang="ru-RU" dirty="0" smtClean="0"/>
              <a:t>и их дальнейшая </a:t>
            </a:r>
            <a:r>
              <a:rPr lang="ru-RU" dirty="0" err="1" smtClean="0"/>
              <a:t>компактизация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Пахитена</a:t>
            </a:r>
            <a:r>
              <a:rPr lang="ru-RU" dirty="0" smtClean="0"/>
              <a:t> или </a:t>
            </a:r>
            <a:r>
              <a:rPr lang="ru-RU" b="1" dirty="0" err="1" smtClean="0"/>
              <a:t>пахинема</a:t>
            </a:r>
            <a:r>
              <a:rPr lang="ru-RU" dirty="0" smtClean="0"/>
              <a:t> — (самая длительная стадия) кроссинговер (перекрест), обмен участками между гомологичными хромосомами; гомологичные хромосомы остаются соединенными между собой.</a:t>
            </a:r>
          </a:p>
          <a:p>
            <a:r>
              <a:rPr lang="ru-RU" b="1" dirty="0" err="1" smtClean="0"/>
              <a:t>Диплотена</a:t>
            </a:r>
            <a:r>
              <a:rPr lang="ru-RU" dirty="0" smtClean="0"/>
              <a:t> или </a:t>
            </a:r>
            <a:r>
              <a:rPr lang="ru-RU" b="1" dirty="0" err="1" smtClean="0"/>
              <a:t>диплонема</a:t>
            </a:r>
            <a:r>
              <a:rPr lang="ru-RU" dirty="0" smtClean="0"/>
              <a:t> — происходит частичная </a:t>
            </a:r>
            <a:r>
              <a:rPr lang="ru-RU" dirty="0" err="1" smtClean="0"/>
              <a:t>деконденсация</a:t>
            </a:r>
            <a:r>
              <a:rPr lang="ru-RU" dirty="0" smtClean="0"/>
              <a:t> хромосом, при этом часть генома может работать, происходят процессы транскрипции, трансляции; гомологичные хромосомы остаются соединёнными между собой. </a:t>
            </a:r>
          </a:p>
          <a:p>
            <a:pPr lvl="1"/>
            <a:r>
              <a:rPr lang="ru-RU" dirty="0" smtClean="0"/>
              <a:t>У некоторых животных в ооцитах хромосомы на этой стадии профазы мейоза приобретают характерную форму хромосом типа ламповых щёток.</a:t>
            </a:r>
          </a:p>
          <a:p>
            <a:r>
              <a:rPr lang="ru-RU" b="1" dirty="0" err="1" smtClean="0"/>
              <a:t>Диакинез</a:t>
            </a:r>
            <a:r>
              <a:rPr lang="ru-RU" dirty="0" smtClean="0"/>
              <a:t> — ДНК снова максимально конденсируется, синтетические процессы прекращаются, растворяется ядерная оболочка; центриоли расходятся к полюсам; гомологичные хромосомы остаются соединёнными между собой.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хема мейоза"/>
          <p:cNvPicPr/>
          <p:nvPr/>
        </p:nvPicPr>
        <p:blipFill>
          <a:blip r:embed="rId2" cstate="print"/>
          <a:srcRect t="29167" r="55624" b="42708"/>
          <a:stretch>
            <a:fillRect/>
          </a:stretch>
        </p:blipFill>
        <p:spPr bwMode="auto">
          <a:xfrm>
            <a:off x="214282" y="571480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29058" y="2857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В метафазе I гомологичные хромосомы по-прежнему сгруппированы попарно.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 нашем случае получилось 2 пары (2 бивалента), </a:t>
            </a:r>
          </a:p>
          <a:p>
            <a:r>
              <a:rPr lang="ru-RU" sz="2400" b="1" dirty="0" smtClean="0"/>
              <a:t>в каждой по две гомологичные хромосомы и по 4 хроматиды.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4429132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Бивалентные</a:t>
            </a:r>
            <a:r>
              <a:rPr lang="ru-RU" sz="2400" b="1" dirty="0" smtClean="0"/>
              <a:t> хромосомы выстраиваются вдоль экватора,  нити веретена деления прикреплены к центромерам гомологичных хромосом</a:t>
            </a:r>
            <a:endParaRPr lang="ru-RU" sz="24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мейоза"/>
          <p:cNvPicPr/>
          <p:nvPr/>
        </p:nvPicPr>
        <p:blipFill>
          <a:blip r:embed="rId2" cstate="print"/>
          <a:srcRect t="50000" r="54144" b="18235"/>
          <a:stretch>
            <a:fillRect/>
          </a:stretch>
        </p:blipFill>
        <p:spPr bwMode="auto">
          <a:xfrm>
            <a:off x="285720" y="285728"/>
            <a:ext cx="35719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48" y="642918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Микротрубочки сокращаются, биваленты делятся и хромосомы расходятся к полюсам. </a:t>
            </a:r>
          </a:p>
          <a:p>
            <a:endParaRPr lang="ru-RU" sz="2400" b="1" dirty="0" smtClean="0"/>
          </a:p>
          <a:p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786322"/>
            <a:ext cx="7429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Важно отметить, что к полюсам расходятся целые хромосомы, состоящие из двух хроматид каждая,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мейоза"/>
          <p:cNvPicPr/>
          <p:nvPr/>
        </p:nvPicPr>
        <p:blipFill>
          <a:blip r:embed="rId2" cstate="print"/>
          <a:srcRect t="74118" r="54144"/>
          <a:stretch>
            <a:fillRect/>
          </a:stretch>
        </p:blipFill>
        <p:spPr bwMode="auto">
          <a:xfrm>
            <a:off x="357158" y="1000108"/>
            <a:ext cx="38576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9124" y="1428736"/>
            <a:ext cx="4429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исходная диплоидная клетка </a:t>
            </a:r>
          </a:p>
          <a:p>
            <a:r>
              <a:rPr lang="ru-RU" sz="2400" b="1" dirty="0" smtClean="0"/>
              <a:t>(с 4 хромосомами) разделяется на две гаплоидные </a:t>
            </a:r>
          </a:p>
          <a:p>
            <a:r>
              <a:rPr lang="ru-RU" sz="2400" b="1" dirty="0" smtClean="0"/>
              <a:t>(по 2 хромосомы в каждой). </a:t>
            </a:r>
          </a:p>
          <a:p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857760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Хромосомы деспирализуются, появляется ядерная оболочка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Бесполое размножение 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8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Форма размножения, не связанная с обменом генетической информацией между особями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Является древнейшим и самым простым способом размножения.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Наиболее распространённый способ размножения одноклеточных организмов — деление на две части, с образованием двух отдельных особей.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258204" cy="26860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Второе деление мейоза следует непосредственно за первым, без выраженной интерфазы:</a:t>
            </a:r>
          </a:p>
          <a:p>
            <a:r>
              <a:rPr lang="ru-RU" b="1" dirty="0" smtClean="0"/>
              <a:t>S-период отсутствует, поскольку перед вторым делением не происходит репликации ДНК.</a:t>
            </a:r>
            <a:endParaRPr lang="ru-RU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мейоза"/>
          <p:cNvPicPr/>
          <p:nvPr/>
        </p:nvPicPr>
        <p:blipFill>
          <a:blip r:embed="rId2" cstate="print"/>
          <a:srcRect l="42897" t="7291" b="45833"/>
          <a:stretch>
            <a:fillRect/>
          </a:stretch>
        </p:blipFill>
        <p:spPr bwMode="auto">
          <a:xfrm>
            <a:off x="0" y="142852"/>
            <a:ext cx="43577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00562" y="142852"/>
            <a:ext cx="40719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Профаза II</a:t>
            </a:r>
            <a:r>
              <a:rPr lang="ru-RU" sz="2000" dirty="0" smtClean="0"/>
              <a:t> — происходит конденсация хромосом, клеточный центр делится и продукты его деления расходятся к полюсам ядра, разрушается ядерная оболочка, образуется веретено деления.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Метафаза II</a:t>
            </a:r>
            <a:r>
              <a:rPr lang="ru-RU" sz="2000" dirty="0" smtClean="0"/>
              <a:t> — </a:t>
            </a:r>
            <a:r>
              <a:rPr lang="ru-RU" sz="2000" dirty="0" err="1" smtClean="0"/>
              <a:t>унивалентные</a:t>
            </a:r>
            <a:r>
              <a:rPr lang="ru-RU" sz="2000" dirty="0" smtClean="0"/>
              <a:t> хромосомы (состоящие из двух хроматид каждая) располагаются на «экваторе» в одной плоскости, образуя так называемую метафазную пластинку.</a:t>
            </a:r>
            <a:endParaRPr lang="ru-RU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мейоза"/>
          <p:cNvPicPr/>
          <p:nvPr/>
        </p:nvPicPr>
        <p:blipFill>
          <a:blip r:embed="rId2" cstate="print"/>
          <a:srcRect l="48814" t="48958"/>
          <a:stretch>
            <a:fillRect/>
          </a:stretch>
        </p:blipFill>
        <p:spPr bwMode="auto">
          <a:xfrm>
            <a:off x="214282" y="0"/>
            <a:ext cx="350046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00496" y="142852"/>
            <a:ext cx="45005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Анафаза II – униваленты делятся и хроматиды расходятся к полюсам.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Телофаза II</a:t>
            </a:r>
            <a:r>
              <a:rPr lang="ru-RU" sz="2400" dirty="0" smtClean="0"/>
              <a:t> — </a:t>
            </a:r>
            <a:r>
              <a:rPr lang="ru-RU" sz="2400" b="1" dirty="0" smtClean="0"/>
              <a:t>хромосомы деспирализуются и появляется ядерная оболочка.</a:t>
            </a:r>
          </a:p>
          <a:p>
            <a:endParaRPr lang="ru-RU" sz="2400" b="1" dirty="0" smtClean="0"/>
          </a:p>
          <a:p>
            <a:endParaRPr lang="ru-RU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286388"/>
            <a:ext cx="7786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В итоге получается 4 гаплоидные клетки, в каждой по 2 хромосомы, каждая хромосома состоит из одной хроматиды. </a:t>
            </a: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572560" cy="50006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ходе митоза, а также в ходе второго деления мейоза,  хромосомы вступают в метафазу поодиночке, и нити веретена деления присоединяются к каждой хромосоме с двух сторон.</a:t>
            </a:r>
          </a:p>
          <a:p>
            <a:r>
              <a:rPr lang="ru-RU" dirty="0" smtClean="0"/>
              <a:t>Именно благодаря перечисленным особенностям первого деления мейоза и обеспечивается уменьшение числа хромосом: к полюсам клетки расходятся не сестринские хроматиды, а гомологичные хромосомы, по одной из каждой пары (см. схему).</a:t>
            </a:r>
          </a:p>
          <a:p>
            <a:r>
              <a:rPr lang="ru-RU" dirty="0" smtClean="0"/>
              <a:t>Эти ключевые особенности первого деления мейоза развились на основе одного и того же ароморфоза – возникновения так называемого </a:t>
            </a:r>
            <a:r>
              <a:rPr lang="ru-RU" b="1" i="1" dirty="0" smtClean="0"/>
              <a:t>синаптонемного комплекса (СК).</a:t>
            </a:r>
            <a:endParaRPr lang="ru-RU" b="1" i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501122" cy="52149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Механизм мейоза был «собран» из готовых блоков (как это часто бывает в эволюции) – разумеется, с некоторыми модификациями и новшествами.</a:t>
            </a:r>
          </a:p>
          <a:p>
            <a:r>
              <a:rPr lang="ru-RU" dirty="0" smtClean="0"/>
              <a:t>Одним из этих исходных блоков стал уже имевшийся к тому времени у эукариот механизм митоза, другим – механизм репарации (починки повреждений) ДНК, основанный на гомологичной рекомбинации.</a:t>
            </a:r>
          </a:p>
          <a:p>
            <a:r>
              <a:rPr lang="ru-RU" dirty="0" smtClean="0"/>
              <a:t>Суть процесса в том, что поврежденный участок одной молекулы ДНК заменяется его неповрежденной копией, взятой из другой (гомологичной) молекулы ДНК.</a:t>
            </a:r>
          </a:p>
          <a:p>
            <a:r>
              <a:rPr lang="ru-RU" dirty="0" smtClean="0"/>
              <a:t>Чтобы «развести» гомологичные хромосомы к разным полюсам клетки, в ходе мейоза используется веретено деления, «унаследованное» от митоза.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29684" cy="5330968"/>
          </a:xfrm>
        </p:spPr>
        <p:txBody>
          <a:bodyPr/>
          <a:lstStyle/>
          <a:p>
            <a:r>
              <a:rPr lang="ru-RU" dirty="0" smtClean="0"/>
              <a:t>Но чтобы распределение хромосом по дочерним клеткам прошло без ошибок, гомологичные хромосомы необходимо сначала сгруппировать попарно. </a:t>
            </a:r>
          </a:p>
          <a:p>
            <a:r>
              <a:rPr lang="ru-RU" b="1" dirty="0" smtClean="0"/>
              <a:t>Для этого используется механизм гомологичной рекомбинации, точнее, одна из деталей этого механизма – образование так называемого соединения </a:t>
            </a:r>
            <a:r>
              <a:rPr lang="ru-RU" b="1" dirty="0" err="1" smtClean="0"/>
              <a:t>Холлидея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прощенная схема одного из вариантов гомологичной рекомбинации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668520" cy="452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549676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Каждая молекула ДНК состоит из двух параллельных цепей нуклеотидов (двойная спираль); в состав одной хроматиды входит одна молекула ДНК; каждая хромосома (вплоть до анафазы II) состоит из двух хроматид. </a:t>
            </a:r>
          </a:p>
          <a:p>
            <a:r>
              <a:rPr lang="ru-RU" b="1" dirty="0" smtClean="0"/>
              <a:t>Соответственно, каждый бивалент  состоит, ЧЕТЫРЕХ хроматид, ЧЕТЫРЕХ молекул ДНК, ВОСЬМИ нуклеотидных цепочек. </a:t>
            </a:r>
          </a:p>
          <a:p>
            <a:r>
              <a:rPr lang="ru-RU" b="1" dirty="0" smtClean="0"/>
              <a:t>Рекомбинация происходит между хроматидами отцовской и материнской хромосом.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357166"/>
            <a:ext cx="350046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Упрощенная схема одного из вариантов гомологичной рекомбинации (обмена участками между гомологичными молекулами ДНК) с образованием соединения </a:t>
            </a:r>
            <a:r>
              <a:rPr lang="ru-RU" b="1" dirty="0" err="1" smtClean="0"/>
              <a:t>Холлидея</a:t>
            </a:r>
            <a:r>
              <a:rPr lang="ru-RU" b="1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ru-RU" sz="1600" b="1" dirty="0" smtClean="0"/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На этом рисунке показана рекомбинация у одного из вирусов, у эукариот во время мейоза все несколько сложнее.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64294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Синаптонемные</a:t>
            </a:r>
            <a:r>
              <a:rPr lang="ru-RU" b="1" dirty="0" smtClean="0"/>
              <a:t> комплексы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5572164"/>
          </a:xfrm>
        </p:spPr>
        <p:txBody>
          <a:bodyPr>
            <a:normAutofit/>
          </a:bodyPr>
          <a:lstStyle/>
          <a:p>
            <a:r>
              <a:rPr lang="ru-RU" dirty="0" smtClean="0"/>
              <a:t>У эукариот с классическим мейозом линейные элементы хромосом соединяются попарно с помощью белковой «застежки-молнии» в двухосевую структуру, именуемую синаптонемным комплексом (СК). Это обеспечивает тесное соединение гомологичных хромосом. </a:t>
            </a:r>
          </a:p>
          <a:p>
            <a:r>
              <a:rPr lang="ru-RU" dirty="0" smtClean="0"/>
              <a:t>СК существует ограниченное время в течение профазы I мейоза и затем распадается. Предполагается несколько возможных функций СК:</a:t>
            </a:r>
          </a:p>
          <a:p>
            <a:pPr lvl="1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7710518" cy="5330968"/>
          </a:xfrm>
        </p:spPr>
        <p:txBody>
          <a:bodyPr>
            <a:normAutofit fontScale="925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ru-RU" b="1" dirty="0" smtClean="0"/>
              <a:t>1) Организация </a:t>
            </a:r>
            <a:r>
              <a:rPr lang="ru-RU" b="1" dirty="0" err="1" smtClean="0"/>
              <a:t>профазной</a:t>
            </a:r>
            <a:r>
              <a:rPr lang="ru-RU" b="1" dirty="0" smtClean="0"/>
              <a:t> мейотической хромосомы. 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ru-RU" b="1" dirty="0" smtClean="0"/>
              <a:t>Благодаря СК возникает билатеральная организация пары соединившихся гомологичных хромосом. 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ru-RU" b="1" dirty="0" smtClean="0"/>
              <a:t>Петли хроматина располагаются по обе стороны от СК. 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ru-RU" b="1" dirty="0" smtClean="0"/>
              <a:t>Это позволяет точно сопоставить петли хроматина в трехмерном пространстве клеточного ядра. 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ru-RU" b="1" dirty="0" smtClean="0"/>
              <a:t>По-видимому, это простейший, если не единственный, способ внести порядок и точность в процесс взаимного узнавания локусов гомологичных хромосом и обеспечить достаточную точность (гомологию) рекомбинации в мейозе.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7567642" cy="5616720"/>
          </a:xfrm>
        </p:spPr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ru-RU" b="1" dirty="0" smtClean="0"/>
              <a:t>2) СК не только соединяет гомологичные хромосомы, но и не дает им «склеиться», удерживая их на расстоянии 70-120 нм друг от друга. 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ru-RU" b="1" dirty="0" smtClean="0"/>
              <a:t>В конце профазы I (стадия </a:t>
            </a:r>
            <a:r>
              <a:rPr lang="ru-RU" b="1" dirty="0" err="1" smtClean="0"/>
              <a:t>диплотены</a:t>
            </a:r>
            <a:r>
              <a:rPr lang="ru-RU" b="1" dirty="0" smtClean="0"/>
              <a:t>) СК распадается во всех локусах, кроме локусов хиазм (перекрещивания хроматид). 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ru-RU" b="1" dirty="0" smtClean="0"/>
              <a:t>Гомологичные хромосомы, взаимно оттолкнувшиеся во всех локусах, кроме локусов хиазм, выстраиваются на экваторе веретена деления в метафазе I. 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ru-RU" b="1" dirty="0" smtClean="0"/>
              <a:t>Они готовы разойтись к полюсам, как только освободятся от хиазм.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>
            <a:normAutofit/>
          </a:bodyPr>
          <a:lstStyle/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Бесполое размножение имеет свои преимущества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Во-первых, отсутствует необходимость поиска партнёра;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Во-вторых, полезные наследственные изменения сохраняются практически навсегда.  </a:t>
            </a:r>
          </a:p>
          <a:p>
            <a:pPr lvl="1"/>
            <a:r>
              <a:rPr lang="ru-RU" sz="2000" b="1" dirty="0" smtClean="0">
                <a:solidFill>
                  <a:srgbClr val="002060"/>
                </a:solidFill>
              </a:rPr>
              <a:t>При вегетативном размножении, образовавшиеся особи всегда генетически идентичны родительскому организму (если не учитывать мутации).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143932" cy="4873752"/>
          </a:xfrm>
        </p:spPr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ru-RU" b="1" dirty="0" smtClean="0"/>
              <a:t>3) СК необходим для формирования хиазм.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ru-RU" b="1" dirty="0" smtClean="0"/>
              <a:t>СК также не позволяет хиазмам располагаться слишком близко друг от друга.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ru-RU" b="1" dirty="0" smtClean="0"/>
              <a:t>Иными словами, благодаря СК хроматиды могут «рваться» и обмениваться участками лишь в ограниченном количестве мест. 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ru-RU" b="1" dirty="0" smtClean="0"/>
              <a:t>Учёные оценивают это как положительное явление, поскольку «чрезмерная частота кроссинговера – не столько «благо» комбинаторики, сколько угроза стабильности адаптационно выгодных фенотипов».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ementy.ru/images/eltjob/bogdanov_3.jpg"/>
          <p:cNvPicPr>
            <a:picLocks noChangeAspect="1" noChangeArrowheads="1"/>
          </p:cNvPicPr>
          <p:nvPr/>
        </p:nvPicPr>
        <p:blipFill>
          <a:blip r:embed="rId2" cstate="print"/>
          <a:srcRect b="52800"/>
          <a:stretch>
            <a:fillRect/>
          </a:stretch>
        </p:blipFill>
        <p:spPr bwMode="auto">
          <a:xfrm>
            <a:off x="1000100" y="0"/>
            <a:ext cx="5267325" cy="42148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500570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разных групп эукариот СК строится по единому «плану», но при этом используются совершенно разные (структурно негомологичные) белки.</a:t>
            </a:r>
          </a:p>
          <a:p>
            <a:r>
              <a:rPr lang="ru-RU" dirty="0" smtClean="0"/>
              <a:t>Важно, чтобы СК выравнивал параллельно лежащие гомологичные хромосомы, сохранял между ними пространство, в котором происходит рекомбинация ДНК, и сохранял бы эти условия столь долго, сколько необходимо для завершения рекомбинации и формирования хиазм.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1071546"/>
            <a:ext cx="281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Сестринские хроматиды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3429000"/>
            <a:ext cx="305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Рекомбинационный узелок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976688"/>
            <a:ext cx="536416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3779838" y="188913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МЕЙОЗ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3132138" y="12684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203575" y="29972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3132138" y="4724400"/>
            <a:ext cx="32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3276600" y="6237288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3132138" y="6524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5867400" y="3213100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5940425" y="2997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8604250" y="649128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12904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196975"/>
            <a:ext cx="518477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5651500" y="64531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5795963" y="37893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8459788" y="3789363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78581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Значение мейоза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91600" cy="48657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организмов, размножающихся половым путем, </a:t>
            </a:r>
            <a:r>
              <a:rPr lang="ru-RU" b="1" dirty="0" smtClean="0"/>
              <a:t>предотвращается удвоение числа хромосом </a:t>
            </a:r>
            <a:r>
              <a:rPr lang="ru-RU" dirty="0" smtClean="0"/>
              <a:t>в каждом поколении, так как при образовании половых клеток мейозом происходит редукция числа хромосом.</a:t>
            </a:r>
          </a:p>
          <a:p>
            <a:r>
              <a:rPr lang="ru-RU" dirty="0" smtClean="0"/>
              <a:t>Мейоз создает </a:t>
            </a:r>
            <a:r>
              <a:rPr lang="ru-RU" b="1" dirty="0" smtClean="0"/>
              <a:t>возможность для возникновения новых комбинаций генов (комбинативная изменчивость)</a:t>
            </a:r>
            <a:r>
              <a:rPr lang="ru-RU" dirty="0" smtClean="0"/>
              <a:t>, так как происходит образование генетически различных гамет.</a:t>
            </a:r>
          </a:p>
          <a:p>
            <a:r>
              <a:rPr lang="ru-RU" dirty="0" smtClean="0"/>
              <a:t>Редукция числа хромосом приводит к образованию </a:t>
            </a:r>
            <a:r>
              <a:rPr lang="ru-RU" b="1" dirty="0" smtClean="0"/>
              <a:t>"чистых гамет"</a:t>
            </a:r>
            <a:r>
              <a:rPr lang="ru-RU" dirty="0" smtClean="0"/>
              <a:t>, несущих только один аллель соответствующего локуса.</a:t>
            </a:r>
          </a:p>
          <a:p>
            <a:r>
              <a:rPr lang="ru-RU" b="1" dirty="0" smtClean="0"/>
              <a:t>Расположение бивалентов экваториальной пластинки веретена деления в метафазе 1 и хромосом в метафазе 2 определяется случайным образом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Последующее расхождение хромосом в анафазе </a:t>
            </a:r>
            <a:r>
              <a:rPr lang="ru-RU" b="1" dirty="0" smtClean="0"/>
              <a:t>приводит к образованию новых комбинаций аллелей в гаметах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Независимое расхождение хромосом лежит в основе третьего закона Менделя.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Нарушения мейоза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358246" cy="540240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Правильное протекание мейоза возможно только в диплоидных</a:t>
            </a:r>
            <a:r>
              <a:rPr lang="ru-RU" dirty="0"/>
              <a:t> </a:t>
            </a:r>
            <a:r>
              <a:rPr lang="ru-RU" dirty="0" smtClean="0"/>
              <a:t>клетках или в чётных полиплоидах (тетра-, гексаплоидных и т. п. клетках). </a:t>
            </a:r>
          </a:p>
          <a:p>
            <a:pPr lvl="1"/>
            <a:r>
              <a:rPr lang="ru-RU" dirty="0" smtClean="0"/>
              <a:t>Мейоз может происходить и в нечётных полиплоидах (три-, пентаплоидных и т. п. клетках), но в них, из-за невозможности обеспечить попарное слияние хромосом в профазе I, расхождение хромосом происходит с нарушениями, которые ставят под угрозу жизнеспособность клетки или развивающегося из неё многоклеточного гаплоидного организма.</a:t>
            </a:r>
          </a:p>
          <a:p>
            <a:r>
              <a:rPr lang="ru-RU" dirty="0" smtClean="0"/>
              <a:t>Этот же механизм лежит в основе стерильности межвидовых гибридов. </a:t>
            </a:r>
          </a:p>
          <a:p>
            <a:pPr lvl="1"/>
            <a:r>
              <a:rPr lang="ru-RU" dirty="0" smtClean="0"/>
              <a:t>Поскольку у межвидовых гибридов в ядре клеток сочетаются хромосомы родителей, относящихся к различным видам, хромосомы обычно не могут вступить в конъюгацию. </a:t>
            </a:r>
          </a:p>
          <a:p>
            <a:pPr lvl="1"/>
            <a:r>
              <a:rPr lang="ru-RU" dirty="0" smtClean="0"/>
              <a:t>Это приводит к нарушениям в расхождении хромосом при мейозе и, в конечном счете, к нежизнеспособности половых клеток. </a:t>
            </a:r>
          </a:p>
          <a:p>
            <a:r>
              <a:rPr lang="ru-RU" dirty="0" smtClean="0"/>
              <a:t>Определенные ограничения на конъюгацию хромосом накладывают и хромосомные мутации (масштабные делеции, дупликации, инверсии или транслокации).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071678"/>
            <a:ext cx="425767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3. Гаметогенез</a:t>
            </a:r>
            <a:endParaRPr lang="ru-RU" sz="40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Гаметогенез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215370" cy="5116654"/>
          </a:xfrm>
        </p:spPr>
        <p:txBody>
          <a:bodyPr>
            <a:normAutofit/>
          </a:bodyPr>
          <a:lstStyle/>
          <a:p>
            <a:r>
              <a:rPr lang="ru-RU" b="1" dirty="0" smtClean="0"/>
              <a:t>Гаметогенез</a:t>
            </a:r>
            <a:r>
              <a:rPr lang="ru-RU" dirty="0" smtClean="0"/>
              <a:t> или </a:t>
            </a:r>
            <a:r>
              <a:rPr lang="ru-RU" b="1" dirty="0" smtClean="0"/>
              <a:t>предзародышевое развитие</a:t>
            </a:r>
            <a:r>
              <a:rPr lang="ru-RU" dirty="0" smtClean="0"/>
              <a:t> — процесс созревания половых клеток, или гамет. Поскольку в ходе гаметогенеза специализация яйцеклеток и спермиев происходит в разных направлениях, обычно выделяют </a:t>
            </a:r>
            <a:r>
              <a:rPr lang="ru-RU" b="1" dirty="0" smtClean="0"/>
              <a:t>оогенез и сперматогенез</a:t>
            </a:r>
            <a:r>
              <a:rPr lang="ru-RU" dirty="0" smtClean="0"/>
              <a:t> соответственно.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00108"/>
            <a:ext cx="8033546" cy="421484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Гаметогенез закономерно присутствует в жизненном цикле ряда простейших, водорослей, грибов, споровых и голосеменных растений, а также многоклеточных животных. </a:t>
            </a:r>
          </a:p>
          <a:p>
            <a:r>
              <a:rPr lang="ru-RU" dirty="0" smtClean="0"/>
              <a:t>Гаметогенез не следует путать с мейозом, сущность этих процессов совершенно различна:</a:t>
            </a:r>
          </a:p>
          <a:p>
            <a:pPr lvl="1"/>
            <a:r>
              <a:rPr lang="ru-RU" b="1" dirty="0" smtClean="0"/>
              <a:t>гаметогенез – формирование специализированных половых клеток</a:t>
            </a:r>
          </a:p>
          <a:p>
            <a:pPr lvl="1"/>
            <a:r>
              <a:rPr lang="ru-RU" b="1" dirty="0" smtClean="0"/>
              <a:t>мейоз – специфический вариант деления клеток с уменьшением числа хромосом.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57166"/>
            <a:ext cx="8144936" cy="57864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зависимости от места в жизненном цикле организма различают </a:t>
            </a:r>
            <a:r>
              <a:rPr lang="ru-RU" b="1" dirty="0" smtClean="0"/>
              <a:t>3 основных типа мейоза:</a:t>
            </a:r>
          </a:p>
          <a:p>
            <a:pPr lvl="1"/>
            <a:r>
              <a:rPr lang="ru-RU" b="1" dirty="0" err="1" smtClean="0"/>
              <a:t>Зиготный</a:t>
            </a:r>
            <a:r>
              <a:rPr lang="ru-RU" dirty="0" smtClean="0"/>
              <a:t> (грибы, водоросли)</a:t>
            </a:r>
          </a:p>
          <a:p>
            <a:pPr lvl="1"/>
            <a:r>
              <a:rPr lang="ru-RU" b="1" dirty="0" err="1" smtClean="0"/>
              <a:t>Гаметный</a:t>
            </a:r>
            <a:r>
              <a:rPr lang="ru-RU" b="1" dirty="0" smtClean="0"/>
              <a:t> </a:t>
            </a:r>
            <a:r>
              <a:rPr lang="ru-RU" dirty="0" smtClean="0"/>
              <a:t>– конечный (многоклеточные животные, низшие растения) идет в половых органах – гаметы.</a:t>
            </a:r>
          </a:p>
          <a:p>
            <a:pPr lvl="1"/>
            <a:r>
              <a:rPr lang="ru-RU" b="1" dirty="0" smtClean="0"/>
              <a:t>Споровый </a:t>
            </a:r>
            <a:r>
              <a:rPr lang="ru-RU" dirty="0" smtClean="0"/>
              <a:t>– промежуточный (у высших растений).</a:t>
            </a:r>
          </a:p>
          <a:p>
            <a:endParaRPr lang="ru-RU" dirty="0" smtClean="0"/>
          </a:p>
          <a:p>
            <a:r>
              <a:rPr lang="ru-RU" b="1" dirty="0" err="1" smtClean="0"/>
              <a:t>Зиготный</a:t>
            </a:r>
            <a:r>
              <a:rPr lang="ru-RU" b="1" dirty="0" smtClean="0"/>
              <a:t> (</a:t>
            </a:r>
            <a:r>
              <a:rPr lang="ru-RU" b="1" dirty="0" err="1" smtClean="0"/>
              <a:t>зиготический</a:t>
            </a:r>
            <a:r>
              <a:rPr lang="ru-RU" b="1" dirty="0" smtClean="0"/>
              <a:t>)</a:t>
            </a:r>
            <a:r>
              <a:rPr lang="ru-RU" dirty="0" smtClean="0"/>
              <a:t> мейоз предшествует гаметогенезу и, как правило, отделён от него значительным временным промежутком, поскольку формирование гамет происходит на гаплоидных организмах.</a:t>
            </a:r>
          </a:p>
          <a:p>
            <a:endParaRPr lang="ru-RU" dirty="0" smtClean="0"/>
          </a:p>
          <a:p>
            <a:r>
              <a:rPr lang="ru-RU" b="1" dirty="0" err="1" smtClean="0"/>
              <a:t>Гаметный</a:t>
            </a:r>
            <a:r>
              <a:rPr lang="ru-RU" dirty="0" smtClean="0"/>
              <a:t> (</a:t>
            </a:r>
            <a:r>
              <a:rPr lang="ru-RU" b="1" dirty="0" err="1" smtClean="0"/>
              <a:t>гаметической</a:t>
            </a:r>
            <a:r>
              <a:rPr lang="ru-RU" b="1" dirty="0" smtClean="0"/>
              <a:t>)</a:t>
            </a:r>
            <a:r>
              <a:rPr lang="ru-RU" dirty="0" smtClean="0"/>
              <a:t> мейоз сопряжён с гаметогенезом, однако и здесь нельзя говорить о полной идентичности этих процессов.</a:t>
            </a:r>
          </a:p>
          <a:p>
            <a:pPr lvl="1"/>
            <a:r>
              <a:rPr lang="ru-RU" b="1" dirty="0" smtClean="0"/>
              <a:t>Так, зрелый сперматозоид, готовый к оплодотворению, формируется лишь по завершении мейоза, в то время как ооцит созревает до его завершения, более того, слияние гамет происходит ещё до завершения мейоза в ооците.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medicalbrain.ru/wp-content/uploads/2010/03/B3035p891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00826" cy="65083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1500174"/>
            <a:ext cx="3051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Зона размножения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64" y="3571876"/>
            <a:ext cx="1871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Зона роста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4500570"/>
            <a:ext cx="2784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Зона созревания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BAEFB3"/>
          </a:solidFill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Среди многоклеточных организмов способностью к бесполому размножению обладают практически все </a:t>
            </a:r>
            <a:r>
              <a:rPr lang="ru-RU" b="1" i="1" dirty="0" smtClean="0">
                <a:solidFill>
                  <a:srgbClr val="002060"/>
                </a:solidFill>
              </a:rPr>
              <a:t>растения и грибы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Бесполое размножение этих организмов происходит </a:t>
            </a:r>
            <a:r>
              <a:rPr lang="ru-RU" b="1" i="1" dirty="0" smtClean="0">
                <a:solidFill>
                  <a:srgbClr val="002060"/>
                </a:solidFill>
              </a:rPr>
              <a:t>вегетативным способом </a:t>
            </a:r>
            <a:r>
              <a:rPr lang="ru-RU" b="1" dirty="0" smtClean="0">
                <a:solidFill>
                  <a:srgbClr val="002060"/>
                </a:solidFill>
              </a:rPr>
              <a:t>или </a:t>
            </a:r>
            <a:r>
              <a:rPr lang="ru-RU" b="1" i="1" dirty="0" smtClean="0">
                <a:solidFill>
                  <a:srgbClr val="002060"/>
                </a:solidFill>
              </a:rPr>
              <a:t>спорами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 животных способность к бесполому размножению встречается у низших форм.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Единственный способ бесполого размножения у животных — </a:t>
            </a:r>
            <a:r>
              <a:rPr lang="ru-RU" b="1" i="1" dirty="0" smtClean="0">
                <a:solidFill>
                  <a:srgbClr val="002060"/>
                </a:solidFill>
              </a:rPr>
              <a:t>вегетативный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/>
              <a:t>Оогене́з</a:t>
            </a:r>
            <a:r>
              <a:rPr lang="ru-RU" sz="4000" b="1" dirty="0" smtClean="0"/>
              <a:t> или </a:t>
            </a:r>
            <a:r>
              <a:rPr lang="ru-RU" sz="4000" b="1" dirty="0" err="1" smtClean="0"/>
              <a:t>овогене́з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женской половой клетки — яйцеклетки (яйца).</a:t>
            </a:r>
          </a:p>
          <a:p>
            <a:r>
              <a:rPr lang="ru-RU" dirty="0" smtClean="0"/>
              <a:t>Во время эмбрионального развития организма гоноциты вселяются в зачаток женской половой гонады (яичника), и всё дальнейшее развитие женских половых клеток происходит в 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Периоды оогенеза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7858180" cy="37147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Оогенез совершается в три этапа, называемых периодами.</a:t>
            </a:r>
          </a:p>
          <a:p>
            <a:r>
              <a:rPr lang="ru-RU" b="1" dirty="0" smtClean="0"/>
              <a:t>Период размножения</a:t>
            </a:r>
          </a:p>
          <a:p>
            <a:r>
              <a:rPr lang="ru-RU" b="1" dirty="0" smtClean="0"/>
              <a:t>Период роста</a:t>
            </a:r>
          </a:p>
          <a:p>
            <a:r>
              <a:rPr lang="ru-RU" b="1" dirty="0" smtClean="0"/>
              <a:t>Период созревания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353328" cy="72547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Период размножения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00174"/>
            <a:ext cx="7429448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Попав в яичник, </a:t>
            </a:r>
            <a:r>
              <a:rPr lang="ru-RU" dirty="0" err="1" smtClean="0"/>
              <a:t>гоноциты</a:t>
            </a:r>
            <a:r>
              <a:rPr lang="ru-RU" dirty="0"/>
              <a:t> </a:t>
            </a:r>
            <a:r>
              <a:rPr lang="ru-RU" dirty="0" smtClean="0"/>
              <a:t>становятся </a:t>
            </a:r>
            <a:r>
              <a:rPr lang="ru-RU" dirty="0" err="1" smtClean="0"/>
              <a:t>оогониями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Оогонии</a:t>
            </a:r>
            <a:r>
              <a:rPr lang="ru-RU" dirty="0" smtClean="0"/>
              <a:t> осуществляют период размножения. </a:t>
            </a:r>
          </a:p>
          <a:p>
            <a:r>
              <a:rPr lang="ru-RU" dirty="0" smtClean="0"/>
              <a:t>В этот период </a:t>
            </a:r>
            <a:r>
              <a:rPr lang="ru-RU" dirty="0" err="1" smtClean="0"/>
              <a:t>оогонии</a:t>
            </a:r>
            <a:r>
              <a:rPr lang="ru-RU" dirty="0" smtClean="0"/>
              <a:t> делятся митотическим путем. </a:t>
            </a:r>
          </a:p>
          <a:p>
            <a:r>
              <a:rPr lang="ru-RU" b="1" dirty="0" smtClean="0"/>
              <a:t>У позвоночных животных (в том числе у человека) этот процесс происходит только в период эмбрионального развития самки.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Период роста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14422"/>
            <a:ext cx="7389464" cy="550072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Половые клетки в этом периоде </a:t>
            </a:r>
            <a:r>
              <a:rPr lang="ru-RU" b="1" dirty="0" smtClean="0"/>
              <a:t>называются ооцитами</a:t>
            </a:r>
            <a:r>
              <a:rPr lang="ru-RU" b="1" dirty="0" smtClean="0"/>
              <a:t> первого порядка. Они теряют способность к митотическому делению и вступают в профазу I мейоза. В этот период осуществляется рост половых клеток.</a:t>
            </a:r>
          </a:p>
          <a:p>
            <a:r>
              <a:rPr lang="ru-RU" b="1" dirty="0" smtClean="0"/>
              <a:t>В периоде роста выделяют 2 стадии:</a:t>
            </a:r>
          </a:p>
          <a:p>
            <a:pPr lvl="1"/>
            <a:r>
              <a:rPr lang="ru-RU" b="1" dirty="0" smtClean="0"/>
              <a:t>Стадия малого роста:  объём ядра и цитоплазмы увеличивается пропорционально и незначительно. </a:t>
            </a:r>
          </a:p>
          <a:p>
            <a:pPr lvl="1"/>
            <a:r>
              <a:rPr lang="ru-RU" b="1" dirty="0" smtClean="0"/>
              <a:t>При этом ядерно-цитоплазматическое отношение не нарушается. </a:t>
            </a:r>
          </a:p>
          <a:p>
            <a:pPr lvl="1"/>
            <a:r>
              <a:rPr lang="ru-RU" b="1" dirty="0" smtClean="0"/>
              <a:t>На этой стадии происходит активный синтез всех видов РНК — </a:t>
            </a:r>
            <a:r>
              <a:rPr lang="ru-RU" b="1" dirty="0" err="1" smtClean="0"/>
              <a:t>рибосомных</a:t>
            </a:r>
            <a:r>
              <a:rPr lang="ru-RU" b="1" dirty="0" smtClean="0"/>
              <a:t>, транспортных и матричных.</a:t>
            </a:r>
          </a:p>
          <a:p>
            <a:pPr lvl="1"/>
            <a:r>
              <a:rPr lang="ru-RU" b="1" dirty="0" smtClean="0"/>
              <a:t>Все эти типы РНК синтезируются преимущественно впрок, т.е. для использования уже оплодотворенной яйцеклеткой.</a:t>
            </a:r>
          </a:p>
          <a:p>
            <a:r>
              <a:rPr lang="ru-RU" b="1" dirty="0" smtClean="0"/>
              <a:t>Стадия большого роста : объём цитоплазмы ооцита может увеличиться в десятки тысяч раз, в то время как объём ядра увеличивается незначительно. </a:t>
            </a:r>
          </a:p>
          <a:p>
            <a:pPr lvl="1"/>
            <a:r>
              <a:rPr lang="ru-RU" b="1" dirty="0" smtClean="0"/>
              <a:t>Таким образом, ядерно-цитоплазматическое отношение сильно уменьшается. </a:t>
            </a:r>
          </a:p>
          <a:p>
            <a:r>
              <a:rPr lang="ru-RU" b="1" dirty="0" smtClean="0"/>
              <a:t>На этой стадии в ооците I порядка образуется желток. </a:t>
            </a:r>
            <a:endParaRPr lang="ru-RU" b="1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Период созревания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57298"/>
            <a:ext cx="8064896" cy="538407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Созревание ооцита — это процесс последовательного прохождения двух делений мейоза (</a:t>
            </a:r>
            <a:r>
              <a:rPr lang="ru-RU" b="1" i="1" dirty="0" smtClean="0"/>
              <a:t>делений созревания</a:t>
            </a:r>
            <a:r>
              <a:rPr lang="ru-RU" b="1" dirty="0" smtClean="0"/>
              <a:t>).</a:t>
            </a:r>
          </a:p>
          <a:p>
            <a:pPr lvl="1"/>
            <a:r>
              <a:rPr lang="ru-RU" b="1" dirty="0" smtClean="0"/>
              <a:t> Как уже говорилось выше, при подготовке к первому делению созревания ооцит длительное время находится на стадии профазы I мейоза, когда и происходит его рост.</a:t>
            </a:r>
          </a:p>
          <a:p>
            <a:pPr lvl="1"/>
            <a:r>
              <a:rPr lang="ru-RU" b="1" dirty="0" smtClean="0"/>
              <a:t>Из двух делений созревания первое является редукционным, так как именно в ходе этого деления гомологичные хромосомы расходятся по разным клеткам.</a:t>
            </a:r>
          </a:p>
          <a:p>
            <a:pPr lvl="1"/>
            <a:r>
              <a:rPr lang="ru-RU" b="1" dirty="0" smtClean="0"/>
              <a:t>Таким образом, каждая из разделившихся клеток приобретает половинный (гаплоидный) набор хромосом, где каждый ген представлен лишь одной аллелью.</a:t>
            </a:r>
          </a:p>
          <a:p>
            <a:pPr lvl="1"/>
            <a:r>
              <a:rPr lang="ru-RU" b="1" dirty="0" smtClean="0"/>
              <a:t>Поскольку первому делению созревания предшествовала S-фаза, каждая из разошедшихся хромосом содержит двойное количество ДНК (две хроматиды).</a:t>
            </a:r>
          </a:p>
          <a:p>
            <a:pPr lvl="1"/>
            <a:r>
              <a:rPr lang="ru-RU" b="1" dirty="0" smtClean="0"/>
              <a:t>Эти генетически идентичные хроматиды и расходятся по сестринским клеткам во втором делении созревания, которое является </a:t>
            </a:r>
            <a:r>
              <a:rPr lang="ru-RU" b="1" dirty="0" err="1" smtClean="0"/>
              <a:t>эквационным</a:t>
            </a:r>
            <a:r>
              <a:rPr lang="ru-RU" b="1" dirty="0" smtClean="0"/>
              <a:t> (как и обычное деление соматических клеток). </a:t>
            </a:r>
          </a:p>
          <a:p>
            <a:pPr lvl="1"/>
            <a:r>
              <a:rPr lang="ru-RU" b="1" dirty="0" smtClean="0"/>
              <a:t>После двух делений созревания число хромосом в каждой из клеток оказывается гаплоидным (1n), а общее количество хроматина в каждом клеточном ядре будет соответствовать 1с.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 человека яйцеклетки развиваются в женской половой железе — </a:t>
            </a:r>
            <a:r>
              <a:rPr lang="ru-RU" dirty="0" smtClean="0"/>
              <a:t>яичнике. </a:t>
            </a:r>
          </a:p>
          <a:p>
            <a:r>
              <a:rPr lang="ru-RU" dirty="0" smtClean="0"/>
              <a:t>У </a:t>
            </a:r>
            <a:r>
              <a:rPr lang="ru-RU" dirty="0"/>
              <a:t>плода человека (женского) число </a:t>
            </a:r>
            <a:r>
              <a:rPr lang="ru-RU" dirty="0" err="1"/>
              <a:t>оогониев</a:t>
            </a:r>
            <a:r>
              <a:rPr lang="ru-RU" dirty="0"/>
              <a:t> в результате их митотического деления достигает 400 000. К концу внутриутробного развития размножение </a:t>
            </a:r>
            <a:r>
              <a:rPr lang="ru-RU" dirty="0" err="1"/>
              <a:t>оогониев</a:t>
            </a:r>
            <a:r>
              <a:rPr lang="ru-RU" dirty="0"/>
              <a:t> прекращается, и они превращаются в ооциты первого порядка. </a:t>
            </a:r>
            <a:endParaRPr lang="ru-RU" dirty="0" smtClean="0"/>
          </a:p>
          <a:p>
            <a:r>
              <a:rPr lang="ru-RU" dirty="0" smtClean="0"/>
              <a:t>Каждый </a:t>
            </a:r>
            <a:r>
              <a:rPr lang="ru-RU" dirty="0"/>
              <a:t>ооцит окружен клетками фолликулярного эпителия, вместе с которыми образует примордиальный (первичный) фолликул. Лишь незначительная часть имеющихся в яичнике новорожденной девочки ооцитов созревает и дает начало яйцеклетке. </a:t>
            </a:r>
            <a:endParaRPr lang="ru-RU" dirty="0" smtClean="0"/>
          </a:p>
          <a:p>
            <a:r>
              <a:rPr lang="ru-RU" dirty="0" smtClean="0"/>
              <a:t>Разрыв </a:t>
            </a:r>
            <a:r>
              <a:rPr lang="ru-RU" dirty="0"/>
              <a:t>созревшего фолликула и выход яйцеклетки из яичника, которые происходят с периода полового созревания, носит название </a:t>
            </a:r>
            <a:r>
              <a:rPr lang="ru-RU" dirty="0" smtClean="0"/>
              <a:t>овуляции.</a:t>
            </a:r>
          </a:p>
          <a:p>
            <a:r>
              <a:rPr lang="ru-RU" dirty="0" smtClean="0"/>
              <a:t>Второе </a:t>
            </a:r>
            <a:r>
              <a:rPr lang="ru-RU" dirty="0"/>
              <a:t>деление созревания происходит уже в яйцеводе. </a:t>
            </a:r>
            <a:endParaRPr lang="ru-RU" dirty="0" smtClean="0"/>
          </a:p>
          <a:p>
            <a:r>
              <a:rPr lang="ru-RU" dirty="0" smtClean="0"/>
              <a:t>Продвижение </a:t>
            </a:r>
            <a:r>
              <a:rPr lang="ru-RU" dirty="0"/>
              <a:t>яйцеклетки по яйцеводу в матку длится 2—5 дней. </a:t>
            </a:r>
            <a:endParaRPr lang="ru-RU" dirty="0" smtClean="0"/>
          </a:p>
          <a:p>
            <a:r>
              <a:rPr lang="ru-RU" dirty="0" smtClean="0"/>
              <a:t>Яйцеклетка </a:t>
            </a:r>
            <a:r>
              <a:rPr lang="ru-RU" dirty="0"/>
              <a:t>человека имеет шарообразную форму, окружена блестящей оболочкой и слоем фолликулярных клеток, образующих лучистый венец. Диаметр ее в среднем 120—150 </a:t>
            </a:r>
            <a:r>
              <a:rPr lang="ru-RU" dirty="0" err="1"/>
              <a:t>мк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Яйцеклетка </a:t>
            </a:r>
            <a:r>
              <a:rPr lang="ru-RU" dirty="0"/>
              <a:t>в течение 1—2 дней сохраняет способность к оплодотворению, после чего отмирает и разрушается.</a:t>
            </a:r>
          </a:p>
        </p:txBody>
      </p:sp>
    </p:spTree>
    <p:extLst>
      <p:ext uri="{BB962C8B-B14F-4D97-AF65-F5344CB8AC3E}">
        <p14:creationId xmlns:p14="http://schemas.microsoft.com/office/powerpoint/2010/main" val="2624571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Яйцеклетка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Крупная</a:t>
            </a:r>
            <a:r>
              <a:rPr lang="ru-RU" dirty="0"/>
              <a:t>, обычно лишенная активной подвижности клетка, она обеспечивает зародыш будущего организма основной массой цитоплазмы и, особенно у яйцекладущих животных, питательным материалом (желтком). </a:t>
            </a:r>
            <a:endParaRPr lang="ru-RU" dirty="0" smtClean="0"/>
          </a:p>
          <a:p>
            <a:r>
              <a:rPr lang="ru-RU" dirty="0" smtClean="0"/>
              <a:t>Яйцеклетка </a:t>
            </a:r>
            <a:r>
              <a:rPr lang="ru-RU" dirty="0"/>
              <a:t>в сотни раз, а у животных с богатыми желтком яйцеклетками — в миллионы раз больше сперматозоида. </a:t>
            </a:r>
            <a:endParaRPr lang="ru-RU" dirty="0" smtClean="0"/>
          </a:p>
          <a:p>
            <a:r>
              <a:rPr lang="ru-RU" dirty="0" smtClean="0"/>
              <a:t>Яйцеклетка </a:t>
            </a:r>
            <a:r>
              <a:rPr lang="ru-RU" dirty="0"/>
              <a:t>большинства животных окружены защитными оболочками.</a:t>
            </a:r>
          </a:p>
        </p:txBody>
      </p:sp>
    </p:spTree>
    <p:extLst>
      <p:ext uri="{BB962C8B-B14F-4D97-AF65-F5344CB8AC3E}">
        <p14:creationId xmlns:p14="http://schemas.microsoft.com/office/powerpoint/2010/main" val="6928964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Классификация яйцеклеток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Яйцеклетки различаются по количеству и расположению желтка.</a:t>
            </a:r>
          </a:p>
          <a:p>
            <a:r>
              <a:rPr lang="ru-RU" b="1" dirty="0" smtClean="0"/>
              <a:t>По количеству:</a:t>
            </a:r>
          </a:p>
          <a:p>
            <a:pPr lvl="1"/>
            <a:r>
              <a:rPr lang="ru-RU" i="1" dirty="0" smtClean="0"/>
              <a:t>Полилецитальные</a:t>
            </a:r>
            <a:r>
              <a:rPr lang="ru-RU" dirty="0" smtClean="0"/>
              <a:t> — содержат большое количество желтка (членистоногие, рептилии, птицы, рыбы, кроме осетровых).</a:t>
            </a:r>
          </a:p>
          <a:p>
            <a:pPr lvl="1"/>
            <a:r>
              <a:rPr lang="ru-RU" i="1" dirty="0" err="1" smtClean="0"/>
              <a:t>Мезолецитальные</a:t>
            </a:r>
            <a:r>
              <a:rPr lang="ru-RU" dirty="0" smtClean="0"/>
              <a:t> — содержат среднее количество желтка (осетровые рыбы, амфибии).</a:t>
            </a:r>
          </a:p>
          <a:p>
            <a:pPr lvl="1"/>
            <a:r>
              <a:rPr lang="ru-RU" i="1" dirty="0" smtClean="0"/>
              <a:t>Олиголецитальные</a:t>
            </a:r>
            <a:r>
              <a:rPr lang="ru-RU" dirty="0" smtClean="0"/>
              <a:t> — содержат мало желтка (моллюски, иглокожие).</a:t>
            </a:r>
          </a:p>
          <a:p>
            <a:pPr lvl="1"/>
            <a:r>
              <a:rPr lang="ru-RU" i="1" dirty="0" err="1" smtClean="0"/>
              <a:t>Алецитальные</a:t>
            </a:r>
            <a:r>
              <a:rPr lang="ru-RU" dirty="0" smtClean="0"/>
              <a:t> — не содержат желтка (млекопитающие, некоторые паразитические перепончатокрылые).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biologija/Ontogenez-cheloveka/0024-024-Tipy-jajtsekle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6502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172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286808" cy="56167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 расположению:</a:t>
            </a:r>
          </a:p>
          <a:p>
            <a:pPr lvl="1"/>
            <a:r>
              <a:rPr lang="ru-RU" b="1" i="1" dirty="0" smtClean="0"/>
              <a:t>Телолецитальные</a:t>
            </a:r>
            <a:r>
              <a:rPr lang="ru-RU" dirty="0" smtClean="0"/>
              <a:t> — желток смещён к вегетативному полюсу яйцеклетки. Противоположный полюс называется анимальным. Сюда относятся некоторые полилецитальные (рыбы, кроме осетровых, рептилии, птицы) и все </a:t>
            </a:r>
            <a:r>
              <a:rPr lang="ru-RU" dirty="0" err="1" smtClean="0"/>
              <a:t>мезолецитальные</a:t>
            </a:r>
            <a:r>
              <a:rPr lang="ru-RU" dirty="0" smtClean="0"/>
              <a:t> яйца (осетровые рыбы, амфибии).</a:t>
            </a:r>
          </a:p>
          <a:p>
            <a:pPr lvl="1"/>
            <a:r>
              <a:rPr lang="ru-RU" b="1" i="1" dirty="0" smtClean="0"/>
              <a:t>Гомо (изо)- </a:t>
            </a:r>
            <a:r>
              <a:rPr lang="ru-RU" b="1" i="1" dirty="0" err="1" smtClean="0"/>
              <a:t>лецитальные</a:t>
            </a:r>
            <a:r>
              <a:rPr lang="ru-RU" dirty="0" smtClean="0"/>
              <a:t> — желток распределён равномерно. Сюда относятся олиголецитальные ядра (моллюски, иглокожие).</a:t>
            </a:r>
          </a:p>
          <a:p>
            <a:pPr lvl="1"/>
            <a:r>
              <a:rPr lang="ru-RU" b="1" i="1" dirty="0" smtClean="0"/>
              <a:t>Центролецитальные</a:t>
            </a:r>
            <a:r>
              <a:rPr lang="ru-RU" b="1" dirty="0" smtClean="0"/>
              <a:t> </a:t>
            </a:r>
            <a:r>
              <a:rPr lang="ru-RU" dirty="0" smtClean="0"/>
              <a:t>— желток расположен в центре яйцеклетки. Сюда относятся некоторые полилецитальные яйца (членистоногие). В центре яйца расположено ядро, а по периферии — ободок свободной от желтка цитоплазмы. Оба этих района — центр и периферия яйца — связаны тонкими цитоплазматическими мостиками, а всё промежуточное пространство заполнено желтком.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43182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Эволюционное значение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бесполого размножения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9144000" cy="4286256"/>
          </a:xfrm>
          <a:solidFill>
            <a:srgbClr val="BAEFB3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Бесполое размножение усиливает действие </a:t>
            </a:r>
            <a:r>
              <a:rPr lang="ru-RU" b="1" dirty="0" smtClean="0">
                <a:solidFill>
                  <a:srgbClr val="002060"/>
                </a:solidFill>
              </a:rPr>
              <a:t>стабилизирующего отбора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2" name="Picture 8" descr="File:Ovum centrolecith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4357718" cy="4357718"/>
          </a:xfrm>
          <a:prstGeom prst="rect">
            <a:avLst/>
          </a:prstGeom>
          <a:noFill/>
        </p:spPr>
      </p:pic>
      <p:pic>
        <p:nvPicPr>
          <p:cNvPr id="98316" name="Picture 12" descr="File:Ovum telolecitha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08" y="285728"/>
            <a:ext cx="4429156" cy="44291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5000636"/>
            <a:ext cx="3859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Центролецитальная яйцеклетка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4929198"/>
            <a:ext cx="3566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Телолецитальная яйцеклетка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File:Gray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4762500" cy="4600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500569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Оболочки яйцеклеток: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Первичные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/>
              <a:t>— производные цитоплазматической мембраны. </a:t>
            </a:r>
          </a:p>
          <a:p>
            <a:r>
              <a:rPr lang="ru-RU" b="1" dirty="0" smtClean="0"/>
              <a:t>В частности, у млекопитающих эта оболочка называется блестящей (</a:t>
            </a:r>
            <a:r>
              <a:rPr lang="ru-RU" b="1" dirty="0" err="1" smtClean="0"/>
              <a:t>zona</a:t>
            </a:r>
            <a:r>
              <a:rPr lang="ru-RU" b="1" dirty="0" smtClean="0"/>
              <a:t> </a:t>
            </a:r>
            <a:r>
              <a:rPr lang="ru-RU" b="1" dirty="0" err="1" smtClean="0"/>
              <a:t>pellucida</a:t>
            </a:r>
            <a:r>
              <a:rPr lang="ru-RU" b="1" dirty="0" smtClean="0"/>
              <a:t>).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Вторичные (хорион)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/>
              <a:t>— продукт выделения фолликулярных клеток.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Типы оогенеза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14422"/>
            <a:ext cx="8175852" cy="525953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Диффузный оогенез</a:t>
            </a:r>
            <a:r>
              <a:rPr lang="ru-RU" dirty="0" smtClean="0"/>
              <a:t> — развитие яйцеклеток может происходить в любой части тела (губки, кишечнополостные, ресничные черви). </a:t>
            </a:r>
          </a:p>
          <a:p>
            <a:pPr lvl="1"/>
            <a:r>
              <a:rPr lang="ru-RU" dirty="0" smtClean="0"/>
              <a:t>При диффузном оогенезе ооциты являются </a:t>
            </a:r>
            <a:r>
              <a:rPr lang="ru-RU" dirty="0" err="1" smtClean="0"/>
              <a:t>фагоцитирующими</a:t>
            </a:r>
            <a:r>
              <a:rPr lang="ru-RU" dirty="0" smtClean="0"/>
              <a:t> клетками, не синтезируют и не накапливают желточные включения, а растут за счёт поступления низкомолекулярный соединений из </a:t>
            </a:r>
            <a:r>
              <a:rPr lang="ru-RU" dirty="0" err="1" smtClean="0"/>
              <a:t>фаголизосом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В этих ооцитах вырабатываются в большом количестве гидролитические ферменты, необходимые для переваривания </a:t>
            </a:r>
            <a:r>
              <a:rPr lang="ru-RU" dirty="0" err="1" smtClean="0"/>
              <a:t>фагоцитируемых</a:t>
            </a:r>
            <a:r>
              <a:rPr lang="ru-RU" dirty="0" smtClean="0"/>
              <a:t> структур.</a:t>
            </a:r>
          </a:p>
          <a:p>
            <a:r>
              <a:rPr lang="ru-RU" b="1" dirty="0" smtClean="0"/>
              <a:t>Локализованный оогенез</a:t>
            </a:r>
            <a:r>
              <a:rPr lang="ru-RU" dirty="0" smtClean="0"/>
              <a:t> — развитие яйцеклеток происходит в женских гонадах — яичниках.</a:t>
            </a:r>
          </a:p>
          <a:p>
            <a:pPr lvl="1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ru-RU" b="1" dirty="0" smtClean="0"/>
              <a:t>Локализованный оогенез: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429684" cy="4614882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ru-RU" b="1" dirty="0" err="1" smtClean="0"/>
              <a:t>Солитарный</a:t>
            </a:r>
            <a:r>
              <a:rPr lang="ru-RU" b="1" dirty="0" smtClean="0"/>
              <a:t> оогенез</a:t>
            </a:r>
            <a:r>
              <a:rPr lang="ru-RU" dirty="0" smtClean="0"/>
              <a:t> — ооцит может развиваться без участия вспомогательных питающих клеток (некоторые кишечнополостные, черви, моллюски). </a:t>
            </a:r>
          </a:p>
          <a:p>
            <a:pPr lvl="1"/>
            <a:r>
              <a:rPr lang="ru-RU" b="1" dirty="0" smtClean="0"/>
              <a:t>Алиментарный оогенез</a:t>
            </a:r>
            <a:r>
              <a:rPr lang="ru-RU" dirty="0" smtClean="0"/>
              <a:t> — развитие ооцита происходит при участии вспомогательных питающих клеток.</a:t>
            </a:r>
          </a:p>
          <a:p>
            <a:pPr lvl="1"/>
            <a:r>
              <a:rPr lang="ru-RU" b="1" dirty="0" err="1" smtClean="0"/>
              <a:t>Нутриментарный</a:t>
            </a:r>
            <a:r>
              <a:rPr lang="ru-RU" b="1" dirty="0" smtClean="0"/>
              <a:t> оогенез</a:t>
            </a:r>
            <a:r>
              <a:rPr lang="ru-RU" dirty="0" smtClean="0"/>
              <a:t> — ооцит окружён трофоцитами (</a:t>
            </a:r>
            <a:r>
              <a:rPr lang="ru-RU" dirty="0" err="1" smtClean="0"/>
              <a:t>клетками-кормилками</a:t>
            </a:r>
            <a:r>
              <a:rPr lang="ru-RU" dirty="0" smtClean="0"/>
              <a:t>), связанными с ним цитоплазматическими мостиками (высшие </a:t>
            </a:r>
            <a:r>
              <a:rPr lang="ru-RU" dirty="0" err="1" smtClean="0"/>
              <a:t>черви,насекомые</a:t>
            </a:r>
            <a:r>
              <a:rPr lang="ru-RU" dirty="0" smtClean="0"/>
              <a:t>). На один ооцит приходится огромное количество </a:t>
            </a:r>
            <a:r>
              <a:rPr lang="ru-RU" dirty="0" err="1" smtClean="0"/>
              <a:t>клеток-кормилок</a:t>
            </a:r>
            <a:r>
              <a:rPr lang="ru-RU" dirty="0" smtClean="0"/>
              <a:t>, снабжающих половую клетку РНК. </a:t>
            </a:r>
          </a:p>
          <a:p>
            <a:pPr lvl="1"/>
            <a:r>
              <a:rPr lang="ru-RU" b="1" dirty="0" smtClean="0"/>
              <a:t>Фолликулярный оогенез</a:t>
            </a:r>
            <a:r>
              <a:rPr lang="ru-RU" dirty="0" smtClean="0"/>
              <a:t> — растущий ооцит окружён фолликулярными (соматическими по происхождению) клетками, которые вместе с ним образуют функциональную структуру — фолликул (подавляющее число животных, в т.ч. все хордовые). </a:t>
            </a:r>
          </a:p>
          <a:p>
            <a:pPr lvl="2"/>
            <a:r>
              <a:rPr lang="ru-RU" dirty="0" smtClean="0"/>
              <a:t>Фолликулярные клетки не участвуют в синтезе белков желтка, все виды РНК синтезируются в самом ооците. </a:t>
            </a:r>
          </a:p>
          <a:p>
            <a:pPr lvl="2"/>
            <a:r>
              <a:rPr lang="ru-RU" dirty="0" smtClean="0"/>
              <a:t>Исключение составляют фолликулярные клетки птиц и ящериц, синтезирующие РНК для ооцита.</a:t>
            </a:r>
            <a:endParaRPr lang="ru-RU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sz="4000" b="1" dirty="0" err="1" smtClean="0"/>
              <a:t>Сперматогене́з</a:t>
            </a:r>
            <a:r>
              <a:rPr lang="ru-RU" sz="4000" b="1" dirty="0" smtClean="0"/>
              <a:t> 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71546"/>
            <a:ext cx="7456342" cy="540240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Развитие мужских половых клеток (сперматозоидов), происходящее под регулирующим воздействием гормонов. </a:t>
            </a:r>
          </a:p>
          <a:p>
            <a:r>
              <a:rPr lang="ru-RU" dirty="0" smtClean="0"/>
              <a:t>Сперматозоиды развиваются из клеток-предшественников, которые проходят редукционные деления (</a:t>
            </a:r>
            <a:r>
              <a:rPr lang="ru-RU" dirty="0" err="1" smtClean="0"/>
              <a:t>деления</a:t>
            </a:r>
            <a:r>
              <a:rPr lang="ru-RU" dirty="0" smtClean="0"/>
              <a:t> мейоза) и формируют специализированные структуры (</a:t>
            </a:r>
            <a:r>
              <a:rPr lang="ru-RU" dirty="0" err="1" smtClean="0"/>
              <a:t>акросома</a:t>
            </a:r>
            <a:r>
              <a:rPr lang="ru-RU" dirty="0" smtClean="0"/>
              <a:t>, жгутик и пр.). </a:t>
            </a:r>
          </a:p>
          <a:p>
            <a:r>
              <a:rPr lang="ru-RU" dirty="0" smtClean="0"/>
              <a:t>В разных группах животных сперматогенез различается. </a:t>
            </a:r>
          </a:p>
          <a:p>
            <a:r>
              <a:rPr lang="ru-RU" dirty="0" smtClean="0"/>
              <a:t>У позвоночных животных сперматогенез проходит по следующей схеме: в эмбриогенезе </a:t>
            </a:r>
            <a:r>
              <a:rPr lang="ru-RU" b="1" dirty="0" smtClean="0"/>
              <a:t>первичные половые клетки — гоноциты</a:t>
            </a:r>
            <a:r>
              <a:rPr lang="ru-RU" dirty="0" smtClean="0"/>
              <a:t> мигрируют в зачаток гонады, где формируют популяцию клеток, называемых </a:t>
            </a:r>
            <a:r>
              <a:rPr lang="ru-RU" b="1" dirty="0" err="1" smtClean="0"/>
              <a:t>сперматогониями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началом полового созревания </a:t>
            </a:r>
            <a:r>
              <a:rPr lang="ru-RU" dirty="0" err="1" smtClean="0"/>
              <a:t>сперматогонии</a:t>
            </a:r>
            <a:r>
              <a:rPr lang="ru-RU" dirty="0" smtClean="0"/>
              <a:t> начинают активно размножаться, часть из них дифференцируется в другой клеточный тип —</a:t>
            </a:r>
            <a:r>
              <a:rPr lang="ru-RU" b="1" dirty="0" smtClean="0"/>
              <a:t>сперматоциты I порядка</a:t>
            </a:r>
            <a:r>
              <a:rPr lang="ru-RU" dirty="0" smtClean="0"/>
              <a:t>, которые вступают в мейоз и после первого деления мейоза дают популяцию клеток, называемых </a:t>
            </a:r>
            <a:r>
              <a:rPr lang="ru-RU" b="1" dirty="0" smtClean="0"/>
              <a:t>сперматоцитами II порядка</a:t>
            </a:r>
            <a:r>
              <a:rPr lang="ru-RU" dirty="0" smtClean="0"/>
              <a:t>, проходящих впоследствии второе деление мейоза и образующих </a:t>
            </a:r>
            <a:r>
              <a:rPr lang="ru-RU" b="1" dirty="0" err="1" smtClean="0"/>
              <a:t>сперматиды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Путём ряда преобразований </a:t>
            </a:r>
            <a:r>
              <a:rPr lang="ru-RU" dirty="0" err="1" smtClean="0"/>
              <a:t>сперматиды</a:t>
            </a:r>
            <a:r>
              <a:rPr lang="ru-RU" dirty="0" smtClean="0"/>
              <a:t> приобретают форму и структуры сперматозоида в ходе </a:t>
            </a:r>
            <a:r>
              <a:rPr lang="ru-RU" b="1" dirty="0" err="1" smtClean="0"/>
              <a:t>спермиогенеза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ile:Sperm-organelles-illustration 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01" y="857232"/>
            <a:ext cx="8340089" cy="2520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2852"/>
            <a:ext cx="7488832" cy="64545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Сперматогенез у человека в норме начинается в пубертатном периоде (около 12 лет) и продолжается до глубокой старости. </a:t>
            </a:r>
          </a:p>
          <a:p>
            <a:r>
              <a:rPr lang="ru-RU" dirty="0" smtClean="0"/>
              <a:t>Продолжительность полного сперматогенеза у мужчин составляет примерно 73—75 дней. </a:t>
            </a:r>
          </a:p>
          <a:p>
            <a:r>
              <a:rPr lang="ru-RU" dirty="0" err="1" smtClean="0"/>
              <a:t>Сперматогонии</a:t>
            </a:r>
            <a:r>
              <a:rPr lang="ru-RU" dirty="0" smtClean="0"/>
              <a:t>, лежащие непосредственно на базальной мембране извитых семенных канальцев, проходят несколько последовательных стадий митотического</a:t>
            </a:r>
            <a:r>
              <a:rPr lang="ru-RU" dirty="0"/>
              <a:t> </a:t>
            </a:r>
            <a:r>
              <a:rPr lang="ru-RU" dirty="0" smtClean="0"/>
              <a:t>деления, затем дифференцируются в сперматоцит I порядка, вступающий в мейоз.</a:t>
            </a:r>
          </a:p>
          <a:p>
            <a:r>
              <a:rPr lang="ru-RU" dirty="0" smtClean="0"/>
              <a:t>В результате первого деления мейоза образуются две дочерние клетки - сперматоциты второго порядка, каждый из которых содержит гаплоидный набор хромосом. </a:t>
            </a:r>
          </a:p>
          <a:p>
            <a:r>
              <a:rPr lang="ru-RU" dirty="0" smtClean="0"/>
              <a:t>Вторичные сперматоциты расположены ближе к просвету канальца. Во втором делении мейоза образуются  </a:t>
            </a:r>
            <a:r>
              <a:rPr lang="ru-RU" dirty="0" err="1" smtClean="0"/>
              <a:t>сперматиды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Таким образом, в результате деления одной </a:t>
            </a:r>
            <a:r>
              <a:rPr lang="ru-RU" dirty="0" err="1" smtClean="0"/>
              <a:t>сперматогонии</a:t>
            </a:r>
            <a:r>
              <a:rPr lang="ru-RU" dirty="0" smtClean="0"/>
              <a:t> образуются четыре </a:t>
            </a:r>
            <a:r>
              <a:rPr lang="ru-RU" dirty="0" err="1" smtClean="0"/>
              <a:t>сперматиды</a:t>
            </a:r>
            <a:r>
              <a:rPr lang="ru-RU" dirty="0" smtClean="0"/>
              <a:t>, каждая из которых обладает гаплоидным набором хромосом.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File:Gray11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71480"/>
            <a:ext cx="4600575" cy="2381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14285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Схема поперечного сечения семенного канальца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357562"/>
            <a:ext cx="7962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Сперматозоиды образуются в </a:t>
            </a:r>
            <a:r>
              <a:rPr lang="ru-RU" b="1" dirty="0" err="1" smtClean="0"/>
              <a:t>в</a:t>
            </a:r>
            <a:r>
              <a:rPr lang="ru-RU" b="1" dirty="0" smtClean="0"/>
              <a:t> извитых семенных канальцах. </a:t>
            </a:r>
          </a:p>
          <a:p>
            <a:r>
              <a:rPr lang="ru-RU" b="1" dirty="0" smtClean="0"/>
              <a:t>Стенка семенного канальца делится базальной мембраной на </a:t>
            </a:r>
            <a:r>
              <a:rPr lang="ru-RU" b="1" dirty="0" err="1" smtClean="0"/>
              <a:t>люминальную</a:t>
            </a:r>
            <a:r>
              <a:rPr lang="ru-RU" b="1" dirty="0" smtClean="0"/>
              <a:t> и </a:t>
            </a:r>
            <a:r>
              <a:rPr lang="ru-RU" b="1" dirty="0" err="1" smtClean="0"/>
              <a:t>адлюминальную</a:t>
            </a:r>
            <a:r>
              <a:rPr lang="ru-RU" b="1" dirty="0" smtClean="0"/>
              <a:t> стороны. </a:t>
            </a:r>
          </a:p>
          <a:p>
            <a:r>
              <a:rPr lang="ru-RU" b="1" dirty="0" smtClean="0"/>
              <a:t>На </a:t>
            </a:r>
            <a:r>
              <a:rPr lang="ru-RU" b="1" dirty="0" err="1" smtClean="0"/>
              <a:t>люминальной</a:t>
            </a:r>
            <a:r>
              <a:rPr lang="ru-RU" b="1" dirty="0" smtClean="0"/>
              <a:t> стороне расположены клетки </a:t>
            </a:r>
            <a:r>
              <a:rPr lang="ru-RU" b="1" dirty="0" err="1" smtClean="0"/>
              <a:t>Сертоли</a:t>
            </a:r>
            <a:r>
              <a:rPr lang="ru-RU" b="1" dirty="0" smtClean="0"/>
              <a:t>  и предшественники половых клеток (</a:t>
            </a:r>
            <a:r>
              <a:rPr lang="ru-RU" b="1" dirty="0" err="1" smtClean="0"/>
              <a:t>сперматогонии</a:t>
            </a:r>
            <a:r>
              <a:rPr lang="ru-RU" b="1" dirty="0" smtClean="0"/>
              <a:t>, сперматоциты I и II порядков и </a:t>
            </a:r>
            <a:r>
              <a:rPr lang="ru-RU" b="1" dirty="0" err="1" smtClean="0"/>
              <a:t>сперматиды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Общее количество </a:t>
            </a:r>
            <a:r>
              <a:rPr lang="ru-RU" b="1" dirty="0" err="1" smtClean="0"/>
              <a:t>сперматогоний</a:t>
            </a:r>
            <a:r>
              <a:rPr lang="ru-RU" b="1" dirty="0" smtClean="0"/>
              <a:t> в яичке мужчины составляет около 1 млрд.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1500174"/>
            <a:ext cx="18810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Клетки </a:t>
            </a:r>
            <a:r>
              <a:rPr lang="ru-RU" dirty="0" err="1" smtClean="0"/>
              <a:t>Сертоли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500042"/>
            <a:ext cx="1611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Сперматоцит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428604"/>
            <a:ext cx="15116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err="1" smtClean="0"/>
              <a:t>Сперматида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1928802"/>
            <a:ext cx="1839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err="1" smtClean="0"/>
              <a:t>Сперматогония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2643182"/>
            <a:ext cx="17380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Сперматозоид</a:t>
            </a:r>
            <a:endParaRPr lang="ru-RU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?</a:t>
            </a:r>
            <a:endParaRPr lang="ru-RU" sz="9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7467600" cy="4187960"/>
          </a:xfrm>
        </p:spPr>
        <p:txBody>
          <a:bodyPr/>
          <a:lstStyle/>
          <a:p>
            <a:r>
              <a:rPr lang="ru-RU" dirty="0" smtClean="0"/>
              <a:t>Почему у млекопитающих яйцеклетка </a:t>
            </a:r>
            <a:r>
              <a:rPr lang="ru-RU" dirty="0" err="1" smtClean="0"/>
              <a:t>алецитальная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2765</Words>
  <Application>Microsoft Office PowerPoint</Application>
  <PresentationFormat>Экран (4:3)</PresentationFormat>
  <Paragraphs>432</Paragraphs>
  <Slides>98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104" baseType="lpstr">
      <vt:lpstr>Arial</vt:lpstr>
      <vt:lpstr>Calibri</vt:lpstr>
      <vt:lpstr>Tahoma</vt:lpstr>
      <vt:lpstr>Times New Roman</vt:lpstr>
      <vt:lpstr>Wingdings</vt:lpstr>
      <vt:lpstr>Тема Office</vt:lpstr>
      <vt:lpstr> Размножение организмов </vt:lpstr>
      <vt:lpstr>План лекции</vt:lpstr>
      <vt:lpstr>1. Формы размножения</vt:lpstr>
      <vt:lpstr>Презентация PowerPoint</vt:lpstr>
      <vt:lpstr>Способы размножения </vt:lpstr>
      <vt:lpstr>Бесполое размножение </vt:lpstr>
      <vt:lpstr>Презентация PowerPoint</vt:lpstr>
      <vt:lpstr>Презентация PowerPoint</vt:lpstr>
      <vt:lpstr>Эволюционное значение бесполого размножения </vt:lpstr>
      <vt:lpstr>Половое размножение </vt:lpstr>
      <vt:lpstr>Презентация PowerPoint</vt:lpstr>
      <vt:lpstr>Преимущества полового размножения</vt:lpstr>
      <vt:lpstr>Эволюционное значение  полового размножения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возникло половое размножение?</vt:lpstr>
      <vt:lpstr>Презентация PowerPoint</vt:lpstr>
      <vt:lpstr>Презентация PowerPoint</vt:lpstr>
      <vt:lpstr>Презентация PowerPoint</vt:lpstr>
      <vt:lpstr>При половом размножении происходит образование гамет или половых клеток </vt:lpstr>
      <vt:lpstr>Презентация PowerPoint</vt:lpstr>
      <vt:lpstr>Презентация PowerPoint</vt:lpstr>
      <vt:lpstr>Изогамия</vt:lpstr>
      <vt:lpstr>Презентация PowerPoint</vt:lpstr>
      <vt:lpstr>Презентация PowerPoint</vt:lpstr>
      <vt:lpstr>Анизогамия (Гетерогамия)</vt:lpstr>
      <vt:lpstr>Презентация PowerPoint</vt:lpstr>
      <vt:lpstr>Презентация PowerPoint</vt:lpstr>
      <vt:lpstr>Презентация PowerPoint</vt:lpstr>
      <vt:lpstr>гермафродитизм</vt:lpstr>
      <vt:lpstr>Партеногенез и апомиксис</vt:lpstr>
      <vt:lpstr>Чередование поколений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ЭВОЛЮЦИИ РАЗМНОЖЕНИЯ </vt:lpstr>
      <vt:lpstr>Презентация PowerPoint</vt:lpstr>
      <vt:lpstr>2. Мейоз</vt:lpstr>
      <vt:lpstr>Презентация PowerPoint</vt:lpstr>
      <vt:lpstr>МЕЙОЗОМ  (от греч. meiosis — уменьшение) НАЗЫВАЕТСЯ </vt:lpstr>
      <vt:lpstr>Презентация PowerPoint</vt:lpstr>
      <vt:lpstr>Презентация PowerPoint</vt:lpstr>
      <vt:lpstr>Презентация PowerPoint</vt:lpstr>
      <vt:lpstr>Профаза I — состоит из 5 стадий: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Синаптонемные комплексы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мейоза</vt:lpstr>
      <vt:lpstr>Нарушения мейоза</vt:lpstr>
      <vt:lpstr>3. Гаметогенез</vt:lpstr>
      <vt:lpstr>Гаметогенез</vt:lpstr>
      <vt:lpstr>Презентация PowerPoint</vt:lpstr>
      <vt:lpstr>Презентация PowerPoint</vt:lpstr>
      <vt:lpstr>Презентация PowerPoint</vt:lpstr>
      <vt:lpstr>Оогене́з или овогене́з</vt:lpstr>
      <vt:lpstr>Периоды оогенеза</vt:lpstr>
      <vt:lpstr>Период размножения</vt:lpstr>
      <vt:lpstr>Период роста</vt:lpstr>
      <vt:lpstr>Период созревания</vt:lpstr>
      <vt:lpstr>Презентация PowerPoint</vt:lpstr>
      <vt:lpstr>Яйцеклетка</vt:lpstr>
      <vt:lpstr>Классификация яйцеклеток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оогенеза</vt:lpstr>
      <vt:lpstr>Локализованный оогенез:</vt:lpstr>
      <vt:lpstr>Сперматогене́з </vt:lpstr>
      <vt:lpstr>Презентация PowerPoint</vt:lpstr>
      <vt:lpstr>Презентация PowerPoint</vt:lpstr>
      <vt:lpstr>Презентация PowerPoint</vt:lpstr>
      <vt:lpstr>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Размножение организмов. Роль генотипа и средовых факторов в формировании фенотипа.</dc:title>
  <dc:creator>Биология</dc:creator>
  <cp:lastModifiedBy>Биология</cp:lastModifiedBy>
  <cp:revision>127</cp:revision>
  <dcterms:modified xsi:type="dcterms:W3CDTF">2015-10-08T11:38:30Z</dcterms:modified>
</cp:coreProperties>
</file>