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4" r:id="rId7"/>
    <p:sldId id="269" r:id="rId8"/>
    <p:sldId id="270" r:id="rId9"/>
    <p:sldId id="271" r:id="rId10"/>
    <p:sldId id="272" r:id="rId11"/>
    <p:sldId id="277" r:id="rId12"/>
    <p:sldId id="261" r:id="rId13"/>
    <p:sldId id="262" r:id="rId14"/>
    <p:sldId id="273" r:id="rId15"/>
    <p:sldId id="274" r:id="rId16"/>
    <p:sldId id="275" r:id="rId17"/>
    <p:sldId id="27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886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9AFCE-9E45-42A1-8992-794F3F477495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EE0792-3D61-4B8D-B8ED-A7C30DA501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56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060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84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253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74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984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49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45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4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69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54E407A-9676-4DDA-BB65-CA6975ECE419}" type="datetimeFigureOut">
              <a:rPr lang="ru-RU" smtClean="0"/>
              <a:t>22.02.2020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24B3EDE-80AD-4977-AEE4-8F1482737F5C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0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2" b="13399"/>
          <a:stretch/>
        </p:blipFill>
        <p:spPr>
          <a:xfrm>
            <a:off x="556260" y="226213"/>
            <a:ext cx="1905000" cy="139423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28333" y="0"/>
            <a:ext cx="77487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ФГБОУ ВО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КрасГМУ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им. проф. В.Ф. Войно-Ясенецкого Минздрава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России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лучевой диагностики ИПО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5269266" y="6383143"/>
            <a:ext cx="2080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2020 г.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8"/>
          <p:cNvSpPr txBox="1"/>
          <p:nvPr/>
        </p:nvSpPr>
        <p:spPr>
          <a:xfrm>
            <a:off x="2049780" y="4688930"/>
            <a:ext cx="99420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ординатор кафедры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лучевой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диагностики ИПО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Кангур Оксана Андреевна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Заголовок 1"/>
          <p:cNvSpPr>
            <a:spLocks noGrp="1"/>
          </p:cNvSpPr>
          <p:nvPr/>
        </p:nvSpPr>
        <p:spPr>
          <a:xfrm>
            <a:off x="763037" y="1630546"/>
            <a:ext cx="11092642" cy="20798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8000" kern="1200" spc="-5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проверка алгоритма автоматического обнаружения на основе глубокого обучения злокачественных легочных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рентгенограммах грудной клетки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36576"/>
            <a:ext cx="6696075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796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67" y="228556"/>
            <a:ext cx="11637153" cy="4267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производительности по 5 бальной шкале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8360" y="868680"/>
            <a:ext cx="5852160" cy="5394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баллов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установленное образование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Отчетливо видно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первоначальном взгляде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04" y="868680"/>
            <a:ext cx="5157706" cy="539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367" y="6334780"/>
            <a:ext cx="1106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рентгенограмма органов грудной клетки в прямой проекции.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6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67" y="228556"/>
            <a:ext cx="11637153" cy="4267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Интерфейс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367" y="4798982"/>
            <a:ext cx="11759073" cy="154085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                                                        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Тест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1 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Тест 2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4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4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</a:t>
            </a:r>
            <a:r>
              <a:rPr lang="ru-RU" sz="4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 DLAD с использованием карты цветов JET, где красный представляет более высокий уровень достоверности, а синий - более низкий уровень </a:t>
            </a:r>
            <a:r>
              <a:rPr lang="ru-RU" sz="4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достоверности.</a:t>
            </a:r>
            <a:endParaRPr lang="ru-RU" sz="4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066" y="652718"/>
            <a:ext cx="4162916" cy="41462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680" y="652718"/>
            <a:ext cx="4165528" cy="4148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91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0"/>
            <a:ext cx="10058400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267" y="4403227"/>
            <a:ext cx="11845093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А.                                                                В.                                                                   С.   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Мужчина 64 г.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Аденокарцинома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левого легкого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2,2 см 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нижней доле левого легкого.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Рентгенограмма –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легочное образование(стрелки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обнаружен 7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18 наблюдателей. 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Тепловая карта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DLAD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сообщил об обнаружении образования, что привело к его обнаружению еще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радиологами и повышенному уровню достоверности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радиологами. 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КТ - подтвержденная биопсией </a:t>
            </a:r>
            <a:r>
              <a:rPr lang="ru-RU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аденокарцинома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легкого(стрелка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endParaRPr lang="ru-RU" sz="1900" dirty="0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24" y="868680"/>
            <a:ext cx="3329542" cy="3534547"/>
          </a:xfr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21" y="868680"/>
            <a:ext cx="3328436" cy="353337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12" y="868680"/>
            <a:ext cx="3337918" cy="353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39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480" y="0"/>
            <a:ext cx="10058400" cy="86868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" y="868678"/>
            <a:ext cx="3362686" cy="3569731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42" y="868681"/>
            <a:ext cx="3369823" cy="35697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771" y="868678"/>
            <a:ext cx="3329545" cy="353454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9267" y="4403227"/>
            <a:ext cx="11845093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 smtClean="0"/>
              <a:t>                                  А.                                                                В.                                                                   С.   </a:t>
            </a: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Женщина 78 л. Узел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размером 1,9 см в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верхней доле левого легкого.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(А)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Рентгенограмма –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легочное образование (стрелки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обнаружен 11 из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наблюдателей. 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(В)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Тепловая карта DLAD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сообщил об обнаружении образования, что привело к его обнаружению еще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радиологами и повышенному уровню достоверности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радиологами. </a:t>
            </a:r>
          </a:p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(С)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КТ -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подтвержденная биопсией </a:t>
            </a:r>
            <a:r>
              <a:rPr lang="ru-RU" sz="2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аденокарцинома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легкого (стрелка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38990935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7280" y="0"/>
            <a:ext cx="10058400" cy="929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580" y="1375767"/>
            <a:ext cx="9829800" cy="3429000"/>
          </a:xfrm>
        </p:spPr>
      </p:pic>
      <p:sp>
        <p:nvSpPr>
          <p:cNvPr id="5" name="Прямоугольник 4"/>
          <p:cNvSpPr/>
          <p:nvPr/>
        </p:nvSpPr>
        <p:spPr>
          <a:xfrm>
            <a:off x="205740" y="944880"/>
            <a:ext cx="118414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Эффективность обнаружения DLAD из четырех внешних наборов данных проверки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5760" y="4804767"/>
            <a:ext cx="1182624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Примечание. Д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анные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скобках - это 95% доверительные интервалы. 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AUROC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площадь под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рок-кривой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JAFROC FOM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показатель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 обнаружения подозрительных участков являющихся подтверждёнными образованиями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FP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Показатель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ложноположительных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591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4455" y="-87412"/>
            <a:ext cx="4556760" cy="92964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960" y="264656"/>
            <a:ext cx="74371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Классификация результатов врачей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коррекции мнений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тесте производительности наблюдателя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" y="884496"/>
            <a:ext cx="7193495" cy="5950347"/>
          </a:xfrm>
          <a:prstGeom prst="rect">
            <a:avLst/>
          </a:prstGeom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7254455" y="1044695"/>
            <a:ext cx="4937545" cy="519372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lvl="0" indent="-342900">
              <a:buFont typeface="Wingdings" panose="05000000000000000000" pitchFamily="2" charset="2"/>
              <a:buChar char="ü"/>
            </a:pPr>
            <a:r>
              <a:rPr kumimoji="0" lang="ru-RU" alt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 показал превосходный AUROC 0,91, который был выше, чем у 16 ​​из 18 врачей.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kumimoji="0" lang="ru-RU" alt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При сравнения эффективности обнаружения подтвержденных образований у DLAD был показатель 0,885, что выше, чем у всех врачей. 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kumimoji="0" lang="ru-RU" altLang="ru-RU" sz="195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Алгорим</a:t>
            </a:r>
            <a:r>
              <a:rPr kumimoji="0" lang="ru-RU" alt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продемонстрировал исключительно высокую специфичность - 95,2%, при сохранении высокой чувствительности 80,7%,</a:t>
            </a:r>
            <a:r>
              <a:rPr kumimoji="0" lang="ru-RU" altLang="ru-RU" sz="195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195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тогда как усредненная чувствительность врачей составила 70,4%.</a:t>
            </a:r>
            <a:r>
              <a:rPr kumimoji="0" lang="ru-RU" altLang="ru-RU" sz="195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00" lvl="0" indent="-342900">
              <a:buFont typeface="Wingdings" panose="05000000000000000000" pitchFamily="2" charset="2"/>
              <a:buChar char="ü"/>
            </a:pP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врачи </a:t>
            </a:r>
            <a:r>
              <a:rPr lang="ru-RU" sz="1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продемонстрировали улучшенные характеристики обнаружения с использованием </a:t>
            </a:r>
            <a:r>
              <a:rPr lang="ru-RU" sz="19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алгоритма.</a:t>
            </a:r>
            <a:endParaRPr kumimoji="0" lang="ru-RU" altLang="ru-RU" sz="19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577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403860"/>
            <a:ext cx="10058400" cy="133519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Заключение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DLAD: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1845734"/>
            <a:ext cx="11247120" cy="4387426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специфичность;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превзошел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врачей в классификации рентгенограмм и эффективности обнаружения </a:t>
            </a:r>
            <a:r>
              <a:rPr 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злокачественных </a:t>
            </a:r>
            <a:r>
              <a:rPr 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образований;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улучшил работу врачей при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качестве второго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считывателя;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продемонстрировал заметно сниженную частоту ложноположительных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результатов.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говорит о необходимости дальнейших исследований и актуальности использования данного алгоритма для выявлений патологий и, как следствие, снижения случаев ненужных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обследований. А также его использование при отсутствии высококвалифицированных врачей и высокотехнологичного медицинского оборудования.</a:t>
            </a:r>
          </a:p>
        </p:txBody>
      </p:sp>
    </p:spTree>
    <p:extLst>
      <p:ext uri="{BB962C8B-B14F-4D97-AF65-F5344CB8AC3E}">
        <p14:creationId xmlns:p14="http://schemas.microsoft.com/office/powerpoint/2010/main" val="31528702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160" y="403860"/>
            <a:ext cx="10485120" cy="133519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3720" y="1964578"/>
            <a:ext cx="5882510" cy="390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4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220" y="914400"/>
            <a:ext cx="11788140" cy="547116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Легочные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узелки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начальным рентгенологическим проявлением рака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легких.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Рентгенография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грудной клетки, один из наиболее распространенных диагностических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методов в медицине.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Чувствительность обнаружения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легочных образований варьируется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 36 – 84%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19–26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случаев рака легких, видимых на рентгенограммах грудной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клетки, пропускаются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их первом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чтении.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Возрастает потребность в КТ исследовании при котором пациент получает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50–100 раз более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высокую дозу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облучения, чем при рентгеновских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исследованиях, 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дополнение к неизбежным ограничениям доступности и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стоимости.</a:t>
            </a:r>
          </a:p>
          <a:p>
            <a:pPr marL="384048" lvl="2" indent="0" algn="ctr">
              <a:buNone/>
            </a:pPr>
            <a:endParaRPr lang="ru-RU" sz="5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84048" lvl="2" indent="0" algn="ctr">
              <a:buNone/>
            </a:pPr>
            <a:r>
              <a:rPr lang="ru-RU" sz="245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sz="2450" b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автоматического </a:t>
            </a:r>
            <a:r>
              <a:rPr lang="ru-RU" sz="245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обнаружения</a:t>
            </a:r>
            <a:r>
              <a:rPr lang="ru-RU" sz="24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5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сможет </a:t>
            </a:r>
            <a:r>
              <a:rPr lang="ru-RU" sz="245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улучшить качество интерпретации </a:t>
            </a:r>
            <a:r>
              <a:rPr lang="ru-RU" sz="245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рентгенограмм для действующих врачей и послужить помощником при отсутствии необходимого специалиста</a:t>
            </a:r>
            <a:endParaRPr lang="ru-RU" sz="245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endParaRPr lang="ru-RU" sz="32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36320" y="198120"/>
            <a:ext cx="10058400" cy="7162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</a:t>
            </a:r>
            <a:endParaRPr lang="ru-RU" b="1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706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0520" y="1845734"/>
            <a:ext cx="11551920" cy="4023360"/>
          </a:xfrm>
        </p:spPr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и проверить основанный на глубоком обучении алгоритм автоматического обнаружения (DLAD) для злокачественных легочных 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рентгенограммах грудной клетки и сравнить его эффективность с врачами, включая грудных рентгенологов.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72440"/>
            <a:ext cx="10058400" cy="79248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исследования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21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752600"/>
            <a:ext cx="11673840" cy="43586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u="sng" dirty="0" smtClean="0">
                <a:solidFill>
                  <a:schemeClr val="tx1"/>
                </a:solidFill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34.676 человек, средний возраст 58 лет ± 14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(больница </a:t>
            </a: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Сеульского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национального университета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исследований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43.292 рентгенограммы грудной клетки в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проекции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(34.067 без патологии, 9225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наличием злокачественных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образований)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 набора данных</a:t>
            </a:r>
            <a:r>
              <a:rPr lang="ru-RU" sz="2400" b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159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-набор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тренировочных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(42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РОГК) для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веса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сети;</a:t>
            </a:r>
          </a:p>
          <a:p>
            <a:pPr marL="7159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-набор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данных настройки (600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РОГК) для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оптимизации </a:t>
            </a:r>
            <a:r>
              <a:rPr lang="ru-RU" sz="2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гиперпараметров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5963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-внутренний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набор проверочных данных (600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РОГК)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проверки эффективности обнаружения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обученной сети;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Врачебный контроль: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сертифицированных радиологов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опытом работы от 7 до 14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лет.</a:t>
            </a:r>
            <a:endParaRPr lang="ru-RU" sz="24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41960"/>
            <a:ext cx="10058400" cy="853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b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(разработка алгоритма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593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6700" y="1295400"/>
            <a:ext cx="11719560" cy="489204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Пациенты: 693 человек</a:t>
            </a:r>
          </a:p>
          <a:p>
            <a:pPr marL="533400" indent="-920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Сеульская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национальная университетская больница</a:t>
            </a:r>
          </a:p>
          <a:p>
            <a:pPr marL="533400" indent="-920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Сеульская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муниципальная клиника </a:t>
            </a:r>
            <a:r>
              <a:rPr lang="ru-RU" sz="2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Бораме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920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Корейский Национальный онкологический центр</a:t>
            </a:r>
          </a:p>
          <a:p>
            <a:pPr marL="533400" indent="-9207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Медицинский центр Калифорнийского университета в Сан-Франциско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исследований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639 рентгенограмм грудной клетки в </a:t>
            </a:r>
            <a:r>
              <a:rPr lang="ru-RU" sz="2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прямой проекции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(251 без патологии, 388 с наличием злокачественных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образований)</a:t>
            </a:r>
            <a:endParaRPr lang="ru-RU" sz="2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производительности 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5 бальной шкале.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Врачебный контроль: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 врачей, из них радиологи с опытом работы до 26 лет.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анализ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ROC-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и </a:t>
            </a:r>
            <a:r>
              <a:rPr lang="en-US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FROC-</a:t>
            </a:r>
            <a:r>
              <a:rPr lang="ru-RU" sz="2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кривая на основе расчётов специфичности и чувствительности</a:t>
            </a:r>
            <a:r>
              <a:rPr lang="ru-RU" sz="2600" dirty="0" smtClean="0">
                <a:solidFill>
                  <a:schemeClr val="tx1"/>
                </a:solidFill>
              </a:rPr>
              <a:t>.</a:t>
            </a:r>
            <a:endParaRPr lang="ru-RU" sz="2600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ru-RU" u="sng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97280" y="441960"/>
            <a:ext cx="10058400" cy="8534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алгоритма 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DLAD)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218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67" y="228556"/>
            <a:ext cx="11637153" cy="4267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производительности по 5 бальной шкале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8360" y="868680"/>
            <a:ext cx="5852160" cy="5394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балл </a:t>
            </a: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потенциальное образование (стрелка) с низкой степенью подозрения.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&lt;50% достоверности даже после КТ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обзора</a:t>
            </a:r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30" name="Picture 6" descr="Рисунок 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87" y="794385"/>
            <a:ext cx="5228733" cy="5469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43367" y="6334780"/>
            <a:ext cx="1106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рентгенограмма органов грудной клетки в прямой проекции.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492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67" y="228556"/>
            <a:ext cx="11637153" cy="4267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производительности по 5 бальной шкале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60720" y="868680"/>
            <a:ext cx="5852160" cy="5394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балла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сомнительное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образование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50–70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 достоверности при ретроспективной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целенаправленной оценке.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90" y="868680"/>
            <a:ext cx="5157706" cy="539496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367" y="6334780"/>
            <a:ext cx="1106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рентгенограмма органов грудной клетки в прямой проекции.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4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67" y="228556"/>
            <a:ext cx="11637153" cy="4267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производительности по 5 бальной шкале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8360" y="868680"/>
            <a:ext cx="5852160" cy="5394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(стрелка)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уверенностью более 50%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риск упущения,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 устанавливается при ретроспективной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целенаправленной оценке.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87" y="868680"/>
            <a:ext cx="5184776" cy="542327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367" y="6334780"/>
            <a:ext cx="1106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рентгенограмма органов грудной клетки в прямой проекции.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474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367" y="228556"/>
            <a:ext cx="11637153" cy="42676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Оценка производительности по 5 бальной шкале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8360" y="868680"/>
            <a:ext cx="5852160" cy="539496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балла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вероятное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(стрелка)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высокой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достоверностью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Умеренно видно </a:t>
            </a:r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первоначальном </a:t>
            </a: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взгляде.</a:t>
            </a:r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762000"/>
            <a:ext cx="5109210" cy="534423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43367" y="6334780"/>
            <a:ext cx="110607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Обзорная рентгенограмма органов грудной клетки в прямой проекции.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947028"/>
      </p:ext>
    </p:extLst>
  </p:cSld>
  <p:clrMapOvr>
    <a:masterClrMapping/>
  </p:clrMapOvr>
</p:sld>
</file>

<file path=ppt/theme/theme1.xml><?xml version="1.0" encoding="utf-8"?>
<a:theme xmlns:a="http://schemas.openxmlformats.org/drawingml/2006/main" name="Ретро">
  <a:themeElements>
    <a:clrScheme name="Ретро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TM02900769[[fn=Ретро]]</Template>
  <TotalTime>1278</TotalTime>
  <Words>562</Words>
  <Application>Microsoft Office PowerPoint</Application>
  <PresentationFormat>Широкоэкранный</PresentationFormat>
  <Paragraphs>96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Ретро</vt:lpstr>
      <vt:lpstr>Презентация PowerPoint</vt:lpstr>
      <vt:lpstr>Введение</vt:lpstr>
      <vt:lpstr>Цель исследования</vt:lpstr>
      <vt:lpstr>Материалы и методы (разработка алгоритма DLAD)</vt:lpstr>
      <vt:lpstr>Материалы и методы (оценка алгоритма DLAD)</vt:lpstr>
      <vt:lpstr>Оценка производительности по 5 бальной шкале</vt:lpstr>
      <vt:lpstr>Оценка производительности по 5 бальной шкале</vt:lpstr>
      <vt:lpstr>Оценка производительности по 5 бальной шкале</vt:lpstr>
      <vt:lpstr>Оценка производительности по 5 бальной шкале</vt:lpstr>
      <vt:lpstr>Оценка производительности по 5 бальной шкале</vt:lpstr>
      <vt:lpstr>Интерфейс</vt:lpstr>
      <vt:lpstr>Примеры</vt:lpstr>
      <vt:lpstr>Примеры</vt:lpstr>
      <vt:lpstr>Результаты</vt:lpstr>
      <vt:lpstr>Результаты</vt:lpstr>
      <vt:lpstr>                         Заключение DLAD: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Кангур</dc:creator>
  <cp:lastModifiedBy>Оксана Кангур</cp:lastModifiedBy>
  <cp:revision>45</cp:revision>
  <dcterms:created xsi:type="dcterms:W3CDTF">2020-02-06T17:33:23Z</dcterms:created>
  <dcterms:modified xsi:type="dcterms:W3CDTF">2020-02-22T10:28:03Z</dcterms:modified>
</cp:coreProperties>
</file>