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77F7F0C-C41E-4BBB-BCDE-26D169CE457C}">
  <a:tblStyle styleId="{777F7F0C-C41E-4BBB-BCDE-26D169CE457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F1F5"/>
          </a:solidFill>
        </a:fill>
      </a:tcStyle>
    </a:wholeTbl>
    <a:band1H>
      <a:tcTxStyle/>
      <a:tcStyle>
        <a:fill>
          <a:solidFill>
            <a:srgbClr val="CEE2EA"/>
          </a:solidFill>
        </a:fill>
      </a:tcStyle>
    </a:band1H>
    <a:band2H>
      <a:tcTxStyle/>
    </a:band2H>
    <a:band1V>
      <a:tcTxStyle/>
      <a:tcStyle>
        <a:fill>
          <a:solidFill>
            <a:srgbClr val="CEE2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5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96c4ba6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896c4ba6b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96c4ba6b4_0_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96c4ba6b4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896c4ba6b4_0_8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Relationship Id="rId4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1.jpg"/><Relationship Id="rId5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Вирусный конъюнктивит</a:t>
            </a:r>
            <a:endParaRPr/>
          </a:p>
        </p:txBody>
      </p:sp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5181600" y="3924301"/>
            <a:ext cx="3352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ru-RU"/>
              <a:t>Выполнил: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3581400"/>
            <a:ext cx="4540468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артинки по запросу &quot;бактериальный  конъюнктивит&quot;" id="164" name="Google Shape;16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3177539"/>
            <a:ext cx="6096000" cy="36804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артинки по запросу &quot;вирусный конъюнктивит&quot;" id="165" name="Google Shape;16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0200" y="0"/>
            <a:ext cx="5990661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ru-RU" sz="3959"/>
              <a:t>Адено-фаринго-конъюнктивальная лихорадка</a:t>
            </a:r>
            <a:endParaRPr sz="3959"/>
          </a:p>
        </p:txBody>
      </p:sp>
      <p:grpSp>
        <p:nvGrpSpPr>
          <p:cNvPr id="172" name="Google Shape;172;p23"/>
          <p:cNvGrpSpPr/>
          <p:nvPr/>
        </p:nvGrpSpPr>
        <p:grpSpPr>
          <a:xfrm>
            <a:off x="533400" y="1568219"/>
            <a:ext cx="3505200" cy="2502361"/>
            <a:chOff x="0" y="44219"/>
            <a:chExt cx="3505200" cy="2502361"/>
          </a:xfrm>
        </p:grpSpPr>
        <p:sp>
          <p:nvSpPr>
            <p:cNvPr id="173" name="Google Shape;173;p23"/>
            <p:cNvSpPr/>
            <p:nvPr/>
          </p:nvSpPr>
          <p:spPr>
            <a:xfrm>
              <a:off x="0" y="44219"/>
              <a:ext cx="3505200" cy="67158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rnd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3"/>
            <p:cNvSpPr txBox="1"/>
            <p:nvPr/>
          </p:nvSpPr>
          <p:spPr>
            <a:xfrm>
              <a:off x="32784" y="77003"/>
              <a:ext cx="3439632" cy="606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Возбудитель</a:t>
              </a: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3"/>
            <p:cNvSpPr/>
            <p:nvPr/>
          </p:nvSpPr>
          <p:spPr>
            <a:xfrm>
              <a:off x="0" y="715800"/>
              <a:ext cx="3505200" cy="463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3"/>
            <p:cNvSpPr txBox="1"/>
            <p:nvPr/>
          </p:nvSpPr>
          <p:spPr>
            <a:xfrm>
              <a:off x="0" y="715800"/>
              <a:ext cx="3505200" cy="463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5550" lIns="111275" spcFirstLastPara="1" rIns="199125" wrap="square" tIns="3555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b="0" i="0" lang="ru-RU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Аденовирус 3,5,7</a:t>
              </a:r>
              <a:endPara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3"/>
            <p:cNvSpPr/>
            <p:nvPr/>
          </p:nvSpPr>
          <p:spPr>
            <a:xfrm>
              <a:off x="0" y="1179480"/>
              <a:ext cx="3505200" cy="67158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rnd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3"/>
            <p:cNvSpPr txBox="1"/>
            <p:nvPr/>
          </p:nvSpPr>
          <p:spPr>
            <a:xfrm>
              <a:off x="32784" y="1212264"/>
              <a:ext cx="3439632" cy="606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Путь передачи</a:t>
              </a: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3"/>
            <p:cNvSpPr/>
            <p:nvPr/>
          </p:nvSpPr>
          <p:spPr>
            <a:xfrm>
              <a:off x="0" y="1851060"/>
              <a:ext cx="3505200" cy="695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3"/>
            <p:cNvSpPr txBox="1"/>
            <p:nvPr/>
          </p:nvSpPr>
          <p:spPr>
            <a:xfrm>
              <a:off x="0" y="1851060"/>
              <a:ext cx="3505200" cy="695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5550" lIns="111275" spcFirstLastPara="1" rIns="199125" wrap="square" tIns="3555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b="0" i="0" lang="ru-RU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Воздушно-капельный, контактный </a:t>
              </a:r>
              <a:endPara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23"/>
          <p:cNvGrpSpPr/>
          <p:nvPr/>
        </p:nvGrpSpPr>
        <p:grpSpPr>
          <a:xfrm>
            <a:off x="4495800" y="1567079"/>
            <a:ext cx="4495800" cy="2352241"/>
            <a:chOff x="0" y="43079"/>
            <a:chExt cx="4495800" cy="2352241"/>
          </a:xfrm>
        </p:grpSpPr>
        <p:sp>
          <p:nvSpPr>
            <p:cNvPr id="182" name="Google Shape;182;p23"/>
            <p:cNvSpPr/>
            <p:nvPr/>
          </p:nvSpPr>
          <p:spPr>
            <a:xfrm>
              <a:off x="0" y="308760"/>
              <a:ext cx="4495800" cy="453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224790" y="43079"/>
              <a:ext cx="3147060" cy="53136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 cap="rnd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3"/>
            <p:cNvSpPr txBox="1"/>
            <p:nvPr/>
          </p:nvSpPr>
          <p:spPr>
            <a:xfrm>
              <a:off x="250729" y="69018"/>
              <a:ext cx="3095182" cy="4794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18950" spcFirstLastPara="1" rIns="1189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Катаральная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0" y="1125240"/>
              <a:ext cx="4495800" cy="453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224790" y="859560"/>
              <a:ext cx="3147060" cy="53136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 cap="rnd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3"/>
            <p:cNvSpPr txBox="1"/>
            <p:nvPr/>
          </p:nvSpPr>
          <p:spPr>
            <a:xfrm>
              <a:off x="250729" y="885499"/>
              <a:ext cx="3095182" cy="4794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18950" spcFirstLastPara="1" rIns="1189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Фолликулярная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3"/>
            <p:cNvSpPr/>
            <p:nvPr/>
          </p:nvSpPr>
          <p:spPr>
            <a:xfrm>
              <a:off x="0" y="1941720"/>
              <a:ext cx="4495800" cy="453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3"/>
            <p:cNvSpPr/>
            <p:nvPr/>
          </p:nvSpPr>
          <p:spPr>
            <a:xfrm>
              <a:off x="224790" y="1676040"/>
              <a:ext cx="3147060" cy="53136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 cap="rnd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3"/>
            <p:cNvSpPr txBox="1"/>
            <p:nvPr/>
          </p:nvSpPr>
          <p:spPr>
            <a:xfrm>
              <a:off x="250729" y="1701979"/>
              <a:ext cx="3095182" cy="4794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18950" spcFirstLastPara="1" rIns="1189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Пленчатая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Картинки по запросу &quot;аденовирусный конъюнктивит пленки&quot;" id="191" name="Google Shape;19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71936"/>
            <a:ext cx="6482862" cy="26336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артинки по запросу &quot;аденовирусный конъюнктивит пленки&quot;" id="192" name="Google Shape;19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0800" y="4114800"/>
            <a:ext cx="2743200" cy="213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ru-RU" sz="3959"/>
              <a:t>Адено-фаринго-конъюнктивальная лихорадка</a:t>
            </a:r>
            <a:endParaRPr sz="3959"/>
          </a:p>
        </p:txBody>
      </p:sp>
      <p:grpSp>
        <p:nvGrpSpPr>
          <p:cNvPr id="198" name="Google Shape;198;p24"/>
          <p:cNvGrpSpPr/>
          <p:nvPr/>
        </p:nvGrpSpPr>
        <p:grpSpPr>
          <a:xfrm>
            <a:off x="838201" y="1604422"/>
            <a:ext cx="7543798" cy="4868354"/>
            <a:chOff x="1" y="4222"/>
            <a:chExt cx="7543798" cy="4868354"/>
          </a:xfrm>
        </p:grpSpPr>
        <p:sp>
          <p:nvSpPr>
            <p:cNvPr id="199" name="Google Shape;199;p24"/>
            <p:cNvSpPr/>
            <p:nvPr/>
          </p:nvSpPr>
          <p:spPr>
            <a:xfrm rot="5400000">
              <a:off x="-198953" y="203176"/>
              <a:ext cx="1326356" cy="928449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rnd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4"/>
            <p:cNvSpPr txBox="1"/>
            <p:nvPr/>
          </p:nvSpPr>
          <p:spPr>
            <a:xfrm>
              <a:off x="1" y="468448"/>
              <a:ext cx="928449" cy="3979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4"/>
            <p:cNvSpPr/>
            <p:nvPr/>
          </p:nvSpPr>
          <p:spPr>
            <a:xfrm rot="5400000">
              <a:off x="3805058" y="-2872386"/>
              <a:ext cx="862131" cy="661535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rnd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4"/>
            <p:cNvSpPr txBox="1"/>
            <p:nvPr/>
          </p:nvSpPr>
          <p:spPr>
            <a:xfrm>
              <a:off x="928449" y="46309"/>
              <a:ext cx="6573264" cy="7779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84900" spcFirstLastPara="1" rIns="16500" wrap="square" tIns="165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b="0" i="0" lang="ru-RU" sz="2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Острое начало</a:t>
              </a:r>
              <a:endPara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4"/>
            <p:cNvSpPr/>
            <p:nvPr/>
          </p:nvSpPr>
          <p:spPr>
            <a:xfrm rot="5400000">
              <a:off x="-198953" y="1383842"/>
              <a:ext cx="1326356" cy="928449"/>
            </a:xfrm>
            <a:prstGeom prst="chevron">
              <a:avLst>
                <a:gd fmla="val 50000" name="adj"/>
              </a:avLst>
            </a:prstGeom>
            <a:solidFill>
              <a:schemeClr val="accent4"/>
            </a:solidFill>
            <a:ln cap="rnd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4"/>
            <p:cNvSpPr txBox="1"/>
            <p:nvPr/>
          </p:nvSpPr>
          <p:spPr>
            <a:xfrm>
              <a:off x="1" y="1649114"/>
              <a:ext cx="928449" cy="3979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4"/>
            <p:cNvSpPr/>
            <p:nvPr/>
          </p:nvSpPr>
          <p:spPr>
            <a:xfrm rot="5400000">
              <a:off x="3805058" y="-1691720"/>
              <a:ext cx="862131" cy="661535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rnd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4"/>
            <p:cNvSpPr txBox="1"/>
            <p:nvPr/>
          </p:nvSpPr>
          <p:spPr>
            <a:xfrm>
              <a:off x="928449" y="1226975"/>
              <a:ext cx="6573264" cy="7779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84900" spcFirstLastPara="1" rIns="16500" wrap="square" tIns="165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b="0" i="0" lang="ru-RU" sz="2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Подъем температуры тела</a:t>
              </a:r>
              <a:endPara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4"/>
            <p:cNvSpPr/>
            <p:nvPr/>
          </p:nvSpPr>
          <p:spPr>
            <a:xfrm rot="5400000">
              <a:off x="-198953" y="2564508"/>
              <a:ext cx="1326356" cy="928449"/>
            </a:xfrm>
            <a:prstGeom prst="chevron">
              <a:avLst>
                <a:gd fmla="val 50000" name="adj"/>
              </a:avLst>
            </a:prstGeom>
            <a:solidFill>
              <a:schemeClr val="accent5"/>
            </a:solidFill>
            <a:ln cap="rnd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4"/>
            <p:cNvSpPr txBox="1"/>
            <p:nvPr/>
          </p:nvSpPr>
          <p:spPr>
            <a:xfrm>
              <a:off x="1" y="2829780"/>
              <a:ext cx="928449" cy="3979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4"/>
            <p:cNvSpPr/>
            <p:nvPr/>
          </p:nvSpPr>
          <p:spPr>
            <a:xfrm rot="5400000">
              <a:off x="3805058" y="-511054"/>
              <a:ext cx="862131" cy="661535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rnd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4"/>
            <p:cNvSpPr txBox="1"/>
            <p:nvPr/>
          </p:nvSpPr>
          <p:spPr>
            <a:xfrm>
              <a:off x="928449" y="2407641"/>
              <a:ext cx="6573264" cy="7779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84900" spcFirstLastPara="1" rIns="16500" wrap="square" tIns="165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b="0" i="0" lang="ru-RU" sz="2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Назофарингит</a:t>
              </a:r>
              <a:endPara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4"/>
            <p:cNvSpPr/>
            <p:nvPr/>
          </p:nvSpPr>
          <p:spPr>
            <a:xfrm rot="5400000">
              <a:off x="-198953" y="3745174"/>
              <a:ext cx="1326356" cy="928449"/>
            </a:xfrm>
            <a:prstGeom prst="chevron">
              <a:avLst>
                <a:gd fmla="val 50000" name="adj"/>
              </a:avLst>
            </a:prstGeom>
            <a:solidFill>
              <a:schemeClr val="accent6"/>
            </a:solidFill>
            <a:ln cap="rnd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4"/>
            <p:cNvSpPr txBox="1"/>
            <p:nvPr/>
          </p:nvSpPr>
          <p:spPr>
            <a:xfrm>
              <a:off x="1" y="4010446"/>
              <a:ext cx="928449" cy="3979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4"/>
            <p:cNvSpPr/>
            <p:nvPr/>
          </p:nvSpPr>
          <p:spPr>
            <a:xfrm rot="5400000">
              <a:off x="3805058" y="669611"/>
              <a:ext cx="862131" cy="661535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rnd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4"/>
            <p:cNvSpPr txBox="1"/>
            <p:nvPr/>
          </p:nvSpPr>
          <p:spPr>
            <a:xfrm>
              <a:off x="928449" y="3588306"/>
              <a:ext cx="6573264" cy="7779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84900" spcFirstLastPara="1" rIns="16500" wrap="square" tIns="165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b="0" i="0" lang="ru-RU" sz="2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Болезненность предушных и поднижнечелюстных л/у</a:t>
              </a:r>
              <a:endPara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ru-RU" sz="3959"/>
              <a:t>Эпидемический фолликулярный конъюнктивит </a:t>
            </a:r>
            <a:endParaRPr sz="3959"/>
          </a:p>
        </p:txBody>
      </p:sp>
      <p:sp>
        <p:nvSpPr>
          <p:cNvPr id="220" name="Google Shape;220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sz="2800"/>
              <a:t>Аденовирус 8,19. Контактный путь, воздушно-капельный</a:t>
            </a:r>
            <a:endParaRPr sz="2800"/>
          </a:p>
        </p:txBody>
      </p:sp>
      <p:sp>
        <p:nvSpPr>
          <p:cNvPr id="221" name="Google Shape;221;p25"/>
          <p:cNvSpPr txBox="1"/>
          <p:nvPr/>
        </p:nvSpPr>
        <p:spPr>
          <a:xfrm>
            <a:off x="762000" y="3352800"/>
            <a:ext cx="792480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стадия – острые конъюнктивальные изменения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 стадия – поражения роговицы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 стадия – выздоровление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артинки по запросу &quot;эпидемический кератоконъюнктивит&quot;" id="226" name="Google Shape;22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7993" y="254726"/>
            <a:ext cx="4267201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артинки по запросу &quot;монетовидные инфильтраты роговицы&quot;" id="227" name="Google Shape;22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3124199"/>
            <a:ext cx="8686800" cy="36986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26"/>
          <p:cNvCxnSpPr/>
          <p:nvPr/>
        </p:nvCxnSpPr>
        <p:spPr>
          <a:xfrm>
            <a:off x="762000" y="6477000"/>
            <a:ext cx="3657600" cy="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9" name="Google Shape;229;p26"/>
          <p:cNvCxnSpPr/>
          <p:nvPr/>
        </p:nvCxnSpPr>
        <p:spPr>
          <a:xfrm>
            <a:off x="381000" y="6803282"/>
            <a:ext cx="1295400" cy="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7"/>
          <p:cNvPicPr preferRelativeResize="0"/>
          <p:nvPr/>
        </p:nvPicPr>
        <p:blipFill rotWithShape="1">
          <a:blip r:embed="rId3">
            <a:alphaModFix/>
          </a:blip>
          <a:srcRect b="18750" l="13391" r="52689" t="40624"/>
          <a:stretch/>
        </p:blipFill>
        <p:spPr>
          <a:xfrm>
            <a:off x="381000" y="1032273"/>
            <a:ext cx="8651789" cy="5825727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Лечение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Герпетический конъюнктивит</a:t>
            </a:r>
            <a:endParaRPr/>
          </a:p>
        </p:txBody>
      </p:sp>
      <p:sp>
        <p:nvSpPr>
          <p:cNvPr id="241" name="Google Shape;241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Картинки по запросу &quot;герпетический конъюнктивит&quot;" id="242" name="Google Shape;24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9400" y="4267200"/>
            <a:ext cx="333102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артинки по запросу &quot;герпетический конъюнктивит полость&quot;" id="243" name="Google Shape;24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1066800"/>
            <a:ext cx="8157552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Герпетический конъюнктивит</a:t>
            </a:r>
            <a:endParaRPr/>
          </a:p>
        </p:txBody>
      </p:sp>
      <p:sp>
        <p:nvSpPr>
          <p:cNvPr id="249" name="Google Shape;249;p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ru-RU"/>
              <a:t>Формы:	</a:t>
            </a:r>
            <a:r>
              <a:rPr lang="ru-RU"/>
              <a:t>везикулёзно-язвенный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/>
              <a:t>		фолликулярный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/>
              <a:t>		катаральный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ru-RU"/>
              <a:t>Везикулёзно-язвенный ГК</a:t>
            </a:r>
            <a:endParaRPr/>
          </a:p>
          <a:p>
            <a:pPr indent="0" lvl="1" marL="4000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Частые высыпания герпетических пузырьков, их вскрытие и обратное развитие без рубцевания</a:t>
            </a:r>
            <a:endParaRPr/>
          </a:p>
          <a:p>
            <a:pPr indent="0" lvl="1" marL="4000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Конъюнктива раздражена, отделяемое отсутствует, имеется склонность к упорному длительному течению и рецидивам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Герпетический конъюнктивит</a:t>
            </a:r>
            <a:endParaRPr/>
          </a:p>
        </p:txBody>
      </p:sp>
      <p:sp>
        <p:nvSpPr>
          <p:cNvPr id="255" name="Google Shape;255;p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ru-RU"/>
              <a:t>Везикулёзно-язвенный ГК</a:t>
            </a:r>
            <a:endParaRPr b="1"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/>
          </a:p>
        </p:txBody>
      </p:sp>
      <p:pic>
        <p:nvPicPr>
          <p:cNvPr id="256" name="Google Shape;256;p30"/>
          <p:cNvPicPr preferRelativeResize="0"/>
          <p:nvPr/>
        </p:nvPicPr>
        <p:blipFill rotWithShape="1">
          <a:blip r:embed="rId3">
            <a:alphaModFix/>
          </a:blip>
          <a:srcRect b="31161" l="57930" r="8938" t="34911"/>
          <a:stretch/>
        </p:blipFill>
        <p:spPr>
          <a:xfrm>
            <a:off x="990600" y="2209800"/>
            <a:ext cx="7589178" cy="4369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Герпетический конъюнктивит</a:t>
            </a:r>
            <a:endParaRPr/>
          </a:p>
        </p:txBody>
      </p:sp>
      <p:sp>
        <p:nvSpPr>
          <p:cNvPr id="262" name="Google Shape;262;p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ru-RU"/>
              <a:t>Фолликулярный ГК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Поражён один глаз, в патологический процесс часто вовлекаются края век, кожа роговицы. Отделяемое с конъюнктивы незначительное, слизистое, склонность к длительному рецидивирующему течению.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ru-RU"/>
              <a:t>Катаральный ГК</a:t>
            </a:r>
            <a:endParaRPr/>
          </a:p>
          <a:p>
            <a:pPr indent="0" lvl="1" marL="4000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Характеризуется бурным течением, обильным слизистым отделяемым и меньшей продолжительностью </a:t>
            </a:r>
            <a:endParaRPr/>
          </a:p>
          <a:p>
            <a:pPr indent="-1397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</a:pPr>
            <a:r>
              <a:rPr lang="ru-RU"/>
              <a:t>Вирусный конъюнктивит</a:t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935554" y="476672"/>
            <a:ext cx="7221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ГБОУ ВПО КрасГМУ им. Проф. В.Ф. Войно-Ясенецкого </a:t>
            </a:r>
            <a:br>
              <a:rPr b="0" i="0" lang="ru-RU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ru-RU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Министерства здравоохранения Российской Федерации»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Кафедра офтальмологии с курсом ПО им. проф. М.А.Дмитриева.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5364089" y="4437063"/>
            <a:ext cx="3780000" cy="21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0">
            <a:noAutofit/>
          </a:bodyPr>
          <a:lstStyle/>
          <a:p>
            <a:pPr indent="0" lvl="0" marL="36576" marR="0" rtl="0" algn="l">
              <a:spcBef>
                <a:spcPts val="0"/>
              </a:spcBef>
              <a:spcAft>
                <a:spcPts val="0"/>
              </a:spcAft>
              <a:buClr>
                <a:srgbClr val="BBE0E3"/>
              </a:buClr>
              <a:buSzPts val="1600"/>
              <a:buFont typeface="Noto Sans Symbols"/>
              <a:buNone/>
            </a:pPr>
            <a:r>
              <a:t/>
            </a:r>
            <a:endParaRPr b="0" i="1" sz="20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576" marR="0" rtl="0" algn="l">
              <a:spcBef>
                <a:spcPts val="0"/>
              </a:spcBef>
              <a:spcAft>
                <a:spcPts val="0"/>
              </a:spcAft>
              <a:buClr>
                <a:srgbClr val="BBE0E3"/>
              </a:buClr>
              <a:buSzPts val="1360"/>
              <a:buFont typeface="Noto Sans Symbols"/>
              <a:buNone/>
            </a:pPr>
            <a:r>
              <a:rPr b="0" i="0" lang="ru-RU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Выполнил: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576" marR="0" rtl="0" algn="l">
              <a:spcBef>
                <a:spcPts val="0"/>
              </a:spcBef>
              <a:spcAft>
                <a:spcPts val="0"/>
              </a:spcAft>
              <a:buClr>
                <a:srgbClr val="BBE0E3"/>
              </a:buClr>
              <a:buSzPts val="1360"/>
              <a:buFont typeface="Noto Sans Symbols"/>
              <a:buNone/>
            </a:pPr>
            <a:r>
              <a:rPr b="0" i="0" lang="ru-RU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Клинический ординатор </a:t>
            </a:r>
            <a:endParaRPr/>
          </a:p>
          <a:p>
            <a:pPr indent="0" lvl="0" marL="36576" marR="0" rtl="0" algn="l">
              <a:spcBef>
                <a:spcPts val="0"/>
              </a:spcBef>
              <a:spcAft>
                <a:spcPts val="0"/>
              </a:spcAft>
              <a:buClr>
                <a:srgbClr val="BBE0E3"/>
              </a:buClr>
              <a:buSzPts val="1360"/>
              <a:buFont typeface="Noto Sans Symbols"/>
              <a:buNone/>
            </a:pPr>
            <a:r>
              <a:rPr b="0" i="0" lang="ru-RU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Кислов К.Т.</a:t>
            </a:r>
            <a:endParaRPr/>
          </a:p>
          <a:p>
            <a:pPr indent="0" lvl="0" marL="36576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Проверила: ассистент кафедры Балашова П.М.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3581400"/>
            <a:ext cx="4540467" cy="274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Дифференциальная диагностика</a:t>
            </a:r>
            <a:endParaRPr/>
          </a:p>
        </p:txBody>
      </p:sp>
      <p:sp>
        <p:nvSpPr>
          <p:cNvPr id="268" name="Google Shape;268;p3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Сухой кератоконъюнктивит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Блефарит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Острый приступ глаукомы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Иридоциклит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ru-RU" sz="3959"/>
              <a:t>Лечение герпетического конъюнктивита</a:t>
            </a:r>
            <a:endParaRPr sz="3959"/>
          </a:p>
        </p:txBody>
      </p:sp>
      <p:pic>
        <p:nvPicPr>
          <p:cNvPr id="274" name="Google Shape;274;p33"/>
          <p:cNvPicPr preferRelativeResize="0"/>
          <p:nvPr/>
        </p:nvPicPr>
        <p:blipFill rotWithShape="1">
          <a:blip r:embed="rId3">
            <a:alphaModFix/>
          </a:blip>
          <a:srcRect b="14864" l="12917" r="52514" t="45902"/>
          <a:stretch/>
        </p:blipFill>
        <p:spPr>
          <a:xfrm>
            <a:off x="533400" y="1510467"/>
            <a:ext cx="8153400" cy="5202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4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СПАСИБО ЗА ВНИМАНИЕ!</a:t>
            </a:r>
            <a:endParaRPr/>
          </a:p>
        </p:txBody>
      </p:sp>
      <p:sp>
        <p:nvSpPr>
          <p:cNvPr id="281" name="Google Shape;281;p3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 </a:t>
            </a:r>
            <a:endParaRPr/>
          </a:p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457200" y="838200"/>
            <a:ext cx="8229600" cy="5287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ru-RU"/>
              <a:t>Конънктивит</a:t>
            </a:r>
            <a:r>
              <a:rPr lang="ru-RU"/>
              <a:t> – воспалительная реакция конъюнктивы на различные воздействия, характеризующаяся гиперемией, отеком и зудом век</a:t>
            </a:r>
            <a:endParaRPr/>
          </a:p>
        </p:txBody>
      </p:sp>
      <p:pic>
        <p:nvPicPr>
          <p:cNvPr descr="Картинки по запросу &quot;вирусный коньюктивит pdf&quot;" id="105" name="Google Shape;10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9400" y="2743200"/>
            <a:ext cx="3886200" cy="3833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Классификация</a:t>
            </a:r>
            <a:endParaRPr/>
          </a:p>
        </p:txBody>
      </p:sp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b="1" lang="ru-RU" sz="2960"/>
              <a:t>По течению: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Courier New"/>
              <a:buChar char="o"/>
            </a:pPr>
            <a:r>
              <a:rPr lang="ru-RU" sz="2867"/>
              <a:t> острый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Courier New"/>
              <a:buChar char="o"/>
            </a:pPr>
            <a:r>
              <a:rPr lang="ru-RU" sz="2867"/>
              <a:t> хронический (более 4 недель</a:t>
            </a:r>
            <a:r>
              <a:rPr lang="ru-RU" sz="2590"/>
              <a:t>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b="1" lang="ru-RU" sz="2960"/>
              <a:t>По этиологии: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ourier New"/>
              <a:buChar char="o"/>
            </a:pPr>
            <a:r>
              <a:rPr lang="ru-RU" sz="2960" u="sng"/>
              <a:t>Экзогенный: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ourier New"/>
              <a:buChar char="o"/>
            </a:pPr>
            <a:r>
              <a:rPr i="1" lang="ru-RU" sz="2960"/>
              <a:t>Вирусный</a:t>
            </a:r>
            <a:r>
              <a:rPr lang="ru-RU" sz="2960"/>
              <a:t> 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ourier New"/>
              <a:buChar char="o"/>
            </a:pPr>
            <a:r>
              <a:rPr lang="ru-RU" sz="2960"/>
              <a:t>Бактериальный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ourier New"/>
              <a:buChar char="o"/>
            </a:pPr>
            <a:r>
              <a:rPr lang="ru-RU" sz="2960"/>
              <a:t>Хламидийный</a:t>
            </a:r>
            <a:endParaRPr sz="2960"/>
          </a:p>
          <a:p>
            <a:pPr indent="-285750" lvl="1" marL="74295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ourier New"/>
              <a:buChar char="o"/>
            </a:pPr>
            <a:r>
              <a:rPr lang="ru-RU" sz="2960"/>
              <a:t>От мех/хим. воздействия</a:t>
            </a:r>
            <a:endParaRPr/>
          </a:p>
          <a:p>
            <a:pPr indent="-15494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</p:txBody>
      </p:sp>
      <p:sp>
        <p:nvSpPr>
          <p:cNvPr id="112" name="Google Shape;112;p16"/>
          <p:cNvSpPr/>
          <p:nvPr/>
        </p:nvSpPr>
        <p:spPr>
          <a:xfrm>
            <a:off x="4800600" y="3505200"/>
            <a:ext cx="45720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urier New"/>
              <a:buChar char="o"/>
            </a:pPr>
            <a:r>
              <a:rPr b="0" i="0" lang="ru-RU" sz="3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Эндогенный: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urier New"/>
              <a:buChar char="o"/>
            </a:pPr>
            <a:r>
              <a:rPr b="0" i="0" lang="ru-RU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Аллергический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urier New"/>
              <a:buChar char="o"/>
            </a:pPr>
            <a:r>
              <a:rPr b="0" i="0" lang="ru-RU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Аутоиммунный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Вирусные конъюнктивиты относятся к часто встречаемым инфекционным поражениям глаз. Протекают в виде эпидемических вспышек и эпизодических заболеваний.</a:t>
            </a:r>
            <a:endParaRPr/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3646714"/>
            <a:ext cx="6199909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Вирусный конъюнктивит</a:t>
            </a:r>
            <a:endParaRPr/>
          </a:p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Аденовирус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Энтеровирус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ВПГ 1, 2, 3 (VZ) типов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Цитомегаловирус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Вирус Эпштейн- Барра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Патогенез и клиническая картина</a:t>
            </a:r>
            <a:endParaRPr/>
          </a:p>
        </p:txBody>
      </p:sp>
      <p:grpSp>
        <p:nvGrpSpPr>
          <p:cNvPr id="131" name="Google Shape;131;p19"/>
          <p:cNvGrpSpPr/>
          <p:nvPr/>
        </p:nvGrpSpPr>
        <p:grpSpPr>
          <a:xfrm>
            <a:off x="1676400" y="1371600"/>
            <a:ext cx="5867399" cy="2285999"/>
            <a:chOff x="0" y="0"/>
            <a:chExt cx="5867399" cy="2285999"/>
          </a:xfrm>
        </p:grpSpPr>
        <p:sp>
          <p:nvSpPr>
            <p:cNvPr id="132" name="Google Shape;132;p19"/>
            <p:cNvSpPr/>
            <p:nvPr/>
          </p:nvSpPr>
          <p:spPr>
            <a:xfrm>
              <a:off x="0" y="0"/>
              <a:ext cx="4987290" cy="6858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rnd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9"/>
            <p:cNvSpPr txBox="1"/>
            <p:nvPr/>
          </p:nvSpPr>
          <p:spPr>
            <a:xfrm>
              <a:off x="20086" y="20086"/>
              <a:ext cx="4247259" cy="645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Альтерация</a:t>
              </a:r>
              <a:endParaRPr/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440054" y="800099"/>
              <a:ext cx="4987290" cy="685800"/>
            </a:xfrm>
            <a:prstGeom prst="roundRect">
              <a:avLst>
                <a:gd fmla="val 10000" name="adj"/>
              </a:avLst>
            </a:prstGeom>
            <a:solidFill>
              <a:schemeClr val="accent5"/>
            </a:solidFill>
            <a:ln cap="rnd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9"/>
            <p:cNvSpPr txBox="1"/>
            <p:nvPr/>
          </p:nvSpPr>
          <p:spPr>
            <a:xfrm>
              <a:off x="460140" y="820185"/>
              <a:ext cx="4061293" cy="645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Экссудация</a:t>
              </a:r>
              <a:endParaRPr b="0" i="0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880109" y="1600199"/>
              <a:ext cx="4987290" cy="685800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 cap="rnd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9"/>
            <p:cNvSpPr txBox="1"/>
            <p:nvPr/>
          </p:nvSpPr>
          <p:spPr>
            <a:xfrm>
              <a:off x="900195" y="1620285"/>
              <a:ext cx="4061293" cy="645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Пролиферация</a:t>
              </a:r>
              <a:endParaRPr b="0" i="0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9"/>
            <p:cNvSpPr/>
            <p:nvPr/>
          </p:nvSpPr>
          <p:spPr>
            <a:xfrm>
              <a:off x="4541519" y="520065"/>
              <a:ext cx="445770" cy="445770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FD7E7">
                <a:alpha val="89803"/>
              </a:srgbClr>
            </a:solidFill>
            <a:ln cap="rnd" cmpd="sng" w="25400">
              <a:solidFill>
                <a:srgbClr val="CFD7E7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9"/>
            <p:cNvSpPr txBox="1"/>
            <p:nvPr/>
          </p:nvSpPr>
          <p:spPr>
            <a:xfrm>
              <a:off x="4641817" y="520065"/>
              <a:ext cx="245174" cy="335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9"/>
            <p:cNvSpPr/>
            <p:nvPr/>
          </p:nvSpPr>
          <p:spPr>
            <a:xfrm>
              <a:off x="4981575" y="1315593"/>
              <a:ext cx="445770" cy="445770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FD7E7">
                <a:alpha val="89803"/>
              </a:srgbClr>
            </a:solidFill>
            <a:ln cap="rnd" cmpd="sng" w="25400">
              <a:solidFill>
                <a:srgbClr val="CFD7E7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9"/>
            <p:cNvSpPr txBox="1"/>
            <p:nvPr/>
          </p:nvSpPr>
          <p:spPr>
            <a:xfrm>
              <a:off x="5081873" y="1315593"/>
              <a:ext cx="245174" cy="335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19"/>
          <p:cNvSpPr txBox="1"/>
          <p:nvPr/>
        </p:nvSpPr>
        <p:spPr>
          <a:xfrm>
            <a:off x="914400" y="4036874"/>
            <a:ext cx="777240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Боль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Жжение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Зуд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Ощущение инородного тела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Местное повышение температуры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Гиперемия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Отек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Слезотечение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Образование фолликулов,  пленок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Наличие отделяемого из глаз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артинки по запросу &quot;вирусный конъюнктивит&quot;" id="147" name="Google Shape;14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4500" y="228600"/>
            <a:ext cx="5715000" cy="2962276"/>
          </a:xfrm>
          <a:prstGeom prst="rect">
            <a:avLst/>
          </a:prstGeom>
          <a:noFill/>
          <a:ln>
            <a:noFill/>
          </a:ln>
        </p:spPr>
      </p:pic>
      <p:sp>
        <p:nvSpPr>
          <p:cNvPr descr="Картинки по запросу &quot;вирусный конъюнктивит&quot;" id="148" name="Google Shape;148;p2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Картинки по запросу &quot;вирусный конъюнктивит&quot;" id="149" name="Google Shape;149;p2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Картинки по запросу &quot;вирусный конъюнктивит&quot;" id="150" name="Google Shape;150;p2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Картинки по запросу &quot;вирусный конъюнктивит&quot;" id="151" name="Google Shape;151;p2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Картинки по запросу &quot;вирусный конъюнктивит&quot;" id="152" name="Google Shape;15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3429000"/>
            <a:ext cx="4267200" cy="30866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артинки по запросу &quot;герпетический конъюнктивит&quot;" id="153" name="Google Shape;153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6139" y="3423669"/>
            <a:ext cx="3851061" cy="3129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ru-RU" sz="3959"/>
              <a:t>Дифференциальная диагностика видов конъюнктивитов</a:t>
            </a:r>
            <a:endParaRPr sz="3959"/>
          </a:p>
        </p:txBody>
      </p:sp>
      <p:graphicFrame>
        <p:nvGraphicFramePr>
          <p:cNvPr id="159" name="Google Shape;159;p21"/>
          <p:cNvGraphicFramePr/>
          <p:nvPr/>
        </p:nvGraphicFramePr>
        <p:xfrm>
          <a:off x="533400" y="1524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{777F7F0C-C41E-4BBB-BCDE-26D169CE457C}</a:tableStyleId>
              </a:tblPr>
              <a:tblGrid>
                <a:gridCol w="2095500"/>
                <a:gridCol w="2095500"/>
                <a:gridCol w="2095500"/>
                <a:gridCol w="2095500"/>
              </a:tblGrid>
              <a:tr h="812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/>
                        <a:t>Диагностический признак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Бактериальный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Вирусный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Аллергический</a:t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812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Отделяемое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Гнойное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Слизистое, водянисоте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Слизистое, вязкое</a:t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812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Отек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Умеренный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Небольшой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Выраженный </a:t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812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Симптомы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Жжение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Жжение, зуд, боль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Зуд</a:t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812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Одно/двусторонний процесс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Односторонний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Чаще односторонний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Двусторонний</a:t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812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Лимфоузлы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Не увеличиваются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Увеличиваются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Не</a:t>
                      </a:r>
                      <a:r>
                        <a:rPr lang="ru-RU" sz="2000"/>
                        <a:t> увеличиваются</a:t>
                      </a:r>
                      <a:endParaRPr sz="20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