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2"/>
  </p:notesMasterIdLst>
  <p:sldIdLst>
    <p:sldId id="257" r:id="rId2"/>
    <p:sldId id="388" r:id="rId3"/>
    <p:sldId id="258" r:id="rId4"/>
    <p:sldId id="316" r:id="rId5"/>
    <p:sldId id="327" r:id="rId6"/>
    <p:sldId id="330" r:id="rId7"/>
    <p:sldId id="331" r:id="rId8"/>
    <p:sldId id="332" r:id="rId9"/>
    <p:sldId id="335" r:id="rId10"/>
    <p:sldId id="336" r:id="rId11"/>
    <p:sldId id="338" r:id="rId12"/>
    <p:sldId id="264" r:id="rId13"/>
    <p:sldId id="263" r:id="rId14"/>
    <p:sldId id="265" r:id="rId15"/>
    <p:sldId id="352" r:id="rId16"/>
    <p:sldId id="353" r:id="rId17"/>
    <p:sldId id="354" r:id="rId18"/>
    <p:sldId id="355" r:id="rId19"/>
    <p:sldId id="347" r:id="rId20"/>
    <p:sldId id="348" r:id="rId21"/>
    <p:sldId id="268" r:id="rId22"/>
    <p:sldId id="350" r:id="rId23"/>
    <p:sldId id="356" r:id="rId24"/>
    <p:sldId id="269" r:id="rId25"/>
    <p:sldId id="318" r:id="rId26"/>
    <p:sldId id="296" r:id="rId27"/>
    <p:sldId id="349" r:id="rId28"/>
    <p:sldId id="351" r:id="rId29"/>
    <p:sldId id="299" r:id="rId30"/>
    <p:sldId id="345" r:id="rId31"/>
    <p:sldId id="346" r:id="rId32"/>
    <p:sldId id="319" r:id="rId33"/>
    <p:sldId id="339" r:id="rId34"/>
    <p:sldId id="340" r:id="rId35"/>
    <p:sldId id="300" r:id="rId36"/>
    <p:sldId id="301" r:id="rId37"/>
    <p:sldId id="403" r:id="rId38"/>
    <p:sldId id="321" r:id="rId39"/>
    <p:sldId id="404" r:id="rId40"/>
    <p:sldId id="323" r:id="rId41"/>
    <p:sldId id="302" r:id="rId42"/>
    <p:sldId id="405" r:id="rId43"/>
    <p:sldId id="303" r:id="rId44"/>
    <p:sldId id="304" r:id="rId45"/>
    <p:sldId id="305" r:id="rId46"/>
    <p:sldId id="326" r:id="rId47"/>
    <p:sldId id="306" r:id="rId48"/>
    <p:sldId id="325" r:id="rId49"/>
    <p:sldId id="406" r:id="rId50"/>
    <p:sldId id="358" r:id="rId51"/>
    <p:sldId id="359" r:id="rId52"/>
    <p:sldId id="361" r:id="rId53"/>
    <p:sldId id="391" r:id="rId54"/>
    <p:sldId id="363" r:id="rId55"/>
    <p:sldId id="362" r:id="rId56"/>
    <p:sldId id="364" r:id="rId57"/>
    <p:sldId id="365" r:id="rId58"/>
    <p:sldId id="392" r:id="rId59"/>
    <p:sldId id="366" r:id="rId60"/>
    <p:sldId id="367" r:id="rId61"/>
    <p:sldId id="368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369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377" r:id="rId78"/>
    <p:sldId id="324" r:id="rId79"/>
    <p:sldId id="378" r:id="rId80"/>
    <p:sldId id="379" r:id="rId81"/>
    <p:sldId id="380" r:id="rId82"/>
    <p:sldId id="381" r:id="rId83"/>
    <p:sldId id="382" r:id="rId84"/>
    <p:sldId id="383" r:id="rId85"/>
    <p:sldId id="384" r:id="rId86"/>
    <p:sldId id="385" r:id="rId87"/>
    <p:sldId id="386" r:id="rId88"/>
    <p:sldId id="389" r:id="rId89"/>
    <p:sldId id="390" r:id="rId90"/>
    <p:sldId id="387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3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2F0E2-F7BE-4A50-988C-2FFF9DB1BC7F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9FC20-8D65-48EC-B919-B89353E6E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5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516BEC-56D1-43A4-BCC4-BFB59012905D}" type="slidenum">
              <a:rPr lang="ru-RU"/>
              <a:pPr/>
              <a:t>5</a:t>
            </a:fld>
            <a:endParaRPr lang="ru-RU" dirty="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499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C07D2-5E03-4DCA-B235-36D28A598685}" type="slidenum">
              <a:rPr lang="ru-RU"/>
              <a:pPr/>
              <a:t>11</a:t>
            </a:fld>
            <a:endParaRPr lang="ru-RU" dirty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20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9FC20-8D65-48EC-B919-B89353E6E945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480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26082D-EEE9-417D-B1E7-E14D11982119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ru.wikibooks.org/wiki/%D0%A4%D0%B0%D0%B9%D0%BB:Average_prokaryote_cell-_ru.sv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ru.wikibooks.org/wiki/%D0%A4%D0%B0%D0%B9%D0%BB:Phosphatidylcholine.p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ru.wikibooks.org/wiki/%D0%A4%D0%B0%D0%B9%D0%BB:Phospholipids_aqueous_solution_structures.sv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2071678"/>
            <a:ext cx="6572296" cy="15716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</a:rPr>
              <a:t>Клетка 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- элементарная биологическая система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14414" y="142852"/>
            <a:ext cx="77153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/>
              <a:t>Красноярский государственный медицинский университет</a:t>
            </a:r>
          </a:p>
          <a:p>
            <a:pPr algn="ctr">
              <a:spcBef>
                <a:spcPct val="50000"/>
              </a:spcBef>
            </a:pPr>
            <a:r>
              <a:rPr lang="ru-RU" sz="2000" dirty="0" smtClean="0"/>
              <a:t> им. В.Ф. </a:t>
            </a:r>
            <a:r>
              <a:rPr lang="ru-RU" sz="2000" dirty="0" err="1" smtClean="0"/>
              <a:t>Войно-Ясенецкого</a:t>
            </a:r>
            <a:endParaRPr lang="ru-RU" sz="2000" dirty="0" smtClean="0"/>
          </a:p>
          <a:p>
            <a:pPr algn="ctr">
              <a:spcBef>
                <a:spcPct val="50000"/>
              </a:spcBef>
            </a:pPr>
            <a:r>
              <a:rPr lang="ru-RU" sz="2000" dirty="0" smtClean="0"/>
              <a:t>Кафедра Биологии с экологией и курсом фармакогнозии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51907" y="4437112"/>
            <a:ext cx="7526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Лекция № 2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для специальности 060609 – «Медицинская кибернетика»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(очная форма обучения)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к.б.н. Ермакова И.Г.</a:t>
            </a:r>
            <a:r>
              <a:rPr lang="ru-RU" dirty="0" smtClean="0"/>
              <a:t> 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Красноярск 2015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  <a:t>Гипотеза биопоэза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473394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В 1947 г. английский ученый Джон Бернал сформулировал гипотезу </a:t>
            </a:r>
            <a:r>
              <a:rPr lang="ru-RU" sz="2600" b="1" i="1" dirty="0" smtClean="0">
                <a:latin typeface="Arial" pitchFamily="34" charset="0"/>
                <a:cs typeface="Arial" pitchFamily="34" charset="0"/>
              </a:rPr>
              <a:t>биопоэза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300" dirty="0" smtClean="0">
                <a:latin typeface="Arial" pitchFamily="34" charset="0"/>
                <a:cs typeface="Arial" pitchFamily="34" charset="0"/>
              </a:rPr>
              <a:t>Дж. Бернал также как и его предшественники считал, что формирование жизни на Земле шло в три этапа: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абиогенное возникновение органических веществ;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формирование биополимеров;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развитие мембранных структур и первых организмов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42918"/>
            <a:ext cx="9109075" cy="257176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500" b="1" dirty="0"/>
              <a:t>  Существенным моментом биопоэза</a:t>
            </a:r>
            <a:r>
              <a:rPr lang="ru-RU" b="1" dirty="0"/>
              <a:t> </a:t>
            </a:r>
            <a:r>
              <a:rPr lang="ru-RU" sz="2500" b="1" dirty="0"/>
              <a:t>стало  образование биологических мембран.</a:t>
            </a:r>
          </a:p>
          <a:p>
            <a:pPr>
              <a:buFont typeface="Wingdings" pitchFamily="2" charset="2"/>
              <a:buNone/>
            </a:pPr>
            <a:r>
              <a:rPr lang="ru-RU" sz="2500" b="1" dirty="0" smtClean="0"/>
              <a:t>	</a:t>
            </a:r>
            <a:r>
              <a:rPr lang="ru-RU" sz="2500" b="1" dirty="0" err="1" smtClean="0"/>
              <a:t>Гортер</a:t>
            </a:r>
            <a:r>
              <a:rPr lang="ru-RU" sz="2500" b="1" dirty="0" smtClean="0"/>
              <a:t> </a:t>
            </a:r>
            <a:r>
              <a:rPr lang="ru-RU" sz="2500" b="1" dirty="0"/>
              <a:t>и Грендель (1925 г.) показали, что молекулы в мембранах располагаются в два слоя. Даниели построил билипопротеидную модель мембраны.</a:t>
            </a:r>
            <a:r>
              <a:rPr lang="ru-RU" dirty="0"/>
              <a:t>      </a:t>
            </a: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6000" contrast="12000"/>
          </a:blip>
          <a:srcRect t="4138"/>
          <a:stretch>
            <a:fillRect/>
          </a:stretch>
        </p:blipFill>
        <p:spPr>
          <a:xfrm>
            <a:off x="571472" y="3214686"/>
            <a:ext cx="7632700" cy="2986087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prstClr val="black"/>
                </a:solidFill>
              </a:rPr>
              <a:t>Одно из древнейших ископаемых</a:t>
            </a:r>
            <a:endParaRPr lang="ru-RU" dirty="0"/>
          </a:p>
        </p:txBody>
      </p:sp>
      <p:pic>
        <p:nvPicPr>
          <p:cNvPr id="8" name="Содержимое 7" descr="bacteriaАрхей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14348" y="1500174"/>
            <a:ext cx="1938818" cy="4643470"/>
          </a:xfrm>
        </p:spPr>
      </p:pic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3009900" y="2428875"/>
            <a:ext cx="6134100" cy="1785938"/>
          </a:xfrm>
        </p:spPr>
        <p:txBody>
          <a:bodyPr/>
          <a:lstStyle/>
          <a:p>
            <a:r>
              <a:rPr lang="ru-RU" b="1" i="1" dirty="0" smtClean="0"/>
              <a:t>Остатки древнейших бактерий (Архей, 3,5 млрд. лет назад, Австралия).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Многообразие клеток</a:t>
            </a:r>
            <a:endParaRPr lang="ru-RU" dirty="0"/>
          </a:p>
        </p:txBody>
      </p:sp>
      <p:pic>
        <p:nvPicPr>
          <p:cNvPr id="5" name="Picture 2" descr="Картинка 2 из 95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10679"/>
          <a:stretch>
            <a:fillRect/>
          </a:stretch>
        </p:blipFill>
        <p:spPr bwMode="auto">
          <a:xfrm>
            <a:off x="769972" y="1500174"/>
            <a:ext cx="7302490" cy="48919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1071546"/>
            <a:ext cx="284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Прокариотические и эукариотические клетки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23" y="1643049"/>
            <a:ext cx="4090925" cy="46434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643050"/>
            <a:ext cx="4215548" cy="46434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669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chemeClr val="bg1">
                    <a:lumMod val="50000"/>
                  </a:schemeClr>
                </a:solidFill>
              </a:rPr>
              <a:t>Прокариоты</a:t>
            </a:r>
          </a:p>
        </p:txBody>
      </p:sp>
      <p:pic>
        <p:nvPicPr>
          <p:cNvPr id="5" name="Содержимое 3" descr="http://upload.wikimedia.org/wikipedia/commons/thumb/c/cc/Average_prokaryote_cell-_ru.svg/200px-Average_prokaryote_cell-_ru.svg.png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00108"/>
            <a:ext cx="645322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00496" y="1071546"/>
            <a:ext cx="1143008" cy="30777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Капсула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28794" y="1214422"/>
            <a:ext cx="2026132" cy="338554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Клеточная  стенка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28794" y="1928802"/>
            <a:ext cx="1570302" cy="36933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Цитоплазма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14546" y="2285992"/>
            <a:ext cx="1500198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Рибосомы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28662" y="2285992"/>
            <a:ext cx="1326261" cy="36933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Плазмида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8662" y="2786058"/>
            <a:ext cx="827673" cy="338554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Пили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86446" y="4357694"/>
            <a:ext cx="1357322" cy="338554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Жгутик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8" y="4786322"/>
            <a:ext cx="1643074" cy="36933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Нуклеоид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28860" y="1643050"/>
            <a:ext cx="1416798" cy="30777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Плазмалемма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501090" cy="530544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Как и у любой клетки, у клетки бактерий есть замкнутая наружная мембрана.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У большинства бактерий поверх наружной мембраны имеется толстая клеточная стенка, а поверх неё иногда есть еще слизистая капсула.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Внутренние мембраны для прокариот не характерны, хотя у части видов есть внутриклеточные мембранные органоиды — мезосомы, газовые вакуоли, мембраны, участвующие в фотосинтезе.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Как и у всех клеток, у прокариот присутствуют рибосомы.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Они отличаются от рибосом эукариот тем, что имеют меньшие размеры, содержат не 4, а 3 молекулы рРНК и меньшее число белков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8643966" cy="562612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клетках прокариот отсутствует ядро, окруженное у эукариот двумя мембранами.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Их ДНК содержится в особой области цитоплазмы — нуклеоиде.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Клеточная стенка защищает клетку от разрушения при осмотическом шоке.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Обычно внутри клетки бактерии высоко осмотическое давление. Если клетку бактерии в её обычной среде лишить клеточной стенки, она лопнет.</a:t>
            </a:r>
          </a:p>
          <a:p>
            <a:pPr lvl="1"/>
            <a:r>
              <a:rPr lang="ru-RU" sz="2100" i="1" dirty="0" smtClean="0">
                <a:latin typeface="Arial" pitchFamily="34" charset="0"/>
                <a:cs typeface="Arial" pitchFamily="34" charset="0"/>
              </a:rPr>
              <a:t>На этом основано действие антибиотиков пенициллинового ряда. Они блокируют работу фермента DD-транспептидазы, осуществляющего синтез муреина. Делящиеся клетки не могут достраивать клеточную стенку и лопаются.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686800" cy="5411807"/>
          </a:xfrm>
        </p:spPr>
        <p:txBody>
          <a:bodyPr>
            <a:normAutofit fontScale="92500" lnSpcReduction="20000"/>
          </a:bodyPr>
          <a:lstStyle/>
          <a:p>
            <a:r>
              <a:rPr lang="ru-RU" sz="2900" dirty="0" smtClean="0">
                <a:latin typeface="Arial" pitchFamily="34" charset="0"/>
                <a:cs typeface="Arial" pitchFamily="34" charset="0"/>
              </a:rPr>
              <a:t>У грамположительных бактерий поверх мембраны имеется клеточная стенка, содержащая особое вещество — муреин, или пептидогликан. </a:t>
            </a:r>
          </a:p>
          <a:p>
            <a:pPr lvl="1"/>
            <a:r>
              <a:rPr lang="ru-RU" sz="2600" dirty="0" smtClean="0">
                <a:latin typeface="Arial" pitchFamily="34" charset="0"/>
                <a:cs typeface="Arial" pitchFamily="34" charset="0"/>
              </a:rPr>
              <a:t>Толщина пептидогликанового слоя у них составляет 20-80 нм. </a:t>
            </a:r>
          </a:p>
          <a:p>
            <a:r>
              <a:rPr lang="ru-RU" sz="2900" dirty="0" smtClean="0">
                <a:latin typeface="Arial" pitchFamily="34" charset="0"/>
                <a:cs typeface="Arial" pitchFamily="34" charset="0"/>
              </a:rPr>
              <a:t>У грамотрицательных бактерий пептидогликановый слой гораздо тоньше (7-8 нм), а поверх него имеется еще одна — наружная — мембрана.</a:t>
            </a:r>
          </a:p>
          <a:p>
            <a:pPr lvl="1"/>
            <a:r>
              <a:rPr lang="ru-RU" sz="2600" dirty="0" smtClean="0">
                <a:latin typeface="Arial" pitchFamily="34" charset="0"/>
                <a:cs typeface="Arial" pitchFamily="34" charset="0"/>
              </a:rPr>
              <a:t> Таким образом, у грамотрицательных бактерий клетка окружена двумя мембранами, между которыми есть периплазматическое пространство, содержащее тонкий пептидогликановый слой. </a:t>
            </a:r>
          </a:p>
          <a:p>
            <a:pPr lvl="1"/>
            <a:r>
              <a:rPr lang="ru-RU" sz="2600" dirty="0" smtClean="0">
                <a:latin typeface="Arial" pitchFamily="34" charset="0"/>
                <a:cs typeface="Arial" pitchFamily="34" charset="0"/>
              </a:rPr>
              <a:t>К наружной мембране грамотрицательных бактерий крепятся липополисахариды, часто отвечающие за их патогенность.</a:t>
            </a:r>
          </a:p>
          <a:p>
            <a:pPr>
              <a:buNone/>
            </a:pPr>
            <a:endParaRPr lang="ru-RU" sz="2900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5786478" cy="796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ЭУКАРИОТЫ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47800"/>
            <a:ext cx="8643998" cy="4572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Клетки эукариот представляют собой сложные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системы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имеющие уровень организации иной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чем 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прокариотических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клеток.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Помимо размеров и структуры у эукариот намного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сложнее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устроена система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регуляции работы генов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Это позволяет им приспосабливаться к более разнообразным условиям среды без изменений в их ДНК.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Многоклеточным организмам это позволяет создавать разные типы клеток, имеющие один и тот же генотип.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Изучить строение про- и </a:t>
            </a:r>
            <a:r>
              <a:rPr lang="ru-RU" dirty="0" err="1" smtClean="0"/>
              <a:t>эукариотических</a:t>
            </a:r>
            <a:r>
              <a:rPr lang="ru-RU" dirty="0" smtClean="0"/>
              <a:t> клеток.</a:t>
            </a:r>
          </a:p>
          <a:p>
            <a:r>
              <a:rPr lang="ru-RU" dirty="0" smtClean="0"/>
              <a:t>Подчеркнуть особенности строения и функционирования клеточной мембраны.</a:t>
            </a:r>
          </a:p>
          <a:p>
            <a:r>
              <a:rPr lang="ru-RU" dirty="0" smtClean="0"/>
              <a:t>Рассмотреть организацию ядерного аппарата.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279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8643998" cy="428627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Согласно общепризнанной в настоящее время точке зрения, эти органоиды имеют симбиотическое происхождения. </a:t>
            </a:r>
          </a:p>
          <a:p>
            <a:pPr lvl="1"/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Их предками были бактерии, которые вступили в симбиоз с предками эукариот.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Теория симбиотического (симбиогенного) происхождения органоидов клетки получила название теории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симбиогенеза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5786478" cy="7969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Теория симбиогенеза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СТРОЕНИЕ  ЭУКАРИОТ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Клетки эукариот крупнее клеток прокариот на три порядка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Типичные клетки эукариот имеют линейные размеры не 0,5—5 мкм, как прокариоты,  а 10-50 мкм.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Это означает, что по объему такая клетка в 1 000 раз больше, чем типичная бактериальная.</a:t>
            </a: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Следствия этого очень важны</a:t>
            </a:r>
            <a:r>
              <a:rPr lang="ru-RU" i="1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428604"/>
            <a:ext cx="7639080" cy="6045348"/>
          </a:xfrm>
        </p:spPr>
        <p:txBody>
          <a:bodyPr>
            <a:normAutofit/>
          </a:bodyPr>
          <a:lstStyle/>
          <a:p>
            <a:r>
              <a:rPr lang="ru-RU" i="1" dirty="0" smtClean="0"/>
              <a:t>При увеличении размеров объём растет пропорционально кубу линейных размеров, а площадь поверхности тела — пропорционально квадрату. </a:t>
            </a:r>
          </a:p>
          <a:p>
            <a:r>
              <a:rPr lang="ru-RU" i="1" dirty="0" smtClean="0"/>
              <a:t>Если, например, взять куб с ребром 1 см, а затем увеличить ребро вдвое, то объём куба возрастет в 8 раз (у первого куба объём 1 см³, а у второго — 8 см³). </a:t>
            </a:r>
          </a:p>
          <a:p>
            <a:pPr lvl="1"/>
            <a:r>
              <a:rPr lang="ru-RU" i="1" dirty="0" smtClean="0"/>
              <a:t>Площадь поверхности первого куба равна 1х1х6 = 6 см², а второго куба — 2х2х6=24 см²; таким образом, площадь поверхности выросла только в 4 раза. </a:t>
            </a:r>
          </a:p>
          <a:p>
            <a:pPr lvl="1"/>
            <a:r>
              <a:rPr lang="ru-RU" b="1" i="1" dirty="0" smtClean="0"/>
              <a:t>Относительная площадь поверхности</a:t>
            </a:r>
            <a:r>
              <a:rPr lang="ru-RU" i="1" dirty="0" smtClean="0"/>
              <a:t> (отношение площади поверхности к объему) у первого куба — 6/1 (см²/ см³), а у второго — только 24/8 = 3/1 (см²/ см³).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 последние десятилетия найдено несколько десятков видов очень мелких эукариот, входящих в состав морского планктона. </a:t>
            </a:r>
            <a:r>
              <a:rPr lang="ru-RU" dirty="0" err="1" smtClean="0"/>
              <a:t>Водросль</a:t>
            </a:r>
            <a:r>
              <a:rPr lang="ru-RU" dirty="0" smtClean="0"/>
              <a:t> </a:t>
            </a:r>
            <a:r>
              <a:rPr lang="ru-RU" dirty="0" err="1" smtClean="0"/>
              <a:t>Ostreococcus</a:t>
            </a:r>
            <a:r>
              <a:rPr lang="ru-RU" dirty="0" smtClean="0"/>
              <a:t> — самый мелкий из известных свободноживущих эукариот — имеет средний диаметр клеток 0,8 мкм.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121444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>Для клеток эукариот характерна компартментализация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71612"/>
            <a:ext cx="8643966" cy="41434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Чтобы химические реакции шли быстрее, нужно увеличить концентрацию реагирующих веществ. Это можно сделать, если сконцентрировать определенные вещества и их субстраты внутри замкнутого пространства. В разных таких «отсеках» можно создать условия (например, рН), оптимальные для протекания конкретных реакций.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Видимо, в связи с этим в клетках эукариот и возникли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компартменты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— «отсеки», отделенные мембранами от цитоплазмы и друг от друга.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57224" y="1785926"/>
            <a:ext cx="7467600" cy="164307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 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Строение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эукариотической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клетки</a:t>
            </a:r>
            <a:endParaRPr lang="ru-RU" sz="36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	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Строение клетки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142984"/>
            <a:ext cx="8286808" cy="533096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Эукариоты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  — организмы, имеющие клетку с  оформленным клеточным ядром, отграниченным от цитоплазмы ядерной оболочкой. </a:t>
            </a:r>
          </a:p>
          <a:p>
            <a:pPr marL="514350" indent="-514350">
              <a:buFont typeface="Courier New" pitchFamily="49" charset="0"/>
              <a:buChar char="o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Генетический материал заключён молекулах ДНК, прикреплённых изнутри к мембране клеточного ядра и образующих у подавляющего большинства комплекс с белками-гистонами, называемый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хроматином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Font typeface="Courier New" pitchFamily="49" charset="0"/>
              <a:buChar char="o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В клетках эукариот имеется система внутренних мембран, образующих органоиды.</a:t>
            </a:r>
          </a:p>
          <a:p>
            <a:pPr marL="514350" indent="-514350">
              <a:buFont typeface="Courier New" pitchFamily="49" charset="0"/>
              <a:buChar char="o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Кроме того, у подавляющего большинства имеются постоянные внутриклеточные симбионты-прокариоты —митохондрии, а у водорослей и растений — также и пластиды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543800" cy="129540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Схема симбиотического возникновения эукариот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187450" y="1557338"/>
            <a:ext cx="5903913" cy="5029200"/>
            <a:chOff x="748" y="981"/>
            <a:chExt cx="3719" cy="3168"/>
          </a:xfrm>
        </p:grpSpPr>
        <p:pic>
          <p:nvPicPr>
            <p:cNvPr id="50180" name="Picture 4" descr="Симбиотическое образование эукариот"/>
            <p:cNvPicPr>
              <a:picLocks noChangeAspect="1" noChangeArrowheads="1"/>
            </p:cNvPicPr>
            <p:nvPr/>
          </p:nvPicPr>
          <p:blipFill>
            <a:blip r:embed="rId2">
              <a:lum bright="-12000" contrast="24000"/>
            </a:blip>
            <a:srcRect l="22226" t="16028" r="11162" b="10712"/>
            <a:stretch>
              <a:fillRect/>
            </a:stretch>
          </p:blipFill>
          <p:spPr bwMode="auto">
            <a:xfrm>
              <a:off x="793" y="981"/>
              <a:ext cx="3674" cy="316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0183" name="Rectangle 7"/>
            <p:cNvSpPr>
              <a:spLocks noChangeArrowheads="1"/>
            </p:cNvSpPr>
            <p:nvPr/>
          </p:nvSpPr>
          <p:spPr bwMode="auto">
            <a:xfrm>
              <a:off x="748" y="3249"/>
              <a:ext cx="363" cy="8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971550" y="0"/>
            <a:ext cx="612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/>
              <a:t>Эукариоты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7710518" cy="7969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Поверхностный комплекс животной клетки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071546"/>
            <a:ext cx="8429684" cy="540240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Состоит из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гликокаликса, плазмалеммы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и расположенного под ней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кортикального слоя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цитоплазмы.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Плазматическая мембрана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называется также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плазмалеммой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или наружной клеточной мембраной. Это биологическая мембрана, толщиной около 10 нанометров.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Обеспечивает в первую очередь разграничительную функцию по отношению к внешней для клетки среде.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Кроме этого она выполняет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транспортную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функцию.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На сохранение целостности своей мембраны клетка не тратит энергии: молекулы удерживаются по тому же принципу, по которому удерживаются вместе молекулы жира — гидрофобным частям молекул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термодинамически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выгоднее располагаться в непосредственной близости друг к другу</a:t>
            </a:r>
            <a:r>
              <a:rPr lang="ru-RU" dirty="0" smtClean="0"/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58204" cy="3614750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Возникновение клетки. Прокариотические и эукариотические клетки. </a:t>
            </a: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Клеточная теория</a:t>
            </a: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Строение клетки. Взаимосвязь строения и функций частей и органоидов  клетки – основа ее целостности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Строение ядра: ядерная оболочка; кариоплазма; ядрышко; хроматин (хромосомы).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МЕ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8351837" cy="547211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84213" y="404813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latin typeface="Times New Roman" pitchFamily="18" charset="0"/>
              </a:rPr>
              <a:t>Жидкостно-мозаичная</a:t>
            </a:r>
            <a:r>
              <a:rPr lang="ru-RU" sz="3600" b="1" dirty="0">
                <a:solidFill>
                  <a:srgbClr val="FFFF99"/>
                </a:solidFill>
                <a:latin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</a:rPr>
              <a:t>модель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924300" y="1844675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Интегральные белки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292725" y="5516563"/>
            <a:ext cx="3024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Полуинтегральные белки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84213" y="5734050"/>
            <a:ext cx="345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Поверхностные белки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611188" y="198913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Липиды </a:t>
            </a: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V="1">
            <a:off x="1547813" y="5084763"/>
            <a:ext cx="287337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 flipH="1" flipV="1">
            <a:off x="5724525" y="5084763"/>
            <a:ext cx="576263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6011863" y="2205038"/>
            <a:ext cx="792162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1403350" y="2420938"/>
            <a:ext cx="936625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V="1">
            <a:off x="2411413" y="1484313"/>
            <a:ext cx="5048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2843213" y="1196975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Полисахариды</a:t>
            </a:r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 flipH="1">
            <a:off x="971550" y="3573463"/>
            <a:ext cx="936625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20713"/>
            <a:ext cx="7416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11188" y="260350"/>
            <a:ext cx="727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Плазмалемма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357166"/>
            <a:ext cx="8643998" cy="6500834"/>
          </a:xfrm>
        </p:spPr>
        <p:txBody>
          <a:bodyPr>
            <a:normAutofit fontScale="92500"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Гликокаликс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представляет собой «заякоренные» в плазмалемме молекулы олигосахаридов, полисахаридов, гликопротеинов и гликолипидов. 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Гликокаликс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выполняет рецепторную и маркерную функции.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Плазматическая мембрана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животных клеток в основном состоит из фосфолипидов и липопротеидов со вкрапленными в неё молекулами белков, в частности, поверхностных антигенов и рецепторов.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кортикальном (прилегающем к плазматической мембране) слое цитоплазмы находятся специфические элементы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цитоскелета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— упорядоченные определённым образом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актиновые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микрофиламенты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Основной и самой важной функцией кортикального слоя (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кортекса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 являются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псевдоподиальные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реакции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выбрасывание, прикрепление и сокращение псевдоподий.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При этом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микрофиламенты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перестраиваются, удлиняются или укорачиваются. От структуры цитоскелета кортикального слоя зависит также форма клетки (например, наличие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микроворсинок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upload.wikimedia.org/wikipedia/commons/thumb/c/c0/Phosphatidylcholine.png/220px-Phosphatidylcholine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2310780" cy="5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5929330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Фосфатидилхолин</a:t>
            </a:r>
            <a:r>
              <a:rPr lang="ru-RU" dirty="0" smtClean="0"/>
              <a:t>― один из самых распространенных фосфолипидов клеточных мембран</a:t>
            </a:r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357554" y="785794"/>
            <a:ext cx="557216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Амфифильность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свойство молекул, одна часть которых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гидрофильна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другая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гидрофобна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амфифильным веществам относятся фосфолипиды.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ирные кислоты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и их соли и др..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Белки  также обладают амфифильными свойствами, так как обычно в их состав входят аминокислоты с гидрофильными и с гидрофобными радикалами.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Амфифильность белков влияет на образуемые ими третичные и четвертичные структуры молекул, а также позволяет молекулам мембранных белков встраиваться в клеточные мембраны.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8683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</a:rPr>
              <a:t>Основой всех биологических мембран, кроме мембран клеток архей, служит фосфолипидный бислой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http://upload.wikimedia.org/wikipedia/commons/thumb/c/c6/Phospholipids_aqueous_solution_structures.svg/250px-Phospholipids_aqueous_solution_structures.svg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457575" y="2355056"/>
            <a:ext cx="23812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57224" y="5357826"/>
            <a:ext cx="714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ы,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которые могут формировать фосфолипиды при взаимодействии с водой.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Содержимое 3" descr="http://upload.wikimedia.org/wikipedia/commons/thumb/c/c6/Phospholipids_aqueous_solution_structures.svg/250px-Phospholipids_aqueous_solution_structures.svg.png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142984"/>
            <a:ext cx="3309944" cy="413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Структура цитоплазмы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142984"/>
            <a:ext cx="8501122" cy="533096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Жидкую составляющую цитоплазмы называют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цитозолем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Внутреннее пространство эукариотической клетки строго упорядочено.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Передвижение органоидов координируется при помощи специализированных транспортных систем, так называемых микротрубочек, служащих внутриклеточными «дорогами» и специальных белков, играющих роль «двигателей».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Отдельные белковые молекулы также не диффундируют свободно по всему внутриклеточному пространству, а направляются в необходимые компартменты при помощи специальных сигналов на их поверхности, узнаваемых транспортными системами клетки.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r>
              <a:rPr lang="ru-RU" b="1" dirty="0" smtClean="0"/>
              <a:t>Эндоплазматический ретикулум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857232"/>
            <a:ext cx="8072494" cy="561672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эукариотической клетке существует система переходящих друг в друга мембранных отсеков (трубок и цистерн), которая называется эндоплазматическим ретикулумом (или эндоплазматическая сеть, ЭПР или ЭПС).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Ту часть ЭПР, к мембранам которого прикреплены рибосомы, относят к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гранулярному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(или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шероховатому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 эндоплазматическому ретикулуму, на его мембранах происходит синтез белков.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Те компартменты, на стенках которых нет рибосом, относят к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гладкому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(или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агранулярному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ЭПР, принимающему участие в синтезе липидов.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Внутренние пространства гладкого и гранулярного ЭПР не изолированы, а переходят друг в друга и сообщаются с просветом ядерной оболочки.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ypresentation.ru/documents/927502e37df52c6b8dfa3c08b943ba64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Рибосома 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928670"/>
            <a:ext cx="8358246" cy="5545282"/>
          </a:xfrm>
        </p:spPr>
        <p:txBody>
          <a:bodyPr>
            <a:normAutofit fontScale="92500"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Немембранный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органоид живой клетки сферической или слегка эллипсоидной формы, диаметром 10—20 нанометров, состоящий из большой и малой субъединиц.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Рибосомы служат для биосинтеза белка из аминокислот по заданной матрице на основе генетической информации, предоставляемой матричной РНК, или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мРНК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Этот процесс называется трансляцией.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эукариотических клетках рибосомы располагаются на мембранах эндоплазматической сети, хотя могут быть локализованы и в неприкрепленной форме в цитоплазме.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Нередко с одной молекулой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мРНК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ассоциировано несколько рибосом, такая структура называется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полирибосомой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полисомой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Синтез рибосом у эукариот происходит в специальной внутриядерной структуре —ядрышке.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tiotucapo1978.cf/pic-cl.rushkolnik.ru/tw_files2/urls_56/52/d-51207/51207_html_18e19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00042"/>
            <a:ext cx="6343714" cy="528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8429684" cy="38687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Возникновение клетки.</a:t>
            </a:r>
            <a:b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Прокариотические и эукариотические клетки.</a:t>
            </a:r>
            <a:b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7639080" cy="52772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Рибосомы представляют собой нуклеопротеид, в составе которого отношение РНК/белок составляет 1:1 у высших животных и 60-65:35-40 у бактерий. 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Рибосомная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РНК составляет около 70 % всей РНК клетки.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Рибосомы эукариот включают четыре молекулы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рРНК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Почти вся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рРНК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находится в </a:t>
            </a:r>
            <a:r>
              <a:rPr lang="ru-RU" dirty="0">
                <a:latin typeface="Arial" pitchFamily="34" charset="0"/>
                <a:cs typeface="Arial" pitchFamily="34" charset="0"/>
              </a:rPr>
              <a:t>виде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соли магния; при удалении ионов магния рибосома подвергается диссоциации на субъединицы.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r>
              <a:rPr lang="ru-RU" b="1" dirty="0" smtClean="0"/>
              <a:t>Аппарат Гольджи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857232"/>
            <a:ext cx="8286808" cy="56167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Аппарат Гольджи представляет собой стопку плоских мембранных цистерн, несколько расширенных ближе к краям.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цистернах аппарата Гольджи созревают некоторые белки, синтезированные на мембранах гранулярного ЭПР и предназначенные для секреции или образования лизосом.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Аппарат Гольджи асимметричен — цистерны располагающиеся ближе к ядру клетки (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цис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-Гольджи) содержат наименее зрелые белки, к этим цистернам непрерывно присоединяются мембранные пузырьки — везикулы, отпочковывающиеся от эндоплазматического ретикулума.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По-видимому, при помощи таких же пузырьков происходит дальнейшее перемещение созревающих белков от одной цистерны к другой.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В конце концов от противоположного конца органеллы (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транс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-Гольджи) отпочковываются пузырьки, содержащие полностью зрелые белки.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http://cs606226.vk.me/v606226923/4158/WusQcrb-My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73" y="0"/>
            <a:ext cx="6439393" cy="4143380"/>
          </a:xfrm>
          <a:prstGeom prst="rect">
            <a:avLst/>
          </a:prstGeom>
          <a:noFill/>
        </p:spPr>
      </p:pic>
      <p:pic>
        <p:nvPicPr>
          <p:cNvPr id="6" name="Picture 2" descr="http://player.myshared.ru/659261/data/images/img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357562"/>
            <a:ext cx="4057559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Лизосомы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00200"/>
            <a:ext cx="8143932" cy="3971940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Лизосома — небольшое тельце, ограниченное от цитоплазмы одинарной мембраной. В ней находятся литические ферменты, способные расщепить все биополимеры.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Основная функция — аутолиз — то есть расщепление отдельных органоидов, участков цитоплазмы клетки.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642942"/>
          </a:xfrm>
        </p:spPr>
        <p:txBody>
          <a:bodyPr>
            <a:normAutofit/>
          </a:bodyPr>
          <a:lstStyle/>
          <a:p>
            <a:r>
              <a:rPr lang="ru-RU" b="1" dirty="0" smtClean="0"/>
              <a:t>Цитоскелет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928670"/>
            <a:ext cx="8286808" cy="554528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 элементам цитоскелета относят белковые фибриллярные структуры, расположенные в цитоплазме клетки:</a:t>
            </a:r>
          </a:p>
          <a:p>
            <a:pPr lvl="1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микротрубочки,</a:t>
            </a:r>
          </a:p>
          <a:p>
            <a:pPr lvl="1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актиновые и промежуточные филаменты.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Микротрубочки принимают участие в транспорте органелл, входят в состав жгутиков, из микротрубочек строится митотическое веретено деления.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Актиновые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филаменты необходимы для поддержания формы клетки, псевдоподиальных реакций.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Роль промежуточных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филаментов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по-видимому, также заключается в поддержании структуры клетки.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Белки цитоскелета составляют несколько десятков процентов от массы клеточного белка.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Центриоли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857232"/>
            <a:ext cx="8429684" cy="561672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Центриоли представляют собой цилиндрические белковые структуры, расположенные вблизи ядра клеток животных (у растений центриолей нет).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Центриоль представляет собой цилиндр, боковая поверхность которого образована девятью наборами микротрубочек.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Количество микротрубочек в наборе может колебаться для разных организмов от 1 до 3.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Вокруг центриолей находится так называемый центр организации цитоскелета, район в котором группируются минус концы микротрубочек клетки.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Перед делением клетка содержит две центриоли, расположенные под прямым углом друг к другу.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В ходе митоза они расходятся к разным концам клетки, формируя полюса веретена деления.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biology.ru/course/content/chapter9/section1/paragraph4/images/09010406.gif"/>
          <p:cNvPicPr>
            <a:picLocks noChangeAspect="1" noChangeArrowheads="1"/>
          </p:cNvPicPr>
          <p:nvPr/>
        </p:nvPicPr>
        <p:blipFill>
          <a:blip r:embed="rId2"/>
          <a:srcRect l="46416"/>
          <a:stretch>
            <a:fillRect/>
          </a:stretch>
        </p:blipFill>
        <p:spPr bwMode="auto">
          <a:xfrm>
            <a:off x="4689323" y="571480"/>
            <a:ext cx="3621229" cy="30718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6" y="4071942"/>
            <a:ext cx="2114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Центриоли</a:t>
            </a:r>
            <a:endParaRPr lang="ru-RU" sz="2800" dirty="0"/>
          </a:p>
        </p:txBody>
      </p:sp>
      <p:pic>
        <p:nvPicPr>
          <p:cNvPr id="84996" name="Picture 4" descr="File:Centriole3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4130673" cy="307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r>
              <a:rPr lang="ru-RU" b="1" dirty="0" smtClean="0"/>
              <a:t>Митохондрии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214422"/>
            <a:ext cx="8572560" cy="525953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Митохондрии — особые органеллы клетки, основной функцией которых является синтез АТФ — универсального носителя энергии.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Дыхание в митохондриях происходит также за счёт специальных ферментативных систем.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Внутренний просвет митохондрий, называемый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матриксом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отграничен от цитоплазмы двумя мембранами,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наружной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и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внутренней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между которыми располагается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межмембранное пространство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Внутренняя мембрана митохондрии образует складки, так называемые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кристы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матриксе содержатся различные ферменты, принимающие участие в дыхании и синтезе АТФ.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Митохондрии имеют свой собственный ДНК-геном и рибосомы, сходные с прокариотическими, что указывает на симбиотическое происхождение этих органелл.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ile:Mitochondria, mammalian lung - T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85728"/>
            <a:ext cx="4071966" cy="2571768"/>
          </a:xfrm>
          <a:prstGeom prst="rect">
            <a:avLst/>
          </a:prstGeom>
          <a:noFill/>
        </p:spPr>
      </p:pic>
      <p:pic>
        <p:nvPicPr>
          <p:cNvPr id="83972" name="Picture 4" descr="http://upload.wikimedia.org/wikipedia/commons/thumb/5/56/Animal_mitochondrion_diagram_ru.svg/350px-Animal_mitochondrion_diagram_ru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496"/>
            <a:ext cx="5286412" cy="33833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1785926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Митохондрия:</a:t>
            </a:r>
          </a:p>
          <a:p>
            <a:r>
              <a:rPr lang="ru-RU" sz="2400" dirty="0" smtClean="0"/>
              <a:t>Схема строения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3000372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Фотография поперечного среза митохондрий в животной клетке</a:t>
            </a:r>
            <a:endParaRPr lang="ru-RU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2" name="Picture 8" descr="https://upload.wikimedia.org/wikipedia/commons/thumb/2/26/Chloroplast.svg/1280px-Chloroplast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24860" cy="43157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4714884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Ультраструктура хлоропласта: 1. внешняя мембрана 2. межмембранное пространство 3. внутренняя мембрана (1 + 2 + 3: оболочка) 4.строма (жидкость) 5. </a:t>
            </a:r>
            <a:r>
              <a:rPr lang="ru-RU" sz="2000" dirty="0" err="1" smtClean="0"/>
              <a:t>тилакоид</a:t>
            </a:r>
            <a:r>
              <a:rPr lang="ru-RU" sz="2000" dirty="0" smtClean="0"/>
              <a:t> с просветом (люменом) внутри 6. мембрана </a:t>
            </a:r>
            <a:r>
              <a:rPr lang="ru-RU" sz="2000" dirty="0" err="1" smtClean="0"/>
              <a:t>тилакоида</a:t>
            </a:r>
            <a:r>
              <a:rPr lang="ru-RU" sz="2000" dirty="0" smtClean="0"/>
              <a:t> 7. грана (стопка </a:t>
            </a:r>
            <a:r>
              <a:rPr lang="ru-RU" sz="2000" dirty="0" err="1" smtClean="0"/>
              <a:t>тилакоидов</a:t>
            </a:r>
            <a:r>
              <a:rPr lang="ru-RU" sz="2000" dirty="0" smtClean="0"/>
              <a:t>) 8. </a:t>
            </a:r>
            <a:r>
              <a:rPr lang="ru-RU" sz="2000" dirty="0" err="1" smtClean="0"/>
              <a:t>тилакоид</a:t>
            </a:r>
            <a:r>
              <a:rPr lang="ru-RU" sz="2000" dirty="0" smtClean="0"/>
              <a:t> (</a:t>
            </a:r>
            <a:r>
              <a:rPr lang="ru-RU" sz="2000" b="1" dirty="0" err="1" smtClean="0"/>
              <a:t>ламелла</a:t>
            </a:r>
            <a:r>
              <a:rPr lang="ru-RU" sz="2000" dirty="0" smtClean="0"/>
              <a:t>) 9. зерно крахмала 10. рибосома 11. </a:t>
            </a:r>
            <a:r>
              <a:rPr lang="ru-RU" sz="2000" dirty="0" err="1" smtClean="0"/>
              <a:t>пластидная</a:t>
            </a:r>
            <a:r>
              <a:rPr lang="ru-RU" sz="2000" dirty="0" smtClean="0"/>
              <a:t> ДНК 12. </a:t>
            </a:r>
            <a:r>
              <a:rPr lang="ru-RU" sz="2000" dirty="0" err="1" smtClean="0"/>
              <a:t>пластоглобула</a:t>
            </a:r>
            <a:r>
              <a:rPr lang="ru-RU" sz="2000" dirty="0" smtClean="0"/>
              <a:t> (капля жира)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74638"/>
            <a:ext cx="8401080" cy="10112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Теории возникновения жизни на Земле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28737"/>
            <a:ext cx="8424863" cy="5168914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500" dirty="0" smtClean="0"/>
              <a:t> </a:t>
            </a:r>
            <a:r>
              <a:rPr lang="ru-RU" sz="2000" dirty="0"/>
              <a:t>А.И. Опарин (1924 г.), Д. Холдейн (1928 г</a:t>
            </a:r>
            <a:r>
              <a:rPr lang="ru-RU" sz="2000" dirty="0" smtClean="0"/>
              <a:t>.), Дж. Бернал (1947)</a:t>
            </a:r>
            <a:endParaRPr lang="ru-RU" sz="2000" dirty="0"/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ru-RU" sz="2500" dirty="0"/>
              <a:t> </a:t>
            </a:r>
            <a:r>
              <a:rPr lang="ru-RU" sz="2500" dirty="0" smtClean="0"/>
              <a:t>«</a:t>
            </a:r>
            <a:r>
              <a:rPr lang="ru-RU" sz="2500" dirty="0"/>
              <a:t>Теория самозарождения живого из неживой материи</a:t>
            </a:r>
            <a:r>
              <a:rPr lang="ru-RU" sz="2500" dirty="0" smtClean="0"/>
              <a:t>»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ru-RU" sz="2500" dirty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ru-RU" sz="2500" dirty="0" smtClean="0"/>
              <a:t>Абиогенный </a:t>
            </a:r>
            <a:r>
              <a:rPr lang="ru-RU" sz="2500" dirty="0"/>
              <a:t>синтез органических  веществ из неорганических.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ru-RU" sz="2500" dirty="0" smtClean="0"/>
              <a:t>Процесс </a:t>
            </a:r>
            <a:r>
              <a:rPr lang="ru-RU" sz="2500" dirty="0"/>
              <a:t>концентрирования органических веществ и образование коацерватов.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ru-RU" sz="2500" dirty="0" smtClean="0"/>
              <a:t>Формирование </a:t>
            </a:r>
            <a:r>
              <a:rPr lang="ru-RU" sz="2500" dirty="0"/>
              <a:t>биомембран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ru-RU" sz="2500" dirty="0" smtClean="0"/>
              <a:t>Возникновение </a:t>
            </a:r>
            <a:r>
              <a:rPr lang="ru-RU" sz="2500" dirty="0"/>
              <a:t>процесса воспроизведения, обеспечившего преемственность - </a:t>
            </a:r>
            <a:r>
              <a:rPr lang="ru-RU" sz="2500" b="1" dirty="0"/>
              <a:t>БИОПОЭЗ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4. </a:t>
            </a:r>
            <a:r>
              <a:rPr lang="ru-RU" sz="4000" b="1" dirty="0" smtClean="0"/>
              <a:t>ЯДРО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43050"/>
            <a:ext cx="8429684" cy="35719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 (лат. </a:t>
            </a:r>
            <a:r>
              <a:rPr lang="ru-RU" sz="2800" i="1" dirty="0" err="1" smtClean="0">
                <a:latin typeface="Arial" pitchFamily="34" charset="0"/>
                <a:cs typeface="Arial" pitchFamily="34" charset="0"/>
              </a:rPr>
              <a:t>nucleus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) — это один из структурных компонентов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 клетки, содержащий генетическую информацию (молекулы ДНК), основные функции которого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хранение, передача и реализация генетической информации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785794"/>
            <a:ext cx="8429684" cy="442915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Ядро состоит из 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ядерной оболочки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ядрышка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кариоплазмы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(или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нуклеоплазмы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и 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хроматина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клеточном ядре происходит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репликация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(или 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редупликация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 — удвоение молекул ДНК, а также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транскрипция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синтез молекул РНК на молекуле ДНК.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Синтезированные в ядре молекулы РНК модифицируются, после чего выходят в цитоплазму.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Образование обеих субъединиц рибосом происходит в специальных образованиях клеточного ядра — ядрышках.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556792"/>
            <a:ext cx="8429684" cy="4536504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Компартмент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для ядра — кариотека — образован за счёт расширения и слияния друг с другом цистерн эндоплазматической сети таким образом, что у ядра образовались двойные стенки за счёт окружающих его узких компартментов ядерной оболочки.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Схема ультраструкту риой организации интерфазного ядра: 1 — ядерная мембрана с порами (2), 3 — плотный хроматин; 4 — рыхлый хроматин; 5 — ядрышко; 6 — интерхроматиновые гранулы; 7 — перихроматиновые гранулы; 8 — перихроматиновые фибриллы; 9 — кариоплазма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5143536" cy="46553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4714884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Схема ультраструктурной организации </a:t>
            </a:r>
            <a:r>
              <a:rPr lang="ru-RU" sz="2000" dirty="0" err="1" smtClean="0">
                <a:latin typeface="Arial Black" pitchFamily="34" charset="0"/>
              </a:rPr>
              <a:t>интерфазного</a:t>
            </a:r>
            <a:r>
              <a:rPr lang="ru-RU" sz="2000" dirty="0" smtClean="0">
                <a:latin typeface="Arial Black" pitchFamily="34" charset="0"/>
              </a:rPr>
              <a:t> ядра: </a:t>
            </a:r>
            <a:r>
              <a:rPr lang="ru-RU" sz="2000" dirty="0" smtClean="0">
                <a:latin typeface="Arial Black" pitchFamily="34" charset="0"/>
              </a:rPr>
              <a:t> 1 </a:t>
            </a:r>
            <a:r>
              <a:rPr lang="ru-RU" sz="2000" dirty="0" smtClean="0">
                <a:latin typeface="Arial Black" pitchFamily="34" charset="0"/>
              </a:rPr>
              <a:t>— ядерная мембрана с порами (2), 3 — </a:t>
            </a:r>
            <a:r>
              <a:rPr lang="ru-RU" sz="2000" dirty="0" err="1" smtClean="0">
                <a:latin typeface="Arial Black" pitchFamily="34" charset="0"/>
              </a:rPr>
              <a:t>гетерохроматин</a:t>
            </a:r>
            <a:r>
              <a:rPr lang="ru-RU" sz="2000" dirty="0" smtClean="0">
                <a:latin typeface="Arial Black" pitchFamily="34" charset="0"/>
              </a:rPr>
              <a:t>; </a:t>
            </a:r>
            <a:r>
              <a:rPr lang="ru-RU" sz="2000" dirty="0" smtClean="0">
                <a:latin typeface="Arial Black" pitchFamily="34" charset="0"/>
              </a:rPr>
              <a:t>4 </a:t>
            </a:r>
            <a:r>
              <a:rPr lang="ru-RU" sz="2000" dirty="0" smtClean="0">
                <a:latin typeface="Arial Black" pitchFamily="34" charset="0"/>
              </a:rPr>
              <a:t>— </a:t>
            </a:r>
            <a:r>
              <a:rPr lang="ru-RU" sz="2000" dirty="0" err="1" smtClean="0">
                <a:latin typeface="Arial Black" pitchFamily="34" charset="0"/>
              </a:rPr>
              <a:t>эухроматин</a:t>
            </a:r>
            <a:r>
              <a:rPr lang="ru-RU" sz="2000" dirty="0" smtClean="0">
                <a:latin typeface="Arial Black" pitchFamily="34" charset="0"/>
              </a:rPr>
              <a:t>; 5 — ядрышко; 6 — </a:t>
            </a:r>
            <a:r>
              <a:rPr lang="ru-RU" sz="2000" dirty="0" err="1" smtClean="0">
                <a:latin typeface="Arial Black" pitchFamily="34" charset="0"/>
              </a:rPr>
              <a:t>интерхроматиновые</a:t>
            </a:r>
            <a:r>
              <a:rPr lang="ru-RU" sz="2000" dirty="0" smtClean="0">
                <a:latin typeface="Arial Black" pitchFamily="34" charset="0"/>
              </a:rPr>
              <a:t> гранулы; </a:t>
            </a:r>
            <a:r>
              <a:rPr lang="ru-RU" sz="2000" dirty="0" smtClean="0">
                <a:latin typeface="Arial Black" pitchFamily="34" charset="0"/>
              </a:rPr>
              <a:t>7 </a:t>
            </a:r>
            <a:r>
              <a:rPr lang="ru-RU" sz="2000" dirty="0" smtClean="0">
                <a:latin typeface="Arial Black" pitchFamily="34" charset="0"/>
              </a:rPr>
              <a:t>— перихроматиновые гранулы; </a:t>
            </a:r>
            <a:r>
              <a:rPr lang="ru-RU" sz="2000" dirty="0" smtClean="0">
                <a:latin typeface="Arial Black" pitchFamily="34" charset="0"/>
              </a:rPr>
              <a:t> 8 </a:t>
            </a:r>
            <a:r>
              <a:rPr lang="ru-RU" sz="2000" dirty="0" smtClean="0">
                <a:latin typeface="Arial Black" pitchFamily="34" charset="0"/>
              </a:rPr>
              <a:t>— перихроматиновые фибриллы;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9 </a:t>
            </a:r>
            <a:r>
              <a:rPr lang="ru-RU" sz="2000" dirty="0" smtClean="0">
                <a:latin typeface="Arial Black" pitchFamily="34" charset="0"/>
              </a:rPr>
              <a:t>— кариоплазма.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528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ile:Diagram human cell nucleus ru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572296" cy="537733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500702"/>
            <a:ext cx="6715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Схема строения клеточного ядра</a:t>
            </a:r>
            <a:endParaRPr lang="ru-RU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ЯДЕРНАЯ ОБОЛОЧКА, ЯДЕРНАЯ ЛАМИНА И ЯДЕРНЫЕ ПОРЫ (КАРИОЛЕММА)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7639080" cy="48737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 цитоплазмы ядро отделено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ядерной оболочкой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образованной за счёт расширения и слияния друг с другом цистерн эндоплазматической сети таким образом, что у ядра образовались двойные стенки за счёт окружающих его узких компартментов.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Полость ядерной оболочки называется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люменом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или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перинуклеарным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пространством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Внутренняя поверхность ядерной оболочки подстилается ядерной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ламиной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жёсткой белковой структурой, образованной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белками-ламинами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к которой прикреплены нити хромосомной ДНК. 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Ламины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прикрепляются к внутренней мембране ядерной оболочки при помощи заякоренных в ней трансмембранных белков —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рецепторов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ламинов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256"/>
            <a:ext cx="828680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Ядерная </a:t>
            </a:r>
            <a:r>
              <a:rPr lang="ru-RU" sz="1700" b="1" dirty="0" err="1" smtClean="0">
                <a:latin typeface="Arial" pitchFamily="34" charset="0"/>
                <a:cs typeface="Arial" pitchFamily="34" charset="0"/>
              </a:rPr>
              <a:t>ламина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— фибриллярная сеть жесткой структуры, подстилает </a:t>
            </a:r>
            <a:r>
              <a:rPr lang="ru-RU" sz="1700" u="sng" dirty="0" smtClean="0">
                <a:latin typeface="Arial" pitchFamily="34" charset="0"/>
                <a:cs typeface="Arial" pitchFamily="34" charset="0"/>
              </a:rPr>
              <a:t>ядерную мембрану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 (находится под ядерной мембраной), участвует в организации хроматина. 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Изображены ядерные поры, мембранно-ассоциированные белки, хроматин, и сообщающийся с </a:t>
            </a:r>
            <a:r>
              <a:rPr lang="ru-RU" sz="1700" u="sng" dirty="0" smtClean="0">
                <a:latin typeface="Arial" pitchFamily="34" charset="0"/>
                <a:cs typeface="Arial" pitchFamily="34" charset="0"/>
              </a:rPr>
              <a:t>перинуклеарным пространством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 эндоплазматический ретикулум. </a:t>
            </a:r>
          </a:p>
          <a:p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Ламина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, состоящая из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белков-ламинов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A, B, C, изображена в виде тройной волнистой линии. BAF - 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хроматин-связывающий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белок (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Coutinho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., 2009).</a:t>
            </a:r>
          </a:p>
          <a:p>
            <a:endParaRPr lang="ru-RU" sz="1700" dirty="0"/>
          </a:p>
        </p:txBody>
      </p:sp>
      <p:pic>
        <p:nvPicPr>
          <p:cNvPr id="63490" name="Picture 2" descr="http://upload.wikimedia.org/wikipedia/commons/b/b4/Structure_and_function_of_the_nuclear_lam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384629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857232"/>
            <a:ext cx="8358246" cy="487375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 некоторых местах внутренняя и внешняя мембраны ядерной оболочки сливаются и образуют так называемые ядерные поры, через которые происходит материальный обмен между ядром и цитоплазмой.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Пора не является дыркой в ядре, а имеет сложную структуру, организованную несколькими десятками специализированных белков —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нуклеопоринов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Под электронным микроскопом она видна как восемь связанных между собой белковых гранул с внешней и столько же с внутренней стороны ядерной оболочки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857232"/>
            <a:ext cx="8429684" cy="1643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Ядерные поры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имеют сложную структуру, организованную специализированными белками — 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нуклеопоринами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109570" name="Picture 2" descr="http://www.vechnayamolodost.ru/img/009-01/nuclear_pore.jpg"/>
          <p:cNvPicPr>
            <a:picLocks noChangeAspect="1" noChangeArrowheads="1"/>
          </p:cNvPicPr>
          <p:nvPr/>
        </p:nvPicPr>
        <p:blipFill>
          <a:blip r:embed="rId2"/>
          <a:srcRect r="53246"/>
          <a:stretch>
            <a:fillRect/>
          </a:stretch>
        </p:blipFill>
        <p:spPr bwMode="auto">
          <a:xfrm>
            <a:off x="434310" y="2428868"/>
            <a:ext cx="3566186" cy="37147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71934" y="2500306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Под электронным микроскопом ядерная пора видна как восемь связанных между собой белковых гранул с внешней и столько же с внутренней стороны ядерной оболочки</a:t>
            </a:r>
          </a:p>
        </p:txBody>
      </p:sp>
    </p:spTree>
    <p:extLst>
      <p:ext uri="{BB962C8B-B14F-4D97-AF65-F5344CB8AC3E}">
        <p14:creationId xmlns:p14="http://schemas.microsoft.com/office/powerpoint/2010/main" xmlns="" val="1535532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Файл:NuclearPoreComplexRus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6391275" cy="57054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28728" y="6072206"/>
            <a:ext cx="5572164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Реконструкция ядерной поры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6111"/>
            <a:ext cx="9001156" cy="566897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А.И. Опарин высказал мысль, что атмосфера первичной Земли была не такой, как сейчас, и носила строго восстановительный характер.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 мнению Опарина,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разнообразие находившихся в океанах простых соединений, большая площадь поверхности Земли, доступность энергии и большой промежуток времени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позволяют предположить, что в океане постепенно происходило накопление органических веществ, что в итоге привело к образованию того «первичного бульона», в котором могла возникнуть жизнь.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428604"/>
            <a:ext cx="8215370" cy="604534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Ядерным матриксом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некоторые исследователи называют нерастворимый внутриядерный каркас.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Считается, что матрикс построен преимущественно из негистоновых белков, формирующих сложную разветвленную сеть, сообщающуюся с ядерной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ламиной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Возможно, ядерный матрикс принимает участие в формировании функциональных доменов хроматина.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 геноме клетки имеются специальные незначащие А-Т-богатые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участки прикрепления к ядерному матриксу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служащие, как предполагается, для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заякоривания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петель хроматина на белках ядерного матрикса.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Следует заметить, не все исследователи признают существование ядерного матрикса.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Хроматин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071546"/>
            <a:ext cx="8215370" cy="540240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Хроматин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(греч.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chroma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— цвет, краска и греч.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nitos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— нить) — это вещество хромосом — комплекс ДНК, РНК и белков.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Хроматин находится внутри ядра клеток эукариот и входит в состав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нуклеоида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у прокариот.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Именно в составе хроматина происходит реализация генетической информации, а также репликация и репарация ДНК.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Основную массу хроматина составляют белки гистоны.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Гистоны являются компонентом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нуклеосом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 — надмолекулярных структур, участвующих в упаковке хромосом.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78581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Нуклеиновые кислоты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214422"/>
            <a:ext cx="8686800" cy="4214842"/>
          </a:xfrm>
        </p:spPr>
        <p:txBody>
          <a:bodyPr>
            <a:normAutofit/>
          </a:bodyPr>
          <a:lstStyle/>
          <a:p>
            <a:r>
              <a:rPr lang="ru-RU" dirty="0" smtClean="0"/>
              <a:t>Нуклеиновые кислоты обеспечивают многообразные процессы </a:t>
            </a:r>
            <a:r>
              <a:rPr lang="ru-RU" b="1" i="1" dirty="0" smtClean="0"/>
              <a:t>хранения, передачи и воспроизведения</a:t>
            </a:r>
            <a:r>
              <a:rPr lang="ru-RU" dirty="0" smtClean="0"/>
              <a:t> наследственной информации</a:t>
            </a:r>
          </a:p>
          <a:p>
            <a:r>
              <a:rPr lang="ru-RU" dirty="0" smtClean="0"/>
              <a:t>В природе встречается два вида нуклеиновых кислот ДНК и РНК,</a:t>
            </a:r>
          </a:p>
          <a:p>
            <a:r>
              <a:rPr lang="ru-RU" dirty="0" smtClean="0"/>
              <a:t>В прокариотических и эукариотических клетках генетические функции выполняют оба типа нуклеиновых кислот.</a:t>
            </a:r>
          </a:p>
          <a:p>
            <a:r>
              <a:rPr lang="ru-RU" dirty="0" smtClean="0"/>
              <a:t>Вирусы всегда содержат один вид нуклеиновой кислоты.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1008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76200"/>
            <a:ext cx="8686800" cy="6003925"/>
          </a:xfrm>
        </p:spPr>
        <p:txBody>
          <a:bodyPr/>
          <a:lstStyle/>
          <a:p>
            <a:r>
              <a:rPr lang="ru-RU" dirty="0" smtClean="0"/>
              <a:t>Нуклеиновые кислоты это полимеры. мономером которых является </a:t>
            </a:r>
            <a:r>
              <a:rPr lang="ru-RU" b="1" i="1" dirty="0" smtClean="0"/>
              <a:t>нуклеотид</a:t>
            </a:r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/>
          </a:p>
        </p:txBody>
      </p:sp>
      <p:pic>
        <p:nvPicPr>
          <p:cNvPr id="51204" name="Picture 4" descr="Картинка 34 из 13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4866" y="1357298"/>
            <a:ext cx="4827334" cy="41549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29190" y="1857364"/>
            <a:ext cx="228601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Азотистое основание</a:t>
            </a:r>
            <a:endParaRPr lang="ru-RU" sz="2800" b="1" dirty="0"/>
          </a:p>
        </p:txBody>
      </p:sp>
      <p:sp>
        <p:nvSpPr>
          <p:cNvPr id="10" name="Заголовок 8"/>
          <p:cNvSpPr txBox="1">
            <a:spLocks/>
          </p:cNvSpPr>
          <p:nvPr/>
        </p:nvSpPr>
        <p:spPr>
          <a:xfrm>
            <a:off x="457200" y="6096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482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Файл:Nucleotides.RU.1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1658" cy="3124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44196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Азотистые основания нуклеотидов делятся на 2 типа: пиримидиновые (состоят из одного 6-членного конца) и пуриновые (состоят из двух конденсированных 5- и 6-членных колец)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18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Первичная структура нуклеиновых кислот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8358246" cy="354331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Формирование линейной полинуклеотидной цепи происходит путём образования фосфодиэфирной связи пентозы одного нуклеотида с фосфатом другого. </a:t>
            </a:r>
          </a:p>
          <a:p>
            <a:pPr lvl="0">
              <a:defRPr/>
            </a:pPr>
            <a:r>
              <a:rPr lang="ru-RU" dirty="0" smtClean="0"/>
              <a:t>Пентозофосфатный остов состоит из (5</a:t>
            </a:r>
            <a:r>
              <a:rPr lang="ru-RU" dirty="0" smtClean="0">
                <a:cs typeface="Times New Roman"/>
              </a:rPr>
              <a:t>'</a:t>
            </a:r>
            <a:r>
              <a:rPr lang="ru-RU" dirty="0" smtClean="0"/>
              <a:t> -3</a:t>
            </a:r>
            <a:r>
              <a:rPr lang="ru-RU" dirty="0" smtClean="0">
                <a:cs typeface="Times New Roman"/>
              </a:rPr>
              <a:t>'</a:t>
            </a:r>
            <a:r>
              <a:rPr lang="ru-RU" dirty="0" smtClean="0"/>
              <a:t>)-связей.</a:t>
            </a:r>
          </a:p>
          <a:p>
            <a:pPr lvl="0">
              <a:defRPr/>
            </a:pPr>
            <a:r>
              <a:rPr lang="ru-RU" dirty="0" smtClean="0"/>
              <a:t>Концевой нуклеотид на одном конце цепочки всегда имеет свободную 5</a:t>
            </a:r>
            <a:r>
              <a:rPr lang="ru-RU" dirty="0" smtClean="0">
                <a:cs typeface="Times New Roman"/>
              </a:rPr>
              <a:t>'</a:t>
            </a:r>
            <a:r>
              <a:rPr lang="ru-RU" dirty="0" smtClean="0"/>
              <a:t> –группу, на другом – 3</a:t>
            </a:r>
            <a:r>
              <a:rPr lang="ru-RU" dirty="0" smtClean="0">
                <a:cs typeface="Times New Roman"/>
              </a:rPr>
              <a:t>'-группу.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1419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ДНК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071546"/>
            <a:ext cx="7639080" cy="5402406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 smtClean="0"/>
              <a:t>В составе ДНК – сахар дезоксирибоза.</a:t>
            </a:r>
          </a:p>
          <a:p>
            <a:r>
              <a:rPr lang="ru-RU" sz="3200" dirty="0" smtClean="0"/>
              <a:t>4 типа азотистых оснований: А – аденин, Т –тимин, Г – гуанин, Ц – цитозин.</a:t>
            </a:r>
          </a:p>
          <a:p>
            <a:r>
              <a:rPr lang="ru-RU" sz="2800" dirty="0" smtClean="0"/>
              <a:t>Две полинуклеотидные цепочки объединяются в молекулу ДНК при помощи водородных связей между азотистыми основаниями по принципу </a:t>
            </a:r>
            <a:r>
              <a:rPr lang="ru-RU" sz="2800" b="1" i="1" dirty="0" smtClean="0"/>
              <a:t>комплементарности:</a:t>
            </a:r>
          </a:p>
          <a:p>
            <a:pPr>
              <a:buNone/>
            </a:pPr>
            <a:r>
              <a:rPr lang="ru-RU" sz="4000" b="1" dirty="0" smtClean="0"/>
              <a:t>	А – Т     	Г – Ц</a:t>
            </a:r>
          </a:p>
          <a:p>
            <a:r>
              <a:rPr lang="ru-RU" sz="2800" b="1" i="1" dirty="0" smtClean="0"/>
              <a:t>Принцип комплементарности – это одна из фундаментальных закономерностей природы, определяющая механизм передачи наследственной информации</a:t>
            </a:r>
          </a:p>
          <a:p>
            <a:r>
              <a:rPr lang="ru-RU" sz="2800" dirty="0" smtClean="0"/>
              <a:t>Полинуклеотидные цепочки являются антипараллельными: против 5</a:t>
            </a:r>
            <a:r>
              <a:rPr lang="ru-RU" sz="2800" dirty="0" smtClean="0">
                <a:cs typeface="Times New Roman"/>
              </a:rPr>
              <a:t>'</a:t>
            </a:r>
            <a:r>
              <a:rPr lang="ru-RU" sz="2800" dirty="0" smtClean="0"/>
              <a:t> -конца одной цепочки, находится 3</a:t>
            </a:r>
            <a:r>
              <a:rPr lang="ru-RU" sz="2800" dirty="0" smtClean="0">
                <a:cs typeface="Times New Roman"/>
              </a:rPr>
              <a:t>'-</a:t>
            </a:r>
            <a:r>
              <a:rPr lang="ru-RU" sz="2800" dirty="0" smtClean="0"/>
              <a:t>конец другой цепочки.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5989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РНК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285860"/>
            <a:ext cx="8519952" cy="4929222"/>
          </a:xfrm>
        </p:spPr>
        <p:txBody>
          <a:bodyPr>
            <a:normAutofit fontScale="70000" lnSpcReduction="20000"/>
          </a:bodyPr>
          <a:lstStyle/>
          <a:p>
            <a:r>
              <a:rPr lang="ru-RU" sz="3300" dirty="0" smtClean="0"/>
              <a:t>В составе РНК – сахар </a:t>
            </a:r>
            <a:r>
              <a:rPr lang="ru-RU" sz="3300" b="1" i="1" dirty="0" smtClean="0"/>
              <a:t>рибоза</a:t>
            </a:r>
            <a:r>
              <a:rPr lang="ru-RU" sz="3300" dirty="0" smtClean="0"/>
              <a:t>.</a:t>
            </a:r>
          </a:p>
          <a:p>
            <a:r>
              <a:rPr lang="ru-RU" sz="3300" dirty="0" smtClean="0"/>
              <a:t>4 типа азотистых оснований: </a:t>
            </a:r>
            <a:r>
              <a:rPr lang="ru-RU" sz="3300" b="1" i="1" dirty="0" smtClean="0"/>
              <a:t>А – аденин, Г – гуанин, Ц – цитозин, У - урацил.</a:t>
            </a:r>
          </a:p>
          <a:p>
            <a:r>
              <a:rPr lang="ru-RU" sz="3300" dirty="0" smtClean="0"/>
              <a:t>В клетке присутствуют несколько типов РНК:</a:t>
            </a:r>
          </a:p>
          <a:p>
            <a:pPr lvl="1">
              <a:buFont typeface="Wingdings" pitchFamily="2" charset="2"/>
              <a:buChar char="v"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Информационная (матричная) – и-РНК</a:t>
            </a:r>
          </a:p>
          <a:p>
            <a:pPr lvl="1">
              <a:buNone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(м-РНК)</a:t>
            </a:r>
          </a:p>
          <a:p>
            <a:pPr lvl="1">
              <a:buFont typeface="Wingdings" pitchFamily="2" charset="2"/>
              <a:buChar char="v"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Рибосомальная РНК – р-РНК</a:t>
            </a:r>
          </a:p>
          <a:p>
            <a:pPr lvl="1">
              <a:buFont typeface="Wingdings" pitchFamily="2" charset="2"/>
              <a:buChar char="v"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Транспортная РНК – т-РНК</a:t>
            </a:r>
          </a:p>
          <a:p>
            <a:pPr lvl="1">
              <a:buFont typeface="Wingdings" pitchFamily="2" charset="2"/>
              <a:buChar char="v"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Гетерогенная ядерная РНК – гя-РНК</a:t>
            </a:r>
            <a:r>
              <a:rPr lang="ru-RU" sz="3300" dirty="0" smtClean="0">
                <a:solidFill>
                  <a:schemeClr val="tx2">
                    <a:lumMod val="50000"/>
                  </a:schemeClr>
                </a:solidFill>
              </a:rPr>
              <a:t>, является предшественником и-РНК </a:t>
            </a:r>
          </a:p>
          <a:p>
            <a:pPr lvl="1">
              <a:buFont typeface="Wingdings" pitchFamily="2" charset="2"/>
              <a:buChar char="v"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Малая ядерная РНК – мя-РНК</a:t>
            </a:r>
            <a:r>
              <a:rPr lang="ru-RU" sz="3300" dirty="0" smtClean="0">
                <a:solidFill>
                  <a:schemeClr val="tx2">
                    <a:lumMod val="50000"/>
                  </a:schemeClr>
                </a:solidFill>
              </a:rPr>
              <a:t>, принимает участие в преобразовании гя-РНК</a:t>
            </a:r>
          </a:p>
          <a:p>
            <a:pPr lvl="1">
              <a:buFont typeface="Wingdings" pitchFamily="2" charset="2"/>
              <a:buChar char="v"/>
            </a:pPr>
            <a:r>
              <a:rPr lang="ru-RU" sz="3300" b="1" i="1" dirty="0" smtClean="0">
                <a:solidFill>
                  <a:schemeClr val="tx2">
                    <a:lumMod val="50000"/>
                  </a:schemeClr>
                </a:solidFill>
              </a:rPr>
              <a:t>РНК-праймер</a:t>
            </a:r>
            <a:r>
              <a:rPr lang="ru-RU" sz="3300" dirty="0" smtClean="0">
                <a:solidFill>
                  <a:schemeClr val="tx2">
                    <a:lumMod val="50000"/>
                  </a:schemeClr>
                </a:solidFill>
              </a:rPr>
              <a:t>, участвует в процессе репликации ДНК.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7757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Структурные уровни нуклеиновых кислот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071546"/>
            <a:ext cx="8286808" cy="535785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Первичная структура </a:t>
            </a:r>
            <a:r>
              <a:rPr lang="ru-RU" dirty="0" smtClean="0"/>
              <a:t>– это последовательность нуклеотидов в полинуклеотидной цепочке.</a:t>
            </a:r>
          </a:p>
          <a:p>
            <a:r>
              <a:rPr lang="ru-RU" b="1" i="1" dirty="0" smtClean="0"/>
              <a:t>Вторичная структура </a:t>
            </a:r>
            <a:r>
              <a:rPr lang="ru-RU" dirty="0" smtClean="0"/>
              <a:t>– это порядок укладки полинуклеотидной нити. </a:t>
            </a:r>
          </a:p>
          <a:p>
            <a:pPr lvl="1"/>
            <a:r>
              <a:rPr lang="ru-RU" dirty="0" smtClean="0"/>
              <a:t>Для ДНК это двойная спираль. Правозакрученная спираль В-формы встречается наиболее часто. Бывают участки правозакрученные А- и С-формы, и левозакрученные </a:t>
            </a:r>
            <a:r>
              <a:rPr lang="en-US" dirty="0" smtClean="0"/>
              <a:t>Z</a:t>
            </a:r>
            <a:r>
              <a:rPr lang="ru-RU" dirty="0" smtClean="0"/>
              <a:t>-форма.</a:t>
            </a:r>
          </a:p>
          <a:p>
            <a:pPr lvl="1"/>
            <a:r>
              <a:rPr lang="ru-RU" dirty="0" smtClean="0"/>
              <a:t>У РНК могут комплементарно соединяться отдельные участки, т-РНК имеет форму клеверного листка. </a:t>
            </a:r>
          </a:p>
          <a:p>
            <a:r>
              <a:rPr lang="ru-RU" b="1" i="1" dirty="0" smtClean="0"/>
              <a:t>Третичная структура </a:t>
            </a:r>
          </a:p>
          <a:p>
            <a:pPr lvl="1"/>
            <a:r>
              <a:rPr lang="ru-RU" dirty="0" smtClean="0"/>
              <a:t>у ДНК – </a:t>
            </a:r>
            <a:r>
              <a:rPr lang="ru-RU" dirty="0" err="1" smtClean="0"/>
              <a:t>суперспирализация</a:t>
            </a:r>
            <a:r>
              <a:rPr lang="ru-RU" dirty="0" smtClean="0"/>
              <a:t>.</a:t>
            </a:r>
          </a:p>
          <a:p>
            <a:pPr lvl="1"/>
            <a:r>
              <a:rPr lang="ru-RU" dirty="0" smtClean="0"/>
              <a:t>Третичная структура т-РНК похожа на букву Г. </a:t>
            </a:r>
          </a:p>
          <a:p>
            <a:pPr lvl="1"/>
            <a:r>
              <a:rPr lang="ru-RU" dirty="0" smtClean="0"/>
              <a:t>Третичная структура р-РНК зависит от рН среды.</a:t>
            </a:r>
          </a:p>
          <a:p>
            <a:r>
              <a:rPr lang="ru-RU" dirty="0" smtClean="0"/>
              <a:t>Кольцевая ДНК прокариот образована ковалентными соединениями концов ДНК.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8826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1143008"/>
          </a:xfrm>
        </p:spPr>
        <p:txBody>
          <a:bodyPr>
            <a:noAutofit/>
          </a:bodyPr>
          <a:lstStyle/>
          <a:p>
            <a:r>
              <a:rPr lang="ru-RU" sz="3600" dirty="0" smtClean="0"/>
              <a:t>Нуклеосомная модель </a:t>
            </a:r>
            <a:br>
              <a:rPr lang="ru-RU" sz="3600" dirty="0" smtClean="0"/>
            </a:br>
            <a:r>
              <a:rPr lang="ru-RU" sz="3600" dirty="0" smtClean="0"/>
              <a:t>организации хроматина эукариот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43051"/>
            <a:ext cx="8786842" cy="4000528"/>
          </a:xfrm>
        </p:spPr>
        <p:txBody>
          <a:bodyPr>
            <a:normAutofit lnSpcReduction="10000"/>
          </a:bodyPr>
          <a:lstStyle/>
          <a:p>
            <a:r>
              <a:rPr lang="ru-RU" sz="2600" dirty="0" smtClean="0"/>
              <a:t>Каждая хроматида содержит одну молекулу ДНК, связанную с белками-гистонами и негистоновыми белками.</a:t>
            </a:r>
          </a:p>
          <a:p>
            <a:r>
              <a:rPr lang="ru-RU" sz="2600" dirty="0" smtClean="0"/>
              <a:t>Белки-гистоны формируют глобулы по 8 молекул в каждой глобуле. Нить ДНК делает по два витка вокруг каждой глобулы.</a:t>
            </a:r>
          </a:p>
          <a:p>
            <a:r>
              <a:rPr lang="ru-RU" sz="2600" dirty="0" smtClean="0"/>
              <a:t>Структура, состоящая из гистонового октамера, обвитого участком ДНК, называется </a:t>
            </a:r>
            <a:r>
              <a:rPr lang="ru-RU" sz="2600" b="1" i="1" dirty="0" smtClean="0"/>
              <a:t>нуклеосомой</a:t>
            </a:r>
            <a:r>
              <a:rPr lang="ru-RU" sz="2600" dirty="0" smtClean="0"/>
              <a:t>.</a:t>
            </a:r>
          </a:p>
          <a:p>
            <a:r>
              <a:rPr lang="ru-RU" sz="2600" b="1" i="1" dirty="0" smtClean="0"/>
              <a:t>Такая укладка ДНК сокращает её длину в 7 раз.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929718" cy="571504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Опарин полагал, что решающая роль в превращении неживого в живое принадлежит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белкам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Благодаря своим свойствам белковые молекулы способны к образованию коллоидных гидрофильных комплексов, другими словами, они притягивают к себе молекулы воды, которые создают вокруг них оболочку.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 Эти комплексы могут обособляться от всей массы воды и сливаться друг с другом, приводя к образованию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коацерватов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(от лат. 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coaceruus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— сгусток, куча).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Коацерваты, видимо, обладали способностью поглощать различные вещества из окружающей их водной среды. Включение в их состав ионов металлов привело к образованию ферментов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85728"/>
            <a:ext cx="8429652" cy="618822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Нить ДНК с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нуклеосомами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образует нерегулярную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соленоид-подобную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структуру толщиной около 30 нанометров, так называемую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30 нм фибриллу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Дальнейшая упаковка этой фибриллы может иметь различную плотность.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Если хроматин упакован плотно его называют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конденсированным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или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гетерохроматином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он хорошо видим под микроскопом.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ДНК, находящаяся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гетерохроматине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не транскрибируется, обычно это состояние характерно для незначащих или молчащих участков.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В интерфазе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гетерохроматин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обычно располагается по периферии ядра (пристеночный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гетерохроматин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Полная конденсация хромосом происходит перед делением клетки.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14488"/>
            <a:ext cx="8358246" cy="314327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Если хроматин упакован неплотно, его называют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эухроматином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или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интерхроматином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Этот вид хроматина гораздо менее плотный при наблюдении под микроскопом и обычно характеризуется наличием транскрипционной активности.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Компактизация   хроматина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85926"/>
            <a:ext cx="8686800" cy="4525963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 нуклеосомным следуют ещё несколько уровней упаковки ДНК.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ДНК человека длиной 1,8 м упакована в ядре диаметром меньше 1 мкм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Степень компактизации различна в разных участках хромосом и зависит от периода клеточного цикла.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9124" y="1071546"/>
            <a:ext cx="284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bioweb.wku.edu/courses/biol566/Images/ChromatinF09-35.JPG"/>
          <p:cNvPicPr>
            <a:picLocks noChangeAspect="1" noChangeArrowheads="1"/>
          </p:cNvPicPr>
          <p:nvPr/>
        </p:nvPicPr>
        <p:blipFill>
          <a:blip r:embed="rId2"/>
          <a:srcRect l="23077"/>
          <a:stretch>
            <a:fillRect/>
          </a:stretch>
        </p:blipFill>
        <p:spPr bwMode="auto">
          <a:xfrm>
            <a:off x="1447800" y="0"/>
            <a:ext cx="2286000" cy="63246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2400" y="6324601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Уровни организации хроматина эукариот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33800" y="152400"/>
            <a:ext cx="487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Метафазная хромосома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11429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Хромонемный уровень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33800" y="266700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Уровень 30 нм фибрилл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33800" y="365760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Уровень 30 нм фибрилл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10000" y="4800600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Нуклеосомный уровень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33800" y="5791200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Нить ДНК</a:t>
            </a:r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le:Chromatin Structures r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404466" cy="21431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6200000">
            <a:off x="273580" y="2869638"/>
            <a:ext cx="738664" cy="857256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r>
              <a:rPr lang="ru-RU" dirty="0" smtClean="0"/>
              <a:t>Нить ДНК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77477" y="3641620"/>
            <a:ext cx="2786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Нуклеосомный</a:t>
            </a:r>
            <a:r>
              <a:rPr lang="ru-RU" b="1" dirty="0" smtClean="0"/>
              <a:t> уровень</a:t>
            </a: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2458984" y="3617567"/>
            <a:ext cx="2880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Уровень 30 нм фибрилл</a:t>
            </a: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6717596" y="3782011"/>
            <a:ext cx="293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Метафазная хромосома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4528960" y="3772796"/>
            <a:ext cx="2800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Активная хромосома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5857892"/>
            <a:ext cx="571504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Схема конденсации хроматина</a:t>
            </a:r>
            <a:endParaRPr lang="ru-RU" sz="24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500042"/>
            <a:ext cx="8501122" cy="4929222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Считается, что в ядре существуют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функциональные домены хроматина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ДНК одного домена содержит приблизительно 30 тысяч пар оснований, то есть каждый участок хромосомы имеет собственную «территорию».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Вопрос пространственного распределения хроматина в ядре изучен пока недостаточно.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Известно, что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теломерные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концевые, и 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центромерные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 отвечающие за связывание сестринских хроматид в митозе, участки хромосом закреплены на белках ядерной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ламины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ЯДРЫШКО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071546"/>
            <a:ext cx="8429684" cy="5402406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Я́дрышки</a:t>
            </a:r>
            <a:r>
              <a:rPr lang="ru-RU" dirty="0" smtClean="0"/>
              <a:t> — участки хромосом, на которых происходит синтез рибосомных рибонуклеиновых кислот (</a:t>
            </a:r>
            <a:r>
              <a:rPr lang="ru-RU" i="1" dirty="0" err="1" smtClean="0"/>
              <a:t>рРНК</a:t>
            </a:r>
            <a:r>
              <a:rPr lang="ru-RU" dirty="0" smtClean="0"/>
              <a:t>), </a:t>
            </a:r>
          </a:p>
          <a:p>
            <a:r>
              <a:rPr lang="ru-RU" b="1" dirty="0" err="1" smtClean="0"/>
              <a:t>Я́дрышки</a:t>
            </a:r>
            <a:r>
              <a:rPr lang="ru-RU" dirty="0" smtClean="0"/>
              <a:t> находятся внутри ядра клетки, и не имеют собственной мембранной оболочки, однако хорошо различимы под световым и электронным микроскопом.</a:t>
            </a:r>
          </a:p>
          <a:p>
            <a:r>
              <a:rPr lang="ru-RU" b="1" dirty="0" smtClean="0"/>
              <a:t>Основной функцией ядрышка является синтез рибосомных РНК и рибосом, на которых в цитоплазме осуществляется синтез полипептидных цепей. </a:t>
            </a:r>
          </a:p>
          <a:p>
            <a:r>
              <a:rPr lang="ru-RU" dirty="0" smtClean="0"/>
              <a:t>В геноме клетки имеются специальные участки, так называемые </a:t>
            </a:r>
            <a:r>
              <a:rPr lang="ru-RU" dirty="0" err="1" smtClean="0"/>
              <a:t>ядрышковые</a:t>
            </a:r>
            <a:r>
              <a:rPr lang="ru-RU" dirty="0" smtClean="0"/>
              <a:t> организаторы, содержащие гены </a:t>
            </a:r>
            <a:r>
              <a:rPr lang="ru-RU" dirty="0" err="1" smtClean="0"/>
              <a:t>рибосомной</a:t>
            </a:r>
            <a:r>
              <a:rPr lang="ru-RU" dirty="0" smtClean="0"/>
              <a:t> РНК, вокруг которых и формируются ядрышки. </a:t>
            </a:r>
            <a:endParaRPr 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000108"/>
            <a:ext cx="8429684" cy="4143404"/>
          </a:xfrm>
        </p:spPr>
        <p:txBody>
          <a:bodyPr>
            <a:normAutofit/>
          </a:bodyPr>
          <a:lstStyle/>
          <a:p>
            <a:pPr lvl="1"/>
            <a:r>
              <a:rPr lang="ru-RU" sz="2800" dirty="0" smtClean="0">
                <a:latin typeface="Arial" pitchFamily="34" charset="0"/>
                <a:cs typeface="Arial" pitchFamily="34" charset="0"/>
              </a:rPr>
              <a:t>В ядрышке происходит синтез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рРНК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  при участии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РНКполимеразы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I, её созревание и  сборка рибосомных субъединиц. </a:t>
            </a:r>
          </a:p>
          <a:p>
            <a:pPr lvl="2"/>
            <a:r>
              <a:rPr lang="ru-RU" sz="2500" dirty="0" smtClean="0">
                <a:latin typeface="Arial" pitchFamily="34" charset="0"/>
                <a:cs typeface="Arial" pitchFamily="34" charset="0"/>
              </a:rPr>
              <a:t>В ядрышке локализуются белки́, принимающие участие в этих процессах. </a:t>
            </a:r>
          </a:p>
          <a:p>
            <a:pPr lvl="2"/>
            <a:r>
              <a:rPr lang="ru-RU" sz="2500" dirty="0" smtClean="0">
                <a:latin typeface="Arial" pitchFamily="34" charset="0"/>
                <a:cs typeface="Arial" pitchFamily="34" charset="0"/>
              </a:rPr>
              <a:t>Следует отметить, самая высокая концентрация белка в клетке наблюдается именно в ядрышке.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ru/d/d6/Ribosome_synthe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5734050" cy="53625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6072206"/>
            <a:ext cx="603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 синтеза рибосом в эукариотических клетках</a:t>
            </a:r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43966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ХРОМОСОМЫ, ИХ СТРОЕНИЕ И ФУНКЦИИ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214422"/>
            <a:ext cx="8429684" cy="525953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Морфология хромосом лучше всего видна в клетке на стадии метафазы.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Хромосома состоит из двух палочкообразных телец - хроматид.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Обе хроматиды каждой хромосомы идентичны друг другу по генному составу.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Хромосомы дифференцированы по длине.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Хромосомы имеют центромеру или первичную перетяжку, две теломеры и два плеча. </a:t>
            </a:r>
          </a:p>
          <a:p>
            <a:pPr lvl="1"/>
            <a:r>
              <a:rPr lang="ru-RU" dirty="0" smtClean="0">
                <a:latin typeface="Arial" pitchFamily="34" charset="0"/>
                <a:cs typeface="Arial" pitchFamily="34" charset="0"/>
              </a:rPr>
              <a:t>На некоторых хромосомах выделяют вторичные перетяжки и спутники.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Движение хромосомы определяет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центромера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зависимости от расположения центромеры различают акроцентрические, субметацентрические и метацентрические хромосомы.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границе между коацерватами и внешней средой выстраивались молекулы липидов, что привело к образованию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примитивной клеточной мембраны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обеспечивающей коацерватам стабильность.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результате включения в свой состав нуклеиновой кислоты, а также благодаря внутренней- перестройке, приведшей к появлению ферментов, из покрытого липидной оболочкой коацервата могла возникнуть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примитивная клетка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обладающая свойствами живого.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7761287" cy="53181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200"/>
              <a:t>Строение митотической хромосомы</a:t>
            </a:r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1000108"/>
            <a:ext cx="3787775" cy="5400675"/>
          </a:xfrm>
          <a:noFill/>
          <a:ln w="76200">
            <a:noFill/>
          </a:ln>
        </p:spPr>
      </p:pic>
      <p:sp>
        <p:nvSpPr>
          <p:cNvPr id="880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43372" y="1357298"/>
            <a:ext cx="4572032" cy="4357717"/>
          </a:xfrm>
          <a:noFill/>
          <a:ln w="57150">
            <a:noFill/>
          </a:ln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/>
              <a:t>сестринские </a:t>
            </a:r>
            <a:r>
              <a:rPr lang="ru-RU" sz="2800" b="1" dirty="0"/>
              <a:t>хроматиды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/>
              <a:t>плечи </a:t>
            </a:r>
            <a:r>
              <a:rPr lang="ru-RU" sz="2800" b="1" dirty="0"/>
              <a:t>хромосом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err="1" smtClean="0"/>
              <a:t>центромера</a:t>
            </a:r>
            <a:r>
              <a:rPr lang="ru-RU" sz="2800" b="1" dirty="0" smtClean="0"/>
              <a:t> </a:t>
            </a:r>
            <a:r>
              <a:rPr lang="ru-RU" sz="2800" b="1" dirty="0"/>
              <a:t>с кинетохором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/>
              <a:t>вторичная </a:t>
            </a:r>
            <a:r>
              <a:rPr lang="ru-RU" sz="2800" b="1" dirty="0"/>
              <a:t>перетяжка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err="1" smtClean="0"/>
              <a:t>теломеры</a:t>
            </a:r>
            <a:endParaRPr lang="ru-RU" sz="2800" b="1" dirty="0"/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/>
              <a:t>пучки </a:t>
            </a:r>
            <a:r>
              <a:rPr lang="ru-RU" sz="2800" b="1" dirty="0"/>
              <a:t>микротрубочек, крепящихся к </a:t>
            </a:r>
            <a:r>
              <a:rPr lang="ru-RU" sz="2800" b="1" dirty="0" err="1" smtClean="0"/>
              <a:t>кинетохору</a:t>
            </a:r>
            <a:endParaRPr lang="ru-RU" sz="2800" b="1" dirty="0" smtClean="0"/>
          </a:p>
          <a:p>
            <a:pPr marL="514350" indent="-514350">
              <a:buNone/>
            </a:pPr>
            <a:endParaRPr lang="ru-RU" sz="2800" b="1" dirty="0" smtClean="0"/>
          </a:p>
          <a:p>
            <a:pPr lvl="1"/>
            <a:r>
              <a:rPr lang="ru-RU" sz="2600" b="1" dirty="0" err="1" smtClean="0"/>
              <a:t>Кинетохор</a:t>
            </a:r>
            <a:r>
              <a:rPr lang="ru-RU" sz="2600" b="1" dirty="0" smtClean="0"/>
              <a:t> — белковая структура на хромосоме, к которой крепятся волокна веретена деления во время деления клетки</a:t>
            </a:r>
            <a:r>
              <a:rPr lang="ru-RU" sz="2600" b="1" i="1" dirty="0" smtClean="0"/>
              <a:t>.</a:t>
            </a:r>
            <a:r>
              <a:rPr lang="ru-RU" sz="23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detl.ru/up/article/img/hromost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689" y="714356"/>
            <a:ext cx="3538153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Число хромосом</a:t>
            </a:r>
            <a:br>
              <a:rPr lang="ru-RU" sz="36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 и их видовое постоянство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Комплекс хромосом в клетке называют </a:t>
            </a:r>
            <a:r>
              <a:rPr lang="ru-RU" sz="2800" b="1" dirty="0" smtClean="0"/>
              <a:t>хромосомный набор или кариотип –</a:t>
            </a:r>
          </a:p>
          <a:p>
            <a:r>
              <a:rPr lang="ru-RU" sz="2800" b="1" dirty="0" smtClean="0"/>
              <a:t>У человека 46 хромосом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333375"/>
            <a:ext cx="6264275" cy="62579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404813"/>
            <a:ext cx="2627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003300"/>
                </a:solidFill>
              </a:rPr>
              <a:t>Метафазная </a:t>
            </a:r>
            <a:r>
              <a:rPr lang="ru-RU" sz="2800" b="1" dirty="0">
                <a:solidFill>
                  <a:srgbClr val="003300"/>
                </a:solidFill>
              </a:rPr>
              <a:t>пластинка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main.rudn.ru/_new/russian/win/dpo/clingen/02_genetics/02_03_idiogramma/clip_image003.jpg"/>
          <p:cNvPicPr>
            <a:picLocks noChangeAspect="1" noChangeArrowheads="1"/>
          </p:cNvPicPr>
          <p:nvPr/>
        </p:nvPicPr>
        <p:blipFill>
          <a:blip r:embed="rId2"/>
          <a:srcRect t="17387"/>
          <a:stretch>
            <a:fillRect/>
          </a:stretch>
        </p:blipFill>
        <p:spPr bwMode="auto">
          <a:xfrm>
            <a:off x="1714480" y="1285860"/>
            <a:ext cx="5934075" cy="3733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main.rudn.ru/_new/russian/win/dpo/clingen/02_genetics/02_03_idiogramma/clip_image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6500858" cy="38240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5500702"/>
            <a:ext cx="6572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Идиограмма  хромосом человека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5318125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786446" y="285728"/>
            <a:ext cx="2881312" cy="60928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Хромосомы: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а– речной рак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=196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 – комар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Culex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n=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6)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– щука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=18)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 – курица</a:t>
            </a:r>
          </a:p>
          <a:p>
            <a:pPr>
              <a:spcBef>
                <a:spcPct val="50000"/>
              </a:spcBef>
            </a:pP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кошка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=38)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 – лошадь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=66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ж –бык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=60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–саламандра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=34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– овца (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=54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Соматические и половые клетки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58204" cy="3829064"/>
          </a:xfrm>
        </p:spPr>
        <p:txBody>
          <a:bodyPr/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По хромосомному набору выделяют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 типа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клеток : </a:t>
            </a:r>
          </a:p>
          <a:p>
            <a:pPr lvl="1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диплоидные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(соматические клетки - МИТОЗ)</a:t>
            </a:r>
          </a:p>
          <a:p>
            <a:pPr lvl="1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гаплоидные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(половые клетки, соматические клетки  водорослей, споры растений - МЕЙОЗ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1071546"/>
            <a:ext cx="284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060848"/>
            <a:ext cx="7859216" cy="4413104"/>
          </a:xfrm>
        </p:spPr>
        <p:txBody>
          <a:bodyPr/>
          <a:lstStyle/>
          <a:p>
            <a:r>
              <a:rPr lang="ru-RU" dirty="0" smtClean="0"/>
              <a:t>Мы рассмотрели особенности строения </a:t>
            </a:r>
            <a:r>
              <a:rPr lang="ru-RU" dirty="0" err="1" smtClean="0"/>
              <a:t>прокариотических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эукариотических</a:t>
            </a:r>
            <a:r>
              <a:rPr lang="ru-RU" dirty="0"/>
              <a:t> </a:t>
            </a:r>
            <a:r>
              <a:rPr lang="ru-RU" dirty="0" smtClean="0"/>
              <a:t>клеток, а также гипотезы их возникновения.</a:t>
            </a:r>
            <a:endParaRPr lang="ru-RU" dirty="0"/>
          </a:p>
          <a:p>
            <a:r>
              <a:rPr lang="ru-RU" dirty="0" smtClean="0"/>
              <a:t>Рассмотрели структуру </a:t>
            </a:r>
            <a:r>
              <a:rPr lang="ru-RU" dirty="0" err="1" smtClean="0"/>
              <a:t>эукариотической</a:t>
            </a:r>
            <a:r>
              <a:rPr lang="ru-RU" dirty="0" smtClean="0"/>
              <a:t> клетки.</a:t>
            </a:r>
            <a:endParaRPr lang="ru-RU" dirty="0"/>
          </a:p>
          <a:p>
            <a:r>
              <a:rPr lang="ru-RU" dirty="0" smtClean="0"/>
              <a:t>Изучили организацию </a:t>
            </a:r>
            <a:r>
              <a:rPr lang="ru-RU" dirty="0"/>
              <a:t>ядерного </a:t>
            </a:r>
            <a:r>
              <a:rPr lang="ru-RU" dirty="0" smtClean="0"/>
              <a:t>аппарата, способ хранения наследственной информации.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9759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986"/>
            <a:ext cx="7482745" cy="185821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Тема следующей лекции: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Генный уровень организации наследственного материала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56992"/>
            <a:ext cx="7859216" cy="2232248"/>
          </a:xfrm>
        </p:spPr>
        <p:txBody>
          <a:bodyPr/>
          <a:lstStyle/>
          <a:p>
            <a:pPr marL="514350" indent="-514350" eaLnBrk="0" hangingPunct="0">
              <a:buClr>
                <a:srgbClr val="990099"/>
              </a:buClr>
              <a:buFont typeface="+mj-lt"/>
              <a:buAutoNum type="arabicPeriod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Генетический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</a:rPr>
              <a:t>код и его свойства</a:t>
            </a:r>
          </a:p>
          <a:p>
            <a:pPr marL="514350" indent="-514350" eaLnBrk="0" hangingPunct="0">
              <a:buClr>
                <a:srgbClr val="990099"/>
              </a:buClr>
              <a:buFont typeface="+mj-lt"/>
              <a:buAutoNum type="arabicPeriod"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</a:rPr>
              <a:t>Экспрессия генов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169" y="2492896"/>
            <a:ext cx="3955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План лекции </a:t>
            </a:r>
          </a:p>
        </p:txBody>
      </p:sp>
    </p:spTree>
    <p:extLst>
      <p:ext uri="{BB962C8B-B14F-4D97-AF65-F5344CB8AC3E}">
        <p14:creationId xmlns:p14="http://schemas.microsoft.com/office/powerpoint/2010/main" xmlns="" val="233837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47800"/>
            <a:ext cx="8072494" cy="298133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Система взглядов А.И. Опарина получила название коацерватной гипотезы.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 аналогичным рассуждениям и выводам независимо от Опарина пришел в 1929 г. ученый Дж. Б. Холдейн, в связи с чем в настоящее время эта гипотеза возникновения жизни называется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коацерватной гипотезой Опарина—Холдейна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000924" cy="1714512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</a:rPr>
              <a:t>?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2714620"/>
            <a:ext cx="8358246" cy="283063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Перечислите основные отличия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прокариотической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клетки от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эукаритической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Назовите функции ядра в клетке.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393</TotalTime>
  <Words>1757</Words>
  <Application>Microsoft Office PowerPoint</Application>
  <PresentationFormat>Экран (4:3)</PresentationFormat>
  <Paragraphs>372</Paragraphs>
  <Slides>90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Эркер</vt:lpstr>
      <vt:lpstr>  Клетка - элементарная биологическая система</vt:lpstr>
      <vt:lpstr>Цель лекции</vt:lpstr>
      <vt:lpstr>План лекции </vt:lpstr>
      <vt:lpstr>1. Возникновение клетки. Прокариотические и эукариотические клетки. .   </vt:lpstr>
      <vt:lpstr> Теории возникновения жизни на Земле</vt:lpstr>
      <vt:lpstr>Слайд 6</vt:lpstr>
      <vt:lpstr>Слайд 7</vt:lpstr>
      <vt:lpstr>Слайд 8</vt:lpstr>
      <vt:lpstr>Слайд 9</vt:lpstr>
      <vt:lpstr>Гипотеза биопоэза </vt:lpstr>
      <vt:lpstr>Слайд 11</vt:lpstr>
      <vt:lpstr>Одно из древнейших ископаемых</vt:lpstr>
      <vt:lpstr>Многообразие клеток</vt:lpstr>
      <vt:lpstr>Прокариотические и эукариотические клетки</vt:lpstr>
      <vt:lpstr>Слайд 15</vt:lpstr>
      <vt:lpstr>Слайд 16</vt:lpstr>
      <vt:lpstr>Слайд 17</vt:lpstr>
      <vt:lpstr>Слайд 18</vt:lpstr>
      <vt:lpstr> ЭУКАРИОТЫ</vt:lpstr>
      <vt:lpstr> Теория симбиогенеза</vt:lpstr>
      <vt:lpstr>СТРОЕНИЕ  ЭУКАРИОТ</vt:lpstr>
      <vt:lpstr>Слайд 22</vt:lpstr>
      <vt:lpstr>Слайд 23</vt:lpstr>
      <vt:lpstr>Для клеток эукариот характерна компартментализация</vt:lpstr>
      <vt:lpstr>Слайд 25</vt:lpstr>
      <vt:lpstr>Строение клетки</vt:lpstr>
      <vt:lpstr>Схема симбиотического возникновения эукариот</vt:lpstr>
      <vt:lpstr>Слайд 28</vt:lpstr>
      <vt:lpstr>Поверхностный комплекс животной клетки</vt:lpstr>
      <vt:lpstr>Слайд 30</vt:lpstr>
      <vt:lpstr>Слайд 31</vt:lpstr>
      <vt:lpstr>Слайд 32</vt:lpstr>
      <vt:lpstr>Слайд 33</vt:lpstr>
      <vt:lpstr>Основой всех биологических мембран, кроме мембран клеток архей, служит фосфолипидный бислой</vt:lpstr>
      <vt:lpstr>Структура цитоплазмы</vt:lpstr>
      <vt:lpstr>Эндоплазматический ретикулум</vt:lpstr>
      <vt:lpstr>Слайд 37</vt:lpstr>
      <vt:lpstr>Рибосома </vt:lpstr>
      <vt:lpstr>Слайд 39</vt:lpstr>
      <vt:lpstr>Слайд 40</vt:lpstr>
      <vt:lpstr>Аппарат Гольджи</vt:lpstr>
      <vt:lpstr>Слайд 42</vt:lpstr>
      <vt:lpstr>Лизосомы</vt:lpstr>
      <vt:lpstr>Цитоскелет</vt:lpstr>
      <vt:lpstr>Центриоли</vt:lpstr>
      <vt:lpstr>Слайд 46</vt:lpstr>
      <vt:lpstr>Митохондрии</vt:lpstr>
      <vt:lpstr>Слайд 48</vt:lpstr>
      <vt:lpstr>Слайд 49</vt:lpstr>
      <vt:lpstr>4. ЯДРО</vt:lpstr>
      <vt:lpstr>Слайд 51</vt:lpstr>
      <vt:lpstr>Слайд 52</vt:lpstr>
      <vt:lpstr>Слайд 53</vt:lpstr>
      <vt:lpstr>Слайд 54</vt:lpstr>
      <vt:lpstr>ЯДЕРНАЯ ОБОЛОЧКА, ЯДЕРНАЯ ЛАМИНА И ЯДЕРНЫЕ ПОРЫ (КАРИОЛЕММА)</vt:lpstr>
      <vt:lpstr>Слайд 56</vt:lpstr>
      <vt:lpstr>Слайд 57</vt:lpstr>
      <vt:lpstr>Слайд 58</vt:lpstr>
      <vt:lpstr>Слайд 59</vt:lpstr>
      <vt:lpstr>Слайд 60</vt:lpstr>
      <vt:lpstr>Хроматин</vt:lpstr>
      <vt:lpstr>Нуклеиновые кислоты</vt:lpstr>
      <vt:lpstr>Слайд 63</vt:lpstr>
      <vt:lpstr>Слайд 64</vt:lpstr>
      <vt:lpstr>Первичная структура нуклеиновых кислот</vt:lpstr>
      <vt:lpstr>ДНК</vt:lpstr>
      <vt:lpstr>РНК</vt:lpstr>
      <vt:lpstr>Структурные уровни нуклеиновых кислот</vt:lpstr>
      <vt:lpstr>Нуклеосомная модель  организации хроматина эукариот</vt:lpstr>
      <vt:lpstr>Слайд 70</vt:lpstr>
      <vt:lpstr>Слайд 71</vt:lpstr>
      <vt:lpstr>Компактизация   хроматина</vt:lpstr>
      <vt:lpstr>Слайд 73</vt:lpstr>
      <vt:lpstr>Слайд 74</vt:lpstr>
      <vt:lpstr>Слайд 75</vt:lpstr>
      <vt:lpstr>ЯДРЫШКО</vt:lpstr>
      <vt:lpstr>Слайд 77</vt:lpstr>
      <vt:lpstr>Слайд 78</vt:lpstr>
      <vt:lpstr>ХРОМОСОМЫ, ИХ СТРОЕНИЕ И ФУНКЦИИ</vt:lpstr>
      <vt:lpstr>Строение митотической хромосомы</vt:lpstr>
      <vt:lpstr>Слайд 81</vt:lpstr>
      <vt:lpstr>Число хромосом  и их видовое постоянство</vt:lpstr>
      <vt:lpstr>Слайд 83</vt:lpstr>
      <vt:lpstr>Слайд 84</vt:lpstr>
      <vt:lpstr>Слайд 85</vt:lpstr>
      <vt:lpstr>Слайд 86</vt:lpstr>
      <vt:lpstr>Соматические и половые клетки</vt:lpstr>
      <vt:lpstr>Заключение</vt:lpstr>
      <vt:lpstr>Тема следующей лекции:  Генный уровень организации наследственного материала </vt:lpstr>
      <vt:lpstr>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Л_2 Клетка</dc:title>
  <dc:creator>Биология</dc:creator>
  <cp:lastModifiedBy>Simeon</cp:lastModifiedBy>
  <cp:revision>64</cp:revision>
  <dcterms:modified xsi:type="dcterms:W3CDTF">2015-09-10T13:03:24Z</dcterms:modified>
</cp:coreProperties>
</file>