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86" r:id="rId4"/>
    <p:sldId id="287" r:id="rId5"/>
    <p:sldId id="293" r:id="rId6"/>
    <p:sldId id="288" r:id="rId7"/>
    <p:sldId id="260" r:id="rId8"/>
    <p:sldId id="262" r:id="rId9"/>
    <p:sldId id="289" r:id="rId10"/>
    <p:sldId id="294" r:id="rId11"/>
    <p:sldId id="290" r:id="rId12"/>
    <p:sldId id="264" r:id="rId13"/>
    <p:sldId id="295" r:id="rId14"/>
    <p:sldId id="291" r:id="rId15"/>
    <p:sldId id="292" r:id="rId16"/>
    <p:sldId id="265" r:id="rId17"/>
    <p:sldId id="296" r:id="rId18"/>
    <p:sldId id="266" r:id="rId19"/>
    <p:sldId id="267" r:id="rId20"/>
    <p:sldId id="268" r:id="rId21"/>
    <p:sldId id="297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631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B3BEF-99D9-47ED-B625-7435509611D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C035-575C-4D55-8994-2B47B05EA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0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9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12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56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8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5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0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83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8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0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5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70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6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2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7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24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2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3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0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0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0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5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8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0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B80FC9-4DD4-49BC-86F8-E631F90E9C4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58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DF41-9B92-945B-1B9E-B56B606E5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875" y="-697488"/>
            <a:ext cx="10058400" cy="356616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Министерства здравоохранения Российской Федерации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Кафедра стоматологии ИПО </a:t>
            </a:r>
            <a: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D1E46-D488-D58D-4855-1928D725D27F}"/>
              </a:ext>
            </a:extLst>
          </p:cNvPr>
          <p:cNvSpPr txBox="1"/>
          <p:nvPr/>
        </p:nvSpPr>
        <p:spPr>
          <a:xfrm>
            <a:off x="5564171" y="4502755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Выполнил ординатор </a:t>
            </a:r>
          </a:p>
          <a:p>
            <a:pPr algn="ctr"/>
            <a:r>
              <a:rPr lang="ru-RU" dirty="0"/>
              <a:t>кафедры стоматологии ИПО </a:t>
            </a:r>
          </a:p>
          <a:p>
            <a:pPr algn="ctr"/>
            <a:r>
              <a:rPr lang="ru-RU" dirty="0"/>
              <a:t>по специальности  «стоматология хирургическая»</a:t>
            </a:r>
          </a:p>
          <a:p>
            <a:pPr algn="ctr"/>
            <a:r>
              <a:rPr lang="ru-RU" dirty="0"/>
              <a:t>Ахмедов Анар Ильгар оглы</a:t>
            </a:r>
          </a:p>
          <a:p>
            <a:pPr algn="ctr"/>
            <a:r>
              <a:rPr lang="ru-RU" dirty="0"/>
              <a:t>рецензент КМН, Доцент </a:t>
            </a:r>
            <a:r>
              <a:rPr lang="ru-RU" dirty="0" smtClean="0"/>
              <a:t>Дуж </a:t>
            </a:r>
            <a:r>
              <a:rPr lang="ru-RU" dirty="0"/>
              <a:t>Анатолий Николаевич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F8DA2-9E22-4A9A-6490-74DB21183667}"/>
              </a:ext>
            </a:extLst>
          </p:cNvPr>
          <p:cNvSpPr txBox="1"/>
          <p:nvPr/>
        </p:nvSpPr>
        <p:spPr>
          <a:xfrm>
            <a:off x="5242240" y="6423143"/>
            <a:ext cx="20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Красноярск, </a:t>
            </a:r>
            <a:r>
              <a:rPr lang="ru-RU" sz="1600" dirty="0" smtClean="0">
                <a:latin typeface="+mj-lt"/>
              </a:rPr>
              <a:t>202</a:t>
            </a:r>
            <a:r>
              <a:rPr lang="en-US" sz="1600" dirty="0" smtClean="0">
                <a:latin typeface="+mj-lt"/>
              </a:rPr>
              <a:t>3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72225"/>
              </p:ext>
            </p:extLst>
          </p:nvPr>
        </p:nvGraphicFramePr>
        <p:xfrm>
          <a:off x="2340872" y="2351100"/>
          <a:ext cx="7813221" cy="88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3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9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Злокачественные опухоли челюстей. Клиника и диагностика злокачественных опухолей верхней челюсти. Принципы определения стадийности развития рака верхней челюсти. Лечение.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6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0375C-422C-9896-79DD-445FB78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111" y="1504603"/>
            <a:ext cx="9617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Поздняя</a:t>
            </a:r>
            <a:r>
              <a:rPr lang="ru-RU" dirty="0"/>
              <a:t> (несвоевременная) диагностика — обнаружение злокачественной опухоли, соответствующей по распространённости ТЗ—4 в сочетании с регионарными </a:t>
            </a:r>
            <a:r>
              <a:rPr lang="ru-RU" dirty="0" smtClean="0"/>
              <a:t>метастазами, либо </a:t>
            </a:r>
            <a:r>
              <a:rPr lang="ru-RU" dirty="0"/>
              <a:t>меньшей распространённости, но с отдалёнными </a:t>
            </a:r>
            <a:r>
              <a:rPr lang="ru-RU" dirty="0" smtClean="0"/>
              <a:t>метастазами. Прогноз </a:t>
            </a:r>
            <a:r>
              <a:rPr lang="ru-RU" dirty="0"/>
              <a:t>у этой группы больных часто неблагоприятен из-за сложности или невозможности радикального лечения.</a:t>
            </a:r>
          </a:p>
        </p:txBody>
      </p:sp>
      <p:pic>
        <p:nvPicPr>
          <p:cNvPr id="1028" name="Picture 4" descr="https://deti54.ru/wp-content/uploads/7/1/3/713b5e0c935afdb20e38a78c3b7e40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42" y="3325926"/>
            <a:ext cx="6502920" cy="32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0375C-422C-9896-79DD-445FB78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111" y="1346662"/>
            <a:ext cx="84978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Положительные результаты лечения злокачественных опухолей при современном уровне развития медицины тесно связаны</a:t>
            </a:r>
          </a:p>
          <a:p>
            <a:r>
              <a:rPr lang="ru-RU" sz="1100" dirty="0"/>
              <a:t>с улучшением ранней диагностики. В свою очередь, решение</a:t>
            </a:r>
          </a:p>
          <a:p>
            <a:r>
              <a:rPr lang="ru-RU" sz="1100" dirty="0"/>
              <a:t>этой задачи невозможно без совершенствования форм профилактических осмотров, санпросветработы среди населения, повышения профессионального уровня медицинских работников.</a:t>
            </a:r>
          </a:p>
          <a:p>
            <a:r>
              <a:rPr lang="ru-RU" sz="1100" dirty="0"/>
              <a:t>Основоположники отечественной школы онкологов Н.Н. Петров,</a:t>
            </a:r>
          </a:p>
          <a:p>
            <a:r>
              <a:rPr lang="ru-RU" sz="1100" dirty="0"/>
              <a:t>П.А. Герцен, А.И. Савицкий, разрабатывая основы ранней диагностики опухолей, подчеркивали необходимость онкологической</a:t>
            </a:r>
          </a:p>
          <a:p>
            <a:r>
              <a:rPr lang="ru-RU" sz="1100" dirty="0"/>
              <a:t>настороженности у врачей всех специальностей, особенно в отношение пациентов с неясной клинической картиной заболевания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111" y="3300949"/>
            <a:ext cx="108420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Онкологическая настороженность сводится к следующему:</a:t>
            </a:r>
          </a:p>
          <a:p>
            <a:r>
              <a:rPr lang="ru-RU" sz="1100" dirty="0"/>
              <a:t>— знание симптомов предраковых заболеваний, их </a:t>
            </a:r>
            <a:r>
              <a:rPr lang="ru-RU" sz="1100" dirty="0" smtClean="0"/>
              <a:t>лечение и </a:t>
            </a:r>
            <a:r>
              <a:rPr lang="ru-RU" sz="1100" dirty="0"/>
              <a:t>предупреждение;</a:t>
            </a:r>
          </a:p>
          <a:p>
            <a:r>
              <a:rPr lang="ru-RU" sz="1100" dirty="0"/>
              <a:t>— знание симптомов злокачественных опухолей в </a:t>
            </a:r>
            <a:r>
              <a:rPr lang="ru-RU" sz="1100" dirty="0" smtClean="0"/>
              <a:t>ранних стадиях </a:t>
            </a:r>
            <a:r>
              <a:rPr lang="ru-RU" sz="1100" dirty="0"/>
              <a:t>и их лечение;</a:t>
            </a:r>
          </a:p>
          <a:p>
            <a:r>
              <a:rPr lang="ru-RU" sz="1100" dirty="0"/>
              <a:t>— знание принципов организации онкологической </a:t>
            </a:r>
            <a:r>
              <a:rPr lang="ru-RU" sz="1100" dirty="0" smtClean="0"/>
              <a:t>помощи, что </a:t>
            </a:r>
            <a:r>
              <a:rPr lang="ru-RU" sz="1100" dirty="0"/>
              <a:t>позволяет своевременно направить больного с подозрением</a:t>
            </a:r>
          </a:p>
          <a:p>
            <a:r>
              <a:rPr lang="ru-RU" sz="1100" dirty="0"/>
              <a:t>на злокачественную опухоль по назначению</a:t>
            </a:r>
            <a:r>
              <a:rPr lang="ru-RU" sz="1100" dirty="0" smtClean="0"/>
              <a:t>;</a:t>
            </a:r>
            <a:endParaRPr lang="ru-RU" sz="1100" dirty="0"/>
          </a:p>
          <a:p>
            <a:r>
              <a:rPr lang="ru-RU" sz="1100" dirty="0"/>
              <a:t>— тщательное соблюдение схемы обследования больного</a:t>
            </a:r>
          </a:p>
          <a:p>
            <a:r>
              <a:rPr lang="ru-RU" sz="1100" dirty="0"/>
              <a:t>для исключения возможного онкологического заболевания;</a:t>
            </a:r>
          </a:p>
          <a:p>
            <a:r>
              <a:rPr lang="ru-RU" sz="1100" dirty="0"/>
              <a:t>— при неясной клинической картине следует всегда </a:t>
            </a:r>
            <a:r>
              <a:rPr lang="ru-RU" sz="1100" dirty="0" smtClean="0"/>
              <a:t>помнить о </a:t>
            </a:r>
            <a:r>
              <a:rPr lang="ru-RU" sz="1100" dirty="0"/>
              <a:t>возможности нетипичного стертого проявления опухоли.</a:t>
            </a:r>
          </a:p>
          <a:p>
            <a:r>
              <a:rPr lang="ru-RU" sz="1100" dirty="0"/>
              <a:t>Врач, соблюдающий принципы онкологической настороженности, в большей степени гарантирован от несвоевременной диагностики и ошибочной тактики по отношению к онкологическому больному.</a:t>
            </a:r>
          </a:p>
        </p:txBody>
      </p:sp>
      <p:pic>
        <p:nvPicPr>
          <p:cNvPr id="5122" name="Picture 2" descr="https://belhope.ru/sites/belhope.ru/files/pictures/shutterstock_1499081681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65" y="5086053"/>
            <a:ext cx="2645813" cy="17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4C64C-0251-5ADC-E783-024F8A84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Дополнительные методы диагностики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327" y="1853248"/>
            <a:ext cx="11080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Рентгенография</a:t>
            </a:r>
            <a:r>
              <a:rPr lang="ru-RU" sz="1100" dirty="0"/>
              <a:t> с прямым увеличением </a:t>
            </a:r>
            <a:r>
              <a:rPr lang="ru-RU" sz="1100" dirty="0" smtClean="0"/>
              <a:t>изображения применяется </a:t>
            </a:r>
            <a:r>
              <a:rPr lang="ru-RU" sz="1100" dirty="0"/>
              <a:t>для выявления мелких деталей </a:t>
            </a:r>
            <a:r>
              <a:rPr lang="ru-RU" sz="1100" dirty="0" smtClean="0"/>
              <a:t>рентгеновского изображения</a:t>
            </a:r>
            <a:r>
              <a:rPr lang="ru-RU" sz="1100" dirty="0"/>
              <a:t>. Прямое увеличение получают, удаляя плёнку от</a:t>
            </a:r>
          </a:p>
          <a:p>
            <a:r>
              <a:rPr lang="ru-RU" sz="1100" dirty="0"/>
              <a:t>снимаемого объекта на 70—100 см, получая увеличение изображения соответственно в 1,5 и 2 раза. На таких </a:t>
            </a:r>
            <a:r>
              <a:rPr lang="ru-RU" sz="1100" dirty="0" smtClean="0"/>
              <a:t>рентгенограммах можно </a:t>
            </a:r>
            <a:r>
              <a:rPr lang="ru-RU" sz="1100" dirty="0"/>
              <a:t>выявить тонкие структурные изменения в зоне патологического очага, обнаружить небольшие очаги деструкции, оценить состояние кортикального слоя.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0327" y="2685011"/>
            <a:ext cx="112078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Томография</a:t>
            </a:r>
            <a:r>
              <a:rPr lang="ru-RU" sz="1100" dirty="0"/>
              <a:t> </a:t>
            </a:r>
            <a:r>
              <a:rPr lang="ru-RU" sz="1100" dirty="0" smtClean="0"/>
              <a:t>осуществляется после </a:t>
            </a:r>
            <a:r>
              <a:rPr lang="ru-RU" sz="1100" dirty="0"/>
              <a:t>обычной рентгенографии. Выбираются наиболее выгодные проекции и плоскости томографических срезов. Напряжение на трубке увеличивается на 10—15% по сравнению с обычной рентгенографией. Так как на </a:t>
            </a:r>
            <a:r>
              <a:rPr lang="ru-RU" sz="1100" dirty="0" err="1"/>
              <a:t>томограмме</a:t>
            </a:r>
            <a:r>
              <a:rPr lang="ru-RU" sz="1100" dirty="0"/>
              <a:t> отсутствует наслоение соседних костных структур, можно получить дополнительную информацию о локализации, распространённости, характере границ патологического очага. Выявляются небольшие</a:t>
            </a:r>
          </a:p>
          <a:p>
            <a:r>
              <a:rPr lang="ru-RU" sz="1100" dirty="0"/>
              <a:t>деструктивные очаги, невидимые на обычных </a:t>
            </a:r>
            <a:r>
              <a:rPr lang="ru-RU" sz="1100" dirty="0" err="1" smtClean="0"/>
              <a:t>рентгенограммах,облегчается</a:t>
            </a:r>
            <a:r>
              <a:rPr lang="ru-RU" sz="1100" dirty="0" smtClean="0"/>
              <a:t> </a:t>
            </a:r>
            <a:r>
              <a:rPr lang="ru-RU" sz="1100" dirty="0"/>
              <a:t>дифференциальная диагностика опухолевых и неопухолевых процессов</a:t>
            </a:r>
          </a:p>
        </p:txBody>
      </p:sp>
      <p:pic>
        <p:nvPicPr>
          <p:cNvPr id="2050" name="Picture 2" descr="https://patient-mt.ru/upload/medialibrary/8b0/8b0fe017e2aff4c6af3777b04dcb0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4" y="3792280"/>
            <a:ext cx="4381991" cy="29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4C64C-0251-5ADC-E783-024F8A84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Дополнительные методы диагностики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327" y="2098321"/>
            <a:ext cx="112992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Очень информативна </a:t>
            </a:r>
            <a:r>
              <a:rPr lang="ru-RU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контрастная рентгенография</a:t>
            </a:r>
            <a:r>
              <a:rPr lang="ru-RU" sz="1100" dirty="0"/>
              <a:t>. Для контрастирования в </a:t>
            </a:r>
            <a:r>
              <a:rPr lang="ru-RU" sz="1100" dirty="0" err="1"/>
              <a:t>онкостоматологии</a:t>
            </a:r>
            <a:r>
              <a:rPr lang="ru-RU" sz="1100" dirty="0"/>
              <a:t> чаще всего применяют </a:t>
            </a:r>
            <a:r>
              <a:rPr lang="ru-RU" sz="1100" dirty="0" err="1"/>
              <a:t>йодолипол</a:t>
            </a:r>
            <a:r>
              <a:rPr lang="ru-RU" sz="1100" dirty="0"/>
              <a:t>, которым можно заполнять </a:t>
            </a:r>
            <a:r>
              <a:rPr lang="ru-RU" sz="1100" dirty="0" smtClean="0"/>
              <a:t>полостные образования</a:t>
            </a:r>
            <a:r>
              <a:rPr lang="ru-RU" sz="1100" dirty="0"/>
              <a:t>: верхнечелюстные синусы, протоки слюнных </a:t>
            </a:r>
            <a:r>
              <a:rPr lang="ru-RU" sz="1100" dirty="0" smtClean="0"/>
              <a:t>желез, кистозные </a:t>
            </a:r>
            <a:r>
              <a:rPr lang="ru-RU" sz="1100" dirty="0"/>
              <a:t>полости при </a:t>
            </a:r>
            <a:r>
              <a:rPr lang="ru-RU" sz="1100" dirty="0" err="1"/>
              <a:t>радикулярных</a:t>
            </a:r>
            <a:r>
              <a:rPr lang="ru-RU" sz="1100" dirty="0"/>
              <a:t>, фолликулярных кистах челюстей, врождённых срединных и боковых кистах шеи. Предварительно необходимо сделать обычную рентгенограмму. Контрастная рентгенограмма позволяет четко определять </a:t>
            </a:r>
            <a:r>
              <a:rPr lang="ru-RU" sz="1100" dirty="0" smtClean="0"/>
              <a:t>форму, размеры</a:t>
            </a:r>
            <a:r>
              <a:rPr lang="ru-RU" sz="1100" dirty="0"/>
              <a:t>, контуры новообразования, взаимоотношения его с окружающими органами, выявлять дефекты наполнения, например, при опухолях гайморовых пазух, слюнных желез, деформацию, смещение, обрыв протоков последних.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327" y="3132613"/>
            <a:ext cx="110808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В последние годы всё более широкое применение в практике врача-онколога находит </a:t>
            </a:r>
            <a:r>
              <a:rPr lang="ru-RU" sz="105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ангиография</a:t>
            </a:r>
            <a:r>
              <a:rPr lang="ru-RU" sz="1050" dirty="0"/>
              <a:t> — контрастное исследо25</a:t>
            </a:r>
          </a:p>
          <a:p>
            <a:r>
              <a:rPr lang="ru-RU" sz="1050" dirty="0" err="1"/>
              <a:t>вание</a:t>
            </a:r>
            <a:r>
              <a:rPr lang="ru-RU" sz="1050" dirty="0"/>
              <a:t> кровеносных и лимфатических сосудов. Оно подразделяется на </a:t>
            </a:r>
            <a:r>
              <a:rPr lang="ru-RU" sz="1050" dirty="0" err="1"/>
              <a:t>флебо</a:t>
            </a:r>
            <a:r>
              <a:rPr lang="ru-RU" sz="1050" dirty="0"/>
              <a:t>- и </a:t>
            </a:r>
            <a:r>
              <a:rPr lang="ru-RU" sz="1050" dirty="0" err="1"/>
              <a:t>артериографию</a:t>
            </a:r>
            <a:r>
              <a:rPr lang="ru-RU" sz="1050" dirty="0"/>
              <a:t>. Применяется также контрастная</a:t>
            </a:r>
          </a:p>
          <a:p>
            <a:r>
              <a:rPr lang="ru-RU" sz="1050" dirty="0" err="1"/>
              <a:t>лимфография</a:t>
            </a:r>
            <a:r>
              <a:rPr lang="ru-RU" sz="1050" dirty="0"/>
              <a:t>. По типу ветвления сосудов, их деформации, смещению, целости и расположению можно судить о наличии новообразования и косвенно — о его форме, размерах, локализации. Для получения информативной </a:t>
            </a:r>
            <a:r>
              <a:rPr lang="ru-RU" sz="1050" dirty="0" err="1"/>
              <a:t>ангиограммы</a:t>
            </a:r>
            <a:r>
              <a:rPr lang="ru-RU" sz="1050" dirty="0"/>
              <a:t> необходимо</a:t>
            </a:r>
          </a:p>
          <a:p>
            <a:r>
              <a:rPr lang="ru-RU" sz="1050" dirty="0"/>
              <a:t>отражение на рентгенограммах всех 3-х фаз кровотока: артериальной, капиллярной и венозной, что занимает около 15 секунд.</a:t>
            </a:r>
          </a:p>
          <a:p>
            <a:r>
              <a:rPr lang="ru-RU" sz="1050" dirty="0"/>
              <a:t>Для получения таких </a:t>
            </a:r>
            <a:r>
              <a:rPr lang="ru-RU" sz="1050" dirty="0" err="1"/>
              <a:t>ангиограмм</a:t>
            </a:r>
            <a:r>
              <a:rPr lang="ru-RU" sz="1050" dirty="0"/>
              <a:t> необходим специально оборудованный ангиографический кабинет с </a:t>
            </a:r>
            <a:r>
              <a:rPr lang="ru-RU" sz="1050" dirty="0" err="1"/>
              <a:t>сериографом</a:t>
            </a:r>
            <a:r>
              <a:rPr lang="ru-RU" sz="1050" dirty="0"/>
              <a:t>, позволяющим делать 7—8 </a:t>
            </a:r>
            <a:r>
              <a:rPr lang="ru-RU" sz="1050" dirty="0" err="1"/>
              <a:t>ангиограмм</a:t>
            </a:r>
            <a:r>
              <a:rPr lang="ru-RU" sz="1050" dirty="0"/>
              <a:t> за 1,5 секунды. Введение контрастного вещества в сосуд, питающий область расположения опухоли, осуществляется автоматическим </a:t>
            </a:r>
            <a:r>
              <a:rPr lang="ru-RU" sz="1050" dirty="0" err="1"/>
              <a:t>инъектором</a:t>
            </a:r>
            <a:r>
              <a:rPr lang="ru-RU" sz="1050" dirty="0"/>
              <a:t>. Контрастное</a:t>
            </a:r>
          </a:p>
          <a:p>
            <a:r>
              <a:rPr lang="ru-RU" sz="1050" dirty="0"/>
              <a:t>вещество может быть введено непосредственно в сосуд (прямая</a:t>
            </a:r>
          </a:p>
          <a:p>
            <a:r>
              <a:rPr lang="ru-RU" sz="1050" dirty="0"/>
              <a:t>ангиография). Для этого сосуд (общую сонную артерию) пунктируют </a:t>
            </a:r>
            <a:r>
              <a:rPr lang="ru-RU" sz="1050" dirty="0" err="1"/>
              <a:t>чрескожно</a:t>
            </a:r>
            <a:r>
              <a:rPr lang="ru-RU" sz="1050" dirty="0"/>
              <a:t> длинной иглой. Получив кровь, иглу подсоединяют к </a:t>
            </a:r>
            <a:r>
              <a:rPr lang="ru-RU" sz="1050" dirty="0" err="1"/>
              <a:t>инъектору</a:t>
            </a:r>
            <a:r>
              <a:rPr lang="ru-RU" sz="1050" dirty="0"/>
              <a:t> с контрастом</a:t>
            </a:r>
          </a:p>
        </p:txBody>
      </p:sp>
    </p:spTree>
    <p:extLst>
      <p:ext uri="{BB962C8B-B14F-4D97-AF65-F5344CB8AC3E}">
        <p14:creationId xmlns:p14="http://schemas.microsoft.com/office/powerpoint/2010/main" val="9520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4C64C-0251-5ADC-E783-024F8A84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Дифференциальная диагностика рака верхней челюсти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895" y="1961803"/>
            <a:ext cx="10523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Рак верхней челюсти следует дифференцировать </a:t>
            </a:r>
            <a:r>
              <a:rPr lang="ru-RU" dirty="0" smtClean="0"/>
              <a:t>от хронического </a:t>
            </a:r>
            <a:r>
              <a:rPr lang="ru-RU" dirty="0"/>
              <a:t>гайморита, при котором в отделяемом из носа не </a:t>
            </a:r>
            <a:r>
              <a:rPr lang="ru-RU" dirty="0" smtClean="0"/>
              <a:t>бывает примеси </a:t>
            </a:r>
            <a:r>
              <a:rPr lang="ru-RU" dirty="0"/>
              <a:t>крови, а рентгенологически сохранены костные </a:t>
            </a:r>
            <a:r>
              <a:rPr lang="ru-RU" dirty="0" smtClean="0"/>
              <a:t>границы верхнечелюстной </a:t>
            </a:r>
            <a:r>
              <a:rPr lang="ru-RU" dirty="0"/>
              <a:t>пазухи. </a:t>
            </a:r>
            <a:endParaRPr lang="ru-RU" dirty="0" smtClean="0"/>
          </a:p>
          <a:p>
            <a:r>
              <a:rPr lang="ru-RU" dirty="0" smtClean="0"/>
              <a:t>Дифференциальную </a:t>
            </a:r>
            <a:r>
              <a:rPr lang="ru-RU" dirty="0"/>
              <a:t>диагностику </a:t>
            </a:r>
            <a:r>
              <a:rPr lang="ru-RU" dirty="0" smtClean="0"/>
              <a:t>проводят также </a:t>
            </a:r>
            <a:r>
              <a:rPr lang="ru-RU" dirty="0"/>
              <a:t>с хроническим остеомиелитом. Длительно </a:t>
            </a:r>
            <a:r>
              <a:rPr lang="ru-RU" dirty="0" smtClean="0"/>
              <a:t>существующая одонтогенная </a:t>
            </a:r>
            <a:r>
              <a:rPr lang="ru-RU" dirty="0"/>
              <a:t>киста с нагноением и явлениями рассасывания </a:t>
            </a:r>
            <a:r>
              <a:rPr lang="ru-RU" dirty="0" smtClean="0"/>
              <a:t>одной из </a:t>
            </a:r>
            <a:r>
              <a:rPr lang="ru-RU" dirty="0"/>
              <a:t>костных стенок верхнечелюстной пазухи или бугра иногда </a:t>
            </a:r>
            <a:r>
              <a:rPr lang="ru-RU" dirty="0" smtClean="0"/>
              <a:t>рентгенологически </a:t>
            </a:r>
            <a:r>
              <a:rPr lang="ru-RU" dirty="0"/>
              <a:t>симулирует злокачественную опухоль </a:t>
            </a:r>
            <a:r>
              <a:rPr lang="ru-RU" dirty="0" smtClean="0"/>
              <a:t>верхней челюсти</a:t>
            </a:r>
            <a:r>
              <a:rPr lang="ru-RU" dirty="0"/>
              <a:t>. Однако пальпаторно над ней определяются </a:t>
            </a:r>
            <a:r>
              <a:rPr lang="ru-RU" dirty="0" smtClean="0"/>
              <a:t>податливость кости</a:t>
            </a:r>
            <a:r>
              <a:rPr lang="ru-RU" dirty="0"/>
              <a:t>, пергаментный хруст либо флюктуация, нехарактерные </a:t>
            </a:r>
            <a:r>
              <a:rPr lang="ru-RU" dirty="0" smtClean="0"/>
              <a:t>для рака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12" y="4721899"/>
            <a:ext cx="3516544" cy="19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4C64C-0251-5ADC-E783-024F8A84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Принципы отечественной клинической  классификации </a:t>
            </a:r>
            <a:r>
              <a:rPr lang="ru-RU" sz="3200" dirty="0"/>
              <a:t>по стадиям: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6111" y="1853248"/>
            <a:ext cx="808828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Отечественная клиническая  классификация по стадиям:</a:t>
            </a:r>
          </a:p>
          <a:p>
            <a:endParaRPr lang="ru-RU" sz="1100" dirty="0"/>
          </a:p>
          <a:p>
            <a:r>
              <a:rPr lang="ru-RU" sz="1100" dirty="0"/>
              <a:t>І стадия - опухоль ограничена </a:t>
            </a:r>
            <a:r>
              <a:rPr lang="ru-RU" sz="1100" dirty="0" err="1"/>
              <a:t>слизисто</a:t>
            </a:r>
            <a:r>
              <a:rPr lang="ru-RU" sz="1100" dirty="0"/>
              <a:t>-подслизистым пластом одной стенки верхнечелюстной полости. Регионарные метастазы не определяются;</a:t>
            </a:r>
          </a:p>
          <a:p>
            <a:endParaRPr lang="ru-RU" sz="1100" dirty="0"/>
          </a:p>
          <a:p>
            <a:r>
              <a:rPr lang="ru-RU" sz="1100" dirty="0" err="1"/>
              <a:t>IIа</a:t>
            </a:r>
            <a:r>
              <a:rPr lang="ru-RU" sz="1100" dirty="0"/>
              <a:t> стадия - опухоль с очаговой деструкцией костных стенок, которая не выходит за пределы верхнечелюстной полости. Регионарные метастазы не определяются;</a:t>
            </a:r>
          </a:p>
          <a:p>
            <a:endParaRPr lang="ru-RU" sz="1100" dirty="0"/>
          </a:p>
          <a:p>
            <a:r>
              <a:rPr lang="ru-RU" sz="1100" dirty="0" err="1"/>
              <a:t>IIб</a:t>
            </a:r>
            <a:r>
              <a:rPr lang="ru-RU" sz="1100" dirty="0"/>
              <a:t> стадия - опухоль такого же, или меньшего размера с одиночным подвижным регионарным метастазом на стороне поражения;</a:t>
            </a:r>
          </a:p>
          <a:p>
            <a:endParaRPr lang="ru-RU" sz="1100" dirty="0"/>
          </a:p>
          <a:p>
            <a:r>
              <a:rPr lang="ru-RU" sz="1100" dirty="0" err="1"/>
              <a:t>IIIа</a:t>
            </a:r>
            <a:r>
              <a:rPr lang="ru-RU" sz="1100" dirty="0"/>
              <a:t> стадия - опухоль, с разрушением костных стенок, которая распространяется в одну или несколько сопредельных анатомических участков (орбиту, полость носа, полость рта и др.). Регионарные метастазы не определяются;</a:t>
            </a:r>
          </a:p>
          <a:p>
            <a:endParaRPr lang="ru-RU" sz="1100" dirty="0"/>
          </a:p>
          <a:p>
            <a:r>
              <a:rPr lang="ru-RU" sz="1100" dirty="0" err="1"/>
              <a:t>IIIб</a:t>
            </a:r>
            <a:r>
              <a:rPr lang="ru-RU" sz="1100" dirty="0"/>
              <a:t> стадия - опухоль такой же или меньшей степени распространения, с одиночными, ограниченными подвижными или множественными подвижными регионарными одно-, двусторонними или контралатеральными метастазами;</a:t>
            </a:r>
          </a:p>
          <a:p>
            <a:endParaRPr lang="ru-RU" sz="1100" dirty="0"/>
          </a:p>
          <a:p>
            <a:r>
              <a:rPr lang="ru-RU" sz="1100" dirty="0" err="1"/>
              <a:t>IVа</a:t>
            </a:r>
            <a:r>
              <a:rPr lang="ru-RU" sz="1100" dirty="0"/>
              <a:t> стадия - опухоль, которая прорастает в одну или несколько соседних анатомических участков (кожу лица, вторую половину верхнечелюстной кости, </a:t>
            </a:r>
            <a:r>
              <a:rPr lang="ru-RU" sz="1100" dirty="0" err="1"/>
              <a:t>валицеву</a:t>
            </a:r>
            <a:r>
              <a:rPr lang="ru-RU" sz="1100" dirty="0"/>
              <a:t> кость, основу черепа) без регионарных метастазов;</a:t>
            </a:r>
          </a:p>
          <a:p>
            <a:endParaRPr lang="ru-RU" sz="1100" dirty="0"/>
          </a:p>
          <a:p>
            <a:r>
              <a:rPr lang="ru-RU" sz="1100" dirty="0" err="1"/>
              <a:t>IVб</a:t>
            </a:r>
            <a:r>
              <a:rPr lang="ru-RU" sz="1100" dirty="0"/>
              <a:t> стадия - опухоль той же степени местного распространения с не смещаемыми регионарными метастазами или опухоль любого местного распространения с клиническими признаками отдаленных метастазов.</a:t>
            </a:r>
          </a:p>
        </p:txBody>
      </p:sp>
    </p:spTree>
    <p:extLst>
      <p:ext uri="{BB962C8B-B14F-4D97-AF65-F5344CB8AC3E}">
        <p14:creationId xmlns:p14="http://schemas.microsoft.com/office/powerpoint/2010/main" val="35973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E76F-7D28-9740-C9A4-98522B5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Лечение рака верхней челюсти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6111" y="1296784"/>
            <a:ext cx="97032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Лечение рака верхней челюсти комбинированное. </a:t>
            </a:r>
            <a:r>
              <a:rPr lang="ru-RU" sz="2000" dirty="0" smtClean="0"/>
              <a:t>Проводят предоперационную </a:t>
            </a:r>
            <a:r>
              <a:rPr lang="ru-RU" sz="2000" dirty="0"/>
              <a:t>дистанционную гамма-терапию, через 3—4 </a:t>
            </a:r>
            <a:r>
              <a:rPr lang="ru-RU" sz="2000" dirty="0" err="1" smtClean="0"/>
              <a:t>нед</a:t>
            </a:r>
            <a:r>
              <a:rPr lang="ru-RU" sz="2000" dirty="0" smtClean="0"/>
              <a:t> осуществляют </a:t>
            </a:r>
            <a:r>
              <a:rPr lang="ru-RU" sz="2000" dirty="0"/>
              <a:t>резекцию челюсти. Послеоперационный </a:t>
            </a:r>
            <a:r>
              <a:rPr lang="ru-RU" sz="2000" dirty="0" smtClean="0"/>
              <a:t>дефект верхней </a:t>
            </a:r>
            <a:r>
              <a:rPr lang="ru-RU" sz="2000" dirty="0"/>
              <a:t>челюсти закрывают различными протезами, </a:t>
            </a:r>
            <a:r>
              <a:rPr lang="ru-RU" sz="2000" dirty="0" smtClean="0"/>
              <a:t>изготовленными ортопедическим </a:t>
            </a:r>
            <a:r>
              <a:rPr lang="ru-RU" sz="2000" dirty="0"/>
              <a:t>путем. При сохранении мягких тканей применяют</a:t>
            </a:r>
          </a:p>
          <a:p>
            <a:r>
              <a:rPr lang="ru-RU" sz="2000" dirty="0"/>
              <a:t>внутриротовой съемный протез с зубами, который имеет </a:t>
            </a:r>
            <a:r>
              <a:rPr lang="ru-RU" sz="2000" dirty="0" smtClean="0"/>
              <a:t>и функциональное </a:t>
            </a:r>
            <a:r>
              <a:rPr lang="ru-RU" sz="2000" dirty="0"/>
              <a:t>значение. В случае дефекта не только костных, но </a:t>
            </a:r>
            <a:r>
              <a:rPr lang="ru-RU" sz="2000" dirty="0" smtClean="0"/>
              <a:t>и мягких </a:t>
            </a:r>
            <a:r>
              <a:rPr lang="ru-RU" sz="2000" dirty="0"/>
              <a:t>тканей используют </a:t>
            </a:r>
            <a:r>
              <a:rPr lang="ru-RU" sz="2000" dirty="0" err="1"/>
              <a:t>эктопротез</a:t>
            </a:r>
            <a:r>
              <a:rPr lang="ru-RU" sz="2000" dirty="0"/>
              <a:t> с включением глаза, носа </a:t>
            </a:r>
            <a:r>
              <a:rPr lang="ru-RU" sz="2000" dirty="0" smtClean="0"/>
              <a:t>и других </a:t>
            </a:r>
            <a:r>
              <a:rPr lang="ru-RU" sz="2000" dirty="0"/>
              <a:t>органов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При наличии метастазов в регионарные лимфатические </a:t>
            </a:r>
            <a:r>
              <a:rPr lang="ru-RU" sz="2000" dirty="0" smtClean="0"/>
              <a:t>узлы проводят </a:t>
            </a:r>
            <a:r>
              <a:rPr lang="ru-RU" sz="2000" dirty="0"/>
              <a:t>также комбинированное лечение — </a:t>
            </a:r>
            <a:r>
              <a:rPr lang="ru-RU" sz="2000" dirty="0" smtClean="0"/>
              <a:t>предоперационную лучевую </a:t>
            </a:r>
            <a:r>
              <a:rPr lang="ru-RU" sz="2000" dirty="0"/>
              <a:t>терапию и операции фасциально-футлярного </a:t>
            </a:r>
            <a:r>
              <a:rPr lang="ru-RU" sz="2000" dirty="0" smtClean="0"/>
              <a:t>иссечения клетчатки </a:t>
            </a:r>
            <a:r>
              <a:rPr lang="ru-RU" sz="2000" dirty="0"/>
              <a:t>шеи или </a:t>
            </a:r>
            <a:r>
              <a:rPr lang="ru-RU" sz="2000" dirty="0" err="1"/>
              <a:t>Крайля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E76F-7D28-9740-C9A4-98522B5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Лечение рака верхней челюсти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6111" y="1750067"/>
            <a:ext cx="1076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 наличии метастазов в регионарные лимфатические </a:t>
            </a:r>
            <a:r>
              <a:rPr lang="ru-RU" sz="1600" dirty="0" smtClean="0"/>
              <a:t>узлы проводят </a:t>
            </a:r>
            <a:r>
              <a:rPr lang="ru-RU" sz="1600" dirty="0"/>
              <a:t>также комбинированное лечение — предоперационную</a:t>
            </a:r>
          </a:p>
          <a:p>
            <a:r>
              <a:rPr lang="ru-RU" sz="1600" dirty="0"/>
              <a:t>лучевую терапию и операции фасциально-футлярного </a:t>
            </a:r>
            <a:r>
              <a:rPr lang="ru-RU" sz="1600" dirty="0" smtClean="0"/>
              <a:t>иссечения клетчатки шеи </a:t>
            </a:r>
            <a:r>
              <a:rPr lang="ru-RU" sz="1600" dirty="0"/>
              <a:t>или </a:t>
            </a:r>
            <a:r>
              <a:rPr lang="ru-RU" sz="1600" dirty="0" err="1"/>
              <a:t>Крайля</a:t>
            </a:r>
            <a:r>
              <a:rPr lang="ru-RU" sz="1600" dirty="0"/>
              <a:t>.</a:t>
            </a:r>
          </a:p>
          <a:p>
            <a:r>
              <a:rPr lang="ru-RU" sz="1600" dirty="0"/>
              <a:t>Прогноз для жизни неблагоприятный вследствие </a:t>
            </a:r>
            <a:r>
              <a:rPr lang="ru-RU" sz="1600" dirty="0" smtClean="0"/>
              <a:t>поздней обращаемости </a:t>
            </a:r>
            <a:r>
              <a:rPr lang="ru-RU" sz="1600" dirty="0"/>
              <a:t>больных в лечебное учреждение.</a:t>
            </a:r>
          </a:p>
          <a:p>
            <a:r>
              <a:rPr lang="ru-RU" sz="1600" dirty="0"/>
              <a:t>Операции на путях регионарного метастазирования. </a:t>
            </a:r>
            <a:r>
              <a:rPr lang="ru-RU" sz="1600" dirty="0" smtClean="0"/>
              <a:t>Целью операций </a:t>
            </a:r>
            <a:r>
              <a:rPr lang="ru-RU" sz="1600" dirty="0"/>
              <a:t>является устранение регионарных метастазов с клетчаткой</a:t>
            </a:r>
          </a:p>
          <a:p>
            <a:r>
              <a:rPr lang="ru-RU" sz="1600" dirty="0"/>
              <a:t>шеи. Может быть также применена превентивная операция, </a:t>
            </a:r>
            <a:r>
              <a:rPr lang="ru-RU" sz="1600" dirty="0" smtClean="0"/>
              <a:t>когда клинически </a:t>
            </a:r>
            <a:r>
              <a:rPr lang="ru-RU" sz="1600" dirty="0"/>
              <a:t>метастазы не определяются.</a:t>
            </a:r>
          </a:p>
          <a:p>
            <a:r>
              <a:rPr lang="ru-RU" sz="1600" dirty="0"/>
              <a:t>Удаление лимфатического аппарата шеи проводят </a:t>
            </a:r>
            <a:r>
              <a:rPr lang="ru-RU" sz="1600" dirty="0" smtClean="0"/>
              <a:t>путем фасциально-футлярного </a:t>
            </a:r>
            <a:r>
              <a:rPr lang="ru-RU" sz="1600" dirty="0"/>
              <a:t>иссечения шейной клетчатки, операции </a:t>
            </a:r>
            <a:r>
              <a:rPr lang="ru-RU" sz="1600" dirty="0" err="1"/>
              <a:t>Крайля</a:t>
            </a:r>
            <a:endParaRPr lang="ru-RU" sz="1600" dirty="0"/>
          </a:p>
          <a:p>
            <a:r>
              <a:rPr lang="ru-RU" sz="1600" dirty="0"/>
              <a:t>и в редких случаях операции </a:t>
            </a:r>
            <a:r>
              <a:rPr lang="ru-RU" sz="1600" dirty="0" err="1"/>
              <a:t>Ванаха</a:t>
            </a:r>
            <a:r>
              <a:rPr lang="ru-RU" sz="1600" dirty="0"/>
              <a:t>.</a:t>
            </a:r>
          </a:p>
          <a:p>
            <a:r>
              <a:rPr lang="ru-RU" sz="1600" dirty="0"/>
              <a:t>Операцию фасциально-футлярного иссечения клетчатки </a:t>
            </a:r>
            <a:r>
              <a:rPr lang="ru-RU" sz="1600" dirty="0" smtClean="0"/>
              <a:t>шеи проводят </a:t>
            </a:r>
            <a:r>
              <a:rPr lang="ru-RU" sz="1600" dirty="0"/>
              <a:t>при наличии смещаемого одиночного метастаза с одной или</a:t>
            </a:r>
          </a:p>
          <a:p>
            <a:r>
              <a:rPr lang="ru-RU" sz="1600" dirty="0"/>
              <a:t>обеих сторон шеи, а также в случае клинически </a:t>
            </a:r>
            <a:r>
              <a:rPr lang="ru-RU" sz="1600" dirty="0" smtClean="0"/>
              <a:t>отсутствующих метастазов </a:t>
            </a:r>
            <a:r>
              <a:rPr lang="ru-RU" sz="1600" dirty="0"/>
              <a:t>рака языка, дна полости рта и нижней челюсти. Она</a:t>
            </a:r>
          </a:p>
          <a:p>
            <a:r>
              <a:rPr lang="ru-RU" sz="1600" dirty="0"/>
              <a:t>заключается в удалении клетчатки с лимфатическими </a:t>
            </a:r>
            <a:r>
              <a:rPr lang="ru-RU" sz="1600" dirty="0" smtClean="0"/>
              <a:t>узлами боковой </a:t>
            </a:r>
            <a:r>
              <a:rPr lang="ru-RU" sz="1600" dirty="0"/>
              <a:t>поверхности шеи и поднижнечелюстной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1128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udfile.net/html/2706/1006/html_wREkXMWXcu.2EoH/img-HDyV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" y="972589"/>
            <a:ext cx="5098517" cy="52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5643" y="29590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Разрезы кожи, применяемые при операции </a:t>
            </a:r>
            <a:r>
              <a:rPr lang="ru-RU" dirty="0" err="1"/>
              <a:t>Крайла</a:t>
            </a:r>
            <a:r>
              <a:rPr lang="ru-RU" dirty="0"/>
              <a:t>: 1 — по </a:t>
            </a:r>
            <a:r>
              <a:rPr lang="ru-RU" dirty="0" err="1"/>
              <a:t>Крайлу</a:t>
            </a:r>
            <a:r>
              <a:rPr lang="ru-RU" dirty="0"/>
              <a:t>, 2 — по </a:t>
            </a:r>
            <a:r>
              <a:rPr lang="ru-RU" dirty="0" err="1"/>
              <a:t>Кохеру</a:t>
            </a:r>
            <a:r>
              <a:rPr lang="ru-RU" dirty="0"/>
              <a:t>, 3 — по </a:t>
            </a:r>
            <a:r>
              <a:rPr lang="ru-RU" dirty="0" err="1"/>
              <a:t>Дюкену</a:t>
            </a:r>
            <a:r>
              <a:rPr lang="ru-RU" dirty="0"/>
              <a:t>, 4 — по Брауну.</a:t>
            </a:r>
          </a:p>
        </p:txBody>
      </p:sp>
    </p:spTree>
    <p:extLst>
      <p:ext uri="{BB962C8B-B14F-4D97-AF65-F5344CB8AC3E}">
        <p14:creationId xmlns:p14="http://schemas.microsoft.com/office/powerpoint/2010/main" val="3134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udfile.net/html/2706/1006/html_wREkXMWXcu.2EoH/img-l67y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" y="964710"/>
            <a:ext cx="4316672" cy="49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6772" y="169377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а — на шее нарисованы линии разрезов кожи при фасциально-футлярном иссечении шейной клет­чатки. Поперечный разрез: на 2 см ниже нижнего края нижней челюсти от наружного края грудино-ключично-сосцевидной мышцы до </a:t>
            </a:r>
            <a:r>
              <a:rPr lang="ru-RU" sz="1000" dirty="0" err="1"/>
              <a:t>подподбородочной</a:t>
            </a:r>
            <a:r>
              <a:rPr lang="ru-RU" sz="1000" dirty="0"/>
              <a:t> области. Вертикальный: от угла нижней че­люсти к наружной ножке грудино-ключично-сосцевидной мышцы; после мобилизации кожных лос­кутов образуется операционное поле, покрытое подкожной мышцей шеи, в следующих границах: задний край грудино-ключично-сосцевидной мышцы, средняя линия шеи, ключица, нижний край нижней челюсти (пунктирной линией показаны разрезы фасций).</a:t>
            </a:r>
          </a:p>
          <a:p>
            <a:endParaRPr lang="ru-RU" sz="1000" dirty="0"/>
          </a:p>
          <a:p>
            <a:r>
              <a:rPr lang="ru-RU" sz="1000" dirty="0"/>
              <a:t>б — рассекают подкожную мышцу шеи, вторую и третью фасции шеи над грудино-ключично-сосцевидной мышцей от сосцевидного отростка до ключицы. Указанную мышцу выделяют из ее футлярного ложа и максимально оттягивают. Перед рассечением фасций пересекают и перевязы­вают кетгутом наружную яремную вену (в рамке вверху).</a:t>
            </a:r>
          </a:p>
          <a:p>
            <a:endParaRPr lang="ru-RU" sz="1000" dirty="0"/>
          </a:p>
          <a:p>
            <a:r>
              <a:rPr lang="ru-RU" sz="1000" dirty="0"/>
              <a:t>в — по средней линии шеи рассекают поверхностную, вторую и третью фасции шеи. Фасции сдви­гают — и обнажается грудино-подъязычная мышца.</a:t>
            </a:r>
          </a:p>
          <a:p>
            <a:endParaRPr lang="ru-RU" sz="1000" dirty="0"/>
          </a:p>
          <a:p>
            <a:r>
              <a:rPr lang="ru-RU" sz="1000" dirty="0"/>
              <a:t>г — максимально оттягивают грудино-ключично-сосцевидную мышцу. При этом обнажается фас­ция, прикрывающая шейную клетчатку вместе с лимфатическими сосудами и узлами шеи. Над ключицей в поперечном направлении рассекают фасции шеи до внутренней яремной вены; ее об­наруживают и освобождают от окружающей клетчатки.</a:t>
            </a:r>
          </a:p>
        </p:txBody>
      </p:sp>
    </p:spTree>
    <p:extLst>
      <p:ext uri="{BB962C8B-B14F-4D97-AF65-F5344CB8AC3E}">
        <p14:creationId xmlns:p14="http://schemas.microsoft.com/office/powerpoint/2010/main" val="3036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0288B-953F-ACEC-62B6-35646F6A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F06EE-90A3-F8F1-C83E-D13431D6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Изучить клинику </a:t>
            </a:r>
            <a:r>
              <a:rPr lang="ru-RU" b="1" dirty="0">
                <a:solidFill>
                  <a:schemeClr val="lt1"/>
                </a:solidFill>
              </a:rPr>
              <a:t>и </a:t>
            </a:r>
            <a:r>
              <a:rPr lang="ru-RU" b="1" dirty="0" smtClean="0">
                <a:solidFill>
                  <a:schemeClr val="lt1"/>
                </a:solidFill>
              </a:rPr>
              <a:t>диагностику </a:t>
            </a:r>
            <a:r>
              <a:rPr lang="ru-RU" b="1" dirty="0">
                <a:solidFill>
                  <a:schemeClr val="lt1"/>
                </a:solidFill>
              </a:rPr>
              <a:t>злокачественных опухолей </a:t>
            </a:r>
            <a:r>
              <a:rPr lang="ru-RU" b="1" dirty="0" smtClean="0">
                <a:solidFill>
                  <a:schemeClr val="lt1"/>
                </a:solidFill>
              </a:rPr>
              <a:t>верхней челюсти</a:t>
            </a:r>
          </a:p>
          <a:p>
            <a:r>
              <a:rPr lang="ru-RU" sz="2400" b="1" dirty="0" smtClean="0">
                <a:solidFill>
                  <a:schemeClr val="lt1"/>
                </a:solidFill>
              </a:rPr>
              <a:t>Изучить принципы </a:t>
            </a:r>
            <a:r>
              <a:rPr lang="ru-RU" sz="2400" b="1" dirty="0">
                <a:solidFill>
                  <a:schemeClr val="lt1"/>
                </a:solidFill>
              </a:rPr>
              <a:t>определения стадийности развития рака верхней челюсти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AutoShape 2" descr="https://sident.kh.ua/wp-content/uploads/2013/05/01-posle-implanta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ident.kh.ua/wp-content/uploads/2013/05/01-posle-implantazi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e7.pngegg.com/pngimages/960/356/png-clipart-professor-teacher-education-writing-learning-scientist-white-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902418"/>
            <a:ext cx="2670752" cy="28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38502" y="225388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д — иссекают шейную клетчатку вдоль сосудисто-нервного пучка. Вместе с этой клетчаткой пред­варительно в едином блоке удаляют клетчатку из бокового треугольника шеи. Иссекают пятую фасцию шеи лестничных мышц до места расположения добавочного нерва.</a:t>
            </a:r>
          </a:p>
          <a:p>
            <a:endParaRPr lang="ru-RU" sz="900" dirty="0"/>
          </a:p>
          <a:p>
            <a:r>
              <a:rPr lang="ru-RU" sz="900" dirty="0"/>
              <a:t>е — выделяют добавочный нерв и поднимают его. Клетчатку, лежащую под ним, захватывают пин­цетом, подтягивают книзу и иссекают в едином блоке. Рассекают околоушную фасцию (в рамке сверху), прошивают и резецируют нижний полюс околоушной железы. Далее иссечение клетчатки ведут вдоль наружной поверхности заднего брюшка двубрюшной мышцы. Ткани сдвигают в на­правлении к наружной поверхности внутренней яремной вены,, при этом сохраняют целостность языкоглоточного и добавочного нервов. Тщательно иссекают клетчатку вдоль внутренней ярем­ной вены до уровня общей лицевой вены — ее перевязывают и пересекают. Удаляют клетчатку в области развилки общей сонной артерии. Наружную сонную артерию перевязывают в случаях, ес­ли иссечение шейной клетчатки производится одновременно с удалением первичной опухоли. Да­лее иссекают клетчатку, расположенную вдоль подъязычного нерва.</a:t>
            </a:r>
          </a:p>
          <a:p>
            <a:endParaRPr lang="ru-RU" sz="900" dirty="0"/>
          </a:p>
          <a:p>
            <a:r>
              <a:rPr lang="ru-RU" sz="900" dirty="0"/>
              <a:t>ж — удаляют ткани из поднижнечелюстного треугольника. Над двубрюшной мышцей перевязыва­ют и пересекают лицевую артерию. Пересекают слюнный проток поднижнечелюстной железы. з — в рану вводят дренажную трубку. Сосудисто-нервный пучок прикрывают грудино-ключично-сосцевидной мышцей, которую подшивают несколькими </a:t>
            </a:r>
            <a:r>
              <a:rPr lang="ru-RU" sz="900" dirty="0" err="1"/>
              <a:t>кетгутовыми</a:t>
            </a:r>
            <a:r>
              <a:rPr lang="ru-RU" sz="900" dirty="0"/>
              <a:t> швами к грудино-подъязычной мышце.</a:t>
            </a:r>
          </a:p>
          <a:p>
            <a:endParaRPr lang="ru-RU" sz="900" dirty="0"/>
          </a:p>
        </p:txBody>
      </p:sp>
      <p:pic>
        <p:nvPicPr>
          <p:cNvPr id="10242" name="Picture 2" descr="https://studfile.net/html/2706/1006/html_wREkXMWXcu.2EoH/img-ftqg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1392700"/>
            <a:ext cx="3934287" cy="40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E76F-7D28-9740-C9A4-98522B5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Вывод</a:t>
            </a:r>
            <a:endParaRPr lang="ru-RU" alt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111" y="1407913"/>
            <a:ext cx="9903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 как </a:t>
            </a:r>
            <a:r>
              <a:rPr lang="ru-RU" dirty="0"/>
              <a:t>в начальной стадии </a:t>
            </a:r>
            <a:r>
              <a:rPr lang="ru-RU" dirty="0" smtClean="0"/>
              <a:t>клиническая картина заболевания </a:t>
            </a:r>
            <a:r>
              <a:rPr lang="ru-RU" dirty="0"/>
              <a:t>малохарактерна и сходна с хроническим воспалительным процессом: боли, как правило, в этот период отсутствуют, отмечаются серозное отделяемое из носового хода и </a:t>
            </a:r>
            <a:r>
              <a:rPr lang="ru-RU" dirty="0" smtClean="0"/>
              <a:t>заложенность носа, то рекомендуется  обратиться к врачу на осмотр, чтобы выявить причину данных симптомов. Как раннее упоминалось, что различают несколько уровней </a:t>
            </a:r>
            <a:r>
              <a:rPr lang="ru-RU" dirty="0"/>
              <a:t>диагностики злокачественных опухолей: сверхранняя, ранняя, своевременная, </a:t>
            </a:r>
            <a:r>
              <a:rPr lang="ru-RU" dirty="0" smtClean="0"/>
              <a:t>поздняя. </a:t>
            </a:r>
            <a:r>
              <a:rPr lang="ru-RU" dirty="0"/>
              <a:t>При своевременном </a:t>
            </a:r>
            <a:r>
              <a:rPr lang="ru-RU" dirty="0" smtClean="0"/>
              <a:t>обращении к врачу и в </a:t>
            </a:r>
            <a:r>
              <a:rPr lang="ru-RU" dirty="0"/>
              <a:t>случае </a:t>
            </a:r>
            <a:r>
              <a:rPr lang="ru-RU" dirty="0" smtClean="0"/>
              <a:t>обнаружения опухоли, больной </a:t>
            </a:r>
            <a:r>
              <a:rPr lang="ru-RU" dirty="0"/>
              <a:t>может быть вылечен навсегда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631222-6077-50CC-E85E-8B56D1A09F06}"/>
              </a:ext>
            </a:extLst>
          </p:cNvPr>
          <p:cNvSpPr/>
          <p:nvPr/>
        </p:nvSpPr>
        <p:spPr>
          <a:xfrm>
            <a:off x="1097281" y="406552"/>
            <a:ext cx="10058399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  <p:pic>
        <p:nvPicPr>
          <p:cNvPr id="11266" name="Picture 2" descr="https://www.fdoctor.ru/upload/iblock/bcc/CHL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41" y="3225338"/>
            <a:ext cx="4971825" cy="33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3AF21-1E07-80C9-51CC-B9D8C1F4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4869C-5FD4-0E99-4574-85B4682E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29047"/>
            <a:ext cx="10058400" cy="4834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1. </a:t>
            </a:r>
            <a:r>
              <a:rPr lang="ru-RU" sz="1200" dirty="0" err="1"/>
              <a:t>Онкостоматология</a:t>
            </a:r>
            <a:r>
              <a:rPr lang="ru-RU" sz="1200" dirty="0"/>
              <a:t> и лучевая терапия : учебное пособие / И.С. </a:t>
            </a:r>
            <a:r>
              <a:rPr lang="ru-RU" sz="1200" dirty="0" err="1"/>
              <a:t>Пинелис</a:t>
            </a:r>
            <a:r>
              <a:rPr lang="ru-RU" sz="1200" dirty="0"/>
              <a:t>, М.А. </a:t>
            </a:r>
            <a:r>
              <a:rPr lang="ru-RU" sz="1200" dirty="0" err="1"/>
              <a:t>Катман</a:t>
            </a:r>
            <a:r>
              <a:rPr lang="ru-RU" sz="1200" dirty="0"/>
              <a:t>, Ю.И. </a:t>
            </a:r>
            <a:r>
              <a:rPr lang="ru-RU" sz="1200" dirty="0" err="1"/>
              <a:t>Пинелис</a:t>
            </a:r>
            <a:r>
              <a:rPr lang="ru-RU" sz="1200" dirty="0"/>
              <a:t>, Е.В. </a:t>
            </a:r>
            <a:r>
              <a:rPr lang="ru-RU" sz="1200" dirty="0" err="1"/>
              <a:t>Турчина</a:t>
            </a:r>
            <a:r>
              <a:rPr lang="ru-RU" sz="1200" dirty="0"/>
              <a:t>, Н.Б. Яшнова. – Чита : РИЦ ЧГМА, 2021. – 94 </a:t>
            </a:r>
            <a:r>
              <a:rPr lang="ru-RU" sz="1200" dirty="0" smtClean="0"/>
              <a:t>с</a:t>
            </a:r>
            <a:r>
              <a:rPr lang="ru-RU" sz="1800" b="1" dirty="0" smtClean="0"/>
              <a:t>.</a:t>
            </a:r>
            <a:endParaRPr lang="ru-RU" sz="1100" dirty="0" smtClean="0"/>
          </a:p>
          <a:p>
            <a:pPr marL="0" indent="0">
              <a:buNone/>
            </a:pPr>
            <a:r>
              <a:rPr lang="ru-RU" sz="1200" dirty="0" smtClean="0"/>
              <a:t>2. </a:t>
            </a:r>
            <a:r>
              <a:rPr lang="ru-RU" sz="1200" dirty="0"/>
              <a:t>Тимофеев А.А. Челюстно-лицевая хирургия : учебник. – Молодечно : Типография «Победа», 2020. – 832 с.</a:t>
            </a:r>
          </a:p>
          <a:p>
            <a:pPr marL="0" indent="0">
              <a:buNone/>
            </a:pPr>
            <a:r>
              <a:rPr lang="ru-RU" sz="1200" dirty="0" smtClean="0"/>
              <a:t>3. </a:t>
            </a:r>
            <a:r>
              <a:rPr lang="ru-RU" sz="1200" dirty="0" err="1" smtClean="0"/>
              <a:t>Каханович</a:t>
            </a:r>
            <a:r>
              <a:rPr lang="ru-RU" sz="1200" dirty="0" smtClean="0"/>
              <a:t> </a:t>
            </a:r>
            <a:r>
              <a:rPr lang="ru-RU" sz="1200" dirty="0"/>
              <a:t>Т.В. Общие осложнения травм челюстно-лицевой области : учеб.- метод пособие – Минск : БГМУ, 2019. – 30 с.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4. Хирургическая </a:t>
            </a:r>
            <a:r>
              <a:rPr lang="ru-RU" sz="1200" dirty="0"/>
              <a:t>стоматология : учебник / ред. В. В. Афанасьев. - 3-е изд., </a:t>
            </a:r>
            <a:r>
              <a:rPr lang="ru-RU" sz="1200" dirty="0" err="1"/>
              <a:t>перераб</a:t>
            </a:r>
            <a:r>
              <a:rPr lang="ru-RU" sz="1200" dirty="0"/>
              <a:t>. - Москва : ГЭОТАР-Медиа, 2019. - 400 с. </a:t>
            </a:r>
          </a:p>
          <a:p>
            <a:pPr marL="0" indent="0">
              <a:buNone/>
            </a:pPr>
            <a:r>
              <a:rPr lang="ru-RU" sz="1200" dirty="0" smtClean="0"/>
              <a:t>5. </a:t>
            </a:r>
            <a:r>
              <a:rPr lang="ru-RU" sz="1200" dirty="0"/>
              <a:t>Основы челюстно-лицевой хирургии и хирургической стоматологии. — 3-е изд., </a:t>
            </a:r>
            <a:r>
              <a:rPr lang="ru-RU" sz="1200" dirty="0" err="1"/>
              <a:t>перераб</a:t>
            </a:r>
            <a:r>
              <a:rPr lang="ru-RU" sz="1200" dirty="0"/>
              <a:t>. и доп. — Витебск: Белмедкн1га, 1998.— 416 с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6. </a:t>
            </a:r>
            <a:r>
              <a:rPr lang="ru-RU" sz="1200" dirty="0"/>
              <a:t>Кулаков, А. А. Хирургическая стоматология / под ред. Кулакова А. А. - Москва : ГЭОТАР-Медиа, 2021. - 408 с</a:t>
            </a:r>
          </a:p>
          <a:p>
            <a:pPr marL="0" indent="0">
              <a:buNone/>
            </a:pPr>
            <a:r>
              <a:rPr lang="ru-RU" sz="1200" smtClean="0"/>
              <a:t>7. </a:t>
            </a:r>
            <a:r>
              <a:rPr lang="ru-RU" sz="1200" dirty="0"/>
              <a:t>Челюстно-лицевая хирургия. Учебник. / Под ред. Дробышева А.Ю., </a:t>
            </a:r>
            <a:r>
              <a:rPr lang="ru-RU" sz="1200" dirty="0" err="1"/>
              <a:t>Янушевича</a:t>
            </a:r>
            <a:r>
              <a:rPr lang="ru-RU" sz="1200" dirty="0"/>
              <a:t> О.О.. - М. : ГЭОТАР-Медиа, 2018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28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53" y="1167592"/>
            <a:ext cx="10972800" cy="4876800"/>
          </a:xfrm>
        </p:spPr>
        <p:txBody>
          <a:bodyPr/>
          <a:lstStyle/>
          <a:p>
            <a:r>
              <a:rPr lang="ru-RU" b="1" dirty="0"/>
              <a:t>Опухоли челюстей</a:t>
            </a:r>
            <a:r>
              <a:rPr lang="ru-RU" dirty="0"/>
              <a:t> - новообразования челюстных костей, исходящие непосредственно из костной ткани или структур одонтогенного аппарата. Опухоли челюстей могут проявлять себя клинически болевым синдромом, деформацией кости, асимметрией лица, смещением и подвижностью зубов, нарушением функции ВНЧС и глотания, нередко - прорастанием в полость носа, верхнечелюстную пазуху, орбиту и т. д. Диагностика опухолей челюстей предполагает рентгенологическое обследование, КТ, сцинтиграфию; при необходимости консультации окулиста, отоларинголога, риноскопию. Лечение доброкачественных опухолей челюстей - только хирургическое (выскабливание, резекция фрагмента челюсти, удаление зубов); злокачественных – комбинированное (лучевая терапия и операция).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avatars.mds.yandex.net/i?id=311600f0373a0795c9894048ab8f58c42948e0f2-447174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96" y="4838642"/>
            <a:ext cx="457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498" y="315558"/>
            <a:ext cx="8946541" cy="4195481"/>
          </a:xfrm>
        </p:spPr>
        <p:txBody>
          <a:bodyPr>
            <a:normAutofit/>
          </a:bodyPr>
          <a:lstStyle/>
          <a:p>
            <a:pPr fontAlgn="base"/>
            <a:r>
              <a:rPr lang="ru-RU" sz="1400" b="1" dirty="0"/>
              <a:t>Злокачественные </a:t>
            </a:r>
            <a:r>
              <a:rPr lang="ru-RU" sz="1400" b="1" dirty="0" err="1"/>
              <a:t>одонтогенные</a:t>
            </a:r>
            <a:r>
              <a:rPr lang="ru-RU" sz="1400" b="1" dirty="0"/>
              <a:t> опухоли</a:t>
            </a:r>
            <a:r>
              <a:rPr lang="ru-RU" sz="1400" dirty="0"/>
              <a:t> челюстей включают </a:t>
            </a:r>
            <a:r>
              <a:rPr lang="ru-RU" sz="1400" dirty="0" err="1"/>
              <a:t>одонтогенный</a:t>
            </a:r>
            <a:r>
              <a:rPr lang="ru-RU" sz="1400" dirty="0"/>
              <a:t> рак и </a:t>
            </a:r>
            <a:r>
              <a:rPr lang="ru-RU" sz="1400" dirty="0" err="1"/>
              <a:t>одонтогенную</a:t>
            </a:r>
            <a:r>
              <a:rPr lang="ru-RU" sz="1400" dirty="0"/>
              <a:t> саркому. К остеогенным опухолям челюстей относятся костеобразующие (остеомы, </a:t>
            </a:r>
            <a:r>
              <a:rPr lang="ru-RU" sz="1400" dirty="0" err="1"/>
              <a:t>остеобластомы</a:t>
            </a:r>
            <a:r>
              <a:rPr lang="ru-RU" sz="1400" dirty="0"/>
              <a:t>), </a:t>
            </a:r>
            <a:r>
              <a:rPr lang="ru-RU" sz="1400" dirty="0" err="1"/>
              <a:t>хрящеобразующие</a:t>
            </a:r>
            <a:r>
              <a:rPr lang="ru-RU" sz="1400" dirty="0"/>
              <a:t> (хондромы), соединительнотканные (фибромы), сосудистые (гемангиомы), костно-мозговые, гладкомышечные и др</a:t>
            </a:r>
            <a:r>
              <a:rPr lang="ru-RU" sz="1400" dirty="0" smtClean="0"/>
              <a:t>.</a:t>
            </a:r>
          </a:p>
          <a:p>
            <a:pPr marL="0" indent="0" fontAlgn="base">
              <a:buNone/>
            </a:pPr>
            <a:r>
              <a:rPr lang="ru-RU" sz="1400" dirty="0"/>
              <a:t>Злокачественные опухоли исходят как из слизистой оболочки, выстилающей верхнечелюстную пазуху, твердое небо и альвеолярный край, и врастают вторично в челюсть (эпителиальные), так и непосредственно из самой костной и хрящевой ткани, надкостницы, костного мозга и пр. (соединительнотканные). Некоторые опухоли берут начало из зубных зачатков — так называемые </a:t>
            </a:r>
            <a:r>
              <a:rPr lang="ru-RU" sz="1400" dirty="0" err="1"/>
              <a:t>одонтогенные</a:t>
            </a:r>
            <a:r>
              <a:rPr lang="ru-RU" sz="1400" dirty="0"/>
              <a:t> опухоли. Существует определенная зависимость между гистогенезом опухоли, ее морфологической структурой и клиническими проявлениями. На этом основана следующая классификация (с учетом гистогенеза и морфологического строения опухолей).</a:t>
            </a:r>
          </a:p>
        </p:txBody>
      </p:sp>
      <p:sp>
        <p:nvSpPr>
          <p:cNvPr id="5" name="AutoShape 2" descr="http://temperaturka.com/wp-content/uploads/7/b/2/7b218b001bac8631199e28dc772371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61" y="3311913"/>
            <a:ext cx="6219825" cy="30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temperaturka.com/wp-content/uploads/7/b/2/7b218b001bac8631199e28dc772371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758828"/>
            <a:ext cx="9966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-apple-system"/>
              </a:rPr>
              <a:t>Классификация злокачественных  опухолей челюстей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564" y="1464928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I. Эпителиальные (карцинома, </a:t>
            </a:r>
            <a:r>
              <a:rPr lang="ru-RU" sz="1100" dirty="0" err="1"/>
              <a:t>цилиндрома</a:t>
            </a:r>
            <a:r>
              <a:rPr lang="ru-RU" sz="1100" dirty="0"/>
              <a:t>, </a:t>
            </a:r>
            <a:r>
              <a:rPr lang="ru-RU" sz="1100" dirty="0" err="1"/>
              <a:t>малигнизированная</a:t>
            </a:r>
            <a:r>
              <a:rPr lang="ru-RU" sz="1100" dirty="0"/>
              <a:t> </a:t>
            </a:r>
            <a:r>
              <a:rPr lang="ru-RU" sz="1100" dirty="0" err="1"/>
              <a:t>эпителиома</a:t>
            </a:r>
            <a:r>
              <a:rPr lang="ru-RU" sz="1100" dirty="0"/>
              <a:t>).</a:t>
            </a:r>
          </a:p>
          <a:p>
            <a:endParaRPr lang="ru-RU" sz="1100" dirty="0"/>
          </a:p>
          <a:p>
            <a:r>
              <a:rPr lang="ru-RU" sz="1100" dirty="0"/>
              <a:t>II. Соединительнотканные: 1) из хрящевой ткани (</a:t>
            </a:r>
            <a:r>
              <a:rPr lang="ru-RU" sz="1100" dirty="0" err="1"/>
              <a:t>хондросаркома</a:t>
            </a:r>
            <a:r>
              <a:rPr lang="ru-RU" sz="1100" dirty="0"/>
              <a:t>); 2) из костной ткани (остеогенная саркома); 3) из соединительной ткани (</a:t>
            </a:r>
            <a:r>
              <a:rPr lang="ru-RU" sz="1100" dirty="0" err="1"/>
              <a:t>фибросаркома</a:t>
            </a:r>
            <a:r>
              <a:rPr lang="ru-RU" sz="1100" dirty="0"/>
              <a:t>, </a:t>
            </a:r>
            <a:r>
              <a:rPr lang="ru-RU" sz="1100" dirty="0" err="1"/>
              <a:t>миксосаркома</a:t>
            </a:r>
            <a:r>
              <a:rPr lang="ru-RU" sz="1100" dirty="0"/>
              <a:t>); 4) саркомы неясного генеза (веретеноклеточная, круглоклеточная, </a:t>
            </a:r>
            <a:r>
              <a:rPr lang="ru-RU" sz="1100" dirty="0" err="1"/>
              <a:t>полиморфноклеточная</a:t>
            </a:r>
            <a:r>
              <a:rPr lang="ru-RU" sz="1100" dirty="0"/>
              <a:t>, гигантоклеточная).</a:t>
            </a:r>
          </a:p>
          <a:p>
            <a:endParaRPr lang="ru-RU" sz="1100" dirty="0"/>
          </a:p>
          <a:p>
            <a:r>
              <a:rPr lang="ru-RU" sz="1100" dirty="0"/>
              <a:t>III. Редко встречающиеся опухоли  (</a:t>
            </a:r>
            <a:r>
              <a:rPr lang="ru-RU" sz="1100" dirty="0" err="1"/>
              <a:t>лимфоэпителиома</a:t>
            </a:r>
            <a:r>
              <a:rPr lang="ru-RU" sz="1100" dirty="0"/>
              <a:t>, </a:t>
            </a:r>
            <a:r>
              <a:rPr lang="ru-RU" sz="1100" dirty="0" err="1"/>
              <a:t>ретикулоцитома</a:t>
            </a:r>
            <a:r>
              <a:rPr lang="ru-RU" sz="1100" dirty="0"/>
              <a:t>, злокачественная </a:t>
            </a:r>
            <a:r>
              <a:rPr lang="ru-RU" sz="1100" dirty="0" err="1"/>
              <a:t>шваннома</a:t>
            </a:r>
            <a:r>
              <a:rPr lang="ru-RU" sz="1100" dirty="0"/>
              <a:t>, </a:t>
            </a:r>
            <a:r>
              <a:rPr lang="ru-RU" sz="1100" dirty="0" err="1"/>
              <a:t>рабдомиобластома</a:t>
            </a:r>
            <a:r>
              <a:rPr lang="ru-RU" sz="1100" dirty="0"/>
              <a:t>, </a:t>
            </a:r>
            <a:r>
              <a:rPr lang="ru-RU" sz="1100" dirty="0" err="1"/>
              <a:t>меланобластома</a:t>
            </a:r>
            <a:r>
              <a:rPr lang="ru-RU" sz="1100" dirty="0"/>
              <a:t>)</a:t>
            </a:r>
          </a:p>
          <a:p>
            <a:endParaRPr lang="ru-RU" sz="1100" dirty="0"/>
          </a:p>
          <a:p>
            <a:r>
              <a:rPr lang="ru-RU" sz="1100" dirty="0"/>
              <a:t>Такой может считаться  классификация злокачественных  опухолей, рекомендованной к применению в клинической практике, комитетом  по изучению опухолей головы и шеи. </a:t>
            </a:r>
          </a:p>
          <a:p>
            <a:r>
              <a:rPr lang="ru-RU" sz="1100" dirty="0"/>
              <a:t>I. </a:t>
            </a:r>
            <a:r>
              <a:rPr lang="ru-RU" sz="1100" dirty="0" err="1"/>
              <a:t>Неэпителиальные</a:t>
            </a:r>
            <a:r>
              <a:rPr lang="ru-RU" sz="1100" dirty="0"/>
              <a:t> опухоли: </a:t>
            </a:r>
          </a:p>
          <a:p>
            <a:r>
              <a:rPr lang="ru-RU" sz="1100" dirty="0"/>
              <a:t>1. </a:t>
            </a:r>
            <a:r>
              <a:rPr lang="ru-RU" sz="1100" dirty="0" err="1"/>
              <a:t>Фибросаркома</a:t>
            </a:r>
            <a:r>
              <a:rPr lang="ru-RU" sz="1100" dirty="0"/>
              <a:t>. </a:t>
            </a:r>
          </a:p>
          <a:p>
            <a:r>
              <a:rPr lang="ru-RU" sz="1100" dirty="0"/>
              <a:t>2. </a:t>
            </a:r>
            <a:r>
              <a:rPr lang="ru-RU" sz="1100" dirty="0" err="1"/>
              <a:t>Миксосаркома</a:t>
            </a:r>
            <a:r>
              <a:rPr lang="ru-RU" sz="1100" dirty="0"/>
              <a:t>. </a:t>
            </a:r>
          </a:p>
          <a:p>
            <a:r>
              <a:rPr lang="ru-RU" sz="1100" dirty="0"/>
              <a:t>3. Остеогенная саркома. </a:t>
            </a:r>
          </a:p>
          <a:p>
            <a:r>
              <a:rPr lang="ru-RU" sz="1100" dirty="0"/>
              <a:t>4. </a:t>
            </a:r>
            <a:r>
              <a:rPr lang="ru-RU" sz="1100" dirty="0" err="1"/>
              <a:t>Ангиосаркома</a:t>
            </a:r>
            <a:r>
              <a:rPr lang="ru-RU" sz="1100" dirty="0"/>
              <a:t>: </a:t>
            </a:r>
          </a:p>
          <a:p>
            <a:r>
              <a:rPr lang="ru-RU" sz="1100" dirty="0"/>
              <a:t>а) злокачественная </a:t>
            </a:r>
            <a:r>
              <a:rPr lang="ru-RU" sz="1100" dirty="0" err="1"/>
              <a:t>гемангиоэндотелиома</a:t>
            </a:r>
            <a:r>
              <a:rPr lang="ru-RU" sz="1100" dirty="0"/>
              <a:t>; </a:t>
            </a:r>
          </a:p>
          <a:p>
            <a:r>
              <a:rPr lang="ru-RU" sz="1100" dirty="0"/>
              <a:t>б) </a:t>
            </a:r>
            <a:r>
              <a:rPr lang="ru-RU" sz="1100" dirty="0" err="1"/>
              <a:t>гемангиоперицитома</a:t>
            </a:r>
            <a:r>
              <a:rPr lang="ru-RU" sz="1100" dirty="0"/>
              <a:t>. </a:t>
            </a:r>
          </a:p>
          <a:p>
            <a:r>
              <a:rPr lang="ru-RU" sz="1100" dirty="0"/>
              <a:t>5. </a:t>
            </a:r>
            <a:r>
              <a:rPr lang="ru-RU" sz="1100" dirty="0" err="1"/>
              <a:t>Ретикулосаркома</a:t>
            </a:r>
            <a:r>
              <a:rPr lang="ru-RU" sz="1100" dirty="0"/>
              <a:t>: </a:t>
            </a:r>
          </a:p>
          <a:p>
            <a:r>
              <a:rPr lang="ru-RU" sz="1100" dirty="0"/>
              <a:t>а) </a:t>
            </a:r>
            <a:r>
              <a:rPr lang="ru-RU" sz="1100" dirty="0" err="1"/>
              <a:t>солитарная</a:t>
            </a:r>
            <a:r>
              <a:rPr lang="ru-RU" sz="1100" dirty="0"/>
              <a:t> миелома; </a:t>
            </a:r>
          </a:p>
          <a:p>
            <a:r>
              <a:rPr lang="ru-RU" sz="1100" dirty="0"/>
              <a:t>б) саркома </a:t>
            </a:r>
            <a:r>
              <a:rPr lang="ru-RU" sz="1100" dirty="0" err="1"/>
              <a:t>Юинга</a:t>
            </a:r>
            <a:r>
              <a:rPr lang="ru-RU" sz="1100" dirty="0"/>
              <a:t>; </a:t>
            </a:r>
          </a:p>
          <a:p>
            <a:r>
              <a:rPr lang="ru-RU" sz="1100" dirty="0"/>
              <a:t>в) </a:t>
            </a:r>
            <a:r>
              <a:rPr lang="ru-RU" sz="1100" dirty="0" err="1"/>
              <a:t>лимфосаркома</a:t>
            </a:r>
            <a:r>
              <a:rPr lang="ru-RU" sz="1100" dirty="0"/>
              <a:t>. </a:t>
            </a:r>
          </a:p>
          <a:p>
            <a:r>
              <a:rPr lang="ru-RU" sz="1100" dirty="0"/>
              <a:t>6. Злокачественная </a:t>
            </a:r>
            <a:r>
              <a:rPr lang="ru-RU" sz="1100" dirty="0" err="1"/>
              <a:t>мезенхимома</a:t>
            </a:r>
            <a:r>
              <a:rPr lang="ru-RU" sz="1100" dirty="0"/>
              <a:t>. </a:t>
            </a:r>
          </a:p>
          <a:p>
            <a:r>
              <a:rPr lang="ru-RU" sz="1100" dirty="0"/>
              <a:t>II. Эпителиальные опухоли: </a:t>
            </a:r>
          </a:p>
          <a:p>
            <a:r>
              <a:rPr lang="ru-RU" sz="1100" dirty="0"/>
              <a:t>1. Злокачественная </a:t>
            </a:r>
            <a:r>
              <a:rPr lang="ru-RU" sz="1100" dirty="0" err="1"/>
              <a:t>амелобластома</a:t>
            </a:r>
            <a:r>
              <a:rPr lang="ru-RU" sz="1100" dirty="0"/>
              <a:t>. </a:t>
            </a:r>
          </a:p>
          <a:p>
            <a:r>
              <a:rPr lang="ru-RU" sz="1100" dirty="0"/>
              <a:t>2. Одонтогенная карцинома. </a:t>
            </a:r>
          </a:p>
          <a:p>
            <a:r>
              <a:rPr lang="ru-RU" sz="1100" dirty="0"/>
              <a:t>III. Опухоли смешанного тканевого генеза: </a:t>
            </a:r>
          </a:p>
          <a:p>
            <a:r>
              <a:rPr lang="ru-RU" sz="1100" dirty="0"/>
              <a:t>1. Одонтогенная саркома.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1" y="2194560"/>
            <a:ext cx="4910052" cy="36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Рак верхней челюсти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1263536"/>
            <a:ext cx="9318333" cy="461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Возникает </a:t>
            </a:r>
            <a:r>
              <a:rPr lang="ru-RU" dirty="0"/>
              <a:t>в результате </a:t>
            </a:r>
            <a:r>
              <a:rPr lang="ru-RU" dirty="0" smtClean="0"/>
              <a:t>распространения по </a:t>
            </a:r>
            <a:r>
              <a:rPr lang="ru-RU" dirty="0"/>
              <a:t>протяжению рака слизистой оболочки смежных областей.</a:t>
            </a:r>
          </a:p>
          <a:p>
            <a:pPr marL="0" indent="0">
              <a:buNone/>
            </a:pPr>
            <a:r>
              <a:rPr lang="ru-RU" dirty="0"/>
              <a:t>Прорастая в верхнечелюстную кость из слизистой оболочки </a:t>
            </a:r>
            <a:r>
              <a:rPr lang="ru-RU" dirty="0" smtClean="0"/>
              <a:t>неба, альвеолярного </a:t>
            </a:r>
            <a:r>
              <a:rPr lang="ru-RU" dirty="0"/>
              <a:t>отростка и щеки, он проявляется в </a:t>
            </a:r>
            <a:r>
              <a:rPr lang="ru-RU" dirty="0" smtClean="0"/>
              <a:t>виде плоскоклеточного рака </a:t>
            </a:r>
            <a:r>
              <a:rPr lang="ru-RU" dirty="0"/>
              <a:t>с ороговением или без него. Рак слизистой </a:t>
            </a:r>
            <a:r>
              <a:rPr lang="ru-RU" dirty="0" smtClean="0"/>
              <a:t>оболочки верхнечелюстной </a:t>
            </a:r>
            <a:r>
              <a:rPr lang="ru-RU" dirty="0"/>
              <a:t>пазухи, решетчатого лабиринта и полости носа </a:t>
            </a:r>
            <a:r>
              <a:rPr lang="ru-RU" dirty="0" smtClean="0"/>
              <a:t>также поражает </a:t>
            </a:r>
            <a:r>
              <a:rPr lang="ru-RU" dirty="0"/>
              <a:t>верхнечелюстную кость. </a:t>
            </a:r>
            <a:r>
              <a:rPr lang="ru-RU" dirty="0" err="1"/>
              <a:t>Гистологически</a:t>
            </a:r>
            <a:r>
              <a:rPr lang="ru-RU" dirty="0"/>
              <a:t> он </a:t>
            </a:r>
            <a:r>
              <a:rPr lang="ru-RU" dirty="0" smtClean="0"/>
              <a:t>соответствует строению </a:t>
            </a:r>
            <a:r>
              <a:rPr lang="ru-RU" dirty="0"/>
              <a:t>оболочки пазух с наличием в них железистых </a:t>
            </a:r>
            <a:r>
              <a:rPr lang="ru-RU" dirty="0" smtClean="0"/>
              <a:t>образований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6111" y="4385134"/>
            <a:ext cx="1146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Кроме того, злокачественная опухоль верхней челюсти </a:t>
            </a:r>
            <a:r>
              <a:rPr lang="ru-RU" dirty="0" smtClean="0"/>
              <a:t>железистого характера </a:t>
            </a:r>
            <a:r>
              <a:rPr lang="ru-RU" dirty="0"/>
              <a:t>может возникать из малых </a:t>
            </a:r>
            <a:r>
              <a:rPr lang="ru-RU" dirty="0" err="1"/>
              <a:t>слизисто</a:t>
            </a:r>
            <a:r>
              <a:rPr lang="ru-RU" dirty="0"/>
              <a:t>-слюнных желез </a:t>
            </a:r>
            <a:r>
              <a:rPr lang="ru-RU" dirty="0" smtClean="0"/>
              <a:t>неба (</a:t>
            </a:r>
            <a:r>
              <a:rPr lang="ru-RU" dirty="0" err="1" smtClean="0"/>
              <a:t>аденокарцинома</a:t>
            </a:r>
            <a:r>
              <a:rPr lang="ru-RU" dirty="0"/>
              <a:t>, </a:t>
            </a:r>
            <a:r>
              <a:rPr lang="ru-RU" dirty="0" err="1"/>
              <a:t>аденокистозная</a:t>
            </a:r>
            <a:r>
              <a:rPr lang="ru-RU" dirty="0"/>
              <a:t> и </a:t>
            </a:r>
            <a:r>
              <a:rPr lang="ru-RU" dirty="0" smtClean="0"/>
              <a:t>мукоэпидермоидная карцинома</a:t>
            </a:r>
            <a:r>
              <a:rPr lang="ru-RU" dirty="0"/>
              <a:t>). Вследствие особенностей развития рак верхней челюсти</a:t>
            </a:r>
          </a:p>
          <a:p>
            <a:r>
              <a:rPr lang="ru-RU" dirty="0"/>
              <a:t>встречается в 3 раза чаще, чем нижней челюсти. Наиболее </a:t>
            </a:r>
            <a:r>
              <a:rPr lang="ru-RU" dirty="0" smtClean="0"/>
              <a:t>часто поражается </a:t>
            </a:r>
            <a:r>
              <a:rPr lang="ru-RU" dirty="0"/>
              <a:t>верхнечелюстная пазуха. Рак верхней челюсти </a:t>
            </a:r>
            <a:r>
              <a:rPr lang="ru-RU" dirty="0" err="1" smtClean="0"/>
              <a:t>метастазирует</a:t>
            </a:r>
            <a:r>
              <a:rPr lang="ru-RU" dirty="0" smtClean="0"/>
              <a:t> в </a:t>
            </a:r>
            <a:r>
              <a:rPr lang="ru-RU" dirty="0"/>
              <a:t>регионарные заглоточные и глубокие шейные лимфатические </a:t>
            </a:r>
            <a:r>
              <a:rPr lang="ru-RU" dirty="0" smtClean="0"/>
              <a:t>узлы в </a:t>
            </a:r>
            <a:r>
              <a:rPr lang="ru-RU" dirty="0"/>
              <a:t>поздних стадиях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7038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Клиническая картина рака верхней челюсти</a:t>
            </a:r>
          </a:p>
        </p:txBody>
      </p:sp>
      <p:sp>
        <p:nvSpPr>
          <p:cNvPr id="4" name="AutoShape 2" descr="https://tdayurveda.ru/800/600/https/okeydoc.ru/wp-content/uploads/2018/07/peri-implantitis_f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571" y="1920241"/>
            <a:ext cx="117625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Клиническая картина рака верхнечелюстной пазухи в </a:t>
            </a:r>
            <a:r>
              <a:rPr lang="ru-RU" dirty="0" smtClean="0"/>
              <a:t>начальной стадии </a:t>
            </a:r>
            <a:r>
              <a:rPr lang="ru-RU" dirty="0"/>
              <a:t>заболевания малохарактерна и сходна с </a:t>
            </a:r>
            <a:r>
              <a:rPr lang="ru-RU" dirty="0" smtClean="0"/>
              <a:t>хроническим воспалительным </a:t>
            </a:r>
            <a:r>
              <a:rPr lang="ru-RU" dirty="0"/>
              <a:t>процессом: боли, как правило, в этот период </a:t>
            </a:r>
            <a:r>
              <a:rPr lang="ru-RU" dirty="0" smtClean="0"/>
              <a:t>отсутствуют, отмечаются </a:t>
            </a:r>
            <a:r>
              <a:rPr lang="ru-RU" dirty="0"/>
              <a:t>серозное отделяемое из носового хода и заложенность</a:t>
            </a:r>
          </a:p>
          <a:p>
            <a:r>
              <a:rPr lang="ru-RU" dirty="0"/>
              <a:t>носа. Такая картина может наблюдаться в течение 2 </a:t>
            </a:r>
            <a:r>
              <a:rPr lang="ru-RU" dirty="0" err="1"/>
              <a:t>мес</a:t>
            </a:r>
            <a:r>
              <a:rPr lang="ru-RU" dirty="0"/>
              <a:t>, </a:t>
            </a:r>
            <a:r>
              <a:rPr lang="ru-RU" dirty="0" smtClean="0"/>
              <a:t>особенно не </a:t>
            </a:r>
            <a:r>
              <a:rPr lang="ru-RU" dirty="0"/>
              <a:t>беспокоя больных. </a:t>
            </a:r>
            <a:r>
              <a:rPr lang="ru-RU" dirty="0" smtClean="0"/>
              <a:t>При прогрессировании </a:t>
            </a:r>
            <a:r>
              <a:rPr lang="ru-RU" dirty="0"/>
              <a:t>процесса </a:t>
            </a:r>
            <a:r>
              <a:rPr lang="ru-RU" dirty="0" smtClean="0"/>
              <a:t>присоединяется </a:t>
            </a:r>
            <a:r>
              <a:rPr lang="ru-RU" dirty="0"/>
              <a:t>чувство тяжести в верхней челюсти соответствующей </a:t>
            </a:r>
            <a:r>
              <a:rPr lang="ru-RU" dirty="0" smtClean="0"/>
              <a:t>стороны, появляются </a:t>
            </a:r>
            <a:r>
              <a:rPr lang="ru-RU" dirty="0"/>
              <a:t>гнойно-сукровичные выделения из носа и многие другие</a:t>
            </a:r>
          </a:p>
          <a:p>
            <a:r>
              <a:rPr lang="ru-RU" dirty="0"/>
              <a:t>симптомы, возникновение которых связано с исходной </a:t>
            </a:r>
            <a:r>
              <a:rPr lang="ru-RU" dirty="0" smtClean="0"/>
              <a:t>локализацией опухоли </a:t>
            </a:r>
            <a:r>
              <a:rPr lang="ru-RU" dirty="0"/>
              <a:t>в том или ином участке верхнечелюстной пазухи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4061518"/>
            <a:ext cx="4451465" cy="25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0375C-422C-9896-79DD-445FB78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111" y="1399462"/>
            <a:ext cx="10950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Диагностика злокачественных новообразований предусматривает характеристику распространенности первичного опухолевого </a:t>
            </a:r>
            <a:r>
              <a:rPr lang="ru-RU" dirty="0" smtClean="0"/>
              <a:t>очага, наличие </a:t>
            </a:r>
            <a:r>
              <a:rPr lang="ru-RU" dirty="0"/>
              <a:t>или отсутствие регионарных </a:t>
            </a:r>
            <a:r>
              <a:rPr lang="ru-RU" dirty="0" smtClean="0"/>
              <a:t>и отдаленных </a:t>
            </a:r>
            <a:r>
              <a:rPr lang="ru-RU" dirty="0"/>
              <a:t>метастазов. Кроме того, необходимо получить данные о морфологической картине новообразования. Этим объясняется большое количество методов диагностики, </a:t>
            </a:r>
            <a:r>
              <a:rPr lang="ru-RU" dirty="0" smtClean="0"/>
              <a:t>применяемых у </a:t>
            </a:r>
            <a:r>
              <a:rPr lang="ru-RU" dirty="0"/>
              <a:t>онкологических больных.</a:t>
            </a:r>
          </a:p>
          <a:p>
            <a:r>
              <a:rPr lang="ru-RU" dirty="0"/>
              <a:t>В настоящее время различают следующие уровни диагностики злокачественных опухолей: сверхранняя, ранняя, своевременная, поздняя.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111" y="3971114"/>
            <a:ext cx="110914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Сверхранняя диагностика </a:t>
            </a:r>
            <a:r>
              <a:rPr lang="ru-RU" dirty="0"/>
              <a:t>— это </a:t>
            </a:r>
            <a:r>
              <a:rPr lang="ru-RU" dirty="0" err="1"/>
              <a:t>пренатальное</a:t>
            </a:r>
            <a:r>
              <a:rPr lang="ru-RU" dirty="0"/>
              <a:t> распознавание опухоли (например, облигатные предраковые процессы, такие, как пигментная ксеродерма, болезнь </a:t>
            </a:r>
            <a:r>
              <a:rPr lang="ru-RU" dirty="0" err="1"/>
              <a:t>Боуэна</a:t>
            </a:r>
            <a:r>
              <a:rPr lang="ru-RU" dirty="0"/>
              <a:t>, </a:t>
            </a:r>
            <a:r>
              <a:rPr lang="ru-RU" dirty="0" err="1" smtClean="0"/>
              <a:t>эритроплазия</a:t>
            </a:r>
            <a:r>
              <a:rPr lang="ru-RU" dirty="0" smtClean="0"/>
              <a:t> </a:t>
            </a:r>
            <a:r>
              <a:rPr lang="ru-RU" dirty="0" err="1" smtClean="0"/>
              <a:t>Кейра</a:t>
            </a:r>
            <a:r>
              <a:rPr lang="ru-RU" dirty="0"/>
              <a:t>). Основной метод диагностики связан с анализом хромосомного состава (</a:t>
            </a:r>
            <a:r>
              <a:rPr lang="ru-RU" dirty="0" err="1"/>
              <a:t>идиограмм</a:t>
            </a:r>
            <a:r>
              <a:rPr lang="ru-RU" dirty="0"/>
              <a:t>) клетки, т.е. установлением генетического маркёра заболевания. В связи со сложностью </a:t>
            </a:r>
            <a:r>
              <a:rPr lang="ru-RU" dirty="0" smtClean="0"/>
              <a:t>методы сверхранней </a:t>
            </a:r>
            <a:r>
              <a:rPr lang="ru-RU" dirty="0"/>
              <a:t>диагностики пока не внедрены в клиническую</a:t>
            </a:r>
          </a:p>
          <a:p>
            <a:r>
              <a:rPr lang="ru-RU" dirty="0"/>
              <a:t>практику.</a:t>
            </a:r>
          </a:p>
        </p:txBody>
      </p:sp>
    </p:spTree>
    <p:extLst>
      <p:ext uri="{BB962C8B-B14F-4D97-AF65-F5344CB8AC3E}">
        <p14:creationId xmlns:p14="http://schemas.microsoft.com/office/powerpoint/2010/main" val="909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0375C-422C-9896-79DD-445FB78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953" y="1246909"/>
            <a:ext cx="113801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Ранняя диагностика </a:t>
            </a:r>
            <a:r>
              <a:rPr lang="ru-RU" sz="1600" dirty="0"/>
              <a:t>злокачественных опухолей относится </a:t>
            </a:r>
            <a:r>
              <a:rPr lang="ru-RU" sz="1600" dirty="0" smtClean="0"/>
              <a:t>к начальным </a:t>
            </a:r>
            <a:r>
              <a:rPr lang="ru-RU" sz="1600" dirty="0"/>
              <a:t>стадиям процесса, когда уже произошла трансформация нормальной клетки в злокачественную и началось размножение опухолевых элементов. Наиболее часто ранняя </a:t>
            </a:r>
            <a:r>
              <a:rPr lang="ru-RU" sz="1600" dirty="0" smtClean="0"/>
              <a:t>диагностика </a:t>
            </a:r>
            <a:r>
              <a:rPr lang="ru-RU" sz="1600" dirty="0"/>
              <a:t>возможна при опухолях эпителиального происхождения.</a:t>
            </a:r>
          </a:p>
          <a:p>
            <a:r>
              <a:rPr lang="ru-RU" sz="1600" dirty="0"/>
              <a:t>Вначале рост идёт внутри эпителия, не вовлекая базальную мембрану, отделяющую опухолевый комплекс от подлежащей ткани.</a:t>
            </a:r>
          </a:p>
          <a:p>
            <a:r>
              <a:rPr lang="ru-RU" sz="1600" dirty="0"/>
              <a:t>Это, так называемый, рак на месте </a:t>
            </a:r>
            <a:r>
              <a:rPr lang="ru-RU" sz="1600" dirty="0" smtClean="0"/>
              <a:t>или </a:t>
            </a:r>
            <a:r>
              <a:rPr lang="ru-RU" sz="1600" dirty="0" err="1"/>
              <a:t>интраэпителиальный</a:t>
            </a:r>
            <a:r>
              <a:rPr lang="ru-RU" sz="1600" dirty="0"/>
              <a:t> рак, который может быть верифицирован морфологически.</a:t>
            </a:r>
          </a:p>
          <a:p>
            <a:r>
              <a:rPr lang="ru-RU" sz="1600" dirty="0"/>
              <a:t>В этой фазе опухоль не дает метастазов и в случае ее обнаружения больной может быть вылечен навсегда.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953" y="3309012"/>
            <a:ext cx="11290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Своевременная диагностика </a:t>
            </a:r>
            <a:r>
              <a:rPr lang="ru-RU" dirty="0"/>
              <a:t>— обнаружение новообразования при его распространённости, соответствующей Т1-2,N0 , M0 . В этой стадии относительно благоприятный прогноз определяет возможность радикального лечения вследствие сравнительно небольшой первичной опухоли и отсутствия регионарных и отдалённых метастазов. </a:t>
            </a:r>
          </a:p>
        </p:txBody>
      </p:sp>
    </p:spTree>
    <p:extLst>
      <p:ext uri="{BB962C8B-B14F-4D97-AF65-F5344CB8AC3E}">
        <p14:creationId xmlns:p14="http://schemas.microsoft.com/office/powerpoint/2010/main" val="29962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2537</TotalTime>
  <Words>2591</Words>
  <Application>Microsoft Office PowerPoint</Application>
  <PresentationFormat>Широкоэкранный</PresentationFormat>
  <Paragraphs>159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Calibri</vt:lpstr>
      <vt:lpstr>Century Gothic</vt:lpstr>
      <vt:lpstr>Segoe UI Light</vt:lpstr>
      <vt:lpstr>Times New Roman</vt:lpstr>
      <vt:lpstr>Wingdings 3</vt:lpstr>
      <vt:lpstr>Ион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  </vt:lpstr>
      <vt:lpstr>Цель</vt:lpstr>
      <vt:lpstr>Презентация PowerPoint</vt:lpstr>
      <vt:lpstr>Презентация PowerPoint</vt:lpstr>
      <vt:lpstr>Презентация PowerPoint</vt:lpstr>
      <vt:lpstr>Рак верхней челюсти</vt:lpstr>
      <vt:lpstr>Клиническая картина рака верхней челюсти</vt:lpstr>
      <vt:lpstr>Диагностика</vt:lpstr>
      <vt:lpstr>Диагностика</vt:lpstr>
      <vt:lpstr>Диагностика</vt:lpstr>
      <vt:lpstr>Диагностика</vt:lpstr>
      <vt:lpstr>Дополнительные методы диагностики</vt:lpstr>
      <vt:lpstr>Дополнительные методы диагностики</vt:lpstr>
      <vt:lpstr>Дифференциальная диагностика рака верхней челюсти</vt:lpstr>
      <vt:lpstr>Принципы отечественной клинической  классификации по стадиям:</vt:lpstr>
      <vt:lpstr>Лечение рака верхней челюсти</vt:lpstr>
      <vt:lpstr>Лечение рака верхней челюсти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</dc:title>
  <dc:creator>Анар</dc:creator>
  <cp:lastModifiedBy>priora799</cp:lastModifiedBy>
  <cp:revision>40</cp:revision>
  <dcterms:created xsi:type="dcterms:W3CDTF">2022-10-08T07:35:51Z</dcterms:created>
  <dcterms:modified xsi:type="dcterms:W3CDTF">2024-01-22T08:05:10Z</dcterms:modified>
</cp:coreProperties>
</file>