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0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6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0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2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5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8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8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13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1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25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5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764704" y="44624"/>
            <a:ext cx="10908705" cy="6858000"/>
            <a:chOff x="-19788" y="0"/>
            <a:chExt cx="9163789" cy="6858000"/>
          </a:xfrm>
        </p:grpSpPr>
        <p:pic>
          <p:nvPicPr>
            <p:cNvPr id="10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РАБОТЕ КАФЕДРЫ ВНУТРЕННИХ БОЛЕЗНЕЙ №2 С КУРСОМ ПО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ДИСЦИПЛИНЕ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«ИММУНОЛОГИЯ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52664"/>
            <a:ext cx="7376864" cy="2616696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/>
          </a:p>
          <a:p>
            <a:r>
              <a:rPr lang="ru-RU" sz="2800" b="1" i="1" dirty="0" smtClean="0">
                <a:solidFill>
                  <a:schemeClr val="tx1"/>
                </a:solidFill>
              </a:rPr>
              <a:t>Д.м.н., проф. Ирина Владимировна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Демко</a:t>
            </a:r>
            <a:endParaRPr lang="ru-RU" sz="2800" b="1" i="1" dirty="0" smtClean="0">
              <a:solidFill>
                <a:schemeClr val="tx1"/>
              </a:solidFill>
            </a:endParaRPr>
          </a:p>
          <a:p>
            <a:endParaRPr lang="ru-RU" sz="2800" b="1" i="1" dirty="0" smtClean="0">
              <a:solidFill>
                <a:schemeClr val="tx1"/>
              </a:solidFill>
            </a:endParaRPr>
          </a:p>
          <a:p>
            <a:endParaRPr lang="ru-RU" sz="2800" b="1" i="1" dirty="0">
              <a:solidFill>
                <a:schemeClr val="tx1"/>
              </a:solidFill>
            </a:endParaRP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14.03.2018год</a:t>
            </a:r>
            <a:endParaRPr lang="ru-RU" sz="2800" b="1" i="1" dirty="0">
              <a:solidFill>
                <a:schemeClr val="tx1"/>
              </a:solidFill>
            </a:endParaRPr>
          </a:p>
          <a:p>
            <a:r>
              <a:rPr lang="ru-RU" sz="2800" b="1" i="1" dirty="0" err="1" smtClean="0">
                <a:solidFill>
                  <a:schemeClr val="tx1"/>
                </a:solidFill>
              </a:rPr>
              <a:t>г.Красноярск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05361"/>
            <a:ext cx="7110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</a:t>
            </a:r>
            <a:endParaRPr lang="en-US" sz="1600" b="1" dirty="0" smtClean="0"/>
          </a:p>
          <a:p>
            <a:pPr algn="ctr"/>
            <a:r>
              <a:rPr lang="ru-RU" sz="1600" b="1" dirty="0" smtClean="0"/>
              <a:t>В.Ф</a:t>
            </a:r>
            <a:r>
              <a:rPr lang="ru-RU" sz="1600" b="1" dirty="0"/>
              <a:t>. ВОЙНО-ЯСЕНЕЦКОГО» МИНИСТЕРСТВА ЗДРАВООХРАНЕНИЯ РОССИЙСКОЙ ФЕДЕРАЦИИ</a:t>
            </a:r>
            <a:endParaRPr lang="ru-RU" sz="1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9568" y="1691516"/>
            <a:ext cx="22205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ЛЕЧЕБНЫЙ ФАКУЛЬТЕТ</a:t>
            </a:r>
          </a:p>
        </p:txBody>
      </p:sp>
    </p:spTree>
    <p:extLst>
      <p:ext uri="{BB962C8B-B14F-4D97-AF65-F5344CB8AC3E}">
        <p14:creationId xmlns:p14="http://schemas.microsoft.com/office/powerpoint/2010/main" val="35092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691680" y="908720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Учебно-методическая работа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Выполнено: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28800" y="2274838"/>
            <a:ext cx="63184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2. Созданы и разработаны оценочные средства для текущего контроля успеваемости на практических занятиях (количество тем 21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400" dirty="0"/>
              <a:t>3. Разработан и внедрен банк тестовых заданий и ситуационных задач для зачета по дисциплине «Иммунология» .</a:t>
            </a:r>
          </a:p>
        </p:txBody>
      </p:sp>
    </p:spTree>
    <p:extLst>
      <p:ext uri="{BB962C8B-B14F-4D97-AF65-F5344CB8AC3E}">
        <p14:creationId xmlns:p14="http://schemas.microsoft.com/office/powerpoint/2010/main" val="95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598120" y="1866304"/>
            <a:ext cx="6718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1</a:t>
            </a:r>
            <a:r>
              <a:rPr lang="ru-RU" sz="2200" dirty="0"/>
              <a:t>. Переработка, внесение изменений и дополнений в рабочие программы по дисциплине «Иммунология» для лечебного, стоматологического, педиатрического факультетов и факультета медицинской </a:t>
            </a:r>
            <a:r>
              <a:rPr lang="ru-RU" sz="2200" dirty="0" smtClean="0"/>
              <a:t>кибернетики.</a:t>
            </a:r>
            <a:endParaRPr lang="ru-RU" sz="2200" dirty="0"/>
          </a:p>
          <a:p>
            <a:r>
              <a:rPr lang="ru-RU" sz="2200" dirty="0"/>
              <a:t>2. Переработка, внесение изменений и дополнений в учебно-методическое обеспечение для аудиторной и самостоятельной работы студентов для лечебного, стоматологического, педиатрического факультетов и факультета медицинской </a:t>
            </a:r>
            <a:r>
              <a:rPr lang="ru-RU" sz="2200" dirty="0" smtClean="0"/>
              <a:t>кибернетики.</a:t>
            </a:r>
          </a:p>
          <a:p>
            <a:r>
              <a:rPr lang="ru-RU" sz="2200" dirty="0"/>
              <a:t> </a:t>
            </a:r>
            <a:r>
              <a:rPr lang="ru-RU" sz="2200" dirty="0" smtClean="0"/>
              <a:t>3. </a:t>
            </a:r>
            <a:r>
              <a:rPr lang="ru-RU" sz="2200" dirty="0"/>
              <a:t>Увеличить количество ППС для преподавания дисциплины с целью проведения практических занятий на высоком методическом уровне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694437"/>
            <a:ext cx="3005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Предложения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4" name="Picture 2" descr="http://clipground.com/images/towards-the-light-clipart-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31" y="116632"/>
            <a:ext cx="1939053" cy="193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382902" y="1988840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Всего на сегодняшний день 88 студентов </a:t>
            </a:r>
            <a:r>
              <a:rPr lang="ru-RU" sz="2800" dirty="0" smtClean="0"/>
              <a:t>задолжников: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27 </a:t>
            </a:r>
            <a:r>
              <a:rPr lang="ru-RU" sz="2800" dirty="0"/>
              <a:t>(6,65%) студентов 5 курса </a:t>
            </a: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61 </a:t>
            </a:r>
            <a:r>
              <a:rPr lang="ru-RU" sz="2800" dirty="0"/>
              <a:t>(13%) - 3 </a:t>
            </a:r>
            <a:r>
              <a:rPr lang="ru-RU" sz="2800" dirty="0" smtClean="0"/>
              <a:t>курса</a:t>
            </a:r>
            <a:endParaRPr lang="ru-RU" sz="2800" dirty="0"/>
          </a:p>
          <a:p>
            <a:r>
              <a:rPr lang="ru-RU" sz="2800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863174"/>
            <a:ext cx="2868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Задолжники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http://frazy.su/wp-content/uploads/2016/01/student-exasperat-shutterstoc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538" y="3933057"/>
            <a:ext cx="622244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4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971600" y="982176"/>
            <a:ext cx="7848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 преподавания дисциплины «Иммунология» на кафедре с 1 сентября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2017года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Данная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дисциплина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осваивается:</a:t>
            </a:r>
          </a:p>
          <a:p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3-м </a:t>
            </a:r>
            <a:r>
              <a:rPr lang="ru-RU" sz="2400" dirty="0"/>
              <a:t>курсе (5семетр) и 5-м курсе (10 семестр) лечебного </a:t>
            </a:r>
            <a:r>
              <a:rPr lang="ru-RU" sz="2400" dirty="0" smtClean="0"/>
              <a:t>факультета;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2-м </a:t>
            </a:r>
            <a:r>
              <a:rPr lang="ru-RU" sz="2400" dirty="0"/>
              <a:t>(4 семестр) и 5-м (10 семестре) курсе стоматологического </a:t>
            </a:r>
            <a:r>
              <a:rPr lang="ru-RU" sz="2400" dirty="0" smtClean="0"/>
              <a:t>факультета;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3-м </a:t>
            </a:r>
            <a:r>
              <a:rPr lang="ru-RU" sz="2400" dirty="0"/>
              <a:t>(6 семестр) и 6-м (12 семестре) курсе педиатрического </a:t>
            </a:r>
            <a:r>
              <a:rPr lang="ru-RU" sz="2400" dirty="0" smtClean="0"/>
              <a:t>факультета;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5-м </a:t>
            </a:r>
            <a:r>
              <a:rPr lang="ru-RU" sz="2400" dirty="0"/>
              <a:t>(10 семестре) курсе факультета </a:t>
            </a:r>
            <a:r>
              <a:rPr lang="ru-RU" sz="2400" dirty="0" smtClean="0"/>
              <a:t>кибернетики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33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440132" y="1124744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Куратором дисциплины «Иммунология» в 1-м семестре 2017-2018 уч. года являлась к.м.н., доцент Чубарова С.В. В связи с высокой интенсивностью напряженностью принято решение со 2-го семестра ввести два куратора: 5-е и 6-е курсы – ответственным куратором будет к.м.н.,  доцент Чубарова С.В., а 2-е и 3-и курсы – ассистент, к.м.н. Шестакова Н.А.</a:t>
            </a:r>
          </a:p>
        </p:txBody>
      </p:sp>
    </p:spTree>
    <p:extLst>
      <p:ext uri="{BB962C8B-B14F-4D97-AF65-F5344CB8AC3E}">
        <p14:creationId xmlns:p14="http://schemas.microsoft.com/office/powerpoint/2010/main" val="1847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450890" y="1196752"/>
            <a:ext cx="6678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Организация учебного процесса включает в себя проведение проблемных лекций и практических </a:t>
            </a:r>
            <a:r>
              <a:rPr lang="ru-RU" sz="2400" dirty="0" smtClean="0"/>
              <a:t>занятий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Необходимо </a:t>
            </a:r>
            <a:r>
              <a:rPr lang="ru-RU" sz="2400" dirty="0"/>
              <a:t>отметить, что на младших курсах практические занятия проводятся согласно фронтальному расписанию, а на старших курсах </a:t>
            </a:r>
            <a:r>
              <a:rPr lang="ru-RU" sz="2400" dirty="0" smtClean="0"/>
              <a:t>циклами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По дисциплине «Иммунология» за 1-й семестр 2017-2018 уч. года  всего было обучено 40 групп 3 курса лечебного факультета (462 студента) и 32 группы 5 курса лечебного факультета (406 студентов) </a:t>
            </a:r>
          </a:p>
        </p:txBody>
      </p:sp>
    </p:spTree>
    <p:extLst>
      <p:ext uri="{BB962C8B-B14F-4D97-AF65-F5344CB8AC3E}">
        <p14:creationId xmlns:p14="http://schemas.microsoft.com/office/powerpoint/2010/main" val="25322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476862" y="1731580"/>
            <a:ext cx="6390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на </a:t>
            </a:r>
            <a:r>
              <a:rPr lang="ru-RU" sz="2400" dirty="0"/>
              <a:t>3 курсе лечебного факультета являлись проф. Собко Е.А., к.м.н., ассистент Шестакова Н.А., внешний совместитель, ассистент </a:t>
            </a:r>
            <a:r>
              <a:rPr lang="ru-RU" sz="2400" dirty="0" err="1"/>
              <a:t>Яковчук</a:t>
            </a:r>
            <a:r>
              <a:rPr lang="ru-RU" sz="2400" dirty="0"/>
              <a:t> И.А.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на </a:t>
            </a:r>
            <a:r>
              <a:rPr lang="ru-RU" sz="2400" dirty="0"/>
              <a:t>5-м курсе лечебного факультета к.м.н., доцент Чубарова С.В., к.м.н., доцент Соловьева И.А</a:t>
            </a:r>
            <a:r>
              <a:rPr lang="ru-RU" sz="2400" dirty="0" smtClean="0"/>
              <a:t>., с  декабря </a:t>
            </a:r>
            <a:r>
              <a:rPr lang="ru-RU" sz="2400" dirty="0"/>
              <a:t>2017г </a:t>
            </a:r>
            <a:r>
              <a:rPr lang="ru-RU" sz="2400" dirty="0" smtClean="0"/>
              <a:t> </a:t>
            </a:r>
            <a:r>
              <a:rPr lang="ru-RU" sz="2400" dirty="0"/>
              <a:t>проф. </a:t>
            </a:r>
            <a:r>
              <a:rPr lang="ru-RU" sz="2400" dirty="0" err="1"/>
              <a:t>Куртасова</a:t>
            </a:r>
            <a:r>
              <a:rPr lang="ru-RU" sz="2400" dirty="0"/>
              <a:t> Л.М.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Во </a:t>
            </a:r>
            <a:r>
              <a:rPr lang="ru-RU" sz="2400" dirty="0"/>
              <a:t>2-м семестре 2017-2018 уч. года ППС усилен ассистентом  Егоровым С.А.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692696"/>
            <a:ext cx="6143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практических занятий </a:t>
            </a:r>
          </a:p>
        </p:txBody>
      </p:sp>
    </p:spTree>
    <p:extLst>
      <p:ext uri="{BB962C8B-B14F-4D97-AF65-F5344CB8AC3E}">
        <p14:creationId xmlns:p14="http://schemas.microsoft.com/office/powerpoint/2010/main" val="371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971600" y="215924"/>
            <a:ext cx="792088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трудности по организации практических занятий и лекций по дисциплине «Иммунология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. Учебно-методическое обеспечение для аудиторной и самостоятельной работы студентов не соответствует требованиям и нуждается в серьезной переработке, что свидетельствует только о формальном наличии методических рекомендаций для студентов. По этому поводу со стороны студентов неоднократно высказывались претензии в адрес ППС.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2. Тестовые и ситуационные задания для практических занятий также не соответствовали тематике и требованиям и нуждаются в серьезной переработке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3. Создание всего лекционного материала с прицелом на специальность сопряжено с высокой интенсивностью и напряженностью ППС. Более того, с учетом, большого количества курсов и факультетов не возможно составить благоприятное расписание для лекторов. </a:t>
            </a:r>
          </a:p>
        </p:txBody>
      </p:sp>
    </p:spTree>
    <p:extLst>
      <p:ext uri="{BB962C8B-B14F-4D97-AF65-F5344CB8AC3E}">
        <p14:creationId xmlns:p14="http://schemas.microsoft.com/office/powerpoint/2010/main" val="95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2286000" y="2132856"/>
            <a:ext cx="56703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проф</a:t>
            </a:r>
            <a:r>
              <a:rPr lang="ru-RU" sz="2800" dirty="0"/>
              <a:t>. Собко Е.А. </a:t>
            </a: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проф</a:t>
            </a:r>
            <a:r>
              <a:rPr lang="ru-RU" sz="2800" dirty="0"/>
              <a:t>. </a:t>
            </a:r>
            <a:r>
              <a:rPr lang="ru-RU" sz="2800" dirty="0" err="1"/>
              <a:t>Куртасова</a:t>
            </a:r>
            <a:r>
              <a:rPr lang="ru-RU" sz="2800" dirty="0"/>
              <a:t> Л.М</a:t>
            </a:r>
            <a:r>
              <a:rPr lang="ru-RU" sz="2800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доцент </a:t>
            </a:r>
            <a:r>
              <a:rPr lang="ru-RU" sz="2800" dirty="0"/>
              <a:t>Чубарова </a:t>
            </a:r>
            <a:r>
              <a:rPr lang="ru-RU" sz="2800" dirty="0" smtClean="0"/>
              <a:t>С.В.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доцент </a:t>
            </a:r>
            <a:r>
              <a:rPr lang="ru-RU" sz="2800" dirty="0"/>
              <a:t>Соловьева </a:t>
            </a:r>
            <a:r>
              <a:rPr lang="ru-RU" sz="2800" dirty="0" smtClean="0"/>
              <a:t>И.А.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общей сложности за этот учебный год будет прочитано </a:t>
            </a:r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48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лекций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6720" y="478918"/>
            <a:ext cx="56194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Лекторы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дисциплине 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Иммунология» </a:t>
            </a:r>
          </a:p>
        </p:txBody>
      </p:sp>
    </p:spTree>
    <p:extLst>
      <p:ext uri="{BB962C8B-B14F-4D97-AF65-F5344CB8AC3E}">
        <p14:creationId xmlns:p14="http://schemas.microsoft.com/office/powerpoint/2010/main" val="95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391468" y="1268760"/>
            <a:ext cx="76450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4. В связи с большим количеством студентов и малым числом преподавателей одновременно занимались по 2-3 группы. Необходимо отметить, что на младших курсах продолжительность занятия составляет 2 академических часа. В таких условиях провести практические занятия на высоком методическом уровне и дать объективную оценку знаниям каждого студента не возможно.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5. На 5-м курсе клиническая иммунология предполагает разбор реальных больных. Однако с учетом, большого количества студентов осуществить данное направление обучения очень сложно.</a:t>
            </a:r>
          </a:p>
          <a:p>
            <a:r>
              <a:rPr lang="ru-RU" sz="2000" dirty="0"/>
              <a:t>6. В целом преподаватели отмечали низкую мотивацию студентов некоторых группах к изучению данной дисциплины. В связи с чем систематически приходили на занятия не подготовленными. </a:t>
            </a:r>
          </a:p>
          <a:p>
            <a:r>
              <a:rPr lang="ru-RU" sz="2000" dirty="0"/>
              <a:t>7. Отсутствуют данные об успеваемости и посещаемости студентами практических занятий, которые занимались в прошлом учебном году.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47452" y="188640"/>
            <a:ext cx="6996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трудности по организации практических занятий и лекций по дисциплине «Иммунология»:</a:t>
            </a:r>
          </a:p>
        </p:txBody>
      </p:sp>
    </p:spTree>
    <p:extLst>
      <p:ext uri="{BB962C8B-B14F-4D97-AF65-F5344CB8AC3E}">
        <p14:creationId xmlns:p14="http://schemas.microsoft.com/office/powerpoint/2010/main" val="95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9788" y="0"/>
            <a:ext cx="9163789" cy="6858000"/>
            <a:chOff x="-19788" y="0"/>
            <a:chExt cx="9163789" cy="6858000"/>
          </a:xfrm>
        </p:grpSpPr>
        <p:pic>
          <p:nvPicPr>
            <p:cNvPr id="5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623"/>
            <a:stretch/>
          </p:blipFill>
          <p:spPr bwMode="auto">
            <a:xfrm>
              <a:off x="-19788" y="0"/>
              <a:ext cx="165164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://cpadreams.info/wp-content/uploads/2017/12/powerpoint-free-background-templates-free-powerpoint-background-templates-11-best-red-powerpoint-idea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16"/>
            <a:stretch/>
          </p:blipFill>
          <p:spPr bwMode="auto">
            <a:xfrm>
              <a:off x="1475657" y="0"/>
              <a:ext cx="7668344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421904" y="332656"/>
            <a:ext cx="74705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Учебно-методическая работа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Выполнено: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/>
              <a:t>1. </a:t>
            </a:r>
            <a:r>
              <a:rPr lang="ru-RU" dirty="0"/>
              <a:t>Написание и создание всего лекционного материала по дисциплине «Иммунология» - всего разработано 14 лекций:</a:t>
            </a:r>
          </a:p>
          <a:p>
            <a:pPr lvl="0"/>
            <a:r>
              <a:rPr lang="ru-RU" dirty="0" smtClean="0"/>
              <a:t>1) Введение </a:t>
            </a:r>
            <a:r>
              <a:rPr lang="ru-RU" dirty="0"/>
              <a:t>в иммунологию, ее место среди других клинических дисциплин</a:t>
            </a:r>
          </a:p>
          <a:p>
            <a:pPr lvl="0"/>
            <a:r>
              <a:rPr lang="ru-RU" dirty="0" smtClean="0"/>
              <a:t>2) Состояние </a:t>
            </a:r>
            <a:r>
              <a:rPr lang="ru-RU" dirty="0"/>
              <a:t>иммунной системы при инфекционной патологии</a:t>
            </a:r>
          </a:p>
          <a:p>
            <a:pPr lvl="0"/>
            <a:r>
              <a:rPr lang="ru-RU" dirty="0" smtClean="0"/>
              <a:t>3) Иммунный </a:t>
            </a:r>
            <a:r>
              <a:rPr lang="ru-RU" dirty="0"/>
              <a:t>ответ, межклеточные взаимодействия в иммунном ответе </a:t>
            </a:r>
          </a:p>
          <a:p>
            <a:pPr lvl="0"/>
            <a:r>
              <a:rPr lang="ru-RU" dirty="0" smtClean="0"/>
              <a:t>4) Регуляция </a:t>
            </a:r>
            <a:r>
              <a:rPr lang="ru-RU" dirty="0"/>
              <a:t>иммунного ответа, цитокины и их клиническое применение</a:t>
            </a:r>
          </a:p>
          <a:p>
            <a:pPr lvl="0"/>
            <a:r>
              <a:rPr lang="ru-RU" dirty="0" smtClean="0"/>
              <a:t>5) Понятие </a:t>
            </a:r>
            <a:r>
              <a:rPr lang="ru-RU" dirty="0"/>
              <a:t>об иммунном статусе человека</a:t>
            </a:r>
          </a:p>
          <a:p>
            <a:pPr lvl="0"/>
            <a:r>
              <a:rPr lang="ru-RU" dirty="0" smtClean="0"/>
              <a:t>6) Основы </a:t>
            </a:r>
            <a:r>
              <a:rPr lang="ru-RU" dirty="0"/>
              <a:t>иммуногенетики</a:t>
            </a:r>
          </a:p>
          <a:p>
            <a:pPr lvl="0"/>
            <a:r>
              <a:rPr lang="ru-RU" dirty="0" smtClean="0"/>
              <a:t>7) Гомеостатическая </a:t>
            </a:r>
            <a:r>
              <a:rPr lang="ru-RU" dirty="0" err="1"/>
              <a:t>нейроиммуноэндокринная</a:t>
            </a:r>
            <a:r>
              <a:rPr lang="ru-RU" dirty="0"/>
              <a:t> система</a:t>
            </a:r>
          </a:p>
          <a:p>
            <a:pPr lvl="0"/>
            <a:r>
              <a:rPr lang="ru-RU" dirty="0" smtClean="0"/>
              <a:t>8) </a:t>
            </a:r>
            <a:r>
              <a:rPr lang="ru-RU" dirty="0" err="1" smtClean="0"/>
              <a:t>Антигенспецифическая</a:t>
            </a:r>
            <a:r>
              <a:rPr lang="ru-RU" dirty="0" smtClean="0"/>
              <a:t> </a:t>
            </a:r>
            <a:r>
              <a:rPr lang="ru-RU" dirty="0"/>
              <a:t>профилактика</a:t>
            </a:r>
          </a:p>
          <a:p>
            <a:pPr lvl="0"/>
            <a:r>
              <a:rPr lang="ru-RU" dirty="0" smtClean="0"/>
              <a:t>9) Первичные </a:t>
            </a:r>
            <a:r>
              <a:rPr lang="ru-RU" dirty="0"/>
              <a:t>и вторичные </a:t>
            </a:r>
            <a:r>
              <a:rPr lang="ru-RU" dirty="0" err="1"/>
              <a:t>иммунодефицитные</a:t>
            </a:r>
            <a:r>
              <a:rPr lang="ru-RU" dirty="0"/>
              <a:t> состояния</a:t>
            </a:r>
          </a:p>
          <a:p>
            <a:pPr lvl="0"/>
            <a:r>
              <a:rPr lang="ru-RU" dirty="0" smtClean="0"/>
              <a:t>10) Аутоиммунные </a:t>
            </a:r>
            <a:r>
              <a:rPr lang="ru-RU" dirty="0"/>
              <a:t>заболевания, роль иммунной системы в их возникновении и развитии</a:t>
            </a:r>
          </a:p>
          <a:p>
            <a:pPr lvl="0"/>
            <a:r>
              <a:rPr lang="ru-RU" dirty="0" smtClean="0"/>
              <a:t>11) Современные </a:t>
            </a:r>
            <a:r>
              <a:rPr lang="ru-RU" dirty="0"/>
              <a:t>аспекты аллергии и </a:t>
            </a:r>
            <a:r>
              <a:rPr lang="ru-RU" dirty="0" err="1"/>
              <a:t>псевдоаллергии</a:t>
            </a:r>
            <a:endParaRPr lang="ru-RU" dirty="0"/>
          </a:p>
          <a:p>
            <a:pPr lvl="0"/>
            <a:r>
              <a:rPr lang="ru-RU" dirty="0" smtClean="0"/>
              <a:t>12) Неспецифические </a:t>
            </a:r>
            <a:r>
              <a:rPr lang="ru-RU" dirty="0"/>
              <a:t>механизмы, их взаимодействия со специфическими иммунными реакциями</a:t>
            </a:r>
          </a:p>
          <a:p>
            <a:pPr lvl="0"/>
            <a:r>
              <a:rPr lang="ru-RU" dirty="0" smtClean="0"/>
              <a:t>13) Иммунология </a:t>
            </a:r>
            <a:r>
              <a:rPr lang="ru-RU" dirty="0"/>
              <a:t>беременности</a:t>
            </a:r>
          </a:p>
          <a:p>
            <a:pPr lvl="0"/>
            <a:r>
              <a:rPr lang="ru-RU" dirty="0" smtClean="0"/>
              <a:t>14) Перспективы </a:t>
            </a:r>
            <a:r>
              <a:rPr lang="ru-RU" dirty="0"/>
              <a:t>клеточных технологий в лечении заболеваний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95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719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 РАБОТЕ КАФЕДРЫ ВНУТРЕННИХ БОЛЕЗНЕЙ №2 С КУРСОМ ПО ПО ДИСЦИПЛИНЕ «ИММУНОЛОГИЯ»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СПРАВКА О РАБОТЕ КАФЕДРЫ ВНУТРЕННИХ БОЛЕЗНЕЙ №2 С КУРСОМ ПО По ДИСЦИПЛИНЕ «ИММУНОЛОГИЯ»</dc:title>
  <dc:creator>Невр Пост3</dc:creator>
  <cp:lastModifiedBy>tech</cp:lastModifiedBy>
  <cp:revision>5</cp:revision>
  <dcterms:created xsi:type="dcterms:W3CDTF">2018-03-12T16:15:15Z</dcterms:created>
  <dcterms:modified xsi:type="dcterms:W3CDTF">2018-03-13T06:57:56Z</dcterms:modified>
</cp:coreProperties>
</file>