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2343" y="2252979"/>
            <a:ext cx="669931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800"/>
            <a:ext cx="9144000" cy="6553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684361" y="3780263"/>
            <a:ext cx="1775275" cy="22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800"/>
            <a:ext cx="9144000" cy="6553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8709" y="271271"/>
            <a:ext cx="7427595" cy="9124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739" y="1067816"/>
            <a:ext cx="7753350" cy="4432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093" y="524763"/>
            <a:ext cx="7902575" cy="204414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6510" marR="9525" indent="-635" algn="ctr">
              <a:lnSpc>
                <a:spcPts val="2620"/>
              </a:lnSpc>
              <a:spcBef>
                <a:spcPts val="200"/>
              </a:spcBef>
            </a:pPr>
            <a:r>
              <a:rPr sz="2200" b="1" spc="-15" dirty="0">
                <a:solidFill>
                  <a:srgbClr val="313131"/>
                </a:solidFill>
                <a:latin typeface="Calibri"/>
                <a:cs typeface="Calibri"/>
              </a:rPr>
              <a:t>ПСИХОЛОГИЧЕСКАЯ РЕАБИЛИТАЦИОННАЯ </a:t>
            </a:r>
            <a:r>
              <a:rPr sz="2200" b="1" spc="-5" dirty="0">
                <a:solidFill>
                  <a:srgbClr val="313131"/>
                </a:solidFill>
                <a:latin typeface="Calibri"/>
                <a:cs typeface="Calibri"/>
              </a:rPr>
              <a:t>ДИАГНОСТИКА  </a:t>
            </a:r>
            <a:r>
              <a:rPr sz="2200" b="1" spc="-15" dirty="0">
                <a:solidFill>
                  <a:srgbClr val="313131"/>
                </a:solidFill>
                <a:latin typeface="Calibri"/>
                <a:cs typeface="Calibri"/>
              </a:rPr>
              <a:t>ФУНКЦИЙ </a:t>
            </a:r>
            <a:r>
              <a:rPr sz="2200" b="1" spc="-5" dirty="0">
                <a:solidFill>
                  <a:srgbClr val="313131"/>
                </a:solidFill>
                <a:latin typeface="Calibri"/>
                <a:cs typeface="Calibri"/>
              </a:rPr>
              <a:t>ЭМОЦИЙ (ДИАПАЗОН, </a:t>
            </a:r>
            <a:r>
              <a:rPr sz="2200" b="1" spc="-20" dirty="0">
                <a:solidFill>
                  <a:srgbClr val="313131"/>
                </a:solidFill>
                <a:latin typeface="Calibri"/>
                <a:cs typeface="Calibri"/>
              </a:rPr>
              <a:t>АДЕКВАТНОСТЬ </a:t>
            </a:r>
            <a:r>
              <a:rPr sz="2200" b="1" dirty="0">
                <a:solidFill>
                  <a:srgbClr val="313131"/>
                </a:solidFill>
                <a:latin typeface="Calibri"/>
                <a:cs typeface="Calibri"/>
              </a:rPr>
              <a:t>И</a:t>
            </a:r>
            <a:r>
              <a:rPr sz="2200" b="1" spc="75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313131"/>
                </a:solidFill>
                <a:latin typeface="Calibri"/>
                <a:cs typeface="Calibri"/>
              </a:rPr>
              <a:t>РЕГУЛЯЦИЯ).</a:t>
            </a:r>
            <a:endParaRPr sz="2200" dirty="0">
              <a:latin typeface="Calibri"/>
              <a:cs typeface="Calibri"/>
            </a:endParaRPr>
          </a:p>
          <a:p>
            <a:pPr algn="ctr">
              <a:lnSpc>
                <a:spcPts val="2505"/>
              </a:lnSpc>
            </a:pPr>
            <a:r>
              <a:rPr sz="2200" b="1" spc="-10" dirty="0">
                <a:solidFill>
                  <a:srgbClr val="313131"/>
                </a:solidFill>
                <a:latin typeface="Calibri"/>
                <a:cs typeface="Calibri"/>
              </a:rPr>
              <a:t>ИСПОЛЬЗОВАНИЕ </a:t>
            </a:r>
            <a:r>
              <a:rPr sz="2200" b="1" spc="-20" dirty="0">
                <a:solidFill>
                  <a:srgbClr val="313131"/>
                </a:solidFill>
                <a:latin typeface="Calibri"/>
                <a:cs typeface="Calibri"/>
              </a:rPr>
              <a:t>ГОСПИТАЛЬНОЙ </a:t>
            </a:r>
            <a:r>
              <a:rPr sz="2200" b="1" dirty="0">
                <a:solidFill>
                  <a:srgbClr val="313131"/>
                </a:solidFill>
                <a:latin typeface="Calibri"/>
                <a:cs typeface="Calibri"/>
              </a:rPr>
              <a:t>ШКАЛЫ </a:t>
            </a:r>
            <a:r>
              <a:rPr sz="2200" b="1" spc="-5" dirty="0">
                <a:solidFill>
                  <a:srgbClr val="313131"/>
                </a:solidFill>
                <a:latin typeface="Calibri"/>
                <a:cs typeface="Calibri"/>
              </a:rPr>
              <a:t>ТРЕВОГИ</a:t>
            </a:r>
            <a:r>
              <a:rPr sz="2200" b="1" spc="4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313131"/>
                </a:solidFill>
                <a:latin typeface="Calibri"/>
                <a:cs typeface="Calibri"/>
              </a:rPr>
              <a:t>И</a:t>
            </a:r>
            <a:endParaRPr sz="2200" dirty="0">
              <a:latin typeface="Calibri"/>
              <a:cs typeface="Calibri"/>
            </a:endParaRPr>
          </a:p>
          <a:p>
            <a:pPr marL="12065" marR="5080" algn="ctr">
              <a:lnSpc>
                <a:spcPts val="2620"/>
              </a:lnSpc>
              <a:spcBef>
                <a:spcPts val="155"/>
              </a:spcBef>
            </a:pPr>
            <a:r>
              <a:rPr sz="2200" b="1" spc="-10" dirty="0">
                <a:solidFill>
                  <a:srgbClr val="313131"/>
                </a:solidFill>
                <a:latin typeface="Calibri"/>
                <a:cs typeface="Calibri"/>
              </a:rPr>
              <a:t>ДЕПРЕССИИ, </a:t>
            </a:r>
            <a:r>
              <a:rPr sz="2200" b="1" dirty="0">
                <a:solidFill>
                  <a:srgbClr val="313131"/>
                </a:solidFill>
                <a:latin typeface="Calibri"/>
                <a:cs typeface="Calibri"/>
              </a:rPr>
              <a:t>ШКАЛЫ </a:t>
            </a:r>
            <a:r>
              <a:rPr sz="2200" b="1" spc="-10" dirty="0">
                <a:solidFill>
                  <a:srgbClr val="313131"/>
                </a:solidFill>
                <a:latin typeface="Calibri"/>
                <a:cs typeface="Calibri"/>
              </a:rPr>
              <a:t>ДЕПРЕССИИ </a:t>
            </a:r>
            <a:r>
              <a:rPr sz="2200" b="1" spc="5" dirty="0">
                <a:solidFill>
                  <a:srgbClr val="313131"/>
                </a:solidFill>
                <a:latin typeface="Calibri"/>
                <a:cs typeface="Calibri"/>
              </a:rPr>
              <a:t>БЕКА, </a:t>
            </a:r>
            <a:r>
              <a:rPr sz="2200" b="1" dirty="0">
                <a:solidFill>
                  <a:srgbClr val="313131"/>
                </a:solidFill>
                <a:latin typeface="Calibri"/>
                <a:cs typeface="Calibri"/>
              </a:rPr>
              <a:t>ШКАЛЫ </a:t>
            </a:r>
            <a:r>
              <a:rPr sz="2200" b="1" spc="-5" dirty="0">
                <a:solidFill>
                  <a:srgbClr val="313131"/>
                </a:solidFill>
                <a:latin typeface="Calibri"/>
                <a:cs typeface="Calibri"/>
              </a:rPr>
              <a:t>ЛИЧНОСТНОЙ </a:t>
            </a:r>
            <a:r>
              <a:rPr sz="2200" b="1" dirty="0">
                <a:solidFill>
                  <a:srgbClr val="313131"/>
                </a:solidFill>
                <a:latin typeface="Calibri"/>
                <a:cs typeface="Calibri"/>
              </a:rPr>
              <a:t>И  </a:t>
            </a:r>
            <a:r>
              <a:rPr sz="2200" b="1" spc="-30" dirty="0">
                <a:solidFill>
                  <a:srgbClr val="313131"/>
                </a:solidFill>
                <a:latin typeface="Calibri"/>
                <a:cs typeface="Calibri"/>
              </a:rPr>
              <a:t>СИТУАТИВНОЙ </a:t>
            </a:r>
            <a:r>
              <a:rPr sz="2200" b="1" spc="-5" dirty="0">
                <a:solidFill>
                  <a:srgbClr val="313131"/>
                </a:solidFill>
                <a:latin typeface="Calibri"/>
                <a:cs typeface="Calibri"/>
              </a:rPr>
              <a:t>ТРЕВОГИ</a:t>
            </a:r>
            <a:r>
              <a:rPr sz="2200" b="1" spc="35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313131"/>
                </a:solidFill>
                <a:latin typeface="Calibri"/>
                <a:cs typeface="Calibri"/>
              </a:rPr>
              <a:t>СПИЛБЕРГЕРА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7610" y="1797811"/>
            <a:ext cx="6748780" cy="2771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00200"/>
              </a:lnSpc>
              <a:spcBef>
                <a:spcPts val="90"/>
              </a:spcBef>
            </a:pPr>
            <a:r>
              <a:rPr sz="3600" b="1" spc="-5" dirty="0">
                <a:latin typeface="Arial"/>
                <a:cs typeface="Arial"/>
              </a:rPr>
              <a:t>КЛИНИЧЕСКАЯ  </a:t>
            </a:r>
            <a:r>
              <a:rPr sz="3600" b="1" spc="-10" dirty="0">
                <a:latin typeface="Arial"/>
                <a:cs typeface="Arial"/>
              </a:rPr>
              <a:t>ФЕНОМЕНОЛОГИЯ </a:t>
            </a:r>
            <a:r>
              <a:rPr sz="3600" b="1" dirty="0">
                <a:latin typeface="Arial"/>
                <a:cs typeface="Arial"/>
              </a:rPr>
              <a:t>И  </a:t>
            </a:r>
            <a:r>
              <a:rPr sz="3600" b="1" spc="-15" dirty="0">
                <a:latin typeface="Arial"/>
                <a:cs typeface="Arial"/>
              </a:rPr>
              <a:t>ПОДТИПЫ </a:t>
            </a:r>
            <a:r>
              <a:rPr sz="3600" b="1" spc="-5" dirty="0">
                <a:latin typeface="Arial"/>
                <a:cs typeface="Arial"/>
              </a:rPr>
              <a:t>НЕКОГНИТИВНЫХ  НЕРВНО-ПСИХИЧЕСКИХ</a:t>
            </a:r>
            <a:endParaRPr sz="36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3600" b="1" spc="-60" dirty="0">
                <a:latin typeface="Arial"/>
                <a:cs typeface="Arial"/>
              </a:rPr>
              <a:t>РАССТРОЙСТВ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28650" marR="5080" indent="-612140">
              <a:lnSpc>
                <a:spcPct val="100699"/>
              </a:lnSpc>
              <a:spcBef>
                <a:spcPts val="75"/>
              </a:spcBef>
            </a:pPr>
            <a:r>
              <a:rPr spc="-5" dirty="0">
                <a:latin typeface="Arial"/>
                <a:cs typeface="Arial"/>
              </a:rPr>
              <a:t>ДЕПРЕССИЯ. ОПРЕДЕЛЕНИЕ </a:t>
            </a:r>
            <a:r>
              <a:rPr dirty="0">
                <a:latin typeface="Arial"/>
                <a:cs typeface="Arial"/>
              </a:rPr>
              <a:t>И </a:t>
            </a:r>
            <a:r>
              <a:rPr spc="-20" dirty="0">
                <a:latin typeface="Arial"/>
                <a:cs typeface="Arial"/>
              </a:rPr>
              <a:t>СВЯЗЬ </a:t>
            </a:r>
            <a:r>
              <a:rPr dirty="0">
                <a:latin typeface="Arial"/>
                <a:cs typeface="Arial"/>
              </a:rPr>
              <a:t>С  </a:t>
            </a:r>
            <a:r>
              <a:rPr spc="-5" dirty="0">
                <a:latin typeface="Arial"/>
                <a:cs typeface="Arial"/>
              </a:rPr>
              <a:t>КОГНИТИВНЫМИ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НАРУШЕНИЯМИ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666355" cy="26498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462280" indent="-342900">
              <a:lnSpc>
                <a:spcPct val="100800"/>
              </a:lnSpc>
              <a:spcBef>
                <a:spcPts val="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5" dirty="0">
                <a:latin typeface="Times New Roman"/>
                <a:cs typeface="Times New Roman"/>
              </a:rPr>
              <a:t>Депрессия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состояние, характеризующееся прежде </a:t>
            </a:r>
            <a:r>
              <a:rPr sz="1800" spc="-10" dirty="0">
                <a:latin typeface="Times New Roman"/>
                <a:cs typeface="Times New Roman"/>
              </a:rPr>
              <a:t>всего сниженным  фоном </a:t>
            </a:r>
            <a:r>
              <a:rPr sz="1800" dirty="0">
                <a:latin typeface="Times New Roman"/>
                <a:cs typeface="Times New Roman"/>
              </a:rPr>
              <a:t>настроения, </a:t>
            </a:r>
            <a:r>
              <a:rPr sz="1800" spc="-5" dirty="0">
                <a:latin typeface="Times New Roman"/>
                <a:cs typeface="Times New Roman"/>
              </a:rPr>
              <a:t>подавленностью, </a:t>
            </a:r>
            <a:r>
              <a:rPr sz="1800" dirty="0">
                <a:latin typeface="Times New Roman"/>
                <a:cs typeface="Times New Roman"/>
              </a:rPr>
              <a:t>пессимистическим </a:t>
            </a:r>
            <a:r>
              <a:rPr sz="1800" spc="-20" dirty="0">
                <a:latin typeface="Times New Roman"/>
                <a:cs typeface="Times New Roman"/>
              </a:rPr>
              <a:t>взглядом </a:t>
            </a:r>
            <a:r>
              <a:rPr sz="1800" spc="-5" dirty="0">
                <a:latin typeface="Times New Roman"/>
                <a:cs typeface="Times New Roman"/>
              </a:rPr>
              <a:t>на  </a:t>
            </a:r>
            <a:r>
              <a:rPr sz="1800" spc="-25" dirty="0">
                <a:latin typeface="Times New Roman"/>
                <a:cs typeface="Times New Roman"/>
              </a:rPr>
              <a:t>будущее, </a:t>
            </a:r>
            <a:r>
              <a:rPr sz="1800" spc="-20" dirty="0">
                <a:latin typeface="Times New Roman"/>
                <a:cs typeface="Times New Roman"/>
              </a:rPr>
              <a:t>низкой </a:t>
            </a:r>
            <a:r>
              <a:rPr sz="1800" spc="-10" dirty="0">
                <a:latin typeface="Times New Roman"/>
                <a:cs typeface="Times New Roman"/>
              </a:rPr>
              <a:t>самооценкой, чувством </a:t>
            </a:r>
            <a:r>
              <a:rPr sz="1800" spc="-5" dirty="0">
                <a:latin typeface="Times New Roman"/>
                <a:cs typeface="Times New Roman"/>
              </a:rPr>
              <a:t>вины, </a:t>
            </a:r>
            <a:r>
              <a:rPr sz="1800" spc="-10" dirty="0">
                <a:latin typeface="Times New Roman"/>
                <a:cs typeface="Times New Roman"/>
              </a:rPr>
              <a:t>мотивационной  </a:t>
            </a:r>
            <a:r>
              <a:rPr sz="1800" dirty="0">
                <a:latin typeface="Times New Roman"/>
                <a:cs typeface="Times New Roman"/>
              </a:rPr>
              <a:t>инертностью, </a:t>
            </a:r>
            <a:r>
              <a:rPr sz="1800" spc="-10" dirty="0">
                <a:latin typeface="Times New Roman"/>
                <a:cs typeface="Times New Roman"/>
              </a:rPr>
              <a:t>снижением </a:t>
            </a:r>
            <a:r>
              <a:rPr sz="1800" spc="-5" dirty="0">
                <a:latin typeface="Times New Roman"/>
                <a:cs typeface="Times New Roman"/>
              </a:rPr>
              <a:t>всех видов </a:t>
            </a:r>
            <a:r>
              <a:rPr sz="1800" dirty="0">
                <a:latin typeface="Times New Roman"/>
                <a:cs typeface="Times New Roman"/>
              </a:rPr>
              <a:t>активности </a:t>
            </a:r>
            <a:r>
              <a:rPr sz="1800" spc="-10" dirty="0">
                <a:latin typeface="Times New Roman"/>
                <a:cs typeface="Times New Roman"/>
              </a:rPr>
              <a:t>(психической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0" dirty="0">
                <a:latin typeface="Times New Roman"/>
                <a:cs typeface="Times New Roman"/>
              </a:rPr>
              <a:t>физической).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400"/>
              </a:lnSpc>
              <a:spcBef>
                <a:spcPts val="1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Выявление </a:t>
            </a:r>
            <a:r>
              <a:rPr sz="1800" dirty="0">
                <a:latin typeface="Times New Roman"/>
                <a:cs typeface="Times New Roman"/>
              </a:rPr>
              <a:t>депрессии, особенно </a:t>
            </a:r>
            <a:r>
              <a:rPr sz="1800" spc="-5" dirty="0">
                <a:latin typeface="Times New Roman"/>
                <a:cs typeface="Times New Roman"/>
              </a:rPr>
              <a:t>при деменции, является </a:t>
            </a:r>
            <a:r>
              <a:rPr sz="1800" spc="-10" dirty="0">
                <a:latin typeface="Times New Roman"/>
                <a:cs typeface="Times New Roman"/>
              </a:rPr>
              <a:t>сложной </a:t>
            </a:r>
            <a:r>
              <a:rPr sz="1800" spc="-15" dirty="0">
                <a:latin typeface="Times New Roman"/>
                <a:cs typeface="Times New Roman"/>
              </a:rPr>
              <a:t>задачей,  </a:t>
            </a:r>
            <a:r>
              <a:rPr sz="1800" spc="-35" dirty="0">
                <a:latin typeface="Times New Roman"/>
                <a:cs typeface="Times New Roman"/>
              </a:rPr>
              <a:t>т.к. </a:t>
            </a:r>
            <a:r>
              <a:rPr sz="1800" dirty="0">
                <a:latin typeface="Times New Roman"/>
                <a:cs typeface="Times New Roman"/>
              </a:rPr>
              <a:t>у депрессии и </a:t>
            </a:r>
            <a:r>
              <a:rPr sz="1800" spc="-5" dirty="0">
                <a:latin typeface="Times New Roman"/>
                <a:cs typeface="Times New Roman"/>
              </a:rPr>
              <a:t>деменции </a:t>
            </a:r>
            <a:r>
              <a:rPr sz="1800" spc="10" dirty="0">
                <a:latin typeface="Times New Roman"/>
                <a:cs typeface="Times New Roman"/>
              </a:rPr>
              <a:t>есть </a:t>
            </a:r>
            <a:r>
              <a:rPr sz="1800" dirty="0">
                <a:latin typeface="Times New Roman"/>
                <a:cs typeface="Times New Roman"/>
              </a:rPr>
              <a:t>перекрывающиеся </a:t>
            </a:r>
            <a:r>
              <a:rPr sz="1800" spc="-10" dirty="0">
                <a:latin typeface="Times New Roman"/>
                <a:cs typeface="Times New Roman"/>
              </a:rPr>
              <a:t>симптомы, </a:t>
            </a:r>
            <a:r>
              <a:rPr sz="1800" dirty="0">
                <a:latin typeface="Times New Roman"/>
                <a:cs typeface="Times New Roman"/>
              </a:rPr>
              <a:t>и  депрессия </a:t>
            </a:r>
            <a:r>
              <a:rPr sz="1800" spc="-15" dirty="0">
                <a:latin typeface="Times New Roman"/>
                <a:cs typeface="Times New Roman"/>
              </a:rPr>
              <a:t>позднего </a:t>
            </a:r>
            <a:r>
              <a:rPr sz="1800" dirty="0">
                <a:latin typeface="Times New Roman"/>
                <a:cs typeface="Times New Roman"/>
              </a:rPr>
              <a:t>возраста </a:t>
            </a:r>
            <a:r>
              <a:rPr sz="1800" spc="-5" dirty="0">
                <a:latin typeface="Times New Roman"/>
                <a:cs typeface="Times New Roman"/>
              </a:rPr>
              <a:t>имеет </a:t>
            </a:r>
            <a:r>
              <a:rPr sz="1800" dirty="0">
                <a:latin typeface="Times New Roman"/>
                <a:cs typeface="Times New Roman"/>
              </a:rPr>
              <a:t>особенности </a:t>
            </a:r>
            <a:r>
              <a:rPr sz="1800" spc="-10" dirty="0">
                <a:latin typeface="Times New Roman"/>
                <a:cs typeface="Times New Roman"/>
              </a:rPr>
              <a:t>клинической  феноменологии, течения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патогенеза.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91465" marR="5080" indent="503555">
              <a:lnSpc>
                <a:spcPct val="100699"/>
              </a:lnSpc>
              <a:spcBef>
                <a:spcPts val="75"/>
              </a:spcBef>
            </a:pPr>
            <a:r>
              <a:rPr spc="-10" dirty="0">
                <a:latin typeface="Arial"/>
                <a:cs typeface="Arial"/>
              </a:rPr>
              <a:t>ДИАГНОСТИЧЕСКИЕ </a:t>
            </a:r>
            <a:r>
              <a:rPr spc="-5" dirty="0">
                <a:latin typeface="Arial"/>
                <a:cs typeface="Arial"/>
              </a:rPr>
              <a:t>ПРИЗНАКИ  </a:t>
            </a:r>
            <a:r>
              <a:rPr spc="-15" dirty="0">
                <a:latin typeface="Arial"/>
                <a:cs typeface="Arial"/>
              </a:rPr>
              <a:t>ДЕПРЕССИВНОГО </a:t>
            </a:r>
            <a:r>
              <a:rPr spc="-20" dirty="0">
                <a:latin typeface="Arial"/>
                <a:cs typeface="Arial"/>
              </a:rPr>
              <a:t>ЭПИЗОДА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(МКБ-10)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93683" y="1476762"/>
          <a:ext cx="8248650" cy="4603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/>
              </a:tblGrid>
              <a:tr h="4037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А.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Основные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1592901">
                <a:tc>
                  <a:txBody>
                    <a:bodyPr/>
                    <a:lstStyle/>
                    <a:p>
                      <a:pPr marL="434340" marR="835025" indent="-342900">
                        <a:lnSpc>
                          <a:spcPts val="209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Пониженное или печальное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настроение,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наблюдающееся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практически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ежедневно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marR="419100" indent="-342900">
                        <a:lnSpc>
                          <a:spcPts val="221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Снижение интересов или утрата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чувства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удовольствия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от той деятельности,  которая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раньше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давала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положительные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эмоции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indent="-343535">
                        <a:lnSpc>
                          <a:spcPts val="2005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Снижение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энергии 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повышенная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утомляемость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0375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Б.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Дополнительные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90239">
                <a:tc>
                  <a:txBody>
                    <a:bodyPr/>
                    <a:lstStyle/>
                    <a:p>
                      <a:pPr marL="434340" indent="-343535">
                        <a:lnSpc>
                          <a:spcPts val="2125"/>
                        </a:lnSpc>
                        <a:spcBef>
                          <a:spcPts val="260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Снижение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способности к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концентрации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внимания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indent="-343535">
                        <a:lnSpc>
                          <a:spcPts val="2125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Заниженная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самооценка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отсутствие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уверенности в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себе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Идеи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вины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самоуничижения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indent="-343535">
                        <a:lnSpc>
                          <a:spcPts val="2125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Мрачное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пессимистическое видение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будущего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indent="-343535">
                        <a:lnSpc>
                          <a:spcPts val="2125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Суицидальные мысли или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действия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indent="-343535">
                        <a:lnSpc>
                          <a:spcPts val="2125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Нарушения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сна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4340" indent="-343535">
                        <a:lnSpc>
                          <a:spcPts val="2125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Нарушения аппетита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705" y="490727"/>
            <a:ext cx="750125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latin typeface="Arial"/>
                <a:cs typeface="Arial"/>
              </a:rPr>
              <a:t>СТЕПЕНИ </a:t>
            </a:r>
            <a:r>
              <a:rPr spc="-25" dirty="0">
                <a:latin typeface="Arial"/>
                <a:cs typeface="Arial"/>
              </a:rPr>
              <a:t>ВЫРАЖЕННОСТИ</a:t>
            </a:r>
            <a:r>
              <a:rPr spc="-7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ДЕПРЕССИИ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8477" y="1477771"/>
            <a:ext cx="7717790" cy="431419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54965" marR="168910" indent="-342900">
              <a:lnSpc>
                <a:spcPct val="9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i="1" spc="-20" dirty="0">
                <a:latin typeface="Times New Roman"/>
                <a:cs typeface="Times New Roman"/>
              </a:rPr>
              <a:t>легком </a:t>
            </a:r>
            <a:r>
              <a:rPr sz="1800" spc="-5" dirty="0">
                <a:latin typeface="Times New Roman"/>
                <a:cs typeface="Times New Roman"/>
              </a:rPr>
              <a:t>депрессивном </a:t>
            </a:r>
            <a:r>
              <a:rPr sz="1800" spc="-15" dirty="0">
                <a:latin typeface="Times New Roman"/>
                <a:cs typeface="Times New Roman"/>
              </a:rPr>
              <a:t>эпизоде </a:t>
            </a:r>
            <a:r>
              <a:rPr sz="1800" dirty="0">
                <a:latin typeface="Times New Roman"/>
                <a:cs typeface="Times New Roman"/>
              </a:rPr>
              <a:t>основные </a:t>
            </a:r>
            <a:r>
              <a:rPr sz="1800" spc="-10" dirty="0">
                <a:latin typeface="Times New Roman"/>
                <a:cs typeface="Times New Roman"/>
              </a:rPr>
              <a:t>проявления </a:t>
            </a:r>
            <a:r>
              <a:rPr sz="1800" dirty="0">
                <a:latin typeface="Times New Roman"/>
                <a:cs typeface="Times New Roman"/>
              </a:rPr>
              <a:t>депрессии  </a:t>
            </a:r>
            <a:r>
              <a:rPr sz="1800" spc="-5" dirty="0">
                <a:latin typeface="Times New Roman"/>
                <a:cs typeface="Times New Roman"/>
              </a:rPr>
              <a:t>выражены слабо, </a:t>
            </a:r>
            <a:r>
              <a:rPr sz="1800" spc="-10" dirty="0">
                <a:latin typeface="Times New Roman"/>
                <a:cs typeface="Times New Roman"/>
              </a:rPr>
              <a:t>достаточно </a:t>
            </a:r>
            <a:r>
              <a:rPr sz="1800" spc="-5" dirty="0">
                <a:latin typeface="Times New Roman"/>
                <a:cs typeface="Times New Roman"/>
              </a:rPr>
              <a:t>присутствие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из </a:t>
            </a:r>
            <a:r>
              <a:rPr sz="1800" dirty="0">
                <a:latin typeface="Times New Roman"/>
                <a:cs typeface="Times New Roman"/>
              </a:rPr>
              <a:t>3 основных </a:t>
            </a:r>
            <a:r>
              <a:rPr sz="1800" spc="-10" dirty="0">
                <a:latin typeface="Times New Roman"/>
                <a:cs typeface="Times New Roman"/>
              </a:rPr>
              <a:t>симптомов </a:t>
            </a:r>
            <a:r>
              <a:rPr sz="1800" dirty="0">
                <a:latin typeface="Times New Roman"/>
                <a:cs typeface="Times New Roman"/>
              </a:rPr>
              <a:t>и 2  </a:t>
            </a:r>
            <a:r>
              <a:rPr sz="1800" spc="-5" dirty="0">
                <a:latin typeface="Times New Roman"/>
                <a:cs typeface="Times New Roman"/>
              </a:rPr>
              <a:t>дополнительных.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клинической картине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15" dirty="0">
                <a:latin typeface="Times New Roman"/>
                <a:cs typeface="Times New Roman"/>
              </a:rPr>
              <a:t>доминировать </a:t>
            </a:r>
            <a:r>
              <a:rPr sz="1800" spc="-20" dirty="0">
                <a:latin typeface="Times New Roman"/>
                <a:cs typeface="Times New Roman"/>
              </a:rPr>
              <a:t>один  </a:t>
            </a:r>
            <a:r>
              <a:rPr sz="1800" spc="-15" dirty="0">
                <a:latin typeface="Times New Roman"/>
                <a:cs typeface="Times New Roman"/>
              </a:rPr>
              <a:t>симптом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повышенная утомляемость, </a:t>
            </a:r>
            <a:r>
              <a:rPr sz="1800" spc="-10" dirty="0">
                <a:latin typeface="Times New Roman"/>
                <a:cs typeface="Times New Roman"/>
              </a:rPr>
              <a:t>снижение </a:t>
            </a:r>
            <a:r>
              <a:rPr sz="1800" spc="-5" dirty="0">
                <a:latin typeface="Times New Roman"/>
                <a:cs typeface="Times New Roman"/>
              </a:rPr>
              <a:t>энергии, нарушения сна  или аппетита. </a:t>
            </a:r>
            <a:r>
              <a:rPr sz="1800" dirty="0">
                <a:latin typeface="Times New Roman"/>
                <a:cs typeface="Times New Roman"/>
              </a:rPr>
              <a:t>Депрессивные </a:t>
            </a:r>
            <a:r>
              <a:rPr sz="1800" spc="-10" dirty="0">
                <a:latin typeface="Times New Roman"/>
                <a:cs typeface="Times New Roman"/>
              </a:rPr>
              <a:t>проявления </a:t>
            </a:r>
            <a:r>
              <a:rPr sz="1800" spc="-5" dirty="0">
                <a:latin typeface="Times New Roman"/>
                <a:cs typeface="Times New Roman"/>
              </a:rPr>
              <a:t>могут быть замаскированы  </a:t>
            </a:r>
            <a:r>
              <a:rPr sz="1800" spc="-10" dirty="0">
                <a:latin typeface="Times New Roman"/>
                <a:cs typeface="Times New Roman"/>
              </a:rPr>
              <a:t>тревожными, </a:t>
            </a:r>
            <a:r>
              <a:rPr sz="1800" spc="-5" dirty="0">
                <a:latin typeface="Times New Roman"/>
                <a:cs typeface="Times New Roman"/>
              </a:rPr>
              <a:t>болевыми, </a:t>
            </a:r>
            <a:r>
              <a:rPr sz="1800" spc="-10" dirty="0">
                <a:latin typeface="Times New Roman"/>
                <a:cs typeface="Times New Roman"/>
              </a:rPr>
              <a:t>вегетативными </a:t>
            </a:r>
            <a:r>
              <a:rPr sz="1800" spc="-5" dirty="0">
                <a:latin typeface="Times New Roman"/>
                <a:cs typeface="Times New Roman"/>
              </a:rPr>
              <a:t>жалобами. Особенно </a:t>
            </a:r>
            <a:r>
              <a:rPr sz="1800" spc="-10" dirty="0">
                <a:latin typeface="Times New Roman"/>
                <a:cs typeface="Times New Roman"/>
              </a:rPr>
              <a:t>это  характерно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spc="-10" dirty="0">
                <a:latin typeface="Times New Roman"/>
                <a:cs typeface="Times New Roman"/>
              </a:rPr>
              <a:t>пожилых </a:t>
            </a:r>
            <a:r>
              <a:rPr sz="1800" spc="-20" dirty="0">
                <a:latin typeface="Times New Roman"/>
                <a:cs typeface="Times New Roman"/>
              </a:rPr>
              <a:t>людей. </a:t>
            </a:r>
            <a:r>
              <a:rPr sz="1800" spc="-5" dirty="0">
                <a:latin typeface="Times New Roman"/>
                <a:cs typeface="Times New Roman"/>
              </a:rPr>
              <a:t>Обычно </a:t>
            </a:r>
            <a:r>
              <a:rPr sz="1800" spc="-15" dirty="0">
                <a:latin typeface="Times New Roman"/>
                <a:cs typeface="Times New Roman"/>
              </a:rPr>
              <a:t>наблюдается </a:t>
            </a:r>
            <a:r>
              <a:rPr sz="1800" spc="-5" dirty="0">
                <a:latin typeface="Times New Roman"/>
                <a:cs typeface="Times New Roman"/>
              </a:rPr>
              <a:t>минимальное  </a:t>
            </a:r>
            <a:r>
              <a:rPr sz="1800" spc="-10" dirty="0">
                <a:latin typeface="Times New Roman"/>
                <a:cs typeface="Times New Roman"/>
              </a:rPr>
              <a:t>снижение </a:t>
            </a:r>
            <a:r>
              <a:rPr sz="1800" spc="-5" dirty="0">
                <a:latin typeface="Times New Roman"/>
                <a:cs typeface="Times New Roman"/>
              </a:rPr>
              <a:t>социального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функционирования.</a:t>
            </a:r>
            <a:endParaRPr sz="1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9600"/>
              </a:lnSpc>
              <a:spcBef>
                <a:spcPts val="12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При депрессии </a:t>
            </a:r>
            <a:r>
              <a:rPr sz="1800" i="1" spc="-10" dirty="0">
                <a:latin typeface="Times New Roman"/>
                <a:cs typeface="Times New Roman"/>
              </a:rPr>
              <a:t>средней </a:t>
            </a:r>
            <a:r>
              <a:rPr sz="1800" i="1" spc="-5" dirty="0">
                <a:latin typeface="Times New Roman"/>
                <a:cs typeface="Times New Roman"/>
              </a:rPr>
              <a:t>тяжести </a:t>
            </a:r>
            <a:r>
              <a:rPr sz="1800" spc="-10" dirty="0">
                <a:latin typeface="Times New Roman"/>
                <a:cs typeface="Times New Roman"/>
              </a:rPr>
              <a:t>должны присутствовать </a:t>
            </a:r>
            <a:r>
              <a:rPr sz="1800" dirty="0">
                <a:latin typeface="Times New Roman"/>
                <a:cs typeface="Times New Roman"/>
              </a:rPr>
              <a:t>2 основных и </a:t>
            </a:r>
            <a:r>
              <a:rPr sz="1800" spc="-5" dirty="0">
                <a:latin typeface="Times New Roman"/>
                <a:cs typeface="Times New Roman"/>
              </a:rPr>
              <a:t>3-  </a:t>
            </a:r>
            <a:r>
              <a:rPr sz="1800" dirty="0">
                <a:latin typeface="Times New Roman"/>
                <a:cs typeface="Times New Roman"/>
              </a:rPr>
              <a:t>4 </a:t>
            </a:r>
            <a:r>
              <a:rPr sz="1800" spc="-5" dirty="0">
                <a:latin typeface="Times New Roman"/>
                <a:cs typeface="Times New Roman"/>
              </a:rPr>
              <a:t>дополнительных </a:t>
            </a:r>
            <a:r>
              <a:rPr sz="1800" spc="-10" dirty="0">
                <a:latin typeface="Times New Roman"/>
                <a:cs typeface="Times New Roman"/>
              </a:rPr>
              <a:t>симптома, </a:t>
            </a:r>
            <a:r>
              <a:rPr sz="1800" spc="-5" dirty="0">
                <a:latin typeface="Times New Roman"/>
                <a:cs typeface="Times New Roman"/>
              </a:rPr>
              <a:t>они выражены умеренно, при </a:t>
            </a:r>
            <a:r>
              <a:rPr sz="1800" spc="-15" dirty="0">
                <a:latin typeface="Times New Roman"/>
                <a:cs typeface="Times New Roman"/>
              </a:rPr>
              <a:t>этом отчетливо  </a:t>
            </a:r>
            <a:r>
              <a:rPr sz="1800" spc="-10" dirty="0">
                <a:latin typeface="Times New Roman"/>
                <a:cs typeface="Times New Roman"/>
              </a:rPr>
              <a:t>проявляются </a:t>
            </a:r>
            <a:r>
              <a:rPr sz="1800" spc="-20" dirty="0">
                <a:latin typeface="Times New Roman"/>
                <a:cs typeface="Times New Roman"/>
              </a:rPr>
              <a:t>затруднения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социальном </a:t>
            </a:r>
            <a:r>
              <a:rPr sz="1800" dirty="0">
                <a:latin typeface="Times New Roman"/>
                <a:cs typeface="Times New Roman"/>
              </a:rPr>
              <a:t>и профессиональном  </a:t>
            </a:r>
            <a:r>
              <a:rPr sz="1800" spc="-10" dirty="0">
                <a:latin typeface="Times New Roman"/>
                <a:cs typeface="Times New Roman"/>
              </a:rPr>
              <a:t>функционировании.</a:t>
            </a:r>
            <a:endParaRPr sz="1800">
              <a:latin typeface="Times New Roman"/>
              <a:cs typeface="Times New Roman"/>
            </a:endParaRPr>
          </a:p>
          <a:p>
            <a:pPr marL="354965" marR="14604" indent="-342900">
              <a:lnSpc>
                <a:spcPct val="89600"/>
              </a:lnSpc>
              <a:spcBef>
                <a:spcPts val="1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i="1" spc="-5" dirty="0">
                <a:latin typeface="Times New Roman"/>
                <a:cs typeface="Times New Roman"/>
              </a:rPr>
              <a:t>тяжелой </a:t>
            </a:r>
            <a:r>
              <a:rPr sz="1800" dirty="0">
                <a:latin typeface="Times New Roman"/>
                <a:cs typeface="Times New Roman"/>
              </a:rPr>
              <a:t>депрессии все 3 основных </a:t>
            </a:r>
            <a:r>
              <a:rPr sz="1800" spc="-15" dirty="0">
                <a:latin typeface="Times New Roman"/>
                <a:cs typeface="Times New Roman"/>
              </a:rPr>
              <a:t>симптома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более </a:t>
            </a:r>
            <a:r>
              <a:rPr sz="1800" dirty="0">
                <a:latin typeface="Times New Roman"/>
                <a:cs typeface="Times New Roman"/>
              </a:rPr>
              <a:t>4  </a:t>
            </a:r>
            <a:r>
              <a:rPr sz="1800" spc="-5" dirty="0">
                <a:latin typeface="Times New Roman"/>
                <a:cs typeface="Times New Roman"/>
              </a:rPr>
              <a:t>дополнительных </a:t>
            </a:r>
            <a:r>
              <a:rPr sz="1800" spc="-15" dirty="0">
                <a:latin typeface="Times New Roman"/>
                <a:cs typeface="Times New Roman"/>
              </a:rPr>
              <a:t>отчетливо </a:t>
            </a:r>
            <a:r>
              <a:rPr sz="1800" spc="-5" dirty="0">
                <a:latin typeface="Times New Roman"/>
                <a:cs typeface="Times New Roman"/>
              </a:rPr>
              <a:t>выражены. </a:t>
            </a:r>
            <a:r>
              <a:rPr sz="1800" spc="-15" dirty="0">
                <a:latin typeface="Times New Roman"/>
                <a:cs typeface="Times New Roman"/>
              </a:rPr>
              <a:t>Наблюдаются </a:t>
            </a:r>
            <a:r>
              <a:rPr sz="1800" spc="-5" dirty="0">
                <a:latin typeface="Times New Roman"/>
                <a:cs typeface="Times New Roman"/>
              </a:rPr>
              <a:t>выраженные  нарушения социального </a:t>
            </a:r>
            <a:r>
              <a:rPr sz="1800" spc="-10" dirty="0">
                <a:latin typeface="Times New Roman"/>
                <a:cs typeface="Times New Roman"/>
              </a:rPr>
              <a:t>функционирования.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10" dirty="0">
                <a:latin typeface="Times New Roman"/>
                <a:cs typeface="Times New Roman"/>
              </a:rPr>
              <a:t>тяжелой </a:t>
            </a:r>
            <a:r>
              <a:rPr sz="1800" dirty="0">
                <a:latin typeface="Times New Roman"/>
                <a:cs typeface="Times New Roman"/>
              </a:rPr>
              <a:t>депрессии </a:t>
            </a:r>
            <a:r>
              <a:rPr sz="1800" spc="-5" dirty="0">
                <a:latin typeface="Times New Roman"/>
                <a:cs typeface="Times New Roman"/>
              </a:rPr>
              <a:t>и/или  суицидальных мыслях </a:t>
            </a:r>
            <a:r>
              <a:rPr sz="1800" spc="-25" dirty="0">
                <a:latin typeface="Times New Roman"/>
                <a:cs typeface="Times New Roman"/>
              </a:rPr>
              <a:t>необходима консультация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психиатра.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755265" marR="5080" indent="-2743200">
              <a:lnSpc>
                <a:spcPct val="100699"/>
              </a:lnSpc>
              <a:spcBef>
                <a:spcPts val="75"/>
              </a:spcBef>
            </a:pPr>
            <a:r>
              <a:rPr spc="-20" dirty="0">
                <a:latin typeface="Arial"/>
                <a:cs typeface="Arial"/>
              </a:rPr>
              <a:t>ОСОБЕННОСТИ </a:t>
            </a:r>
            <a:r>
              <a:rPr dirty="0">
                <a:latin typeface="Arial"/>
                <a:cs typeface="Arial"/>
              </a:rPr>
              <a:t>ДЕПРЕССИЙ </a:t>
            </a:r>
            <a:r>
              <a:rPr spc="-25" dirty="0">
                <a:latin typeface="Arial"/>
                <a:cs typeface="Arial"/>
              </a:rPr>
              <a:t>ПОЗДНЕГО  </a:t>
            </a:r>
            <a:r>
              <a:rPr spc="-85" dirty="0">
                <a:latin typeface="Arial"/>
                <a:cs typeface="Arial"/>
              </a:rPr>
              <a:t>ВОЗРАСТА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Отдельно </a:t>
            </a:r>
            <a:r>
              <a:rPr spc="-5" dirty="0"/>
              <a:t>выделяют </a:t>
            </a:r>
            <a:r>
              <a:rPr i="1" spc="-5" dirty="0">
                <a:latin typeface="Times New Roman"/>
                <a:cs typeface="Times New Roman"/>
              </a:rPr>
              <a:t>депрессию </a:t>
            </a:r>
            <a:r>
              <a:rPr i="1" dirty="0">
                <a:latin typeface="Times New Roman"/>
                <a:cs typeface="Times New Roman"/>
              </a:rPr>
              <a:t>с </a:t>
            </a:r>
            <a:r>
              <a:rPr i="1" spc="-5" dirty="0">
                <a:latin typeface="Times New Roman"/>
                <a:cs typeface="Times New Roman"/>
              </a:rPr>
              <a:t>поздним </a:t>
            </a:r>
            <a:r>
              <a:rPr i="1" spc="-10" dirty="0">
                <a:latin typeface="Times New Roman"/>
                <a:cs typeface="Times New Roman"/>
              </a:rPr>
              <a:t>началом</a:t>
            </a:r>
            <a:r>
              <a:rPr spc="-10" dirty="0"/>
              <a:t>, появляющуюся </a:t>
            </a:r>
            <a:r>
              <a:rPr spc="5" dirty="0"/>
              <a:t>после </a:t>
            </a:r>
            <a:r>
              <a:rPr spc="-5" dirty="0"/>
              <a:t>50-65</a:t>
            </a:r>
            <a:r>
              <a:rPr spc="40" dirty="0"/>
              <a:t> </a:t>
            </a:r>
            <a:r>
              <a:rPr spc="-35" dirty="0"/>
              <a:t>лет.</a:t>
            </a:r>
          </a:p>
          <a:p>
            <a:pPr marL="355600" marR="5080" indent="-342900">
              <a:lnSpc>
                <a:spcPct val="88900"/>
              </a:lnSpc>
              <a:spcBef>
                <a:spcPts val="12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5" dirty="0"/>
              <a:t>Роль </a:t>
            </a:r>
            <a:r>
              <a:rPr spc="-5" dirty="0"/>
              <a:t>старения </a:t>
            </a:r>
            <a:r>
              <a:rPr dirty="0"/>
              <a:t>в </a:t>
            </a:r>
            <a:r>
              <a:rPr spc="-5" dirty="0"/>
              <a:t>возникновении </a:t>
            </a:r>
            <a:r>
              <a:rPr dirty="0"/>
              <a:t>депрессий </a:t>
            </a:r>
            <a:r>
              <a:rPr spc="-10" dirty="0"/>
              <a:t>подтверждается </a:t>
            </a:r>
            <a:r>
              <a:rPr spc="-5" dirty="0"/>
              <a:t>тем </a:t>
            </a:r>
            <a:r>
              <a:rPr spc="-15" dirty="0"/>
              <a:t>фактом, что </a:t>
            </a:r>
            <a:r>
              <a:rPr spc="-5" dirty="0"/>
              <a:t>их  </a:t>
            </a:r>
            <a:r>
              <a:rPr dirty="0"/>
              <a:t>распространенность в </a:t>
            </a:r>
            <a:r>
              <a:rPr spc="-15" dirty="0"/>
              <a:t>пожилом </a:t>
            </a:r>
            <a:r>
              <a:rPr spc="-5" dirty="0"/>
              <a:t>возрасте </a:t>
            </a:r>
            <a:r>
              <a:rPr spc="-10" dirty="0"/>
              <a:t>более </a:t>
            </a:r>
            <a:r>
              <a:rPr spc="-5" dirty="0"/>
              <a:t>чем </a:t>
            </a:r>
            <a:r>
              <a:rPr dirty="0"/>
              <a:t>в </a:t>
            </a:r>
            <a:r>
              <a:rPr spc="-10" dirty="0"/>
              <a:t>два </a:t>
            </a:r>
            <a:r>
              <a:rPr spc="-5" dirty="0"/>
              <a:t>раза превышает </a:t>
            </a:r>
            <a:r>
              <a:rPr spc="-15" dirty="0"/>
              <a:t>этот показатель </a:t>
            </a:r>
            <a:r>
              <a:rPr dirty="0"/>
              <a:t>в  </a:t>
            </a:r>
            <a:r>
              <a:rPr spc="-15" dirty="0"/>
              <a:t>молодом </a:t>
            </a:r>
            <a:r>
              <a:rPr dirty="0"/>
              <a:t>и </a:t>
            </a:r>
            <a:r>
              <a:rPr spc="-10" dirty="0"/>
              <a:t>среднем </a:t>
            </a:r>
            <a:r>
              <a:rPr spc="-5" dirty="0"/>
              <a:t>возрасте, </a:t>
            </a:r>
            <a:r>
              <a:rPr dirty="0"/>
              <a:t>а </a:t>
            </a:r>
            <a:r>
              <a:rPr spc="-15" dirty="0"/>
              <a:t>почти </a:t>
            </a:r>
            <a:r>
              <a:rPr dirty="0"/>
              <a:t>у </a:t>
            </a:r>
            <a:r>
              <a:rPr spc="-5" dirty="0"/>
              <a:t>3/4 всех </a:t>
            </a:r>
            <a:r>
              <a:rPr spc="-10" dirty="0"/>
              <a:t>аффективных </a:t>
            </a:r>
            <a:r>
              <a:rPr spc="-5" dirty="0"/>
              <a:t>больных </a:t>
            </a:r>
            <a:r>
              <a:rPr spc="-15" dirty="0"/>
              <a:t>начало  </a:t>
            </a:r>
            <a:r>
              <a:rPr spc="-10" dirty="0"/>
              <a:t>заболевания возникает </a:t>
            </a:r>
            <a:r>
              <a:rPr dirty="0"/>
              <a:t>в </a:t>
            </a:r>
            <a:r>
              <a:rPr spc="-5" dirty="0"/>
              <a:t>45–59 лет </a:t>
            </a:r>
            <a:r>
              <a:rPr dirty="0"/>
              <a:t>и </a:t>
            </a:r>
            <a:r>
              <a:rPr spc="-10" dirty="0"/>
              <a:t>позднее.</a:t>
            </a:r>
          </a:p>
          <a:p>
            <a:pPr marL="355600" marR="1068070" indent="-342900">
              <a:lnSpc>
                <a:spcPts val="1610"/>
              </a:lnSpc>
              <a:spcBef>
                <a:spcPts val="1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У </a:t>
            </a:r>
            <a:r>
              <a:rPr spc="-10" dirty="0"/>
              <a:t>пациентов </a:t>
            </a:r>
            <a:r>
              <a:rPr spc="-15" dirty="0"/>
              <a:t>позднего </a:t>
            </a:r>
            <a:r>
              <a:rPr spc="-5" dirty="0"/>
              <a:t>возраста </a:t>
            </a:r>
            <a:r>
              <a:rPr dirty="0"/>
              <a:t>с </a:t>
            </a:r>
            <a:r>
              <a:rPr spc="-10" dirty="0"/>
              <a:t>неврологической </a:t>
            </a:r>
            <a:r>
              <a:rPr spc="-15" dirty="0"/>
              <a:t>патологией </a:t>
            </a:r>
            <a:r>
              <a:rPr spc="-10" dirty="0"/>
              <a:t>наиболее часто  </a:t>
            </a:r>
            <a:r>
              <a:rPr spc="-15" dirty="0"/>
              <a:t>наблюдается </a:t>
            </a:r>
            <a:r>
              <a:rPr spc="-10" dirty="0"/>
              <a:t>легкая </a:t>
            </a:r>
            <a:r>
              <a:rPr spc="-5" dirty="0"/>
              <a:t>или умеренная степень депрессивных расстройств </a:t>
            </a:r>
            <a:r>
              <a:rPr dirty="0"/>
              <a:t>и  </a:t>
            </a:r>
            <a:r>
              <a:rPr spc="-10" dirty="0"/>
              <a:t>субсиндромальные </a:t>
            </a:r>
            <a:r>
              <a:rPr spc="-5" dirty="0"/>
              <a:t>ее формы.</a:t>
            </a:r>
          </a:p>
          <a:p>
            <a:pPr marL="355600" marR="429259" indent="-342900">
              <a:lnSpc>
                <a:spcPts val="1610"/>
              </a:lnSpc>
              <a:spcBef>
                <a:spcPts val="11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По </a:t>
            </a:r>
            <a:r>
              <a:rPr spc="-5" dirty="0"/>
              <a:t>типу </a:t>
            </a:r>
            <a:r>
              <a:rPr spc="-15" dirty="0"/>
              <a:t>течения </a:t>
            </a:r>
            <a:r>
              <a:rPr spc="-5" dirty="0"/>
              <a:t>для </a:t>
            </a:r>
            <a:r>
              <a:rPr spc="-15" dirty="0"/>
              <a:t>позднего </a:t>
            </a:r>
            <a:r>
              <a:rPr spc="-5" dirty="0"/>
              <a:t>возраста </a:t>
            </a:r>
            <a:r>
              <a:rPr spc="-10" dirty="0"/>
              <a:t>наиболее характерны реккурентная </a:t>
            </a:r>
            <a:r>
              <a:rPr dirty="0"/>
              <a:t>депрессия  </a:t>
            </a:r>
            <a:r>
              <a:rPr spc="-5" dirty="0"/>
              <a:t>(повторяющиеся депрессивные </a:t>
            </a:r>
            <a:r>
              <a:rPr spc="-10" dirty="0"/>
              <a:t>эпизоды) </a:t>
            </a:r>
            <a:r>
              <a:rPr spc="-5" dirty="0"/>
              <a:t>или хроническая </a:t>
            </a:r>
            <a:r>
              <a:rPr dirty="0"/>
              <a:t>– </a:t>
            </a:r>
            <a:r>
              <a:rPr spc="-5" dirty="0"/>
              <a:t>дистимия (более </a:t>
            </a:r>
            <a:r>
              <a:rPr dirty="0"/>
              <a:t>2</a:t>
            </a:r>
            <a:r>
              <a:rPr spc="30" dirty="0"/>
              <a:t> </a:t>
            </a:r>
            <a:r>
              <a:rPr spc="-5" dirty="0"/>
              <a:t>лет).</a:t>
            </a:r>
          </a:p>
          <a:p>
            <a:pPr marL="355600" marR="295275" indent="-342900">
              <a:lnSpc>
                <a:spcPct val="88900"/>
              </a:lnSpc>
              <a:spcBef>
                <a:spcPts val="1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Для </a:t>
            </a:r>
            <a:r>
              <a:rPr spc="-10" dirty="0"/>
              <a:t>поздних </a:t>
            </a:r>
            <a:r>
              <a:rPr dirty="0"/>
              <a:t>депрессий </a:t>
            </a:r>
            <a:r>
              <a:rPr spc="-10" dirty="0"/>
              <a:t>характерна </a:t>
            </a:r>
            <a:r>
              <a:rPr spc="-5" dirty="0"/>
              <a:t>«недифференцированность» </a:t>
            </a:r>
            <a:r>
              <a:rPr spc="-10" dirty="0"/>
              <a:t>психопатологических  симптомов, поэтому </a:t>
            </a:r>
            <a:r>
              <a:rPr spc="-5" dirty="0"/>
              <a:t>могут </a:t>
            </a:r>
            <a:r>
              <a:rPr spc="-15" dirty="0"/>
              <a:t>возникать трудности </a:t>
            </a:r>
            <a:r>
              <a:rPr spc="-5" dirty="0"/>
              <a:t>разграничения </a:t>
            </a:r>
            <a:r>
              <a:rPr spc="-10" dirty="0"/>
              <a:t>симптомов </a:t>
            </a:r>
            <a:r>
              <a:rPr dirty="0"/>
              <a:t>депрессии и  </a:t>
            </a:r>
            <a:r>
              <a:rPr spc="-5" dirty="0"/>
              <a:t>деменции, особенно </a:t>
            </a:r>
            <a:r>
              <a:rPr dirty="0"/>
              <a:t>в </a:t>
            </a:r>
            <a:r>
              <a:rPr spc="-5" dirty="0"/>
              <a:t>случае развития </a:t>
            </a:r>
            <a:r>
              <a:rPr b="1" i="1" spc="-10" dirty="0">
                <a:latin typeface="Times New Roman"/>
                <a:cs typeface="Times New Roman"/>
              </a:rPr>
              <a:t>псевдодеменции </a:t>
            </a:r>
            <a:r>
              <a:rPr dirty="0"/>
              <a:t>– реальных и </a:t>
            </a:r>
            <a:r>
              <a:rPr spc="-5" dirty="0"/>
              <a:t>клинически  </a:t>
            </a:r>
            <a:r>
              <a:rPr spc="-10" dirty="0"/>
              <a:t>значимых, </a:t>
            </a:r>
            <a:r>
              <a:rPr spc="-5" dirty="0"/>
              <a:t>но </a:t>
            </a:r>
            <a:r>
              <a:rPr spc="-10" dirty="0"/>
              <a:t>обратимых </a:t>
            </a:r>
            <a:r>
              <a:rPr spc="-15" dirty="0"/>
              <a:t>когнитивных </a:t>
            </a:r>
            <a:r>
              <a:rPr spc="-5" dirty="0"/>
              <a:t>расстройств, </a:t>
            </a:r>
            <a:r>
              <a:rPr spc="-15" dirty="0"/>
              <a:t>наблюдаемых </a:t>
            </a:r>
            <a:r>
              <a:rPr spc="-5" dirty="0"/>
              <a:t>при</a:t>
            </a:r>
            <a:r>
              <a:rPr spc="95" dirty="0"/>
              <a:t> </a:t>
            </a:r>
            <a:r>
              <a:rPr spc="-5" dirty="0"/>
              <a:t>депрессии.</a:t>
            </a:r>
          </a:p>
          <a:p>
            <a:pPr marL="355600" marR="86995" indent="-342900">
              <a:lnSpc>
                <a:spcPct val="91300"/>
              </a:lnSpc>
              <a:spcBef>
                <a:spcPts val="11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Депрессия </a:t>
            </a:r>
            <a:r>
              <a:rPr spc="-10" dirty="0"/>
              <a:t>рассматривается </a:t>
            </a:r>
            <a:r>
              <a:rPr spc="-15" dirty="0"/>
              <a:t>как </a:t>
            </a:r>
            <a:r>
              <a:rPr spc="-5" dirty="0"/>
              <a:t>независимый </a:t>
            </a:r>
            <a:r>
              <a:rPr spc="-10" dirty="0"/>
              <a:t>фактор риска </a:t>
            </a:r>
            <a:r>
              <a:rPr spc="-5" dirty="0"/>
              <a:t>развития </a:t>
            </a:r>
            <a:r>
              <a:rPr spc="-10" dirty="0"/>
              <a:t>цереброваскулярных  </a:t>
            </a:r>
            <a:r>
              <a:rPr dirty="0"/>
              <a:t>и </a:t>
            </a:r>
            <a:r>
              <a:rPr spc="-10" dirty="0"/>
              <a:t>нейродегенеративных заболеваний </a:t>
            </a:r>
            <a:r>
              <a:rPr spc="-5" dirty="0"/>
              <a:t>из-за </a:t>
            </a:r>
            <a:r>
              <a:rPr spc="-10" dirty="0"/>
              <a:t>порождаемых </a:t>
            </a:r>
            <a:r>
              <a:rPr spc="-5" dirty="0"/>
              <a:t>ей </a:t>
            </a:r>
            <a:r>
              <a:rPr spc="-10" dirty="0"/>
              <a:t>патофизиологических  изменений, </a:t>
            </a:r>
            <a:r>
              <a:rPr spc="-5" dirty="0"/>
              <a:t>таких </a:t>
            </a:r>
            <a:r>
              <a:rPr spc="-15" dirty="0"/>
              <a:t>как </a:t>
            </a:r>
            <a:r>
              <a:rPr spc="-10" dirty="0"/>
              <a:t>нарушение </a:t>
            </a:r>
            <a:r>
              <a:rPr spc="-5" dirty="0"/>
              <a:t>нейропластичности, </a:t>
            </a:r>
            <a:r>
              <a:rPr spc="-25" dirty="0"/>
              <a:t>«глюкокортикоидный </a:t>
            </a:r>
            <a:r>
              <a:rPr spc="-15" dirty="0"/>
              <a:t>каскад» </a:t>
            </a:r>
            <a:r>
              <a:rPr dirty="0"/>
              <a:t>и</a:t>
            </a:r>
            <a:r>
              <a:rPr spc="210" dirty="0"/>
              <a:t> </a:t>
            </a:r>
            <a:r>
              <a:rPr spc="-5" dirty="0"/>
              <a:t>др.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ДИФФЕРЕНЦИАЛЬНАЯ </a:t>
            </a:r>
            <a:r>
              <a:rPr sz="2000" spc="-10" dirty="0">
                <a:latin typeface="Arial"/>
                <a:cs typeface="Arial"/>
              </a:rPr>
              <a:t>ДИАГНОСТИКА </a:t>
            </a:r>
            <a:r>
              <a:rPr sz="2000" spc="-5" dirty="0">
                <a:latin typeface="Arial"/>
                <a:cs typeface="Arial"/>
              </a:rPr>
              <a:t>КОГНИТИВНЫХ  </a:t>
            </a:r>
            <a:r>
              <a:rPr sz="2000" spc="-35" dirty="0">
                <a:latin typeface="Arial"/>
                <a:cs typeface="Arial"/>
              </a:rPr>
              <a:t>РАССТРОЙСТВ </a:t>
            </a:r>
            <a:r>
              <a:rPr sz="2000" dirty="0">
                <a:latin typeface="Arial"/>
                <a:cs typeface="Arial"/>
              </a:rPr>
              <a:t>ПРИ ДЕПРЕССИИ И ПРИ </a:t>
            </a:r>
            <a:r>
              <a:rPr sz="2000" spc="-15" dirty="0">
                <a:latin typeface="Arial"/>
                <a:cs typeface="Arial"/>
              </a:rPr>
              <a:t>ОРГАНИЧЕСКИХ  </a:t>
            </a:r>
            <a:r>
              <a:rPr sz="2000" spc="-10" dirty="0">
                <a:latin typeface="Arial"/>
                <a:cs typeface="Arial"/>
              </a:rPr>
              <a:t>ЗАБОЛЕВАНИЯХ </a:t>
            </a:r>
            <a:r>
              <a:rPr sz="2000" spc="-30" dirty="0">
                <a:latin typeface="Arial"/>
                <a:cs typeface="Arial"/>
              </a:rPr>
              <a:t>МОЗГА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181649"/>
          <a:ext cx="8248650" cy="4914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Признак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010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Депрессия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105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Деменция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91440" marR="558800">
                        <a:lnSpc>
                          <a:spcPct val="100800"/>
                        </a:lnSpc>
                        <a:spcBef>
                          <a:spcPts val="2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Депрессия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анамнезе</a:t>
                      </a:r>
                      <a:r>
                        <a:rPr sz="16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у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самого пациента или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родственников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первой  степени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родства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Часто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Редко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38417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Начало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заболевания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его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течение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75945">
                        <a:lnSpc>
                          <a:spcPts val="19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Четкое начало,</a:t>
                      </a:r>
                      <a:r>
                        <a:rPr sz="16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быстрое  прогрессирование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Постепенно, незаметно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Настроение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Сниженное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Частая смена настроения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Изменчивость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симптомов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выражена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Незначительна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725805">
                        <a:lnSpc>
                          <a:spcPts val="19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Способность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получать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удовольствие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Снижена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отсутствует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Избирательно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сохранна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Критика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к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своему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состоянию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Сохранна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Снижена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Когнитивные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нарушения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Четко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осознаются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Редко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осознаются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718820">
                        <a:lnSpc>
                          <a:spcPts val="19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Ответ на терапию  антидепрессантами</a:t>
                      </a:r>
                      <a:r>
                        <a:rPr sz="16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(в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течение 6-8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нед.)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339725">
                        <a:lnSpc>
                          <a:spcPts val="1900"/>
                        </a:lnSpc>
                        <a:spcBef>
                          <a:spcPts val="35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Значительное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ухудшение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настроения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когнитивных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функций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396875">
                        <a:lnSpc>
                          <a:spcPts val="19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Отсутствие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значительного  улучшения когнитивных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функций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94970" marR="5080" indent="458470">
              <a:lnSpc>
                <a:spcPct val="100699"/>
              </a:lnSpc>
              <a:spcBef>
                <a:spcPts val="75"/>
              </a:spcBef>
            </a:pPr>
            <a:r>
              <a:rPr spc="-10" dirty="0">
                <a:latin typeface="Arial"/>
                <a:cs typeface="Arial"/>
              </a:rPr>
              <a:t>СУБСИНДРОМАЛЬНЫЕ ФОРМЫ  </a:t>
            </a:r>
            <a:r>
              <a:rPr spc="-5" dirty="0">
                <a:latin typeface="Arial"/>
                <a:cs typeface="Arial"/>
              </a:rPr>
              <a:t>ДЕПРЕССИИ </a:t>
            </a:r>
            <a:r>
              <a:rPr dirty="0">
                <a:latin typeface="Arial"/>
                <a:cs typeface="Arial"/>
              </a:rPr>
              <a:t>В </a:t>
            </a:r>
            <a:r>
              <a:rPr spc="-5" dirty="0">
                <a:latin typeface="Arial"/>
                <a:cs typeface="Arial"/>
              </a:rPr>
              <a:t>ПОЗДНЕМ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ВОЗРАСТЕ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577455" cy="30829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303530" indent="-342900">
              <a:lnSpc>
                <a:spcPct val="102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Распространённость </a:t>
            </a:r>
            <a:r>
              <a:rPr sz="1800" spc="-10" dirty="0">
                <a:latin typeface="Times New Roman"/>
                <a:cs typeface="Times New Roman"/>
              </a:rPr>
              <a:t>субсиндромальных </a:t>
            </a:r>
            <a:r>
              <a:rPr sz="1800" dirty="0">
                <a:latin typeface="Times New Roman"/>
                <a:cs typeface="Times New Roman"/>
              </a:rPr>
              <a:t>депрессивных расстройств в  </a:t>
            </a:r>
            <a:r>
              <a:rPr sz="1800" spc="-10" dirty="0">
                <a:latin typeface="Times New Roman"/>
                <a:cs typeface="Times New Roman"/>
              </a:rPr>
              <a:t>позднем </a:t>
            </a:r>
            <a:r>
              <a:rPr sz="1800" spc="-5" dirty="0">
                <a:latin typeface="Times New Roman"/>
                <a:cs typeface="Times New Roman"/>
              </a:rPr>
              <a:t>возрасте </a:t>
            </a:r>
            <a:r>
              <a:rPr sz="1800" dirty="0">
                <a:latin typeface="Times New Roman"/>
                <a:cs typeface="Times New Roman"/>
              </a:rPr>
              <a:t>составляет </a:t>
            </a:r>
            <a:r>
              <a:rPr sz="1800" spc="-15" dirty="0">
                <a:latin typeface="Times New Roman"/>
                <a:cs typeface="Times New Roman"/>
              </a:rPr>
              <a:t>от </a:t>
            </a:r>
            <a:r>
              <a:rPr sz="1800" dirty="0">
                <a:latin typeface="Times New Roman"/>
                <a:cs typeface="Times New Roman"/>
              </a:rPr>
              <a:t>13 </a:t>
            </a:r>
            <a:r>
              <a:rPr sz="1800" spc="-5" dirty="0">
                <a:latin typeface="Times New Roman"/>
                <a:cs typeface="Times New Roman"/>
              </a:rPr>
              <a:t>до </a:t>
            </a:r>
            <a:r>
              <a:rPr sz="1800" dirty="0">
                <a:latin typeface="Times New Roman"/>
                <a:cs typeface="Times New Roman"/>
              </a:rPr>
              <a:t>27%, а в </a:t>
            </a:r>
            <a:r>
              <a:rPr sz="1800" spc="-15" dirty="0">
                <a:latin typeface="Times New Roman"/>
                <a:cs typeface="Times New Roman"/>
              </a:rPr>
              <a:t>домах </a:t>
            </a:r>
            <a:r>
              <a:rPr sz="1800" spc="5" dirty="0">
                <a:latin typeface="Times New Roman"/>
                <a:cs typeface="Times New Roman"/>
              </a:rPr>
              <a:t>престарелых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до  </a:t>
            </a:r>
            <a:r>
              <a:rPr sz="1800" dirty="0">
                <a:latin typeface="Times New Roman"/>
                <a:cs typeface="Times New Roman"/>
              </a:rPr>
              <a:t>50%.</a:t>
            </a:r>
            <a:endParaRPr sz="1800">
              <a:latin typeface="Times New Roman"/>
              <a:cs typeface="Times New Roman"/>
            </a:endParaRPr>
          </a:p>
          <a:p>
            <a:pPr marL="355600" marR="24130" indent="-342900">
              <a:lnSpc>
                <a:spcPct val="102200"/>
              </a:lnSpc>
              <a:spcBef>
                <a:spcPts val="10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Субсиндромальная </a:t>
            </a:r>
            <a:r>
              <a:rPr sz="1800" dirty="0">
                <a:latin typeface="Times New Roman"/>
                <a:cs typeface="Times New Roman"/>
              </a:rPr>
              <a:t>депрессия </a:t>
            </a:r>
            <a:r>
              <a:rPr sz="1800" spc="-5" dirty="0">
                <a:latin typeface="Times New Roman"/>
                <a:cs typeface="Times New Roman"/>
              </a:rPr>
              <a:t>снижает </a:t>
            </a:r>
            <a:r>
              <a:rPr sz="1800" spc="-15" dirty="0">
                <a:latin typeface="Times New Roman"/>
                <a:cs typeface="Times New Roman"/>
              </a:rPr>
              <a:t>качество </a:t>
            </a:r>
            <a:r>
              <a:rPr sz="1800" spc="-5" dirty="0">
                <a:latin typeface="Times New Roman"/>
                <a:cs typeface="Times New Roman"/>
              </a:rPr>
              <a:t>жизни </a:t>
            </a:r>
            <a:r>
              <a:rPr sz="1800" dirty="0">
                <a:latin typeface="Times New Roman"/>
                <a:cs typeface="Times New Roman"/>
              </a:rPr>
              <a:t>пациента и в 50%  </a:t>
            </a:r>
            <a:r>
              <a:rPr sz="1800" spc="-5" dirty="0">
                <a:latin typeface="Times New Roman"/>
                <a:cs typeface="Times New Roman"/>
              </a:rPr>
              <a:t>случаев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течение </a:t>
            </a:r>
            <a:r>
              <a:rPr sz="1800" dirty="0">
                <a:latin typeface="Times New Roman"/>
                <a:cs typeface="Times New Roman"/>
              </a:rPr>
              <a:t>2 лет </a:t>
            </a:r>
            <a:r>
              <a:rPr sz="1800" spc="-20" dirty="0">
                <a:latin typeface="Times New Roman"/>
                <a:cs typeface="Times New Roman"/>
              </a:rPr>
              <a:t>переходит </a:t>
            </a:r>
            <a:r>
              <a:rPr sz="1800" dirty="0">
                <a:latin typeface="Times New Roman"/>
                <a:cs typeface="Times New Roman"/>
              </a:rPr>
              <a:t>в клинически </a:t>
            </a:r>
            <a:r>
              <a:rPr sz="1800" spc="-5" dirty="0">
                <a:latin typeface="Times New Roman"/>
                <a:cs typeface="Times New Roman"/>
              </a:rPr>
              <a:t>выраженную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депрессию.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800"/>
              </a:lnSpc>
              <a:spcBef>
                <a:spcPts val="1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Для установления </a:t>
            </a:r>
            <a:r>
              <a:rPr sz="1800" spc="-10" dirty="0">
                <a:latin typeface="Times New Roman"/>
                <a:cs typeface="Times New Roman"/>
              </a:rPr>
              <a:t>субсиндромальной </a:t>
            </a:r>
            <a:r>
              <a:rPr sz="1800" dirty="0">
                <a:latin typeface="Times New Roman"/>
                <a:cs typeface="Times New Roman"/>
              </a:rPr>
              <a:t>депрессии </a:t>
            </a:r>
            <a:r>
              <a:rPr sz="1800" spc="-25" dirty="0">
                <a:latin typeface="Times New Roman"/>
                <a:cs typeface="Times New Roman"/>
              </a:rPr>
              <a:t>необходимо </a:t>
            </a:r>
            <a:r>
              <a:rPr sz="1800" spc="-5" dirty="0">
                <a:latin typeface="Times New Roman"/>
                <a:cs typeface="Times New Roman"/>
              </a:rPr>
              <a:t>присутствие  </a:t>
            </a:r>
            <a:r>
              <a:rPr sz="1800" spc="-20" dirty="0">
                <a:latin typeface="Times New Roman"/>
                <a:cs typeface="Times New Roman"/>
              </a:rPr>
              <a:t>двух </a:t>
            </a:r>
            <a:r>
              <a:rPr sz="1800" spc="-5" dirty="0">
                <a:latin typeface="Times New Roman"/>
                <a:cs typeface="Times New Roman"/>
              </a:rPr>
              <a:t>или </a:t>
            </a:r>
            <a:r>
              <a:rPr sz="1800" spc="-10" dirty="0">
                <a:latin typeface="Times New Roman"/>
                <a:cs typeface="Times New Roman"/>
              </a:rPr>
              <a:t>более одновременно </a:t>
            </a:r>
            <a:r>
              <a:rPr sz="1800" spc="-5" dirty="0">
                <a:latin typeface="Times New Roman"/>
                <a:cs typeface="Times New Roman"/>
              </a:rPr>
              <a:t>существующих </a:t>
            </a:r>
            <a:r>
              <a:rPr sz="1800" spc="-10" dirty="0">
                <a:latin typeface="Times New Roman"/>
                <a:cs typeface="Times New Roman"/>
              </a:rPr>
              <a:t>симптома, </a:t>
            </a:r>
            <a:r>
              <a:rPr sz="1800" spc="-5" dirty="0">
                <a:latin typeface="Times New Roman"/>
                <a:cs typeface="Times New Roman"/>
              </a:rPr>
              <a:t>длительно или  постоянно </a:t>
            </a:r>
            <a:r>
              <a:rPr sz="1800" spc="-10" dirty="0">
                <a:latin typeface="Times New Roman"/>
                <a:cs typeface="Times New Roman"/>
              </a:rPr>
              <a:t>присутствующие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течение </a:t>
            </a:r>
            <a:r>
              <a:rPr sz="1800" spc="-30" dirty="0">
                <a:latin typeface="Times New Roman"/>
                <a:cs typeface="Times New Roman"/>
              </a:rPr>
              <a:t>хотя </a:t>
            </a:r>
            <a:r>
              <a:rPr sz="1800" spc="-5" dirty="0">
                <a:latin typeface="Times New Roman"/>
                <a:cs typeface="Times New Roman"/>
              </a:rPr>
              <a:t>бы </a:t>
            </a:r>
            <a:r>
              <a:rPr sz="1800" spc="-20" dirty="0">
                <a:latin typeface="Times New Roman"/>
                <a:cs typeface="Times New Roman"/>
              </a:rPr>
              <a:t>двух </a:t>
            </a:r>
            <a:r>
              <a:rPr sz="1800" spc="-5" dirty="0">
                <a:latin typeface="Times New Roman"/>
                <a:cs typeface="Times New Roman"/>
              </a:rPr>
              <a:t>недель, </a:t>
            </a:r>
            <a:r>
              <a:rPr sz="1800" spc="-10" dirty="0">
                <a:latin typeface="Times New Roman"/>
                <a:cs typeface="Times New Roman"/>
              </a:rPr>
              <a:t>приводящие </a:t>
            </a:r>
            <a:r>
              <a:rPr sz="1800" dirty="0">
                <a:latin typeface="Times New Roman"/>
                <a:cs typeface="Times New Roman"/>
              </a:rPr>
              <a:t>к  </a:t>
            </a:r>
            <a:r>
              <a:rPr sz="1800" spc="-5" dirty="0">
                <a:latin typeface="Times New Roman"/>
                <a:cs typeface="Times New Roman"/>
              </a:rPr>
              <a:t>нарушению социального </a:t>
            </a:r>
            <a:r>
              <a:rPr sz="1800" spc="-10" dirty="0">
                <a:latin typeface="Times New Roman"/>
                <a:cs typeface="Times New Roman"/>
              </a:rPr>
              <a:t>функционирования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соответствующие  </a:t>
            </a:r>
            <a:r>
              <a:rPr sz="1800" spc="-5" dirty="0">
                <a:latin typeface="Times New Roman"/>
                <a:cs typeface="Times New Roman"/>
              </a:rPr>
              <a:t>критериям </a:t>
            </a:r>
            <a:r>
              <a:rPr sz="1800" dirty="0">
                <a:latin typeface="Times New Roman"/>
                <a:cs typeface="Times New Roman"/>
              </a:rPr>
              <a:t>депрессии </a:t>
            </a:r>
            <a:r>
              <a:rPr sz="1800" spc="-5" dirty="0">
                <a:latin typeface="Times New Roman"/>
                <a:cs typeface="Times New Roman"/>
              </a:rPr>
              <a:t>или дистимии по МКБ-10 или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DSM-4.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69570" marR="5080" indent="548640">
              <a:lnSpc>
                <a:spcPct val="100699"/>
              </a:lnSpc>
              <a:spcBef>
                <a:spcPts val="75"/>
              </a:spcBef>
            </a:pPr>
            <a:r>
              <a:rPr spc="-5" dirty="0">
                <a:latin typeface="Arial"/>
                <a:cs typeface="Arial"/>
              </a:rPr>
              <a:t>ДЕПРЕССИЯ </a:t>
            </a:r>
            <a:r>
              <a:rPr dirty="0">
                <a:latin typeface="Arial"/>
                <a:cs typeface="Arial"/>
              </a:rPr>
              <a:t>И </a:t>
            </a:r>
            <a:r>
              <a:rPr spc="-5" dirty="0">
                <a:latin typeface="Arial"/>
                <a:cs typeface="Arial"/>
              </a:rPr>
              <a:t>КОГНИТИВНЫЕ  </a:t>
            </a:r>
            <a:r>
              <a:rPr spc="-10" dirty="0">
                <a:latin typeface="Arial"/>
                <a:cs typeface="Arial"/>
              </a:rPr>
              <a:t>НАРУШЕНИЯ </a:t>
            </a:r>
            <a:r>
              <a:rPr dirty="0">
                <a:latin typeface="Arial"/>
                <a:cs typeface="Arial"/>
              </a:rPr>
              <a:t>В </a:t>
            </a:r>
            <a:r>
              <a:rPr spc="-5" dirty="0">
                <a:latin typeface="Arial"/>
                <a:cs typeface="Arial"/>
              </a:rPr>
              <a:t>ПОЗДНЕМ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ВОЗРАСТЕ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445767"/>
            <a:ext cx="7741920" cy="412813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485775" indent="-342900">
              <a:lnSpc>
                <a:spcPct val="7730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Times New Roman"/>
                <a:cs typeface="Times New Roman"/>
              </a:rPr>
              <a:t>Мнестико-интеллектуальное снижение </a:t>
            </a:r>
            <a:r>
              <a:rPr sz="1500" spc="-15" dirty="0">
                <a:latin typeface="Times New Roman"/>
                <a:cs typeface="Times New Roman"/>
              </a:rPr>
              <a:t>характеризует </a:t>
            </a:r>
            <a:r>
              <a:rPr sz="1500" spc="-5" dirty="0">
                <a:latin typeface="Times New Roman"/>
                <a:cs typeface="Times New Roman"/>
              </a:rPr>
              <a:t>клиническую </a:t>
            </a:r>
            <a:r>
              <a:rPr sz="1500" spc="-15" dirty="0">
                <a:latin typeface="Times New Roman"/>
                <a:cs typeface="Times New Roman"/>
              </a:rPr>
              <a:t>картину </a:t>
            </a:r>
            <a:r>
              <a:rPr sz="1500" spc="-10" dirty="0">
                <a:latin typeface="Times New Roman"/>
                <a:cs typeface="Times New Roman"/>
              </a:rPr>
              <a:t>поздних  </a:t>
            </a:r>
            <a:r>
              <a:rPr sz="1500" dirty="0">
                <a:latin typeface="Times New Roman"/>
                <a:cs typeface="Times New Roman"/>
              </a:rPr>
              <a:t>депрессий в 5-25 </a:t>
            </a:r>
            <a:r>
              <a:rPr sz="1500" spc="-5" dirty="0">
                <a:latin typeface="Times New Roman"/>
                <a:cs typeface="Times New Roman"/>
              </a:rPr>
              <a:t>процентах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случаев</a:t>
            </a:r>
            <a:endParaRPr sz="1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7300"/>
              </a:lnSpc>
              <a:spcBef>
                <a:spcPts val="1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Times New Roman"/>
                <a:cs typeface="Times New Roman"/>
              </a:rPr>
              <a:t>Когнитивные нарушения играют </a:t>
            </a:r>
            <a:r>
              <a:rPr sz="1500" spc="-15" dirty="0">
                <a:latin typeface="Times New Roman"/>
                <a:cs typeface="Times New Roman"/>
              </a:rPr>
              <a:t>значимую </a:t>
            </a:r>
            <a:r>
              <a:rPr sz="1500" spc="-5" dirty="0">
                <a:latin typeface="Times New Roman"/>
                <a:cs typeface="Times New Roman"/>
              </a:rPr>
              <a:t>роль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хронификации </a:t>
            </a:r>
            <a:r>
              <a:rPr sz="1500" dirty="0">
                <a:latin typeface="Times New Roman"/>
                <a:cs typeface="Times New Roman"/>
              </a:rPr>
              <a:t>депрессий с </a:t>
            </a:r>
            <a:r>
              <a:rPr sz="1500" spc="-20" dirty="0">
                <a:latin typeface="Times New Roman"/>
                <a:cs typeface="Times New Roman"/>
              </a:rPr>
              <a:t>ухудшением  </a:t>
            </a:r>
            <a:r>
              <a:rPr sz="1500" spc="-5" dirty="0">
                <a:latin typeface="Times New Roman"/>
                <a:cs typeface="Times New Roman"/>
              </a:rPr>
              <a:t>прогноза</a:t>
            </a:r>
            <a:endParaRPr sz="1500">
              <a:latin typeface="Times New Roman"/>
              <a:cs typeface="Times New Roman"/>
            </a:endParaRPr>
          </a:p>
          <a:p>
            <a:pPr marL="355600" marR="930275" indent="-342900">
              <a:lnSpc>
                <a:spcPct val="80000"/>
              </a:lnSpc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Times New Roman"/>
                <a:cs typeface="Times New Roman"/>
              </a:rPr>
              <a:t>Основные </a:t>
            </a:r>
            <a:r>
              <a:rPr sz="1500" spc="-10" dirty="0">
                <a:latin typeface="Times New Roman"/>
                <a:cs typeface="Times New Roman"/>
              </a:rPr>
              <a:t>симптомы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период </a:t>
            </a:r>
            <a:r>
              <a:rPr sz="1500" spc="-5" dirty="0">
                <a:latin typeface="Times New Roman"/>
                <a:cs typeface="Times New Roman"/>
              </a:rPr>
              <a:t>старения </a:t>
            </a:r>
            <a:r>
              <a:rPr sz="1500" dirty="0">
                <a:latin typeface="Times New Roman"/>
                <a:cs typeface="Times New Roman"/>
              </a:rPr>
              <a:t>- </a:t>
            </a:r>
            <a:r>
              <a:rPr sz="1500" spc="-10" dirty="0">
                <a:latin typeface="Times New Roman"/>
                <a:cs typeface="Times New Roman"/>
              </a:rPr>
              <a:t>нарушения концентрации </a:t>
            </a:r>
            <a:r>
              <a:rPr sz="1500" spc="-5" dirty="0">
                <a:latin typeface="Times New Roman"/>
                <a:cs typeface="Times New Roman"/>
              </a:rPr>
              <a:t>внимания </a:t>
            </a:r>
            <a:r>
              <a:rPr sz="1500" dirty="0">
                <a:latin typeface="Times New Roman"/>
                <a:cs typeface="Times New Roman"/>
              </a:rPr>
              <a:t>и  </a:t>
            </a:r>
            <a:r>
              <a:rPr sz="1500" spc="-20" dirty="0">
                <a:latin typeface="Times New Roman"/>
                <a:cs typeface="Times New Roman"/>
              </a:rPr>
              <a:t>затруднения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принятии решений, </a:t>
            </a:r>
            <a:r>
              <a:rPr sz="1500" spc="-20" dirty="0">
                <a:latin typeface="Times New Roman"/>
                <a:cs typeface="Times New Roman"/>
              </a:rPr>
              <a:t>которые </a:t>
            </a:r>
            <a:r>
              <a:rPr sz="1500" spc="5" dirty="0">
                <a:latin typeface="Times New Roman"/>
                <a:cs typeface="Times New Roman"/>
              </a:rPr>
              <a:t>после </a:t>
            </a:r>
            <a:r>
              <a:rPr sz="1500" spc="-5" dirty="0">
                <a:latin typeface="Times New Roman"/>
                <a:cs typeface="Times New Roman"/>
              </a:rPr>
              <a:t>исчезновения депрессивной  </a:t>
            </a:r>
            <a:r>
              <a:rPr sz="1500" spc="-15" dirty="0">
                <a:latin typeface="Times New Roman"/>
                <a:cs typeface="Times New Roman"/>
              </a:rPr>
              <a:t>симптоматики </a:t>
            </a:r>
            <a:r>
              <a:rPr sz="1500" spc="-10" dirty="0">
                <a:latin typeface="Times New Roman"/>
                <a:cs typeface="Times New Roman"/>
              </a:rPr>
              <a:t>часто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сохраняются.</a:t>
            </a:r>
            <a:endParaRPr sz="1500">
              <a:latin typeface="Times New Roman"/>
              <a:cs typeface="Times New Roman"/>
            </a:endParaRPr>
          </a:p>
          <a:p>
            <a:pPr marL="355600" marR="259715" indent="-342900">
              <a:lnSpc>
                <a:spcPct val="77300"/>
              </a:lnSpc>
              <a:spcBef>
                <a:spcPts val="1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Times New Roman"/>
                <a:cs typeface="Times New Roman"/>
              </a:rPr>
              <a:t>На </a:t>
            </a:r>
            <a:r>
              <a:rPr sz="1500" spc="-5" dirty="0">
                <a:latin typeface="Times New Roman"/>
                <a:cs typeface="Times New Roman"/>
              </a:rPr>
              <a:t>фоне </a:t>
            </a:r>
            <a:r>
              <a:rPr sz="1500" spc="-10" dirty="0">
                <a:latin typeface="Times New Roman"/>
                <a:cs typeface="Times New Roman"/>
              </a:rPr>
              <a:t>активации гипоталамо-гипофезарно-надпочечниковой </a:t>
            </a:r>
            <a:r>
              <a:rPr sz="1500" spc="-5" dirty="0">
                <a:latin typeface="Times New Roman"/>
                <a:cs typeface="Times New Roman"/>
              </a:rPr>
              <a:t>системы, </a:t>
            </a:r>
            <a:r>
              <a:rPr sz="1500" spc="-15" dirty="0">
                <a:latin typeface="Times New Roman"/>
                <a:cs typeface="Times New Roman"/>
              </a:rPr>
              <a:t>происходящей  </a:t>
            </a:r>
            <a:r>
              <a:rPr sz="1500" spc="-5" dirty="0">
                <a:latin typeface="Times New Roman"/>
                <a:cs typeface="Times New Roman"/>
              </a:rPr>
              <a:t>при депрессии, быстрее развивается церебральный </a:t>
            </a:r>
            <a:r>
              <a:rPr sz="1500" spc="-10" dirty="0">
                <a:latin typeface="Times New Roman"/>
                <a:cs typeface="Times New Roman"/>
              </a:rPr>
              <a:t>дегенеративный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процесс.</a:t>
            </a:r>
            <a:endParaRPr sz="1500">
              <a:latin typeface="Times New Roman"/>
              <a:cs typeface="Times New Roman"/>
            </a:endParaRPr>
          </a:p>
          <a:p>
            <a:pPr marL="355600" marR="177165" indent="-342900">
              <a:lnSpc>
                <a:spcPct val="813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Times New Roman"/>
                <a:cs typeface="Times New Roman"/>
              </a:rPr>
              <a:t>При </a:t>
            </a:r>
            <a:r>
              <a:rPr sz="1500" spc="-10" dirty="0">
                <a:latin typeface="Times New Roman"/>
                <a:cs typeface="Times New Roman"/>
              </a:rPr>
              <a:t>аффективных </a:t>
            </a:r>
            <a:r>
              <a:rPr sz="1500" spc="-5" dirty="0">
                <a:latin typeface="Times New Roman"/>
                <a:cs typeface="Times New Roman"/>
              </a:rPr>
              <a:t>расстройствах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позднем </a:t>
            </a:r>
            <a:r>
              <a:rPr sz="1500" spc="-5" dirty="0">
                <a:latin typeface="Times New Roman"/>
                <a:cs typeface="Times New Roman"/>
              </a:rPr>
              <a:t>возрасте </a:t>
            </a:r>
            <a:r>
              <a:rPr sz="1500" spc="-10" dirty="0">
                <a:latin typeface="Times New Roman"/>
                <a:cs typeface="Times New Roman"/>
              </a:rPr>
              <a:t>изменяются качественные </a:t>
            </a:r>
            <a:r>
              <a:rPr sz="1500" dirty="0">
                <a:latin typeface="Times New Roman"/>
                <a:cs typeface="Times New Roman"/>
              </a:rPr>
              <a:t>и  </a:t>
            </a:r>
            <a:r>
              <a:rPr sz="1500" spc="-10" dirty="0">
                <a:latin typeface="Times New Roman"/>
                <a:cs typeface="Times New Roman"/>
              </a:rPr>
              <a:t>скоростные </a:t>
            </a:r>
            <a:r>
              <a:rPr sz="1500" spc="-15" dirty="0">
                <a:latin typeface="Times New Roman"/>
                <a:cs typeface="Times New Roman"/>
              </a:rPr>
              <a:t>показатели </a:t>
            </a:r>
            <a:r>
              <a:rPr sz="1500" spc="-5" dirty="0">
                <a:latin typeface="Times New Roman"/>
                <a:cs typeface="Times New Roman"/>
              </a:rPr>
              <a:t>мнестической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интеллектуальной </a:t>
            </a:r>
            <a:r>
              <a:rPr sz="1500" spc="-5" dirty="0">
                <a:latin typeface="Times New Roman"/>
                <a:cs typeface="Times New Roman"/>
              </a:rPr>
              <a:t>деятельности,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частности,  </a:t>
            </a:r>
            <a:r>
              <a:rPr sz="1500" spc="-15" dirty="0">
                <a:latin typeface="Times New Roman"/>
                <a:cs typeface="Times New Roman"/>
              </a:rPr>
              <a:t>трудности </a:t>
            </a:r>
            <a:r>
              <a:rPr sz="1500" spc="-10" dirty="0">
                <a:latin typeface="Times New Roman"/>
                <a:cs typeface="Times New Roman"/>
              </a:rPr>
              <a:t>включения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выполнение задания, </a:t>
            </a:r>
            <a:r>
              <a:rPr sz="1500" spc="-15" dirty="0">
                <a:latin typeface="Times New Roman"/>
                <a:cs typeface="Times New Roman"/>
              </a:rPr>
              <a:t>колебания </a:t>
            </a:r>
            <a:r>
              <a:rPr sz="1500" spc="-5" dirty="0">
                <a:latin typeface="Times New Roman"/>
                <a:cs typeface="Times New Roman"/>
              </a:rPr>
              <a:t>внимания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уровня достижений,  истощаемость, повышенная тормозимость </a:t>
            </a:r>
            <a:r>
              <a:rPr sz="1500" spc="-10" dirty="0">
                <a:latin typeface="Times New Roman"/>
                <a:cs typeface="Times New Roman"/>
              </a:rPr>
              <a:t>следов </a:t>
            </a:r>
            <a:r>
              <a:rPr sz="1500" spc="-5" dirty="0">
                <a:latin typeface="Times New Roman"/>
                <a:cs typeface="Times New Roman"/>
              </a:rPr>
              <a:t>интерферирующими</a:t>
            </a:r>
            <a:r>
              <a:rPr sz="1500" spc="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воздействиями</a:t>
            </a:r>
            <a:endParaRPr sz="1500">
              <a:latin typeface="Times New Roman"/>
              <a:cs typeface="Times New Roman"/>
            </a:endParaRPr>
          </a:p>
          <a:p>
            <a:pPr marL="355600" marR="275590" indent="-342900">
              <a:lnSpc>
                <a:spcPct val="78700"/>
              </a:lnSpc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Times New Roman"/>
                <a:cs typeface="Times New Roman"/>
              </a:rPr>
              <a:t>Изменения затрагивают </a:t>
            </a:r>
            <a:r>
              <a:rPr sz="1500" dirty="0">
                <a:latin typeface="Times New Roman"/>
                <a:cs typeface="Times New Roman"/>
              </a:rPr>
              <a:t>процессы </a:t>
            </a:r>
            <a:r>
              <a:rPr sz="1500" spc="-10" dirty="0">
                <a:latin typeface="Times New Roman"/>
                <a:cs typeface="Times New Roman"/>
              </a:rPr>
              <a:t>саморегуляции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опосредствования: снижается их  эффективность, </a:t>
            </a:r>
            <a:r>
              <a:rPr sz="1500" spc="-10" dirty="0">
                <a:latin typeface="Times New Roman"/>
                <a:cs typeface="Times New Roman"/>
              </a:rPr>
              <a:t>вариативность </a:t>
            </a:r>
            <a:r>
              <a:rPr sz="1500" spc="-5" dirty="0">
                <a:latin typeface="Times New Roman"/>
                <a:cs typeface="Times New Roman"/>
              </a:rPr>
              <a:t>применяемых </a:t>
            </a:r>
            <a:r>
              <a:rPr sz="1500" spc="-10" dirty="0">
                <a:latin typeface="Times New Roman"/>
                <a:cs typeface="Times New Roman"/>
              </a:rPr>
              <a:t>средств саморегуляции, часто </a:t>
            </a:r>
            <a:r>
              <a:rPr sz="1500" spc="-5" dirty="0">
                <a:latin typeface="Times New Roman"/>
                <a:cs typeface="Times New Roman"/>
              </a:rPr>
              <a:t>они</a:t>
            </a:r>
            <a:r>
              <a:rPr sz="1500" spc="14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теряют</a:t>
            </a:r>
            <a:endParaRPr sz="1500">
              <a:latin typeface="Times New Roman"/>
              <a:cs typeface="Times New Roman"/>
            </a:endParaRPr>
          </a:p>
          <a:p>
            <a:pPr marL="355600" marR="592455">
              <a:lnSpc>
                <a:spcPct val="80700"/>
              </a:lnSpc>
              <a:spcBef>
                <a:spcPts val="40"/>
              </a:spcBef>
            </a:pPr>
            <a:r>
              <a:rPr sz="1500" spc="-5" dirty="0">
                <a:latin typeface="Times New Roman"/>
                <a:cs typeface="Times New Roman"/>
              </a:rPr>
              <a:t>интериоризированный </a:t>
            </a:r>
            <a:r>
              <a:rPr sz="1500" spc="-10" dirty="0">
                <a:latin typeface="Times New Roman"/>
                <a:cs typeface="Times New Roman"/>
              </a:rPr>
              <a:t>характер,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связи </a:t>
            </a:r>
            <a:r>
              <a:rPr sz="1500" dirty="0">
                <a:latin typeface="Times New Roman"/>
                <a:cs typeface="Times New Roman"/>
              </a:rPr>
              <a:t>с </a:t>
            </a:r>
            <a:r>
              <a:rPr sz="1500" spc="-5" dirty="0">
                <a:latin typeface="Times New Roman"/>
                <a:cs typeface="Times New Roman"/>
              </a:rPr>
              <a:t>чем </a:t>
            </a:r>
            <a:r>
              <a:rPr sz="1500" spc="-20" dirty="0">
                <a:latin typeface="Times New Roman"/>
                <a:cs typeface="Times New Roman"/>
              </a:rPr>
              <a:t>нередко </a:t>
            </a:r>
            <a:r>
              <a:rPr sz="1500" spc="-5" dirty="0">
                <a:latin typeface="Times New Roman"/>
                <a:cs typeface="Times New Roman"/>
              </a:rPr>
              <a:t>данные </a:t>
            </a:r>
            <a:r>
              <a:rPr sz="1500" dirty="0">
                <a:latin typeface="Times New Roman"/>
                <a:cs typeface="Times New Roman"/>
              </a:rPr>
              <a:t>процессы перестают  </a:t>
            </a:r>
            <a:r>
              <a:rPr sz="1500" spc="-5" dirty="0">
                <a:latin typeface="Times New Roman"/>
                <a:cs typeface="Times New Roman"/>
              </a:rPr>
              <a:t>выполнять свою роль </a:t>
            </a:r>
            <a:r>
              <a:rPr sz="1500" dirty="0">
                <a:latin typeface="Times New Roman"/>
                <a:cs typeface="Times New Roman"/>
              </a:rPr>
              <a:t>– </a:t>
            </a:r>
            <a:r>
              <a:rPr sz="1500" spc="-15" dirty="0">
                <a:latin typeface="Times New Roman"/>
                <a:cs typeface="Times New Roman"/>
              </a:rPr>
              <a:t>компенсировать </a:t>
            </a:r>
            <a:r>
              <a:rPr sz="1500" spc="-20" dirty="0">
                <a:latin typeface="Times New Roman"/>
                <a:cs typeface="Times New Roman"/>
              </a:rPr>
              <a:t>затруднения </a:t>
            </a:r>
            <a:r>
              <a:rPr sz="1500" spc="-5" dirty="0">
                <a:latin typeface="Times New Roman"/>
                <a:cs typeface="Times New Roman"/>
              </a:rPr>
              <a:t>при выполнении </a:t>
            </a:r>
            <a:r>
              <a:rPr sz="1500" spc="-10" dirty="0">
                <a:latin typeface="Times New Roman"/>
                <a:cs typeface="Times New Roman"/>
              </a:rPr>
              <a:t>мнестико-  интеллектуальных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задач.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9122" y="394715"/>
            <a:ext cx="74263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latin typeface="Arial"/>
                <a:cs typeface="Arial"/>
              </a:rPr>
              <a:t>ТРЕВОЖНЫЕ </a:t>
            </a:r>
            <a:r>
              <a:rPr sz="2000" spc="-35" dirty="0">
                <a:latin typeface="Arial"/>
                <a:cs typeface="Arial"/>
              </a:rPr>
              <a:t>РАССТРОЙСТВА. </a:t>
            </a:r>
            <a:r>
              <a:rPr sz="2000" spc="-5" dirty="0">
                <a:latin typeface="Arial"/>
                <a:cs typeface="Arial"/>
              </a:rPr>
              <a:t>ОПРЕДЕЛЕНИЕ </a:t>
            </a:r>
            <a:r>
              <a:rPr sz="2000" spc="-15" dirty="0">
                <a:latin typeface="Arial"/>
                <a:cs typeface="Arial"/>
              </a:rPr>
              <a:t>ТРЕВОГИ </a:t>
            </a:r>
            <a:r>
              <a:rPr sz="2000" dirty="0">
                <a:latin typeface="Arial"/>
                <a:cs typeface="Arial"/>
              </a:rPr>
              <a:t>И  </a:t>
            </a:r>
            <a:r>
              <a:rPr sz="2000" spc="-30" dirty="0">
                <a:latin typeface="Arial"/>
                <a:cs typeface="Arial"/>
              </a:rPr>
              <a:t>РАСПРОСТРАНЁННОСТЬ </a:t>
            </a:r>
            <a:r>
              <a:rPr sz="2000" spc="-15" dirty="0">
                <a:latin typeface="Arial"/>
                <a:cs typeface="Arial"/>
              </a:rPr>
              <a:t>ТРЕВОЖНЫХ </a:t>
            </a:r>
            <a:r>
              <a:rPr sz="2000" spc="-35" dirty="0">
                <a:latin typeface="Arial"/>
                <a:cs typeface="Arial"/>
              </a:rPr>
              <a:t>РАССТРОЙСТВ </a:t>
            </a:r>
            <a:r>
              <a:rPr sz="2000" dirty="0">
                <a:latin typeface="Arial"/>
                <a:cs typeface="Arial"/>
              </a:rPr>
              <a:t>ПРИ  </a:t>
            </a:r>
            <a:r>
              <a:rPr sz="2000" spc="5" dirty="0">
                <a:latin typeface="Arial"/>
                <a:cs typeface="Arial"/>
              </a:rPr>
              <a:t>НАЛИЧИИ </a:t>
            </a:r>
            <a:r>
              <a:rPr sz="2000" spc="-5" dirty="0">
                <a:latin typeface="Arial"/>
                <a:cs typeface="Arial"/>
              </a:rPr>
              <a:t>КОГНИТИВНЫХ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НАРУШЕНИЙ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15440"/>
            <a:ext cx="7604759" cy="41586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355600" marR="344170" indent="-342900">
              <a:lnSpc>
                <a:spcPct val="906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b="1" i="1" spc="-15" dirty="0">
                <a:latin typeface="Times New Roman"/>
                <a:cs typeface="Times New Roman"/>
              </a:rPr>
              <a:t>Тревога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10" dirty="0">
                <a:latin typeface="Times New Roman"/>
                <a:cs typeface="Times New Roman"/>
              </a:rPr>
              <a:t>отрицательно </a:t>
            </a:r>
            <a:r>
              <a:rPr sz="1700" spc="-5" dirty="0">
                <a:latin typeface="Times New Roman"/>
                <a:cs typeface="Times New Roman"/>
              </a:rPr>
              <a:t>окрашенная эмоция </a:t>
            </a:r>
            <a:r>
              <a:rPr sz="1700" dirty="0">
                <a:latin typeface="Times New Roman"/>
                <a:cs typeface="Times New Roman"/>
              </a:rPr>
              <a:t>с </a:t>
            </a:r>
            <a:r>
              <a:rPr sz="1700" spc="-5" dirty="0">
                <a:latin typeface="Times New Roman"/>
                <a:cs typeface="Times New Roman"/>
              </a:rPr>
              <a:t>чрезмерным, </a:t>
            </a:r>
            <a:r>
              <a:rPr sz="1700" spc="-10" dirty="0">
                <a:latin typeface="Times New Roman"/>
                <a:cs typeface="Times New Roman"/>
              </a:rPr>
              <a:t>напряженным  ожиданием негативных </a:t>
            </a:r>
            <a:r>
              <a:rPr sz="1700" spc="-5" dirty="0">
                <a:latin typeface="Times New Roman"/>
                <a:cs typeface="Times New Roman"/>
              </a:rPr>
              <a:t>событий, </a:t>
            </a:r>
            <a:r>
              <a:rPr sz="1700" spc="-25" dirty="0">
                <a:latin typeface="Times New Roman"/>
                <a:cs typeface="Times New Roman"/>
              </a:rPr>
              <a:t>плохо </a:t>
            </a:r>
            <a:r>
              <a:rPr sz="1700" spc="-15" dirty="0">
                <a:latin typeface="Times New Roman"/>
                <a:cs typeface="Times New Roman"/>
              </a:rPr>
              <a:t>контролируемым беспокойством, </a:t>
            </a:r>
            <a:r>
              <a:rPr sz="1700" dirty="0">
                <a:latin typeface="Times New Roman"/>
                <a:cs typeface="Times New Roman"/>
              </a:rPr>
              <a:t>с  </a:t>
            </a:r>
            <a:r>
              <a:rPr sz="1700" spc="-25" dirty="0">
                <a:latin typeface="Times New Roman"/>
                <a:cs typeface="Times New Roman"/>
              </a:rPr>
              <a:t>трудно </a:t>
            </a:r>
            <a:r>
              <a:rPr sz="1700" spc="-5" dirty="0">
                <a:latin typeface="Times New Roman"/>
                <a:cs typeface="Times New Roman"/>
              </a:rPr>
              <a:t>определимыми </a:t>
            </a:r>
            <a:r>
              <a:rPr sz="1700" spc="-10" dirty="0">
                <a:latin typeface="Times New Roman"/>
                <a:cs typeface="Times New Roman"/>
              </a:rPr>
              <a:t>плохими предчувствиями 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опасениями.</a:t>
            </a:r>
            <a:endParaRPr sz="1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6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b="1" i="1" spc="-5" dirty="0">
                <a:latin typeface="Times New Roman"/>
                <a:cs typeface="Times New Roman"/>
              </a:rPr>
              <a:t>Распространенность </a:t>
            </a:r>
            <a:r>
              <a:rPr sz="1700" spc="-10" dirty="0">
                <a:latin typeface="Times New Roman"/>
                <a:cs typeface="Times New Roman"/>
              </a:rPr>
              <a:t>тревожных </a:t>
            </a:r>
            <a:r>
              <a:rPr sz="1700" spc="-5" dirty="0">
                <a:latin typeface="Times New Roman"/>
                <a:cs typeface="Times New Roman"/>
              </a:rPr>
              <a:t>расстройств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10" dirty="0">
                <a:latin typeface="Times New Roman"/>
                <a:cs typeface="Times New Roman"/>
              </a:rPr>
              <a:t>недементных когнитивных  </a:t>
            </a:r>
            <a:r>
              <a:rPr sz="1700" spc="-5" dirty="0">
                <a:latin typeface="Times New Roman"/>
                <a:cs typeface="Times New Roman"/>
              </a:rPr>
              <a:t>нарушениях </a:t>
            </a:r>
            <a:r>
              <a:rPr sz="1700" dirty="0">
                <a:latin typeface="Times New Roman"/>
                <a:cs typeface="Times New Roman"/>
              </a:rPr>
              <a:t>- </a:t>
            </a:r>
            <a:r>
              <a:rPr sz="1700" spc="-5" dirty="0">
                <a:latin typeface="Times New Roman"/>
                <a:cs typeface="Times New Roman"/>
              </a:rPr>
              <a:t>24-70%. </a:t>
            </a:r>
            <a:r>
              <a:rPr sz="1700" dirty="0">
                <a:latin typeface="Times New Roman"/>
                <a:cs typeface="Times New Roman"/>
              </a:rPr>
              <a:t>Наличие </a:t>
            </a:r>
            <a:r>
              <a:rPr sz="1700" spc="-5" dirty="0">
                <a:latin typeface="Times New Roman"/>
                <a:cs typeface="Times New Roman"/>
              </a:rPr>
              <a:t>тревоги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5" dirty="0">
                <a:latin typeface="Times New Roman"/>
                <a:cs typeface="Times New Roman"/>
              </a:rPr>
              <a:t>умеренных </a:t>
            </a:r>
            <a:r>
              <a:rPr sz="1700" spc="-10" dirty="0">
                <a:latin typeface="Times New Roman"/>
                <a:cs typeface="Times New Roman"/>
              </a:rPr>
              <a:t>когнитивных  </a:t>
            </a:r>
            <a:r>
              <a:rPr sz="1700" spc="-5" dirty="0">
                <a:latin typeface="Times New Roman"/>
                <a:cs typeface="Times New Roman"/>
              </a:rPr>
              <a:t>нарушениях </a:t>
            </a:r>
            <a:r>
              <a:rPr sz="1700" dirty="0">
                <a:latin typeface="Times New Roman"/>
                <a:cs typeface="Times New Roman"/>
              </a:rPr>
              <a:t>- </a:t>
            </a:r>
            <a:r>
              <a:rPr sz="1700" spc="-10" dirty="0">
                <a:latin typeface="Times New Roman"/>
                <a:cs typeface="Times New Roman"/>
              </a:rPr>
              <a:t>важный предиктор </a:t>
            </a:r>
            <a:r>
              <a:rPr sz="1700" dirty="0">
                <a:latin typeface="Times New Roman"/>
                <a:cs typeface="Times New Roman"/>
              </a:rPr>
              <a:t>их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прогрессирования.</a:t>
            </a:r>
            <a:endParaRPr sz="1700">
              <a:latin typeface="Times New Roman"/>
              <a:cs typeface="Times New Roman"/>
            </a:endParaRPr>
          </a:p>
          <a:p>
            <a:pPr marL="355600" marR="151130" indent="-342900">
              <a:lnSpc>
                <a:spcPts val="1800"/>
              </a:lnSpc>
              <a:spcBef>
                <a:spcPts val="13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При деменциях представленность </a:t>
            </a:r>
            <a:r>
              <a:rPr sz="1700" spc="-10" dirty="0">
                <a:latin typeface="Times New Roman"/>
                <a:cs typeface="Times New Roman"/>
              </a:rPr>
              <a:t>тревожных </a:t>
            </a:r>
            <a:r>
              <a:rPr sz="1700" spc="-5" dirty="0">
                <a:latin typeface="Times New Roman"/>
                <a:cs typeface="Times New Roman"/>
              </a:rPr>
              <a:t>расстройств </a:t>
            </a:r>
            <a:r>
              <a:rPr sz="1700" spc="-15" dirty="0">
                <a:latin typeface="Times New Roman"/>
                <a:cs typeface="Times New Roman"/>
              </a:rPr>
              <a:t>наблюдается </a:t>
            </a:r>
            <a:r>
              <a:rPr sz="1700" dirty="0">
                <a:latin typeface="Times New Roman"/>
                <a:cs typeface="Times New Roman"/>
              </a:rPr>
              <a:t>у </a:t>
            </a:r>
            <a:r>
              <a:rPr sz="1700" spc="-5" dirty="0">
                <a:latin typeface="Times New Roman"/>
                <a:cs typeface="Times New Roman"/>
              </a:rPr>
              <a:t>10-  </a:t>
            </a:r>
            <a:r>
              <a:rPr sz="1700" dirty="0">
                <a:latin typeface="Times New Roman"/>
                <a:cs typeface="Times New Roman"/>
              </a:rPr>
              <a:t>70% </a:t>
            </a:r>
            <a:r>
              <a:rPr sz="1700" spc="-5" dirty="0">
                <a:latin typeface="Times New Roman"/>
                <a:cs typeface="Times New Roman"/>
              </a:rPr>
              <a:t>больных. </a:t>
            </a:r>
            <a:r>
              <a:rPr sz="1700" spc="-15" dirty="0">
                <a:latin typeface="Times New Roman"/>
                <a:cs typeface="Times New Roman"/>
              </a:rPr>
              <a:t>Тревога </a:t>
            </a:r>
            <a:r>
              <a:rPr sz="1700" spc="-10" dirty="0">
                <a:latin typeface="Times New Roman"/>
                <a:cs typeface="Times New Roman"/>
              </a:rPr>
              <a:t>характерна </a:t>
            </a:r>
            <a:r>
              <a:rPr sz="1700" spc="-5" dirty="0">
                <a:latin typeface="Times New Roman"/>
                <a:cs typeface="Times New Roman"/>
              </a:rPr>
              <a:t>для любых деменций,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5" dirty="0">
                <a:latin typeface="Times New Roman"/>
                <a:cs typeface="Times New Roman"/>
              </a:rPr>
              <a:t>болезни  Альцгеймера наиболее </a:t>
            </a:r>
            <a:r>
              <a:rPr sz="1700" spc="-10" dirty="0">
                <a:latin typeface="Times New Roman"/>
                <a:cs typeface="Times New Roman"/>
              </a:rPr>
              <a:t>характерна </a:t>
            </a:r>
            <a:r>
              <a:rPr sz="1700" dirty="0">
                <a:latin typeface="Times New Roman"/>
                <a:cs typeface="Times New Roman"/>
              </a:rPr>
              <a:t>на стадии </a:t>
            </a:r>
            <a:r>
              <a:rPr sz="1700" spc="-5" dirty="0">
                <a:latin typeface="Times New Roman"/>
                <a:cs typeface="Times New Roman"/>
              </a:rPr>
              <a:t>умеренной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деменции.</a:t>
            </a:r>
            <a:endParaRPr sz="1700">
              <a:latin typeface="Times New Roman"/>
              <a:cs typeface="Times New Roman"/>
            </a:endParaRPr>
          </a:p>
          <a:p>
            <a:pPr marL="355600" marR="194945" indent="-342900">
              <a:lnSpc>
                <a:spcPct val="90200"/>
              </a:lnSpc>
              <a:spcBef>
                <a:spcPts val="12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20" dirty="0">
                <a:latin typeface="Times New Roman"/>
                <a:cs typeface="Times New Roman"/>
              </a:rPr>
              <a:t>Тревожные </a:t>
            </a:r>
            <a:r>
              <a:rPr sz="1700" spc="-5" dirty="0">
                <a:latin typeface="Times New Roman"/>
                <a:cs typeface="Times New Roman"/>
              </a:rPr>
              <a:t>расстройства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10" dirty="0">
                <a:latin typeface="Times New Roman"/>
                <a:cs typeface="Times New Roman"/>
              </a:rPr>
              <a:t>когнитивных </a:t>
            </a:r>
            <a:r>
              <a:rPr sz="1700" spc="-5" dirty="0">
                <a:latin typeface="Times New Roman"/>
                <a:cs typeface="Times New Roman"/>
              </a:rPr>
              <a:t>нарушениях обычно </a:t>
            </a:r>
            <a:r>
              <a:rPr sz="1700" dirty="0">
                <a:latin typeface="Times New Roman"/>
                <a:cs typeface="Times New Roman"/>
              </a:rPr>
              <a:t>не </a:t>
            </a:r>
            <a:r>
              <a:rPr sz="1700" spc="-5" dirty="0">
                <a:latin typeface="Times New Roman"/>
                <a:cs typeface="Times New Roman"/>
              </a:rPr>
              <a:t>являются  </a:t>
            </a:r>
            <a:r>
              <a:rPr sz="1700" spc="-10" dirty="0">
                <a:latin typeface="Times New Roman"/>
                <a:cs typeface="Times New Roman"/>
              </a:rPr>
              <a:t>изолированным </a:t>
            </a:r>
            <a:r>
              <a:rPr sz="1700" spc="-15" dirty="0">
                <a:latin typeface="Times New Roman"/>
                <a:cs typeface="Times New Roman"/>
              </a:rPr>
              <a:t>симптомом, </a:t>
            </a:r>
            <a:r>
              <a:rPr sz="1700" dirty="0">
                <a:latin typeface="Times New Roman"/>
                <a:cs typeface="Times New Roman"/>
              </a:rPr>
              <a:t>а </a:t>
            </a:r>
            <a:r>
              <a:rPr sz="1700" spc="-10" dirty="0">
                <a:latin typeface="Times New Roman"/>
                <a:cs typeface="Times New Roman"/>
              </a:rPr>
              <a:t>сочетаются </a:t>
            </a:r>
            <a:r>
              <a:rPr sz="1700" dirty="0">
                <a:latin typeface="Times New Roman"/>
                <a:cs typeface="Times New Roman"/>
              </a:rPr>
              <a:t>с </a:t>
            </a:r>
            <a:r>
              <a:rPr sz="1700" spc="-5" dirty="0">
                <a:latin typeface="Times New Roman"/>
                <a:cs typeface="Times New Roman"/>
              </a:rPr>
              <a:t>другими </a:t>
            </a:r>
            <a:r>
              <a:rPr sz="1700" spc="-45" dirty="0">
                <a:latin typeface="Times New Roman"/>
                <a:cs typeface="Times New Roman"/>
              </a:rPr>
              <a:t>ННПР, </a:t>
            </a:r>
            <a:r>
              <a:rPr sz="1700" spc="-15" dirty="0">
                <a:latin typeface="Times New Roman"/>
                <a:cs typeface="Times New Roman"/>
              </a:rPr>
              <a:t>флуктуируют </a:t>
            </a:r>
            <a:r>
              <a:rPr sz="1700" dirty="0">
                <a:latin typeface="Times New Roman"/>
                <a:cs typeface="Times New Roman"/>
              </a:rPr>
              <a:t>в  </a:t>
            </a:r>
            <a:r>
              <a:rPr sz="1700" spc="-10" dirty="0">
                <a:latin typeface="Times New Roman"/>
                <a:cs typeface="Times New Roman"/>
              </a:rPr>
              <a:t>течение </a:t>
            </a:r>
            <a:r>
              <a:rPr sz="1700" spc="-5" dirty="0">
                <a:latin typeface="Times New Roman"/>
                <a:cs typeface="Times New Roman"/>
              </a:rPr>
              <a:t>болезни, </a:t>
            </a:r>
            <a:r>
              <a:rPr sz="1700" spc="-20" dirty="0">
                <a:latin typeface="Times New Roman"/>
                <a:cs typeface="Times New Roman"/>
              </a:rPr>
              <a:t>всегда </a:t>
            </a:r>
            <a:r>
              <a:rPr sz="1700" spc="-10" dirty="0">
                <a:latin typeface="Times New Roman"/>
                <a:cs typeface="Times New Roman"/>
              </a:rPr>
              <a:t>нарушают когнитивные функции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повседневную  активность.</a:t>
            </a:r>
            <a:endParaRPr sz="1700">
              <a:latin typeface="Times New Roman"/>
              <a:cs typeface="Times New Roman"/>
            </a:endParaRPr>
          </a:p>
          <a:p>
            <a:pPr marL="355600" marR="663575" indent="-342900">
              <a:lnSpc>
                <a:spcPts val="18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10" dirty="0">
                <a:latin typeface="Times New Roman"/>
                <a:cs typeface="Times New Roman"/>
              </a:rPr>
              <a:t>Наиболее </a:t>
            </a:r>
            <a:r>
              <a:rPr sz="1700" spc="-15" dirty="0">
                <a:latin typeface="Times New Roman"/>
                <a:cs typeface="Times New Roman"/>
              </a:rPr>
              <a:t>значимы </a:t>
            </a:r>
            <a:r>
              <a:rPr sz="1700" spc="-5" dirty="0">
                <a:latin typeface="Times New Roman"/>
                <a:cs typeface="Times New Roman"/>
              </a:rPr>
              <a:t>для </a:t>
            </a:r>
            <a:r>
              <a:rPr sz="1700" spc="-10" dirty="0">
                <a:latin typeface="Times New Roman"/>
                <a:cs typeface="Times New Roman"/>
              </a:rPr>
              <a:t>геронтологической практики </a:t>
            </a:r>
            <a:r>
              <a:rPr sz="1700" spc="-5" dirty="0">
                <a:latin typeface="Times New Roman"/>
                <a:cs typeface="Times New Roman"/>
              </a:rPr>
              <a:t>генерализованное  тревожное расстройство (ГТР)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тревожно-депрессивное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расстройство.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643" rIns="0" bIns="0" rtlCol="0">
            <a:spAutoFit/>
          </a:bodyPr>
          <a:lstStyle/>
          <a:p>
            <a:pPr marL="125095" marR="5080" indent="808355">
              <a:lnSpc>
                <a:spcPct val="100000"/>
              </a:lnSpc>
              <a:spcBef>
                <a:spcPts val="100"/>
              </a:spcBef>
            </a:pPr>
            <a:r>
              <a:rPr sz="2500" spc="-20" dirty="0">
                <a:latin typeface="Arial"/>
                <a:cs typeface="Arial"/>
              </a:rPr>
              <a:t>ГЕНЕРАЛИЗОВАННОЕ ТРЕВОЖНОЕ  </a:t>
            </a:r>
            <a:r>
              <a:rPr sz="2500" spc="-50" dirty="0">
                <a:latin typeface="Arial"/>
                <a:cs typeface="Arial"/>
              </a:rPr>
              <a:t>РАССТРОЙСТВО </a:t>
            </a:r>
            <a:r>
              <a:rPr sz="2500" spc="-5" dirty="0">
                <a:latin typeface="Arial"/>
                <a:cs typeface="Arial"/>
              </a:rPr>
              <a:t>(ГТР) </a:t>
            </a:r>
            <a:r>
              <a:rPr sz="2500" dirty="0">
                <a:latin typeface="Arial"/>
                <a:cs typeface="Arial"/>
              </a:rPr>
              <a:t>В </a:t>
            </a:r>
            <a:r>
              <a:rPr sz="2500" spc="-5" dirty="0">
                <a:latin typeface="Arial"/>
                <a:cs typeface="Arial"/>
              </a:rPr>
              <a:t>ПОЗДНЕМ</a:t>
            </a:r>
            <a:r>
              <a:rPr sz="2500" spc="70" dirty="0">
                <a:latin typeface="Arial"/>
                <a:cs typeface="Arial"/>
              </a:rPr>
              <a:t> </a:t>
            </a:r>
            <a:r>
              <a:rPr sz="2500" spc="-55" dirty="0">
                <a:latin typeface="Arial"/>
                <a:cs typeface="Arial"/>
              </a:rPr>
              <a:t>ВОЗРАСТЕ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14932"/>
            <a:ext cx="7751445" cy="412242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55600" marR="160020" indent="-342900">
              <a:lnSpc>
                <a:spcPts val="1989"/>
              </a:lnSpc>
              <a:spcBef>
                <a:spcPts val="3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ГТР </a:t>
            </a:r>
            <a:r>
              <a:rPr sz="1800" spc="-10" dirty="0">
                <a:latin typeface="Times New Roman"/>
                <a:cs typeface="Times New Roman"/>
              </a:rPr>
              <a:t>среди </a:t>
            </a:r>
            <a:r>
              <a:rPr sz="1800" spc="-5" dirty="0">
                <a:latin typeface="Times New Roman"/>
                <a:cs typeface="Times New Roman"/>
              </a:rPr>
              <a:t>пациентов </a:t>
            </a:r>
            <a:r>
              <a:rPr sz="1800" spc="-15" dirty="0">
                <a:latin typeface="Times New Roman"/>
                <a:cs typeface="Times New Roman"/>
              </a:rPr>
              <a:t>позднего </a:t>
            </a:r>
            <a:r>
              <a:rPr sz="1800" dirty="0">
                <a:latin typeface="Times New Roman"/>
                <a:cs typeface="Times New Roman"/>
              </a:rPr>
              <a:t>возраста </a:t>
            </a:r>
            <a:r>
              <a:rPr sz="1800" spc="-5" dirty="0">
                <a:latin typeface="Times New Roman"/>
                <a:cs typeface="Times New Roman"/>
              </a:rPr>
              <a:t>представлено больше </a:t>
            </a:r>
            <a:r>
              <a:rPr sz="1800" spc="-10" dirty="0">
                <a:latin typeface="Times New Roman"/>
                <a:cs typeface="Times New Roman"/>
              </a:rPr>
              <a:t>других  тревожных </a:t>
            </a:r>
            <a:r>
              <a:rPr sz="1800" dirty="0">
                <a:latin typeface="Times New Roman"/>
                <a:cs typeface="Times New Roman"/>
              </a:rPr>
              <a:t>расстройств и в клинически </a:t>
            </a:r>
            <a:r>
              <a:rPr sz="1800" spc="-15" dirty="0">
                <a:latin typeface="Times New Roman"/>
                <a:cs typeface="Times New Roman"/>
              </a:rPr>
              <a:t>значимой </a:t>
            </a:r>
            <a:r>
              <a:rPr sz="1800" spc="-10" dirty="0">
                <a:latin typeface="Times New Roman"/>
                <a:cs typeface="Times New Roman"/>
              </a:rPr>
              <a:t>форме </a:t>
            </a:r>
            <a:r>
              <a:rPr sz="1800" dirty="0">
                <a:latin typeface="Times New Roman"/>
                <a:cs typeface="Times New Roman"/>
              </a:rPr>
              <a:t>составляет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7,3%.</a:t>
            </a:r>
            <a:endParaRPr sz="1800">
              <a:latin typeface="Times New Roman"/>
              <a:cs typeface="Times New Roman"/>
            </a:endParaRPr>
          </a:p>
          <a:p>
            <a:pPr marL="355600" marR="681355" indent="-342900">
              <a:lnSpc>
                <a:spcPct val="90600"/>
              </a:lnSpc>
              <a:spcBef>
                <a:spcPts val="1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Наиболее </a:t>
            </a:r>
            <a:r>
              <a:rPr sz="1800" spc="-10" dirty="0">
                <a:latin typeface="Times New Roman"/>
                <a:cs typeface="Times New Roman"/>
              </a:rPr>
              <a:t>часто </a:t>
            </a:r>
            <a:r>
              <a:rPr sz="1800" spc="-5" dirty="0">
                <a:latin typeface="Times New Roman"/>
                <a:cs typeface="Times New Roman"/>
              </a:rPr>
              <a:t>ГТР выявляется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пациентов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20" dirty="0">
                <a:latin typeface="Times New Roman"/>
                <a:cs typeface="Times New Roman"/>
              </a:rPr>
              <a:t>комплексными  </a:t>
            </a:r>
            <a:r>
              <a:rPr sz="1800" spc="-5" dirty="0">
                <a:latin typeface="Times New Roman"/>
                <a:cs typeface="Times New Roman"/>
              </a:rPr>
              <a:t>парциальными </a:t>
            </a:r>
            <a:r>
              <a:rPr sz="1800" spc="-10" dirty="0">
                <a:latin typeface="Times New Roman"/>
                <a:cs typeface="Times New Roman"/>
              </a:rPr>
              <a:t>припадками, </a:t>
            </a:r>
            <a:r>
              <a:rPr sz="1800" spc="-5" dirty="0">
                <a:latin typeface="Times New Roman"/>
                <a:cs typeface="Times New Roman"/>
              </a:rPr>
              <a:t>внутричерепной </a:t>
            </a:r>
            <a:r>
              <a:rPr sz="1800" spc="-15" dirty="0">
                <a:latin typeface="Times New Roman"/>
                <a:cs typeface="Times New Roman"/>
              </a:rPr>
              <a:t>опухолью, </a:t>
            </a:r>
            <a:r>
              <a:rPr sz="1800" spc="-20" dirty="0">
                <a:latin typeface="Times New Roman"/>
                <a:cs typeface="Times New Roman"/>
              </a:rPr>
              <a:t>инсультами,  </a:t>
            </a:r>
            <a:r>
              <a:rPr sz="1800" dirty="0">
                <a:latin typeface="Times New Roman"/>
                <a:cs typeface="Times New Roman"/>
              </a:rPr>
              <a:t>церебральной </a:t>
            </a:r>
            <a:r>
              <a:rPr sz="1800" spc="-5" dirty="0">
                <a:latin typeface="Times New Roman"/>
                <a:cs typeface="Times New Roman"/>
              </a:rPr>
              <a:t>ишемией,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деменциями.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60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Для пациентов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ГТР </a:t>
            </a:r>
            <a:r>
              <a:rPr sz="1800" spc="-10" dirty="0">
                <a:latin typeface="Times New Roman"/>
                <a:cs typeface="Times New Roman"/>
              </a:rPr>
              <a:t>характерно </a:t>
            </a:r>
            <a:r>
              <a:rPr sz="1800" spc="-5" dirty="0">
                <a:latin typeface="Times New Roman"/>
                <a:cs typeface="Times New Roman"/>
              </a:rPr>
              <a:t>развитие </a:t>
            </a:r>
            <a:r>
              <a:rPr sz="1800" dirty="0">
                <a:latin typeface="Times New Roman"/>
                <a:cs typeface="Times New Roman"/>
              </a:rPr>
              <a:t>зависимостей, </a:t>
            </a:r>
            <a:r>
              <a:rPr sz="1800" spc="-10" dirty="0">
                <a:latin typeface="Times New Roman"/>
                <a:cs typeface="Times New Roman"/>
              </a:rPr>
              <a:t>часто </a:t>
            </a:r>
            <a:r>
              <a:rPr sz="1800" dirty="0">
                <a:latin typeface="Times New Roman"/>
                <a:cs typeface="Times New Roman"/>
              </a:rPr>
              <a:t>в  </a:t>
            </a:r>
            <a:r>
              <a:rPr sz="1800" spc="-5" dirty="0">
                <a:latin typeface="Times New Roman"/>
                <a:cs typeface="Times New Roman"/>
              </a:rPr>
              <a:t>невыраженной </a:t>
            </a:r>
            <a:r>
              <a:rPr sz="1800" spc="-10" dirty="0">
                <a:latin typeface="Times New Roman"/>
                <a:cs typeface="Times New Roman"/>
              </a:rPr>
              <a:t>форме: </a:t>
            </a:r>
            <a:r>
              <a:rPr sz="1800" spc="-15" dirty="0">
                <a:latin typeface="Times New Roman"/>
                <a:cs typeface="Times New Roman"/>
              </a:rPr>
              <a:t>алкогольной, </a:t>
            </a:r>
            <a:r>
              <a:rPr sz="1800" spc="-5" dirty="0">
                <a:latin typeface="Times New Roman"/>
                <a:cs typeface="Times New Roman"/>
              </a:rPr>
              <a:t>лекарственной, </a:t>
            </a:r>
            <a:r>
              <a:rPr sz="1800" spc="-15" dirty="0">
                <a:latin typeface="Times New Roman"/>
                <a:cs typeface="Times New Roman"/>
              </a:rPr>
              <a:t>наркотической. </a:t>
            </a:r>
            <a:r>
              <a:rPr sz="1800" spc="-5" dirty="0">
                <a:latin typeface="Times New Roman"/>
                <a:cs typeface="Times New Roman"/>
              </a:rPr>
              <a:t>Часто </a:t>
            </a:r>
            <a:r>
              <a:rPr sz="1800" dirty="0">
                <a:latin typeface="Times New Roman"/>
                <a:cs typeface="Times New Roman"/>
              </a:rPr>
              <a:t>–  </a:t>
            </a:r>
            <a:r>
              <a:rPr sz="1800" spc="-10" dirty="0">
                <a:latin typeface="Times New Roman"/>
                <a:cs typeface="Times New Roman"/>
              </a:rPr>
              <a:t>злоупотребление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бензодиазепинами.</a:t>
            </a:r>
            <a:endParaRPr sz="1800">
              <a:latin typeface="Times New Roman"/>
              <a:cs typeface="Times New Roman"/>
            </a:endParaRPr>
          </a:p>
          <a:p>
            <a:pPr marL="355600" marR="309245" indent="-342900">
              <a:lnSpc>
                <a:spcPts val="1900"/>
              </a:lnSpc>
              <a:spcBef>
                <a:spcPts val="1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Коморбидные </a:t>
            </a:r>
            <a:r>
              <a:rPr sz="1800" spc="-5" dirty="0">
                <a:latin typeface="Times New Roman"/>
                <a:cs typeface="Times New Roman"/>
              </a:rPr>
              <a:t>ГТР состояния </a:t>
            </a:r>
            <a:r>
              <a:rPr sz="1800" dirty="0">
                <a:latin typeface="Times New Roman"/>
                <a:cs typeface="Times New Roman"/>
              </a:rPr>
              <a:t>составляют </a:t>
            </a:r>
            <a:r>
              <a:rPr sz="1800" spc="-10" dirty="0">
                <a:latin typeface="Times New Roman"/>
                <a:cs typeface="Times New Roman"/>
              </a:rPr>
              <a:t>более </a:t>
            </a:r>
            <a:r>
              <a:rPr sz="1800" dirty="0">
                <a:latin typeface="Times New Roman"/>
                <a:cs typeface="Times New Roman"/>
              </a:rPr>
              <a:t>66%. </a:t>
            </a:r>
            <a:r>
              <a:rPr sz="1800" spc="-5" dirty="0">
                <a:latin typeface="Times New Roman"/>
                <a:cs typeface="Times New Roman"/>
              </a:rPr>
              <a:t>Наиболее </a:t>
            </a:r>
            <a:r>
              <a:rPr sz="1800" spc="-10" dirty="0">
                <a:latin typeface="Times New Roman"/>
                <a:cs typeface="Times New Roman"/>
              </a:rPr>
              <a:t>часто </a:t>
            </a:r>
            <a:r>
              <a:rPr sz="1800" dirty="0">
                <a:latin typeface="Times New Roman"/>
                <a:cs typeface="Times New Roman"/>
              </a:rPr>
              <a:t>– в  54-83% </a:t>
            </a:r>
            <a:r>
              <a:rPr sz="1800" spc="-5" dirty="0">
                <a:latin typeface="Times New Roman"/>
                <a:cs typeface="Times New Roman"/>
              </a:rPr>
              <a:t>случаев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ГТР сосуществует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депрессией.</a:t>
            </a:r>
            <a:endParaRPr sz="1800">
              <a:latin typeface="Times New Roman"/>
              <a:cs typeface="Times New Roman"/>
            </a:endParaRPr>
          </a:p>
          <a:p>
            <a:pPr marL="355600" marR="233679" indent="-342900">
              <a:lnSpc>
                <a:spcPct val="89600"/>
              </a:lnSpc>
              <a:spcBef>
                <a:spcPts val="12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ГТР чаще </a:t>
            </a:r>
            <a:r>
              <a:rPr sz="1800" spc="-10" dirty="0">
                <a:latin typeface="Times New Roman"/>
                <a:cs typeface="Times New Roman"/>
              </a:rPr>
              <a:t>всего </a:t>
            </a:r>
            <a:r>
              <a:rPr sz="1800" spc="-5" dirty="0">
                <a:latin typeface="Times New Roman"/>
                <a:cs typeface="Times New Roman"/>
              </a:rPr>
              <a:t>приобретают хроническое </a:t>
            </a:r>
            <a:r>
              <a:rPr sz="1800" spc="-10" dirty="0">
                <a:latin typeface="Times New Roman"/>
                <a:cs typeface="Times New Roman"/>
              </a:rPr>
              <a:t>течение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могут длиться до </a:t>
            </a:r>
            <a:r>
              <a:rPr sz="1800" dirty="0">
                <a:latin typeface="Times New Roman"/>
                <a:cs typeface="Times New Roman"/>
              </a:rPr>
              <a:t>20  лет с </a:t>
            </a:r>
            <a:r>
              <a:rPr sz="1800" spc="-5" dirty="0">
                <a:latin typeface="Times New Roman"/>
                <a:cs typeface="Times New Roman"/>
              </a:rPr>
              <a:t>ремиссиями </a:t>
            </a:r>
            <a:r>
              <a:rPr sz="1800" dirty="0">
                <a:latin typeface="Times New Roman"/>
                <a:cs typeface="Times New Roman"/>
              </a:rPr>
              <a:t>и обострениями. </a:t>
            </a:r>
            <a:r>
              <a:rPr sz="1800" spc="-5" dirty="0">
                <a:latin typeface="Times New Roman"/>
                <a:cs typeface="Times New Roman"/>
              </a:rPr>
              <a:t>Часто развитию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5" dirty="0">
                <a:latin typeface="Times New Roman"/>
                <a:cs typeface="Times New Roman"/>
              </a:rPr>
              <a:t>ухудшению </a:t>
            </a:r>
            <a:r>
              <a:rPr sz="1800" spc="-5" dirty="0">
                <a:latin typeface="Times New Roman"/>
                <a:cs typeface="Times New Roman"/>
              </a:rPr>
              <a:t>ГТР  </a:t>
            </a:r>
            <a:r>
              <a:rPr sz="1800" spc="-10" dirty="0">
                <a:latin typeface="Times New Roman"/>
                <a:cs typeface="Times New Roman"/>
              </a:rPr>
              <a:t>предшествуют </a:t>
            </a:r>
            <a:r>
              <a:rPr sz="1800" spc="5" dirty="0">
                <a:latin typeface="Times New Roman"/>
                <a:cs typeface="Times New Roman"/>
              </a:rPr>
              <a:t>стрессы,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dirty="0">
                <a:latin typeface="Times New Roman"/>
                <a:cs typeface="Times New Roman"/>
              </a:rPr>
              <a:t>особенно </a:t>
            </a:r>
            <a:r>
              <a:rPr sz="1800" spc="-10" dirty="0">
                <a:latin typeface="Times New Roman"/>
                <a:cs typeface="Times New Roman"/>
              </a:rPr>
              <a:t>актуально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spc="-10" dirty="0">
                <a:latin typeface="Times New Roman"/>
                <a:cs typeface="Times New Roman"/>
              </a:rPr>
              <a:t>пожилых, </a:t>
            </a:r>
            <a:r>
              <a:rPr sz="1800" spc="-25" dirty="0">
                <a:latin typeface="Times New Roman"/>
                <a:cs typeface="Times New Roman"/>
              </a:rPr>
              <a:t>которые  </a:t>
            </a:r>
            <a:r>
              <a:rPr sz="1800" spc="-5" dirty="0">
                <a:latin typeface="Times New Roman"/>
                <a:cs typeface="Times New Roman"/>
              </a:rPr>
              <a:t>больше </a:t>
            </a:r>
            <a:r>
              <a:rPr sz="1800" spc="-15" dirty="0">
                <a:latin typeface="Times New Roman"/>
                <a:cs typeface="Times New Roman"/>
              </a:rPr>
              <a:t>подвержены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стрессу.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1678" y="345947"/>
            <a:ext cx="76809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5" dirty="0">
                <a:latin typeface="Arial"/>
                <a:cs typeface="Arial"/>
              </a:rPr>
              <a:t>СТРУКТУРА </a:t>
            </a:r>
            <a:r>
              <a:rPr sz="3200" spc="-25" dirty="0">
                <a:latin typeface="Arial"/>
                <a:cs typeface="Arial"/>
              </a:rPr>
              <a:t>УЧЕБНОГО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СОДЕРЖАНИЯ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153" y="1034796"/>
            <a:ext cx="7092315" cy="21590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latin typeface="Calibri"/>
                <a:cs typeface="Calibri"/>
              </a:rPr>
              <a:t>Введение: </a:t>
            </a:r>
            <a:r>
              <a:rPr sz="2000" spc="-5" dirty="0">
                <a:latin typeface="Calibri"/>
                <a:cs typeface="Calibri"/>
              </a:rPr>
              <a:t>некогнитивные нервно-психические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нарушения</a:t>
            </a:r>
            <a:endParaRPr sz="2000">
              <a:latin typeface="Calibri"/>
              <a:cs typeface="Calibri"/>
            </a:endParaRPr>
          </a:p>
          <a:p>
            <a:pPr marL="469265" marR="55499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Клиническая </a:t>
            </a:r>
            <a:r>
              <a:rPr sz="2000" spc="-10" dirty="0">
                <a:latin typeface="Calibri"/>
                <a:cs typeface="Calibri"/>
              </a:rPr>
              <a:t>феноменология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20" dirty="0">
                <a:latin typeface="Calibri"/>
                <a:cs typeface="Calibri"/>
              </a:rPr>
              <a:t>подтипы </a:t>
            </a:r>
            <a:r>
              <a:rPr sz="2000" spc="-5" dirty="0">
                <a:latin typeface="Calibri"/>
                <a:cs typeface="Calibri"/>
              </a:rPr>
              <a:t>некогнитивных  нервно-психических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расстройств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latin typeface="Calibri"/>
                <a:cs typeface="Calibri"/>
              </a:rPr>
              <a:t>Диагностика </a:t>
            </a:r>
            <a:r>
              <a:rPr sz="2000" spc="-5" dirty="0">
                <a:latin typeface="Calibri"/>
                <a:cs typeface="Calibri"/>
              </a:rPr>
              <a:t>некогнитивных нервно-психических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нарушений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Заключение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463" y="523239"/>
            <a:ext cx="732409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Arial"/>
                <a:cs typeface="Arial"/>
              </a:rPr>
              <a:t>ОСНОВНЫЕ КЛИНИЧЕСКИЕ </a:t>
            </a:r>
            <a:r>
              <a:rPr sz="2500" spc="-20" dirty="0">
                <a:latin typeface="Arial"/>
                <a:cs typeface="Arial"/>
              </a:rPr>
              <a:t>ПРОЯВЛЕНИЯ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ГТР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181649"/>
          <a:ext cx="8248650" cy="486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Психические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когнитивные</a:t>
                      </a:r>
                      <a:r>
                        <a:rPr sz="18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симптомы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8045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Соматические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симптомы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480560">
                <a:tc>
                  <a:txBody>
                    <a:bodyPr/>
                    <a:lstStyle/>
                    <a:p>
                      <a:pPr marL="213360" indent="-122555">
                        <a:lnSpc>
                          <a:spcPts val="2135"/>
                        </a:lnSpc>
                        <a:spcBef>
                          <a:spcPts val="25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Чрезмерная тревога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2555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Тревожное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ожидание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2555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Беспокойство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предчувствием угрозы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2555">
                        <a:lnSpc>
                          <a:spcPts val="2135"/>
                        </a:lnSpc>
                        <a:spcBef>
                          <a:spcPts val="5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Внутреннее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напряжение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2555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Раздражительность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нетерпеливость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2555">
                        <a:lnSpc>
                          <a:spcPts val="2135"/>
                        </a:lnSpc>
                        <a:spcBef>
                          <a:spcPts val="2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Страхи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793115">
                        <a:lnSpc>
                          <a:spcPts val="2180"/>
                        </a:lnSpc>
                        <a:spcBef>
                          <a:spcPts val="3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Сниженная работоспособность,  повышенная истощаемость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247650">
                        <a:lnSpc>
                          <a:spcPts val="2110"/>
                        </a:lnSpc>
                        <a:spcBef>
                          <a:spcPts val="9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Нарушение концентрации внимания,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трудности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сосредоточения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2555">
                        <a:lnSpc>
                          <a:spcPts val="2100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Ощущение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взвинченности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2555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Повышенная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пугливость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1384935">
                        <a:lnSpc>
                          <a:spcPts val="2210"/>
                        </a:lnSpc>
                        <a:spcBef>
                          <a:spcPts val="5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Нарушенное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засыпание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беспокойный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сон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13360" indent="-123189">
                        <a:lnSpc>
                          <a:spcPts val="2135"/>
                        </a:lnSpc>
                        <a:spcBef>
                          <a:spcPts val="25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Мышечное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напряжение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Боли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спазмы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мышцах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Тремор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spcBef>
                          <a:spcPts val="5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Потливость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Сердцебиение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и/или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тахикардия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spcBef>
                          <a:spcPts val="2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Боли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области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сердца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Чувство нехватки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воздуха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ct val="100000"/>
                        </a:lnSpc>
                        <a:spcBef>
                          <a:spcPts val="2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Приливы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жара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холода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spcBef>
                          <a:spcPts val="50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Повышенная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утомляемость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30" dirty="0">
                          <a:latin typeface="Calibri"/>
                          <a:cs typeface="Calibri"/>
                        </a:rPr>
                        <a:t>Тошнота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spcBef>
                          <a:spcPts val="2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Сухость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рту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Ком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горле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Частое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мочеиспускание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spcBef>
                          <a:spcPts val="4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Дискомфорт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ЖКТ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ts val="2135"/>
                        </a:lnSpc>
                        <a:buChar char="-"/>
                        <a:tabLst>
                          <a:tab pos="213995" algn="l"/>
                        </a:tabLst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Головокружение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13360" indent="-123189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21399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Липкие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холодные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руки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332" y="467868"/>
            <a:ext cx="68554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" dirty="0">
                <a:latin typeface="Arial"/>
                <a:cs typeface="Arial"/>
              </a:rPr>
              <a:t>ОСОБЕННОСТИ СИМПТОМОВ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ГТР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05725" cy="40214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400"/>
              </a:lnSpc>
              <a:spcBef>
                <a:spcPts val="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Соматические симптомы, </a:t>
            </a:r>
            <a:r>
              <a:rPr sz="1800" spc="-25" dirty="0">
                <a:latin typeface="Times New Roman"/>
                <a:cs typeface="Times New Roman"/>
              </a:rPr>
              <a:t>которые </a:t>
            </a:r>
            <a:r>
              <a:rPr sz="1800" spc="-5" dirty="0">
                <a:latin typeface="Times New Roman"/>
                <a:cs typeface="Times New Roman"/>
              </a:rPr>
              <a:t>могут </a:t>
            </a:r>
            <a:r>
              <a:rPr sz="1800" spc="-15" dirty="0">
                <a:latin typeface="Times New Roman"/>
                <a:cs typeface="Times New Roman"/>
              </a:rPr>
              <a:t>возникать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рамках </a:t>
            </a:r>
            <a:r>
              <a:rPr sz="1800" spc="-60" dirty="0">
                <a:latin typeface="Times New Roman"/>
                <a:cs typeface="Times New Roman"/>
              </a:rPr>
              <a:t>ГТР,  </a:t>
            </a:r>
            <a:r>
              <a:rPr sz="1800" spc="-5" dirty="0">
                <a:latin typeface="Times New Roman"/>
                <a:cs typeface="Times New Roman"/>
              </a:rPr>
              <a:t>разделяются на </a:t>
            </a:r>
            <a:r>
              <a:rPr sz="1800" dirty="0">
                <a:latin typeface="Times New Roman"/>
                <a:cs typeface="Times New Roman"/>
              </a:rPr>
              <a:t>2 основные </a:t>
            </a:r>
            <a:r>
              <a:rPr sz="1800" spc="-10" dirty="0">
                <a:latin typeface="Times New Roman"/>
                <a:cs typeface="Times New Roman"/>
              </a:rPr>
              <a:t>группы. </a:t>
            </a:r>
            <a:r>
              <a:rPr sz="1800" dirty="0">
                <a:latin typeface="Times New Roman"/>
                <a:cs typeface="Times New Roman"/>
              </a:rPr>
              <a:t>1 – </a:t>
            </a:r>
            <a:r>
              <a:rPr sz="1800" spc="-10" dirty="0">
                <a:latin typeface="Times New Roman"/>
                <a:cs typeface="Times New Roman"/>
              </a:rPr>
              <a:t>симптомы, </a:t>
            </a:r>
            <a:r>
              <a:rPr sz="1800" spc="-5" dirty="0">
                <a:latin typeface="Times New Roman"/>
                <a:cs typeface="Times New Roman"/>
              </a:rPr>
              <a:t>связанные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мышечным  напряжением, </a:t>
            </a:r>
            <a:r>
              <a:rPr sz="1800" dirty="0">
                <a:latin typeface="Times New Roman"/>
                <a:cs typeface="Times New Roman"/>
              </a:rPr>
              <a:t>2 – с </a:t>
            </a:r>
            <a:r>
              <a:rPr sz="1800" spc="-10" dirty="0">
                <a:latin typeface="Times New Roman"/>
                <a:cs typeface="Times New Roman"/>
              </a:rPr>
              <a:t>вегетативной гиперактивацией. Обе группы  продуцируются тревогой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являются </a:t>
            </a:r>
            <a:r>
              <a:rPr sz="1800" dirty="0">
                <a:latin typeface="Times New Roman"/>
                <a:cs typeface="Times New Roman"/>
              </a:rPr>
              <a:t>ее </a:t>
            </a:r>
            <a:r>
              <a:rPr sz="1800" spc="-15" dirty="0">
                <a:latin typeface="Times New Roman"/>
                <a:cs typeface="Times New Roman"/>
              </a:rPr>
              <a:t>облигатным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признаком.</a:t>
            </a:r>
            <a:endParaRPr sz="1800">
              <a:latin typeface="Times New Roman"/>
              <a:cs typeface="Times New Roman"/>
            </a:endParaRPr>
          </a:p>
          <a:p>
            <a:pPr marL="355600" marR="23495" indent="-342900">
              <a:lnSpc>
                <a:spcPct val="99800"/>
              </a:lnSpc>
              <a:spcBef>
                <a:spcPts val="1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начале </a:t>
            </a:r>
            <a:r>
              <a:rPr sz="1800" spc="-10" dirty="0">
                <a:latin typeface="Times New Roman"/>
                <a:cs typeface="Times New Roman"/>
              </a:rPr>
              <a:t>заболевания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больных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ГТР могут </a:t>
            </a:r>
            <a:r>
              <a:rPr sz="1800" spc="-20" dirty="0">
                <a:latin typeface="Times New Roman"/>
                <a:cs typeface="Times New Roman"/>
              </a:rPr>
              <a:t>наблюдаться </a:t>
            </a:r>
            <a:r>
              <a:rPr sz="1800" spc="-25" dirty="0">
                <a:latin typeface="Times New Roman"/>
                <a:cs typeface="Times New Roman"/>
              </a:rPr>
              <a:t>только  </a:t>
            </a:r>
            <a:r>
              <a:rPr sz="1800" spc="-10" dirty="0">
                <a:latin typeface="Times New Roman"/>
                <a:cs typeface="Times New Roman"/>
              </a:rPr>
              <a:t>соматические симптомы, </a:t>
            </a:r>
            <a:r>
              <a:rPr sz="1800" spc="-5" dirty="0">
                <a:latin typeface="Times New Roman"/>
                <a:cs typeface="Times New Roman"/>
              </a:rPr>
              <a:t>связанные </a:t>
            </a:r>
            <a:r>
              <a:rPr sz="1800" dirty="0">
                <a:latin typeface="Times New Roman"/>
                <a:cs typeface="Times New Roman"/>
              </a:rPr>
              <a:t>с психическим </a:t>
            </a:r>
            <a:r>
              <a:rPr sz="1800" spc="-10" dirty="0">
                <a:latin typeface="Times New Roman"/>
                <a:cs typeface="Times New Roman"/>
              </a:rPr>
              <a:t>напряжением, </a:t>
            </a:r>
            <a:r>
              <a:rPr sz="1800" spc="-20" dirty="0">
                <a:latin typeface="Times New Roman"/>
                <a:cs typeface="Times New Roman"/>
              </a:rPr>
              <a:t>которое  может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не осознаваться.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связи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этим больные ГТР чаще обращаются </a:t>
            </a:r>
            <a:r>
              <a:rPr sz="1800" dirty="0">
                <a:latin typeface="Times New Roman"/>
                <a:cs typeface="Times New Roman"/>
              </a:rPr>
              <a:t>к  </a:t>
            </a:r>
            <a:r>
              <a:rPr sz="1800" spc="-10" dirty="0">
                <a:latin typeface="Times New Roman"/>
                <a:cs typeface="Times New Roman"/>
              </a:rPr>
              <a:t>терапевтам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жалобами на </a:t>
            </a:r>
            <a:r>
              <a:rPr sz="1800" spc="-10" dirty="0">
                <a:latin typeface="Times New Roman"/>
                <a:cs typeface="Times New Roman"/>
              </a:rPr>
              <a:t>боли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области </a:t>
            </a:r>
            <a:r>
              <a:rPr sz="1800" spc="-5" dirty="0">
                <a:latin typeface="Times New Roman"/>
                <a:cs typeface="Times New Roman"/>
              </a:rPr>
              <a:t>сердца, </a:t>
            </a:r>
            <a:r>
              <a:rPr sz="1800" dirty="0">
                <a:latin typeface="Times New Roman"/>
                <a:cs typeface="Times New Roman"/>
              </a:rPr>
              <a:t>учащенное  </a:t>
            </a:r>
            <a:r>
              <a:rPr sz="1800" spc="-10" dirty="0">
                <a:latin typeface="Times New Roman"/>
                <a:cs typeface="Times New Roman"/>
              </a:rPr>
              <a:t>мочеиспускание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гипервентиляционный </a:t>
            </a:r>
            <a:r>
              <a:rPr sz="1800" spc="-10" dirty="0">
                <a:latin typeface="Times New Roman"/>
                <a:cs typeface="Times New Roman"/>
              </a:rPr>
              <a:t>синдром </a:t>
            </a:r>
            <a:r>
              <a:rPr sz="1800" spc="-5" dirty="0">
                <a:latin typeface="Times New Roman"/>
                <a:cs typeface="Times New Roman"/>
              </a:rPr>
              <a:t>(ГВС). </a:t>
            </a:r>
            <a:r>
              <a:rPr sz="1800" spc="-15" dirty="0">
                <a:latin typeface="Times New Roman"/>
                <a:cs typeface="Times New Roman"/>
              </a:rPr>
              <a:t>Также </a:t>
            </a:r>
            <a:r>
              <a:rPr sz="1800" spc="-5" dirty="0">
                <a:latin typeface="Times New Roman"/>
                <a:cs typeface="Times New Roman"/>
              </a:rPr>
              <a:t>они могут  </a:t>
            </a:r>
            <a:r>
              <a:rPr sz="1800" spc="-10" dirty="0">
                <a:latin typeface="Times New Roman"/>
                <a:cs typeface="Times New Roman"/>
              </a:rPr>
              <a:t>обращаться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5" dirty="0">
                <a:latin typeface="Times New Roman"/>
                <a:cs typeface="Times New Roman"/>
              </a:rPr>
              <a:t>неврологам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жалобами на нарушения сна, повышенную  утомляемость, </a:t>
            </a:r>
            <a:r>
              <a:rPr sz="1800" spc="-15" dirty="0">
                <a:latin typeface="Times New Roman"/>
                <a:cs typeface="Times New Roman"/>
              </a:rPr>
              <a:t>головокружение </a:t>
            </a:r>
            <a:r>
              <a:rPr sz="1800" spc="-5" dirty="0">
                <a:latin typeface="Times New Roman"/>
                <a:cs typeface="Times New Roman"/>
              </a:rPr>
              <a:t>и, </a:t>
            </a:r>
            <a:r>
              <a:rPr sz="1800" spc="-10" dirty="0">
                <a:latin typeface="Times New Roman"/>
                <a:cs typeface="Times New Roman"/>
              </a:rPr>
              <a:t>главное,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жалобами </a:t>
            </a:r>
            <a:r>
              <a:rPr sz="1800" spc="-15" dirty="0">
                <a:latin typeface="Times New Roman"/>
                <a:cs typeface="Times New Roman"/>
              </a:rPr>
              <a:t>когнитивного  </a:t>
            </a:r>
            <a:r>
              <a:rPr sz="1800" spc="-5" dirty="0">
                <a:latin typeface="Times New Roman"/>
                <a:cs typeface="Times New Roman"/>
              </a:rPr>
              <a:t>характера, </a:t>
            </a:r>
            <a:r>
              <a:rPr sz="1800" dirty="0">
                <a:latin typeface="Times New Roman"/>
                <a:cs typeface="Times New Roman"/>
              </a:rPr>
              <a:t>в основном </a:t>
            </a:r>
            <a:r>
              <a:rPr sz="1800" spc="-5" dirty="0">
                <a:latin typeface="Times New Roman"/>
                <a:cs typeface="Times New Roman"/>
              </a:rPr>
              <a:t>на нарушения памяти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внимания. </a:t>
            </a:r>
            <a:r>
              <a:rPr sz="1800" spc="-15" dirty="0">
                <a:latin typeface="Times New Roman"/>
                <a:cs typeface="Times New Roman"/>
              </a:rPr>
              <a:t>Когнитивные  </a:t>
            </a:r>
            <a:r>
              <a:rPr sz="1800" dirty="0">
                <a:latin typeface="Times New Roman"/>
                <a:cs typeface="Times New Roman"/>
              </a:rPr>
              <a:t>жалобы </a:t>
            </a:r>
            <a:r>
              <a:rPr sz="1800" spc="-10" dirty="0">
                <a:latin typeface="Times New Roman"/>
                <a:cs typeface="Times New Roman"/>
              </a:rPr>
              <a:t>часто </a:t>
            </a:r>
            <a:r>
              <a:rPr sz="1800" spc="-5" dirty="0">
                <a:latin typeface="Times New Roman"/>
                <a:cs typeface="Times New Roman"/>
              </a:rPr>
              <a:t>гипертрофированы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соответствуют </a:t>
            </a:r>
            <a:r>
              <a:rPr sz="1800" spc="-5" dirty="0">
                <a:latin typeface="Times New Roman"/>
                <a:cs typeface="Times New Roman"/>
              </a:rPr>
              <a:t>тяжести выявляемых  </a:t>
            </a:r>
            <a:r>
              <a:rPr sz="1800" spc="-15" dirty="0">
                <a:latin typeface="Times New Roman"/>
                <a:cs typeface="Times New Roman"/>
              </a:rPr>
              <a:t>когнитивных</a:t>
            </a:r>
            <a:r>
              <a:rPr sz="1800" spc="-5" dirty="0">
                <a:latin typeface="Times New Roman"/>
                <a:cs typeface="Times New Roman"/>
              </a:rPr>
              <a:t> нарушений.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4105" y="92963"/>
            <a:ext cx="593471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Arial"/>
                <a:cs typeface="Arial"/>
              </a:rPr>
              <a:t>ДИАГНОСТИЧЕСКИЕ </a:t>
            </a:r>
            <a:r>
              <a:rPr sz="2600" dirty="0">
                <a:latin typeface="Arial"/>
                <a:cs typeface="Arial"/>
              </a:rPr>
              <a:t>КРИТЕРИИ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ГТР</a:t>
            </a:r>
            <a:endParaRPr sz="2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628650"/>
          <a:ext cx="8248650" cy="560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10" dirty="0">
                          <a:latin typeface="Calibri"/>
                          <a:cs typeface="Calibri"/>
                        </a:rPr>
                        <a:t>Классификация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 DSM-4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356235">
                        <a:lnSpc>
                          <a:spcPct val="99400"/>
                        </a:lnSpc>
                        <a:spcBef>
                          <a:spcPts val="259"/>
                        </a:spcBef>
                      </a:pPr>
                      <a:r>
                        <a:rPr sz="1600" b="1" spc="5" dirty="0">
                          <a:latin typeface="Calibri"/>
                          <a:cs typeface="Calibri"/>
                        </a:rPr>
                        <a:t>А.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Чрезмерные тревога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беспокойство (боязливое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ожидание)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поводу различных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событий или активности (работа, учеба)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течение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большей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части дней на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протяжении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не  менее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6 мес.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Б.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Это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беспокойство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трудно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контролировать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042160">
                <a:tc>
                  <a:txBody>
                    <a:bodyPr/>
                    <a:lstStyle/>
                    <a:p>
                      <a:pPr marL="91440" marR="471170">
                        <a:lnSpc>
                          <a:spcPts val="1900"/>
                        </a:lnSpc>
                        <a:spcBef>
                          <a:spcPts val="33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В.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Тревога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беспокойство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связаны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тремя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более следующими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симптомами (ряд из  этих симптомов присутствуют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большую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часть дней последние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мес.):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4340" indent="-342900">
                        <a:lnSpc>
                          <a:spcPts val="1830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Беспокойство, неусидчивость, чувство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взвинченности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4340" indent="-342900">
                        <a:lnSpc>
                          <a:spcPts val="191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Повышенная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утомляемость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4340" indent="-342900">
                        <a:lnSpc>
                          <a:spcPts val="1895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Трудности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сосредоточения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концентрации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внимания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4340" indent="-342900">
                        <a:lnSpc>
                          <a:spcPts val="1895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Раздражительность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4340" indent="-342900">
                        <a:lnSpc>
                          <a:spcPts val="1895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Мышечное напряжение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434340" indent="-342900">
                        <a:lnSpc>
                          <a:spcPts val="1910"/>
                        </a:lnSpc>
                        <a:buAutoNum type="arabicPeriod"/>
                        <a:tabLst>
                          <a:tab pos="433705" algn="l"/>
                          <a:tab pos="434340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Нарушения сна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(трудности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засыпания, беспокойный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сон)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624205">
                        <a:lnSpc>
                          <a:spcPts val="1900"/>
                        </a:lnSpc>
                        <a:spcBef>
                          <a:spcPts val="335"/>
                        </a:spcBef>
                      </a:pPr>
                      <a:r>
                        <a:rPr sz="1600" b="1" spc="-65" dirty="0">
                          <a:latin typeface="Calibri"/>
                          <a:cs typeface="Calibri"/>
                        </a:rPr>
                        <a:t>Г.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Ощущения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тревоги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беспокойства не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подпадают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под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критерии других тревожных  расстройств (панических расстройств, социальной фобии,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обсессивно-компульсивных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расстройств, нервной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анорексии,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соматизированных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заболеваний, ипохондрии,</a:t>
                      </a:r>
                      <a:r>
                        <a:rPr sz="16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ПТСР)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834390">
                        <a:lnSpc>
                          <a:spcPts val="1900"/>
                        </a:lnSpc>
                        <a:spcBef>
                          <a:spcPts val="33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Д.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Тревога,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беспокойство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физические проявления тревоги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вызывают выраженный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дистресс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нарушают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ту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или иную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деятельность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социальную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активность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91440" marR="448945">
                        <a:lnSpc>
                          <a:spcPts val="1900"/>
                        </a:lnSpc>
                        <a:spcBef>
                          <a:spcPts val="335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Е.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Ощущения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связаны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употреблением лекарств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или иных веществ,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соматическими  заболеваниями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являются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проявлением депрессии или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психотических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расстройств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021" y="309879"/>
            <a:ext cx="676402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Arial"/>
                <a:cs typeface="Arial"/>
              </a:rPr>
              <a:t>ДИФФЕРЕНЦИАЛЬНАЯ </a:t>
            </a:r>
            <a:r>
              <a:rPr sz="2500" spc="-15" dirty="0">
                <a:latin typeface="Arial"/>
                <a:cs typeface="Arial"/>
              </a:rPr>
              <a:t>ДИАГНОСТИКА </a:t>
            </a:r>
            <a:r>
              <a:rPr sz="2500" spc="-5" dirty="0">
                <a:latin typeface="Arial"/>
                <a:cs typeface="Arial"/>
              </a:rPr>
              <a:t>ПРИ  </a:t>
            </a:r>
            <a:r>
              <a:rPr sz="2500" spc="-30" dirty="0">
                <a:latin typeface="Arial"/>
                <a:cs typeface="Arial"/>
              </a:rPr>
              <a:t>СОЧЕТАНИИ </a:t>
            </a:r>
            <a:r>
              <a:rPr sz="2500" spc="-15" dirty="0">
                <a:latin typeface="Arial"/>
                <a:cs typeface="Arial"/>
              </a:rPr>
              <a:t>ТРЕВОГИ </a:t>
            </a:r>
            <a:r>
              <a:rPr sz="2500" dirty="0">
                <a:latin typeface="Arial"/>
                <a:cs typeface="Arial"/>
              </a:rPr>
              <a:t>И </a:t>
            </a:r>
            <a:r>
              <a:rPr sz="2500" spc="-10" dirty="0">
                <a:latin typeface="Arial"/>
                <a:cs typeface="Arial"/>
              </a:rPr>
              <a:t>КОГНИТИВНЫХ  </a:t>
            </a:r>
            <a:r>
              <a:rPr sz="2500" spc="-15" dirty="0">
                <a:latin typeface="Arial"/>
                <a:cs typeface="Arial"/>
              </a:rPr>
              <a:t>НАРУШЕНИЙ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25409" cy="29305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234315" indent="-342900">
              <a:lnSpc>
                <a:spcPct val="100800"/>
              </a:lnSpc>
              <a:spcBef>
                <a:spcPts val="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Выраженная </a:t>
            </a:r>
            <a:r>
              <a:rPr sz="1800" dirty="0">
                <a:latin typeface="Times New Roman"/>
                <a:cs typeface="Times New Roman"/>
              </a:rPr>
              <a:t>тревога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15" dirty="0">
                <a:latin typeface="Times New Roman"/>
                <a:cs typeface="Times New Roman"/>
              </a:rPr>
              <a:t>сопровождать </a:t>
            </a:r>
            <a:r>
              <a:rPr sz="1800" dirty="0">
                <a:latin typeface="Times New Roman"/>
                <a:cs typeface="Times New Roman"/>
              </a:rPr>
              <a:t>серьезные органические  </a:t>
            </a:r>
            <a:r>
              <a:rPr sz="1800" spc="-10" dirty="0">
                <a:latin typeface="Times New Roman"/>
                <a:cs typeface="Times New Roman"/>
              </a:rPr>
              <a:t>заболевания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иметь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ними общие </a:t>
            </a:r>
            <a:r>
              <a:rPr sz="1800" dirty="0">
                <a:latin typeface="Times New Roman"/>
                <a:cs typeface="Times New Roman"/>
              </a:rPr>
              <a:t>перекрывающиеся </a:t>
            </a:r>
            <a:r>
              <a:rPr sz="1800" spc="-10" dirty="0">
                <a:latin typeface="Times New Roman"/>
                <a:cs typeface="Times New Roman"/>
              </a:rPr>
              <a:t>симптомы, </a:t>
            </a:r>
            <a:r>
              <a:rPr sz="1800" spc="-15" dirty="0">
                <a:latin typeface="Times New Roman"/>
                <a:cs typeface="Times New Roman"/>
              </a:rPr>
              <a:t>что  </a:t>
            </a:r>
            <a:r>
              <a:rPr sz="1800" dirty="0">
                <a:latin typeface="Times New Roman"/>
                <a:cs typeface="Times New Roman"/>
              </a:rPr>
              <a:t>особенно </a:t>
            </a:r>
            <a:r>
              <a:rPr sz="1800" spc="-10" dirty="0">
                <a:latin typeface="Times New Roman"/>
                <a:cs typeface="Times New Roman"/>
              </a:rPr>
              <a:t>актуально </a:t>
            </a:r>
            <a:r>
              <a:rPr sz="1800" spc="-5" dirty="0">
                <a:latin typeface="Times New Roman"/>
                <a:cs typeface="Times New Roman"/>
              </a:rPr>
              <a:t>для лиц </a:t>
            </a:r>
            <a:r>
              <a:rPr sz="1800" spc="-15" dirty="0">
                <a:latin typeface="Times New Roman"/>
                <a:cs typeface="Times New Roman"/>
              </a:rPr>
              <a:t>пожилого </a:t>
            </a:r>
            <a:r>
              <a:rPr sz="1800" dirty="0">
                <a:latin typeface="Times New Roman"/>
                <a:cs typeface="Times New Roman"/>
              </a:rPr>
              <a:t>возраста. </a:t>
            </a:r>
            <a:r>
              <a:rPr sz="1800" spc="-5" dirty="0">
                <a:latin typeface="Times New Roman"/>
                <a:cs typeface="Times New Roman"/>
              </a:rPr>
              <a:t>Надо </a:t>
            </a:r>
            <a:r>
              <a:rPr sz="1800" spc="-10" dirty="0">
                <a:latin typeface="Times New Roman"/>
                <a:cs typeface="Times New Roman"/>
              </a:rPr>
              <a:t>исключить  стенокардию, </a:t>
            </a:r>
            <a:r>
              <a:rPr sz="1800" spc="-5" dirty="0">
                <a:latin typeface="Times New Roman"/>
                <a:cs typeface="Times New Roman"/>
              </a:rPr>
              <a:t>аритмию, эпилепсию, </a:t>
            </a:r>
            <a:r>
              <a:rPr sz="1800" spc="-15" dirty="0">
                <a:latin typeface="Times New Roman"/>
                <a:cs typeface="Times New Roman"/>
              </a:rPr>
              <a:t>тиреотоксикоз, </a:t>
            </a:r>
            <a:r>
              <a:rPr sz="1800" spc="-5" dirty="0">
                <a:latin typeface="Times New Roman"/>
                <a:cs typeface="Times New Roman"/>
              </a:rPr>
              <a:t>бронхиальную астму  (БА), </a:t>
            </a:r>
            <a:r>
              <a:rPr sz="1800" spc="-15" dirty="0">
                <a:latin typeface="Times New Roman"/>
                <a:cs typeface="Times New Roman"/>
              </a:rPr>
              <a:t>гипогликемию,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феохромоцитому.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800"/>
              </a:lnSpc>
              <a:spcBef>
                <a:spcPts val="1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Тревога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вегетативной активацией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5" dirty="0">
                <a:latin typeface="Times New Roman"/>
                <a:cs typeface="Times New Roman"/>
              </a:rPr>
              <a:t>быть </a:t>
            </a:r>
            <a:r>
              <a:rPr sz="1800" spc="-10" dirty="0">
                <a:latin typeface="Times New Roman"/>
                <a:cs typeface="Times New Roman"/>
              </a:rPr>
              <a:t>проявлением </a:t>
            </a:r>
            <a:r>
              <a:rPr sz="1800" dirty="0">
                <a:latin typeface="Times New Roman"/>
                <a:cs typeface="Times New Roman"/>
              </a:rPr>
              <a:t>церебральной  </a:t>
            </a:r>
            <a:r>
              <a:rPr sz="1800" spc="-10" dirty="0">
                <a:latin typeface="Times New Roman"/>
                <a:cs typeface="Times New Roman"/>
              </a:rPr>
              <a:t>гипоксии.Состояния, </a:t>
            </a:r>
            <a:r>
              <a:rPr sz="1800" spc="-25" dirty="0">
                <a:latin typeface="Times New Roman"/>
                <a:cs typeface="Times New Roman"/>
              </a:rPr>
              <a:t>сходные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60" dirty="0">
                <a:latin typeface="Times New Roman"/>
                <a:cs typeface="Times New Roman"/>
              </a:rPr>
              <a:t>ГТР, </a:t>
            </a:r>
            <a:r>
              <a:rPr sz="1800" spc="-5" dirty="0">
                <a:latin typeface="Times New Roman"/>
                <a:cs typeface="Times New Roman"/>
              </a:rPr>
              <a:t>могут быть вызваны </a:t>
            </a:r>
            <a:r>
              <a:rPr sz="1800" spc="-10" dirty="0">
                <a:latin typeface="Times New Roman"/>
                <a:cs typeface="Times New Roman"/>
              </a:rPr>
              <a:t>приемом  препаратов </a:t>
            </a:r>
            <a:r>
              <a:rPr sz="1800" spc="-5" dirty="0">
                <a:latin typeface="Times New Roman"/>
                <a:cs typeface="Times New Roman"/>
              </a:rPr>
              <a:t>амфетаминового ряда, антихолинергических,  </a:t>
            </a:r>
            <a:r>
              <a:rPr sz="1800" spc="-15" dirty="0">
                <a:latin typeface="Times New Roman"/>
                <a:cs typeface="Times New Roman"/>
              </a:rPr>
              <a:t>кофеинсодержащих </a:t>
            </a:r>
            <a:r>
              <a:rPr sz="1800" spc="-10" dirty="0">
                <a:latin typeface="Times New Roman"/>
                <a:cs typeface="Times New Roman"/>
              </a:rPr>
              <a:t>препаратов, </a:t>
            </a:r>
            <a:r>
              <a:rPr sz="1800" dirty="0">
                <a:latin typeface="Times New Roman"/>
                <a:cs typeface="Times New Roman"/>
              </a:rPr>
              <a:t>антидепрессантов со </a:t>
            </a:r>
            <a:r>
              <a:rPr sz="1800" spc="-10" dirty="0">
                <a:latin typeface="Times New Roman"/>
                <a:cs typeface="Times New Roman"/>
              </a:rPr>
              <a:t>стимулирующим  </a:t>
            </a:r>
            <a:r>
              <a:rPr sz="1800" spc="-15" dirty="0">
                <a:latin typeface="Times New Roman"/>
                <a:cs typeface="Times New Roman"/>
              </a:rPr>
              <a:t>эффектом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др.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554605" marR="5080" indent="-2520315">
              <a:lnSpc>
                <a:spcPct val="100699"/>
              </a:lnSpc>
              <a:spcBef>
                <a:spcPts val="75"/>
              </a:spcBef>
            </a:pPr>
            <a:r>
              <a:rPr spc="-40" dirty="0">
                <a:latin typeface="Arial"/>
                <a:cs typeface="Arial"/>
              </a:rPr>
              <a:t>АПАТИЯ. </a:t>
            </a:r>
            <a:r>
              <a:rPr spc="-5" dirty="0">
                <a:latin typeface="Arial"/>
                <a:cs typeface="Arial"/>
              </a:rPr>
              <a:t>ОПРЕДЕЛЕНИЕ </a:t>
            </a:r>
            <a:r>
              <a:rPr dirty="0">
                <a:latin typeface="Arial"/>
                <a:cs typeface="Arial"/>
              </a:rPr>
              <a:t>И </a:t>
            </a:r>
            <a:r>
              <a:rPr spc="-15" dirty="0">
                <a:latin typeface="Arial"/>
                <a:cs typeface="Arial"/>
              </a:rPr>
              <a:t>ОТЛИЧИЯ </a:t>
            </a:r>
            <a:r>
              <a:rPr spc="-5" dirty="0">
                <a:latin typeface="Arial"/>
                <a:cs typeface="Arial"/>
              </a:rPr>
              <a:t>ОТ  ДЕПРЕССИИ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520444"/>
            <a:ext cx="7756525" cy="401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7561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Апатия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0" dirty="0">
                <a:latin typeface="Times New Roman"/>
                <a:cs typeface="Times New Roman"/>
              </a:rPr>
              <a:t>снижение мотиваций, </a:t>
            </a:r>
            <a:r>
              <a:rPr sz="1800" spc="-5" dirty="0">
                <a:latin typeface="Times New Roman"/>
                <a:cs typeface="Times New Roman"/>
              </a:rPr>
              <a:t>уменьшение целенаправленной  </a:t>
            </a:r>
            <a:r>
              <a:rPr sz="1800" dirty="0">
                <a:latin typeface="Times New Roman"/>
                <a:cs typeface="Times New Roman"/>
              </a:rPr>
              <a:t>деятельности, </a:t>
            </a:r>
            <a:r>
              <a:rPr sz="1800" spc="-20" dirty="0">
                <a:latin typeface="Times New Roman"/>
                <a:cs typeface="Times New Roman"/>
              </a:rPr>
              <a:t>затруднение </a:t>
            </a:r>
            <a:r>
              <a:rPr sz="1800" spc="-10" dirty="0">
                <a:latin typeface="Times New Roman"/>
                <a:cs typeface="Times New Roman"/>
              </a:rPr>
              <a:t>включения </a:t>
            </a:r>
            <a:r>
              <a:rPr sz="1800" dirty="0">
                <a:latin typeface="Times New Roman"/>
                <a:cs typeface="Times New Roman"/>
              </a:rPr>
              <a:t>в деятельность, </a:t>
            </a:r>
            <a:r>
              <a:rPr sz="1800" spc="-5" dirty="0">
                <a:latin typeface="Times New Roman"/>
                <a:cs typeface="Times New Roman"/>
              </a:rPr>
              <a:t>бедность </a:t>
            </a:r>
            <a:r>
              <a:rPr sz="1800" dirty="0">
                <a:latin typeface="Times New Roman"/>
                <a:cs typeface="Times New Roman"/>
              </a:rPr>
              <a:t>и  уплощенность </a:t>
            </a:r>
            <a:r>
              <a:rPr sz="1800" spc="-5" dirty="0">
                <a:latin typeface="Times New Roman"/>
                <a:cs typeface="Times New Roman"/>
              </a:rPr>
              <a:t>эмоциональных </a:t>
            </a:r>
            <a:r>
              <a:rPr sz="1800" dirty="0">
                <a:latin typeface="Times New Roman"/>
                <a:cs typeface="Times New Roman"/>
              </a:rPr>
              <a:t>реакций, </a:t>
            </a:r>
            <a:r>
              <a:rPr sz="1800" spc="-5" dirty="0">
                <a:latin typeface="Times New Roman"/>
                <a:cs typeface="Times New Roman"/>
              </a:rPr>
              <a:t>индифферентность, </a:t>
            </a:r>
            <a:r>
              <a:rPr sz="1800" spc="-10" dirty="0">
                <a:latin typeface="Times New Roman"/>
                <a:cs typeface="Times New Roman"/>
              </a:rPr>
              <a:t>снижение  </a:t>
            </a:r>
            <a:r>
              <a:rPr sz="1800" dirty="0">
                <a:latin typeface="Times New Roman"/>
                <a:cs typeface="Times New Roman"/>
              </a:rPr>
              <a:t>интересов к любой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активности.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800"/>
              </a:lnSpc>
              <a:spcBef>
                <a:spcPts val="1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Отличие </a:t>
            </a:r>
            <a:r>
              <a:rPr sz="1800" b="1" i="1" dirty="0">
                <a:latin typeface="Times New Roman"/>
                <a:cs typeface="Times New Roman"/>
              </a:rPr>
              <a:t>от </a:t>
            </a:r>
            <a:r>
              <a:rPr sz="1800" b="1" i="1" spc="-5" dirty="0">
                <a:latin typeface="Times New Roman"/>
                <a:cs typeface="Times New Roman"/>
              </a:rPr>
              <a:t>депрессии: </a:t>
            </a:r>
            <a:r>
              <a:rPr sz="1800" spc="-25" dirty="0">
                <a:latin typeface="Times New Roman"/>
                <a:cs typeface="Times New Roman"/>
              </a:rPr>
              <a:t>Главным </a:t>
            </a:r>
            <a:r>
              <a:rPr sz="1800" spc="-10" dirty="0">
                <a:latin typeface="Times New Roman"/>
                <a:cs typeface="Times New Roman"/>
              </a:rPr>
              <a:t>проявлением </a:t>
            </a:r>
            <a:r>
              <a:rPr sz="1800" spc="-15" dirty="0">
                <a:latin typeface="Times New Roman"/>
                <a:cs typeface="Times New Roman"/>
              </a:rPr>
              <a:t>апатии </a:t>
            </a:r>
            <a:r>
              <a:rPr sz="1800" spc="-5" dirty="0">
                <a:latin typeface="Times New Roman"/>
                <a:cs typeface="Times New Roman"/>
              </a:rPr>
              <a:t>считается  </a:t>
            </a:r>
            <a:r>
              <a:rPr sz="1800" spc="-10" dirty="0">
                <a:latin typeface="Times New Roman"/>
                <a:cs typeface="Times New Roman"/>
              </a:rPr>
              <a:t>снижение мотиваций, </a:t>
            </a:r>
            <a:r>
              <a:rPr sz="1800" dirty="0">
                <a:latin typeface="Times New Roman"/>
                <a:cs typeface="Times New Roman"/>
              </a:rPr>
              <a:t>а депрессии – </a:t>
            </a:r>
            <a:r>
              <a:rPr sz="1800" spc="-10" dirty="0">
                <a:latin typeface="Times New Roman"/>
                <a:cs typeface="Times New Roman"/>
              </a:rPr>
              <a:t>снижение </a:t>
            </a:r>
            <a:r>
              <a:rPr sz="1800" dirty="0">
                <a:latin typeface="Times New Roman"/>
                <a:cs typeface="Times New Roman"/>
              </a:rPr>
              <a:t>настроения. </a:t>
            </a:r>
            <a:r>
              <a:rPr sz="1800" spc="-5" dirty="0">
                <a:latin typeface="Times New Roman"/>
                <a:cs typeface="Times New Roman"/>
              </a:rPr>
              <a:t>Эмоциональные  </a:t>
            </a:r>
            <a:r>
              <a:rPr sz="1800" dirty="0">
                <a:latin typeface="Times New Roman"/>
                <a:cs typeface="Times New Roman"/>
              </a:rPr>
              <a:t>реакции </a:t>
            </a: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dirty="0">
                <a:latin typeface="Times New Roman"/>
                <a:cs typeface="Times New Roman"/>
              </a:rPr>
              <a:t>депрессии </a:t>
            </a:r>
            <a:r>
              <a:rPr sz="1800" spc="-5" dirty="0">
                <a:latin typeface="Times New Roman"/>
                <a:cs typeface="Times New Roman"/>
              </a:rPr>
              <a:t>лишены </a:t>
            </a:r>
            <a:r>
              <a:rPr sz="1800" spc="-10" dirty="0">
                <a:latin typeface="Times New Roman"/>
                <a:cs typeface="Times New Roman"/>
              </a:rPr>
              <a:t>чувства </a:t>
            </a:r>
            <a:r>
              <a:rPr sz="1800" spc="-15" dirty="0">
                <a:latin typeface="Times New Roman"/>
                <a:cs typeface="Times New Roman"/>
              </a:rPr>
              <a:t>удовольствия, </a:t>
            </a:r>
            <a:r>
              <a:rPr sz="1800" spc="-5" dirty="0">
                <a:latin typeface="Times New Roman"/>
                <a:cs typeface="Times New Roman"/>
              </a:rPr>
              <a:t>они </a:t>
            </a:r>
            <a:r>
              <a:rPr sz="1800" spc="-10" dirty="0">
                <a:latin typeface="Times New Roman"/>
                <a:cs typeface="Times New Roman"/>
              </a:rPr>
              <a:t>негативны,  </a:t>
            </a:r>
            <a:r>
              <a:rPr sz="1800" spc="-5" dirty="0">
                <a:latin typeface="Times New Roman"/>
                <a:cs typeface="Times New Roman"/>
              </a:rPr>
              <a:t>дисфоричны, </a:t>
            </a:r>
            <a:r>
              <a:rPr sz="1800" spc="-10" dirty="0">
                <a:latin typeface="Times New Roman"/>
                <a:cs typeface="Times New Roman"/>
              </a:rPr>
              <a:t>преобладают печаль, чувство </a:t>
            </a:r>
            <a:r>
              <a:rPr sz="1800" spc="-5" dirty="0">
                <a:latin typeface="Times New Roman"/>
                <a:cs typeface="Times New Roman"/>
              </a:rPr>
              <a:t>вины, </a:t>
            </a:r>
            <a:r>
              <a:rPr sz="1800" dirty="0">
                <a:latin typeface="Times New Roman"/>
                <a:cs typeface="Times New Roman"/>
              </a:rPr>
              <a:t>безнадежности,  </a:t>
            </a:r>
            <a:r>
              <a:rPr sz="1800" spc="-5" dirty="0">
                <a:latin typeface="Times New Roman"/>
                <a:cs typeface="Times New Roman"/>
              </a:rPr>
              <a:t>негативное видение </a:t>
            </a:r>
            <a:r>
              <a:rPr sz="1800" spc="-30" dirty="0">
                <a:latin typeface="Times New Roman"/>
                <a:cs typeface="Times New Roman"/>
              </a:rPr>
              <a:t>будущего, </a:t>
            </a:r>
            <a:r>
              <a:rPr sz="1800" spc="-10" dirty="0">
                <a:latin typeface="Times New Roman"/>
                <a:cs typeface="Times New Roman"/>
              </a:rPr>
              <a:t>самоуничижение.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15" dirty="0">
                <a:latin typeface="Times New Roman"/>
                <a:cs typeface="Times New Roman"/>
              </a:rPr>
              <a:t>апатии </a:t>
            </a:r>
            <a:r>
              <a:rPr sz="1800" spc="-5" dirty="0">
                <a:latin typeface="Times New Roman"/>
                <a:cs typeface="Times New Roman"/>
              </a:rPr>
              <a:t>определяется  </a:t>
            </a:r>
            <a:r>
              <a:rPr sz="1800" spc="-10" dirty="0">
                <a:latin typeface="Times New Roman"/>
                <a:cs typeface="Times New Roman"/>
              </a:rPr>
              <a:t>одновременная </a:t>
            </a:r>
            <a:r>
              <a:rPr sz="1800" dirty="0">
                <a:latin typeface="Times New Roman"/>
                <a:cs typeface="Times New Roman"/>
              </a:rPr>
              <a:t>уплощенность и </a:t>
            </a:r>
            <a:r>
              <a:rPr sz="1800" spc="-10" dirty="0">
                <a:latin typeface="Times New Roman"/>
                <a:cs typeface="Times New Roman"/>
              </a:rPr>
              <a:t>снижение как </a:t>
            </a:r>
            <a:r>
              <a:rPr sz="1800" spc="-5" dirty="0">
                <a:latin typeface="Times New Roman"/>
                <a:cs typeface="Times New Roman"/>
              </a:rPr>
              <a:t>позитивных,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0" dirty="0">
                <a:latin typeface="Times New Roman"/>
                <a:cs typeface="Times New Roman"/>
              </a:rPr>
              <a:t>негативных </a:t>
            </a:r>
            <a:r>
              <a:rPr sz="1800" spc="-5" dirty="0">
                <a:latin typeface="Times New Roman"/>
                <a:cs typeface="Times New Roman"/>
              </a:rPr>
              <a:t>эмоций </a:t>
            </a:r>
            <a:r>
              <a:rPr sz="1800" dirty="0">
                <a:latin typeface="Times New Roman"/>
                <a:cs typeface="Times New Roman"/>
              </a:rPr>
              <a:t>(страх, страдание, </a:t>
            </a:r>
            <a:r>
              <a:rPr sz="1800" spc="-10" dirty="0">
                <a:latin typeface="Times New Roman"/>
                <a:cs typeface="Times New Roman"/>
              </a:rPr>
              <a:t>горе, </a:t>
            </a:r>
            <a:r>
              <a:rPr sz="1800" spc="5" dirty="0">
                <a:latin typeface="Times New Roman"/>
                <a:cs typeface="Times New Roman"/>
              </a:rPr>
              <a:t>радость, </a:t>
            </a:r>
            <a:r>
              <a:rPr sz="1800" spc="-15" dirty="0">
                <a:latin typeface="Times New Roman"/>
                <a:cs typeface="Times New Roman"/>
              </a:rPr>
              <a:t>удовольствие,  </a:t>
            </a:r>
            <a:r>
              <a:rPr sz="1800" spc="-5" dirty="0">
                <a:latin typeface="Times New Roman"/>
                <a:cs typeface="Times New Roman"/>
              </a:rPr>
              <a:t>сопереживание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др.) </a:t>
            </a:r>
            <a:r>
              <a:rPr sz="1800" spc="-15" dirty="0">
                <a:latin typeface="Times New Roman"/>
                <a:cs typeface="Times New Roman"/>
              </a:rPr>
              <a:t>Наблюдается отчетливая </a:t>
            </a:r>
            <a:r>
              <a:rPr sz="1800" spc="-5" dirty="0">
                <a:latin typeface="Times New Roman"/>
                <a:cs typeface="Times New Roman"/>
              </a:rPr>
              <a:t>обедненность чувств,  мыслей, эмоций, безучастность </a:t>
            </a:r>
            <a:r>
              <a:rPr sz="1800" dirty="0">
                <a:latin typeface="Times New Roman"/>
                <a:cs typeface="Times New Roman"/>
              </a:rPr>
              <a:t>к своему </a:t>
            </a:r>
            <a:r>
              <a:rPr sz="1800" spc="-5" dirty="0">
                <a:latin typeface="Times New Roman"/>
                <a:cs typeface="Times New Roman"/>
              </a:rPr>
              <a:t>состоянию,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5" dirty="0">
                <a:latin typeface="Times New Roman"/>
                <a:cs typeface="Times New Roman"/>
              </a:rPr>
              <a:t>быть  выражено фразой: «Мне </a:t>
            </a:r>
            <a:r>
              <a:rPr sz="1800" dirty="0">
                <a:latin typeface="Times New Roman"/>
                <a:cs typeface="Times New Roman"/>
              </a:rPr>
              <a:t>все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равно».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8529" y="467868"/>
            <a:ext cx="47275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0" dirty="0">
                <a:latin typeface="Arial"/>
                <a:cs typeface="Arial"/>
              </a:rPr>
              <a:t>АПАТИЯ </a:t>
            </a:r>
            <a:r>
              <a:rPr sz="3200" spc="-5" dirty="0">
                <a:latin typeface="Arial"/>
                <a:cs typeface="Arial"/>
              </a:rPr>
              <a:t>КАК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СИМПТОМ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480819"/>
            <a:ext cx="7320280" cy="228727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1800" spc="-10" dirty="0">
                <a:latin typeface="Times New Roman"/>
                <a:cs typeface="Times New Roman"/>
              </a:rPr>
              <a:t>Апатия как </a:t>
            </a:r>
            <a:r>
              <a:rPr sz="1800" spc="-15" dirty="0">
                <a:latin typeface="Times New Roman"/>
                <a:cs typeface="Times New Roman"/>
              </a:rPr>
              <a:t>симптом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5" dirty="0">
                <a:latin typeface="Times New Roman"/>
                <a:cs typeface="Times New Roman"/>
              </a:rPr>
              <a:t>быть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результатом: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выраженного снижения </a:t>
            </a:r>
            <a:r>
              <a:rPr sz="1800" dirty="0">
                <a:latin typeface="Times New Roman"/>
                <a:cs typeface="Times New Roman"/>
              </a:rPr>
              <a:t>настроения, </a:t>
            </a:r>
            <a:r>
              <a:rPr sz="1800" spc="-10" dirty="0">
                <a:latin typeface="Times New Roman"/>
                <a:cs typeface="Times New Roman"/>
              </a:rPr>
              <a:t>как это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5" dirty="0">
                <a:latin typeface="Times New Roman"/>
                <a:cs typeface="Times New Roman"/>
              </a:rPr>
              <a:t>быть при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депрессии</a:t>
            </a:r>
            <a:endParaRPr sz="1800">
              <a:latin typeface="Times New Roman"/>
              <a:cs typeface="Times New Roman"/>
            </a:endParaRPr>
          </a:p>
          <a:p>
            <a:pPr marL="355600" marR="26670" indent="-342900">
              <a:lnSpc>
                <a:spcPts val="2090"/>
              </a:lnSpc>
              <a:spcBef>
                <a:spcPts val="1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значительного </a:t>
            </a:r>
            <a:r>
              <a:rPr sz="1800" spc="-10" dirty="0">
                <a:latin typeface="Times New Roman"/>
                <a:cs typeface="Times New Roman"/>
              </a:rPr>
              <a:t>снижения </a:t>
            </a:r>
            <a:r>
              <a:rPr sz="1800" spc="-15" dirty="0">
                <a:latin typeface="Times New Roman"/>
                <a:cs typeface="Times New Roman"/>
              </a:rPr>
              <a:t>когнитивных </a:t>
            </a:r>
            <a:r>
              <a:rPr sz="1800" spc="-5" dirty="0">
                <a:latin typeface="Times New Roman"/>
                <a:cs typeface="Times New Roman"/>
              </a:rPr>
              <a:t>возможностей,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spc="-10" dirty="0">
                <a:latin typeface="Times New Roman"/>
                <a:cs typeface="Times New Roman"/>
              </a:rPr>
              <a:t>тяжелых  </a:t>
            </a:r>
            <a:r>
              <a:rPr sz="1800" spc="-5" dirty="0">
                <a:latin typeface="Times New Roman"/>
                <a:cs typeface="Times New Roman"/>
              </a:rPr>
              <a:t>деменциях</a:t>
            </a:r>
            <a:endParaRPr sz="1800">
              <a:latin typeface="Times New Roman"/>
              <a:cs typeface="Times New Roman"/>
            </a:endParaRPr>
          </a:p>
          <a:p>
            <a:pPr marL="355600" marR="322580" indent="-342900">
              <a:lnSpc>
                <a:spcPts val="2090"/>
              </a:lnSpc>
              <a:spcBef>
                <a:spcPts val="1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изменения </a:t>
            </a:r>
            <a:r>
              <a:rPr sz="1800" spc="-5" dirty="0">
                <a:latin typeface="Times New Roman"/>
                <a:cs typeface="Times New Roman"/>
              </a:rPr>
              <a:t>уровня сознания, например, выраженная </a:t>
            </a:r>
            <a:r>
              <a:rPr sz="1800" dirty="0">
                <a:latin typeface="Times New Roman"/>
                <a:cs typeface="Times New Roman"/>
              </a:rPr>
              <a:t>сонливость </a:t>
            </a:r>
            <a:r>
              <a:rPr sz="1800" spc="-5" dirty="0">
                <a:latin typeface="Times New Roman"/>
                <a:cs typeface="Times New Roman"/>
              </a:rPr>
              <a:t>или  невозможность </a:t>
            </a:r>
            <a:r>
              <a:rPr sz="1800" spc="-10" dirty="0">
                <a:latin typeface="Times New Roman"/>
                <a:cs typeface="Times New Roman"/>
              </a:rPr>
              <a:t>концентрации </a:t>
            </a:r>
            <a:r>
              <a:rPr sz="1800" spc="-5" dirty="0">
                <a:latin typeface="Times New Roman"/>
                <a:cs typeface="Times New Roman"/>
              </a:rPr>
              <a:t>внимания,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делирии.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2912" y="467868"/>
            <a:ext cx="46990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0" dirty="0">
                <a:latin typeface="Arial"/>
                <a:cs typeface="Arial"/>
              </a:rPr>
              <a:t>АПАТИЯ </a:t>
            </a:r>
            <a:r>
              <a:rPr sz="3200" spc="-5" dirty="0">
                <a:latin typeface="Arial"/>
                <a:cs typeface="Arial"/>
              </a:rPr>
              <a:t>КАК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СИНДРОМ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264920"/>
            <a:ext cx="7604125" cy="47193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354965" indent="-342900">
              <a:lnSpc>
                <a:spcPts val="192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При </a:t>
            </a:r>
            <a:r>
              <a:rPr sz="1700" spc="-15" dirty="0">
                <a:latin typeface="Times New Roman"/>
                <a:cs typeface="Times New Roman"/>
              </a:rPr>
              <a:t>апатии как </a:t>
            </a:r>
            <a:r>
              <a:rPr sz="1700" spc="-10" dirty="0">
                <a:latin typeface="Times New Roman"/>
                <a:cs typeface="Times New Roman"/>
              </a:rPr>
              <a:t>синдроме </a:t>
            </a:r>
            <a:r>
              <a:rPr sz="1700" spc="-5" dirty="0">
                <a:latin typeface="Times New Roman"/>
                <a:cs typeface="Times New Roman"/>
              </a:rPr>
              <a:t>снижения </a:t>
            </a:r>
            <a:r>
              <a:rPr sz="1700" spc="-10" dirty="0">
                <a:latin typeface="Times New Roman"/>
                <a:cs typeface="Times New Roman"/>
              </a:rPr>
              <a:t>мотиваций </a:t>
            </a:r>
            <a:r>
              <a:rPr sz="1700" dirty="0">
                <a:latin typeface="Times New Roman"/>
                <a:cs typeface="Times New Roman"/>
              </a:rPr>
              <a:t>не </a:t>
            </a:r>
            <a:r>
              <a:rPr sz="1700" spc="-10" dirty="0">
                <a:latin typeface="Times New Roman"/>
                <a:cs typeface="Times New Roman"/>
              </a:rPr>
              <a:t>вторичны, </a:t>
            </a:r>
            <a:r>
              <a:rPr sz="1700" dirty="0">
                <a:latin typeface="Times New Roman"/>
                <a:cs typeface="Times New Roman"/>
              </a:rPr>
              <a:t>а </a:t>
            </a:r>
            <a:r>
              <a:rPr sz="1700" spc="-5" dirty="0">
                <a:latin typeface="Times New Roman"/>
                <a:cs typeface="Times New Roman"/>
              </a:rPr>
              <a:t>первичны </a:t>
            </a:r>
            <a:r>
              <a:rPr sz="1700" dirty="0">
                <a:latin typeface="Times New Roman"/>
                <a:cs typeface="Times New Roman"/>
              </a:rPr>
              <a:t>и  </a:t>
            </a:r>
            <a:r>
              <a:rPr sz="1700" spc="-10" dirty="0">
                <a:latin typeface="Times New Roman"/>
                <a:cs typeface="Times New Roman"/>
              </a:rPr>
              <a:t>имеют </a:t>
            </a:r>
            <a:r>
              <a:rPr sz="1700" spc="-5" dirty="0">
                <a:latin typeface="Times New Roman"/>
                <a:cs typeface="Times New Roman"/>
              </a:rPr>
              <a:t>самостоятельную </a:t>
            </a:r>
            <a:r>
              <a:rPr sz="1700" spc="-10" dirty="0">
                <a:latin typeface="Times New Roman"/>
                <a:cs typeface="Times New Roman"/>
              </a:rPr>
              <a:t>патофизиологическую</a:t>
            </a:r>
            <a:r>
              <a:rPr sz="1700" spc="1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основу.</a:t>
            </a:r>
            <a:endParaRPr sz="1700">
              <a:latin typeface="Times New Roman"/>
              <a:cs typeface="Times New Roman"/>
            </a:endParaRPr>
          </a:p>
          <a:p>
            <a:pPr marL="355600" marR="490855" indent="-342900">
              <a:lnSpc>
                <a:spcPct val="90100"/>
              </a:lnSpc>
              <a:spcBef>
                <a:spcPts val="1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15" dirty="0">
                <a:latin typeface="Times New Roman"/>
                <a:cs typeface="Times New Roman"/>
              </a:rPr>
              <a:t>Апатия как </a:t>
            </a:r>
            <a:r>
              <a:rPr sz="1700" spc="-10" dirty="0">
                <a:latin typeface="Times New Roman"/>
                <a:cs typeface="Times New Roman"/>
              </a:rPr>
              <a:t>синдром </a:t>
            </a:r>
            <a:r>
              <a:rPr sz="1700" spc="-5" dirty="0">
                <a:latin typeface="Times New Roman"/>
                <a:cs typeface="Times New Roman"/>
              </a:rPr>
              <a:t>чаще </a:t>
            </a:r>
            <a:r>
              <a:rPr sz="1700" spc="-10" dirty="0">
                <a:latin typeface="Times New Roman"/>
                <a:cs typeface="Times New Roman"/>
              </a:rPr>
              <a:t>всего </a:t>
            </a:r>
            <a:r>
              <a:rPr sz="1700" spc="-15" dirty="0">
                <a:latin typeface="Times New Roman"/>
                <a:cs typeface="Times New Roman"/>
              </a:rPr>
              <a:t>наблюдается </a:t>
            </a:r>
            <a:r>
              <a:rPr sz="1700" dirty="0">
                <a:latin typeface="Times New Roman"/>
                <a:cs typeface="Times New Roman"/>
              </a:rPr>
              <a:t>при органических  </a:t>
            </a:r>
            <a:r>
              <a:rPr sz="1700" spc="-5" dirty="0">
                <a:latin typeface="Times New Roman"/>
                <a:cs typeface="Times New Roman"/>
              </a:rPr>
              <a:t>неврологических </a:t>
            </a:r>
            <a:r>
              <a:rPr sz="1700" spc="-10" dirty="0">
                <a:latin typeface="Times New Roman"/>
                <a:cs typeface="Times New Roman"/>
              </a:rPr>
              <a:t>заболеваниях </a:t>
            </a:r>
            <a:r>
              <a:rPr sz="1700" spc="-35" dirty="0">
                <a:latin typeface="Times New Roman"/>
                <a:cs typeface="Times New Roman"/>
              </a:rPr>
              <a:t>(инсульт, </a:t>
            </a:r>
            <a:r>
              <a:rPr sz="1700" spc="-5" dirty="0">
                <a:latin typeface="Times New Roman"/>
                <a:cs typeface="Times New Roman"/>
              </a:rPr>
              <a:t>болезнь Паркинсона, болезнь  Альцгеймера)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0" dirty="0">
                <a:latin typeface="Times New Roman"/>
                <a:cs typeface="Times New Roman"/>
              </a:rPr>
              <a:t>сосуществует </a:t>
            </a:r>
            <a:r>
              <a:rPr sz="1700" dirty="0">
                <a:latin typeface="Times New Roman"/>
                <a:cs typeface="Times New Roman"/>
              </a:rPr>
              <a:t>с основным клиническим </a:t>
            </a:r>
            <a:r>
              <a:rPr sz="1700" spc="-10" dirty="0">
                <a:latin typeface="Times New Roman"/>
                <a:cs typeface="Times New Roman"/>
              </a:rPr>
              <a:t>синдромом. </a:t>
            </a:r>
            <a:r>
              <a:rPr sz="1700" spc="-5" dirty="0">
                <a:latin typeface="Times New Roman"/>
                <a:cs typeface="Times New Roman"/>
              </a:rPr>
              <a:t>При  </a:t>
            </a:r>
            <a:r>
              <a:rPr sz="1700" spc="-10" dirty="0">
                <a:latin typeface="Times New Roman"/>
                <a:cs typeface="Times New Roman"/>
              </a:rPr>
              <a:t>заболеваниях, </a:t>
            </a:r>
            <a:r>
              <a:rPr sz="1700" spc="-30" dirty="0">
                <a:latin typeface="Times New Roman"/>
                <a:cs typeface="Times New Roman"/>
              </a:rPr>
              <a:t>где </a:t>
            </a:r>
            <a:r>
              <a:rPr sz="1700" dirty="0">
                <a:latin typeface="Times New Roman"/>
                <a:cs typeface="Times New Roman"/>
              </a:rPr>
              <a:t>депрессия и </a:t>
            </a:r>
            <a:r>
              <a:rPr sz="1700" spc="-15" dirty="0">
                <a:latin typeface="Times New Roman"/>
                <a:cs typeface="Times New Roman"/>
              </a:rPr>
              <a:t>апатия </a:t>
            </a:r>
            <a:r>
              <a:rPr sz="1700" spc="-10" dirty="0">
                <a:latin typeface="Times New Roman"/>
                <a:cs typeface="Times New Roman"/>
              </a:rPr>
              <a:t>часто присутствуют одновременно,  </a:t>
            </a:r>
            <a:r>
              <a:rPr sz="1700" spc="-5" dirty="0">
                <a:latin typeface="Times New Roman"/>
                <a:cs typeface="Times New Roman"/>
              </a:rPr>
              <a:t>например, болезнь Паркинсона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болезнь Альцгеймера, </a:t>
            </a:r>
            <a:r>
              <a:rPr sz="1700" spc="-15" dirty="0">
                <a:latin typeface="Times New Roman"/>
                <a:cs typeface="Times New Roman"/>
              </a:rPr>
              <a:t>это </a:t>
            </a:r>
            <a:r>
              <a:rPr sz="1700" dirty="0">
                <a:latin typeface="Times New Roman"/>
                <a:cs typeface="Times New Roman"/>
              </a:rPr>
              <a:t>2 </a:t>
            </a:r>
            <a:r>
              <a:rPr sz="1700" spc="-5" dirty="0">
                <a:latin typeface="Times New Roman"/>
                <a:cs typeface="Times New Roman"/>
              </a:rPr>
              <a:t>различных  </a:t>
            </a:r>
            <a:r>
              <a:rPr sz="1700" spc="-15" dirty="0">
                <a:latin typeface="Times New Roman"/>
                <a:cs typeface="Times New Roman"/>
              </a:rPr>
              <a:t>коморбидных </a:t>
            </a:r>
            <a:r>
              <a:rPr sz="1700" spc="-5" dirty="0">
                <a:latin typeface="Times New Roman"/>
                <a:cs typeface="Times New Roman"/>
              </a:rPr>
              <a:t>основному </a:t>
            </a:r>
            <a:r>
              <a:rPr sz="1700" spc="-10" dirty="0">
                <a:latin typeface="Times New Roman"/>
                <a:cs typeface="Times New Roman"/>
              </a:rPr>
              <a:t>заболеванию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синдрома</a:t>
            </a:r>
            <a:endParaRPr sz="1700">
              <a:latin typeface="Times New Roman"/>
              <a:cs typeface="Times New Roman"/>
            </a:endParaRPr>
          </a:p>
          <a:p>
            <a:pPr marL="355600" marR="79375" indent="-342900">
              <a:lnSpc>
                <a:spcPct val="90300"/>
              </a:lnSpc>
              <a:spcBef>
                <a:spcPts val="11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Чаще </a:t>
            </a:r>
            <a:r>
              <a:rPr sz="1700" spc="-10" dirty="0">
                <a:latin typeface="Times New Roman"/>
                <a:cs typeface="Times New Roman"/>
              </a:rPr>
              <a:t>всего </a:t>
            </a:r>
            <a:r>
              <a:rPr sz="1700" spc="-15" dirty="0">
                <a:latin typeface="Times New Roman"/>
                <a:cs typeface="Times New Roman"/>
              </a:rPr>
              <a:t>апатия как </a:t>
            </a:r>
            <a:r>
              <a:rPr sz="1700" spc="-10" dirty="0">
                <a:latin typeface="Times New Roman"/>
                <a:cs typeface="Times New Roman"/>
              </a:rPr>
              <a:t>синдром </a:t>
            </a:r>
            <a:r>
              <a:rPr sz="1700" spc="-5" dirty="0">
                <a:latin typeface="Times New Roman"/>
                <a:cs typeface="Times New Roman"/>
              </a:rPr>
              <a:t>является </a:t>
            </a:r>
            <a:r>
              <a:rPr sz="1700" dirty="0">
                <a:latin typeface="Times New Roman"/>
                <a:cs typeface="Times New Roman"/>
              </a:rPr>
              <a:t>составной </a:t>
            </a:r>
            <a:r>
              <a:rPr sz="1700" spc="-5" dirty="0">
                <a:latin typeface="Times New Roman"/>
                <a:cs typeface="Times New Roman"/>
              </a:rPr>
              <a:t>частью </a:t>
            </a:r>
            <a:r>
              <a:rPr sz="1700" dirty="0">
                <a:latin typeface="Times New Roman"/>
                <a:cs typeface="Times New Roman"/>
              </a:rPr>
              <a:t>депрессии или  </a:t>
            </a:r>
            <a:r>
              <a:rPr sz="1700" spc="-5" dirty="0">
                <a:latin typeface="Times New Roman"/>
                <a:cs typeface="Times New Roman"/>
              </a:rPr>
              <a:t>деменции. При </a:t>
            </a:r>
            <a:r>
              <a:rPr sz="1700" dirty="0">
                <a:latin typeface="Times New Roman"/>
                <a:cs typeface="Times New Roman"/>
              </a:rPr>
              <a:t>депрессиях с </a:t>
            </a:r>
            <a:r>
              <a:rPr sz="1700" spc="-5" dirty="0">
                <a:latin typeface="Times New Roman"/>
                <a:cs typeface="Times New Roman"/>
              </a:rPr>
              <a:t>поздним </a:t>
            </a:r>
            <a:r>
              <a:rPr sz="1700" spc="-15" dirty="0">
                <a:latin typeface="Times New Roman"/>
                <a:cs typeface="Times New Roman"/>
              </a:rPr>
              <a:t>началом апатия </a:t>
            </a:r>
            <a:r>
              <a:rPr sz="1700" spc="-5" dirty="0">
                <a:latin typeface="Times New Roman"/>
                <a:cs typeface="Times New Roman"/>
              </a:rPr>
              <a:t>сочетается </a:t>
            </a:r>
            <a:r>
              <a:rPr sz="1700" dirty="0">
                <a:latin typeface="Times New Roman"/>
                <a:cs typeface="Times New Roman"/>
              </a:rPr>
              <a:t>и с  </a:t>
            </a:r>
            <a:r>
              <a:rPr sz="1700" spc="-5" dirty="0">
                <a:latin typeface="Times New Roman"/>
                <a:cs typeface="Times New Roman"/>
              </a:rPr>
              <a:t>нарушением </a:t>
            </a:r>
            <a:r>
              <a:rPr sz="1700" spc="-10" dirty="0">
                <a:latin typeface="Times New Roman"/>
                <a:cs typeface="Times New Roman"/>
              </a:rPr>
              <a:t>регуляторных функций, </a:t>
            </a:r>
            <a:r>
              <a:rPr sz="1700" dirty="0">
                <a:latin typeface="Times New Roman"/>
                <a:cs typeface="Times New Roman"/>
              </a:rPr>
              <a:t>и с депрессией, </a:t>
            </a:r>
            <a:r>
              <a:rPr sz="1700" spc="-15" dirty="0">
                <a:latin typeface="Times New Roman"/>
                <a:cs typeface="Times New Roman"/>
              </a:rPr>
              <a:t>что </a:t>
            </a:r>
            <a:r>
              <a:rPr sz="1700" spc="-5" dirty="0">
                <a:latin typeface="Times New Roman"/>
                <a:cs typeface="Times New Roman"/>
              </a:rPr>
              <a:t>чаще </a:t>
            </a:r>
            <a:r>
              <a:rPr sz="1700" spc="-10" dirty="0">
                <a:latin typeface="Times New Roman"/>
                <a:cs typeface="Times New Roman"/>
              </a:rPr>
              <a:t>всего  </a:t>
            </a:r>
            <a:r>
              <a:rPr sz="1700" spc="-15" dirty="0">
                <a:latin typeface="Times New Roman"/>
                <a:cs typeface="Times New Roman"/>
              </a:rPr>
              <a:t>наблюдается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15" dirty="0">
                <a:latin typeface="Times New Roman"/>
                <a:cs typeface="Times New Roman"/>
              </a:rPr>
              <a:t>сосудистой </a:t>
            </a:r>
            <a:r>
              <a:rPr sz="1700" dirty="0">
                <a:latin typeface="Times New Roman"/>
                <a:cs typeface="Times New Roman"/>
              </a:rPr>
              <a:t>депрессии, </a:t>
            </a:r>
            <a:r>
              <a:rPr sz="1700" spc="-15" dirty="0">
                <a:latin typeface="Times New Roman"/>
                <a:cs typeface="Times New Roman"/>
              </a:rPr>
              <a:t>происхождение </a:t>
            </a:r>
            <a:r>
              <a:rPr sz="1700" spc="-25" dirty="0">
                <a:latin typeface="Times New Roman"/>
                <a:cs typeface="Times New Roman"/>
              </a:rPr>
              <a:t>которой </a:t>
            </a:r>
            <a:r>
              <a:rPr sz="1700" spc="-5" dirty="0">
                <a:latin typeface="Times New Roman"/>
                <a:cs typeface="Times New Roman"/>
              </a:rPr>
              <a:t>сопряжено </a:t>
            </a:r>
            <a:r>
              <a:rPr sz="1700" dirty="0">
                <a:latin typeface="Times New Roman"/>
                <a:cs typeface="Times New Roman"/>
              </a:rPr>
              <a:t>с  </a:t>
            </a:r>
            <a:r>
              <a:rPr sz="1700" spc="-25" dirty="0">
                <a:latin typeface="Times New Roman"/>
                <a:cs typeface="Times New Roman"/>
              </a:rPr>
              <a:t>подкорковыми </a:t>
            </a:r>
            <a:r>
              <a:rPr sz="1700" spc="-15" dirty="0">
                <a:latin typeface="Times New Roman"/>
                <a:cs typeface="Times New Roman"/>
              </a:rPr>
              <a:t>сосудистыми </a:t>
            </a:r>
            <a:r>
              <a:rPr sz="1700" spc="-5" dirty="0">
                <a:latin typeface="Times New Roman"/>
                <a:cs typeface="Times New Roman"/>
              </a:rPr>
              <a:t>повреждениями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нарушением </a:t>
            </a:r>
            <a:r>
              <a:rPr sz="1700" spc="-15" dirty="0">
                <a:latin typeface="Times New Roman"/>
                <a:cs typeface="Times New Roman"/>
              </a:rPr>
              <a:t>субкортикальных  </a:t>
            </a:r>
            <a:r>
              <a:rPr sz="1700" spc="-10" dirty="0">
                <a:latin typeface="Times New Roman"/>
                <a:cs typeface="Times New Roman"/>
              </a:rPr>
              <a:t>связей </a:t>
            </a:r>
            <a:r>
              <a:rPr sz="1700" dirty="0">
                <a:latin typeface="Times New Roman"/>
                <a:cs typeface="Times New Roman"/>
              </a:rPr>
              <a:t>с </a:t>
            </a:r>
            <a:r>
              <a:rPr sz="1700" spc="-20" dirty="0">
                <a:latin typeface="Times New Roman"/>
                <a:cs typeface="Times New Roman"/>
              </a:rPr>
              <a:t>корой </a:t>
            </a:r>
            <a:r>
              <a:rPr sz="1700" spc="-10" dirty="0">
                <a:latin typeface="Times New Roman"/>
                <a:cs typeface="Times New Roman"/>
              </a:rPr>
              <a:t>ГМ.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10" dirty="0">
                <a:latin typeface="Times New Roman"/>
                <a:cs typeface="Times New Roman"/>
              </a:rPr>
              <a:t>формировании </a:t>
            </a:r>
            <a:r>
              <a:rPr sz="1700" spc="-15" dirty="0">
                <a:latin typeface="Times New Roman"/>
                <a:cs typeface="Times New Roman"/>
              </a:rPr>
              <a:t>апатии </a:t>
            </a:r>
            <a:r>
              <a:rPr sz="1700" spc="-5" dirty="0">
                <a:latin typeface="Times New Roman"/>
                <a:cs typeface="Times New Roman"/>
              </a:rPr>
              <a:t>наибольшую </a:t>
            </a:r>
            <a:r>
              <a:rPr sz="1700" spc="-10" dirty="0">
                <a:latin typeface="Times New Roman"/>
                <a:cs typeface="Times New Roman"/>
              </a:rPr>
              <a:t>роль </a:t>
            </a:r>
            <a:r>
              <a:rPr sz="1700" spc="-5" dirty="0">
                <a:latin typeface="Times New Roman"/>
                <a:cs typeface="Times New Roman"/>
              </a:rPr>
              <a:t>играют  нарушения </a:t>
            </a:r>
            <a:r>
              <a:rPr sz="1700" spc="-10" dirty="0">
                <a:latin typeface="Times New Roman"/>
                <a:cs typeface="Times New Roman"/>
              </a:rPr>
              <a:t>связей </a:t>
            </a:r>
            <a:r>
              <a:rPr sz="1700" spc="-5" dirty="0">
                <a:latin typeface="Times New Roman"/>
                <a:cs typeface="Times New Roman"/>
              </a:rPr>
              <a:t>между вентральным </a:t>
            </a:r>
            <a:r>
              <a:rPr sz="1700" spc="-15" dirty="0">
                <a:latin typeface="Times New Roman"/>
                <a:cs typeface="Times New Roman"/>
              </a:rPr>
              <a:t>стриатумом, </a:t>
            </a:r>
            <a:r>
              <a:rPr sz="1700" spc="-5" dirty="0">
                <a:latin typeface="Times New Roman"/>
                <a:cs typeface="Times New Roman"/>
              </a:rPr>
              <a:t>переднемедиальным  таламусом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0" dirty="0">
                <a:latin typeface="Times New Roman"/>
                <a:cs typeface="Times New Roman"/>
              </a:rPr>
              <a:t>передней цингулярной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корой.</a:t>
            </a:r>
            <a:endParaRPr sz="17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20"/>
              </a:lnSpc>
              <a:spcBef>
                <a:spcPts val="1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10" dirty="0">
                <a:latin typeface="Times New Roman"/>
                <a:cs typeface="Times New Roman"/>
              </a:rPr>
              <a:t>Гипофункция передней цингулярной </a:t>
            </a:r>
            <a:r>
              <a:rPr sz="1700" spc="-25" dirty="0">
                <a:latin typeface="Times New Roman"/>
                <a:cs typeface="Times New Roman"/>
              </a:rPr>
              <a:t>коры </a:t>
            </a:r>
            <a:r>
              <a:rPr sz="1700" spc="-5" dirty="0">
                <a:latin typeface="Times New Roman"/>
                <a:cs typeface="Times New Roman"/>
              </a:rPr>
              <a:t>обоих полушарий определяется </a:t>
            </a:r>
            <a:r>
              <a:rPr sz="1700" spc="-15" dirty="0">
                <a:latin typeface="Times New Roman"/>
                <a:cs typeface="Times New Roman"/>
              </a:rPr>
              <a:t>как  </a:t>
            </a:r>
            <a:r>
              <a:rPr sz="1700" dirty="0">
                <a:latin typeface="Times New Roman"/>
                <a:cs typeface="Times New Roman"/>
              </a:rPr>
              <a:t>у </a:t>
            </a:r>
            <a:r>
              <a:rPr sz="1700" spc="-10" dirty="0">
                <a:latin typeface="Times New Roman"/>
                <a:cs typeface="Times New Roman"/>
              </a:rPr>
              <a:t>недементных, </a:t>
            </a:r>
            <a:r>
              <a:rPr sz="1700" dirty="0">
                <a:latin typeface="Times New Roman"/>
                <a:cs typeface="Times New Roman"/>
              </a:rPr>
              <a:t>так и у </a:t>
            </a:r>
            <a:r>
              <a:rPr sz="1700" spc="-5" dirty="0">
                <a:latin typeface="Times New Roman"/>
                <a:cs typeface="Times New Roman"/>
              </a:rPr>
              <a:t>дементных пациентов </a:t>
            </a:r>
            <a:r>
              <a:rPr sz="1700" dirty="0">
                <a:latin typeface="Times New Roman"/>
                <a:cs typeface="Times New Roman"/>
              </a:rPr>
              <a:t>с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апатией.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6841" y="523239"/>
            <a:ext cx="736917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45" dirty="0">
                <a:latin typeface="Arial"/>
                <a:cs typeface="Arial"/>
              </a:rPr>
              <a:t>АПАТИЯ </a:t>
            </a:r>
            <a:r>
              <a:rPr sz="2500" spc="-5" dirty="0">
                <a:latin typeface="Arial"/>
                <a:cs typeface="Arial"/>
              </a:rPr>
              <a:t>КАК </a:t>
            </a:r>
            <a:r>
              <a:rPr sz="2500" spc="-15" dirty="0">
                <a:latin typeface="Arial"/>
                <a:cs typeface="Arial"/>
              </a:rPr>
              <a:t>СИНДРОМ: </a:t>
            </a:r>
            <a:r>
              <a:rPr sz="2500" dirty="0">
                <a:latin typeface="Arial"/>
                <a:cs typeface="Arial"/>
              </a:rPr>
              <a:t>3 </a:t>
            </a:r>
            <a:r>
              <a:rPr sz="2500" spc="-5" dirty="0">
                <a:latin typeface="Arial"/>
                <a:cs typeface="Arial"/>
              </a:rPr>
              <a:t>БЛОКА</a:t>
            </a:r>
            <a:r>
              <a:rPr sz="2500" spc="55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СИМПТОМОВ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11440" cy="22567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46355" indent="-342900">
              <a:lnSpc>
                <a:spcPct val="102200"/>
              </a:lnSpc>
              <a:spcBef>
                <a:spcPts val="5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Снижение </a:t>
            </a:r>
            <a:r>
              <a:rPr sz="1800" spc="-5" dirty="0">
                <a:latin typeface="Times New Roman"/>
                <a:cs typeface="Times New Roman"/>
              </a:rPr>
              <a:t>продуктивности </a:t>
            </a:r>
            <a:r>
              <a:rPr sz="1800" dirty="0">
                <a:latin typeface="Times New Roman"/>
                <a:cs typeface="Times New Roman"/>
              </a:rPr>
              <a:t>деятельности, </a:t>
            </a:r>
            <a:r>
              <a:rPr sz="1800" spc="-5" dirty="0">
                <a:latin typeface="Times New Roman"/>
                <a:cs typeface="Times New Roman"/>
              </a:rPr>
              <a:t>ослабление усилий, уменьшение  времени </a:t>
            </a:r>
            <a:r>
              <a:rPr sz="1800" dirty="0">
                <a:latin typeface="Times New Roman"/>
                <a:cs typeface="Times New Roman"/>
              </a:rPr>
              <a:t>заинтересованности </a:t>
            </a:r>
            <a:r>
              <a:rPr sz="1800" spc="-5" dirty="0">
                <a:latin typeface="Times New Roman"/>
                <a:cs typeface="Times New Roman"/>
              </a:rPr>
              <a:t>к/л </a:t>
            </a:r>
            <a:r>
              <a:rPr sz="1800" spc="-10" dirty="0">
                <a:latin typeface="Times New Roman"/>
                <a:cs typeface="Times New Roman"/>
              </a:rPr>
              <a:t>делом, снижение инициативы,  </a:t>
            </a:r>
            <a:r>
              <a:rPr sz="1800" spc="-15" dirty="0">
                <a:latin typeface="Times New Roman"/>
                <a:cs typeface="Times New Roman"/>
              </a:rPr>
              <a:t>необходимость </a:t>
            </a:r>
            <a:r>
              <a:rPr sz="1800" spc="-10" dirty="0">
                <a:latin typeface="Times New Roman"/>
                <a:cs typeface="Times New Roman"/>
              </a:rPr>
              <a:t>стимулирования </a:t>
            </a:r>
            <a:r>
              <a:rPr sz="1800" dirty="0">
                <a:latin typeface="Times New Roman"/>
                <a:cs typeface="Times New Roman"/>
              </a:rPr>
              <a:t>активности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окружающими.</a:t>
            </a:r>
            <a:endParaRPr sz="1800">
              <a:latin typeface="Times New Roman"/>
              <a:cs typeface="Times New Roman"/>
            </a:endParaRPr>
          </a:p>
          <a:p>
            <a:pPr marL="355600" marR="141605" indent="-342900">
              <a:lnSpc>
                <a:spcPct val="1022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Снижение </a:t>
            </a:r>
            <a:r>
              <a:rPr sz="1800" spc="5" dirty="0">
                <a:latin typeface="Times New Roman"/>
                <a:cs typeface="Times New Roman"/>
              </a:rPr>
              <a:t>интереса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10" dirty="0">
                <a:latin typeface="Times New Roman"/>
                <a:cs typeface="Times New Roman"/>
              </a:rPr>
              <a:t>изучению нового, </a:t>
            </a:r>
            <a:r>
              <a:rPr sz="1800" spc="-5" dirty="0">
                <a:latin typeface="Times New Roman"/>
                <a:cs typeface="Times New Roman"/>
              </a:rPr>
              <a:t>безразличие </a:t>
            </a:r>
            <a:r>
              <a:rPr sz="1800" dirty="0">
                <a:latin typeface="Times New Roman"/>
                <a:cs typeface="Times New Roman"/>
              </a:rPr>
              <a:t>к своему </a:t>
            </a:r>
            <a:r>
              <a:rPr sz="1800" spc="-5" dirty="0">
                <a:latin typeface="Times New Roman"/>
                <a:cs typeface="Times New Roman"/>
              </a:rPr>
              <a:t>здоровью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личным</a:t>
            </a:r>
            <a:r>
              <a:rPr sz="1800" spc="-10" dirty="0">
                <a:latin typeface="Times New Roman"/>
                <a:cs typeface="Times New Roman"/>
              </a:rPr>
              <a:t> проблемам.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2200"/>
              </a:lnSpc>
              <a:spcBef>
                <a:spcPts val="10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Снижение </a:t>
            </a:r>
            <a:r>
              <a:rPr sz="1800" spc="-5" dirty="0">
                <a:latin typeface="Times New Roman"/>
                <a:cs typeface="Times New Roman"/>
              </a:rPr>
              <a:t>эмоциональных </a:t>
            </a:r>
            <a:r>
              <a:rPr sz="1800" spc="-10" dirty="0">
                <a:latin typeface="Times New Roman"/>
                <a:cs typeface="Times New Roman"/>
              </a:rPr>
              <a:t>ответов как </a:t>
            </a:r>
            <a:r>
              <a:rPr sz="1800" spc="-5" dirty="0">
                <a:latin typeface="Times New Roman"/>
                <a:cs typeface="Times New Roman"/>
              </a:rPr>
              <a:t>на позитивные,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негативные  </a:t>
            </a:r>
            <a:r>
              <a:rPr sz="1800" spc="-15" dirty="0">
                <a:latin typeface="Times New Roman"/>
                <a:cs typeface="Times New Roman"/>
              </a:rPr>
              <a:t>стимулы, </a:t>
            </a:r>
            <a:r>
              <a:rPr sz="1800" spc="-5" dirty="0">
                <a:latin typeface="Times New Roman"/>
                <a:cs typeface="Times New Roman"/>
              </a:rPr>
              <a:t>бедность </a:t>
            </a:r>
            <a:r>
              <a:rPr sz="1800" dirty="0">
                <a:latin typeface="Times New Roman"/>
                <a:cs typeface="Times New Roman"/>
              </a:rPr>
              <a:t>и уплощенность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эмоций.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0894" y="467868"/>
            <a:ext cx="65208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3 </a:t>
            </a:r>
            <a:r>
              <a:rPr sz="3200" spc="-5" dirty="0">
                <a:latin typeface="Arial"/>
                <a:cs typeface="Arial"/>
              </a:rPr>
              <a:t>ТИПА </a:t>
            </a:r>
            <a:r>
              <a:rPr sz="3200" spc="-50" dirty="0">
                <a:latin typeface="Arial"/>
                <a:cs typeface="Arial"/>
              </a:rPr>
              <a:t>АПАТИИ </a:t>
            </a:r>
            <a:r>
              <a:rPr sz="3200" spc="-5" dirty="0">
                <a:latin typeface="Arial"/>
                <a:cs typeface="Arial"/>
              </a:rPr>
              <a:t>КАК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СИНДРОМА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480819"/>
            <a:ext cx="7498715" cy="2021839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4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Апатия, </a:t>
            </a:r>
            <a:r>
              <a:rPr sz="1800" spc="-5" dirty="0">
                <a:latin typeface="Times New Roman"/>
                <a:cs typeface="Times New Roman"/>
              </a:rPr>
              <a:t>связанная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нарушением эмоционально-аффективных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процессов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Апатия, </a:t>
            </a:r>
            <a:r>
              <a:rPr sz="1800" spc="-5" dirty="0">
                <a:latin typeface="Times New Roman"/>
                <a:cs typeface="Times New Roman"/>
              </a:rPr>
              <a:t>связанная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нарушением </a:t>
            </a:r>
            <a:r>
              <a:rPr sz="1800" spc="-15" dirty="0">
                <a:latin typeface="Times New Roman"/>
                <a:cs typeface="Times New Roman"/>
              </a:rPr>
              <a:t>когнитивных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процессов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Апатия, </a:t>
            </a:r>
            <a:r>
              <a:rPr sz="1800" spc="-5" dirty="0">
                <a:latin typeface="Times New Roman"/>
                <a:cs typeface="Times New Roman"/>
              </a:rPr>
              <a:t>связанная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нарушением </a:t>
            </a:r>
            <a:r>
              <a:rPr sz="1800" dirty="0">
                <a:latin typeface="Times New Roman"/>
                <a:cs typeface="Times New Roman"/>
              </a:rPr>
              <a:t>процессов </a:t>
            </a:r>
            <a:r>
              <a:rPr sz="1800" spc="-5" dirty="0">
                <a:latin typeface="Times New Roman"/>
                <a:cs typeface="Times New Roman"/>
              </a:rPr>
              <a:t>самоактивации</a:t>
            </a:r>
            <a:endParaRPr sz="1800">
              <a:latin typeface="Times New Roman"/>
              <a:cs typeface="Times New Roman"/>
            </a:endParaRPr>
          </a:p>
          <a:p>
            <a:pPr marL="12700" marR="84455">
              <a:lnSpc>
                <a:spcPct val="102200"/>
              </a:lnSpc>
              <a:spcBef>
                <a:spcPts val="1080"/>
              </a:spcBef>
            </a:pP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целом, </a:t>
            </a:r>
            <a:r>
              <a:rPr sz="1800" spc="-15" dirty="0">
                <a:latin typeface="Times New Roman"/>
                <a:cs typeface="Times New Roman"/>
              </a:rPr>
              <a:t>апатия </a:t>
            </a:r>
            <a:r>
              <a:rPr sz="1800" spc="-5" dirty="0">
                <a:latin typeface="Times New Roman"/>
                <a:cs typeface="Times New Roman"/>
              </a:rPr>
              <a:t>определяется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поведенческий </a:t>
            </a:r>
            <a:r>
              <a:rPr sz="1800" spc="-10" dirty="0">
                <a:latin typeface="Times New Roman"/>
                <a:cs typeface="Times New Roman"/>
              </a:rPr>
              <a:t>синдром, </a:t>
            </a:r>
            <a:r>
              <a:rPr sz="1800" spc="-25" dirty="0">
                <a:latin typeface="Times New Roman"/>
                <a:cs typeface="Times New Roman"/>
              </a:rPr>
              <a:t>который </a:t>
            </a:r>
            <a:r>
              <a:rPr sz="1800" spc="-5" dirty="0">
                <a:latin typeface="Times New Roman"/>
                <a:cs typeface="Times New Roman"/>
              </a:rPr>
              <a:t>прежде  </a:t>
            </a:r>
            <a:r>
              <a:rPr sz="1800" spc="-10" dirty="0">
                <a:latin typeface="Times New Roman"/>
                <a:cs typeface="Times New Roman"/>
              </a:rPr>
              <a:t>всего характеризуется </a:t>
            </a:r>
            <a:r>
              <a:rPr sz="1800" spc="-5" dirty="0">
                <a:latin typeface="Times New Roman"/>
                <a:cs typeface="Times New Roman"/>
              </a:rPr>
              <a:t>редукцией </a:t>
            </a:r>
            <a:r>
              <a:rPr sz="1800" spc="-10" dirty="0">
                <a:latin typeface="Times New Roman"/>
                <a:cs typeface="Times New Roman"/>
              </a:rPr>
              <a:t>целенаправленного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поведения.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002" y="331215"/>
            <a:ext cx="7334884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7155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Arial"/>
                <a:cs typeface="Arial"/>
              </a:rPr>
              <a:t>ТИП 1: </a:t>
            </a:r>
            <a:r>
              <a:rPr sz="2500" spc="-40" dirty="0"/>
              <a:t>АПАТИЯ, </a:t>
            </a:r>
            <a:r>
              <a:rPr sz="2500" spc="-25" dirty="0"/>
              <a:t>СВЯЗАННАЯ </a:t>
            </a:r>
            <a:r>
              <a:rPr sz="2500" dirty="0"/>
              <a:t>С </a:t>
            </a:r>
            <a:r>
              <a:rPr sz="2500" spc="-15" dirty="0"/>
              <a:t>НАРУШЕНИЕМ  ЭМОЦИОНАЛЬНО-АФФЕКТИВНЫХ</a:t>
            </a:r>
            <a:r>
              <a:rPr sz="2500" spc="-35" dirty="0"/>
              <a:t> </a:t>
            </a:r>
            <a:r>
              <a:rPr sz="2500" spc="-5" dirty="0"/>
              <a:t>ПРОЦЕССОВ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27315" cy="4454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295275" indent="-342900">
              <a:lnSpc>
                <a:spcPct val="100400"/>
              </a:lnSpc>
              <a:spcBef>
                <a:spcPts val="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Первый </a:t>
            </a:r>
            <a:r>
              <a:rPr sz="1800" spc="-5" dirty="0">
                <a:latin typeface="Times New Roman"/>
                <a:cs typeface="Times New Roman"/>
              </a:rPr>
              <a:t>тип связан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поражением </a:t>
            </a:r>
            <a:r>
              <a:rPr sz="1800" dirty="0">
                <a:latin typeface="Times New Roman"/>
                <a:cs typeface="Times New Roman"/>
              </a:rPr>
              <a:t>орбитальных и </a:t>
            </a:r>
            <a:r>
              <a:rPr sz="1800" spc="-5" dirty="0">
                <a:latin typeface="Times New Roman"/>
                <a:cs typeface="Times New Roman"/>
              </a:rPr>
              <a:t>медиальных </a:t>
            </a:r>
            <a:r>
              <a:rPr sz="1800" spc="-10" dirty="0">
                <a:latin typeface="Times New Roman"/>
                <a:cs typeface="Times New Roman"/>
              </a:rPr>
              <a:t>отделов  </a:t>
            </a:r>
            <a:r>
              <a:rPr sz="1800" dirty="0">
                <a:latin typeface="Times New Roman"/>
                <a:cs typeface="Times New Roman"/>
              </a:rPr>
              <a:t>префронтальной </a:t>
            </a:r>
            <a:r>
              <a:rPr sz="1800" spc="-25" dirty="0">
                <a:latin typeface="Times New Roman"/>
                <a:cs typeface="Times New Roman"/>
              </a:rPr>
              <a:t>коры </a:t>
            </a:r>
            <a:r>
              <a:rPr sz="1800" spc="-5" dirty="0">
                <a:latin typeface="Times New Roman"/>
                <a:cs typeface="Times New Roman"/>
              </a:rPr>
              <a:t>или </a:t>
            </a:r>
            <a:r>
              <a:rPr sz="1800" dirty="0">
                <a:latin typeface="Times New Roman"/>
                <a:cs typeface="Times New Roman"/>
              </a:rPr>
              <a:t>ее </a:t>
            </a:r>
            <a:r>
              <a:rPr sz="1800" spc="-5" dirty="0">
                <a:latin typeface="Times New Roman"/>
                <a:cs typeface="Times New Roman"/>
              </a:rPr>
              <a:t>связей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лимбической областью (амигдала,  </a:t>
            </a:r>
            <a:r>
              <a:rPr sz="1800" spc="-20" dirty="0">
                <a:latin typeface="Times New Roman"/>
                <a:cs typeface="Times New Roman"/>
              </a:rPr>
              <a:t>субикулюм, </a:t>
            </a:r>
            <a:r>
              <a:rPr sz="1800" dirty="0">
                <a:latin typeface="Times New Roman"/>
                <a:cs typeface="Times New Roman"/>
              </a:rPr>
              <a:t>вентральная </a:t>
            </a:r>
            <a:r>
              <a:rPr sz="1800" spc="-5" dirty="0">
                <a:latin typeface="Times New Roman"/>
                <a:cs typeface="Times New Roman"/>
              </a:rPr>
              <a:t>тегментальная зона) </a:t>
            </a:r>
            <a:r>
              <a:rPr sz="1800" dirty="0">
                <a:latin typeface="Times New Roman"/>
                <a:cs typeface="Times New Roman"/>
              </a:rPr>
              <a:t>и базальными </a:t>
            </a:r>
            <a:r>
              <a:rPr sz="1800" spc="-15" dirty="0">
                <a:latin typeface="Times New Roman"/>
                <a:cs typeface="Times New Roman"/>
              </a:rPr>
              <a:t>ганглиями  </a:t>
            </a:r>
            <a:r>
              <a:rPr sz="1800" dirty="0">
                <a:latin typeface="Times New Roman"/>
                <a:cs typeface="Times New Roman"/>
              </a:rPr>
              <a:t>(вентральный </a:t>
            </a:r>
            <a:r>
              <a:rPr sz="1800" spc="-15" dirty="0">
                <a:latin typeface="Times New Roman"/>
                <a:cs typeface="Times New Roman"/>
              </a:rPr>
              <a:t>стриатум </a:t>
            </a:r>
            <a:r>
              <a:rPr sz="1800" dirty="0">
                <a:latin typeface="Times New Roman"/>
                <a:cs typeface="Times New Roman"/>
              </a:rPr>
              <a:t>и вентральный</a:t>
            </a:r>
            <a:r>
              <a:rPr sz="1800" spc="-5" dirty="0">
                <a:latin typeface="Times New Roman"/>
                <a:cs typeface="Times New Roman"/>
              </a:rPr>
              <a:t> паллидум).</a:t>
            </a:r>
            <a:endParaRPr sz="1800">
              <a:latin typeface="Times New Roman"/>
              <a:cs typeface="Times New Roman"/>
            </a:endParaRPr>
          </a:p>
          <a:p>
            <a:pPr marL="355600" marR="45720" indent="-342900">
              <a:lnSpc>
                <a:spcPct val="10040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25" dirty="0">
                <a:latin typeface="Times New Roman"/>
                <a:cs typeface="Times New Roman"/>
              </a:rPr>
              <a:t>Такое </a:t>
            </a:r>
            <a:r>
              <a:rPr sz="1800" spc="-5" dirty="0">
                <a:latin typeface="Times New Roman"/>
                <a:cs typeface="Times New Roman"/>
              </a:rPr>
              <a:t>состояние </a:t>
            </a:r>
            <a:r>
              <a:rPr sz="1800" spc="-10" dirty="0">
                <a:latin typeface="Times New Roman"/>
                <a:cs typeface="Times New Roman"/>
              </a:rPr>
              <a:t>возникает </a:t>
            </a:r>
            <a:r>
              <a:rPr sz="1800" dirty="0">
                <a:latin typeface="Times New Roman"/>
                <a:cs typeface="Times New Roman"/>
              </a:rPr>
              <a:t>у 90% </a:t>
            </a:r>
            <a:r>
              <a:rPr sz="1800" spc="-5" dirty="0">
                <a:latin typeface="Times New Roman"/>
                <a:cs typeface="Times New Roman"/>
              </a:rPr>
              <a:t>пациентов на ранних </a:t>
            </a:r>
            <a:r>
              <a:rPr sz="1800" dirty="0">
                <a:latin typeface="Times New Roman"/>
                <a:cs typeface="Times New Roman"/>
              </a:rPr>
              <a:t>стадиях </a:t>
            </a:r>
            <a:r>
              <a:rPr sz="1800" spc="-5" dirty="0">
                <a:latin typeface="Times New Roman"/>
                <a:cs typeface="Times New Roman"/>
              </a:rPr>
              <a:t>при лобно-  </a:t>
            </a:r>
            <a:r>
              <a:rPr sz="1800" spc="-10" dirty="0">
                <a:latin typeface="Times New Roman"/>
                <a:cs typeface="Times New Roman"/>
              </a:rPr>
              <a:t>височной </a:t>
            </a:r>
            <a:r>
              <a:rPr sz="1800" spc="-5" dirty="0">
                <a:latin typeface="Times New Roman"/>
                <a:cs typeface="Times New Roman"/>
              </a:rPr>
              <a:t>дегенерации или при </a:t>
            </a:r>
            <a:r>
              <a:rPr sz="1800" spc="-10" dirty="0">
                <a:latin typeface="Times New Roman"/>
                <a:cs typeface="Times New Roman"/>
              </a:rPr>
              <a:t>фокальном </a:t>
            </a:r>
            <a:r>
              <a:rPr sz="1800" spc="-5" dirty="0">
                <a:latin typeface="Times New Roman"/>
                <a:cs typeface="Times New Roman"/>
              </a:rPr>
              <a:t>повреждении  </a:t>
            </a:r>
            <a:r>
              <a:rPr sz="1800" spc="-10" dirty="0">
                <a:latin typeface="Times New Roman"/>
                <a:cs typeface="Times New Roman"/>
              </a:rPr>
              <a:t>орбитомедиальных </a:t>
            </a:r>
            <a:r>
              <a:rPr sz="1800" spc="-5" dirty="0">
                <a:latin typeface="Times New Roman"/>
                <a:cs typeface="Times New Roman"/>
              </a:rPr>
              <a:t>лобных </a:t>
            </a:r>
            <a:r>
              <a:rPr sz="1800" spc="-10" dirty="0">
                <a:latin typeface="Times New Roman"/>
                <a:cs typeface="Times New Roman"/>
              </a:rPr>
              <a:t>областей </a:t>
            </a:r>
            <a:r>
              <a:rPr sz="1800" spc="-15" dirty="0">
                <a:latin typeface="Times New Roman"/>
                <a:cs typeface="Times New Roman"/>
              </a:rPr>
              <a:t>головного </a:t>
            </a:r>
            <a:r>
              <a:rPr sz="1800" spc="-5" dirty="0">
                <a:latin typeface="Times New Roman"/>
                <a:cs typeface="Times New Roman"/>
              </a:rPr>
              <a:t>мозга. </a:t>
            </a:r>
            <a:r>
              <a:rPr sz="1800" dirty="0">
                <a:latin typeface="Times New Roman"/>
                <a:cs typeface="Times New Roman"/>
              </a:rPr>
              <a:t>Первый </a:t>
            </a:r>
            <a:r>
              <a:rPr sz="1800" spc="-5" dirty="0">
                <a:latin typeface="Times New Roman"/>
                <a:cs typeface="Times New Roman"/>
              </a:rPr>
              <a:t>тип </a:t>
            </a:r>
            <a:r>
              <a:rPr sz="1800" spc="-15" dirty="0">
                <a:latin typeface="Times New Roman"/>
                <a:cs typeface="Times New Roman"/>
              </a:rPr>
              <a:t>апатии  </a:t>
            </a:r>
            <a:r>
              <a:rPr sz="1800" spc="-5" dirty="0">
                <a:latin typeface="Times New Roman"/>
                <a:cs typeface="Times New Roman"/>
              </a:rPr>
              <a:t>также наиболее характерен для больных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БА.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800"/>
              </a:lnSpc>
              <a:spcBef>
                <a:spcPts val="1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Нарушается </a:t>
            </a:r>
            <a:r>
              <a:rPr sz="1800" spc="-25" dirty="0">
                <a:latin typeface="Times New Roman"/>
                <a:cs typeface="Times New Roman"/>
              </a:rPr>
              <a:t>необходимая </a:t>
            </a:r>
            <a:r>
              <a:rPr sz="1800" dirty="0">
                <a:latin typeface="Times New Roman"/>
                <a:cs typeface="Times New Roman"/>
              </a:rPr>
              <a:t>взаимосвязь </a:t>
            </a:r>
            <a:r>
              <a:rPr sz="1800" spc="-5" dirty="0">
                <a:latin typeface="Times New Roman"/>
                <a:cs typeface="Times New Roman"/>
              </a:rPr>
              <a:t>между эмоциями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поведением.  Отмечаются </a:t>
            </a:r>
            <a:r>
              <a:rPr sz="1800" spc="-5" dirty="0">
                <a:latin typeface="Times New Roman"/>
                <a:cs typeface="Times New Roman"/>
              </a:rPr>
              <a:t>потеря </a:t>
            </a:r>
            <a:r>
              <a:rPr sz="1800" spc="-10" dirty="0">
                <a:latin typeface="Times New Roman"/>
                <a:cs typeface="Times New Roman"/>
              </a:rPr>
              <a:t>воли, желаний, </a:t>
            </a:r>
            <a:r>
              <a:rPr sz="1800" spc="-5" dirty="0">
                <a:latin typeface="Times New Roman"/>
                <a:cs typeface="Times New Roman"/>
              </a:rPr>
              <a:t>уплощение аффекта, невозможность  эмоциональной оценки </a:t>
            </a:r>
            <a:r>
              <a:rPr sz="1800" dirty="0">
                <a:latin typeface="Times New Roman"/>
                <a:cs typeface="Times New Roman"/>
              </a:rPr>
              <a:t>последствий </a:t>
            </a:r>
            <a:r>
              <a:rPr sz="1800" spc="-5" dirty="0">
                <a:latin typeface="Times New Roman"/>
                <a:cs typeface="Times New Roman"/>
              </a:rPr>
              <a:t>собственных действий. </a:t>
            </a:r>
            <a:r>
              <a:rPr sz="1800" spc="-10" dirty="0">
                <a:latin typeface="Times New Roman"/>
                <a:cs typeface="Times New Roman"/>
              </a:rPr>
              <a:t>Снижение  </a:t>
            </a:r>
            <a:r>
              <a:rPr sz="1800" spc="-5" dirty="0">
                <a:latin typeface="Times New Roman"/>
                <a:cs typeface="Times New Roman"/>
              </a:rPr>
              <a:t>вовлеченности </a:t>
            </a:r>
            <a:r>
              <a:rPr sz="1800" dirty="0">
                <a:latin typeface="Times New Roman"/>
                <a:cs typeface="Times New Roman"/>
              </a:rPr>
              <a:t>в социальные </a:t>
            </a:r>
            <a:r>
              <a:rPr sz="1800" spc="-15" dirty="0">
                <a:latin typeface="Times New Roman"/>
                <a:cs typeface="Times New Roman"/>
              </a:rPr>
              <a:t>контакты, </a:t>
            </a:r>
            <a:r>
              <a:rPr sz="1800" spc="-5" dirty="0">
                <a:latin typeface="Times New Roman"/>
                <a:cs typeface="Times New Roman"/>
              </a:rPr>
              <a:t>безразличие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20" dirty="0">
                <a:latin typeface="Times New Roman"/>
                <a:cs typeface="Times New Roman"/>
              </a:rPr>
              <a:t>соблюдению </a:t>
            </a:r>
            <a:r>
              <a:rPr sz="1800" spc="-5" dirty="0">
                <a:latin typeface="Times New Roman"/>
                <a:cs typeface="Times New Roman"/>
              </a:rPr>
              <a:t>личной  гигиены. Пациенты </a:t>
            </a:r>
            <a:r>
              <a:rPr sz="1800" spc="-10" dirty="0">
                <a:latin typeface="Times New Roman"/>
                <a:cs typeface="Times New Roman"/>
              </a:rPr>
              <a:t>часто дают негативные ответы </a:t>
            </a:r>
            <a:r>
              <a:rPr sz="1800" spc="-5" dirty="0">
                <a:latin typeface="Times New Roman"/>
                <a:cs typeface="Times New Roman"/>
              </a:rPr>
              <a:t>на следующие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вопросы: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ts val="2090"/>
              </a:lnSpc>
            </a:pPr>
            <a:r>
              <a:rPr sz="1800" spc="-5" dirty="0">
                <a:latin typeface="Times New Roman"/>
                <a:cs typeface="Times New Roman"/>
              </a:rPr>
              <a:t>«Интересует </a:t>
            </a:r>
            <a:r>
              <a:rPr sz="1800" dirty="0">
                <a:latin typeface="Times New Roman"/>
                <a:cs typeface="Times New Roman"/>
              </a:rPr>
              <a:t>ли </a:t>
            </a:r>
            <a:r>
              <a:rPr sz="1800" spc="-10" dirty="0">
                <a:latin typeface="Times New Roman"/>
                <a:cs typeface="Times New Roman"/>
              </a:rPr>
              <a:t>вас </a:t>
            </a:r>
            <a:r>
              <a:rPr sz="1800" spc="-5" dirty="0">
                <a:latin typeface="Times New Roman"/>
                <a:cs typeface="Times New Roman"/>
              </a:rPr>
              <a:t>что-либо?»; «Беспокоитесь </a:t>
            </a:r>
            <a:r>
              <a:rPr sz="1800" dirty="0">
                <a:latin typeface="Times New Roman"/>
                <a:cs typeface="Times New Roman"/>
              </a:rPr>
              <a:t>ли вы о своем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здоровье?»;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0"/>
              </a:spcBef>
            </a:pPr>
            <a:r>
              <a:rPr sz="1800" dirty="0">
                <a:latin typeface="Times New Roman"/>
                <a:cs typeface="Times New Roman"/>
              </a:rPr>
              <a:t>«Интересно ли </a:t>
            </a:r>
            <a:r>
              <a:rPr sz="1800" spc="-10" dirty="0">
                <a:latin typeface="Times New Roman"/>
                <a:cs typeface="Times New Roman"/>
              </a:rPr>
              <a:t>вам узнавать что-то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новое?»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0789" y="1488947"/>
            <a:ext cx="7092315" cy="21590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Введение: некогнитивные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нервно-психические</a:t>
            </a:r>
            <a:r>
              <a:rPr sz="2000" b="1" spc="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нарушения</a:t>
            </a:r>
            <a:endParaRPr sz="2000">
              <a:latin typeface="Calibri"/>
              <a:cs typeface="Calibri"/>
            </a:endParaRPr>
          </a:p>
          <a:p>
            <a:pPr marL="469900" marR="55499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Клиническая </a:t>
            </a:r>
            <a:r>
              <a:rPr sz="2000" spc="-10" dirty="0">
                <a:latin typeface="Calibri"/>
                <a:cs typeface="Calibri"/>
              </a:rPr>
              <a:t>феноменология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20" dirty="0">
                <a:latin typeface="Calibri"/>
                <a:cs typeface="Calibri"/>
              </a:rPr>
              <a:t>подтипы </a:t>
            </a:r>
            <a:r>
              <a:rPr sz="2000" spc="-5" dirty="0">
                <a:latin typeface="Calibri"/>
                <a:cs typeface="Calibri"/>
              </a:rPr>
              <a:t>некогнитивных  нервно-психических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расстройств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latin typeface="Calibri"/>
                <a:cs typeface="Calibri"/>
              </a:rPr>
              <a:t>Диагностика </a:t>
            </a:r>
            <a:r>
              <a:rPr sz="2000" spc="-5" dirty="0">
                <a:latin typeface="Calibri"/>
                <a:cs typeface="Calibri"/>
              </a:rPr>
              <a:t>некогнитивных нервно-психических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нарушений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Заключение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1678" y="467868"/>
            <a:ext cx="76809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5" dirty="0">
                <a:latin typeface="Arial"/>
                <a:cs typeface="Arial"/>
              </a:rPr>
              <a:t>СТРУКТУРА </a:t>
            </a:r>
            <a:r>
              <a:rPr sz="3200" spc="-25" dirty="0">
                <a:latin typeface="Arial"/>
                <a:cs typeface="Arial"/>
              </a:rPr>
              <a:t>УЧЕБНОГО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СОДЕРЖАНИЯ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739" y="1639315"/>
            <a:ext cx="7736205" cy="23850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5080" indent="-342900">
              <a:lnSpc>
                <a:spcPct val="102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15" dirty="0">
                <a:latin typeface="Times New Roman"/>
                <a:cs typeface="Times New Roman"/>
              </a:rPr>
              <a:t>когнитивной апатии, </a:t>
            </a:r>
            <a:r>
              <a:rPr sz="1800" spc="-5" dirty="0">
                <a:latin typeface="Times New Roman"/>
                <a:cs typeface="Times New Roman"/>
              </a:rPr>
              <a:t>или </a:t>
            </a:r>
            <a:r>
              <a:rPr sz="1800" spc="-15" dirty="0">
                <a:latin typeface="Times New Roman"/>
                <a:cs typeface="Times New Roman"/>
              </a:rPr>
              <a:t>когнитивной </a:t>
            </a:r>
            <a:r>
              <a:rPr sz="1800" dirty="0">
                <a:latin typeface="Times New Roman"/>
                <a:cs typeface="Times New Roman"/>
              </a:rPr>
              <a:t>инертности, основным </a:t>
            </a:r>
            <a:r>
              <a:rPr sz="1800" spc="-5" dirty="0">
                <a:latin typeface="Times New Roman"/>
                <a:cs typeface="Times New Roman"/>
              </a:rPr>
              <a:t>является  нарушение </a:t>
            </a:r>
            <a:r>
              <a:rPr sz="1800" spc="-15" dirty="0">
                <a:latin typeface="Times New Roman"/>
                <a:cs typeface="Times New Roman"/>
              </a:rPr>
              <a:t>когнитивных </a:t>
            </a:r>
            <a:r>
              <a:rPr sz="1800" spc="-10" dirty="0">
                <a:latin typeface="Times New Roman"/>
                <a:cs typeface="Times New Roman"/>
              </a:rPr>
              <a:t>функций, </a:t>
            </a:r>
            <a:r>
              <a:rPr sz="1800" spc="-20" dirty="0">
                <a:latin typeface="Times New Roman"/>
                <a:cs typeface="Times New Roman"/>
              </a:rPr>
              <a:t>необходимых </a:t>
            </a:r>
            <a:r>
              <a:rPr sz="1800" spc="-5" dirty="0">
                <a:latin typeface="Times New Roman"/>
                <a:cs typeface="Times New Roman"/>
              </a:rPr>
              <a:t>для выработки плана  действия.</a:t>
            </a:r>
            <a:endParaRPr sz="1800">
              <a:latin typeface="Times New Roman"/>
              <a:cs typeface="Times New Roman"/>
            </a:endParaRPr>
          </a:p>
          <a:p>
            <a:pPr marL="355600" marR="528320" indent="-342900">
              <a:lnSpc>
                <a:spcPct val="100800"/>
              </a:lnSpc>
              <a:spcBef>
                <a:spcPts val="1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Симптоматично </a:t>
            </a:r>
            <a:r>
              <a:rPr sz="1800" spc="-10" dirty="0">
                <a:latin typeface="Times New Roman"/>
                <a:cs typeface="Times New Roman"/>
              </a:rPr>
              <a:t>снижение </a:t>
            </a:r>
            <a:r>
              <a:rPr sz="1800" spc="-5" dirty="0">
                <a:latin typeface="Times New Roman"/>
                <a:cs typeface="Times New Roman"/>
              </a:rPr>
              <a:t>самостоятельной </a:t>
            </a:r>
            <a:r>
              <a:rPr sz="1800" dirty="0">
                <a:latin typeface="Times New Roman"/>
                <a:cs typeface="Times New Roman"/>
              </a:rPr>
              <a:t>активности,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связано </a:t>
            </a:r>
            <a:r>
              <a:rPr sz="1800" dirty="0">
                <a:latin typeface="Times New Roman"/>
                <a:cs typeface="Times New Roman"/>
              </a:rPr>
              <a:t>с  </a:t>
            </a:r>
            <a:r>
              <a:rPr sz="1800" spc="-5" dirty="0">
                <a:latin typeface="Times New Roman"/>
                <a:cs typeface="Times New Roman"/>
              </a:rPr>
              <a:t>нарушением лобных </a:t>
            </a:r>
            <a:r>
              <a:rPr sz="1800" spc="-10" dirty="0">
                <a:latin typeface="Times New Roman"/>
                <a:cs typeface="Times New Roman"/>
              </a:rPr>
              <a:t>функций. Патологический </a:t>
            </a:r>
            <a:r>
              <a:rPr sz="1800" spc="5" dirty="0">
                <a:latin typeface="Times New Roman"/>
                <a:cs typeface="Times New Roman"/>
              </a:rPr>
              <a:t>процесс </a:t>
            </a:r>
            <a:r>
              <a:rPr sz="1800" spc="-10" dirty="0">
                <a:latin typeface="Times New Roman"/>
                <a:cs typeface="Times New Roman"/>
              </a:rPr>
              <a:t>затрагивает  </a:t>
            </a:r>
            <a:r>
              <a:rPr sz="1800" spc="-5" dirty="0">
                <a:latin typeface="Times New Roman"/>
                <a:cs typeface="Times New Roman"/>
              </a:rPr>
              <a:t>латеральную </a:t>
            </a:r>
            <a:r>
              <a:rPr sz="1800" dirty="0">
                <a:latin typeface="Times New Roman"/>
                <a:cs typeface="Times New Roman"/>
              </a:rPr>
              <a:t>префронтальную </a:t>
            </a:r>
            <a:r>
              <a:rPr sz="1800" spc="-30" dirty="0">
                <a:latin typeface="Times New Roman"/>
                <a:cs typeface="Times New Roman"/>
              </a:rPr>
              <a:t>кору </a:t>
            </a:r>
            <a:r>
              <a:rPr sz="1800" spc="-5" dirty="0">
                <a:latin typeface="Times New Roman"/>
                <a:cs typeface="Times New Roman"/>
              </a:rPr>
              <a:t>(дорсо-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вентролатеральные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полюсные части) </a:t>
            </a:r>
            <a:r>
              <a:rPr sz="1800" dirty="0">
                <a:latin typeface="Times New Roman"/>
                <a:cs typeface="Times New Roman"/>
              </a:rPr>
              <a:t>и ее </a:t>
            </a:r>
            <a:r>
              <a:rPr sz="1800" spc="-10" dirty="0">
                <a:latin typeface="Times New Roman"/>
                <a:cs typeface="Times New Roman"/>
              </a:rPr>
              <a:t>связи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«когнитивной </a:t>
            </a:r>
            <a:r>
              <a:rPr sz="1800" spc="-5" dirty="0">
                <a:latin typeface="Times New Roman"/>
                <a:cs typeface="Times New Roman"/>
              </a:rPr>
              <a:t>территорией» </a:t>
            </a:r>
            <a:r>
              <a:rPr sz="1800" dirty="0">
                <a:latin typeface="Times New Roman"/>
                <a:cs typeface="Times New Roman"/>
              </a:rPr>
              <a:t>базальных  </a:t>
            </a:r>
            <a:r>
              <a:rPr sz="1800" spc="-15" dirty="0">
                <a:latin typeface="Times New Roman"/>
                <a:cs typeface="Times New Roman"/>
              </a:rPr>
              <a:t>ганглиев </a:t>
            </a:r>
            <a:r>
              <a:rPr sz="1800" dirty="0">
                <a:latin typeface="Times New Roman"/>
                <a:cs typeface="Times New Roman"/>
              </a:rPr>
              <a:t>– в основном дорсальной </a:t>
            </a:r>
            <a:r>
              <a:rPr sz="1800" spc="-5" dirty="0">
                <a:latin typeface="Times New Roman"/>
                <a:cs typeface="Times New Roman"/>
              </a:rPr>
              <a:t>частью </a:t>
            </a:r>
            <a:r>
              <a:rPr sz="1800" spc="-10" dirty="0">
                <a:latin typeface="Times New Roman"/>
                <a:cs typeface="Times New Roman"/>
              </a:rPr>
              <a:t>хвостатого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ядра.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643" rIns="0" bIns="0" rtlCol="0">
            <a:spAutoFit/>
          </a:bodyPr>
          <a:lstStyle/>
          <a:p>
            <a:pPr marL="1492250" marR="5080" indent="-1336675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Arial"/>
                <a:cs typeface="Arial"/>
              </a:rPr>
              <a:t>ТИП 2: </a:t>
            </a:r>
            <a:r>
              <a:rPr sz="2500" spc="-40" dirty="0"/>
              <a:t>АПАТИЯ, </a:t>
            </a:r>
            <a:r>
              <a:rPr sz="2500" spc="-25" dirty="0"/>
              <a:t>СВЯЗАННАЯ </a:t>
            </a:r>
            <a:r>
              <a:rPr sz="2500" dirty="0"/>
              <a:t>С </a:t>
            </a:r>
            <a:r>
              <a:rPr sz="2500" spc="-15" dirty="0"/>
              <a:t>НАРУШЕНИЕМ  КОГНИТИВНЫХ </a:t>
            </a:r>
            <a:r>
              <a:rPr sz="2500" spc="-5" dirty="0"/>
              <a:t>ПРОЦЕССОВ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739" y="1503679"/>
            <a:ext cx="7748905" cy="422592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Times New Roman"/>
                <a:cs typeface="Times New Roman"/>
              </a:rPr>
              <a:t>Апатия, связанная </a:t>
            </a:r>
            <a:r>
              <a:rPr sz="1500" dirty="0">
                <a:latin typeface="Times New Roman"/>
                <a:cs typeface="Times New Roman"/>
              </a:rPr>
              <a:t>с </a:t>
            </a:r>
            <a:r>
              <a:rPr sz="1500" spc="-10" dirty="0">
                <a:latin typeface="Times New Roman"/>
                <a:cs typeface="Times New Roman"/>
              </a:rPr>
              <a:t>нарушением </a:t>
            </a:r>
            <a:r>
              <a:rPr sz="1500" dirty="0">
                <a:latin typeface="Times New Roman"/>
                <a:cs typeface="Times New Roman"/>
              </a:rPr>
              <a:t>процессов </a:t>
            </a:r>
            <a:r>
              <a:rPr sz="1500" spc="-10" dirty="0">
                <a:latin typeface="Times New Roman"/>
                <a:cs typeface="Times New Roman"/>
              </a:rPr>
              <a:t>самоактивации, </a:t>
            </a:r>
            <a:r>
              <a:rPr sz="1500" spc="-5" dirty="0">
                <a:latin typeface="Times New Roman"/>
                <a:cs typeface="Times New Roman"/>
              </a:rPr>
              <a:t>или «психическая</a:t>
            </a:r>
            <a:r>
              <a:rPr sz="1500" spc="114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акинезия».</a:t>
            </a:r>
            <a:endParaRPr sz="1500">
              <a:latin typeface="Times New Roman"/>
              <a:cs typeface="Times New Roman"/>
            </a:endParaRPr>
          </a:p>
          <a:p>
            <a:pPr marL="355600" marR="472440" indent="-342900">
              <a:lnSpc>
                <a:spcPct val="88900"/>
              </a:lnSpc>
              <a:spcBef>
                <a:spcPts val="11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15" dirty="0">
                <a:latin typeface="Times New Roman"/>
                <a:cs typeface="Times New Roman"/>
              </a:rPr>
              <a:t>Наблюдается </a:t>
            </a:r>
            <a:r>
              <a:rPr sz="1500" spc="-5" dirty="0">
                <a:latin typeface="Times New Roman"/>
                <a:cs typeface="Times New Roman"/>
              </a:rPr>
              <a:t>при поражении базальных </a:t>
            </a:r>
            <a:r>
              <a:rPr sz="1500" spc="-15" dirty="0">
                <a:latin typeface="Times New Roman"/>
                <a:cs typeface="Times New Roman"/>
              </a:rPr>
              <a:t>ганглиев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ассоциативных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лимбических  </a:t>
            </a:r>
            <a:r>
              <a:rPr sz="1500" spc="-10" dirty="0">
                <a:latin typeface="Times New Roman"/>
                <a:cs typeface="Times New Roman"/>
              </a:rPr>
              <a:t>областей, </a:t>
            </a:r>
            <a:r>
              <a:rPr sz="1500" spc="-5" dirty="0">
                <a:latin typeface="Times New Roman"/>
                <a:cs typeface="Times New Roman"/>
              </a:rPr>
              <a:t>сопряженных </a:t>
            </a:r>
            <a:r>
              <a:rPr sz="1500" dirty="0">
                <a:latin typeface="Times New Roman"/>
                <a:cs typeface="Times New Roman"/>
              </a:rPr>
              <a:t>с </a:t>
            </a:r>
            <a:r>
              <a:rPr sz="1500" spc="-10" dirty="0">
                <a:latin typeface="Times New Roman"/>
                <a:cs typeface="Times New Roman"/>
              </a:rPr>
              <a:t>когнитивными функциями. </a:t>
            </a:r>
            <a:r>
              <a:rPr sz="1500" spc="-5" dirty="0">
                <a:latin typeface="Times New Roman"/>
                <a:cs typeface="Times New Roman"/>
              </a:rPr>
              <a:t>Наиболее </a:t>
            </a:r>
            <a:r>
              <a:rPr sz="1500" spc="-25" dirty="0">
                <a:latin typeface="Times New Roman"/>
                <a:cs typeface="Times New Roman"/>
              </a:rPr>
              <a:t>ярко </a:t>
            </a:r>
            <a:r>
              <a:rPr sz="1500" spc="-10" dirty="0">
                <a:latin typeface="Times New Roman"/>
                <a:cs typeface="Times New Roman"/>
              </a:rPr>
              <a:t>проявляется </a:t>
            </a:r>
            <a:r>
              <a:rPr sz="1500" spc="-5" dirty="0">
                <a:latin typeface="Times New Roman"/>
                <a:cs typeface="Times New Roman"/>
              </a:rPr>
              <a:t>при  </a:t>
            </a:r>
            <a:r>
              <a:rPr sz="1500" spc="-10" dirty="0">
                <a:latin typeface="Times New Roman"/>
                <a:cs typeface="Times New Roman"/>
              </a:rPr>
              <a:t>двустороннем </a:t>
            </a:r>
            <a:r>
              <a:rPr sz="1500" spc="-5" dirty="0">
                <a:latin typeface="Times New Roman"/>
                <a:cs typeface="Times New Roman"/>
              </a:rPr>
              <a:t>поражении </a:t>
            </a:r>
            <a:r>
              <a:rPr sz="1500" spc="-10" dirty="0">
                <a:latin typeface="Times New Roman"/>
                <a:cs typeface="Times New Roman"/>
              </a:rPr>
              <a:t>хвостатого </a:t>
            </a:r>
            <a:r>
              <a:rPr sz="1500" spc="-5" dirty="0">
                <a:latin typeface="Times New Roman"/>
                <a:cs typeface="Times New Roman"/>
              </a:rPr>
              <a:t>ядра, внутренней части </a:t>
            </a:r>
            <a:r>
              <a:rPr sz="1500" spc="-15" dirty="0">
                <a:latin typeface="Times New Roman"/>
                <a:cs typeface="Times New Roman"/>
              </a:rPr>
              <a:t>бледного </a:t>
            </a:r>
            <a:r>
              <a:rPr sz="1500" spc="-5" dirty="0">
                <a:latin typeface="Times New Roman"/>
                <a:cs typeface="Times New Roman"/>
              </a:rPr>
              <a:t>шара,  </a:t>
            </a:r>
            <a:r>
              <a:rPr sz="1500" spc="-10" dirty="0">
                <a:latin typeface="Times New Roman"/>
                <a:cs typeface="Times New Roman"/>
              </a:rPr>
              <a:t>медиодорсального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таламуса.</a:t>
            </a:r>
            <a:endParaRPr sz="15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610"/>
              </a:lnSpc>
              <a:spcBef>
                <a:spcPts val="1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Times New Roman"/>
                <a:cs typeface="Times New Roman"/>
              </a:rPr>
              <a:t>Основным </a:t>
            </a:r>
            <a:r>
              <a:rPr sz="1500" spc="-10" dirty="0">
                <a:latin typeface="Times New Roman"/>
                <a:cs typeface="Times New Roman"/>
              </a:rPr>
              <a:t>патофизиологическим </a:t>
            </a:r>
            <a:r>
              <a:rPr sz="1500" spc="-15" dirty="0">
                <a:latin typeface="Times New Roman"/>
                <a:cs typeface="Times New Roman"/>
              </a:rPr>
              <a:t>механизмом </a:t>
            </a:r>
            <a:r>
              <a:rPr sz="1500" spc="-5" dirty="0">
                <a:latin typeface="Times New Roman"/>
                <a:cs typeface="Times New Roman"/>
              </a:rPr>
              <a:t>является утрата </a:t>
            </a:r>
            <a:r>
              <a:rPr sz="1500" spc="-10" dirty="0">
                <a:latin typeface="Times New Roman"/>
                <a:cs typeface="Times New Roman"/>
              </a:rPr>
              <a:t>двусторонних связей </a:t>
            </a:r>
            <a:r>
              <a:rPr sz="1500" spc="-5" dirty="0">
                <a:latin typeface="Times New Roman"/>
                <a:cs typeface="Times New Roman"/>
              </a:rPr>
              <a:t>между  базальными </a:t>
            </a:r>
            <a:r>
              <a:rPr sz="1500" spc="-15" dirty="0">
                <a:latin typeface="Times New Roman"/>
                <a:cs typeface="Times New Roman"/>
              </a:rPr>
              <a:t>ганглиями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лобной </a:t>
            </a:r>
            <a:r>
              <a:rPr sz="1500" spc="-15" dirty="0">
                <a:latin typeface="Times New Roman"/>
                <a:cs typeface="Times New Roman"/>
              </a:rPr>
              <a:t>корой.</a:t>
            </a:r>
            <a:endParaRPr sz="1500">
              <a:latin typeface="Times New Roman"/>
              <a:cs typeface="Times New Roman"/>
            </a:endParaRPr>
          </a:p>
          <a:p>
            <a:pPr marL="355600" marR="38735" indent="-342900">
              <a:lnSpc>
                <a:spcPts val="1610"/>
              </a:lnSpc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20" dirty="0">
                <a:latin typeface="Times New Roman"/>
                <a:cs typeface="Times New Roman"/>
              </a:rPr>
              <a:t>Может наблюдаться </a:t>
            </a:r>
            <a:r>
              <a:rPr sz="1500" spc="-5" dirty="0">
                <a:latin typeface="Times New Roman"/>
                <a:cs typeface="Times New Roman"/>
              </a:rPr>
              <a:t>при </a:t>
            </a:r>
            <a:r>
              <a:rPr sz="1500" spc="-20" dirty="0">
                <a:latin typeface="Times New Roman"/>
                <a:cs typeface="Times New Roman"/>
              </a:rPr>
              <a:t>глубинном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обширном </a:t>
            </a:r>
            <a:r>
              <a:rPr sz="1500" spc="-5" dirty="0">
                <a:latin typeface="Times New Roman"/>
                <a:cs typeface="Times New Roman"/>
              </a:rPr>
              <a:t>повреждении </a:t>
            </a:r>
            <a:r>
              <a:rPr sz="1500" spc="-15" dirty="0">
                <a:latin typeface="Times New Roman"/>
                <a:cs typeface="Times New Roman"/>
              </a:rPr>
              <a:t>белого </a:t>
            </a:r>
            <a:r>
              <a:rPr sz="1500" spc="-5" dirty="0">
                <a:latin typeface="Times New Roman"/>
                <a:cs typeface="Times New Roman"/>
              </a:rPr>
              <a:t>вещества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лобных  </a:t>
            </a:r>
            <a:r>
              <a:rPr sz="1500" spc="-10" dirty="0">
                <a:latin typeface="Times New Roman"/>
                <a:cs typeface="Times New Roman"/>
              </a:rPr>
              <a:t>долях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области </a:t>
            </a:r>
            <a:r>
              <a:rPr sz="1500" spc="-5" dirty="0">
                <a:latin typeface="Times New Roman"/>
                <a:cs typeface="Times New Roman"/>
              </a:rPr>
              <a:t>медиальной </a:t>
            </a:r>
            <a:r>
              <a:rPr sz="1500" dirty="0">
                <a:latin typeface="Times New Roman"/>
                <a:cs typeface="Times New Roman"/>
              </a:rPr>
              <a:t>префронтальной </a:t>
            </a:r>
            <a:r>
              <a:rPr sz="1500" spc="-20" dirty="0">
                <a:latin typeface="Times New Roman"/>
                <a:cs typeface="Times New Roman"/>
              </a:rPr>
              <a:t>коры </a:t>
            </a:r>
            <a:r>
              <a:rPr sz="1500" spc="-5" dirty="0">
                <a:latin typeface="Times New Roman"/>
                <a:cs typeface="Times New Roman"/>
              </a:rPr>
              <a:t>(медиальная верхняя лобная извилина,  </a:t>
            </a:r>
            <a:r>
              <a:rPr sz="1500" dirty="0">
                <a:latin typeface="Times New Roman"/>
                <a:cs typeface="Times New Roman"/>
              </a:rPr>
              <a:t>дорсальная и </a:t>
            </a:r>
            <a:r>
              <a:rPr sz="1500" spc="-5" dirty="0">
                <a:latin typeface="Times New Roman"/>
                <a:cs typeface="Times New Roman"/>
              </a:rPr>
              <a:t>вентральная </a:t>
            </a:r>
            <a:r>
              <a:rPr sz="1500" spc="-10" dirty="0">
                <a:latin typeface="Times New Roman"/>
                <a:cs typeface="Times New Roman"/>
              </a:rPr>
              <a:t>передняя цингулярная</a:t>
            </a:r>
            <a:r>
              <a:rPr sz="1500" spc="-15" dirty="0">
                <a:latin typeface="Times New Roman"/>
                <a:cs typeface="Times New Roman"/>
              </a:rPr>
              <a:t> кора).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spc="-20" dirty="0">
                <a:latin typeface="Times New Roman"/>
                <a:cs typeface="Times New Roman"/>
              </a:rPr>
              <a:t>Может наблюдаться </a:t>
            </a:r>
            <a:r>
              <a:rPr sz="1500" spc="-5" dirty="0">
                <a:latin typeface="Times New Roman"/>
                <a:cs typeface="Times New Roman"/>
              </a:rPr>
              <a:t>при болезни Паркинсона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прогрессирующем налъядерном</a:t>
            </a:r>
            <a:r>
              <a:rPr sz="1500" spc="6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параличе.</a:t>
            </a:r>
            <a:endParaRPr sz="1500">
              <a:latin typeface="Times New Roman"/>
              <a:cs typeface="Times New Roman"/>
            </a:endParaRPr>
          </a:p>
          <a:p>
            <a:pPr marL="355600" marR="111125" indent="-342900">
              <a:lnSpc>
                <a:spcPct val="90300"/>
              </a:lnSpc>
              <a:spcBef>
                <a:spcPts val="11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Times New Roman"/>
                <a:cs typeface="Times New Roman"/>
              </a:rPr>
              <a:t>При </a:t>
            </a:r>
            <a:r>
              <a:rPr sz="1500" spc="-5" dirty="0">
                <a:latin typeface="Times New Roman"/>
                <a:cs typeface="Times New Roman"/>
              </a:rPr>
              <a:t>отсутствии внешних </a:t>
            </a:r>
            <a:r>
              <a:rPr sz="1500" spc="-20" dirty="0">
                <a:latin typeface="Times New Roman"/>
                <a:cs typeface="Times New Roman"/>
              </a:rPr>
              <a:t>побудителей </a:t>
            </a:r>
            <a:r>
              <a:rPr sz="1500" spc="-5" dirty="0">
                <a:latin typeface="Times New Roman"/>
                <a:cs typeface="Times New Roman"/>
              </a:rPr>
              <a:t>пациент </a:t>
            </a:r>
            <a:r>
              <a:rPr sz="1500" spc="-15" dirty="0">
                <a:latin typeface="Times New Roman"/>
                <a:cs typeface="Times New Roman"/>
              </a:rPr>
              <a:t>может </a:t>
            </a:r>
            <a:r>
              <a:rPr sz="1500" spc="-5" dirty="0">
                <a:latin typeface="Times New Roman"/>
                <a:cs typeface="Times New Roman"/>
              </a:rPr>
              <a:t>молча </a:t>
            </a:r>
            <a:r>
              <a:rPr sz="1500" dirty="0">
                <a:latin typeface="Times New Roman"/>
                <a:cs typeface="Times New Roman"/>
              </a:rPr>
              <a:t>просидеть </a:t>
            </a:r>
            <a:r>
              <a:rPr sz="1500" spc="-5" dirty="0">
                <a:latin typeface="Times New Roman"/>
                <a:cs typeface="Times New Roman"/>
              </a:rPr>
              <a:t>целый день,  </a:t>
            </a:r>
            <a:r>
              <a:rPr sz="1500" spc="-15" dirty="0">
                <a:latin typeface="Times New Roman"/>
                <a:cs typeface="Times New Roman"/>
              </a:rPr>
              <a:t>ничего </a:t>
            </a:r>
            <a:r>
              <a:rPr sz="1500" spc="-5" dirty="0">
                <a:latin typeface="Times New Roman"/>
                <a:cs typeface="Times New Roman"/>
              </a:rPr>
              <a:t>не делая. </a:t>
            </a:r>
            <a:r>
              <a:rPr sz="1500" spc="-15" dirty="0">
                <a:latin typeface="Times New Roman"/>
                <a:cs typeface="Times New Roman"/>
              </a:rPr>
              <a:t>Наблюдается </a:t>
            </a:r>
            <a:r>
              <a:rPr sz="1500" spc="-5" dirty="0">
                <a:latin typeface="Times New Roman"/>
                <a:cs typeface="Times New Roman"/>
              </a:rPr>
              <a:t>обедненность мыслей, «ментальная </a:t>
            </a:r>
            <a:r>
              <a:rPr sz="1500" spc="-10" dirty="0">
                <a:latin typeface="Times New Roman"/>
                <a:cs typeface="Times New Roman"/>
              </a:rPr>
              <a:t>пустота».  </a:t>
            </a:r>
            <a:r>
              <a:rPr sz="1500" spc="-5" dirty="0">
                <a:latin typeface="Times New Roman"/>
                <a:cs typeface="Times New Roman"/>
              </a:rPr>
              <a:t>Нормальными </a:t>
            </a:r>
            <a:r>
              <a:rPr sz="1500" dirty="0">
                <a:latin typeface="Times New Roman"/>
                <a:cs typeface="Times New Roman"/>
              </a:rPr>
              <a:t>остаются </a:t>
            </a:r>
            <a:r>
              <a:rPr sz="1500" spc="-10" dirty="0">
                <a:latin typeface="Times New Roman"/>
                <a:cs typeface="Times New Roman"/>
              </a:rPr>
              <a:t>ответы </a:t>
            </a:r>
            <a:r>
              <a:rPr sz="1500" spc="-5" dirty="0">
                <a:latin typeface="Times New Roman"/>
                <a:cs typeface="Times New Roman"/>
              </a:rPr>
              <a:t>на внешние </a:t>
            </a:r>
            <a:r>
              <a:rPr sz="1500" spc="-15" dirty="0">
                <a:latin typeface="Times New Roman"/>
                <a:cs typeface="Times New Roman"/>
              </a:rPr>
              <a:t>стимулы, </a:t>
            </a:r>
            <a:r>
              <a:rPr sz="1500" spc="-5" dirty="0">
                <a:latin typeface="Times New Roman"/>
                <a:cs typeface="Times New Roman"/>
              </a:rPr>
              <a:t>но эмоциональное реагирование на  них </a:t>
            </a:r>
            <a:r>
              <a:rPr sz="1500" spc="-10" dirty="0">
                <a:latin typeface="Times New Roman"/>
                <a:cs typeface="Times New Roman"/>
              </a:rPr>
              <a:t>непродолжительно. </a:t>
            </a:r>
            <a:r>
              <a:rPr sz="1500" spc="-15" dirty="0">
                <a:latin typeface="Times New Roman"/>
                <a:cs typeface="Times New Roman"/>
              </a:rPr>
              <a:t>Наблюдается </a:t>
            </a:r>
            <a:r>
              <a:rPr sz="1500" spc="-10" dirty="0">
                <a:latin typeface="Times New Roman"/>
                <a:cs typeface="Times New Roman"/>
              </a:rPr>
              <a:t>нарушение </a:t>
            </a:r>
            <a:r>
              <a:rPr sz="1500" spc="-5" dirty="0">
                <a:latin typeface="Times New Roman"/>
                <a:cs typeface="Times New Roman"/>
              </a:rPr>
              <a:t>именно спонтанной активности, </a:t>
            </a:r>
            <a:r>
              <a:rPr sz="1500" dirty="0">
                <a:latin typeface="Times New Roman"/>
                <a:cs typeface="Times New Roman"/>
              </a:rPr>
              <a:t>а </a:t>
            </a:r>
            <a:r>
              <a:rPr sz="1500" spc="-5" dirty="0">
                <a:latin typeface="Times New Roman"/>
                <a:cs typeface="Times New Roman"/>
              </a:rPr>
              <a:t>не  эмоциональная уплощенность или </a:t>
            </a:r>
            <a:r>
              <a:rPr sz="1500" spc="-15" dirty="0">
                <a:latin typeface="Times New Roman"/>
                <a:cs typeface="Times New Roman"/>
              </a:rPr>
              <a:t>когнитивные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затруднения.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643" rIns="0" bIns="0" rtlCol="0">
            <a:spAutoFit/>
          </a:bodyPr>
          <a:lstStyle/>
          <a:p>
            <a:pPr marL="1268730" marR="5080" indent="-111379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Arial"/>
                <a:cs typeface="Arial"/>
              </a:rPr>
              <a:t>ТИП 3: </a:t>
            </a:r>
            <a:r>
              <a:rPr sz="2500" spc="-40" dirty="0"/>
              <a:t>АПАТИЯ, </a:t>
            </a:r>
            <a:r>
              <a:rPr sz="2500" spc="-25" dirty="0"/>
              <a:t>СВЯЗАННАЯ </a:t>
            </a:r>
            <a:r>
              <a:rPr sz="2500" dirty="0"/>
              <a:t>С </a:t>
            </a:r>
            <a:r>
              <a:rPr sz="2500" spc="-15" dirty="0"/>
              <a:t>НАРУШЕНИЕМ  </a:t>
            </a:r>
            <a:r>
              <a:rPr sz="2500" spc="-5" dirty="0"/>
              <a:t>ПРОЦЕССОВ</a:t>
            </a:r>
            <a:r>
              <a:rPr sz="2500" spc="-10" dirty="0"/>
              <a:t> </a:t>
            </a:r>
            <a:r>
              <a:rPr sz="2500" spc="-40" dirty="0"/>
              <a:t>САМОАКТИВАЦИИ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07" y="523239"/>
            <a:ext cx="7385684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5" dirty="0">
                <a:latin typeface="Arial"/>
                <a:cs typeface="Arial"/>
              </a:rPr>
              <a:t>СВЯЗЬ </a:t>
            </a:r>
            <a:r>
              <a:rPr sz="2500" spc="-45" dirty="0">
                <a:latin typeface="Arial"/>
                <a:cs typeface="Arial"/>
              </a:rPr>
              <a:t>АПАТИИ </a:t>
            </a:r>
            <a:r>
              <a:rPr sz="2500" dirty="0">
                <a:latin typeface="Arial"/>
                <a:cs typeface="Arial"/>
              </a:rPr>
              <a:t>И </a:t>
            </a:r>
            <a:r>
              <a:rPr sz="2500" spc="-10" dirty="0">
                <a:latin typeface="Arial"/>
                <a:cs typeface="Arial"/>
              </a:rPr>
              <a:t>КОГНИТИВНЫХ</a:t>
            </a:r>
            <a:r>
              <a:rPr sz="2500" spc="9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НАРУШЕНИЙ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57159" cy="30829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5080" indent="-342900">
              <a:lnSpc>
                <a:spcPct val="102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5" dirty="0">
                <a:latin typeface="Times New Roman"/>
                <a:cs typeface="Times New Roman"/>
              </a:rPr>
              <a:t>болезни Альцгеймера </a:t>
            </a:r>
            <a:r>
              <a:rPr sz="1800" spc="-15" dirty="0">
                <a:latin typeface="Times New Roman"/>
                <a:cs typeface="Times New Roman"/>
              </a:rPr>
              <a:t>апатию </a:t>
            </a:r>
            <a:r>
              <a:rPr sz="1800" spc="-10" dirty="0">
                <a:latin typeface="Times New Roman"/>
                <a:cs typeface="Times New Roman"/>
              </a:rPr>
              <a:t>обнаруживают </a:t>
            </a:r>
            <a:r>
              <a:rPr sz="1800" dirty="0">
                <a:latin typeface="Times New Roman"/>
                <a:cs typeface="Times New Roman"/>
              </a:rPr>
              <a:t>в 61-92% </a:t>
            </a:r>
            <a:r>
              <a:rPr sz="1800" spc="-5" dirty="0">
                <a:latin typeface="Times New Roman"/>
                <a:cs typeface="Times New Roman"/>
              </a:rPr>
              <a:t>случаев, </a:t>
            </a:r>
            <a:r>
              <a:rPr sz="1800" dirty="0">
                <a:latin typeface="Times New Roman"/>
                <a:cs typeface="Times New Roman"/>
              </a:rPr>
              <a:t>ее  </a:t>
            </a:r>
            <a:r>
              <a:rPr sz="1800" spc="-10" dirty="0">
                <a:latin typeface="Times New Roman"/>
                <a:cs typeface="Times New Roman"/>
              </a:rPr>
              <a:t>симптомы проявляются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начальной </a:t>
            </a:r>
            <a:r>
              <a:rPr sz="1800" dirty="0">
                <a:latin typeface="Times New Roman"/>
                <a:cs typeface="Times New Roman"/>
              </a:rPr>
              <a:t>стадии </a:t>
            </a:r>
            <a:r>
              <a:rPr sz="1800" spc="-10" dirty="0">
                <a:latin typeface="Times New Roman"/>
                <a:cs typeface="Times New Roman"/>
              </a:rPr>
              <a:t>заболевания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сохраняются на  </a:t>
            </a:r>
            <a:r>
              <a:rPr sz="1800" spc="-10" dirty="0">
                <a:latin typeface="Times New Roman"/>
                <a:cs typeface="Times New Roman"/>
              </a:rPr>
              <a:t>протяжении всего периода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болезни.</a:t>
            </a:r>
            <a:endParaRPr sz="1800">
              <a:latin typeface="Times New Roman"/>
              <a:cs typeface="Times New Roman"/>
            </a:endParaRPr>
          </a:p>
          <a:p>
            <a:pPr marL="355600" marR="598805" indent="-342900">
              <a:lnSpc>
                <a:spcPct val="99400"/>
              </a:lnSpc>
              <a:spcBef>
                <a:spcPts val="11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В особенности </a:t>
            </a:r>
            <a:r>
              <a:rPr sz="1800" spc="-15" dirty="0">
                <a:latin typeface="Times New Roman"/>
                <a:cs typeface="Times New Roman"/>
              </a:rPr>
              <a:t>апатия </a:t>
            </a:r>
            <a:r>
              <a:rPr sz="1800" spc="-5" dirty="0">
                <a:latin typeface="Times New Roman"/>
                <a:cs typeface="Times New Roman"/>
              </a:rPr>
              <a:t>связывается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холинэргическим дефицитом, </a:t>
            </a:r>
            <a:r>
              <a:rPr sz="1800" spc="-5" dirty="0">
                <a:latin typeface="Times New Roman"/>
                <a:cs typeface="Times New Roman"/>
              </a:rPr>
              <a:t>но  также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дисфункцией дофаминэргических, глетаматэргических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серотонинэргических систем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мозга.</a:t>
            </a:r>
            <a:endParaRPr sz="1800">
              <a:latin typeface="Times New Roman"/>
              <a:cs typeface="Times New Roman"/>
            </a:endParaRPr>
          </a:p>
          <a:p>
            <a:pPr marL="355600" marR="95250" indent="-342900">
              <a:lnSpc>
                <a:spcPct val="10040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Апатия </a:t>
            </a:r>
            <a:r>
              <a:rPr sz="1800" spc="-5" dirty="0">
                <a:latin typeface="Times New Roman"/>
                <a:cs typeface="Times New Roman"/>
              </a:rPr>
              <a:t>при болезни Альцгеймера ассоциируется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гипоперфузией, </a:t>
            </a:r>
            <a:r>
              <a:rPr sz="1800" spc="-5" dirty="0">
                <a:latin typeface="Times New Roman"/>
                <a:cs typeface="Times New Roman"/>
              </a:rPr>
              <a:t>или  </a:t>
            </a:r>
            <a:r>
              <a:rPr sz="1800" spc="-10" dirty="0">
                <a:latin typeface="Times New Roman"/>
                <a:cs typeface="Times New Roman"/>
              </a:rPr>
              <a:t>гипометаболизмом,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передней </a:t>
            </a:r>
            <a:r>
              <a:rPr sz="1800" spc="-10" dirty="0">
                <a:latin typeface="Times New Roman"/>
                <a:cs typeface="Times New Roman"/>
              </a:rPr>
              <a:t>цингулярной </a:t>
            </a:r>
            <a:r>
              <a:rPr sz="1800" spc="-25" dirty="0">
                <a:latin typeface="Times New Roman"/>
                <a:cs typeface="Times New Roman"/>
              </a:rPr>
              <a:t>коре </a:t>
            </a:r>
            <a:r>
              <a:rPr sz="1800" dirty="0">
                <a:latin typeface="Times New Roman"/>
                <a:cs typeface="Times New Roman"/>
              </a:rPr>
              <a:t>(в </a:t>
            </a:r>
            <a:r>
              <a:rPr sz="1800" spc="-15" dirty="0">
                <a:latin typeface="Times New Roman"/>
                <a:cs typeface="Times New Roman"/>
              </a:rPr>
              <a:t>отличие от </a:t>
            </a:r>
            <a:r>
              <a:rPr sz="1800" dirty="0">
                <a:latin typeface="Times New Roman"/>
                <a:cs typeface="Times New Roman"/>
              </a:rPr>
              <a:t>депрессии,  </a:t>
            </a: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spc="-25" dirty="0">
                <a:latin typeface="Times New Roman"/>
                <a:cs typeface="Times New Roman"/>
              </a:rPr>
              <a:t>которой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передней </a:t>
            </a:r>
            <a:r>
              <a:rPr sz="1800" spc="-10" dirty="0">
                <a:latin typeface="Times New Roman"/>
                <a:cs typeface="Times New Roman"/>
              </a:rPr>
              <a:t>цингулярной </a:t>
            </a:r>
            <a:r>
              <a:rPr sz="1800" spc="-25" dirty="0">
                <a:latin typeface="Times New Roman"/>
                <a:cs typeface="Times New Roman"/>
              </a:rPr>
              <a:t>коре </a:t>
            </a:r>
            <a:r>
              <a:rPr sz="1800" spc="-5" dirty="0">
                <a:latin typeface="Times New Roman"/>
                <a:cs typeface="Times New Roman"/>
              </a:rPr>
              <a:t>определяется </a:t>
            </a:r>
            <a:r>
              <a:rPr sz="1800" spc="-10" dirty="0">
                <a:latin typeface="Times New Roman"/>
                <a:cs typeface="Times New Roman"/>
              </a:rPr>
              <a:t>гиперметаболизм, 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чем </a:t>
            </a:r>
            <a:r>
              <a:rPr sz="1800" spc="-10" dirty="0">
                <a:latin typeface="Times New Roman"/>
                <a:cs typeface="Times New Roman"/>
              </a:rPr>
              <a:t>связывают продуцирование негативных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эмоций).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413" y="164083"/>
            <a:ext cx="6835140" cy="11290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-1270" algn="ctr">
              <a:lnSpc>
                <a:spcPct val="100800"/>
              </a:lnSpc>
              <a:spcBef>
                <a:spcPts val="75"/>
              </a:spcBef>
            </a:pPr>
            <a:r>
              <a:rPr sz="2400" spc="-5" dirty="0">
                <a:latin typeface="Arial"/>
                <a:cs typeface="Arial"/>
              </a:rPr>
              <a:t>АГРЕССИЯ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10" dirty="0">
                <a:latin typeface="Arial"/>
                <a:cs typeface="Arial"/>
              </a:rPr>
              <a:t>ПСИХОТИЧЕСКИЕ </a:t>
            </a:r>
            <a:r>
              <a:rPr sz="2400" spc="-15" dirty="0">
                <a:latin typeface="Arial"/>
                <a:cs typeface="Arial"/>
              </a:rPr>
              <a:t>СИМПТОМЫ.  </a:t>
            </a:r>
            <a:r>
              <a:rPr sz="2400" spc="-5" dirty="0">
                <a:latin typeface="Arial"/>
                <a:cs typeface="Arial"/>
              </a:rPr>
              <a:t>ОБЩИЕ </a:t>
            </a:r>
            <a:r>
              <a:rPr sz="2400" spc="-20" dirty="0">
                <a:latin typeface="Arial"/>
                <a:cs typeface="Arial"/>
              </a:rPr>
              <a:t>ЧЕРТЫ, </a:t>
            </a:r>
            <a:r>
              <a:rPr sz="2400" spc="-5" dirty="0">
                <a:latin typeface="Arial"/>
                <a:cs typeface="Arial"/>
              </a:rPr>
              <a:t>ОПРЕДЕЛЕНИЕ </a:t>
            </a:r>
            <a:r>
              <a:rPr sz="2400" dirty="0">
                <a:latin typeface="Arial"/>
                <a:cs typeface="Arial"/>
              </a:rPr>
              <a:t>АГРЕССИИ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И  </a:t>
            </a:r>
            <a:r>
              <a:rPr sz="2400" spc="-15" dirty="0">
                <a:latin typeface="Arial"/>
                <a:cs typeface="Arial"/>
              </a:rPr>
              <a:t>ВАРИАНТЫ </a:t>
            </a:r>
            <a:r>
              <a:rPr sz="2400" spc="-5" dirty="0">
                <a:latin typeface="Arial"/>
                <a:cs typeface="Arial"/>
              </a:rPr>
              <a:t>ЕЕ </a:t>
            </a:r>
            <a:r>
              <a:rPr sz="2400" spc="-30" dirty="0">
                <a:latin typeface="Arial"/>
                <a:cs typeface="Arial"/>
              </a:rPr>
              <a:t>ПРОИСХОЖДЕНИЯ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353312"/>
            <a:ext cx="7748905" cy="442087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b="1" i="1" spc="-5" dirty="0">
                <a:latin typeface="Times New Roman"/>
                <a:cs typeface="Times New Roman"/>
              </a:rPr>
              <a:t>Общие </a:t>
            </a:r>
            <a:r>
              <a:rPr sz="1700" b="1" i="1" spc="-10" dirty="0">
                <a:latin typeface="Times New Roman"/>
                <a:cs typeface="Times New Roman"/>
              </a:rPr>
              <a:t>черты: </a:t>
            </a:r>
            <a:r>
              <a:rPr sz="1700" b="1" i="1" dirty="0">
                <a:latin typeface="Times New Roman"/>
                <a:cs typeface="Times New Roman"/>
              </a:rPr>
              <a:t>- </a:t>
            </a:r>
            <a:r>
              <a:rPr sz="1700" spc="-5" dirty="0">
                <a:latin typeface="Times New Roman"/>
                <a:cs typeface="Times New Roman"/>
              </a:rPr>
              <a:t>нарастают параллельно </a:t>
            </a:r>
            <a:r>
              <a:rPr sz="1700" dirty="0">
                <a:latin typeface="Times New Roman"/>
                <a:cs typeface="Times New Roman"/>
              </a:rPr>
              <a:t>с </a:t>
            </a:r>
            <a:r>
              <a:rPr sz="1700" spc="-5" dirty="0">
                <a:latin typeface="Times New Roman"/>
                <a:cs typeface="Times New Roman"/>
              </a:rPr>
              <a:t>увеличением </a:t>
            </a:r>
            <a:r>
              <a:rPr sz="1700" spc="-15" dirty="0">
                <a:latin typeface="Times New Roman"/>
                <a:cs typeface="Times New Roman"/>
              </a:rPr>
              <a:t>когнитивного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дефекта.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700" dirty="0">
                <a:latin typeface="Times New Roman"/>
                <a:cs typeface="Times New Roman"/>
              </a:rPr>
              <a:t>- </a:t>
            </a:r>
            <a:r>
              <a:rPr sz="1700" spc="-5" dirty="0">
                <a:latin typeface="Times New Roman"/>
                <a:cs typeface="Times New Roman"/>
              </a:rPr>
              <a:t>обычно </a:t>
            </a:r>
            <a:r>
              <a:rPr sz="1700" spc="-10" dirty="0">
                <a:latin typeface="Times New Roman"/>
                <a:cs typeface="Times New Roman"/>
              </a:rPr>
              <a:t>более выражены во </a:t>
            </a:r>
            <a:r>
              <a:rPr sz="1700" spc="-15" dirty="0">
                <a:latin typeface="Times New Roman"/>
                <a:cs typeface="Times New Roman"/>
              </a:rPr>
              <a:t>второй </a:t>
            </a:r>
            <a:r>
              <a:rPr sz="1700" spc="-5" dirty="0">
                <a:latin typeface="Times New Roman"/>
                <a:cs typeface="Times New Roman"/>
              </a:rPr>
              <a:t>половине дня </a:t>
            </a:r>
            <a:r>
              <a:rPr sz="1700" spc="-10" dirty="0">
                <a:latin typeface="Times New Roman"/>
                <a:cs typeface="Times New Roman"/>
              </a:rPr>
              <a:t>(симптом </a:t>
            </a:r>
            <a:r>
              <a:rPr sz="1700" spc="-20" dirty="0">
                <a:latin typeface="Times New Roman"/>
                <a:cs typeface="Times New Roman"/>
              </a:rPr>
              <a:t>«захода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солнца»).</a:t>
            </a:r>
            <a:endParaRPr sz="1700">
              <a:latin typeface="Times New Roman"/>
              <a:cs typeface="Times New Roman"/>
            </a:endParaRPr>
          </a:p>
          <a:p>
            <a:pPr marL="355600" marR="517525" indent="-342900">
              <a:lnSpc>
                <a:spcPct val="80000"/>
              </a:lnSpc>
              <a:spcBef>
                <a:spcPts val="11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b="1" i="1" spc="-10" dirty="0">
                <a:latin typeface="Times New Roman"/>
                <a:cs typeface="Times New Roman"/>
              </a:rPr>
              <a:t>Агрессия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5" dirty="0">
                <a:latin typeface="Times New Roman"/>
                <a:cs typeface="Times New Roman"/>
              </a:rPr>
              <a:t>мотивированное деструктивное </a:t>
            </a:r>
            <a:r>
              <a:rPr sz="1700" spc="-10" dirty="0">
                <a:latin typeface="Times New Roman"/>
                <a:cs typeface="Times New Roman"/>
              </a:rPr>
              <a:t>поведение, противоречащее  </a:t>
            </a:r>
            <a:r>
              <a:rPr sz="1700" spc="-5" dirty="0">
                <a:latin typeface="Times New Roman"/>
                <a:cs typeface="Times New Roman"/>
              </a:rPr>
              <a:t>общепринятым </a:t>
            </a:r>
            <a:r>
              <a:rPr sz="1700" spc="-10" dirty="0">
                <a:latin typeface="Times New Roman"/>
                <a:cs typeface="Times New Roman"/>
              </a:rPr>
              <a:t>нормам, </a:t>
            </a:r>
            <a:r>
              <a:rPr sz="1700" dirty="0">
                <a:latin typeface="Times New Roman"/>
                <a:cs typeface="Times New Roman"/>
              </a:rPr>
              <a:t>наносящее </a:t>
            </a:r>
            <a:r>
              <a:rPr sz="1700" spc="-10" dirty="0">
                <a:latin typeface="Times New Roman"/>
                <a:cs typeface="Times New Roman"/>
              </a:rPr>
              <a:t>вред объектам </a:t>
            </a:r>
            <a:r>
              <a:rPr sz="1700" spc="-5" dirty="0">
                <a:latin typeface="Times New Roman"/>
                <a:cs typeface="Times New Roman"/>
              </a:rPr>
              <a:t>нападения, </a:t>
            </a:r>
            <a:r>
              <a:rPr sz="1700" dirty="0">
                <a:latin typeface="Times New Roman"/>
                <a:cs typeface="Times New Roman"/>
              </a:rPr>
              <a:t>приносящее  физический </a:t>
            </a:r>
            <a:r>
              <a:rPr sz="1700" spc="-5" dirty="0">
                <a:latin typeface="Times New Roman"/>
                <a:cs typeface="Times New Roman"/>
              </a:rPr>
              <a:t>ущерб </a:t>
            </a:r>
            <a:r>
              <a:rPr sz="1700" dirty="0">
                <a:latin typeface="Times New Roman"/>
                <a:cs typeface="Times New Roman"/>
              </a:rPr>
              <a:t>или </a:t>
            </a:r>
            <a:r>
              <a:rPr sz="1700" spc="-5" dirty="0">
                <a:latin typeface="Times New Roman"/>
                <a:cs typeface="Times New Roman"/>
              </a:rPr>
              <a:t>психологический </a:t>
            </a:r>
            <a:r>
              <a:rPr sz="1700" spc="-20" dirty="0">
                <a:latin typeface="Times New Roman"/>
                <a:cs typeface="Times New Roman"/>
              </a:rPr>
              <a:t>дискомфорт </a:t>
            </a:r>
            <a:r>
              <a:rPr sz="1700" spc="-5" dirty="0">
                <a:latin typeface="Times New Roman"/>
                <a:cs typeface="Times New Roman"/>
              </a:rPr>
              <a:t>тем, </a:t>
            </a:r>
            <a:r>
              <a:rPr sz="1700" dirty="0">
                <a:latin typeface="Times New Roman"/>
                <a:cs typeface="Times New Roman"/>
              </a:rPr>
              <a:t>на </a:t>
            </a:r>
            <a:r>
              <a:rPr sz="1700" spc="-35" dirty="0">
                <a:latin typeface="Times New Roman"/>
                <a:cs typeface="Times New Roman"/>
              </a:rPr>
              <a:t>кого </a:t>
            </a:r>
            <a:r>
              <a:rPr sz="1700" dirty="0">
                <a:latin typeface="Times New Roman"/>
                <a:cs typeface="Times New Roman"/>
              </a:rPr>
              <a:t>она  </a:t>
            </a:r>
            <a:r>
              <a:rPr sz="1700" spc="-10" dirty="0">
                <a:latin typeface="Times New Roman"/>
                <a:cs typeface="Times New Roman"/>
              </a:rPr>
              <a:t>направлена.</a:t>
            </a:r>
            <a:endParaRPr sz="1700">
              <a:latin typeface="Times New Roman"/>
              <a:cs typeface="Times New Roman"/>
            </a:endParaRPr>
          </a:p>
          <a:p>
            <a:pPr marL="355600" indent="-342900">
              <a:lnSpc>
                <a:spcPts val="186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Агрессия </a:t>
            </a:r>
            <a:r>
              <a:rPr sz="1700" spc="-20" dirty="0">
                <a:latin typeface="Times New Roman"/>
                <a:cs typeface="Times New Roman"/>
              </a:rPr>
              <a:t>может </a:t>
            </a:r>
            <a:r>
              <a:rPr sz="1700" spc="-5" dirty="0">
                <a:latin typeface="Times New Roman"/>
                <a:cs typeface="Times New Roman"/>
              </a:rPr>
              <a:t>иметь (1) нейробиологическую, (2) клиническую основу</a:t>
            </a:r>
            <a:r>
              <a:rPr sz="1700" spc="7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или</a:t>
            </a:r>
            <a:endParaRPr sz="1700">
              <a:latin typeface="Times New Roman"/>
              <a:cs typeface="Times New Roman"/>
            </a:endParaRPr>
          </a:p>
          <a:p>
            <a:pPr marL="355600">
              <a:lnSpc>
                <a:spcPts val="1860"/>
              </a:lnSpc>
            </a:pPr>
            <a:r>
              <a:rPr sz="1700" spc="-5" dirty="0">
                <a:latin typeface="Times New Roman"/>
                <a:cs typeface="Times New Roman"/>
              </a:rPr>
              <a:t>(3) зависеть </a:t>
            </a:r>
            <a:r>
              <a:rPr sz="1700" spc="-15" dirty="0">
                <a:latin typeface="Times New Roman"/>
                <a:cs typeface="Times New Roman"/>
              </a:rPr>
              <a:t>от </a:t>
            </a:r>
            <a:r>
              <a:rPr sz="1700" spc="-10" dirty="0">
                <a:latin typeface="Times New Roman"/>
                <a:cs typeface="Times New Roman"/>
              </a:rPr>
              <a:t>окружающей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среды:</a:t>
            </a:r>
            <a:endParaRPr sz="1700">
              <a:latin typeface="Times New Roman"/>
              <a:cs typeface="Times New Roman"/>
            </a:endParaRPr>
          </a:p>
          <a:p>
            <a:pPr marL="355600" marR="1092835" indent="-342900">
              <a:lnSpc>
                <a:spcPct val="78800"/>
              </a:lnSpc>
              <a:spcBef>
                <a:spcPts val="12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Агрессия </a:t>
            </a:r>
            <a:r>
              <a:rPr sz="1700" spc="-5" dirty="0">
                <a:latin typeface="Times New Roman"/>
                <a:cs typeface="Times New Roman"/>
              </a:rPr>
              <a:t>связана </a:t>
            </a:r>
            <a:r>
              <a:rPr sz="1700" dirty="0">
                <a:latin typeface="Times New Roman"/>
                <a:cs typeface="Times New Roman"/>
              </a:rPr>
              <a:t>с </a:t>
            </a:r>
            <a:r>
              <a:rPr sz="1700" spc="-10" dirty="0">
                <a:latin typeface="Times New Roman"/>
                <a:cs typeface="Times New Roman"/>
              </a:rPr>
              <a:t>активацией </a:t>
            </a:r>
            <a:r>
              <a:rPr sz="1700" dirty="0">
                <a:latin typeface="Times New Roman"/>
                <a:cs typeface="Times New Roman"/>
              </a:rPr>
              <a:t>адренергических </a:t>
            </a:r>
            <a:r>
              <a:rPr sz="1700" spc="-10" dirty="0">
                <a:latin typeface="Times New Roman"/>
                <a:cs typeface="Times New Roman"/>
              </a:rPr>
              <a:t>функций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15" dirty="0">
                <a:latin typeface="Times New Roman"/>
                <a:cs typeface="Times New Roman"/>
              </a:rPr>
              <a:t>ответ </a:t>
            </a:r>
            <a:r>
              <a:rPr sz="1700" dirty="0">
                <a:latin typeface="Times New Roman"/>
                <a:cs typeface="Times New Roman"/>
              </a:rPr>
              <a:t>на  </a:t>
            </a:r>
            <a:r>
              <a:rPr sz="1700" spc="-5" dirty="0">
                <a:latin typeface="Times New Roman"/>
                <a:cs typeface="Times New Roman"/>
              </a:rPr>
              <a:t>атрофические </a:t>
            </a:r>
            <a:r>
              <a:rPr sz="1700" dirty="0">
                <a:latin typeface="Times New Roman"/>
                <a:cs typeface="Times New Roman"/>
              </a:rPr>
              <a:t>процессы в </a:t>
            </a:r>
            <a:r>
              <a:rPr sz="1700" spc="-15" dirty="0">
                <a:latin typeface="Times New Roman"/>
                <a:cs typeface="Times New Roman"/>
              </a:rPr>
              <a:t>головном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мозге</a:t>
            </a:r>
            <a:endParaRPr sz="1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8200"/>
              </a:lnSpc>
              <a:spcBef>
                <a:spcPts val="131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Агрессия </a:t>
            </a:r>
            <a:r>
              <a:rPr sz="1700" spc="-20" dirty="0">
                <a:latin typeface="Times New Roman"/>
                <a:cs typeface="Times New Roman"/>
              </a:rPr>
              <a:t>может </a:t>
            </a:r>
            <a:r>
              <a:rPr sz="1700" spc="-5" dirty="0">
                <a:latin typeface="Times New Roman"/>
                <a:cs typeface="Times New Roman"/>
              </a:rPr>
              <a:t>быть </a:t>
            </a:r>
            <a:r>
              <a:rPr sz="1700" spc="-10" dirty="0">
                <a:latin typeface="Times New Roman"/>
                <a:cs typeface="Times New Roman"/>
              </a:rPr>
              <a:t>вызвана </a:t>
            </a:r>
            <a:r>
              <a:rPr sz="1700" dirty="0">
                <a:latin typeface="Times New Roman"/>
                <a:cs typeface="Times New Roman"/>
              </a:rPr>
              <a:t>клинически </a:t>
            </a:r>
            <a:r>
              <a:rPr sz="1700" spc="-5" dirty="0">
                <a:latin typeface="Times New Roman"/>
                <a:cs typeface="Times New Roman"/>
              </a:rPr>
              <a:t>выраженными </a:t>
            </a:r>
            <a:r>
              <a:rPr sz="1700" spc="-10" dirty="0">
                <a:latin typeface="Times New Roman"/>
                <a:cs typeface="Times New Roman"/>
              </a:rPr>
              <a:t>психозами </a:t>
            </a:r>
            <a:r>
              <a:rPr sz="1700" spc="-5" dirty="0">
                <a:latin typeface="Times New Roman"/>
                <a:cs typeface="Times New Roman"/>
              </a:rPr>
              <a:t>(например,  </a:t>
            </a:r>
            <a:r>
              <a:rPr sz="1700" dirty="0">
                <a:latin typeface="Times New Roman"/>
                <a:cs typeface="Times New Roman"/>
              </a:rPr>
              <a:t>при наличии </a:t>
            </a:r>
            <a:r>
              <a:rPr sz="1700" spc="-10" dirty="0">
                <a:latin typeface="Times New Roman"/>
                <a:cs typeface="Times New Roman"/>
              </a:rPr>
              <a:t>бредовых </a:t>
            </a:r>
            <a:r>
              <a:rPr sz="1700" spc="-5" dirty="0">
                <a:latin typeface="Times New Roman"/>
                <a:cs typeface="Times New Roman"/>
              </a:rPr>
              <a:t>идей </a:t>
            </a:r>
            <a:r>
              <a:rPr sz="1700" spc="-10" dirty="0">
                <a:latin typeface="Times New Roman"/>
                <a:cs typeface="Times New Roman"/>
              </a:rPr>
              <a:t>воровства, измены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др.; </a:t>
            </a:r>
            <a:r>
              <a:rPr sz="1700" dirty="0">
                <a:latin typeface="Times New Roman"/>
                <a:cs typeface="Times New Roman"/>
              </a:rPr>
              <a:t>галлюцинаций, при  </a:t>
            </a:r>
            <a:r>
              <a:rPr sz="1700" spc="-25" dirty="0">
                <a:latin typeface="Times New Roman"/>
                <a:cs typeface="Times New Roman"/>
              </a:rPr>
              <a:t>которых </a:t>
            </a:r>
            <a:r>
              <a:rPr sz="1700" spc="-5" dirty="0">
                <a:latin typeface="Times New Roman"/>
                <a:cs typeface="Times New Roman"/>
              </a:rPr>
              <a:t>больной слышит </a:t>
            </a:r>
            <a:r>
              <a:rPr sz="1700" dirty="0">
                <a:latin typeface="Times New Roman"/>
                <a:cs typeface="Times New Roman"/>
              </a:rPr>
              <a:t>или </a:t>
            </a:r>
            <a:r>
              <a:rPr sz="1700" spc="-5" dirty="0">
                <a:latin typeface="Times New Roman"/>
                <a:cs typeface="Times New Roman"/>
              </a:rPr>
              <a:t>видит </a:t>
            </a:r>
            <a:r>
              <a:rPr sz="1700" spc="-20" dirty="0">
                <a:latin typeface="Times New Roman"/>
                <a:cs typeface="Times New Roman"/>
              </a:rPr>
              <a:t>нечто </a:t>
            </a:r>
            <a:r>
              <a:rPr sz="1700" dirty="0">
                <a:latin typeface="Times New Roman"/>
                <a:cs typeface="Times New Roman"/>
              </a:rPr>
              <a:t>устрашающее и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др.)</a:t>
            </a:r>
            <a:endParaRPr sz="1700">
              <a:latin typeface="Times New Roman"/>
              <a:cs typeface="Times New Roman"/>
            </a:endParaRPr>
          </a:p>
          <a:p>
            <a:pPr marL="355600" marR="219710" indent="-342900">
              <a:lnSpc>
                <a:spcPct val="78200"/>
              </a:lnSpc>
              <a:spcBef>
                <a:spcPts val="131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Агрессию </a:t>
            </a:r>
            <a:r>
              <a:rPr sz="1700" spc="-5" dirty="0">
                <a:latin typeface="Times New Roman"/>
                <a:cs typeface="Times New Roman"/>
              </a:rPr>
              <a:t>могут </a:t>
            </a:r>
            <a:r>
              <a:rPr sz="1700" spc="-15" dirty="0">
                <a:latin typeface="Times New Roman"/>
                <a:cs typeface="Times New Roman"/>
              </a:rPr>
              <a:t>вызвать одевание </a:t>
            </a:r>
            <a:r>
              <a:rPr sz="1700" dirty="0">
                <a:latin typeface="Times New Roman"/>
                <a:cs typeface="Times New Roman"/>
              </a:rPr>
              <a:t>или </a:t>
            </a:r>
            <a:r>
              <a:rPr sz="1700" spc="-5" dirty="0">
                <a:latin typeface="Times New Roman"/>
                <a:cs typeface="Times New Roman"/>
              </a:rPr>
              <a:t>мытье </a:t>
            </a:r>
            <a:r>
              <a:rPr sz="1700" dirty="0">
                <a:latin typeface="Times New Roman"/>
                <a:cs typeface="Times New Roman"/>
              </a:rPr>
              <a:t>пациента, </a:t>
            </a:r>
            <a:r>
              <a:rPr sz="1700" spc="-5" dirty="0">
                <a:latin typeface="Times New Roman"/>
                <a:cs typeface="Times New Roman"/>
              </a:rPr>
              <a:t>требование </a:t>
            </a:r>
            <a:r>
              <a:rPr sz="1700" spc="-15" dirty="0">
                <a:latin typeface="Times New Roman"/>
                <a:cs typeface="Times New Roman"/>
              </a:rPr>
              <a:t>от него  </a:t>
            </a:r>
            <a:r>
              <a:rPr sz="1700" spc="-20" dirty="0">
                <a:latin typeface="Times New Roman"/>
                <a:cs typeface="Times New Roman"/>
              </a:rPr>
              <a:t>какой-то </a:t>
            </a:r>
            <a:r>
              <a:rPr sz="1700" spc="-10" dirty="0">
                <a:latin typeface="Times New Roman"/>
                <a:cs typeface="Times New Roman"/>
              </a:rPr>
              <a:t>сложной </a:t>
            </a:r>
            <a:r>
              <a:rPr sz="1700" dirty="0">
                <a:latin typeface="Times New Roman"/>
                <a:cs typeface="Times New Roman"/>
              </a:rPr>
              <a:t>или </a:t>
            </a:r>
            <a:r>
              <a:rPr sz="1700" spc="-5" dirty="0">
                <a:latin typeface="Times New Roman"/>
                <a:cs typeface="Times New Roman"/>
              </a:rPr>
              <a:t>непривычной активности, </a:t>
            </a:r>
            <a:r>
              <a:rPr sz="1700" spc="5" dirty="0">
                <a:latin typeface="Times New Roman"/>
                <a:cs typeface="Times New Roman"/>
              </a:rPr>
              <a:t>посещение </a:t>
            </a:r>
            <a:r>
              <a:rPr sz="1700" spc="-10" dirty="0">
                <a:latin typeface="Times New Roman"/>
                <a:cs typeface="Times New Roman"/>
              </a:rPr>
              <a:t>нового </a:t>
            </a:r>
            <a:r>
              <a:rPr sz="1700" spc="-20" dirty="0">
                <a:latin typeface="Times New Roman"/>
                <a:cs typeface="Times New Roman"/>
              </a:rPr>
              <a:t>врача </a:t>
            </a:r>
            <a:r>
              <a:rPr sz="1700" dirty="0">
                <a:latin typeface="Times New Roman"/>
                <a:cs typeface="Times New Roman"/>
              </a:rPr>
              <a:t>или  </a:t>
            </a:r>
            <a:r>
              <a:rPr sz="1700" spc="-5" dirty="0">
                <a:latin typeface="Times New Roman"/>
                <a:cs typeface="Times New Roman"/>
              </a:rPr>
              <a:t>новой больницы, изменение распорядка дня 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др.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199" y="239267"/>
            <a:ext cx="670115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АГРЕССИЯ И </a:t>
            </a:r>
            <a:r>
              <a:rPr sz="2000" spc="-10" dirty="0">
                <a:latin typeface="Arial"/>
                <a:cs typeface="Arial"/>
              </a:rPr>
              <a:t>ПСИХОТИЧЕСКИЕ </a:t>
            </a:r>
            <a:r>
              <a:rPr sz="2000" spc="-15" dirty="0">
                <a:latin typeface="Arial"/>
                <a:cs typeface="Arial"/>
              </a:rPr>
              <a:t>СИМПТОМЫ: </a:t>
            </a:r>
            <a:r>
              <a:rPr sz="2000" spc="-5" dirty="0">
                <a:latin typeface="Arial"/>
                <a:cs typeface="Arial"/>
              </a:rPr>
              <a:t>ОБЩИЕ  КЛИНИЧЕСКИ </a:t>
            </a:r>
            <a:r>
              <a:rPr sz="2000" spc="-20" dirty="0">
                <a:latin typeface="Arial"/>
                <a:cs typeface="Arial"/>
              </a:rPr>
              <a:t>ЗНАЧИМЫЕ </a:t>
            </a:r>
            <a:r>
              <a:rPr sz="2000" spc="-15" dirty="0">
                <a:latin typeface="Arial"/>
                <a:cs typeface="Arial"/>
              </a:rPr>
              <a:t>ЧЕРТЫ. </a:t>
            </a:r>
            <a:r>
              <a:rPr sz="2000" spc="-5" dirty="0">
                <a:latin typeface="Arial"/>
                <a:cs typeface="Arial"/>
              </a:rPr>
              <a:t>ОСНОВНЫЕ  </a:t>
            </a:r>
            <a:r>
              <a:rPr sz="2000" spc="-10" dirty="0">
                <a:latin typeface="Arial"/>
                <a:cs typeface="Arial"/>
              </a:rPr>
              <a:t>ПСИХОТИЧЕСКИЕ </a:t>
            </a:r>
            <a:r>
              <a:rPr sz="2000" spc="-15" dirty="0">
                <a:latin typeface="Arial"/>
                <a:cs typeface="Arial"/>
              </a:rPr>
              <a:t>СИМПТОМЫ </a:t>
            </a:r>
            <a:r>
              <a:rPr sz="2000" dirty="0">
                <a:latin typeface="Arial"/>
                <a:cs typeface="Arial"/>
              </a:rPr>
              <a:t>ПРИ </a:t>
            </a:r>
            <a:r>
              <a:rPr sz="2000" spc="-5" dirty="0">
                <a:latin typeface="Arial"/>
                <a:cs typeface="Arial"/>
              </a:rPr>
              <a:t>КОГНИТИВНЫХ  НАРУШЕНИЯХ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480819"/>
            <a:ext cx="7749540" cy="396367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Общие черты агрессии </a:t>
            </a:r>
            <a:r>
              <a:rPr sz="1800" b="1" i="1" dirty="0">
                <a:latin typeface="Times New Roman"/>
                <a:cs typeface="Times New Roman"/>
              </a:rPr>
              <a:t>и </a:t>
            </a:r>
            <a:r>
              <a:rPr sz="1800" b="1" i="1" spc="-10" dirty="0">
                <a:latin typeface="Times New Roman"/>
                <a:cs typeface="Times New Roman"/>
              </a:rPr>
              <a:t>психотических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Times New Roman"/>
                <a:cs typeface="Times New Roman"/>
              </a:rPr>
              <a:t>симптомов: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нарастают </a:t>
            </a:r>
            <a:r>
              <a:rPr sz="1800" dirty="0">
                <a:latin typeface="Times New Roman"/>
                <a:cs typeface="Times New Roman"/>
              </a:rPr>
              <a:t>параллельно с </a:t>
            </a:r>
            <a:r>
              <a:rPr sz="1800" spc="-5" dirty="0">
                <a:latin typeface="Times New Roman"/>
                <a:cs typeface="Times New Roman"/>
              </a:rPr>
              <a:t>увеличением </a:t>
            </a:r>
            <a:r>
              <a:rPr sz="1800" spc="-15" dirty="0">
                <a:latin typeface="Times New Roman"/>
                <a:cs typeface="Times New Roman"/>
              </a:rPr>
              <a:t>когнитивного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дефекта.</a:t>
            </a:r>
            <a:endParaRPr sz="1800">
              <a:latin typeface="Times New Roman"/>
              <a:cs typeface="Times New Roman"/>
            </a:endParaRPr>
          </a:p>
          <a:p>
            <a:pPr marL="355600" marR="840105" indent="-342900">
              <a:lnSpc>
                <a:spcPts val="2090"/>
              </a:lnSpc>
              <a:spcBef>
                <a:spcPts val="137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обычно </a:t>
            </a:r>
            <a:r>
              <a:rPr sz="1800" spc="-10" dirty="0">
                <a:latin typeface="Times New Roman"/>
                <a:cs typeface="Times New Roman"/>
              </a:rPr>
              <a:t>более </a:t>
            </a:r>
            <a:r>
              <a:rPr sz="1800" spc="-5" dirty="0">
                <a:latin typeface="Times New Roman"/>
                <a:cs typeface="Times New Roman"/>
              </a:rPr>
              <a:t>выражены </a:t>
            </a:r>
            <a:r>
              <a:rPr sz="1800" spc="-10" dirty="0">
                <a:latin typeface="Times New Roman"/>
                <a:cs typeface="Times New Roman"/>
              </a:rPr>
              <a:t>во </a:t>
            </a:r>
            <a:r>
              <a:rPr sz="1800" spc="-15" dirty="0">
                <a:latin typeface="Times New Roman"/>
                <a:cs typeface="Times New Roman"/>
              </a:rPr>
              <a:t>второй </a:t>
            </a:r>
            <a:r>
              <a:rPr sz="1800" spc="-5" dirty="0">
                <a:latin typeface="Times New Roman"/>
                <a:cs typeface="Times New Roman"/>
              </a:rPr>
              <a:t>половине дня </a:t>
            </a:r>
            <a:r>
              <a:rPr sz="1800" spc="-10" dirty="0">
                <a:latin typeface="Times New Roman"/>
                <a:cs typeface="Times New Roman"/>
              </a:rPr>
              <a:t>(симптом </a:t>
            </a:r>
            <a:r>
              <a:rPr sz="1800" spc="-20" dirty="0">
                <a:latin typeface="Times New Roman"/>
                <a:cs typeface="Times New Roman"/>
              </a:rPr>
              <a:t>«захода  </a:t>
            </a:r>
            <a:r>
              <a:rPr sz="1800" spc="-5" dirty="0">
                <a:latin typeface="Times New Roman"/>
                <a:cs typeface="Times New Roman"/>
              </a:rPr>
              <a:t>солнца»).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9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Основные </a:t>
            </a:r>
            <a:r>
              <a:rPr sz="1800" spc="-10" dirty="0">
                <a:latin typeface="Arial"/>
                <a:cs typeface="Arial"/>
              </a:rPr>
              <a:t>психотические </a:t>
            </a:r>
            <a:r>
              <a:rPr sz="1800" spc="-5" dirty="0">
                <a:latin typeface="Arial"/>
                <a:cs typeface="Arial"/>
              </a:rPr>
              <a:t>симптомы при </a:t>
            </a:r>
            <a:r>
              <a:rPr sz="1800" dirty="0">
                <a:latin typeface="Arial"/>
                <a:cs typeface="Arial"/>
              </a:rPr>
              <a:t>когнитивных </a:t>
            </a:r>
            <a:r>
              <a:rPr sz="1800" spc="-5" dirty="0">
                <a:latin typeface="Arial"/>
                <a:cs typeface="Arial"/>
              </a:rPr>
              <a:t>нарушениях:</a:t>
            </a:r>
            <a:endParaRPr sz="1800">
              <a:latin typeface="Arial"/>
              <a:cs typeface="Arial"/>
            </a:endParaRPr>
          </a:p>
          <a:p>
            <a:pPr marL="355600" marR="1061720" indent="-342900">
              <a:lnSpc>
                <a:spcPct val="102200"/>
              </a:lnSpc>
              <a:spcBef>
                <a:spcPts val="108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Бредовые идеи при </a:t>
            </a:r>
            <a:r>
              <a:rPr sz="1800" spc="-10" dirty="0">
                <a:latin typeface="Times New Roman"/>
                <a:cs typeface="Times New Roman"/>
              </a:rPr>
              <a:t>БА </a:t>
            </a:r>
            <a:r>
              <a:rPr sz="1800" spc="-5" dirty="0">
                <a:latin typeface="Times New Roman"/>
                <a:cs typeface="Times New Roman"/>
              </a:rPr>
              <a:t>наиболее </a:t>
            </a:r>
            <a:r>
              <a:rPr sz="1800" spc="-10" dirty="0">
                <a:latin typeface="Times New Roman"/>
                <a:cs typeface="Times New Roman"/>
              </a:rPr>
              <a:t>часто бывают </a:t>
            </a:r>
            <a:r>
              <a:rPr sz="1800" spc="-5" dirty="0">
                <a:latin typeface="Times New Roman"/>
                <a:cs typeface="Times New Roman"/>
              </a:rPr>
              <a:t>связаны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идеями  </a:t>
            </a:r>
            <a:r>
              <a:rPr sz="1800" spc="-10" dirty="0">
                <a:latin typeface="Times New Roman"/>
                <a:cs typeface="Times New Roman"/>
              </a:rPr>
              <a:t>воровства.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8500"/>
              </a:lnSpc>
              <a:spcBef>
                <a:spcPts val="128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Галлюцинации при </a:t>
            </a:r>
            <a:r>
              <a:rPr sz="1800" spc="-10" dirty="0">
                <a:latin typeface="Times New Roman"/>
                <a:cs typeface="Times New Roman"/>
              </a:rPr>
              <a:t>БА </a:t>
            </a:r>
            <a:r>
              <a:rPr sz="1800" spc="-5" dirty="0">
                <a:latin typeface="Times New Roman"/>
                <a:cs typeface="Times New Roman"/>
              </a:rPr>
              <a:t>менее часты, но </a:t>
            </a:r>
            <a:r>
              <a:rPr sz="1800" spc="-10" dirty="0">
                <a:latin typeface="Times New Roman"/>
                <a:cs typeface="Times New Roman"/>
              </a:rPr>
              <a:t>бываю более </a:t>
            </a:r>
            <a:r>
              <a:rPr sz="1800" spc="-5" dirty="0">
                <a:latin typeface="Times New Roman"/>
                <a:cs typeface="Times New Roman"/>
              </a:rPr>
              <a:t>сильными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20" dirty="0">
                <a:latin typeface="Times New Roman"/>
                <a:cs typeface="Times New Roman"/>
              </a:rPr>
              <a:t>комплексными </a:t>
            </a:r>
            <a:r>
              <a:rPr sz="1800" spc="-5" dirty="0">
                <a:latin typeface="Times New Roman"/>
                <a:cs typeface="Times New Roman"/>
              </a:rPr>
              <a:t>(чаще зрительные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начале, </a:t>
            </a: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spc="-25" dirty="0">
                <a:latin typeface="Times New Roman"/>
                <a:cs typeface="Times New Roman"/>
              </a:rPr>
              <a:t>которых </a:t>
            </a:r>
            <a:r>
              <a:rPr sz="1800" spc="-5" dirty="0">
                <a:latin typeface="Times New Roman"/>
                <a:cs typeface="Times New Roman"/>
              </a:rPr>
              <a:t>пациент видит  </a:t>
            </a:r>
            <a:r>
              <a:rPr sz="1800" spc="-10" dirty="0">
                <a:latin typeface="Times New Roman"/>
                <a:cs typeface="Times New Roman"/>
              </a:rPr>
              <a:t>сложные </a:t>
            </a:r>
            <a:r>
              <a:rPr sz="1800" spc="-5" dirty="0">
                <a:latin typeface="Times New Roman"/>
                <a:cs typeface="Times New Roman"/>
              </a:rPr>
              <a:t>сцены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уменьшенными фигурами </a:t>
            </a:r>
            <a:r>
              <a:rPr sz="1800" spc="-20" dirty="0">
                <a:latin typeface="Times New Roman"/>
                <a:cs typeface="Times New Roman"/>
              </a:rPr>
              <a:t>людей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животных,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слуховые 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более поздних </a:t>
            </a:r>
            <a:r>
              <a:rPr sz="1800" dirty="0">
                <a:latin typeface="Times New Roman"/>
                <a:cs typeface="Times New Roman"/>
              </a:rPr>
              <a:t>стадиях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заболевания).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893" y="242315"/>
            <a:ext cx="7280909" cy="12236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065" marR="5080" indent="-635" algn="ctr">
              <a:lnSpc>
                <a:spcPct val="101200"/>
              </a:lnSpc>
              <a:spcBef>
                <a:spcPts val="60"/>
              </a:spcBef>
            </a:pPr>
            <a:r>
              <a:rPr sz="2600" spc="-25" dirty="0"/>
              <a:t>НАИБОЛЕЕ </a:t>
            </a:r>
            <a:r>
              <a:rPr sz="2600" spc="-50" dirty="0"/>
              <a:t>РАСПРОСТРАНЕННЫЕ  </a:t>
            </a:r>
            <a:r>
              <a:rPr sz="2600" spc="-5" dirty="0"/>
              <a:t>ПОВЕДЕНЧЕСКИЕ </a:t>
            </a:r>
            <a:r>
              <a:rPr sz="2600" spc="-10" dirty="0"/>
              <a:t>СИМПТОМЫ </a:t>
            </a:r>
            <a:r>
              <a:rPr sz="2600" spc="-5" dirty="0"/>
              <a:t>ПРИ </a:t>
            </a:r>
            <a:r>
              <a:rPr sz="2600" spc="-25" dirty="0"/>
              <a:t>БОЛЕЗНИ  </a:t>
            </a:r>
            <a:r>
              <a:rPr sz="2600" spc="-35" dirty="0"/>
              <a:t>АЛЬЦГЕЙМЕРА </a:t>
            </a:r>
            <a:r>
              <a:rPr sz="2600" spc="-5" dirty="0"/>
              <a:t>НА </a:t>
            </a:r>
            <a:r>
              <a:rPr sz="2600" spc="-40" dirty="0"/>
              <a:t>ВЫРАЖЕННЫХ</a:t>
            </a:r>
            <a:r>
              <a:rPr sz="2600" spc="10" dirty="0"/>
              <a:t> </a:t>
            </a:r>
            <a:r>
              <a:rPr sz="2600" spc="-25" dirty="0"/>
              <a:t>СТАДИЯХ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690739" y="1480819"/>
            <a:ext cx="7684134" cy="287274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4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беспорядочная </a:t>
            </a:r>
            <a:r>
              <a:rPr sz="1800" spc="-10" dirty="0">
                <a:latin typeface="Times New Roman"/>
                <a:cs typeface="Times New Roman"/>
              </a:rPr>
              <a:t>двигательная </a:t>
            </a:r>
            <a:r>
              <a:rPr sz="1800" spc="-5" dirty="0">
                <a:latin typeface="Times New Roman"/>
                <a:cs typeface="Times New Roman"/>
              </a:rPr>
              <a:t>активность/блуждания,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ажитация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агрессия </a:t>
            </a:r>
            <a:r>
              <a:rPr sz="1800" spc="-5" dirty="0">
                <a:latin typeface="Times New Roman"/>
                <a:cs typeface="Times New Roman"/>
              </a:rPr>
              <a:t>(вербальная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физическая)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090"/>
              </a:lnSpc>
              <a:spcBef>
                <a:spcPts val="137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ненормальное пищевое </a:t>
            </a:r>
            <a:r>
              <a:rPr sz="1800" spc="-10" dirty="0">
                <a:latin typeface="Times New Roman"/>
                <a:cs typeface="Times New Roman"/>
              </a:rPr>
              <a:t>поведение (анорексия, </a:t>
            </a:r>
            <a:r>
              <a:rPr sz="1800" spc="-25" dirty="0">
                <a:latin typeface="Times New Roman"/>
                <a:cs typeface="Times New Roman"/>
              </a:rPr>
              <a:t>булимия, </a:t>
            </a:r>
            <a:r>
              <a:rPr sz="1800" spc="-10" dirty="0">
                <a:latin typeface="Times New Roman"/>
                <a:cs typeface="Times New Roman"/>
              </a:rPr>
              <a:t>изменения </a:t>
            </a:r>
            <a:r>
              <a:rPr sz="1800" spc="-5" dirty="0">
                <a:latin typeface="Times New Roman"/>
                <a:cs typeface="Times New Roman"/>
              </a:rPr>
              <a:t>вкуса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др.)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9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апатия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сексуальная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расторможенность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вокализация (стоны, крики)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46455" marR="5080" indent="-384175">
              <a:lnSpc>
                <a:spcPct val="100699"/>
              </a:lnSpc>
              <a:spcBef>
                <a:spcPts val="75"/>
              </a:spcBef>
            </a:pPr>
            <a:r>
              <a:rPr spc="-10" dirty="0">
                <a:latin typeface="Arial"/>
                <a:cs typeface="Arial"/>
              </a:rPr>
              <a:t>ПСИХОТИЧЕСКИЕ </a:t>
            </a:r>
            <a:r>
              <a:rPr spc="-20" dirty="0">
                <a:latin typeface="Arial"/>
                <a:cs typeface="Arial"/>
              </a:rPr>
              <a:t>СИМПТОМЫ </a:t>
            </a:r>
            <a:r>
              <a:rPr dirty="0">
                <a:latin typeface="Arial"/>
                <a:cs typeface="Arial"/>
              </a:rPr>
              <a:t>ПРИ  </a:t>
            </a:r>
            <a:r>
              <a:rPr spc="-5" dirty="0">
                <a:latin typeface="Arial"/>
                <a:cs typeface="Arial"/>
              </a:rPr>
              <a:t>ДЕМЕНЦИИ </a:t>
            </a:r>
            <a:r>
              <a:rPr dirty="0">
                <a:latin typeface="Arial"/>
                <a:cs typeface="Arial"/>
              </a:rPr>
              <a:t>С </a:t>
            </a:r>
            <a:r>
              <a:rPr spc="-5" dirty="0">
                <a:latin typeface="Arial"/>
                <a:cs typeface="Arial"/>
              </a:rPr>
              <a:t>ТЕЛЬЦАМИ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ЛЕВИ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696834" cy="432625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60960" indent="-342900">
              <a:lnSpc>
                <a:spcPct val="102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Зрительные галлюцинации являются </a:t>
            </a:r>
            <a:r>
              <a:rPr sz="1800" spc="-10" dirty="0">
                <a:latin typeface="Times New Roman"/>
                <a:cs typeface="Times New Roman"/>
              </a:rPr>
              <a:t>ключевым </a:t>
            </a:r>
            <a:r>
              <a:rPr sz="1800" spc="-15" dirty="0">
                <a:latin typeface="Times New Roman"/>
                <a:cs typeface="Times New Roman"/>
              </a:rPr>
              <a:t>симптомом, </a:t>
            </a:r>
            <a:r>
              <a:rPr sz="1800" spc="-5" dirty="0">
                <a:latin typeface="Times New Roman"/>
                <a:cs typeface="Times New Roman"/>
              </a:rPr>
              <a:t>встречаются  чаще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проявляются </a:t>
            </a:r>
            <a:r>
              <a:rPr sz="1800" spc="-15" dirty="0">
                <a:latin typeface="Times New Roman"/>
                <a:cs typeface="Times New Roman"/>
              </a:rPr>
              <a:t>ярче, </a:t>
            </a:r>
            <a:r>
              <a:rPr sz="1800" spc="-5" dirty="0">
                <a:latin typeface="Times New Roman"/>
                <a:cs typeface="Times New Roman"/>
              </a:rPr>
              <a:t>чем при болезни Альцгеймера. Они </a:t>
            </a:r>
            <a:r>
              <a:rPr sz="1800" spc="-10" dirty="0">
                <a:latin typeface="Times New Roman"/>
                <a:cs typeface="Times New Roman"/>
              </a:rPr>
              <a:t>начинаются  </a:t>
            </a:r>
            <a:r>
              <a:rPr sz="1800" spc="-5" dirty="0">
                <a:latin typeface="Times New Roman"/>
                <a:cs typeface="Times New Roman"/>
              </a:rPr>
              <a:t>на ранних </a:t>
            </a:r>
            <a:r>
              <a:rPr sz="1800" dirty="0">
                <a:latin typeface="Times New Roman"/>
                <a:cs typeface="Times New Roman"/>
              </a:rPr>
              <a:t>стадиях и </a:t>
            </a:r>
            <a:r>
              <a:rPr sz="1800" spc="-5" dirty="0">
                <a:latin typeface="Times New Roman"/>
                <a:cs typeface="Times New Roman"/>
              </a:rPr>
              <a:t>усиливаются по мере прогрессирования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заболевания.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800"/>
              </a:lnSpc>
              <a:spcBef>
                <a:spcPts val="1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правило, они </a:t>
            </a:r>
            <a:r>
              <a:rPr sz="1800" spc="-10" dirty="0">
                <a:latin typeface="Times New Roman"/>
                <a:cs typeface="Times New Roman"/>
              </a:rPr>
              <a:t>представляют </a:t>
            </a:r>
            <a:r>
              <a:rPr sz="1800" spc="-5" dirty="0">
                <a:latin typeface="Times New Roman"/>
                <a:cs typeface="Times New Roman"/>
              </a:rPr>
              <a:t>собой </a:t>
            </a:r>
            <a:r>
              <a:rPr sz="1800" dirty="0">
                <a:latin typeface="Times New Roman"/>
                <a:cs typeface="Times New Roman"/>
              </a:rPr>
              <a:t>детальные реалистичные </a:t>
            </a:r>
            <a:r>
              <a:rPr sz="1800" spc="-5" dirty="0">
                <a:latin typeface="Times New Roman"/>
                <a:cs typeface="Times New Roman"/>
              </a:rPr>
              <a:t>образы  </a:t>
            </a:r>
            <a:r>
              <a:rPr sz="1800" spc="-20" dirty="0">
                <a:latin typeface="Times New Roman"/>
                <a:cs typeface="Times New Roman"/>
              </a:rPr>
              <a:t>людей, </a:t>
            </a:r>
            <a:r>
              <a:rPr sz="1800" spc="-10" dirty="0">
                <a:latin typeface="Times New Roman"/>
                <a:cs typeface="Times New Roman"/>
              </a:rPr>
              <a:t>животных, </a:t>
            </a:r>
            <a:r>
              <a:rPr sz="1800" spc="-5" dirty="0">
                <a:latin typeface="Times New Roman"/>
                <a:cs typeface="Times New Roman"/>
              </a:rPr>
              <a:t>растений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предметов, часто </a:t>
            </a:r>
            <a:r>
              <a:rPr sz="1800" spc="-5" dirty="0">
                <a:latin typeface="Times New Roman"/>
                <a:cs typeface="Times New Roman"/>
              </a:rPr>
              <a:t>представляющие собой  </a:t>
            </a:r>
            <a:r>
              <a:rPr sz="1800" spc="-10" dirty="0">
                <a:latin typeface="Times New Roman"/>
                <a:cs typeface="Times New Roman"/>
              </a:rPr>
              <a:t>сложные, </a:t>
            </a:r>
            <a:r>
              <a:rPr sz="1800" spc="-5" dirty="0">
                <a:latin typeface="Times New Roman"/>
                <a:cs typeface="Times New Roman"/>
              </a:rPr>
              <a:t>цветные, </a:t>
            </a:r>
            <a:r>
              <a:rPr sz="1800" dirty="0">
                <a:latin typeface="Times New Roman"/>
                <a:cs typeface="Times New Roman"/>
              </a:rPr>
              <a:t>движущиеся </a:t>
            </a:r>
            <a:r>
              <a:rPr sz="1800" spc="-10" dirty="0">
                <a:latin typeface="Times New Roman"/>
                <a:cs typeface="Times New Roman"/>
              </a:rPr>
              <a:t>картинки, </a:t>
            </a:r>
            <a:r>
              <a:rPr sz="1800" spc="-5" dirty="0">
                <a:latin typeface="Times New Roman"/>
                <a:cs typeface="Times New Roman"/>
              </a:rPr>
              <a:t>пропорции </a:t>
            </a:r>
            <a:r>
              <a:rPr sz="1800" spc="-10" dirty="0">
                <a:latin typeface="Times New Roman"/>
                <a:cs typeface="Times New Roman"/>
              </a:rPr>
              <a:t>изображений </a:t>
            </a:r>
            <a:r>
              <a:rPr sz="1800" dirty="0">
                <a:latin typeface="Times New Roman"/>
                <a:cs typeface="Times New Roman"/>
              </a:rPr>
              <a:t>в  </a:t>
            </a:r>
            <a:r>
              <a:rPr sz="1800" spc="-25" dirty="0">
                <a:latin typeface="Times New Roman"/>
                <a:cs typeface="Times New Roman"/>
              </a:rPr>
              <a:t>которых </a:t>
            </a:r>
            <a:r>
              <a:rPr sz="1800" spc="-5" dirty="0">
                <a:latin typeface="Times New Roman"/>
                <a:cs typeface="Times New Roman"/>
              </a:rPr>
              <a:t>могут быть </a:t>
            </a:r>
            <a:r>
              <a:rPr sz="1800" spc="-10" dirty="0">
                <a:latin typeface="Times New Roman"/>
                <a:cs typeface="Times New Roman"/>
              </a:rPr>
              <a:t>искажены. </a:t>
            </a:r>
            <a:r>
              <a:rPr sz="1800" spc="-5" dirty="0">
                <a:latin typeface="Times New Roman"/>
                <a:cs typeface="Times New Roman"/>
              </a:rPr>
              <a:t>Пациенты также могут видеть абстрактные  цветные </a:t>
            </a:r>
            <a:r>
              <a:rPr sz="1800" spc="-10" dirty="0">
                <a:latin typeface="Times New Roman"/>
                <a:cs typeface="Times New Roman"/>
              </a:rPr>
              <a:t>изображения.</a:t>
            </a:r>
            <a:endParaRPr sz="1800">
              <a:latin typeface="Times New Roman"/>
              <a:cs typeface="Times New Roman"/>
            </a:endParaRPr>
          </a:p>
          <a:p>
            <a:pPr marL="355600" marR="61594" indent="-342900">
              <a:lnSpc>
                <a:spcPct val="100400"/>
              </a:lnSpc>
              <a:spcBef>
                <a:spcPts val="1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Содержание </a:t>
            </a:r>
            <a:r>
              <a:rPr sz="1800" spc="-5" dirty="0">
                <a:latin typeface="Times New Roman"/>
                <a:cs typeface="Times New Roman"/>
              </a:rPr>
              <a:t>галлюцинаций при </a:t>
            </a:r>
            <a:r>
              <a:rPr sz="1800" spc="-35" dirty="0">
                <a:latin typeface="Times New Roman"/>
                <a:cs typeface="Times New Roman"/>
              </a:rPr>
              <a:t>ДТЛ </a:t>
            </a:r>
            <a:r>
              <a:rPr sz="1800" spc="-15" dirty="0">
                <a:latin typeface="Times New Roman"/>
                <a:cs typeface="Times New Roman"/>
              </a:rPr>
              <a:t>очень </a:t>
            </a:r>
            <a:r>
              <a:rPr sz="1800" spc="-5" dirty="0">
                <a:latin typeface="Times New Roman"/>
                <a:cs typeface="Times New Roman"/>
              </a:rPr>
              <a:t>индивидуально, </a:t>
            </a:r>
            <a:r>
              <a:rPr sz="1800" spc="-10" dirty="0">
                <a:latin typeface="Times New Roman"/>
                <a:cs typeface="Times New Roman"/>
              </a:rPr>
              <a:t>критика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5" dirty="0">
                <a:latin typeface="Times New Roman"/>
                <a:cs typeface="Times New Roman"/>
              </a:rPr>
              <a:t>ним  частично </a:t>
            </a:r>
            <a:r>
              <a:rPr sz="1800" spc="-10" dirty="0">
                <a:latin typeface="Times New Roman"/>
                <a:cs typeface="Times New Roman"/>
              </a:rPr>
              <a:t>сохранена. </a:t>
            </a:r>
            <a:r>
              <a:rPr sz="1800" spc="-5" dirty="0">
                <a:latin typeface="Times New Roman"/>
                <a:cs typeface="Times New Roman"/>
              </a:rPr>
              <a:t>Галлюцинации </a:t>
            </a:r>
            <a:r>
              <a:rPr sz="1800" spc="-20" dirty="0">
                <a:latin typeface="Times New Roman"/>
                <a:cs typeface="Times New Roman"/>
              </a:rPr>
              <a:t>нередко </a:t>
            </a:r>
            <a:r>
              <a:rPr sz="1800" spc="-10" dirty="0">
                <a:latin typeface="Times New Roman"/>
                <a:cs typeface="Times New Roman"/>
              </a:rPr>
              <a:t>вызывают </a:t>
            </a:r>
            <a:r>
              <a:rPr sz="1800" spc="-5" dirty="0">
                <a:latin typeface="Times New Roman"/>
                <a:cs typeface="Times New Roman"/>
              </a:rPr>
              <a:t>поведенческие  </a:t>
            </a:r>
            <a:r>
              <a:rPr sz="1800" spc="-10" dirty="0">
                <a:latin typeface="Times New Roman"/>
                <a:cs typeface="Times New Roman"/>
              </a:rPr>
              <a:t>симптомы </a:t>
            </a:r>
            <a:r>
              <a:rPr sz="1800" dirty="0">
                <a:latin typeface="Times New Roman"/>
                <a:cs typeface="Times New Roman"/>
              </a:rPr>
              <a:t>(агрессию, </a:t>
            </a:r>
            <a:r>
              <a:rPr sz="1800" spc="-5" dirty="0">
                <a:latin typeface="Times New Roman"/>
                <a:cs typeface="Times New Roman"/>
              </a:rPr>
              <a:t>потерю аппетита, </a:t>
            </a:r>
            <a:r>
              <a:rPr sz="1800" spc="10" dirty="0">
                <a:latin typeface="Times New Roman"/>
                <a:cs typeface="Times New Roman"/>
              </a:rPr>
              <a:t>если </a:t>
            </a:r>
            <a:r>
              <a:rPr sz="1800" spc="-5" dirty="0">
                <a:latin typeface="Times New Roman"/>
                <a:cs typeface="Times New Roman"/>
              </a:rPr>
              <a:t>пациенты «видят»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пище  </a:t>
            </a:r>
            <a:r>
              <a:rPr sz="1800" spc="-15" dirty="0">
                <a:latin typeface="Times New Roman"/>
                <a:cs typeface="Times New Roman"/>
              </a:rPr>
              <a:t>насекомых).</a:t>
            </a:r>
            <a:endParaRPr sz="1800">
              <a:latin typeface="Times New Roman"/>
              <a:cs typeface="Times New Roman"/>
            </a:endParaRPr>
          </a:p>
          <a:p>
            <a:pPr marL="355600" marR="394970" indent="-342900">
              <a:lnSpc>
                <a:spcPts val="2090"/>
              </a:lnSpc>
              <a:spcBef>
                <a:spcPts val="1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Галлюцинации наиболее выражены </a:t>
            </a:r>
            <a:r>
              <a:rPr sz="1800" spc="-10" dirty="0">
                <a:latin typeface="Times New Roman"/>
                <a:cs typeface="Times New Roman"/>
              </a:rPr>
              <a:t>во </a:t>
            </a:r>
            <a:r>
              <a:rPr sz="1800" spc="-15" dirty="0">
                <a:latin typeface="Times New Roman"/>
                <a:cs typeface="Times New Roman"/>
              </a:rPr>
              <a:t>второй </a:t>
            </a:r>
            <a:r>
              <a:rPr sz="1800" spc="-5" dirty="0">
                <a:latin typeface="Times New Roman"/>
                <a:cs typeface="Times New Roman"/>
              </a:rPr>
              <a:t>половине дня </a:t>
            </a:r>
            <a:r>
              <a:rPr sz="1800" dirty="0">
                <a:latin typeface="Times New Roman"/>
                <a:cs typeface="Times New Roman"/>
              </a:rPr>
              <a:t>и в </a:t>
            </a:r>
            <a:r>
              <a:rPr sz="1800" spc="-15" dirty="0">
                <a:latin typeface="Times New Roman"/>
                <a:cs typeface="Times New Roman"/>
              </a:rPr>
              <a:t>период  </a:t>
            </a:r>
            <a:r>
              <a:rPr sz="1800" spc="-20" dirty="0">
                <a:latin typeface="Times New Roman"/>
                <a:cs typeface="Times New Roman"/>
              </a:rPr>
              <a:t>ночного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бодрствования.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539" y="331215"/>
            <a:ext cx="762127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7910" marR="5080" indent="-1045844">
              <a:lnSpc>
                <a:spcPct val="100000"/>
              </a:lnSpc>
              <a:spcBef>
                <a:spcPts val="100"/>
              </a:spcBef>
            </a:pPr>
            <a:r>
              <a:rPr sz="2500" spc="-20" dirty="0">
                <a:latin typeface="Arial"/>
                <a:cs typeface="Arial"/>
              </a:rPr>
              <a:t>ОСОБЕННОСТИ </a:t>
            </a:r>
            <a:r>
              <a:rPr sz="2500" spc="-10" dirty="0">
                <a:latin typeface="Arial"/>
                <a:cs typeface="Arial"/>
              </a:rPr>
              <a:t>ПСИХОТИЧЕСКИХ </a:t>
            </a:r>
            <a:r>
              <a:rPr sz="2500" spc="-15" dirty="0">
                <a:latin typeface="Arial"/>
                <a:cs typeface="Arial"/>
              </a:rPr>
              <a:t>СИМПТОМОВ  </a:t>
            </a:r>
            <a:r>
              <a:rPr sz="2500" spc="-5" dirty="0">
                <a:latin typeface="Arial"/>
                <a:cs typeface="Arial"/>
              </a:rPr>
              <a:t>ПРИ </a:t>
            </a:r>
            <a:r>
              <a:rPr sz="2500" spc="-10" dirty="0">
                <a:latin typeface="Arial"/>
                <a:cs typeface="Arial"/>
              </a:rPr>
              <a:t>КОГНИТИВНЫХ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НАРУШЕНИЯХ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695565" cy="29305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158115" indent="-342900">
              <a:lnSpc>
                <a:spcPct val="102200"/>
              </a:lnSpc>
              <a:spcBef>
                <a:spcPts val="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Галлюцинации при неврологических </a:t>
            </a:r>
            <a:r>
              <a:rPr sz="1800" spc="-10" dirty="0">
                <a:latin typeface="Times New Roman"/>
                <a:cs typeface="Times New Roman"/>
              </a:rPr>
              <a:t>заболеваниях отличаются </a:t>
            </a:r>
            <a:r>
              <a:rPr sz="1800" spc="-15" dirty="0">
                <a:latin typeface="Times New Roman"/>
                <a:cs typeface="Times New Roman"/>
              </a:rPr>
              <a:t>от  </a:t>
            </a:r>
            <a:r>
              <a:rPr sz="1800" spc="-5" dirty="0">
                <a:latin typeface="Times New Roman"/>
                <a:cs typeface="Times New Roman"/>
              </a:rPr>
              <a:t>галлюцинаций при шизофрении,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правило, пониманием отсутствия их  </a:t>
            </a:r>
            <a:r>
              <a:rPr sz="1800" spc="-10" dirty="0">
                <a:latin typeface="Times New Roman"/>
                <a:cs typeface="Times New Roman"/>
              </a:rPr>
              <a:t>связи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5" dirty="0">
                <a:latin typeface="Times New Roman"/>
                <a:cs typeface="Times New Roman"/>
              </a:rPr>
              <a:t>реальностью.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400"/>
              </a:lnSpc>
              <a:spcBef>
                <a:spcPts val="1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Механизм </a:t>
            </a:r>
            <a:r>
              <a:rPr sz="1800" spc="-5" dirty="0">
                <a:latin typeface="Times New Roman"/>
                <a:cs typeface="Times New Roman"/>
              </a:rPr>
              <a:t>развития </a:t>
            </a:r>
            <a:r>
              <a:rPr sz="1800" spc="-10" dirty="0">
                <a:latin typeface="Times New Roman"/>
                <a:cs typeface="Times New Roman"/>
              </a:rPr>
              <a:t>психотических симптомов </a:t>
            </a:r>
            <a:r>
              <a:rPr sz="1800" spc="-5" dirty="0">
                <a:latin typeface="Times New Roman"/>
                <a:cs typeface="Times New Roman"/>
              </a:rPr>
              <a:t>при деменциях слабо  </a:t>
            </a:r>
            <a:r>
              <a:rPr sz="1800" spc="-10" dirty="0">
                <a:latin typeface="Times New Roman"/>
                <a:cs typeface="Times New Roman"/>
              </a:rPr>
              <a:t>изучен. </a:t>
            </a:r>
            <a:r>
              <a:rPr sz="1800" dirty="0">
                <a:latin typeface="Times New Roman"/>
                <a:cs typeface="Times New Roman"/>
              </a:rPr>
              <a:t>Сообщается о </a:t>
            </a:r>
            <a:r>
              <a:rPr sz="1800" spc="-10" dirty="0">
                <a:latin typeface="Times New Roman"/>
                <a:cs typeface="Times New Roman"/>
              </a:rPr>
              <a:t>роли полиморфизма генов </a:t>
            </a:r>
            <a:r>
              <a:rPr sz="1800" spc="-5" dirty="0">
                <a:latin typeface="Times New Roman"/>
                <a:cs typeface="Times New Roman"/>
              </a:rPr>
              <a:t>рецепторов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5" dirty="0">
                <a:latin typeface="Times New Roman"/>
                <a:cs typeface="Times New Roman"/>
              </a:rPr>
              <a:t>дофамину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25" dirty="0">
                <a:latin typeface="Times New Roman"/>
                <a:cs typeface="Times New Roman"/>
              </a:rPr>
              <a:t>серотонину. </a:t>
            </a:r>
            <a:r>
              <a:rPr sz="1800" spc="-5" dirty="0">
                <a:latin typeface="Times New Roman"/>
                <a:cs typeface="Times New Roman"/>
              </a:rPr>
              <a:t>Играют </a:t>
            </a:r>
            <a:r>
              <a:rPr sz="1800" spc="-10" dirty="0">
                <a:latin typeface="Times New Roman"/>
                <a:cs typeface="Times New Roman"/>
              </a:rPr>
              <a:t>роль </a:t>
            </a:r>
            <a:r>
              <a:rPr sz="1800" spc="-5" dirty="0">
                <a:latin typeface="Times New Roman"/>
                <a:cs typeface="Times New Roman"/>
              </a:rPr>
              <a:t>потеря нейронов </a:t>
            </a:r>
            <a:r>
              <a:rPr sz="1800" dirty="0">
                <a:latin typeface="Times New Roman"/>
                <a:cs typeface="Times New Roman"/>
              </a:rPr>
              <a:t>в дорсальных </a:t>
            </a:r>
            <a:r>
              <a:rPr sz="1800" spc="-5" dirty="0">
                <a:latin typeface="Times New Roman"/>
                <a:cs typeface="Times New Roman"/>
              </a:rPr>
              <a:t>ядрах </a:t>
            </a:r>
            <a:r>
              <a:rPr sz="1800" spc="-10" dirty="0">
                <a:latin typeface="Times New Roman"/>
                <a:cs typeface="Times New Roman"/>
              </a:rPr>
              <a:t>шва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нарушение </a:t>
            </a:r>
            <a:r>
              <a:rPr sz="1800" spc="-10" dirty="0">
                <a:latin typeface="Times New Roman"/>
                <a:cs typeface="Times New Roman"/>
              </a:rPr>
              <a:t>холинергических </a:t>
            </a:r>
            <a:r>
              <a:rPr sz="1800" dirty="0">
                <a:latin typeface="Times New Roman"/>
                <a:cs typeface="Times New Roman"/>
              </a:rPr>
              <a:t>проекций к </a:t>
            </a:r>
            <a:r>
              <a:rPr sz="1800" spc="-5" dirty="0">
                <a:latin typeface="Times New Roman"/>
                <a:cs typeface="Times New Roman"/>
              </a:rPr>
              <a:t>дофаминовым нейронам </a:t>
            </a:r>
            <a:r>
              <a:rPr sz="1800" spc="-15" dirty="0">
                <a:latin typeface="Times New Roman"/>
                <a:cs typeface="Times New Roman"/>
              </a:rPr>
              <a:t>среднего  </a:t>
            </a:r>
            <a:r>
              <a:rPr sz="1800" spc="-5" dirty="0">
                <a:latin typeface="Times New Roman"/>
                <a:cs typeface="Times New Roman"/>
              </a:rPr>
              <a:t>мозга. </a:t>
            </a:r>
            <a:r>
              <a:rPr sz="1800" spc="-20" dirty="0">
                <a:latin typeface="Times New Roman"/>
                <a:cs typeface="Times New Roman"/>
              </a:rPr>
              <a:t>Методы </a:t>
            </a:r>
            <a:r>
              <a:rPr sz="1800" spc="-5" dirty="0">
                <a:latin typeface="Times New Roman"/>
                <a:cs typeface="Times New Roman"/>
              </a:rPr>
              <a:t>функциональной нейровизуализации </a:t>
            </a:r>
            <a:r>
              <a:rPr sz="1800" spc="-10" dirty="0">
                <a:latin typeface="Times New Roman"/>
                <a:cs typeface="Times New Roman"/>
              </a:rPr>
              <a:t>обнаружили  гипоперфузию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левой лобной </a:t>
            </a:r>
            <a:r>
              <a:rPr sz="1800" spc="-10" dirty="0">
                <a:latin typeface="Times New Roman"/>
                <a:cs typeface="Times New Roman"/>
              </a:rPr>
              <a:t>доли </a:t>
            </a:r>
            <a:r>
              <a:rPr sz="1800" spc="-5" dirty="0">
                <a:latin typeface="Times New Roman"/>
                <a:cs typeface="Times New Roman"/>
              </a:rPr>
              <a:t>при бредовых расстройствах </a:t>
            </a:r>
            <a:r>
              <a:rPr sz="1800" dirty="0">
                <a:latin typeface="Times New Roman"/>
                <a:cs typeface="Times New Roman"/>
              </a:rPr>
              <a:t>и в  </a:t>
            </a:r>
            <a:r>
              <a:rPr sz="1800" spc="-5" dirty="0">
                <a:latin typeface="Times New Roman"/>
                <a:cs typeface="Times New Roman"/>
              </a:rPr>
              <a:t>теменных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при галлюцинациях.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8842" y="467868"/>
            <a:ext cx="5306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ВИДЫ </a:t>
            </a:r>
            <a:r>
              <a:rPr sz="3200" spc="-55" dirty="0">
                <a:latin typeface="Arial"/>
                <a:cs typeface="Arial"/>
              </a:rPr>
              <a:t>РАССТРОЙСТВ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СНА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3787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Группа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Коды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МКБ-10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Инсомнии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F51.01, .02,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.09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Расстройства дыхания во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сне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G47.31-37,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39;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P28.3, 4; R06.3;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E22.2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Гиперсомнии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125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F11-F19; F51.12, 13; G47.11,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13, 14,</a:t>
                      </a:r>
                      <a:r>
                        <a:rPr sz="1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411,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ts val="2125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419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1525905">
                        <a:lnSpc>
                          <a:spcPts val="2090"/>
                        </a:lnSpc>
                        <a:spcBef>
                          <a:spcPts val="3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Расстройства цикла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«сон-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бодрствование»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G47.20-26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Парасомнии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306070">
                        <a:lnSpc>
                          <a:spcPts val="2090"/>
                        </a:lnSpc>
                        <a:spcBef>
                          <a:spcPts val="3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F51.3-5; F11-19; G47.51-54,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59;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Н53.16;  N39.44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Расстройства движений во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сне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F11-F19; G47.61-63,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69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Другие расстройства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сна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G47.8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446405" marR="5080" indent="-347345">
              <a:lnSpc>
                <a:spcPct val="100899"/>
              </a:lnSpc>
              <a:spcBef>
                <a:spcPts val="75"/>
              </a:spcBef>
            </a:pPr>
            <a:r>
              <a:rPr sz="2300" spc="-10" dirty="0">
                <a:latin typeface="Arial"/>
                <a:cs typeface="Arial"/>
              </a:rPr>
              <a:t>ДИАГНОСТИЧЕСКИЕ </a:t>
            </a:r>
            <a:r>
              <a:rPr sz="2300" spc="-5" dirty="0">
                <a:latin typeface="Arial"/>
                <a:cs typeface="Arial"/>
              </a:rPr>
              <a:t>КРИТЕРИИ </a:t>
            </a:r>
            <a:r>
              <a:rPr sz="2300" spc="-20" dirty="0">
                <a:latin typeface="Arial"/>
                <a:cs typeface="Arial"/>
              </a:rPr>
              <a:t>НЕРЕГУЛЯРНОГО  </a:t>
            </a:r>
            <a:r>
              <a:rPr sz="2300" spc="-5" dirty="0">
                <a:latin typeface="Arial"/>
                <a:cs typeface="Arial"/>
              </a:rPr>
              <a:t>ЦИКЛА </a:t>
            </a:r>
            <a:r>
              <a:rPr sz="2300" spc="-25" dirty="0">
                <a:latin typeface="Arial"/>
                <a:cs typeface="Arial"/>
              </a:rPr>
              <a:t>«СОН-БОДРСТВОВАНИЕ» </a:t>
            </a:r>
            <a:r>
              <a:rPr sz="2300" spc="-5" dirty="0">
                <a:latin typeface="Arial"/>
                <a:cs typeface="Arial"/>
              </a:rPr>
              <a:t>(ПО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МКБ-10)</a:t>
            </a:r>
            <a:endParaRPr sz="23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48650" cy="4320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Требуется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наличие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всех</a:t>
                      </a:r>
                      <a:r>
                        <a:rPr sz="1800" b="1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критериев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marL="91440" marR="157480">
                        <a:lnSpc>
                          <a:spcPct val="997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А.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Пациент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либо окружающие отмечают постоянный или периодический паттерн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нерегулярных эпизодов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сна 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бодрствования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течение 24-часового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периода,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характеризующийся симптомами инсомнии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время назначенного времени сна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(обычно ночью),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избыточной сонливостью (засыпаниями)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дневное время, либо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тем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другим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вместе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B.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Симптомы присутствуют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течение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менее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8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мес.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 marR="356235">
                        <a:lnSpc>
                          <a:spcPct val="1004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C.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Дневник сна и,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если возможно,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актиграфия 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течение не менее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7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дней 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(желательно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течение 17 дней)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демонстрируют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отсутствие основного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периода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сна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множественные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нерегулярные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засыпания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(по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меньшей мере 3)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течение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24 ч.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 marR="361950">
                        <a:lnSpc>
                          <a:spcPct val="99400"/>
                        </a:lnSpc>
                        <a:spcBef>
                          <a:spcPts val="265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D.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Это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расстройство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нельзя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объяснить наличием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другого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нарушения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сна,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соматического или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неврологического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заболевания, психического расстройства,  приемем лекарственных или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иных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средств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966" y="2303779"/>
            <a:ext cx="6638290" cy="1668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-3810" algn="ctr">
              <a:lnSpc>
                <a:spcPct val="99700"/>
              </a:lnSpc>
              <a:spcBef>
                <a:spcPts val="110"/>
              </a:spcBef>
            </a:pPr>
            <a:r>
              <a:rPr sz="3600" b="1" spc="-5" dirty="0">
                <a:latin typeface="Arial"/>
                <a:cs typeface="Arial"/>
              </a:rPr>
              <a:t>ВВЕДЕНИЕ:  НЕКОГНИТИВНЫЕ </a:t>
            </a:r>
            <a:r>
              <a:rPr sz="3600" b="1" dirty="0">
                <a:latin typeface="Arial"/>
                <a:cs typeface="Arial"/>
              </a:rPr>
              <a:t>НЕРВНО-  </a:t>
            </a:r>
            <a:r>
              <a:rPr sz="3600" b="1" spc="-5" dirty="0">
                <a:latin typeface="Arial"/>
                <a:cs typeface="Arial"/>
              </a:rPr>
              <a:t>ПСИХИЧЕСКИЕ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НАРУШЕНИЯ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46379" marR="5080" indent="-48895">
              <a:lnSpc>
                <a:spcPct val="100699"/>
              </a:lnSpc>
              <a:spcBef>
                <a:spcPts val="75"/>
              </a:spcBef>
            </a:pPr>
            <a:r>
              <a:rPr spc="-10" dirty="0">
                <a:latin typeface="Arial"/>
                <a:cs typeface="Arial"/>
              </a:rPr>
              <a:t>НАРУШЕНИЯ </a:t>
            </a:r>
            <a:r>
              <a:rPr dirty="0">
                <a:latin typeface="Arial"/>
                <a:cs typeface="Arial"/>
              </a:rPr>
              <a:t>СНА ПРИ </a:t>
            </a:r>
            <a:r>
              <a:rPr spc="-5" dirty="0">
                <a:latin typeface="Arial"/>
                <a:cs typeface="Arial"/>
              </a:rPr>
              <a:t>КОГНИТИВНЫХ  </a:t>
            </a:r>
            <a:r>
              <a:rPr spc="-10" dirty="0">
                <a:latin typeface="Arial"/>
                <a:cs typeface="Arial"/>
              </a:rPr>
              <a:t>НАРУШЕНИЯХ </a:t>
            </a:r>
            <a:r>
              <a:rPr dirty="0">
                <a:latin typeface="Arial"/>
                <a:cs typeface="Arial"/>
              </a:rPr>
              <a:t>В </a:t>
            </a:r>
            <a:r>
              <a:rPr spc="-5" dirty="0">
                <a:latin typeface="Arial"/>
                <a:cs typeface="Arial"/>
              </a:rPr>
              <a:t>ПОЗДНЕМ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ВОЗРАСТЕ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01723"/>
            <a:ext cx="7706359" cy="39211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474345" indent="-342900">
              <a:lnSpc>
                <a:spcPts val="139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5" dirty="0">
                <a:latin typeface="Times New Roman"/>
                <a:cs typeface="Times New Roman"/>
              </a:rPr>
              <a:t>Нарушения </a:t>
            </a:r>
            <a:r>
              <a:rPr sz="1400" dirty="0">
                <a:latin typeface="Times New Roman"/>
                <a:cs typeface="Times New Roman"/>
              </a:rPr>
              <a:t>сна в </a:t>
            </a:r>
            <a:r>
              <a:rPr sz="1400" spc="-10" dirty="0">
                <a:latin typeface="Times New Roman"/>
                <a:cs typeface="Times New Roman"/>
              </a:rPr>
              <a:t>геронтологической практике очень </a:t>
            </a:r>
            <a:r>
              <a:rPr sz="1400" dirty="0">
                <a:latin typeface="Times New Roman"/>
                <a:cs typeface="Times New Roman"/>
              </a:rPr>
              <a:t>распространены и могут </a:t>
            </a:r>
            <a:r>
              <a:rPr sz="1400" spc="-5" dirty="0">
                <a:latin typeface="Times New Roman"/>
                <a:cs typeface="Times New Roman"/>
              </a:rPr>
              <a:t>проявляться  </a:t>
            </a:r>
            <a:r>
              <a:rPr sz="1400" dirty="0">
                <a:latin typeface="Times New Roman"/>
                <a:cs typeface="Times New Roman"/>
              </a:rPr>
              <a:t>пресомническими, </a:t>
            </a:r>
            <a:r>
              <a:rPr sz="1400" spc="-5" dirty="0">
                <a:latin typeface="Times New Roman"/>
                <a:cs typeface="Times New Roman"/>
              </a:rPr>
              <a:t>интерсомническими </a:t>
            </a:r>
            <a:r>
              <a:rPr sz="1400" dirty="0">
                <a:latin typeface="Times New Roman"/>
                <a:cs typeface="Times New Roman"/>
              </a:rPr>
              <a:t>и постсомническими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расстройствами</a:t>
            </a:r>
            <a:endParaRPr sz="1400">
              <a:latin typeface="Times New Roman"/>
              <a:cs typeface="Times New Roman"/>
            </a:endParaRPr>
          </a:p>
          <a:p>
            <a:pPr marL="355600" marR="80010" indent="-342900">
              <a:lnSpc>
                <a:spcPct val="79700"/>
              </a:lnSpc>
              <a:spcBef>
                <a:spcPts val="11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Times New Roman"/>
                <a:cs typeface="Times New Roman"/>
              </a:rPr>
              <a:t>Анализ </a:t>
            </a:r>
            <a:r>
              <a:rPr sz="1400" spc="-5" dirty="0">
                <a:latin typeface="Times New Roman"/>
                <a:cs typeface="Times New Roman"/>
              </a:rPr>
              <a:t>нарушений </a:t>
            </a:r>
            <a:r>
              <a:rPr sz="1400" dirty="0">
                <a:latin typeface="Times New Roman"/>
                <a:cs typeface="Times New Roman"/>
              </a:rPr>
              <a:t>сна у </a:t>
            </a:r>
            <a:r>
              <a:rPr sz="1400" spc="-5" dirty="0">
                <a:latin typeface="Times New Roman"/>
                <a:cs typeface="Times New Roman"/>
              </a:rPr>
              <a:t>пациентов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10" dirty="0">
                <a:latin typeface="Times New Roman"/>
                <a:cs typeface="Times New Roman"/>
              </a:rPr>
              <a:t>когнитивными </a:t>
            </a:r>
            <a:r>
              <a:rPr sz="1400" spc="-5" dirty="0">
                <a:latin typeface="Times New Roman"/>
                <a:cs typeface="Times New Roman"/>
              </a:rPr>
              <a:t>расстройствами усложнен </a:t>
            </a:r>
            <a:r>
              <a:rPr sz="1400" dirty="0">
                <a:latin typeface="Times New Roman"/>
                <a:cs typeface="Times New Roman"/>
              </a:rPr>
              <a:t>тем, </a:t>
            </a:r>
            <a:r>
              <a:rPr sz="1400" spc="-10" dirty="0">
                <a:latin typeface="Times New Roman"/>
                <a:cs typeface="Times New Roman"/>
              </a:rPr>
              <a:t>что </a:t>
            </a:r>
            <a:r>
              <a:rPr sz="1400" dirty="0">
                <a:latin typeface="Times New Roman"/>
                <a:cs typeface="Times New Roman"/>
              </a:rPr>
              <a:t>в  </a:t>
            </a:r>
            <a:r>
              <a:rPr sz="1400" spc="5" dirty="0">
                <a:latin typeface="Times New Roman"/>
                <a:cs typeface="Times New Roman"/>
              </a:rPr>
              <a:t>процессе </a:t>
            </a:r>
            <a:r>
              <a:rPr sz="1400" dirty="0">
                <a:latin typeface="Times New Roman"/>
                <a:cs typeface="Times New Roman"/>
              </a:rPr>
              <a:t>естественного старения </a:t>
            </a:r>
            <a:r>
              <a:rPr sz="1400" spc="-5" dirty="0">
                <a:latin typeface="Times New Roman"/>
                <a:cs typeface="Times New Roman"/>
              </a:rPr>
              <a:t>привычный паттерн </a:t>
            </a:r>
            <a:r>
              <a:rPr sz="1400" spc="-15" dirty="0">
                <a:latin typeface="Times New Roman"/>
                <a:cs typeface="Times New Roman"/>
              </a:rPr>
              <a:t>ночного </a:t>
            </a:r>
            <a:r>
              <a:rPr sz="1400" dirty="0">
                <a:latin typeface="Times New Roman"/>
                <a:cs typeface="Times New Roman"/>
              </a:rPr>
              <a:t>сна </a:t>
            </a:r>
            <a:r>
              <a:rPr sz="1400" spc="-5" dirty="0">
                <a:latin typeface="Times New Roman"/>
                <a:cs typeface="Times New Roman"/>
              </a:rPr>
              <a:t>практически </a:t>
            </a:r>
            <a:r>
              <a:rPr sz="1400" spc="-10" dirty="0">
                <a:latin typeface="Times New Roman"/>
                <a:cs typeface="Times New Roman"/>
              </a:rPr>
              <a:t>всегда  </a:t>
            </a:r>
            <a:r>
              <a:rPr sz="1400" dirty="0">
                <a:latin typeface="Times New Roman"/>
                <a:cs typeface="Times New Roman"/>
              </a:rPr>
              <a:t>видоизменяется. </a:t>
            </a:r>
            <a:r>
              <a:rPr sz="1400" spc="-10" dirty="0">
                <a:latin typeface="Times New Roman"/>
                <a:cs typeface="Times New Roman"/>
              </a:rPr>
              <a:t>Пожилые </a:t>
            </a:r>
            <a:r>
              <a:rPr sz="1400" spc="-5" dirty="0">
                <a:latin typeface="Times New Roman"/>
                <a:cs typeface="Times New Roman"/>
              </a:rPr>
              <a:t>обычно меньше </a:t>
            </a:r>
            <a:r>
              <a:rPr sz="1400" spc="-10" dirty="0">
                <a:latin typeface="Times New Roman"/>
                <a:cs typeface="Times New Roman"/>
              </a:rPr>
              <a:t>молодых, </a:t>
            </a:r>
            <a:r>
              <a:rPr sz="1400" spc="-5" dirty="0">
                <a:latin typeface="Times New Roman"/>
                <a:cs typeface="Times New Roman"/>
              </a:rPr>
              <a:t>часто </a:t>
            </a:r>
            <a:r>
              <a:rPr sz="1400" dirty="0">
                <a:latin typeface="Times New Roman"/>
                <a:cs typeface="Times New Roman"/>
              </a:rPr>
              <a:t>спят днем и </a:t>
            </a:r>
            <a:r>
              <a:rPr sz="1400" spc="-5" dirty="0">
                <a:latin typeface="Times New Roman"/>
                <a:cs typeface="Times New Roman"/>
              </a:rPr>
              <a:t>пребывают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состоянии  дремоты, например, перед телевизором. Соотношение </a:t>
            </a:r>
            <a:r>
              <a:rPr sz="1400" dirty="0">
                <a:latin typeface="Times New Roman"/>
                <a:cs typeface="Times New Roman"/>
              </a:rPr>
              <a:t>стадий сна </a:t>
            </a:r>
            <a:r>
              <a:rPr sz="1400" spc="-5" dirty="0">
                <a:latin typeface="Times New Roman"/>
                <a:cs typeface="Times New Roman"/>
              </a:rPr>
              <a:t>претерпевает изменения:  увеличивается доля </a:t>
            </a:r>
            <a:r>
              <a:rPr sz="1400" dirty="0">
                <a:latin typeface="Times New Roman"/>
                <a:cs typeface="Times New Roman"/>
              </a:rPr>
              <a:t>1 стадии (поверхностный сон, </a:t>
            </a:r>
            <a:r>
              <a:rPr sz="1400" spc="-5" dirty="0">
                <a:latin typeface="Times New Roman"/>
                <a:cs typeface="Times New Roman"/>
              </a:rPr>
              <a:t>дремота) за </a:t>
            </a:r>
            <a:r>
              <a:rPr sz="1400" spc="-10" dirty="0">
                <a:latin typeface="Times New Roman"/>
                <a:cs typeface="Times New Roman"/>
              </a:rPr>
              <a:t>счет </a:t>
            </a:r>
            <a:r>
              <a:rPr sz="1400" spc="-5" dirty="0">
                <a:latin typeface="Times New Roman"/>
                <a:cs typeface="Times New Roman"/>
              </a:rPr>
              <a:t>уменьшения </a:t>
            </a:r>
            <a:r>
              <a:rPr sz="1400" dirty="0">
                <a:latin typeface="Times New Roman"/>
                <a:cs typeface="Times New Roman"/>
              </a:rPr>
              <a:t>2 и 4 стадий  </a:t>
            </a:r>
            <a:r>
              <a:rPr sz="1400" spc="-25" dirty="0">
                <a:latin typeface="Times New Roman"/>
                <a:cs typeface="Times New Roman"/>
              </a:rPr>
              <a:t>глубокого </a:t>
            </a:r>
            <a:r>
              <a:rPr sz="1400" dirty="0">
                <a:latin typeface="Times New Roman"/>
                <a:cs typeface="Times New Roman"/>
              </a:rPr>
              <a:t>сна. </a:t>
            </a:r>
            <a:r>
              <a:rPr sz="1400" spc="-20" dirty="0">
                <a:latin typeface="Times New Roman"/>
                <a:cs typeface="Times New Roman"/>
              </a:rPr>
              <a:t>Несколько </a:t>
            </a:r>
            <a:r>
              <a:rPr sz="1400" spc="-5" dirty="0">
                <a:latin typeface="Times New Roman"/>
                <a:cs typeface="Times New Roman"/>
              </a:rPr>
              <a:t>уменьшается </a:t>
            </a:r>
            <a:r>
              <a:rPr sz="1400" dirty="0">
                <a:latin typeface="Times New Roman"/>
                <a:cs typeface="Times New Roman"/>
              </a:rPr>
              <a:t>длительность </a:t>
            </a:r>
            <a:r>
              <a:rPr sz="1400" spc="-5" dirty="0">
                <a:latin typeface="Times New Roman"/>
                <a:cs typeface="Times New Roman"/>
              </a:rPr>
              <a:t>быстрого </a:t>
            </a:r>
            <a:r>
              <a:rPr sz="1400" dirty="0">
                <a:latin typeface="Times New Roman"/>
                <a:cs typeface="Times New Roman"/>
              </a:rPr>
              <a:t>сна -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REM.</a:t>
            </a:r>
            <a:endParaRPr sz="1400">
              <a:latin typeface="Times New Roman"/>
              <a:cs typeface="Times New Roman"/>
            </a:endParaRPr>
          </a:p>
          <a:p>
            <a:pPr marL="355600" marR="72390" indent="-342900">
              <a:lnSpc>
                <a:spcPct val="80700"/>
              </a:lnSpc>
              <a:spcBef>
                <a:spcPts val="1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Times New Roman"/>
                <a:cs typeface="Times New Roman"/>
              </a:rPr>
              <a:t>При деменции </a:t>
            </a:r>
            <a:r>
              <a:rPr sz="1400" spc="-10" dirty="0">
                <a:latin typeface="Times New Roman"/>
                <a:cs typeface="Times New Roman"/>
              </a:rPr>
              <a:t>характер </a:t>
            </a:r>
            <a:r>
              <a:rPr sz="1400" spc="-5" dirty="0">
                <a:latin typeface="Times New Roman"/>
                <a:cs typeface="Times New Roman"/>
              </a:rPr>
              <a:t>нарушений </a:t>
            </a:r>
            <a:r>
              <a:rPr sz="1400" dirty="0">
                <a:latin typeface="Times New Roman"/>
                <a:cs typeface="Times New Roman"/>
              </a:rPr>
              <a:t>сна </a:t>
            </a:r>
            <a:r>
              <a:rPr sz="1400" spc="-10" dirty="0">
                <a:latin typeface="Times New Roman"/>
                <a:cs typeface="Times New Roman"/>
              </a:rPr>
              <a:t>близок </a:t>
            </a:r>
            <a:r>
              <a:rPr sz="1400" dirty="0">
                <a:latin typeface="Times New Roman"/>
                <a:cs typeface="Times New Roman"/>
              </a:rPr>
              <a:t>к </a:t>
            </a:r>
            <a:r>
              <a:rPr sz="1400" spc="-5" dirty="0">
                <a:latin typeface="Times New Roman"/>
                <a:cs typeface="Times New Roman"/>
              </a:rPr>
              <a:t>описанному </a:t>
            </a:r>
            <a:r>
              <a:rPr sz="1400" dirty="0">
                <a:latin typeface="Times New Roman"/>
                <a:cs typeface="Times New Roman"/>
              </a:rPr>
              <a:t>для </a:t>
            </a:r>
            <a:r>
              <a:rPr sz="1400" spc="-10" dirty="0">
                <a:latin typeface="Times New Roman"/>
                <a:cs typeface="Times New Roman"/>
              </a:rPr>
              <a:t>нормального </a:t>
            </a:r>
            <a:r>
              <a:rPr sz="1400" dirty="0">
                <a:latin typeface="Times New Roman"/>
                <a:cs typeface="Times New Roman"/>
              </a:rPr>
              <a:t>старения, но </a:t>
            </a:r>
            <a:r>
              <a:rPr sz="1400" spc="-5" dirty="0">
                <a:latin typeface="Times New Roman"/>
                <a:cs typeface="Times New Roman"/>
              </a:rPr>
              <a:t>эти  изменения </a:t>
            </a:r>
            <a:r>
              <a:rPr sz="1400" spc="-10" dirty="0">
                <a:latin typeface="Times New Roman"/>
                <a:cs typeface="Times New Roman"/>
              </a:rPr>
              <a:t>значительно </a:t>
            </a:r>
            <a:r>
              <a:rPr sz="1400" spc="-5" dirty="0">
                <a:latin typeface="Times New Roman"/>
                <a:cs typeface="Times New Roman"/>
              </a:rPr>
              <a:t>сильнее выражены.Чаще всего нарушения </a:t>
            </a:r>
            <a:r>
              <a:rPr sz="1400" dirty="0">
                <a:latin typeface="Times New Roman"/>
                <a:cs typeface="Times New Roman"/>
              </a:rPr>
              <a:t>сна </a:t>
            </a:r>
            <a:r>
              <a:rPr sz="1400" spc="-5" dirty="0">
                <a:latin typeface="Times New Roman"/>
                <a:cs typeface="Times New Roman"/>
              </a:rPr>
              <a:t>встречаются </a:t>
            </a:r>
            <a:r>
              <a:rPr sz="1400" dirty="0">
                <a:latin typeface="Times New Roman"/>
                <a:cs typeface="Times New Roman"/>
              </a:rPr>
              <a:t>при  </a:t>
            </a:r>
            <a:r>
              <a:rPr sz="1400" spc="-10" dirty="0">
                <a:latin typeface="Times New Roman"/>
                <a:cs typeface="Times New Roman"/>
              </a:rPr>
              <a:t>сосудистых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деменциях.</a:t>
            </a:r>
            <a:endParaRPr sz="1400">
              <a:latin typeface="Times New Roman"/>
              <a:cs typeface="Times New Roman"/>
            </a:endParaRPr>
          </a:p>
          <a:p>
            <a:pPr marL="355600" marR="64135" indent="-342900">
              <a:lnSpc>
                <a:spcPct val="79000"/>
              </a:lnSpc>
              <a:spcBef>
                <a:spcPts val="11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latin typeface="Times New Roman"/>
                <a:cs typeface="Times New Roman"/>
              </a:rPr>
              <a:t>При </a:t>
            </a:r>
            <a:r>
              <a:rPr sz="1400" spc="-5" dirty="0">
                <a:latin typeface="Times New Roman"/>
                <a:cs typeface="Times New Roman"/>
              </a:rPr>
              <a:t>болезни Альцгеймера </a:t>
            </a:r>
            <a:r>
              <a:rPr sz="1400" spc="5" dirty="0">
                <a:latin typeface="Times New Roman"/>
                <a:cs typeface="Times New Roman"/>
              </a:rPr>
              <a:t>особая </a:t>
            </a:r>
            <a:r>
              <a:rPr sz="1400" spc="-5" dirty="0">
                <a:latin typeface="Times New Roman"/>
                <a:cs typeface="Times New Roman"/>
              </a:rPr>
              <a:t>роль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нарушениях </a:t>
            </a:r>
            <a:r>
              <a:rPr sz="1400" dirty="0">
                <a:latin typeface="Times New Roman"/>
                <a:cs typeface="Times New Roman"/>
              </a:rPr>
              <a:t>сна </a:t>
            </a:r>
            <a:r>
              <a:rPr sz="1400" spc="-10" dirty="0">
                <a:latin typeface="Times New Roman"/>
                <a:cs typeface="Times New Roman"/>
              </a:rPr>
              <a:t>отводится </a:t>
            </a:r>
            <a:r>
              <a:rPr sz="1400" spc="-5" dirty="0">
                <a:latin typeface="Times New Roman"/>
                <a:cs typeface="Times New Roman"/>
              </a:rPr>
              <a:t>изменениям циркадианных  </a:t>
            </a:r>
            <a:r>
              <a:rPr sz="1400" dirty="0">
                <a:latin typeface="Times New Roman"/>
                <a:cs typeface="Times New Roman"/>
              </a:rPr>
              <a:t>ритмов, </a:t>
            </a:r>
            <a:r>
              <a:rPr sz="1400" spc="-5" dirty="0">
                <a:latin typeface="Times New Roman"/>
                <a:cs typeface="Times New Roman"/>
              </a:rPr>
              <a:t>за </a:t>
            </a:r>
            <a:r>
              <a:rPr sz="1400" spc="-20" dirty="0">
                <a:latin typeface="Times New Roman"/>
                <a:cs typeface="Times New Roman"/>
              </a:rPr>
              <a:t>которые </a:t>
            </a:r>
            <a:r>
              <a:rPr sz="1400" spc="-5" dirty="0">
                <a:latin typeface="Times New Roman"/>
                <a:cs typeface="Times New Roman"/>
              </a:rPr>
              <a:t>ответственны нарушения </a:t>
            </a:r>
            <a:r>
              <a:rPr sz="1400" spc="-10" dirty="0">
                <a:latin typeface="Times New Roman"/>
                <a:cs typeface="Times New Roman"/>
              </a:rPr>
              <a:t>функций </a:t>
            </a:r>
            <a:r>
              <a:rPr sz="1400" spc="-5" dirty="0">
                <a:latin typeface="Times New Roman"/>
                <a:cs typeface="Times New Roman"/>
              </a:rPr>
              <a:t>супрахиазматических </a:t>
            </a:r>
            <a:r>
              <a:rPr sz="1400" dirty="0">
                <a:latin typeface="Times New Roman"/>
                <a:cs typeface="Times New Roman"/>
              </a:rPr>
              <a:t>ядер гипоталамуса  и их </a:t>
            </a:r>
            <a:r>
              <a:rPr sz="1400" spc="-5" dirty="0">
                <a:latin typeface="Times New Roman"/>
                <a:cs typeface="Times New Roman"/>
              </a:rPr>
              <a:t>связей, </a:t>
            </a:r>
            <a:r>
              <a:rPr sz="1400" dirty="0">
                <a:latin typeface="Times New Roman"/>
                <a:cs typeface="Times New Roman"/>
              </a:rPr>
              <a:t>но не </a:t>
            </a:r>
            <a:r>
              <a:rPr sz="1400" spc="-25" dirty="0">
                <a:latin typeface="Times New Roman"/>
                <a:cs typeface="Times New Roman"/>
              </a:rPr>
              <a:t>только </a:t>
            </a:r>
            <a:r>
              <a:rPr sz="1400" dirty="0">
                <a:latin typeface="Times New Roman"/>
                <a:cs typeface="Times New Roman"/>
              </a:rPr>
              <a:t>они. </a:t>
            </a:r>
            <a:r>
              <a:rPr sz="1400" spc="-5" dirty="0">
                <a:latin typeface="Times New Roman"/>
                <a:cs typeface="Times New Roman"/>
              </a:rPr>
              <a:t>Помимо роли патофизиологических </a:t>
            </a:r>
            <a:r>
              <a:rPr sz="1400" dirty="0">
                <a:latin typeface="Times New Roman"/>
                <a:cs typeface="Times New Roman"/>
              </a:rPr>
              <a:t>процессов, </a:t>
            </a:r>
            <a:r>
              <a:rPr sz="1400" spc="-5" dirty="0">
                <a:latin typeface="Times New Roman"/>
                <a:cs typeface="Times New Roman"/>
              </a:rPr>
              <a:t>роль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развитии  нарушений </a:t>
            </a:r>
            <a:r>
              <a:rPr sz="1400" dirty="0">
                <a:latin typeface="Times New Roman"/>
                <a:cs typeface="Times New Roman"/>
              </a:rPr>
              <a:t>сна </a:t>
            </a:r>
            <a:r>
              <a:rPr sz="1400" spc="-5" dirty="0">
                <a:latin typeface="Times New Roman"/>
                <a:cs typeface="Times New Roman"/>
              </a:rPr>
              <a:t>играют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внешние </a:t>
            </a:r>
            <a:r>
              <a:rPr sz="1400" spc="-10" dirty="0">
                <a:latin typeface="Times New Roman"/>
                <a:cs typeface="Times New Roman"/>
              </a:rPr>
              <a:t>факторы,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5" dirty="0">
                <a:latin typeface="Times New Roman"/>
                <a:cs typeface="Times New Roman"/>
              </a:rPr>
              <a:t>соматические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заболевания.</a:t>
            </a:r>
            <a:endParaRPr sz="1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9000"/>
              </a:lnSpc>
              <a:spcBef>
                <a:spcPts val="1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5" dirty="0">
                <a:latin typeface="Times New Roman"/>
                <a:cs typeface="Times New Roman"/>
              </a:rPr>
              <a:t>Нарушения </a:t>
            </a:r>
            <a:r>
              <a:rPr sz="1400" dirty="0">
                <a:latin typeface="Times New Roman"/>
                <a:cs typeface="Times New Roman"/>
              </a:rPr>
              <a:t>сна у пациента, особенно </a:t>
            </a:r>
            <a:r>
              <a:rPr sz="1400" spc="-10" dirty="0">
                <a:latin typeface="Times New Roman"/>
                <a:cs typeface="Times New Roman"/>
              </a:rPr>
              <a:t>ночные </a:t>
            </a:r>
            <a:r>
              <a:rPr sz="1400" spc="-5" dirty="0">
                <a:latin typeface="Times New Roman"/>
                <a:cs typeface="Times New Roman"/>
              </a:rPr>
              <a:t>бодрствования, часто </a:t>
            </a:r>
            <a:r>
              <a:rPr sz="1400" spc="-10" dirty="0">
                <a:latin typeface="Times New Roman"/>
                <a:cs typeface="Times New Roman"/>
              </a:rPr>
              <a:t>вызывают </a:t>
            </a:r>
            <a:r>
              <a:rPr sz="1400" spc="5" dirty="0">
                <a:latin typeface="Times New Roman"/>
                <a:cs typeface="Times New Roman"/>
              </a:rPr>
              <a:t>дистресс </a:t>
            </a:r>
            <a:r>
              <a:rPr sz="1400" dirty="0">
                <a:latin typeface="Times New Roman"/>
                <a:cs typeface="Times New Roman"/>
              </a:rPr>
              <a:t>у  </a:t>
            </a:r>
            <a:r>
              <a:rPr sz="1400" spc="-10" dirty="0">
                <a:latin typeface="Times New Roman"/>
                <a:cs typeface="Times New Roman"/>
              </a:rPr>
              <a:t>ближайшего окружения. </a:t>
            </a:r>
            <a:r>
              <a:rPr sz="1400" spc="-5" dirty="0">
                <a:latin typeface="Times New Roman"/>
                <a:cs typeface="Times New Roman"/>
              </a:rPr>
              <a:t>Нарушения </a:t>
            </a:r>
            <a:r>
              <a:rPr sz="1400" dirty="0">
                <a:latin typeface="Times New Roman"/>
                <a:cs typeface="Times New Roman"/>
              </a:rPr>
              <a:t>сна </a:t>
            </a:r>
            <a:r>
              <a:rPr sz="1400" spc="-5" dirty="0">
                <a:latin typeface="Times New Roman"/>
                <a:cs typeface="Times New Roman"/>
              </a:rPr>
              <a:t>усиливают </a:t>
            </a:r>
            <a:r>
              <a:rPr sz="1400" dirty="0">
                <a:latin typeface="Times New Roman"/>
                <a:cs typeface="Times New Roman"/>
              </a:rPr>
              <a:t>дневную сонливость, </a:t>
            </a:r>
            <a:r>
              <a:rPr sz="1400" spc="-5" dirty="0">
                <a:latin typeface="Times New Roman"/>
                <a:cs typeface="Times New Roman"/>
              </a:rPr>
              <a:t>снижают </a:t>
            </a:r>
            <a:r>
              <a:rPr sz="1400" spc="-10" dirty="0">
                <a:latin typeface="Times New Roman"/>
                <a:cs typeface="Times New Roman"/>
              </a:rPr>
              <a:t>когнитивные  </a:t>
            </a:r>
            <a:r>
              <a:rPr sz="1400" spc="5" dirty="0">
                <a:latin typeface="Times New Roman"/>
                <a:cs typeface="Times New Roman"/>
              </a:rPr>
              <a:t>способности </a:t>
            </a:r>
            <a:r>
              <a:rPr sz="1400" dirty="0">
                <a:latin typeface="Times New Roman"/>
                <a:cs typeface="Times New Roman"/>
              </a:rPr>
              <a:t>пациента </a:t>
            </a:r>
            <a:r>
              <a:rPr sz="1400" spc="5" dirty="0">
                <a:latin typeface="Times New Roman"/>
                <a:cs typeface="Times New Roman"/>
              </a:rPr>
              <a:t>после </a:t>
            </a:r>
            <a:r>
              <a:rPr sz="1400" dirty="0">
                <a:latin typeface="Times New Roman"/>
                <a:cs typeface="Times New Roman"/>
              </a:rPr>
              <a:t>бессонной </a:t>
            </a:r>
            <a:r>
              <a:rPr sz="1400" spc="-10" dirty="0">
                <a:latin typeface="Times New Roman"/>
                <a:cs typeface="Times New Roman"/>
              </a:rPr>
              <a:t>ночи, что </a:t>
            </a:r>
            <a:r>
              <a:rPr sz="1400" spc="-5" dirty="0">
                <a:latin typeface="Times New Roman"/>
                <a:cs typeface="Times New Roman"/>
              </a:rPr>
              <a:t>следует </a:t>
            </a:r>
            <a:r>
              <a:rPr sz="1400" spc="-10" dirty="0">
                <a:latin typeface="Times New Roman"/>
                <a:cs typeface="Times New Roman"/>
              </a:rPr>
              <a:t>учитывать </a:t>
            </a:r>
            <a:r>
              <a:rPr sz="1400" dirty="0">
                <a:latin typeface="Times New Roman"/>
                <a:cs typeface="Times New Roman"/>
              </a:rPr>
              <a:t>при </a:t>
            </a:r>
            <a:r>
              <a:rPr sz="1400" spc="-5" dirty="0">
                <a:latin typeface="Times New Roman"/>
                <a:cs typeface="Times New Roman"/>
              </a:rPr>
              <a:t>проведении  </a:t>
            </a:r>
            <a:r>
              <a:rPr sz="1400" spc="-10" dirty="0">
                <a:latin typeface="Times New Roman"/>
                <a:cs typeface="Times New Roman"/>
              </a:rPr>
              <a:t>нейропсихологического</a:t>
            </a:r>
            <a:r>
              <a:rPr sz="1400" spc="-5" dirty="0">
                <a:latin typeface="Times New Roman"/>
                <a:cs typeface="Times New Roman"/>
              </a:rPr>
              <a:t> обследования.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1678" y="345947"/>
            <a:ext cx="76809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5" dirty="0">
                <a:latin typeface="Arial"/>
                <a:cs typeface="Arial"/>
              </a:rPr>
              <a:t>СТРУКТУРА </a:t>
            </a:r>
            <a:r>
              <a:rPr sz="3200" spc="-25" dirty="0">
                <a:latin typeface="Arial"/>
                <a:cs typeface="Arial"/>
              </a:rPr>
              <a:t>УЧЕБНОГО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СОДЕРЖАНИЯ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153" y="1034796"/>
            <a:ext cx="7273925" cy="21590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latin typeface="Calibri"/>
                <a:cs typeface="Calibri"/>
              </a:rPr>
              <a:t>Введение: </a:t>
            </a:r>
            <a:r>
              <a:rPr sz="2000" spc="-5" dirty="0">
                <a:latin typeface="Calibri"/>
                <a:cs typeface="Calibri"/>
              </a:rPr>
              <a:t>некогнитивные нервно-психические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нарушения</a:t>
            </a:r>
            <a:endParaRPr sz="2000">
              <a:latin typeface="Calibri"/>
              <a:cs typeface="Calibri"/>
            </a:endParaRPr>
          </a:p>
          <a:p>
            <a:pPr marL="469265" marR="737235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Клиническая </a:t>
            </a:r>
            <a:r>
              <a:rPr sz="2000" spc="-10" dirty="0">
                <a:latin typeface="Calibri"/>
                <a:cs typeface="Calibri"/>
              </a:rPr>
              <a:t>феноменология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20" dirty="0">
                <a:latin typeface="Calibri"/>
                <a:cs typeface="Calibri"/>
              </a:rPr>
              <a:t>подтипы </a:t>
            </a:r>
            <a:r>
              <a:rPr sz="2000" spc="-5" dirty="0">
                <a:latin typeface="Calibri"/>
                <a:cs typeface="Calibri"/>
              </a:rPr>
              <a:t>некогнитивных  нервно-психических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расстройств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Диагностика некогнитивных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нервно-психических</a:t>
            </a:r>
            <a:r>
              <a:rPr sz="2000" b="1" spc="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нарушений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Заключение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966" y="2303779"/>
            <a:ext cx="6638290" cy="1668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23825" algn="ctr">
              <a:lnSpc>
                <a:spcPct val="99700"/>
              </a:lnSpc>
              <a:spcBef>
                <a:spcPts val="110"/>
              </a:spcBef>
            </a:pPr>
            <a:r>
              <a:rPr sz="3600" b="1" spc="-15" dirty="0">
                <a:latin typeface="Arial"/>
                <a:cs typeface="Arial"/>
              </a:rPr>
              <a:t>ДИАГНОСТИКА  </a:t>
            </a:r>
            <a:r>
              <a:rPr sz="3600" b="1" spc="-5" dirty="0">
                <a:latin typeface="Arial"/>
                <a:cs typeface="Arial"/>
              </a:rPr>
              <a:t>НЕКОГНИТИВНЫХ НЕРВНО-  ПСИХИЧЕСКИХ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НАРУШЕНИЙ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1087" y="500379"/>
            <a:ext cx="69811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ШКАЛА ОЦЕНКИ ДЕПРЕССИИ БЭКА</a:t>
            </a:r>
            <a:r>
              <a:rPr sz="2800" spc="20" dirty="0"/>
              <a:t> </a:t>
            </a:r>
            <a:r>
              <a:rPr sz="2800" dirty="0"/>
              <a:t>(1-4)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0739" y="1371091"/>
            <a:ext cx="7737475" cy="4058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307340">
              <a:lnSpc>
                <a:spcPct val="101699"/>
              </a:lnSpc>
              <a:spcBef>
                <a:spcPts val="60"/>
              </a:spcBef>
              <a:buAutoNum type="arabicParenR"/>
              <a:tabLst>
                <a:tab pos="26035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5" dirty="0">
                <a:latin typeface="Times New Roman"/>
                <a:cs typeface="Times New Roman"/>
              </a:rPr>
              <a:t>чувствую </a:t>
            </a:r>
            <a:r>
              <a:rPr sz="1800" spc="-10" dirty="0">
                <a:latin typeface="Times New Roman"/>
                <a:cs typeface="Times New Roman"/>
              </a:rPr>
              <a:t>себя </a:t>
            </a:r>
            <a:r>
              <a:rPr sz="1800" dirty="0">
                <a:latin typeface="Times New Roman"/>
                <a:cs typeface="Times New Roman"/>
              </a:rPr>
              <a:t>расстроенным, </a:t>
            </a:r>
            <a:r>
              <a:rPr sz="1800" spc="-10" dirty="0">
                <a:latin typeface="Times New Roman"/>
                <a:cs typeface="Times New Roman"/>
              </a:rPr>
              <a:t>печальным. </a:t>
            </a:r>
            <a:r>
              <a:rPr sz="1800" dirty="0">
                <a:latin typeface="Times New Roman"/>
                <a:cs typeface="Times New Roman"/>
              </a:rPr>
              <a:t>1 Я расстроен. 2 Я все  </a:t>
            </a:r>
            <a:r>
              <a:rPr sz="1800" spc="-5" dirty="0">
                <a:latin typeface="Times New Roman"/>
                <a:cs typeface="Times New Roman"/>
              </a:rPr>
              <a:t>время </a:t>
            </a:r>
            <a:r>
              <a:rPr sz="1800" dirty="0">
                <a:latin typeface="Times New Roman"/>
                <a:cs typeface="Times New Roman"/>
              </a:rPr>
              <a:t>расстроен и </a:t>
            </a:r>
            <a:r>
              <a:rPr sz="1800" spc="-5" dirty="0">
                <a:latin typeface="Times New Roman"/>
                <a:cs typeface="Times New Roman"/>
              </a:rPr>
              <a:t>не могу </a:t>
            </a:r>
            <a:r>
              <a:rPr sz="1800" spc="-15" dirty="0">
                <a:latin typeface="Times New Roman"/>
                <a:cs typeface="Times New Roman"/>
              </a:rPr>
              <a:t>от этого </a:t>
            </a:r>
            <a:r>
              <a:rPr sz="1800" spc="-10" dirty="0">
                <a:latin typeface="Times New Roman"/>
                <a:cs typeface="Times New Roman"/>
              </a:rPr>
              <a:t>отключиться.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20" dirty="0">
                <a:latin typeface="Times New Roman"/>
                <a:cs typeface="Times New Roman"/>
              </a:rPr>
              <a:t>настолько </a:t>
            </a:r>
            <a:r>
              <a:rPr sz="1800" dirty="0">
                <a:latin typeface="Times New Roman"/>
                <a:cs typeface="Times New Roman"/>
              </a:rPr>
              <a:t>расстроен и  </a:t>
            </a:r>
            <a:r>
              <a:rPr sz="1800" spc="-5" dirty="0">
                <a:latin typeface="Times New Roman"/>
                <a:cs typeface="Times New Roman"/>
              </a:rPr>
              <a:t>несчастлив,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не могу </a:t>
            </a:r>
            <a:r>
              <a:rPr sz="1800" spc="-10" dirty="0">
                <a:latin typeface="Times New Roman"/>
                <a:cs typeface="Times New Roman"/>
              </a:rPr>
              <a:t>это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выдержать.</a:t>
            </a:r>
            <a:endParaRPr sz="1800">
              <a:latin typeface="Times New Roman"/>
              <a:cs typeface="Times New Roman"/>
            </a:endParaRPr>
          </a:p>
          <a:p>
            <a:pPr marL="12700" marR="83185" algn="just">
              <a:lnSpc>
                <a:spcPct val="100000"/>
              </a:lnSpc>
              <a:spcBef>
                <a:spcPts val="1130"/>
              </a:spcBef>
              <a:buAutoNum type="arabicParenR"/>
              <a:tabLst>
                <a:tab pos="26035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тревожусь </a:t>
            </a:r>
            <a:r>
              <a:rPr sz="1800" dirty="0">
                <a:latin typeface="Times New Roman"/>
                <a:cs typeface="Times New Roman"/>
              </a:rPr>
              <a:t>о своем </a:t>
            </a:r>
            <a:r>
              <a:rPr sz="1800" spc="-25" dirty="0">
                <a:latin typeface="Times New Roman"/>
                <a:cs typeface="Times New Roman"/>
              </a:rPr>
              <a:t>будущем.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озадачен </a:t>
            </a:r>
            <a:r>
              <a:rPr sz="1800" spc="-30" dirty="0">
                <a:latin typeface="Times New Roman"/>
                <a:cs typeface="Times New Roman"/>
              </a:rPr>
              <a:t>будущим. </a:t>
            </a:r>
            <a:r>
              <a:rPr sz="1800" dirty="0">
                <a:latin typeface="Times New Roman"/>
                <a:cs typeface="Times New Roman"/>
              </a:rPr>
              <a:t>2  Я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меня </a:t>
            </a:r>
            <a:r>
              <a:rPr sz="1800" spc="-10" dirty="0">
                <a:latin typeface="Times New Roman"/>
                <a:cs typeface="Times New Roman"/>
              </a:rPr>
              <a:t>ничто </a:t>
            </a:r>
            <a:r>
              <a:rPr sz="1800" spc="-5" dirty="0">
                <a:latin typeface="Times New Roman"/>
                <a:cs typeface="Times New Roman"/>
              </a:rPr>
              <a:t>не ждет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5" dirty="0">
                <a:latin typeface="Times New Roman"/>
                <a:cs typeface="Times New Roman"/>
              </a:rPr>
              <a:t>будущем. </a:t>
            </a:r>
            <a:r>
              <a:rPr sz="1800" dirty="0">
                <a:latin typeface="Times New Roman"/>
                <a:cs typeface="Times New Roman"/>
              </a:rPr>
              <a:t>3 </a:t>
            </a:r>
            <a:r>
              <a:rPr sz="1800" spc="-20" dirty="0">
                <a:latin typeface="Times New Roman"/>
                <a:cs typeface="Times New Roman"/>
              </a:rPr>
              <a:t>Моё </a:t>
            </a:r>
            <a:r>
              <a:rPr sz="1800" spc="-30" dirty="0">
                <a:latin typeface="Times New Roman"/>
                <a:cs typeface="Times New Roman"/>
              </a:rPr>
              <a:t>будущее </a:t>
            </a:r>
            <a:r>
              <a:rPr sz="1800" spc="-5" dirty="0">
                <a:latin typeface="Times New Roman"/>
                <a:cs typeface="Times New Roman"/>
              </a:rPr>
              <a:t>безнадежно,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0" dirty="0">
                <a:latin typeface="Times New Roman"/>
                <a:cs typeface="Times New Roman"/>
              </a:rPr>
              <a:t>ничто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5" dirty="0">
                <a:latin typeface="Times New Roman"/>
                <a:cs typeface="Times New Roman"/>
              </a:rPr>
              <a:t>измениться 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лучшему.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99400"/>
              </a:lnSpc>
              <a:spcBef>
                <a:spcPts val="1235"/>
              </a:spcBef>
              <a:buAutoNum type="arabicParenR"/>
              <a:tabLst>
                <a:tab pos="26035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5" dirty="0">
                <a:latin typeface="Times New Roman"/>
                <a:cs typeface="Times New Roman"/>
              </a:rPr>
              <a:t>чувствую </a:t>
            </a:r>
            <a:r>
              <a:rPr sz="1800" spc="-10" dirty="0">
                <a:latin typeface="Times New Roman"/>
                <a:cs typeface="Times New Roman"/>
              </a:rPr>
              <a:t>себя </a:t>
            </a:r>
            <a:r>
              <a:rPr sz="1800" spc="-35" dirty="0">
                <a:latin typeface="Times New Roman"/>
                <a:cs typeface="Times New Roman"/>
              </a:rPr>
              <a:t>неудачником.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терпел больше </a:t>
            </a:r>
            <a:r>
              <a:rPr sz="1800" spc="-40" dirty="0">
                <a:latin typeface="Times New Roman"/>
                <a:cs typeface="Times New Roman"/>
              </a:rPr>
              <a:t>неудач,  </a:t>
            </a:r>
            <a:r>
              <a:rPr sz="1800" spc="-5" dirty="0">
                <a:latin typeface="Times New Roman"/>
                <a:cs typeface="Times New Roman"/>
              </a:rPr>
              <a:t>чем </a:t>
            </a:r>
            <a:r>
              <a:rPr sz="1800" spc="-10" dirty="0">
                <a:latin typeface="Times New Roman"/>
                <a:cs typeface="Times New Roman"/>
              </a:rPr>
              <a:t>другие </a:t>
            </a:r>
            <a:r>
              <a:rPr sz="1800" spc="-20" dirty="0">
                <a:latin typeface="Times New Roman"/>
                <a:cs typeface="Times New Roman"/>
              </a:rPr>
              <a:t>люди.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40" dirty="0">
                <a:latin typeface="Times New Roman"/>
                <a:cs typeface="Times New Roman"/>
              </a:rPr>
              <a:t>Когда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15" dirty="0">
                <a:latin typeface="Times New Roman"/>
                <a:cs typeface="Times New Roman"/>
              </a:rPr>
              <a:t>оглядываюсь </a:t>
            </a:r>
            <a:r>
              <a:rPr sz="1800" spc="-5" dirty="0">
                <a:latin typeface="Times New Roman"/>
                <a:cs typeface="Times New Roman"/>
              </a:rPr>
              <a:t>на свою жизнь,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вижу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ней </a:t>
            </a:r>
            <a:r>
              <a:rPr sz="1800" spc="-15" dirty="0">
                <a:latin typeface="Times New Roman"/>
                <a:cs typeface="Times New Roman"/>
              </a:rPr>
              <a:t>много  </a:t>
            </a:r>
            <a:r>
              <a:rPr sz="1800" spc="-40" dirty="0">
                <a:latin typeface="Times New Roman"/>
                <a:cs typeface="Times New Roman"/>
              </a:rPr>
              <a:t>неудач.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dirty="0">
                <a:latin typeface="Times New Roman"/>
                <a:cs typeface="Times New Roman"/>
              </a:rPr>
              <a:t>личность я - </a:t>
            </a:r>
            <a:r>
              <a:rPr sz="1800" spc="-10" dirty="0">
                <a:latin typeface="Times New Roman"/>
                <a:cs typeface="Times New Roman"/>
              </a:rPr>
              <a:t>полный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неудачник</a:t>
            </a:r>
            <a:endParaRPr sz="1800">
              <a:latin typeface="Times New Roman"/>
              <a:cs typeface="Times New Roman"/>
            </a:endParaRPr>
          </a:p>
          <a:p>
            <a:pPr marL="12700" marR="133985">
              <a:lnSpc>
                <a:spcPct val="100400"/>
              </a:lnSpc>
              <a:spcBef>
                <a:spcPts val="1240"/>
              </a:spcBef>
              <a:buAutoNum type="arabicParenR"/>
              <a:tabLst>
                <a:tab pos="26035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10" dirty="0">
                <a:latin typeface="Times New Roman"/>
                <a:cs typeface="Times New Roman"/>
              </a:rPr>
              <a:t>получаю </a:t>
            </a:r>
            <a:r>
              <a:rPr sz="1800" spc="-25" dirty="0">
                <a:latin typeface="Times New Roman"/>
                <a:cs typeface="Times New Roman"/>
              </a:rPr>
              <a:t>столько </a:t>
            </a:r>
            <a:r>
              <a:rPr sz="1800" spc="-15" dirty="0">
                <a:latin typeface="Times New Roman"/>
                <a:cs typeface="Times New Roman"/>
              </a:rPr>
              <a:t>же удовлетворения от </a:t>
            </a:r>
            <a:r>
              <a:rPr sz="1800" spc="-5" dirty="0">
                <a:latin typeface="Times New Roman"/>
                <a:cs typeface="Times New Roman"/>
              </a:rPr>
              <a:t>жизни,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раньше.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5" dirty="0">
                <a:latin typeface="Times New Roman"/>
                <a:cs typeface="Times New Roman"/>
              </a:rPr>
              <a:t>не  </a:t>
            </a:r>
            <a:r>
              <a:rPr sz="1800" spc="-10" dirty="0">
                <a:latin typeface="Times New Roman"/>
                <a:cs typeface="Times New Roman"/>
              </a:rPr>
              <a:t>получаю </a:t>
            </a:r>
            <a:r>
              <a:rPr sz="1800" spc="-25" dirty="0">
                <a:latin typeface="Times New Roman"/>
                <a:cs typeface="Times New Roman"/>
              </a:rPr>
              <a:t>столько </a:t>
            </a:r>
            <a:r>
              <a:rPr sz="1800" spc="-15" dirty="0">
                <a:latin typeface="Times New Roman"/>
                <a:cs typeface="Times New Roman"/>
              </a:rPr>
              <a:t>же удовлетворения от </a:t>
            </a:r>
            <a:r>
              <a:rPr sz="1800" spc="-5" dirty="0">
                <a:latin typeface="Times New Roman"/>
                <a:cs typeface="Times New Roman"/>
              </a:rPr>
              <a:t>жизни,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раньше. </a:t>
            </a:r>
            <a:r>
              <a:rPr sz="1800" dirty="0">
                <a:latin typeface="Times New Roman"/>
                <a:cs typeface="Times New Roman"/>
              </a:rPr>
              <a:t>2 Я </a:t>
            </a:r>
            <a:r>
              <a:rPr sz="1800" spc="-5" dirty="0">
                <a:latin typeface="Times New Roman"/>
                <a:cs typeface="Times New Roman"/>
              </a:rPr>
              <a:t>больше не  </a:t>
            </a:r>
            <a:r>
              <a:rPr sz="1800" spc="-10" dirty="0">
                <a:latin typeface="Times New Roman"/>
                <a:cs typeface="Times New Roman"/>
              </a:rPr>
              <a:t>получаю </a:t>
            </a:r>
            <a:r>
              <a:rPr sz="1800" spc="-15" dirty="0">
                <a:latin typeface="Times New Roman"/>
                <a:cs typeface="Times New Roman"/>
              </a:rPr>
              <a:t>удовлетворения </a:t>
            </a:r>
            <a:r>
              <a:rPr sz="1800" spc="-5" dirty="0">
                <a:latin typeface="Times New Roman"/>
                <a:cs typeface="Times New Roman"/>
              </a:rPr>
              <a:t>ни </a:t>
            </a:r>
            <a:r>
              <a:rPr sz="1800" spc="-15" dirty="0">
                <a:latin typeface="Times New Roman"/>
                <a:cs typeface="Times New Roman"/>
              </a:rPr>
              <a:t>от чего. </a:t>
            </a:r>
            <a:r>
              <a:rPr sz="1800" dirty="0">
                <a:latin typeface="Times New Roman"/>
                <a:cs typeface="Times New Roman"/>
              </a:rPr>
              <a:t>3 Я полностью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5" dirty="0">
                <a:latin typeface="Times New Roman"/>
                <a:cs typeface="Times New Roman"/>
              </a:rPr>
              <a:t>удовлетворен </a:t>
            </a:r>
            <a:r>
              <a:rPr sz="1800" spc="-5" dirty="0">
                <a:latin typeface="Times New Roman"/>
                <a:cs typeface="Times New Roman"/>
              </a:rPr>
              <a:t>жизнью. 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мне всё</a:t>
            </a:r>
            <a:r>
              <a:rPr sz="1800" dirty="0">
                <a:latin typeface="Times New Roman"/>
                <a:cs typeface="Times New Roman"/>
              </a:rPr>
              <a:t> надоело.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1087" y="674115"/>
            <a:ext cx="69811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ШКАЛА ОЦЕНКИ ДЕПРЕССИИ БЭКА</a:t>
            </a:r>
            <a:r>
              <a:rPr sz="2800" spc="20" dirty="0"/>
              <a:t> </a:t>
            </a:r>
            <a:r>
              <a:rPr sz="2800" dirty="0"/>
              <a:t>(5-9)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0739" y="1678940"/>
            <a:ext cx="7762240" cy="41224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15"/>
              </a:spcBef>
              <a:buAutoNum type="arabicParenR" startAt="5"/>
              <a:tabLst>
                <a:tab pos="32766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5" dirty="0">
                <a:latin typeface="Times New Roman"/>
                <a:cs typeface="Times New Roman"/>
              </a:rPr>
              <a:t>чувствую </a:t>
            </a:r>
            <a:r>
              <a:rPr sz="1800" spc="-10" dirty="0">
                <a:latin typeface="Times New Roman"/>
                <a:cs typeface="Times New Roman"/>
              </a:rPr>
              <a:t>себя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5" dirty="0">
                <a:latin typeface="Times New Roman"/>
                <a:cs typeface="Times New Roman"/>
              </a:rPr>
              <a:t>чем-нибудь </a:t>
            </a:r>
            <a:r>
              <a:rPr sz="1800" spc="-10" dirty="0">
                <a:latin typeface="Times New Roman"/>
                <a:cs typeface="Times New Roman"/>
              </a:rPr>
              <a:t>виноватым.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10" dirty="0">
                <a:latin typeface="Times New Roman"/>
                <a:cs typeface="Times New Roman"/>
              </a:rPr>
              <a:t>Достаточно часто </a:t>
            </a:r>
            <a:r>
              <a:rPr sz="1800" dirty="0">
                <a:latin typeface="Times New Roman"/>
                <a:cs typeface="Times New Roman"/>
              </a:rPr>
              <a:t>я  </a:t>
            </a:r>
            <a:r>
              <a:rPr sz="1800" spc="-15" dirty="0">
                <a:latin typeface="Times New Roman"/>
                <a:cs typeface="Times New Roman"/>
              </a:rPr>
              <a:t>чувствую </a:t>
            </a:r>
            <a:r>
              <a:rPr sz="1800" spc="-10" dirty="0">
                <a:latin typeface="Times New Roman"/>
                <a:cs typeface="Times New Roman"/>
              </a:rPr>
              <a:t>себя виноватым.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Большую часть времени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15" dirty="0">
                <a:latin typeface="Times New Roman"/>
                <a:cs typeface="Times New Roman"/>
              </a:rPr>
              <a:t>чувствую </a:t>
            </a:r>
            <a:r>
              <a:rPr sz="1800" spc="-10" dirty="0">
                <a:latin typeface="Times New Roman"/>
                <a:cs typeface="Times New Roman"/>
              </a:rPr>
              <a:t>себя  виноватым.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5" dirty="0">
                <a:latin typeface="Times New Roman"/>
                <a:cs typeface="Times New Roman"/>
              </a:rPr>
              <a:t>постоянно испытываю </a:t>
            </a:r>
            <a:r>
              <a:rPr sz="1800" spc="-10" dirty="0">
                <a:latin typeface="Times New Roman"/>
                <a:cs typeface="Times New Roman"/>
              </a:rPr>
              <a:t>чувство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вины.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900"/>
              </a:lnSpc>
              <a:spcBef>
                <a:spcPts val="1335"/>
              </a:spcBef>
              <a:buAutoNum type="arabicParenR" startAt="5"/>
              <a:tabLst>
                <a:tab pos="271145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могу быть наказанным </a:t>
            </a:r>
            <a:r>
              <a:rPr sz="1800" dirty="0">
                <a:latin typeface="Times New Roman"/>
                <a:cs typeface="Times New Roman"/>
              </a:rPr>
              <a:t>за </a:t>
            </a:r>
            <a:r>
              <a:rPr sz="1800" spc="-5" dirty="0">
                <a:latin typeface="Times New Roman"/>
                <a:cs typeface="Times New Roman"/>
              </a:rPr>
              <a:t>что-либо.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 </a:t>
            </a:r>
            <a:r>
              <a:rPr sz="1800" spc="-5" dirty="0">
                <a:latin typeface="Times New Roman"/>
                <a:cs typeface="Times New Roman"/>
              </a:rPr>
              <a:t>могу быть наказан. </a:t>
            </a:r>
            <a:r>
              <a:rPr sz="1800" dirty="0">
                <a:latin typeface="Times New Roman"/>
                <a:cs typeface="Times New Roman"/>
              </a:rPr>
              <a:t>2 Я </a:t>
            </a:r>
            <a:r>
              <a:rPr sz="1800" spc="-10" dirty="0">
                <a:latin typeface="Times New Roman"/>
                <a:cs typeface="Times New Roman"/>
              </a:rPr>
              <a:t>ожидаю,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могу быть наказан.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15" dirty="0">
                <a:latin typeface="Times New Roman"/>
                <a:cs typeface="Times New Roman"/>
              </a:rPr>
              <a:t>чувствую </a:t>
            </a:r>
            <a:r>
              <a:rPr sz="1800" spc="-10" dirty="0">
                <a:latin typeface="Times New Roman"/>
                <a:cs typeface="Times New Roman"/>
              </a:rPr>
              <a:t>себя </a:t>
            </a:r>
            <a:r>
              <a:rPr sz="1800" spc="-20" dirty="0">
                <a:latin typeface="Times New Roman"/>
                <a:cs typeface="Times New Roman"/>
              </a:rPr>
              <a:t>уже  </a:t>
            </a:r>
            <a:r>
              <a:rPr sz="1800" spc="-5" dirty="0">
                <a:latin typeface="Times New Roman"/>
                <a:cs typeface="Times New Roman"/>
              </a:rPr>
              <a:t>наказанным.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920"/>
              </a:lnSpc>
              <a:spcBef>
                <a:spcPts val="1270"/>
              </a:spcBef>
              <a:buAutoNum type="arabicParenR" startAt="5"/>
              <a:tabLst>
                <a:tab pos="267335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разочаровался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себе.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10" dirty="0">
                <a:latin typeface="Times New Roman"/>
                <a:cs typeface="Times New Roman"/>
              </a:rPr>
              <a:t>разочаровался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себе. </a:t>
            </a:r>
            <a:r>
              <a:rPr sz="1800" dirty="0">
                <a:latin typeface="Times New Roman"/>
                <a:cs typeface="Times New Roman"/>
              </a:rPr>
              <a:t>2 Я </a:t>
            </a:r>
            <a:r>
              <a:rPr sz="1800" spc="-5" dirty="0">
                <a:latin typeface="Times New Roman"/>
                <a:cs typeface="Times New Roman"/>
              </a:rPr>
              <a:t>себе </a:t>
            </a:r>
            <a:r>
              <a:rPr sz="1800" spc="-10" dirty="0">
                <a:latin typeface="Times New Roman"/>
                <a:cs typeface="Times New Roman"/>
              </a:rPr>
              <a:t>противен. </a:t>
            </a:r>
            <a:r>
              <a:rPr sz="1800" dirty="0">
                <a:latin typeface="Times New Roman"/>
                <a:cs typeface="Times New Roman"/>
              </a:rPr>
              <a:t>3.  Я </a:t>
            </a:r>
            <a:r>
              <a:rPr sz="1800" spc="-10" dirty="0">
                <a:latin typeface="Times New Roman"/>
                <a:cs typeface="Times New Roman"/>
              </a:rPr>
              <a:t>себя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ненавижу.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225"/>
              </a:spcBef>
              <a:buAutoNum type="arabicParenR" startAt="5"/>
              <a:tabLst>
                <a:tab pos="268605" algn="l"/>
              </a:tabLst>
            </a:pPr>
            <a:r>
              <a:rPr sz="1800" dirty="0">
                <a:latin typeface="Times New Roman"/>
                <a:cs typeface="Times New Roman"/>
              </a:rPr>
              <a:t>0 Я знаю,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35" dirty="0">
                <a:latin typeface="Times New Roman"/>
                <a:cs typeface="Times New Roman"/>
              </a:rPr>
              <a:t>хуже </a:t>
            </a:r>
            <a:r>
              <a:rPr sz="1800" spc="-10" dirty="0">
                <a:latin typeface="Times New Roman"/>
                <a:cs typeface="Times New Roman"/>
              </a:rPr>
              <a:t>других.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5" dirty="0">
                <a:latin typeface="Times New Roman"/>
                <a:cs typeface="Times New Roman"/>
              </a:rPr>
              <a:t>критикую </a:t>
            </a:r>
            <a:r>
              <a:rPr sz="1800" spc="-10" dirty="0">
                <a:latin typeface="Times New Roman"/>
                <a:cs typeface="Times New Roman"/>
              </a:rPr>
              <a:t>себя </a:t>
            </a:r>
            <a:r>
              <a:rPr sz="1800" dirty="0">
                <a:latin typeface="Times New Roman"/>
                <a:cs typeface="Times New Roman"/>
              </a:rPr>
              <a:t>за </a:t>
            </a:r>
            <a:r>
              <a:rPr sz="1800" spc="-5" dirty="0">
                <a:latin typeface="Times New Roman"/>
                <a:cs typeface="Times New Roman"/>
              </a:rPr>
              <a:t>ошибки </a:t>
            </a:r>
            <a:r>
              <a:rPr sz="1800" dirty="0">
                <a:latin typeface="Times New Roman"/>
                <a:cs typeface="Times New Roman"/>
              </a:rPr>
              <a:t>и слабости. 2  Я все </a:t>
            </a:r>
            <a:r>
              <a:rPr sz="1800" spc="-5" dirty="0">
                <a:latin typeface="Times New Roman"/>
                <a:cs typeface="Times New Roman"/>
              </a:rPr>
              <a:t>время обвиняю </a:t>
            </a:r>
            <a:r>
              <a:rPr sz="1800" spc="-10" dirty="0">
                <a:latin typeface="Times New Roman"/>
                <a:cs typeface="Times New Roman"/>
              </a:rPr>
              <a:t>себя </a:t>
            </a:r>
            <a:r>
              <a:rPr sz="1800" dirty="0">
                <a:latin typeface="Times New Roman"/>
                <a:cs typeface="Times New Roman"/>
              </a:rPr>
              <a:t>за </a:t>
            </a:r>
            <a:r>
              <a:rPr sz="1800" spc="-5" dirty="0">
                <a:latin typeface="Times New Roman"/>
                <a:cs typeface="Times New Roman"/>
              </a:rPr>
              <a:t>свои </a:t>
            </a:r>
            <a:r>
              <a:rPr sz="1800" dirty="0">
                <a:latin typeface="Times New Roman"/>
                <a:cs typeface="Times New Roman"/>
              </a:rPr>
              <a:t>поступки. 3 Я </a:t>
            </a:r>
            <a:r>
              <a:rPr sz="1800" spc="-5" dirty="0">
                <a:latin typeface="Times New Roman"/>
                <a:cs typeface="Times New Roman"/>
              </a:rPr>
              <a:t>виню </a:t>
            </a:r>
            <a:r>
              <a:rPr sz="1800" spc="-10" dirty="0">
                <a:latin typeface="Times New Roman"/>
                <a:cs typeface="Times New Roman"/>
              </a:rPr>
              <a:t>себя во </a:t>
            </a:r>
            <a:r>
              <a:rPr sz="1800" dirty="0">
                <a:latin typeface="Times New Roman"/>
                <a:cs typeface="Times New Roman"/>
              </a:rPr>
              <a:t>всем </a:t>
            </a:r>
            <a:r>
              <a:rPr sz="1800" spc="-25" dirty="0">
                <a:latin typeface="Times New Roman"/>
                <a:cs typeface="Times New Roman"/>
              </a:rPr>
              <a:t>плохом,  </a:t>
            </a:r>
            <a:r>
              <a:rPr sz="1800" spc="-15" dirty="0">
                <a:latin typeface="Times New Roman"/>
                <a:cs typeface="Times New Roman"/>
              </a:rPr>
              <a:t>что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происходит.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175"/>
              </a:spcBef>
              <a:buAutoNum type="arabicParenR" startAt="5"/>
              <a:tabLst>
                <a:tab pos="33401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30" dirty="0">
                <a:latin typeface="Times New Roman"/>
                <a:cs typeface="Times New Roman"/>
              </a:rPr>
              <a:t>никогда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думал </a:t>
            </a:r>
            <a:r>
              <a:rPr sz="1800" spc="-15" dirty="0">
                <a:latin typeface="Times New Roman"/>
                <a:cs typeface="Times New Roman"/>
              </a:rPr>
              <a:t>покончить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собой.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50" dirty="0">
                <a:latin typeface="Times New Roman"/>
                <a:cs typeface="Times New Roman"/>
              </a:rPr>
              <a:t>Ко </a:t>
            </a:r>
            <a:r>
              <a:rPr sz="1800" spc="-5" dirty="0">
                <a:latin typeface="Times New Roman"/>
                <a:cs typeface="Times New Roman"/>
              </a:rPr>
              <a:t>мне </a:t>
            </a:r>
            <a:r>
              <a:rPr sz="1800" spc="-20" dirty="0">
                <a:latin typeface="Times New Roman"/>
                <a:cs typeface="Times New Roman"/>
              </a:rPr>
              <a:t>приходят </a:t>
            </a:r>
            <a:r>
              <a:rPr sz="1800" spc="-5" dirty="0">
                <a:latin typeface="Times New Roman"/>
                <a:cs typeface="Times New Roman"/>
              </a:rPr>
              <a:t>мысли  </a:t>
            </a:r>
            <a:r>
              <a:rPr sz="1800" spc="-15" dirty="0">
                <a:latin typeface="Times New Roman"/>
                <a:cs typeface="Times New Roman"/>
              </a:rPr>
              <a:t>покончить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собой, но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50" dirty="0">
                <a:latin typeface="Times New Roman"/>
                <a:cs typeface="Times New Roman"/>
              </a:rPr>
              <a:t>буду </a:t>
            </a:r>
            <a:r>
              <a:rPr sz="1800" spc="-5" dirty="0">
                <a:latin typeface="Times New Roman"/>
                <a:cs typeface="Times New Roman"/>
              </a:rPr>
              <a:t>их </a:t>
            </a:r>
            <a:r>
              <a:rPr sz="1800" dirty="0">
                <a:latin typeface="Times New Roman"/>
                <a:cs typeface="Times New Roman"/>
              </a:rPr>
              <a:t>осуществлять. 2 Я </a:t>
            </a:r>
            <a:r>
              <a:rPr sz="1800" spc="-20" dirty="0">
                <a:latin typeface="Times New Roman"/>
                <a:cs typeface="Times New Roman"/>
              </a:rPr>
              <a:t>хотел </a:t>
            </a:r>
            <a:r>
              <a:rPr sz="1800" spc="-5" dirty="0">
                <a:latin typeface="Times New Roman"/>
                <a:cs typeface="Times New Roman"/>
              </a:rPr>
              <a:t>бы </a:t>
            </a:r>
            <a:r>
              <a:rPr sz="1800" spc="-15" dirty="0">
                <a:latin typeface="Times New Roman"/>
                <a:cs typeface="Times New Roman"/>
              </a:rPr>
              <a:t>покончить </a:t>
            </a:r>
            <a:r>
              <a:rPr sz="1800" dirty="0">
                <a:latin typeface="Times New Roman"/>
                <a:cs typeface="Times New Roman"/>
              </a:rPr>
              <a:t>с  </a:t>
            </a:r>
            <a:r>
              <a:rPr sz="1800" spc="-5" dirty="0">
                <a:latin typeface="Times New Roman"/>
                <a:cs typeface="Times New Roman"/>
              </a:rPr>
              <a:t>собой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5" dirty="0">
                <a:latin typeface="Times New Roman"/>
                <a:cs typeface="Times New Roman"/>
              </a:rPr>
              <a:t>бы </a:t>
            </a:r>
            <a:r>
              <a:rPr sz="1800" spc="-10" dirty="0">
                <a:latin typeface="Times New Roman"/>
                <a:cs typeface="Times New Roman"/>
              </a:rPr>
              <a:t>убил себя, </a:t>
            </a:r>
            <a:r>
              <a:rPr sz="1800" spc="10" dirty="0">
                <a:latin typeface="Times New Roman"/>
                <a:cs typeface="Times New Roman"/>
              </a:rPr>
              <a:t>если </a:t>
            </a:r>
            <a:r>
              <a:rPr sz="1800" spc="-5" dirty="0">
                <a:latin typeface="Times New Roman"/>
                <a:cs typeface="Times New Roman"/>
              </a:rPr>
              <a:t>бы представился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случай.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287" y="500379"/>
            <a:ext cx="7336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ШКАЛА ОЦЕНКИ ДЕПРЕССИИ БЭКА</a:t>
            </a:r>
            <a:r>
              <a:rPr sz="2800" spc="20" dirty="0"/>
              <a:t> </a:t>
            </a:r>
            <a:r>
              <a:rPr sz="2800" dirty="0"/>
              <a:t>(10-14)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0739" y="1432052"/>
            <a:ext cx="7762240" cy="46189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just">
              <a:lnSpc>
                <a:spcPct val="90600"/>
              </a:lnSpc>
              <a:spcBef>
                <a:spcPts val="300"/>
              </a:spcBef>
              <a:buAutoNum type="arabicParenR" startAt="10"/>
              <a:tabLst>
                <a:tab pos="39624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20" dirty="0">
                <a:latin typeface="Times New Roman"/>
                <a:cs typeface="Times New Roman"/>
              </a:rPr>
              <a:t>плачу </a:t>
            </a:r>
            <a:r>
              <a:rPr sz="1800" spc="-5" dirty="0">
                <a:latin typeface="Times New Roman"/>
                <a:cs typeface="Times New Roman"/>
              </a:rPr>
              <a:t>не больше, чем обычно. </a:t>
            </a:r>
            <a:r>
              <a:rPr sz="1800" dirty="0">
                <a:latin typeface="Times New Roman"/>
                <a:cs typeface="Times New Roman"/>
              </a:rPr>
              <a:t>1 Сейчас я </a:t>
            </a:r>
            <a:r>
              <a:rPr sz="1800" spc="-20" dirty="0">
                <a:latin typeface="Times New Roman"/>
                <a:cs typeface="Times New Roman"/>
              </a:rPr>
              <a:t>плачу </a:t>
            </a:r>
            <a:r>
              <a:rPr sz="1800" spc="-5" dirty="0">
                <a:latin typeface="Times New Roman"/>
                <a:cs typeface="Times New Roman"/>
              </a:rPr>
              <a:t>чаще, чем раньше. </a:t>
            </a:r>
            <a:r>
              <a:rPr sz="1800" dirty="0">
                <a:latin typeface="Times New Roman"/>
                <a:cs typeface="Times New Roman"/>
              </a:rPr>
              <a:t>2  </a:t>
            </a:r>
            <a:r>
              <a:rPr sz="1800" spc="-15" dirty="0">
                <a:latin typeface="Times New Roman"/>
                <a:cs typeface="Times New Roman"/>
              </a:rPr>
              <a:t>Теперь </a:t>
            </a:r>
            <a:r>
              <a:rPr sz="1800" dirty="0">
                <a:latin typeface="Times New Roman"/>
                <a:cs typeface="Times New Roman"/>
              </a:rPr>
              <a:t>я все </a:t>
            </a:r>
            <a:r>
              <a:rPr sz="1800" spc="-5" dirty="0">
                <a:latin typeface="Times New Roman"/>
                <a:cs typeface="Times New Roman"/>
              </a:rPr>
              <a:t>время </a:t>
            </a:r>
            <a:r>
              <a:rPr sz="1800" spc="-45" dirty="0">
                <a:latin typeface="Times New Roman"/>
                <a:cs typeface="Times New Roman"/>
              </a:rPr>
              <a:t>плачу. </a:t>
            </a:r>
            <a:r>
              <a:rPr sz="1800" dirty="0">
                <a:latin typeface="Times New Roman"/>
                <a:cs typeface="Times New Roman"/>
              </a:rPr>
              <a:t>3 </a:t>
            </a:r>
            <a:r>
              <a:rPr sz="1800" spc="-5" dirty="0">
                <a:latin typeface="Times New Roman"/>
                <a:cs typeface="Times New Roman"/>
              </a:rPr>
              <a:t>Раньше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мог </a:t>
            </a:r>
            <a:r>
              <a:rPr sz="1800" spc="-15" dirty="0">
                <a:latin typeface="Times New Roman"/>
                <a:cs typeface="Times New Roman"/>
              </a:rPr>
              <a:t>плакать, </a:t>
            </a:r>
            <a:r>
              <a:rPr sz="1800" dirty="0">
                <a:latin typeface="Times New Roman"/>
                <a:cs typeface="Times New Roman"/>
              </a:rPr>
              <a:t>а сейчас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40" dirty="0">
                <a:latin typeface="Times New Roman"/>
                <a:cs typeface="Times New Roman"/>
              </a:rPr>
              <a:t>могу, </a:t>
            </a:r>
            <a:r>
              <a:rPr sz="1800" spc="-10" dirty="0">
                <a:latin typeface="Times New Roman"/>
                <a:cs typeface="Times New Roman"/>
              </a:rPr>
              <a:t>даже </a:t>
            </a:r>
            <a:r>
              <a:rPr sz="1800" spc="10" dirty="0">
                <a:latin typeface="Times New Roman"/>
                <a:cs typeface="Times New Roman"/>
              </a:rPr>
              <a:t>если  </a:t>
            </a:r>
            <a:r>
              <a:rPr sz="1800" spc="-5" dirty="0">
                <a:latin typeface="Times New Roman"/>
                <a:cs typeface="Times New Roman"/>
              </a:rPr>
              <a:t>мне </a:t>
            </a:r>
            <a:r>
              <a:rPr sz="1800" spc="-15" dirty="0">
                <a:latin typeface="Times New Roman"/>
                <a:cs typeface="Times New Roman"/>
              </a:rPr>
              <a:t>хочется.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8300"/>
              </a:lnSpc>
              <a:spcBef>
                <a:spcPts val="1285"/>
              </a:spcBef>
              <a:buAutoNum type="arabicParenR" startAt="10"/>
              <a:tabLst>
                <a:tab pos="455930" algn="l"/>
              </a:tabLst>
            </a:pPr>
            <a:r>
              <a:rPr sz="1800" dirty="0">
                <a:latin typeface="Times New Roman"/>
                <a:cs typeface="Times New Roman"/>
              </a:rPr>
              <a:t>0 Сейчас я </a:t>
            </a:r>
            <a:r>
              <a:rPr sz="1800" spc="-5" dirty="0">
                <a:latin typeface="Times New Roman"/>
                <a:cs typeface="Times New Roman"/>
              </a:rPr>
              <a:t>раздражителен не более, чем обычно.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10" dirty="0">
                <a:latin typeface="Times New Roman"/>
                <a:cs typeface="Times New Roman"/>
              </a:rPr>
              <a:t>более </a:t>
            </a:r>
            <a:r>
              <a:rPr sz="1800" spc="-20" dirty="0">
                <a:latin typeface="Times New Roman"/>
                <a:cs typeface="Times New Roman"/>
              </a:rPr>
              <a:t>легко  </a:t>
            </a:r>
            <a:r>
              <a:rPr sz="1800" spc="-5" dirty="0">
                <a:latin typeface="Times New Roman"/>
                <a:cs typeface="Times New Roman"/>
              </a:rPr>
              <a:t>раздражаюсь, чем раньше.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15" dirty="0">
                <a:latin typeface="Times New Roman"/>
                <a:cs typeface="Times New Roman"/>
              </a:rPr>
              <a:t>Теперь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постоянно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10" dirty="0">
                <a:latin typeface="Times New Roman"/>
                <a:cs typeface="Times New Roman"/>
              </a:rPr>
              <a:t>раздражен. </a:t>
            </a:r>
            <a:r>
              <a:rPr sz="1800" dirty="0">
                <a:latin typeface="Times New Roman"/>
                <a:cs typeface="Times New Roman"/>
              </a:rPr>
              <a:t>3 Я  </a:t>
            </a:r>
            <a:r>
              <a:rPr sz="1800" spc="5" dirty="0">
                <a:latin typeface="Times New Roman"/>
                <a:cs typeface="Times New Roman"/>
              </a:rPr>
              <a:t>стал </a:t>
            </a:r>
            <a:r>
              <a:rPr sz="1800" spc="-10" dirty="0">
                <a:latin typeface="Times New Roman"/>
                <a:cs typeface="Times New Roman"/>
              </a:rPr>
              <a:t>равнодушен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5" dirty="0">
                <a:latin typeface="Times New Roman"/>
                <a:cs typeface="Times New Roman"/>
              </a:rPr>
              <a:t>вещам, </a:t>
            </a:r>
            <a:r>
              <a:rPr sz="1800" spc="-25" dirty="0">
                <a:latin typeface="Times New Roman"/>
                <a:cs typeface="Times New Roman"/>
              </a:rPr>
              <a:t>которые </a:t>
            </a:r>
            <a:r>
              <a:rPr sz="1800" spc="-5" dirty="0">
                <a:latin typeface="Times New Roman"/>
                <a:cs typeface="Times New Roman"/>
              </a:rPr>
              <a:t>меня раньше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раздражали.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250"/>
              </a:spcBef>
              <a:buAutoNum type="arabicParenR" startAt="10"/>
              <a:tabLst>
                <a:tab pos="44450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утратил </a:t>
            </a:r>
            <a:r>
              <a:rPr sz="1800" spc="5" dirty="0">
                <a:latin typeface="Times New Roman"/>
                <a:cs typeface="Times New Roman"/>
              </a:rPr>
              <a:t>интереса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10" dirty="0">
                <a:latin typeface="Times New Roman"/>
                <a:cs typeface="Times New Roman"/>
              </a:rPr>
              <a:t>другим </a:t>
            </a:r>
            <a:r>
              <a:rPr sz="1800" spc="-20" dirty="0">
                <a:latin typeface="Times New Roman"/>
                <a:cs typeface="Times New Roman"/>
              </a:rPr>
              <a:t>людям.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5" dirty="0">
                <a:latin typeface="Times New Roman"/>
                <a:cs typeface="Times New Roman"/>
              </a:rPr>
              <a:t>меньше </a:t>
            </a:r>
            <a:r>
              <a:rPr sz="1800" dirty="0">
                <a:latin typeface="Times New Roman"/>
                <a:cs typeface="Times New Roman"/>
              </a:rPr>
              <a:t>интересуюсь  </a:t>
            </a:r>
            <a:r>
              <a:rPr sz="1800" spc="-10" dirty="0">
                <a:latin typeface="Times New Roman"/>
                <a:cs typeface="Times New Roman"/>
              </a:rPr>
              <a:t>другими </a:t>
            </a:r>
            <a:r>
              <a:rPr sz="1800" spc="-15" dirty="0">
                <a:latin typeface="Times New Roman"/>
                <a:cs typeface="Times New Roman"/>
              </a:rPr>
              <a:t>людьми, </a:t>
            </a:r>
            <a:r>
              <a:rPr sz="1800" spc="-5" dirty="0">
                <a:latin typeface="Times New Roman"/>
                <a:cs typeface="Times New Roman"/>
              </a:rPr>
              <a:t>чем раньше. </a:t>
            </a:r>
            <a:r>
              <a:rPr sz="1800" dirty="0">
                <a:latin typeface="Times New Roman"/>
                <a:cs typeface="Times New Roman"/>
              </a:rPr>
              <a:t>2 Я </a:t>
            </a:r>
            <a:r>
              <a:rPr sz="1800" spc="-15" dirty="0">
                <a:latin typeface="Times New Roman"/>
                <a:cs typeface="Times New Roman"/>
              </a:rPr>
              <a:t>почти </a:t>
            </a:r>
            <a:r>
              <a:rPr sz="1800" spc="-5" dirty="0">
                <a:latin typeface="Times New Roman"/>
                <a:cs typeface="Times New Roman"/>
              </a:rPr>
              <a:t>потерял </a:t>
            </a:r>
            <a:r>
              <a:rPr sz="1800" spc="5" dirty="0">
                <a:latin typeface="Times New Roman"/>
                <a:cs typeface="Times New Roman"/>
              </a:rPr>
              <a:t>интерес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10" dirty="0">
                <a:latin typeface="Times New Roman"/>
                <a:cs typeface="Times New Roman"/>
              </a:rPr>
              <a:t>другим </a:t>
            </a:r>
            <a:r>
              <a:rPr sz="1800" spc="-20" dirty="0">
                <a:latin typeface="Times New Roman"/>
                <a:cs typeface="Times New Roman"/>
              </a:rPr>
              <a:t>людям. </a:t>
            </a:r>
            <a:r>
              <a:rPr sz="1800" dirty="0">
                <a:latin typeface="Times New Roman"/>
                <a:cs typeface="Times New Roman"/>
              </a:rPr>
              <a:t>3 Я  полностью </a:t>
            </a:r>
            <a:r>
              <a:rPr sz="1800" spc="-5" dirty="0">
                <a:latin typeface="Times New Roman"/>
                <a:cs typeface="Times New Roman"/>
              </a:rPr>
              <a:t>утратил </a:t>
            </a:r>
            <a:r>
              <a:rPr sz="1800" spc="5" dirty="0">
                <a:latin typeface="Times New Roman"/>
                <a:cs typeface="Times New Roman"/>
              </a:rPr>
              <a:t>интерес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10" dirty="0">
                <a:latin typeface="Times New Roman"/>
                <a:cs typeface="Times New Roman"/>
              </a:rPr>
              <a:t>другим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людям.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175"/>
              </a:spcBef>
              <a:buAutoNum type="arabicParenR" startAt="10"/>
              <a:tabLst>
                <a:tab pos="403225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10" dirty="0">
                <a:latin typeface="Times New Roman"/>
                <a:cs typeface="Times New Roman"/>
              </a:rPr>
              <a:t>откладываю </a:t>
            </a:r>
            <a:r>
              <a:rPr sz="1800" spc="-5" dirty="0">
                <a:latin typeface="Times New Roman"/>
                <a:cs typeface="Times New Roman"/>
              </a:rPr>
              <a:t>принятие решения </a:t>
            </a:r>
            <a:r>
              <a:rPr sz="1800" spc="-15" dirty="0">
                <a:latin typeface="Times New Roman"/>
                <a:cs typeface="Times New Roman"/>
              </a:rPr>
              <a:t>иногда,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раньше. </a:t>
            </a:r>
            <a:r>
              <a:rPr sz="1800" dirty="0">
                <a:latin typeface="Times New Roman"/>
                <a:cs typeface="Times New Roman"/>
              </a:rPr>
              <a:t>1 Я </a:t>
            </a:r>
            <a:r>
              <a:rPr sz="1800" spc="-5" dirty="0">
                <a:latin typeface="Times New Roman"/>
                <a:cs typeface="Times New Roman"/>
              </a:rPr>
              <a:t>чаще, чем  раньше, </a:t>
            </a:r>
            <a:r>
              <a:rPr sz="1800" spc="-10" dirty="0">
                <a:latin typeface="Times New Roman"/>
                <a:cs typeface="Times New Roman"/>
              </a:rPr>
              <a:t>откладываю </a:t>
            </a:r>
            <a:r>
              <a:rPr sz="1800" spc="-5" dirty="0">
                <a:latin typeface="Times New Roman"/>
                <a:cs typeface="Times New Roman"/>
              </a:rPr>
              <a:t>принятие решения.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Мне </a:t>
            </a:r>
            <a:r>
              <a:rPr sz="1800" spc="-20" dirty="0">
                <a:latin typeface="Times New Roman"/>
                <a:cs typeface="Times New Roman"/>
              </a:rPr>
              <a:t>труднее </a:t>
            </a:r>
            <a:r>
              <a:rPr sz="1800" spc="-10" dirty="0">
                <a:latin typeface="Times New Roman"/>
                <a:cs typeface="Times New Roman"/>
              </a:rPr>
              <a:t>принимать </a:t>
            </a:r>
            <a:r>
              <a:rPr sz="1800" spc="-5" dirty="0">
                <a:latin typeface="Times New Roman"/>
                <a:cs typeface="Times New Roman"/>
              </a:rPr>
              <a:t>решения,  чем раньше.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5" dirty="0">
                <a:latin typeface="Times New Roman"/>
                <a:cs typeface="Times New Roman"/>
              </a:rPr>
              <a:t>больше не могу </a:t>
            </a:r>
            <a:r>
              <a:rPr sz="1800" spc="-10" dirty="0">
                <a:latin typeface="Times New Roman"/>
                <a:cs typeface="Times New Roman"/>
              </a:rPr>
              <a:t>принимать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решения.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9600"/>
              </a:lnSpc>
              <a:spcBef>
                <a:spcPts val="1255"/>
              </a:spcBef>
              <a:buAutoNum type="arabicParenR" startAt="10"/>
              <a:tabLst>
                <a:tab pos="395605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чувствую,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20" dirty="0">
                <a:latin typeface="Times New Roman"/>
                <a:cs typeface="Times New Roman"/>
              </a:rPr>
              <a:t>выгляжу </a:t>
            </a:r>
            <a:r>
              <a:rPr sz="1800" spc="-25" dirty="0">
                <a:latin typeface="Times New Roman"/>
                <a:cs typeface="Times New Roman"/>
              </a:rPr>
              <a:t>хуже, </a:t>
            </a:r>
            <a:r>
              <a:rPr sz="1800" spc="-5" dirty="0">
                <a:latin typeface="Times New Roman"/>
                <a:cs typeface="Times New Roman"/>
              </a:rPr>
              <a:t>чем обычно.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10" dirty="0">
                <a:latin typeface="Times New Roman"/>
                <a:cs typeface="Times New Roman"/>
              </a:rPr>
              <a:t>Меня </a:t>
            </a:r>
            <a:r>
              <a:rPr sz="1800" spc="-25" dirty="0">
                <a:latin typeface="Times New Roman"/>
                <a:cs typeface="Times New Roman"/>
              </a:rPr>
              <a:t>тревожит,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dirty="0">
                <a:latin typeface="Times New Roman"/>
                <a:cs typeface="Times New Roman"/>
              </a:rPr>
              <a:t>я  </a:t>
            </a:r>
            <a:r>
              <a:rPr sz="1800" spc="-20" dirty="0">
                <a:latin typeface="Times New Roman"/>
                <a:cs typeface="Times New Roman"/>
              </a:rPr>
              <a:t>выгляжу </a:t>
            </a:r>
            <a:r>
              <a:rPr sz="1800" dirty="0">
                <a:latin typeface="Times New Roman"/>
                <a:cs typeface="Times New Roman"/>
              </a:rPr>
              <a:t>старым и </a:t>
            </a:r>
            <a:r>
              <a:rPr sz="1800" spc="-10" dirty="0">
                <a:latin typeface="Times New Roman"/>
                <a:cs typeface="Times New Roman"/>
              </a:rPr>
              <a:t>непривлекательным. </a:t>
            </a:r>
            <a:r>
              <a:rPr sz="1800" dirty="0">
                <a:latin typeface="Times New Roman"/>
                <a:cs typeface="Times New Roman"/>
              </a:rPr>
              <a:t>2 Я знаю,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dirty="0">
                <a:latin typeface="Times New Roman"/>
                <a:cs typeface="Times New Roman"/>
              </a:rPr>
              <a:t>в моей внешности  </a:t>
            </a:r>
            <a:r>
              <a:rPr sz="1800" spc="-5" dirty="0">
                <a:latin typeface="Times New Roman"/>
                <a:cs typeface="Times New Roman"/>
              </a:rPr>
              <a:t>произошли существенные </a:t>
            </a:r>
            <a:r>
              <a:rPr sz="1800" spc="-10" dirty="0">
                <a:latin typeface="Times New Roman"/>
                <a:cs typeface="Times New Roman"/>
              </a:rPr>
              <a:t>изменения, </a:t>
            </a:r>
            <a:r>
              <a:rPr sz="1800" spc="-5" dirty="0">
                <a:latin typeface="Times New Roman"/>
                <a:cs typeface="Times New Roman"/>
              </a:rPr>
              <a:t>делающие меня </a:t>
            </a:r>
            <a:r>
              <a:rPr sz="1800" spc="-10" dirty="0">
                <a:latin typeface="Times New Roman"/>
                <a:cs typeface="Times New Roman"/>
              </a:rPr>
              <a:t>непривлекательным. </a:t>
            </a:r>
            <a:r>
              <a:rPr sz="1800" dirty="0">
                <a:latin typeface="Times New Roman"/>
                <a:cs typeface="Times New Roman"/>
              </a:rPr>
              <a:t>3 Я  знаю,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20" dirty="0">
                <a:latin typeface="Times New Roman"/>
                <a:cs typeface="Times New Roman"/>
              </a:rPr>
              <a:t>выгляжу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безобразно.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287" y="597915"/>
            <a:ext cx="7336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ШКАЛА ОЦЕНКИ ДЕПРЕССИИ БЭКА</a:t>
            </a:r>
            <a:r>
              <a:rPr sz="2800" spc="20" dirty="0"/>
              <a:t> </a:t>
            </a:r>
            <a:r>
              <a:rPr sz="2800" dirty="0"/>
              <a:t>(15-18)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90739" y="1526540"/>
            <a:ext cx="7761605" cy="37776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90"/>
              </a:spcBef>
              <a:buAutoNum type="arabicParenR" startAt="15"/>
              <a:tabLst>
                <a:tab pos="37719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могу </a:t>
            </a:r>
            <a:r>
              <a:rPr sz="1800" spc="-10" dirty="0">
                <a:latin typeface="Times New Roman"/>
                <a:cs typeface="Times New Roman"/>
              </a:rPr>
              <a:t>работать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spc="-15" dirty="0">
                <a:latin typeface="Times New Roman"/>
                <a:cs typeface="Times New Roman"/>
              </a:rPr>
              <a:t>же </a:t>
            </a:r>
            <a:r>
              <a:rPr sz="1800" spc="-10" dirty="0">
                <a:latin typeface="Times New Roman"/>
                <a:cs typeface="Times New Roman"/>
              </a:rPr>
              <a:t>хорошо, как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раньше.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5" dirty="0">
                <a:latin typeface="Times New Roman"/>
                <a:cs typeface="Times New Roman"/>
              </a:rPr>
              <a:t>Мне </a:t>
            </a:r>
            <a:r>
              <a:rPr sz="1800" spc="-25" dirty="0">
                <a:latin typeface="Times New Roman"/>
                <a:cs typeface="Times New Roman"/>
              </a:rPr>
              <a:t>необходимо </a:t>
            </a:r>
            <a:r>
              <a:rPr sz="1800" spc="-10" dirty="0">
                <a:latin typeface="Times New Roman"/>
                <a:cs typeface="Times New Roman"/>
              </a:rPr>
              <a:t>сделать  </a:t>
            </a:r>
            <a:r>
              <a:rPr sz="1800" spc="-5" dirty="0">
                <a:latin typeface="Times New Roman"/>
                <a:cs typeface="Times New Roman"/>
              </a:rPr>
              <a:t>дополнительное усилие, </a:t>
            </a:r>
            <a:r>
              <a:rPr sz="1800" spc="-10" dirty="0">
                <a:latin typeface="Times New Roman"/>
                <a:cs typeface="Times New Roman"/>
              </a:rPr>
              <a:t>чтобы </a:t>
            </a:r>
            <a:r>
              <a:rPr sz="1800" spc="-25" dirty="0">
                <a:latin typeface="Times New Roman"/>
                <a:cs typeface="Times New Roman"/>
              </a:rPr>
              <a:t>начать </a:t>
            </a:r>
            <a:r>
              <a:rPr sz="1800" spc="-10" dirty="0">
                <a:latin typeface="Times New Roman"/>
                <a:cs typeface="Times New Roman"/>
              </a:rPr>
              <a:t>делать </a:t>
            </a:r>
            <a:r>
              <a:rPr sz="1800" spc="-25" dirty="0">
                <a:latin typeface="Times New Roman"/>
                <a:cs typeface="Times New Roman"/>
              </a:rPr>
              <a:t>что-нибудь. </a:t>
            </a:r>
            <a:r>
              <a:rPr sz="1800" dirty="0">
                <a:latin typeface="Times New Roman"/>
                <a:cs typeface="Times New Roman"/>
              </a:rPr>
              <a:t>2 Я с </a:t>
            </a:r>
            <a:r>
              <a:rPr sz="1800" spc="-30" dirty="0">
                <a:latin typeface="Times New Roman"/>
                <a:cs typeface="Times New Roman"/>
              </a:rPr>
              <a:t>трудом  </a:t>
            </a:r>
            <a:r>
              <a:rPr sz="1800" spc="-5" dirty="0">
                <a:latin typeface="Times New Roman"/>
                <a:cs typeface="Times New Roman"/>
              </a:rPr>
              <a:t>заставляю </a:t>
            </a:r>
            <a:r>
              <a:rPr sz="1800" spc="-10" dirty="0">
                <a:latin typeface="Times New Roman"/>
                <a:cs typeface="Times New Roman"/>
              </a:rPr>
              <a:t>себя делать </a:t>
            </a:r>
            <a:r>
              <a:rPr sz="1800" spc="-5" dirty="0">
                <a:latin typeface="Times New Roman"/>
                <a:cs typeface="Times New Roman"/>
              </a:rPr>
              <a:t>что-либо. </a:t>
            </a:r>
            <a:r>
              <a:rPr sz="1800" dirty="0">
                <a:latin typeface="Times New Roman"/>
                <a:cs typeface="Times New Roman"/>
              </a:rPr>
              <a:t>3 Я совсем </a:t>
            </a:r>
            <a:r>
              <a:rPr sz="1800" spc="-5" dirty="0">
                <a:latin typeface="Times New Roman"/>
                <a:cs typeface="Times New Roman"/>
              </a:rPr>
              <a:t>не могу выполнять </a:t>
            </a:r>
            <a:r>
              <a:rPr sz="1800" spc="-10" dirty="0">
                <a:latin typeface="Times New Roman"/>
                <a:cs typeface="Times New Roman"/>
              </a:rPr>
              <a:t>никакую  </a:t>
            </a:r>
            <a:r>
              <a:rPr sz="1800" spc="-35" dirty="0">
                <a:latin typeface="Times New Roman"/>
                <a:cs typeface="Times New Roman"/>
              </a:rPr>
              <a:t>работу.</a:t>
            </a:r>
            <a:endParaRPr sz="1800">
              <a:latin typeface="Times New Roman"/>
              <a:cs typeface="Times New Roman"/>
            </a:endParaRPr>
          </a:p>
          <a:p>
            <a:pPr marL="377825" indent="-365760" algn="just">
              <a:lnSpc>
                <a:spcPts val="2135"/>
              </a:lnSpc>
              <a:spcBef>
                <a:spcPts val="1225"/>
              </a:spcBef>
              <a:buAutoNum type="arabicParenR" startAt="15"/>
              <a:tabLst>
                <a:tab pos="378460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5" dirty="0">
                <a:latin typeface="Times New Roman"/>
                <a:cs typeface="Times New Roman"/>
              </a:rPr>
              <a:t>сплю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spc="-15" dirty="0">
                <a:latin typeface="Times New Roman"/>
                <a:cs typeface="Times New Roman"/>
              </a:rPr>
              <a:t>же </a:t>
            </a:r>
            <a:r>
              <a:rPr sz="1800" spc="-10" dirty="0">
                <a:latin typeface="Times New Roman"/>
                <a:cs typeface="Times New Roman"/>
              </a:rPr>
              <a:t>хорошо, как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раньше. </a:t>
            </a:r>
            <a:r>
              <a:rPr sz="1800" dirty="0">
                <a:latin typeface="Times New Roman"/>
                <a:cs typeface="Times New Roman"/>
              </a:rPr>
              <a:t>1 Сейчас я </a:t>
            </a:r>
            <a:r>
              <a:rPr sz="1800" spc="-5" dirty="0">
                <a:latin typeface="Times New Roman"/>
                <a:cs typeface="Times New Roman"/>
              </a:rPr>
              <a:t>сплю </a:t>
            </a:r>
            <a:r>
              <a:rPr sz="1800" spc="-25" dirty="0">
                <a:latin typeface="Times New Roman"/>
                <a:cs typeface="Times New Roman"/>
              </a:rPr>
              <a:t>хуже, </a:t>
            </a:r>
            <a:r>
              <a:rPr sz="1800" spc="-5" dirty="0">
                <a:latin typeface="Times New Roman"/>
                <a:cs typeface="Times New Roman"/>
              </a:rPr>
              <a:t>чем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раньше.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180"/>
              </a:lnSpc>
              <a:spcBef>
                <a:spcPts val="30"/>
              </a:spcBef>
            </a:pPr>
            <a:r>
              <a:rPr sz="1800" dirty="0">
                <a:latin typeface="Times New Roman"/>
                <a:cs typeface="Times New Roman"/>
              </a:rPr>
              <a:t>2 Я просыпаюсь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dirty="0">
                <a:latin typeface="Times New Roman"/>
                <a:cs typeface="Times New Roman"/>
              </a:rPr>
              <a:t>1-2 часа </a:t>
            </a:r>
            <a:r>
              <a:rPr sz="1800" spc="-5" dirty="0">
                <a:latin typeface="Times New Roman"/>
                <a:cs typeface="Times New Roman"/>
              </a:rPr>
              <a:t>раньше,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мне </a:t>
            </a:r>
            <a:r>
              <a:rPr sz="1800" spc="-25" dirty="0">
                <a:latin typeface="Times New Roman"/>
                <a:cs typeface="Times New Roman"/>
              </a:rPr>
              <a:t>трудно </a:t>
            </a:r>
            <a:r>
              <a:rPr sz="1800" spc="-5" dirty="0">
                <a:latin typeface="Times New Roman"/>
                <a:cs typeface="Times New Roman"/>
              </a:rPr>
              <a:t>заснугь опять. </a:t>
            </a:r>
            <a:r>
              <a:rPr sz="1800" dirty="0">
                <a:latin typeface="Times New Roman"/>
                <a:cs typeface="Times New Roman"/>
              </a:rPr>
              <a:t>3 Я  просыпаюсь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несколько </a:t>
            </a:r>
            <a:r>
              <a:rPr sz="1800" spc="-5" dirty="0">
                <a:latin typeface="Times New Roman"/>
                <a:cs typeface="Times New Roman"/>
              </a:rPr>
              <a:t>часов раньше </a:t>
            </a:r>
            <a:r>
              <a:rPr sz="1800" spc="-10" dirty="0">
                <a:latin typeface="Times New Roman"/>
                <a:cs typeface="Times New Roman"/>
              </a:rPr>
              <a:t>обычного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больше не могу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заснуть.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400"/>
              </a:lnSpc>
              <a:spcBef>
                <a:spcPts val="1190"/>
              </a:spcBef>
              <a:buAutoNum type="arabicParenR" startAt="17"/>
              <a:tabLst>
                <a:tab pos="384810" algn="l"/>
              </a:tabLst>
            </a:pPr>
            <a:r>
              <a:rPr sz="1800" dirty="0">
                <a:latin typeface="Times New Roman"/>
                <a:cs typeface="Times New Roman"/>
              </a:rPr>
              <a:t>0 Я устаю </a:t>
            </a:r>
            <a:r>
              <a:rPr sz="1800" spc="-5" dirty="0">
                <a:latin typeface="Times New Roman"/>
                <a:cs typeface="Times New Roman"/>
              </a:rPr>
              <a:t>не больше, чем обычно.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15" dirty="0">
                <a:latin typeface="Times New Roman"/>
                <a:cs typeface="Times New Roman"/>
              </a:rPr>
              <a:t>Теперь </a:t>
            </a:r>
            <a:r>
              <a:rPr sz="1800" dirty="0">
                <a:latin typeface="Times New Roman"/>
                <a:cs typeface="Times New Roman"/>
              </a:rPr>
              <a:t>я устаю быстрее, </a:t>
            </a:r>
            <a:r>
              <a:rPr sz="1800" spc="-5" dirty="0">
                <a:latin typeface="Times New Roman"/>
                <a:cs typeface="Times New Roman"/>
              </a:rPr>
              <a:t>чем раньше.  </a:t>
            </a:r>
            <a:r>
              <a:rPr sz="1800" dirty="0">
                <a:latin typeface="Times New Roman"/>
                <a:cs typeface="Times New Roman"/>
              </a:rPr>
              <a:t>2 Я устаю </a:t>
            </a:r>
            <a:r>
              <a:rPr sz="1800" spc="-15" dirty="0">
                <a:latin typeface="Times New Roman"/>
                <a:cs typeface="Times New Roman"/>
              </a:rPr>
              <a:t>почти от </a:t>
            </a:r>
            <a:r>
              <a:rPr sz="1800" spc="-10" dirty="0">
                <a:latin typeface="Times New Roman"/>
                <a:cs typeface="Times New Roman"/>
              </a:rPr>
              <a:t>всего,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делаю.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5" dirty="0">
                <a:latin typeface="Times New Roman"/>
                <a:cs typeface="Times New Roman"/>
              </a:rPr>
              <a:t>не могу </a:t>
            </a:r>
            <a:r>
              <a:rPr sz="1800" spc="-15" dirty="0">
                <a:latin typeface="Times New Roman"/>
                <a:cs typeface="Times New Roman"/>
              </a:rPr>
              <a:t>ничего </a:t>
            </a:r>
            <a:r>
              <a:rPr sz="1800" spc="-10" dirty="0">
                <a:latin typeface="Times New Roman"/>
                <a:cs typeface="Times New Roman"/>
              </a:rPr>
              <a:t>делать </a:t>
            </a:r>
            <a:r>
              <a:rPr sz="1800" spc="-5" dirty="0">
                <a:latin typeface="Times New Roman"/>
                <a:cs typeface="Times New Roman"/>
              </a:rPr>
              <a:t>из-за  </a:t>
            </a:r>
            <a:r>
              <a:rPr sz="1800" spc="5" dirty="0">
                <a:latin typeface="Times New Roman"/>
                <a:cs typeface="Times New Roman"/>
              </a:rPr>
              <a:t>усталости.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099"/>
              </a:lnSpc>
              <a:spcBef>
                <a:spcPts val="1130"/>
              </a:spcBef>
              <a:buAutoNum type="arabicParenR" startAt="17"/>
              <a:tabLst>
                <a:tab pos="375285" algn="l"/>
              </a:tabLst>
            </a:pPr>
            <a:r>
              <a:rPr sz="1800" dirty="0">
                <a:latin typeface="Times New Roman"/>
                <a:cs typeface="Times New Roman"/>
              </a:rPr>
              <a:t>0 </a:t>
            </a:r>
            <a:r>
              <a:rPr sz="1800" spc="-20" dirty="0">
                <a:latin typeface="Times New Roman"/>
                <a:cs typeface="Times New Roman"/>
              </a:rPr>
              <a:t>Мой </a:t>
            </a:r>
            <a:r>
              <a:rPr sz="1800" spc="-10" dirty="0">
                <a:latin typeface="Times New Roman"/>
                <a:cs typeface="Times New Roman"/>
              </a:rPr>
              <a:t>аппетит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25" dirty="0">
                <a:latin typeface="Times New Roman"/>
                <a:cs typeface="Times New Roman"/>
              </a:rPr>
              <a:t>хуже, </a:t>
            </a:r>
            <a:r>
              <a:rPr sz="1800" spc="-5" dirty="0">
                <a:latin typeface="Times New Roman"/>
                <a:cs typeface="Times New Roman"/>
              </a:rPr>
              <a:t>чем обычно.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20" dirty="0">
                <a:latin typeface="Times New Roman"/>
                <a:cs typeface="Times New Roman"/>
              </a:rPr>
              <a:t>Мой </a:t>
            </a:r>
            <a:r>
              <a:rPr sz="1800" spc="-10" dirty="0">
                <a:latin typeface="Times New Roman"/>
                <a:cs typeface="Times New Roman"/>
              </a:rPr>
              <a:t>аппетит </a:t>
            </a:r>
            <a:r>
              <a:rPr sz="1800" spc="5" dirty="0">
                <a:latin typeface="Times New Roman"/>
                <a:cs typeface="Times New Roman"/>
              </a:rPr>
              <a:t>стал </a:t>
            </a:r>
            <a:r>
              <a:rPr sz="1800" spc="-25" dirty="0">
                <a:latin typeface="Times New Roman"/>
                <a:cs typeface="Times New Roman"/>
              </a:rPr>
              <a:t>хуже, </a:t>
            </a:r>
            <a:r>
              <a:rPr sz="1800" spc="-5" dirty="0">
                <a:latin typeface="Times New Roman"/>
                <a:cs typeface="Times New Roman"/>
              </a:rPr>
              <a:t>чем раньше. 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20" dirty="0">
                <a:latin typeface="Times New Roman"/>
                <a:cs typeface="Times New Roman"/>
              </a:rPr>
              <a:t>Мой </a:t>
            </a:r>
            <a:r>
              <a:rPr sz="1800" spc="-10" dirty="0">
                <a:latin typeface="Times New Roman"/>
                <a:cs typeface="Times New Roman"/>
              </a:rPr>
              <a:t>аппетит </a:t>
            </a:r>
            <a:r>
              <a:rPr sz="1800" spc="-5" dirty="0">
                <a:latin typeface="Times New Roman"/>
                <a:cs typeface="Times New Roman"/>
              </a:rPr>
              <a:t>теперь </a:t>
            </a:r>
            <a:r>
              <a:rPr sz="1800" spc="-10" dirty="0">
                <a:latin typeface="Times New Roman"/>
                <a:cs typeface="Times New Roman"/>
              </a:rPr>
              <a:t>значительно </a:t>
            </a:r>
            <a:r>
              <a:rPr sz="1800" spc="-25" dirty="0">
                <a:latin typeface="Times New Roman"/>
                <a:cs typeface="Times New Roman"/>
              </a:rPr>
              <a:t>хуже. </a:t>
            </a:r>
            <a:r>
              <a:rPr sz="1800" dirty="0">
                <a:latin typeface="Times New Roman"/>
                <a:cs typeface="Times New Roman"/>
              </a:rPr>
              <a:t>3 У </a:t>
            </a:r>
            <a:r>
              <a:rPr sz="1800" spc="-5" dirty="0">
                <a:latin typeface="Times New Roman"/>
                <a:cs typeface="Times New Roman"/>
              </a:rPr>
              <a:t>меня вообще нег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аппетита.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739" y="1325371"/>
            <a:ext cx="7761605" cy="2104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90"/>
              </a:spcBef>
              <a:buAutoNum type="arabicParenR" startAt="19"/>
              <a:tabLst>
                <a:tab pos="383540" algn="l"/>
                <a:tab pos="1361440" algn="l"/>
                <a:tab pos="3120390" algn="l"/>
              </a:tabLst>
            </a:pPr>
            <a:r>
              <a:rPr sz="1800" dirty="0">
                <a:latin typeface="Times New Roman"/>
                <a:cs typeface="Times New Roman"/>
              </a:rPr>
              <a:t>0 В последнее </a:t>
            </a:r>
            <a:r>
              <a:rPr sz="1800" spc="-5" dirty="0">
                <a:latin typeface="Times New Roman"/>
                <a:cs typeface="Times New Roman"/>
              </a:rPr>
              <a:t>время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35" dirty="0">
                <a:latin typeface="Times New Roman"/>
                <a:cs typeface="Times New Roman"/>
              </a:rPr>
              <a:t>похудел </a:t>
            </a:r>
            <a:r>
              <a:rPr sz="1800" spc="-5" dirty="0">
                <a:latin typeface="Times New Roman"/>
                <a:cs typeface="Times New Roman"/>
              </a:rPr>
              <a:t>или потеря </a:t>
            </a:r>
            <a:r>
              <a:rPr sz="1800" spc="10" dirty="0">
                <a:latin typeface="Times New Roman"/>
                <a:cs typeface="Times New Roman"/>
              </a:rPr>
              <a:t>веса </a:t>
            </a:r>
            <a:r>
              <a:rPr sz="1800" spc="-5" dirty="0">
                <a:latin typeface="Times New Roman"/>
                <a:cs typeface="Times New Roman"/>
              </a:rPr>
              <a:t>была </a:t>
            </a:r>
            <a:r>
              <a:rPr sz="1800" spc="-10" dirty="0">
                <a:latin typeface="Times New Roman"/>
                <a:cs typeface="Times New Roman"/>
              </a:rPr>
              <a:t>незначительной. </a:t>
            </a:r>
            <a:r>
              <a:rPr sz="1800" dirty="0">
                <a:latin typeface="Times New Roman"/>
                <a:cs typeface="Times New Roman"/>
              </a:rPr>
              <a:t>1 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dirty="0">
                <a:latin typeface="Times New Roman"/>
                <a:cs typeface="Times New Roman"/>
              </a:rPr>
              <a:t>последнее </a:t>
            </a:r>
            <a:r>
              <a:rPr sz="1800" spc="-5" dirty="0">
                <a:latin typeface="Times New Roman"/>
                <a:cs typeface="Times New Roman"/>
              </a:rPr>
              <a:t>время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потерял </a:t>
            </a:r>
            <a:r>
              <a:rPr sz="1800" spc="-10" dirty="0">
                <a:latin typeface="Times New Roman"/>
                <a:cs typeface="Times New Roman"/>
              </a:rPr>
              <a:t>более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70" dirty="0">
                <a:latin typeface="Times New Roman"/>
                <a:cs typeface="Times New Roman"/>
              </a:rPr>
              <a:t>кг. </a:t>
            </a:r>
            <a:r>
              <a:rPr sz="1800" dirty="0">
                <a:latin typeface="Times New Roman"/>
                <a:cs typeface="Times New Roman"/>
              </a:rPr>
              <a:t>2 Я </a:t>
            </a:r>
            <a:r>
              <a:rPr sz="1800" spc="-5" dirty="0">
                <a:latin typeface="Times New Roman"/>
                <a:cs typeface="Times New Roman"/>
              </a:rPr>
              <a:t>потерял </a:t>
            </a:r>
            <a:r>
              <a:rPr sz="1800" spc="-10" dirty="0">
                <a:latin typeface="Times New Roman"/>
                <a:cs typeface="Times New Roman"/>
              </a:rPr>
              <a:t>более </a:t>
            </a:r>
            <a:r>
              <a:rPr sz="1800" dirty="0">
                <a:latin typeface="Times New Roman"/>
                <a:cs typeface="Times New Roman"/>
              </a:rPr>
              <a:t>5 </a:t>
            </a:r>
            <a:r>
              <a:rPr sz="1800" spc="-70" dirty="0">
                <a:latin typeface="Times New Roman"/>
                <a:cs typeface="Times New Roman"/>
              </a:rPr>
              <a:t>кг. </a:t>
            </a:r>
            <a:r>
              <a:rPr sz="1800" dirty="0">
                <a:latin typeface="Times New Roman"/>
                <a:cs typeface="Times New Roman"/>
              </a:rPr>
              <a:t>3 Я </a:t>
            </a:r>
            <a:r>
              <a:rPr sz="1800" spc="-5" dirty="0">
                <a:latin typeface="Times New Roman"/>
                <a:cs typeface="Times New Roman"/>
              </a:rPr>
              <a:t>потерял  </a:t>
            </a:r>
            <a:r>
              <a:rPr sz="1800" spc="-10" dirty="0">
                <a:latin typeface="Times New Roman"/>
                <a:cs typeface="Times New Roman"/>
              </a:rPr>
              <a:t>более </a:t>
            </a:r>
            <a:r>
              <a:rPr sz="1800" dirty="0">
                <a:latin typeface="Times New Roman"/>
                <a:cs typeface="Times New Roman"/>
              </a:rPr>
              <a:t>7 </a:t>
            </a:r>
            <a:r>
              <a:rPr sz="1800" spc="-70" dirty="0">
                <a:latin typeface="Times New Roman"/>
                <a:cs typeface="Times New Roman"/>
              </a:rPr>
              <a:t>кг.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намеренно </a:t>
            </a:r>
            <a:r>
              <a:rPr sz="1800" dirty="0">
                <a:latin typeface="Times New Roman"/>
                <a:cs typeface="Times New Roman"/>
              </a:rPr>
              <a:t>стараюсь </a:t>
            </a:r>
            <a:r>
              <a:rPr sz="1800" spc="-35" dirty="0">
                <a:latin typeface="Times New Roman"/>
                <a:cs typeface="Times New Roman"/>
              </a:rPr>
              <a:t>похудеть </a:t>
            </a:r>
            <a:r>
              <a:rPr sz="1800" dirty="0">
                <a:latin typeface="Times New Roman"/>
                <a:cs typeface="Times New Roman"/>
              </a:rPr>
              <a:t>и ем </a:t>
            </a:r>
            <a:r>
              <a:rPr sz="1800" spc="-5" dirty="0">
                <a:latin typeface="Times New Roman"/>
                <a:cs typeface="Times New Roman"/>
              </a:rPr>
              <a:t>меньше (отметить </a:t>
            </a:r>
            <a:r>
              <a:rPr sz="1800" spc="-10" dirty="0">
                <a:latin typeface="Times New Roman"/>
                <a:cs typeface="Times New Roman"/>
              </a:rPr>
              <a:t>крестиком).  </a:t>
            </a:r>
            <a:r>
              <a:rPr sz="1800" spc="-5" dirty="0">
                <a:latin typeface="Times New Roman"/>
                <a:cs typeface="Times New Roman"/>
              </a:rPr>
              <a:t>ДА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800" dirty="0">
                <a:latin typeface="Times New Roman"/>
                <a:cs typeface="Times New Roman"/>
              </a:rPr>
              <a:t>НЕТ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225"/>
              </a:spcBef>
              <a:buAutoNum type="arabicParenR" startAt="19"/>
              <a:tabLst>
                <a:tab pos="377825" algn="l"/>
              </a:tabLst>
            </a:pPr>
            <a:r>
              <a:rPr sz="1800" dirty="0">
                <a:latin typeface="Times New Roman"/>
                <a:cs typeface="Times New Roman"/>
              </a:rPr>
              <a:t>0 Я </a:t>
            </a:r>
            <a:r>
              <a:rPr sz="1800" spc="-10" dirty="0">
                <a:latin typeface="Times New Roman"/>
                <a:cs typeface="Times New Roman"/>
              </a:rPr>
              <a:t>беспокоюсь </a:t>
            </a:r>
            <a:r>
              <a:rPr sz="1800" dirty="0">
                <a:latin typeface="Times New Roman"/>
                <a:cs typeface="Times New Roman"/>
              </a:rPr>
              <a:t>о своем </a:t>
            </a:r>
            <a:r>
              <a:rPr sz="1800" spc="-5" dirty="0">
                <a:latin typeface="Times New Roman"/>
                <a:cs typeface="Times New Roman"/>
              </a:rPr>
              <a:t>здоровье не больше, чем обычно.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10" dirty="0">
                <a:latin typeface="Times New Roman"/>
                <a:cs typeface="Times New Roman"/>
              </a:rPr>
              <a:t>Меня </a:t>
            </a:r>
            <a:r>
              <a:rPr sz="1800" spc="-15" dirty="0">
                <a:latin typeface="Times New Roman"/>
                <a:cs typeface="Times New Roman"/>
              </a:rPr>
              <a:t>тревожат  </a:t>
            </a:r>
            <a:r>
              <a:rPr sz="1800" spc="-10" dirty="0">
                <a:latin typeface="Times New Roman"/>
                <a:cs typeface="Times New Roman"/>
              </a:rPr>
              <a:t>проблемы моего </a:t>
            </a:r>
            <a:r>
              <a:rPr sz="1800" spc="-15" dirty="0">
                <a:latin typeface="Times New Roman"/>
                <a:cs typeface="Times New Roman"/>
              </a:rPr>
              <a:t>физического </a:t>
            </a:r>
            <a:r>
              <a:rPr sz="1800" spc="-5" dirty="0">
                <a:latin typeface="Times New Roman"/>
                <a:cs typeface="Times New Roman"/>
              </a:rPr>
              <a:t>здоровья, </a:t>
            </a:r>
            <a:r>
              <a:rPr sz="1800" dirty="0">
                <a:latin typeface="Times New Roman"/>
                <a:cs typeface="Times New Roman"/>
              </a:rPr>
              <a:t>такие, </a:t>
            </a:r>
            <a:r>
              <a:rPr sz="1800" spc="-10" dirty="0">
                <a:latin typeface="Times New Roman"/>
                <a:cs typeface="Times New Roman"/>
              </a:rPr>
              <a:t>как боли, </a:t>
            </a:r>
            <a:r>
              <a:rPr sz="1800" dirty="0">
                <a:latin typeface="Times New Roman"/>
                <a:cs typeface="Times New Roman"/>
              </a:rPr>
              <a:t>расстройство </a:t>
            </a:r>
            <a:r>
              <a:rPr sz="1800" spc="-25" dirty="0">
                <a:latin typeface="Times New Roman"/>
                <a:cs typeface="Times New Roman"/>
              </a:rPr>
              <a:t>желудка,  </a:t>
            </a:r>
            <a:r>
              <a:rPr sz="1800" spc="-5" dirty="0">
                <a:latin typeface="Times New Roman"/>
                <a:cs typeface="Times New Roman"/>
              </a:rPr>
              <a:t>запоры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д.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очень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обеспокоен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своим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физическим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состоянием,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мне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3407155"/>
            <a:ext cx="776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8044" algn="l"/>
                <a:tab pos="1728470" algn="l"/>
                <a:tab pos="2032000" algn="l"/>
                <a:tab pos="3124835" algn="l"/>
                <a:tab pos="4055110" algn="l"/>
                <a:tab pos="4358640" algn="l"/>
                <a:tab pos="4700905" algn="l"/>
                <a:tab pos="5856605" algn="l"/>
                <a:tab pos="7158990" algn="l"/>
              </a:tabLst>
            </a:pP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25" dirty="0">
                <a:latin typeface="Times New Roman"/>
                <a:cs typeface="Times New Roman"/>
              </a:rPr>
              <a:t>р</a:t>
            </a:r>
            <a:r>
              <a:rPr sz="1800" spc="-114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ть	о	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-ли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50" dirty="0">
                <a:latin typeface="Times New Roman"/>
                <a:cs typeface="Times New Roman"/>
              </a:rPr>
              <a:t>г</a:t>
            </a:r>
            <a:r>
              <a:rPr sz="1800" spc="-3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.	3	Я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ас</a:t>
            </a:r>
            <a:r>
              <a:rPr sz="1800" spc="-25" dirty="0">
                <a:latin typeface="Times New Roman"/>
                <a:cs typeface="Times New Roman"/>
              </a:rPr>
              <a:t>то</a:t>
            </a:r>
            <a:r>
              <a:rPr sz="1800" dirty="0">
                <a:latin typeface="Times New Roman"/>
                <a:cs typeface="Times New Roman"/>
              </a:rPr>
              <a:t>ль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	о</a:t>
            </a:r>
            <a:r>
              <a:rPr sz="1800" spc="-30" dirty="0">
                <a:latin typeface="Times New Roman"/>
                <a:cs typeface="Times New Roman"/>
              </a:rPr>
              <a:t>б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spc="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ен	с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739" y="3519931"/>
            <a:ext cx="7761605" cy="1711325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1800" dirty="0">
                <a:latin typeface="Times New Roman"/>
                <a:cs typeface="Times New Roman"/>
              </a:rPr>
              <a:t>физическим </a:t>
            </a:r>
            <a:r>
              <a:rPr sz="1800" spc="-5" dirty="0">
                <a:latin typeface="Times New Roman"/>
                <a:cs typeface="Times New Roman"/>
              </a:rPr>
              <a:t>состоянием, </a:t>
            </a:r>
            <a:r>
              <a:rPr sz="1800" spc="-15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больше ни 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-5" dirty="0">
                <a:latin typeface="Times New Roman"/>
                <a:cs typeface="Times New Roman"/>
              </a:rPr>
              <a:t>чем не могу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думать.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400"/>
              </a:lnSpc>
              <a:spcBef>
                <a:spcPts val="1215"/>
              </a:spcBef>
            </a:pPr>
            <a:r>
              <a:rPr sz="1800" dirty="0">
                <a:latin typeface="Times New Roman"/>
                <a:cs typeface="Times New Roman"/>
              </a:rPr>
              <a:t>21) 0 В последнее </a:t>
            </a:r>
            <a:r>
              <a:rPr sz="1800" spc="-5" dirty="0">
                <a:latin typeface="Times New Roman"/>
                <a:cs typeface="Times New Roman"/>
              </a:rPr>
              <a:t>время 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замечал изменения своего </a:t>
            </a:r>
            <a:r>
              <a:rPr sz="1800" spc="5" dirty="0">
                <a:latin typeface="Times New Roman"/>
                <a:cs typeface="Times New Roman"/>
              </a:rPr>
              <a:t>интереса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40" dirty="0">
                <a:latin typeface="Times New Roman"/>
                <a:cs typeface="Times New Roman"/>
              </a:rPr>
              <a:t>сексу. </a:t>
            </a:r>
            <a:r>
              <a:rPr sz="1800" dirty="0">
                <a:latin typeface="Times New Roman"/>
                <a:cs typeface="Times New Roman"/>
              </a:rPr>
              <a:t>1  </a:t>
            </a:r>
            <a:r>
              <a:rPr sz="1800" spc="-10" dirty="0">
                <a:latin typeface="Times New Roman"/>
                <a:cs typeface="Times New Roman"/>
              </a:rPr>
              <a:t>Меня </a:t>
            </a:r>
            <a:r>
              <a:rPr sz="1800" spc="-5" dirty="0">
                <a:latin typeface="Times New Roman"/>
                <a:cs typeface="Times New Roman"/>
              </a:rPr>
              <a:t>меньше </a:t>
            </a:r>
            <a:r>
              <a:rPr sz="1800" spc="-10" dirty="0">
                <a:latin typeface="Times New Roman"/>
                <a:cs typeface="Times New Roman"/>
              </a:rPr>
              <a:t>занимают проблемы </a:t>
            </a:r>
            <a:r>
              <a:rPr sz="1800" spc="-5" dirty="0">
                <a:latin typeface="Times New Roman"/>
                <a:cs typeface="Times New Roman"/>
              </a:rPr>
              <a:t>секса, чем раньше. </a:t>
            </a:r>
            <a:r>
              <a:rPr sz="1800" dirty="0">
                <a:latin typeface="Times New Roman"/>
                <a:cs typeface="Times New Roman"/>
              </a:rPr>
              <a:t>2 Сейчас я </a:t>
            </a:r>
            <a:r>
              <a:rPr sz="1800" spc="-10" dirty="0">
                <a:latin typeface="Times New Roman"/>
                <a:cs typeface="Times New Roman"/>
              </a:rPr>
              <a:t>значительно  </a:t>
            </a:r>
            <a:r>
              <a:rPr sz="1800" spc="-5" dirty="0">
                <a:latin typeface="Times New Roman"/>
                <a:cs typeface="Times New Roman"/>
              </a:rPr>
              <a:t>меньше </a:t>
            </a:r>
            <a:r>
              <a:rPr sz="1800" dirty="0">
                <a:latin typeface="Times New Roman"/>
                <a:cs typeface="Times New Roman"/>
              </a:rPr>
              <a:t>интересуюсь </a:t>
            </a:r>
            <a:r>
              <a:rPr sz="1800" spc="-10" dirty="0">
                <a:latin typeface="Times New Roman"/>
                <a:cs typeface="Times New Roman"/>
              </a:rPr>
              <a:t>сексуальными проблемами, </a:t>
            </a:r>
            <a:r>
              <a:rPr sz="1800" spc="-5" dirty="0">
                <a:latin typeface="Times New Roman"/>
                <a:cs typeface="Times New Roman"/>
              </a:rPr>
              <a:t>чем раньше. </a:t>
            </a:r>
            <a:r>
              <a:rPr sz="1800" dirty="0">
                <a:latin typeface="Times New Roman"/>
                <a:cs typeface="Times New Roman"/>
              </a:rPr>
              <a:t>3 Я полностью  </a:t>
            </a:r>
            <a:r>
              <a:rPr sz="1800" spc="-5" dirty="0">
                <a:latin typeface="Times New Roman"/>
                <a:cs typeface="Times New Roman"/>
              </a:rPr>
              <a:t>утратил </a:t>
            </a:r>
            <a:r>
              <a:rPr sz="1800" spc="-10" dirty="0">
                <a:latin typeface="Times New Roman"/>
                <a:cs typeface="Times New Roman"/>
              </a:rPr>
              <a:t>сексуальный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интерес.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03287" y="500379"/>
            <a:ext cx="73367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ШКАЛА ОЦЕНКИ ДЕПРЕССИИ БЭКА</a:t>
            </a:r>
            <a:r>
              <a:rPr sz="2800" spc="20" dirty="0"/>
              <a:t> </a:t>
            </a:r>
            <a:r>
              <a:rPr sz="2800" dirty="0"/>
              <a:t>(19-21)</a:t>
            </a:r>
            <a:endParaRPr sz="28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508" y="523239"/>
            <a:ext cx="7607934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5" dirty="0">
                <a:latin typeface="Arial"/>
                <a:cs typeface="Arial"/>
              </a:rPr>
              <a:t>ОБРАБОТКА </a:t>
            </a:r>
            <a:r>
              <a:rPr sz="2500" spc="5" dirty="0">
                <a:latin typeface="Arial"/>
                <a:cs typeface="Arial"/>
              </a:rPr>
              <a:t>ШКАЛЫ </a:t>
            </a:r>
            <a:r>
              <a:rPr sz="2500" spc="-5" dirty="0">
                <a:latin typeface="Arial"/>
                <a:cs typeface="Arial"/>
              </a:rPr>
              <a:t>ОЦЕНКИ ДЕПРЕССИИ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БЕКА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222247"/>
            <a:ext cx="7688580" cy="471360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700" b="1" spc="-5" dirty="0">
                <a:latin typeface="Arial"/>
                <a:cs typeface="Arial"/>
              </a:rPr>
              <a:t>Общий</a:t>
            </a:r>
            <a:r>
              <a:rPr sz="1700" b="1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балл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Arial"/>
                <a:cs typeface="Arial"/>
              </a:rPr>
              <a:t>0-9 </a:t>
            </a:r>
            <a:r>
              <a:rPr sz="1700" dirty="0">
                <a:latin typeface="Arial"/>
                <a:cs typeface="Arial"/>
              </a:rPr>
              <a:t>– </a:t>
            </a:r>
            <a:r>
              <a:rPr sz="1700" spc="-10" dirty="0">
                <a:latin typeface="Arial"/>
                <a:cs typeface="Arial"/>
              </a:rPr>
              <a:t>отсутствие </a:t>
            </a:r>
            <a:r>
              <a:rPr sz="1700" spc="-5" dirty="0">
                <a:latin typeface="Arial"/>
                <a:cs typeface="Arial"/>
              </a:rPr>
              <a:t>депрессивных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симптомов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Arial"/>
                <a:cs typeface="Arial"/>
              </a:rPr>
              <a:t>10-15 </a:t>
            </a:r>
            <a:r>
              <a:rPr sz="1700" dirty="0">
                <a:latin typeface="Arial"/>
                <a:cs typeface="Arial"/>
              </a:rPr>
              <a:t>– </a:t>
            </a:r>
            <a:r>
              <a:rPr sz="1700" spc="5" dirty="0">
                <a:latin typeface="Arial"/>
                <a:cs typeface="Arial"/>
              </a:rPr>
              <a:t>легкая </a:t>
            </a:r>
            <a:r>
              <a:rPr sz="1700" spc="-5" dirty="0">
                <a:latin typeface="Arial"/>
                <a:cs typeface="Arial"/>
              </a:rPr>
              <a:t>депрессия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(субдепрессия)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Arial"/>
                <a:cs typeface="Arial"/>
              </a:rPr>
              <a:t>16-19 </a:t>
            </a:r>
            <a:r>
              <a:rPr sz="1700" dirty="0">
                <a:latin typeface="Arial"/>
                <a:cs typeface="Arial"/>
              </a:rPr>
              <a:t>– </a:t>
            </a:r>
            <a:r>
              <a:rPr sz="1700" spc="-5" dirty="0">
                <a:latin typeface="Arial"/>
                <a:cs typeface="Arial"/>
              </a:rPr>
              <a:t>умеренная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депрессия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Arial"/>
                <a:cs typeface="Arial"/>
              </a:rPr>
              <a:t>20-29 </a:t>
            </a:r>
            <a:r>
              <a:rPr sz="1700" dirty="0">
                <a:latin typeface="Arial"/>
                <a:cs typeface="Arial"/>
              </a:rPr>
              <a:t>– </a:t>
            </a:r>
            <a:r>
              <a:rPr sz="1700" spc="-5" dirty="0">
                <a:latin typeface="Arial"/>
                <a:cs typeface="Arial"/>
              </a:rPr>
              <a:t>выраженная депрессия </a:t>
            </a:r>
            <a:r>
              <a:rPr sz="1700" spc="-10" dirty="0">
                <a:latin typeface="Arial"/>
                <a:cs typeface="Arial"/>
              </a:rPr>
              <a:t>(средней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тяжести)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Arial"/>
                <a:cs typeface="Arial"/>
              </a:rPr>
              <a:t>30-63 </a:t>
            </a:r>
            <a:r>
              <a:rPr sz="1700" dirty="0">
                <a:latin typeface="Arial"/>
                <a:cs typeface="Arial"/>
              </a:rPr>
              <a:t>– </a:t>
            </a:r>
            <a:r>
              <a:rPr sz="1700" spc="-10" dirty="0">
                <a:latin typeface="Arial"/>
                <a:cs typeface="Arial"/>
              </a:rPr>
              <a:t>тяжелая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депрессия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700" b="1" spc="-5" dirty="0">
                <a:latin typeface="Arial"/>
                <a:cs typeface="Arial"/>
              </a:rPr>
              <a:t>Субшкалы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0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Пункты </a:t>
            </a:r>
            <a:r>
              <a:rPr sz="1700" spc="-5" dirty="0">
                <a:latin typeface="Arial"/>
                <a:cs typeface="Arial"/>
              </a:rPr>
              <a:t>1-13 </a:t>
            </a:r>
            <a:r>
              <a:rPr sz="1700" dirty="0">
                <a:latin typeface="Arial"/>
                <a:cs typeface="Arial"/>
              </a:rPr>
              <a:t>– когнитивно-аффективная </a:t>
            </a:r>
            <a:r>
              <a:rPr sz="1700" spc="5" dirty="0">
                <a:latin typeface="Arial"/>
                <a:cs typeface="Arial"/>
              </a:rPr>
              <a:t>субшкала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(C-A)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Пункты </a:t>
            </a:r>
            <a:r>
              <a:rPr sz="1700" spc="-5" dirty="0">
                <a:latin typeface="Arial"/>
                <a:cs typeface="Arial"/>
              </a:rPr>
              <a:t>14-21 </a:t>
            </a:r>
            <a:r>
              <a:rPr sz="1700" dirty="0">
                <a:latin typeface="Arial"/>
                <a:cs typeface="Arial"/>
              </a:rPr>
              <a:t>– </a:t>
            </a:r>
            <a:r>
              <a:rPr sz="1700" spc="5" dirty="0">
                <a:latin typeface="Arial"/>
                <a:cs typeface="Arial"/>
              </a:rPr>
              <a:t>субшкала </a:t>
            </a:r>
            <a:r>
              <a:rPr sz="1700" spc="-5" dirty="0">
                <a:latin typeface="Arial"/>
                <a:cs typeface="Arial"/>
              </a:rPr>
              <a:t>соматических </a:t>
            </a:r>
            <a:r>
              <a:rPr sz="1700" spc="-10" dirty="0">
                <a:latin typeface="Arial"/>
                <a:cs typeface="Arial"/>
              </a:rPr>
              <a:t>проявлений </a:t>
            </a:r>
            <a:r>
              <a:rPr sz="1700" spc="-5" dirty="0">
                <a:latin typeface="Arial"/>
                <a:cs typeface="Arial"/>
              </a:rPr>
              <a:t>депрессии</a:t>
            </a:r>
            <a:r>
              <a:rPr sz="1700" spc="7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(S-P)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700" b="1" spc="-5" dirty="0">
                <a:latin typeface="Arial"/>
                <a:cs typeface="Arial"/>
              </a:rPr>
              <a:t>Отдельные</a:t>
            </a:r>
            <a:r>
              <a:rPr sz="1700" b="1" dirty="0">
                <a:latin typeface="Arial"/>
                <a:cs typeface="Arial"/>
              </a:rPr>
              <a:t> </a:t>
            </a:r>
            <a:r>
              <a:rPr sz="1700" b="1" spc="-10" dirty="0">
                <a:latin typeface="Arial"/>
                <a:cs typeface="Arial"/>
              </a:rPr>
              <a:t>симптомы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575"/>
              </a:spcBef>
            </a:pPr>
            <a:r>
              <a:rPr sz="1700" spc="-5" dirty="0">
                <a:latin typeface="Arial"/>
                <a:cs typeface="Arial"/>
              </a:rPr>
              <a:t>Настроение; </a:t>
            </a:r>
            <a:r>
              <a:rPr sz="1700" dirty="0">
                <a:latin typeface="Arial"/>
                <a:cs typeface="Arial"/>
              </a:rPr>
              <a:t>Пессимизм; </a:t>
            </a:r>
            <a:r>
              <a:rPr sz="1700" spc="-10" dirty="0">
                <a:latin typeface="Arial"/>
                <a:cs typeface="Arial"/>
              </a:rPr>
              <a:t>Чувство несостоятельности;  </a:t>
            </a:r>
            <a:r>
              <a:rPr sz="1700" spc="-15" dirty="0">
                <a:latin typeface="Arial"/>
                <a:cs typeface="Arial"/>
              </a:rPr>
              <a:t>Неудовлетворенность; </a:t>
            </a:r>
            <a:r>
              <a:rPr sz="1700" spc="-10" dirty="0">
                <a:latin typeface="Arial"/>
                <a:cs typeface="Arial"/>
              </a:rPr>
              <a:t>Чувство </a:t>
            </a:r>
            <a:r>
              <a:rPr sz="1700" spc="-5" dirty="0">
                <a:latin typeface="Arial"/>
                <a:cs typeface="Arial"/>
              </a:rPr>
              <a:t>вины; Ощущение, </a:t>
            </a:r>
            <a:r>
              <a:rPr sz="1700" spc="-10" dirty="0">
                <a:latin typeface="Arial"/>
                <a:cs typeface="Arial"/>
              </a:rPr>
              <a:t>что </a:t>
            </a:r>
            <a:r>
              <a:rPr sz="1700" spc="-30" dirty="0">
                <a:latin typeface="Arial"/>
                <a:cs typeface="Arial"/>
              </a:rPr>
              <a:t>буду </a:t>
            </a:r>
            <a:r>
              <a:rPr sz="1700" dirty="0">
                <a:latin typeface="Arial"/>
                <a:cs typeface="Arial"/>
              </a:rPr>
              <a:t>наказан;  </a:t>
            </a:r>
            <a:r>
              <a:rPr sz="1700" spc="-5" dirty="0">
                <a:latin typeface="Arial"/>
                <a:cs typeface="Arial"/>
              </a:rPr>
              <a:t>Отвращение </a:t>
            </a:r>
            <a:r>
              <a:rPr sz="1700" dirty="0">
                <a:latin typeface="Arial"/>
                <a:cs typeface="Arial"/>
              </a:rPr>
              <a:t>к </a:t>
            </a:r>
            <a:r>
              <a:rPr sz="1700" spc="5" dirty="0">
                <a:latin typeface="Arial"/>
                <a:cs typeface="Arial"/>
              </a:rPr>
              <a:t>самому </a:t>
            </a:r>
            <a:r>
              <a:rPr sz="1700" spc="-10" dirty="0">
                <a:latin typeface="Arial"/>
                <a:cs typeface="Arial"/>
              </a:rPr>
              <a:t>себе; </a:t>
            </a:r>
            <a:r>
              <a:rPr sz="1700" spc="-5" dirty="0">
                <a:latin typeface="Arial"/>
                <a:cs typeface="Arial"/>
              </a:rPr>
              <a:t>Идеи самообвинения; Суицидальные </a:t>
            </a:r>
            <a:r>
              <a:rPr sz="1700" dirty="0">
                <a:latin typeface="Arial"/>
                <a:cs typeface="Arial"/>
              </a:rPr>
              <a:t>мысли;  </a:t>
            </a:r>
            <a:r>
              <a:rPr sz="1700" spc="-10" dirty="0">
                <a:latin typeface="Arial"/>
                <a:cs typeface="Arial"/>
              </a:rPr>
              <a:t>Слезливость; </a:t>
            </a:r>
            <a:r>
              <a:rPr sz="1700" spc="-15" dirty="0">
                <a:latin typeface="Arial"/>
                <a:cs typeface="Arial"/>
              </a:rPr>
              <a:t>Раздражительность; </a:t>
            </a:r>
            <a:r>
              <a:rPr sz="1700" spc="-5" dirty="0">
                <a:latin typeface="Arial"/>
                <a:cs typeface="Arial"/>
              </a:rPr>
              <a:t>Нарушение </a:t>
            </a:r>
            <a:r>
              <a:rPr sz="1700" dirty="0">
                <a:latin typeface="Arial"/>
                <a:cs typeface="Arial"/>
              </a:rPr>
              <a:t>социальных </a:t>
            </a:r>
            <a:r>
              <a:rPr sz="1700" spc="-10" dirty="0">
                <a:latin typeface="Arial"/>
                <a:cs typeface="Arial"/>
              </a:rPr>
              <a:t>связей;  Нерешительность; </a:t>
            </a:r>
            <a:r>
              <a:rPr sz="1700" spc="-5" dirty="0">
                <a:latin typeface="Arial"/>
                <a:cs typeface="Arial"/>
              </a:rPr>
              <a:t>Образ </a:t>
            </a:r>
            <a:r>
              <a:rPr sz="1700" spc="-20" dirty="0">
                <a:latin typeface="Arial"/>
                <a:cs typeface="Arial"/>
              </a:rPr>
              <a:t>тела; </a:t>
            </a:r>
            <a:r>
              <a:rPr sz="1700" spc="-15" dirty="0">
                <a:latin typeface="Arial"/>
                <a:cs typeface="Arial"/>
              </a:rPr>
              <a:t>Утрата </a:t>
            </a:r>
            <a:r>
              <a:rPr sz="1700" spc="-5" dirty="0">
                <a:latin typeface="Arial"/>
                <a:cs typeface="Arial"/>
              </a:rPr>
              <a:t>работоспособности; Нарушение сна;  Утомляемость; </a:t>
            </a:r>
            <a:r>
              <a:rPr sz="1700" spc="-15" dirty="0">
                <a:latin typeface="Arial"/>
                <a:cs typeface="Arial"/>
              </a:rPr>
              <a:t>Утрата </a:t>
            </a:r>
            <a:r>
              <a:rPr sz="1700" spc="-10" dirty="0">
                <a:latin typeface="Arial"/>
                <a:cs typeface="Arial"/>
              </a:rPr>
              <a:t>аппетита; </a:t>
            </a:r>
            <a:r>
              <a:rPr sz="1700" spc="-15" dirty="0">
                <a:latin typeface="Arial"/>
                <a:cs typeface="Arial"/>
              </a:rPr>
              <a:t>Потеря </a:t>
            </a:r>
            <a:r>
              <a:rPr sz="1700" spc="-5" dirty="0">
                <a:latin typeface="Arial"/>
                <a:cs typeface="Arial"/>
              </a:rPr>
              <a:t>веса; </a:t>
            </a:r>
            <a:r>
              <a:rPr sz="1700" spc="-10" dirty="0">
                <a:latin typeface="Arial"/>
                <a:cs typeface="Arial"/>
              </a:rPr>
              <a:t>Охваченность телесными  </a:t>
            </a:r>
            <a:r>
              <a:rPr sz="1700" dirty="0">
                <a:latin typeface="Arial"/>
                <a:cs typeface="Arial"/>
              </a:rPr>
              <a:t>ощущениями; </a:t>
            </a:r>
            <a:r>
              <a:rPr sz="1700" spc="-15" dirty="0">
                <a:latin typeface="Arial"/>
                <a:cs typeface="Arial"/>
              </a:rPr>
              <a:t>Утрата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либидо.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62560" marR="5080" indent="232410">
              <a:lnSpc>
                <a:spcPct val="100699"/>
              </a:lnSpc>
              <a:spcBef>
                <a:spcPts val="75"/>
              </a:spcBef>
            </a:pPr>
            <a:r>
              <a:rPr spc="-10" dirty="0">
                <a:latin typeface="Arial"/>
                <a:cs typeface="Arial"/>
              </a:rPr>
              <a:t>ОПРОСНИК СПИЛБЕРГЕРА-ХАНИНА.  </a:t>
            </a:r>
            <a:r>
              <a:rPr spc="10" dirty="0">
                <a:latin typeface="Arial"/>
                <a:cs typeface="Arial"/>
              </a:rPr>
              <a:t>ШКАЛА </a:t>
            </a:r>
            <a:r>
              <a:rPr spc="-40" dirty="0">
                <a:latin typeface="Arial"/>
                <a:cs typeface="Arial"/>
              </a:rPr>
              <a:t>СИТУАТИВНОЙ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ТРЕВОЖНОСТИ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1689" y="1640678"/>
          <a:ext cx="6882130" cy="410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4390"/>
                <a:gridCol w="671829"/>
                <a:gridCol w="1195704"/>
                <a:gridCol w="629920"/>
                <a:gridCol w="1010284"/>
              </a:tblGrid>
              <a:tr h="171525">
                <a:tc>
                  <a:txBody>
                    <a:bodyPr/>
                    <a:lstStyle/>
                    <a:p>
                      <a:pPr marL="31750" marR="12065">
                        <a:lnSpc>
                          <a:spcPts val="1105"/>
                        </a:lnSpc>
                        <a:tabLst>
                          <a:tab pos="312420" algn="l"/>
                        </a:tabLst>
                      </a:pPr>
                      <a:r>
                        <a:rPr sz="10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№	</a:t>
                      </a: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Суждение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Никогда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ts val="1105"/>
                        </a:lnSpc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Почти</a:t>
                      </a:r>
                      <a:r>
                        <a:rPr sz="1000" b="1" spc="-3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никогда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1105"/>
                        </a:lnSpc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Часто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105"/>
                        </a:lnSpc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Почти</a:t>
                      </a:r>
                      <a:r>
                        <a:rPr sz="1000" b="1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всегда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2691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10515" algn="l"/>
                        </a:tabLst>
                      </a:pPr>
                      <a:r>
                        <a:rPr sz="10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	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спокоен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</a:tr>
              <a:tr h="196595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Мне ничто не</a:t>
                      </a:r>
                      <a:r>
                        <a:rPr sz="10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угрожает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6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нахожусь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напряжении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20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внутренне</a:t>
                      </a:r>
                      <a:r>
                        <a:rPr sz="10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скован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6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чувствую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себя</a:t>
                      </a:r>
                      <a:r>
                        <a:rPr sz="10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свободно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  <a:tr h="202691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35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расстроен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</a:tr>
              <a:tr h="196596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Меня волнуют возможные</a:t>
                      </a:r>
                      <a:r>
                        <a:rPr sz="10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неудачи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6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ощущаю душевный покой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19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310515" algn="l"/>
                        </a:tabLst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	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встревожен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испытываю чувство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внутреннего</a:t>
                      </a:r>
                      <a:r>
                        <a:rPr sz="10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удовлетворения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  <a:tr h="202692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уверен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себе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</a:tr>
              <a:tr h="196596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spc="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нервничаю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не нахожу себе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места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19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spc="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взвинчен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не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чувствую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скованности,</a:t>
                      </a:r>
                      <a:r>
                        <a:rPr sz="10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напряжения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  <a:tr h="202692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spc="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доволен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</a:tr>
              <a:tr h="196596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1000" spc="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озабочен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слишком возбужден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мне не по</a:t>
                      </a:r>
                      <a:r>
                        <a:rPr sz="10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себе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19">
                <a:tc>
                  <a:txBody>
                    <a:bodyPr/>
                    <a:lstStyle/>
                    <a:p>
                      <a:pPr marL="31750" marR="120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Мне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радостно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66953">
                <a:tc>
                  <a:txBody>
                    <a:bodyPr/>
                    <a:lstStyle/>
                    <a:p>
                      <a:pPr marL="31750" marR="12065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Мне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приятно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219075" algn="ctr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830" y="438403"/>
            <a:ext cx="7522845" cy="58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НЕКОГНИТИВНЫЕ НЕРВНО-ПСИХИЧЕСКИЕ </a:t>
            </a:r>
            <a:r>
              <a:rPr sz="1800" spc="-40" dirty="0"/>
              <a:t>РАССТРОЙСТВА</a:t>
            </a:r>
            <a:r>
              <a:rPr sz="1800" spc="60" dirty="0"/>
              <a:t> </a:t>
            </a:r>
            <a:r>
              <a:rPr sz="1800" spc="-5" dirty="0"/>
              <a:t>(ННПР).</a:t>
            </a:r>
            <a:endParaRPr sz="1800"/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1800" spc="-5" dirty="0"/>
              <a:t>ОПРЕДЕЛЕНИЕ, </a:t>
            </a:r>
            <a:r>
              <a:rPr sz="1800" spc="-35" dirty="0"/>
              <a:t>СХОДНЫЕ </a:t>
            </a:r>
            <a:r>
              <a:rPr sz="1800" spc="-5" dirty="0"/>
              <a:t>ТЕРМИНЫ, </a:t>
            </a:r>
            <a:r>
              <a:rPr sz="1800" dirty="0"/>
              <a:t>ОСНОВНЫЕ</a:t>
            </a:r>
            <a:r>
              <a:rPr sz="1800" spc="40" dirty="0"/>
              <a:t> </a:t>
            </a:r>
            <a:r>
              <a:rPr sz="1800" spc="-5" dirty="0"/>
              <a:t>ВИДЫ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539549" y="1161288"/>
            <a:ext cx="7762240" cy="25311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just">
              <a:lnSpc>
                <a:spcPts val="1900"/>
              </a:lnSpc>
              <a:spcBef>
                <a:spcPts val="280"/>
              </a:spcBef>
            </a:pPr>
            <a:r>
              <a:rPr sz="1700" b="1" i="1" spc="-15" dirty="0">
                <a:latin typeface="Times New Roman"/>
                <a:cs typeface="Times New Roman"/>
              </a:rPr>
              <a:t>Определение </a:t>
            </a:r>
            <a:r>
              <a:rPr sz="1700" b="1" i="1" spc="5" dirty="0">
                <a:latin typeface="Times New Roman"/>
                <a:cs typeface="Times New Roman"/>
              </a:rPr>
              <a:t>ННПР: </a:t>
            </a:r>
            <a:r>
              <a:rPr sz="1700" spc="-5" dirty="0">
                <a:latin typeface="Times New Roman"/>
                <a:cs typeface="Times New Roman"/>
              </a:rPr>
              <a:t>эмоциональные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поведенческие </a:t>
            </a:r>
            <a:r>
              <a:rPr sz="1700" spc="-10" dirty="0">
                <a:latin typeface="Times New Roman"/>
                <a:cs typeface="Times New Roman"/>
              </a:rPr>
              <a:t>симптомы, </a:t>
            </a:r>
            <a:r>
              <a:rPr sz="1700" spc="-25" dirty="0">
                <a:latin typeface="Times New Roman"/>
                <a:cs typeface="Times New Roman"/>
              </a:rPr>
              <a:t>которые  </a:t>
            </a:r>
            <a:r>
              <a:rPr sz="1700" spc="-5" dirty="0">
                <a:latin typeface="Times New Roman"/>
                <a:cs typeface="Times New Roman"/>
              </a:rPr>
              <a:t>являются практически </a:t>
            </a:r>
            <a:r>
              <a:rPr sz="1700" spc="-10" dirty="0">
                <a:latin typeface="Times New Roman"/>
                <a:cs typeface="Times New Roman"/>
              </a:rPr>
              <a:t>обязательным сопровождением когнитивных</a:t>
            </a:r>
            <a:r>
              <a:rPr sz="1700" spc="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нарушений.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600"/>
              </a:lnSpc>
            </a:pPr>
            <a:r>
              <a:rPr sz="1700" b="1" i="1" spc="-15" dirty="0">
                <a:latin typeface="Times New Roman"/>
                <a:cs typeface="Times New Roman"/>
              </a:rPr>
              <a:t>Сходные термины: </a:t>
            </a:r>
            <a:r>
              <a:rPr sz="1700" spc="-5" dirty="0">
                <a:latin typeface="Times New Roman"/>
                <a:cs typeface="Times New Roman"/>
              </a:rPr>
              <a:t>«нейро-психиатрические расстройства», «поведенческие </a:t>
            </a:r>
            <a:r>
              <a:rPr sz="1700" dirty="0">
                <a:latin typeface="Times New Roman"/>
                <a:cs typeface="Times New Roman"/>
              </a:rPr>
              <a:t>и  </a:t>
            </a:r>
            <a:r>
              <a:rPr sz="1700" spc="-5" dirty="0">
                <a:latin typeface="Times New Roman"/>
                <a:cs typeface="Times New Roman"/>
              </a:rPr>
              <a:t>психологические </a:t>
            </a:r>
            <a:r>
              <a:rPr sz="1700" spc="-10" dirty="0">
                <a:latin typeface="Times New Roman"/>
                <a:cs typeface="Times New Roman"/>
              </a:rPr>
              <a:t>симптомы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5" dirty="0">
                <a:latin typeface="Times New Roman"/>
                <a:cs typeface="Times New Roman"/>
              </a:rPr>
              <a:t>деменции», «поведенческие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эмоциональные  нарушения».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700" b="1" i="1" spc="-5" dirty="0">
                <a:latin typeface="Times New Roman"/>
                <a:cs typeface="Times New Roman"/>
              </a:rPr>
              <a:t>Основные</a:t>
            </a:r>
            <a:r>
              <a:rPr sz="1700" b="1" i="1" spc="-10" dirty="0">
                <a:latin typeface="Times New Roman"/>
                <a:cs typeface="Times New Roman"/>
              </a:rPr>
              <a:t> </a:t>
            </a:r>
            <a:r>
              <a:rPr sz="1700" b="1" i="1" spc="-5" dirty="0">
                <a:latin typeface="Times New Roman"/>
                <a:cs typeface="Times New Roman"/>
              </a:rPr>
              <a:t>виды: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549" y="3788664"/>
            <a:ext cx="157416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700" dirty="0">
                <a:latin typeface="Times New Roman"/>
                <a:cs typeface="Times New Roman"/>
              </a:rPr>
              <a:t>-	р</a:t>
            </a:r>
            <a:r>
              <a:rPr sz="1700" spc="-5" dirty="0">
                <a:latin typeface="Times New Roman"/>
                <a:cs typeface="Times New Roman"/>
              </a:rPr>
              <a:t>асс</a:t>
            </a:r>
            <a:r>
              <a:rPr sz="1700" spc="15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рой</a:t>
            </a:r>
            <a:r>
              <a:rPr sz="1700" spc="-5" dirty="0">
                <a:latin typeface="Times New Roman"/>
                <a:cs typeface="Times New Roman"/>
              </a:rPr>
              <a:t>с</a:t>
            </a:r>
            <a:r>
              <a:rPr sz="1700" spc="-10" dirty="0">
                <a:latin typeface="Times New Roman"/>
                <a:cs typeface="Times New Roman"/>
              </a:rPr>
              <a:t>т</a:t>
            </a:r>
            <a:r>
              <a:rPr sz="1700" spc="-30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а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1544" y="3788664"/>
            <a:ext cx="601916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3680" algn="l"/>
                <a:tab pos="2406015" algn="l"/>
                <a:tab pos="3417570" algn="l"/>
                <a:tab pos="4601210" algn="l"/>
              </a:tabLst>
            </a:pPr>
            <a:r>
              <a:rPr sz="1700" spc="-10" dirty="0">
                <a:latin typeface="Times New Roman"/>
                <a:cs typeface="Times New Roman"/>
              </a:rPr>
              <a:t>аффективного	</a:t>
            </a:r>
            <a:r>
              <a:rPr sz="1700" spc="-5" dirty="0">
                <a:latin typeface="Times New Roman"/>
                <a:cs typeface="Times New Roman"/>
              </a:rPr>
              <a:t>спектра	(тревога,	</a:t>
            </a:r>
            <a:r>
              <a:rPr sz="1700" dirty="0">
                <a:latin typeface="Times New Roman"/>
                <a:cs typeface="Times New Roman"/>
              </a:rPr>
              <a:t>депрессия,	</a:t>
            </a:r>
            <a:r>
              <a:rPr sz="1700" spc="-5" dirty="0">
                <a:latin typeface="Times New Roman"/>
                <a:cs typeface="Times New Roman"/>
              </a:rPr>
              <a:t>эмоциональная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549" y="3910584"/>
            <a:ext cx="7760970" cy="140970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60"/>
              </a:spcBef>
            </a:pPr>
            <a:r>
              <a:rPr sz="1700" spc="-5" dirty="0">
                <a:latin typeface="Times New Roman"/>
                <a:cs typeface="Times New Roman"/>
              </a:rPr>
              <a:t>лабильность/раздражительность),</a:t>
            </a:r>
            <a:endParaRPr sz="17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800"/>
              </a:lnSpc>
              <a:spcBef>
                <a:spcPts val="1220"/>
              </a:spcBef>
              <a:buChar char="-"/>
              <a:tabLst>
                <a:tab pos="354965" algn="l"/>
                <a:tab pos="355600" algn="l"/>
                <a:tab pos="1863089" algn="l"/>
                <a:tab pos="3031490" algn="l"/>
                <a:tab pos="3914775" algn="l"/>
                <a:tab pos="5003165" algn="l"/>
                <a:tab pos="6007100" algn="l"/>
                <a:tab pos="7175500" algn="l"/>
                <a:tab pos="7632065" algn="l"/>
              </a:tabLst>
            </a:pPr>
            <a:r>
              <a:rPr sz="1700" dirty="0">
                <a:latin typeface="Times New Roman"/>
                <a:cs typeface="Times New Roman"/>
              </a:rPr>
              <a:t>по</a:t>
            </a:r>
            <a:r>
              <a:rPr sz="1700" spc="-15" dirty="0">
                <a:latin typeface="Times New Roman"/>
                <a:cs typeface="Times New Roman"/>
              </a:rPr>
              <a:t>в</a:t>
            </a:r>
            <a:r>
              <a:rPr sz="1700" spc="-30" dirty="0">
                <a:latin typeface="Times New Roman"/>
                <a:cs typeface="Times New Roman"/>
              </a:rPr>
              <a:t>е</a:t>
            </a:r>
            <a:r>
              <a:rPr sz="1700" spc="-5" dirty="0">
                <a:latin typeface="Times New Roman"/>
                <a:cs typeface="Times New Roman"/>
              </a:rPr>
              <a:t>де</a:t>
            </a:r>
            <a:r>
              <a:rPr sz="1700" dirty="0">
                <a:latin typeface="Times New Roman"/>
                <a:cs typeface="Times New Roman"/>
              </a:rPr>
              <a:t>н</a:t>
            </a:r>
            <a:r>
              <a:rPr sz="1700" spc="-5" dirty="0">
                <a:latin typeface="Times New Roman"/>
                <a:cs typeface="Times New Roman"/>
              </a:rPr>
              <a:t>ч</a:t>
            </a:r>
            <a:r>
              <a:rPr sz="1700" spc="35" dirty="0">
                <a:latin typeface="Times New Roman"/>
                <a:cs typeface="Times New Roman"/>
              </a:rPr>
              <a:t>е</a:t>
            </a:r>
            <a:r>
              <a:rPr sz="1700" spc="-5" dirty="0">
                <a:latin typeface="Times New Roman"/>
                <a:cs typeface="Times New Roman"/>
              </a:rPr>
              <a:t>ск</a:t>
            </a:r>
            <a:r>
              <a:rPr sz="1700" dirty="0">
                <a:latin typeface="Times New Roman"/>
                <a:cs typeface="Times New Roman"/>
              </a:rPr>
              <a:t>ие	н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spc="-25" dirty="0">
                <a:latin typeface="Times New Roman"/>
                <a:cs typeface="Times New Roman"/>
              </a:rPr>
              <a:t>р</a:t>
            </a:r>
            <a:r>
              <a:rPr sz="1700" dirty="0">
                <a:latin typeface="Times New Roman"/>
                <a:cs typeface="Times New Roman"/>
              </a:rPr>
              <a:t>уш</a:t>
            </a:r>
            <a:r>
              <a:rPr sz="1700" spc="-5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ния	</a:t>
            </a:r>
            <a:r>
              <a:rPr sz="1700" spc="-5" dirty="0">
                <a:latin typeface="Times New Roman"/>
                <a:cs typeface="Times New Roman"/>
              </a:rPr>
              <a:t>(</a:t>
            </a:r>
            <a:r>
              <a:rPr sz="1700" spc="-30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п</a:t>
            </a:r>
            <a:r>
              <a:rPr sz="1700" spc="-50" dirty="0">
                <a:latin typeface="Times New Roman"/>
                <a:cs typeface="Times New Roman"/>
              </a:rPr>
              <a:t>а</a:t>
            </a:r>
            <a:r>
              <a:rPr sz="1700" spc="-10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5" dirty="0">
                <a:latin typeface="Times New Roman"/>
                <a:cs typeface="Times New Roman"/>
              </a:rPr>
              <a:t>я</a:t>
            </a:r>
            <a:r>
              <a:rPr sz="1700" dirty="0">
                <a:latin typeface="Times New Roman"/>
                <a:cs typeface="Times New Roman"/>
              </a:rPr>
              <a:t>,	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жи</a:t>
            </a:r>
            <a:r>
              <a:rPr sz="1700" spc="15" dirty="0">
                <a:latin typeface="Times New Roman"/>
                <a:cs typeface="Times New Roman"/>
              </a:rPr>
              <a:t>т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ци</a:t>
            </a:r>
            <a:r>
              <a:rPr sz="1700" spc="5" dirty="0">
                <a:latin typeface="Times New Roman"/>
                <a:cs typeface="Times New Roman"/>
              </a:rPr>
              <a:t>я</a:t>
            </a:r>
            <a:r>
              <a:rPr sz="1700" dirty="0">
                <a:latin typeface="Times New Roman"/>
                <a:cs typeface="Times New Roman"/>
              </a:rPr>
              <a:t>,	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гр</a:t>
            </a:r>
            <a:r>
              <a:rPr sz="1700" spc="35" dirty="0">
                <a:latin typeface="Times New Roman"/>
                <a:cs typeface="Times New Roman"/>
              </a:rPr>
              <a:t>е</a:t>
            </a:r>
            <a:r>
              <a:rPr sz="1700" spc="-5" dirty="0">
                <a:latin typeface="Times New Roman"/>
                <a:cs typeface="Times New Roman"/>
              </a:rPr>
              <a:t>сс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5" dirty="0">
                <a:latin typeface="Times New Roman"/>
                <a:cs typeface="Times New Roman"/>
              </a:rPr>
              <a:t>я</a:t>
            </a:r>
            <a:r>
              <a:rPr sz="1700" dirty="0">
                <a:latin typeface="Times New Roman"/>
                <a:cs typeface="Times New Roman"/>
              </a:rPr>
              <a:t>,	н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spc="-25" dirty="0">
                <a:latin typeface="Times New Roman"/>
                <a:cs typeface="Times New Roman"/>
              </a:rPr>
              <a:t>р</a:t>
            </a:r>
            <a:r>
              <a:rPr sz="1700" dirty="0">
                <a:latin typeface="Times New Roman"/>
                <a:cs typeface="Times New Roman"/>
              </a:rPr>
              <a:t>уш</a:t>
            </a:r>
            <a:r>
              <a:rPr sz="1700" spc="-5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ния	</a:t>
            </a:r>
            <a:r>
              <a:rPr sz="1700" spc="-5" dirty="0">
                <a:latin typeface="Times New Roman"/>
                <a:cs typeface="Times New Roman"/>
              </a:rPr>
              <a:t>с</a:t>
            </a:r>
            <a:r>
              <a:rPr sz="1700" dirty="0">
                <a:latin typeface="Times New Roman"/>
                <a:cs typeface="Times New Roman"/>
              </a:rPr>
              <a:t>на	и  </a:t>
            </a:r>
            <a:r>
              <a:rPr sz="1700" spc="-10" dirty="0">
                <a:latin typeface="Times New Roman"/>
                <a:cs typeface="Times New Roman"/>
              </a:rPr>
              <a:t>пищевого </a:t>
            </a:r>
            <a:r>
              <a:rPr sz="1700" spc="-5" dirty="0">
                <a:latin typeface="Times New Roman"/>
                <a:cs typeface="Times New Roman"/>
              </a:rPr>
              <a:t>поведения),</a:t>
            </a:r>
            <a:endParaRPr sz="1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35"/>
              </a:spcBef>
              <a:buChar char="-"/>
              <a:tabLst>
                <a:tab pos="354965" algn="l"/>
                <a:tab pos="355600" algn="l"/>
              </a:tabLst>
            </a:pPr>
            <a:r>
              <a:rPr sz="1700" spc="-10" dirty="0">
                <a:latin typeface="Times New Roman"/>
                <a:cs typeface="Times New Roman"/>
              </a:rPr>
              <a:t>психотические симптомы (бредовые </a:t>
            </a:r>
            <a:r>
              <a:rPr sz="1700" spc="-5" dirty="0">
                <a:latin typeface="Times New Roman"/>
                <a:cs typeface="Times New Roman"/>
              </a:rPr>
              <a:t>идеи,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галлюцинации).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29870" marR="5080" indent="165100">
              <a:lnSpc>
                <a:spcPct val="100699"/>
              </a:lnSpc>
              <a:spcBef>
                <a:spcPts val="75"/>
              </a:spcBef>
            </a:pPr>
            <a:r>
              <a:rPr spc="-10" dirty="0">
                <a:latin typeface="Arial"/>
                <a:cs typeface="Arial"/>
              </a:rPr>
              <a:t>ОПРОСНИК СПИЛБЕРГЕРА-ХАНИНА.  </a:t>
            </a:r>
            <a:r>
              <a:rPr spc="10" dirty="0">
                <a:latin typeface="Arial"/>
                <a:cs typeface="Arial"/>
              </a:rPr>
              <a:t>ШКАЛА </a:t>
            </a:r>
            <a:r>
              <a:rPr spc="-10" dirty="0">
                <a:latin typeface="Arial"/>
                <a:cs typeface="Arial"/>
              </a:rPr>
              <a:t>ЛИЧНОСТНОЙ</a:t>
            </a:r>
            <a:r>
              <a:rPr spc="-105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ТРЕВОЖНОСТИ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15947"/>
            <a:ext cx="9340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3370" algn="l"/>
              </a:tabLst>
            </a:pP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№	С</a:t>
            </a:r>
            <a:r>
              <a:rPr sz="1000" b="1" spc="-10" dirty="0">
                <a:solidFill>
                  <a:srgbClr val="333333"/>
                </a:solidFill>
                <a:latin typeface="Arial"/>
                <a:cs typeface="Arial"/>
              </a:rPr>
              <a:t>у</a:t>
            </a: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жд</a:t>
            </a:r>
            <a:r>
              <a:rPr sz="1000" b="1" spc="-10" dirty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ние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8688" y="1615947"/>
            <a:ext cx="541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ик</a:t>
            </a: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г</a:t>
            </a: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да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7281" y="1615947"/>
            <a:ext cx="9423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Почти</a:t>
            </a:r>
            <a:r>
              <a:rPr sz="1000" b="1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никогда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7826" y="1615947"/>
            <a:ext cx="3937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Ч</a:t>
            </a:r>
            <a:r>
              <a:rPr sz="1000" b="1" spc="-10" dirty="0">
                <a:solidFill>
                  <a:srgbClr val="333333"/>
                </a:solidFill>
                <a:latin typeface="Arial"/>
                <a:cs typeface="Arial"/>
              </a:rPr>
              <a:t>ас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sz="1000" b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45526" y="1615947"/>
            <a:ext cx="8642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Почти</a:t>
            </a:r>
            <a:r>
              <a:rPr sz="1000" b="1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33333"/>
                </a:solidFill>
                <a:latin typeface="Arial"/>
                <a:cs typeface="Arial"/>
              </a:rPr>
              <a:t>всегда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71689" y="1969862"/>
          <a:ext cx="7094220" cy="3699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0195"/>
                <a:gridCol w="654685"/>
                <a:gridCol w="917575"/>
                <a:gridCol w="897255"/>
                <a:gridCol w="524509"/>
              </a:tblGrid>
              <a:tr h="165429">
                <a:tc>
                  <a:txBody>
                    <a:bodyPr/>
                    <a:lstStyle/>
                    <a:p>
                      <a:pPr marL="31750">
                        <a:lnSpc>
                          <a:spcPts val="1105"/>
                        </a:lnSpc>
                      </a:pPr>
                      <a:r>
                        <a:rPr sz="10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меня бывает приподнятое</a:t>
                      </a:r>
                      <a:r>
                        <a:rPr sz="1000" spc="-3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настроение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05"/>
                        </a:lnSpc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ts val="1105"/>
                        </a:lnSpc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ts val="1105"/>
                        </a:lnSpc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05"/>
                        </a:lnSpc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65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бываю</a:t>
                      </a:r>
                      <a:r>
                        <a:rPr sz="10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раздражительным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легко</a:t>
                      </a:r>
                      <a:r>
                        <a:rPr sz="10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расстраиваюсь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хотел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бы быть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таким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же удачливым,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как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другие.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  <a:tr h="20269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сильно переживаю неприятности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долго не могу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них</a:t>
                      </a:r>
                      <a:r>
                        <a:rPr sz="1000" spc="-3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забыть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</a:tr>
              <a:tr h="1965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чувствую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прилив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сил и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желание</a:t>
                      </a:r>
                      <a:r>
                        <a:rPr sz="1000" spc="-3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работать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спокоен, хладнокровен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-3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собран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Меня тревожат возможные</a:t>
                      </a:r>
                      <a:r>
                        <a:rPr sz="10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трудности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слишком переживаю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из-за</a:t>
                      </a:r>
                      <a:r>
                        <a:rPr sz="10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пустяков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  <a:tr h="2026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бываю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вполне</a:t>
                      </a:r>
                      <a:r>
                        <a:rPr sz="10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счастлив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</a:tr>
              <a:tr h="1965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11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все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принимаю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близко к</a:t>
                      </a:r>
                      <a:r>
                        <a:rPr sz="1000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сердцу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Мне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не хватает уверенности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0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себе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чувствую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себя</a:t>
                      </a:r>
                      <a:r>
                        <a:rPr sz="10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беззащитным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стараюсь избегать критических ситуаций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000" spc="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трудностей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  <a:tr h="2026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меня бывает</a:t>
                      </a:r>
                      <a:r>
                        <a:rPr sz="10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хандра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</a:tr>
              <a:tr h="19659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бываю</a:t>
                      </a:r>
                      <a:r>
                        <a:rPr sz="10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доволен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965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Всякие пустяки отвлекают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волнуют</a:t>
                      </a:r>
                      <a:r>
                        <a:rPr sz="1000" spc="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меня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43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Бывает, что я чувствую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себя</a:t>
                      </a:r>
                      <a:r>
                        <a:rPr sz="10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неудачником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</a:tr>
              <a:tr h="166953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Я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уравновешенный</a:t>
                      </a:r>
                      <a:r>
                        <a:rPr sz="10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человек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396240" algn="r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1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90739" y="5703316"/>
            <a:ext cx="45986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Меня охватывает беспокойство, когда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я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думаю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о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своих делах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и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заботах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56463" y="5703316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5939" y="5703316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50339" y="5703316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50620" marR="5080" indent="-483234">
              <a:lnSpc>
                <a:spcPct val="100699"/>
              </a:lnSpc>
              <a:spcBef>
                <a:spcPts val="75"/>
              </a:spcBef>
            </a:pPr>
            <a:r>
              <a:rPr spc="-15" dirty="0"/>
              <a:t>ГОСПИТАЛЬНАЯ </a:t>
            </a:r>
            <a:r>
              <a:rPr spc="-5" dirty="0"/>
              <a:t>ШКАЛА </a:t>
            </a:r>
            <a:r>
              <a:rPr dirty="0"/>
              <a:t>ОЦЕНКИ  </a:t>
            </a:r>
            <a:r>
              <a:rPr spc="-5" dirty="0"/>
              <a:t>ТРЕВОГИ </a:t>
            </a:r>
            <a:r>
              <a:rPr dirty="0"/>
              <a:t>И ДЕПРЕССИИ </a:t>
            </a:r>
            <a:r>
              <a:rPr spc="-5" dirty="0"/>
              <a:t>(1-3)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48340" y="1615440"/>
            <a:ext cx="12636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739" y="1615440"/>
            <a:ext cx="3210560" cy="133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dirty="0">
                <a:latin typeface="Times New Roman"/>
                <a:cs typeface="Times New Roman"/>
              </a:rPr>
              <a:t>1. Я </a:t>
            </a:r>
            <a:r>
              <a:rPr sz="1100" spc="-5" dirty="0">
                <a:latin typeface="Times New Roman"/>
                <a:cs typeface="Times New Roman"/>
              </a:rPr>
              <a:t>испытываю напряженность, мне не по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себе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dirty="0">
                <a:latin typeface="Times New Roman"/>
                <a:cs typeface="Times New Roman"/>
              </a:rPr>
              <a:t>все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время	0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  <a:tab pos="926465" algn="l"/>
              </a:tabLst>
            </a:pPr>
            <a:r>
              <a:rPr sz="1100" spc="-5" dirty="0">
                <a:latin typeface="Times New Roman"/>
                <a:cs typeface="Times New Roman"/>
              </a:rPr>
              <a:t>часто	</a:t>
            </a:r>
            <a:r>
              <a:rPr sz="110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355600" marR="376555">
              <a:lnSpc>
                <a:spcPct val="167300"/>
              </a:lnSpc>
              <a:spcBef>
                <a:spcPts val="95"/>
              </a:spcBef>
              <a:tabLst>
                <a:tab pos="1840864" algn="l"/>
                <a:tab pos="2755265" algn="l"/>
              </a:tabLst>
            </a:pP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мя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м</a:t>
            </a:r>
            <a:r>
              <a:rPr sz="1100" spc="-5" dirty="0">
                <a:latin typeface="Times New Roman"/>
                <a:cs typeface="Times New Roman"/>
              </a:rPr>
              <a:t>ени</a:t>
            </a:r>
            <a:r>
              <a:rPr sz="1100" dirty="0">
                <a:latin typeface="Times New Roman"/>
                <a:cs typeface="Times New Roman"/>
              </a:rPr>
              <a:t>, </a:t>
            </a:r>
            <a:r>
              <a:rPr sz="1100" spc="-5" dirty="0">
                <a:latin typeface="Times New Roman"/>
                <a:cs typeface="Times New Roman"/>
              </a:rPr>
              <a:t>ин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да	2  </a:t>
            </a:r>
            <a:r>
              <a:rPr sz="1100" spc="-5" dirty="0">
                <a:latin typeface="Times New Roman"/>
                <a:cs typeface="Times New Roman"/>
              </a:rPr>
              <a:t>совсем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не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испытываю	</a:t>
            </a: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739" y="3621023"/>
            <a:ext cx="74930" cy="2199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739" y="2478023"/>
            <a:ext cx="5612765" cy="3342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dirty="0">
                <a:latin typeface="Times New Roman"/>
                <a:cs typeface="Times New Roman"/>
              </a:rPr>
              <a:t>2. То, </a:t>
            </a:r>
            <a:r>
              <a:rPr sz="1100" spc="-5" dirty="0">
                <a:latin typeface="Times New Roman"/>
                <a:cs typeface="Times New Roman"/>
              </a:rPr>
              <a:t>что приносило мне большое удовольствие, </a:t>
            </a:r>
            <a:r>
              <a:rPr sz="1100" dirty="0">
                <a:latin typeface="Times New Roman"/>
                <a:cs typeface="Times New Roman"/>
              </a:rPr>
              <a:t>и </a:t>
            </a:r>
            <a:r>
              <a:rPr sz="1100" spc="-5" dirty="0">
                <a:latin typeface="Times New Roman"/>
                <a:cs typeface="Times New Roman"/>
              </a:rPr>
              <a:t>сейчас вызывает такое </a:t>
            </a:r>
            <a:r>
              <a:rPr sz="1100" dirty="0">
                <a:latin typeface="Times New Roman"/>
                <a:cs typeface="Times New Roman"/>
              </a:rPr>
              <a:t>же </a:t>
            </a:r>
            <a:r>
              <a:rPr sz="1100" spc="-5" dirty="0">
                <a:latin typeface="Times New Roman"/>
                <a:cs typeface="Times New Roman"/>
              </a:rPr>
              <a:t>чувство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 marL="355600" marR="3693160" indent="-342900">
              <a:lnSpc>
                <a:spcPts val="2300"/>
              </a:lnSpc>
              <a:spcBef>
                <a:spcPts val="125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п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д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5" dirty="0">
                <a:latin typeface="Times New Roman"/>
                <a:cs typeface="Times New Roman"/>
              </a:rPr>
              <a:t>енн</a:t>
            </a:r>
            <a:r>
              <a:rPr sz="1100" dirty="0">
                <a:latin typeface="Times New Roman"/>
                <a:cs typeface="Times New Roman"/>
              </a:rPr>
              <a:t>о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0  </a:t>
            </a:r>
            <a:r>
              <a:rPr sz="1100" spc="-5" dirty="0">
                <a:latin typeface="Times New Roman"/>
                <a:cs typeface="Times New Roman"/>
              </a:rPr>
              <a:t>на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,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1</a:t>
            </a:r>
            <a:endParaRPr sz="11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50"/>
              </a:spcBef>
              <a:tabLst>
                <a:tab pos="2755265" algn="l"/>
              </a:tabLst>
            </a:pPr>
            <a:r>
              <a:rPr sz="1100" spc="-5" dirty="0">
                <a:latin typeface="Times New Roman"/>
                <a:cs typeface="Times New Roman"/>
              </a:rPr>
              <a:t>лишь </a:t>
            </a:r>
            <a:r>
              <a:rPr sz="1100" dirty="0">
                <a:latin typeface="Times New Roman"/>
                <a:cs typeface="Times New Roman"/>
              </a:rPr>
              <a:t>в </a:t>
            </a:r>
            <a:r>
              <a:rPr sz="1100" spc="-5" dirty="0">
                <a:latin typeface="Times New Roman"/>
                <a:cs typeface="Times New Roman"/>
              </a:rPr>
              <a:t>очень малой степени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это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так	</a:t>
            </a:r>
            <a:r>
              <a:rPr sz="1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985"/>
              </a:spcBef>
              <a:tabLst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это совсем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не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так	</a:t>
            </a: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355600" marR="5080" algn="just">
              <a:lnSpc>
                <a:spcPct val="167300"/>
              </a:lnSpc>
              <a:spcBef>
                <a:spcPts val="70"/>
              </a:spcBef>
              <a:tabLst>
                <a:tab pos="3669665" algn="l"/>
                <a:tab pos="5498465" algn="l"/>
              </a:tabLst>
            </a:pPr>
            <a:r>
              <a:rPr sz="1100" dirty="0">
                <a:latin typeface="Times New Roman"/>
                <a:cs typeface="Times New Roman"/>
              </a:rPr>
              <a:t>3. Я </a:t>
            </a:r>
            <a:r>
              <a:rPr sz="1100" spc="-5" dirty="0">
                <a:latin typeface="Times New Roman"/>
                <a:cs typeface="Times New Roman"/>
              </a:rPr>
              <a:t>испы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ы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ю 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х, к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ж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spc="-10" dirty="0">
                <a:latin typeface="Times New Roman"/>
                <a:cs typeface="Times New Roman"/>
              </a:rPr>
              <a:t>я</a:t>
            </a:r>
            <a:r>
              <a:rPr sz="1100" dirty="0">
                <a:latin typeface="Times New Roman"/>
                <a:cs typeface="Times New Roman"/>
              </a:rPr>
              <a:t>, буд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5" dirty="0">
                <a:latin typeface="Times New Roman"/>
                <a:cs typeface="Times New Roman"/>
              </a:rPr>
              <a:t>ч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-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уж</a:t>
            </a:r>
            <a:r>
              <a:rPr sz="1100" spc="-5" dirty="0">
                <a:latin typeface="Times New Roman"/>
                <a:cs typeface="Times New Roman"/>
              </a:rPr>
              <a:t>асн</a:t>
            </a:r>
            <a:r>
              <a:rPr sz="1100" dirty="0">
                <a:latin typeface="Times New Roman"/>
                <a:cs typeface="Times New Roman"/>
              </a:rPr>
              <a:t>ое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мож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-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от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dirty="0">
                <a:latin typeface="Times New Roman"/>
                <a:cs typeface="Times New Roman"/>
              </a:rPr>
              <a:t>лу</a:t>
            </a:r>
            <a:r>
              <a:rPr sz="1100" spc="-5" dirty="0">
                <a:latin typeface="Times New Roman"/>
                <a:cs typeface="Times New Roman"/>
              </a:rPr>
              <a:t>чи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ьс</a:t>
            </a:r>
            <a:r>
              <a:rPr sz="1100" dirty="0">
                <a:latin typeface="Times New Roman"/>
                <a:cs typeface="Times New Roman"/>
              </a:rPr>
              <a:t>я	А  </a:t>
            </a:r>
            <a:r>
              <a:rPr sz="1100" spc="-5" dirty="0">
                <a:latin typeface="Times New Roman"/>
                <a:cs typeface="Times New Roman"/>
              </a:rPr>
              <a:t>определенно это так, </a:t>
            </a:r>
            <a:r>
              <a:rPr sz="1100" dirty="0">
                <a:latin typeface="Times New Roman"/>
                <a:cs typeface="Times New Roman"/>
              </a:rPr>
              <a:t>и </a:t>
            </a:r>
            <a:r>
              <a:rPr sz="1100" spc="-5" dirty="0">
                <a:latin typeface="Times New Roman"/>
                <a:cs typeface="Times New Roman"/>
              </a:rPr>
              <a:t>страх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очень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сильный	</a:t>
            </a:r>
            <a:r>
              <a:rPr sz="110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355600" marR="2778760" algn="just">
              <a:lnSpc>
                <a:spcPct val="170000"/>
              </a:lnSpc>
              <a:spcBef>
                <a:spcPts val="60"/>
              </a:spcBef>
              <a:tabLst>
                <a:tab pos="2755265" algn="l"/>
              </a:tabLst>
            </a:pPr>
            <a:r>
              <a:rPr sz="1100" spc="-5" dirty="0">
                <a:latin typeface="Times New Roman"/>
                <a:cs typeface="Times New Roman"/>
              </a:rPr>
              <a:t>да, это так, но страх не очень сильный </a:t>
            </a:r>
            <a:r>
              <a:rPr sz="1100" dirty="0">
                <a:latin typeface="Times New Roman"/>
                <a:cs typeface="Times New Roman"/>
              </a:rPr>
              <a:t>1  </a:t>
            </a:r>
            <a:r>
              <a:rPr sz="1100" spc="-5" dirty="0">
                <a:latin typeface="Times New Roman"/>
                <a:cs typeface="Times New Roman"/>
              </a:rPr>
              <a:t>ин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д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, 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о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м</a:t>
            </a:r>
            <a:r>
              <a:rPr sz="1100" spc="-5" dirty="0">
                <a:latin typeface="Times New Roman"/>
                <a:cs typeface="Times New Roman"/>
              </a:rPr>
              <a:t>ен</a:t>
            </a:r>
            <a:r>
              <a:rPr sz="1100" dirty="0">
                <a:latin typeface="Times New Roman"/>
                <a:cs typeface="Times New Roman"/>
              </a:rPr>
              <a:t>я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</a:t>
            </a:r>
            <a:r>
              <a:rPr sz="1100" spc="-5" dirty="0">
                <a:latin typeface="Times New Roman"/>
                <a:cs typeface="Times New Roman"/>
              </a:rPr>
              <a:t>есп</a:t>
            </a:r>
            <a:r>
              <a:rPr sz="1100" dirty="0">
                <a:latin typeface="Times New Roman"/>
                <a:cs typeface="Times New Roman"/>
              </a:rPr>
              <a:t>око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dirty="0">
                <a:latin typeface="Times New Roman"/>
                <a:cs typeface="Times New Roman"/>
              </a:rPr>
              <a:t>т	2  </a:t>
            </a:r>
            <a:r>
              <a:rPr sz="1100" spc="-5" dirty="0">
                <a:latin typeface="Times New Roman"/>
                <a:cs typeface="Times New Roman"/>
              </a:rPr>
              <a:t>совсем не испытываю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50620" marR="5080" indent="-483234">
              <a:lnSpc>
                <a:spcPct val="100699"/>
              </a:lnSpc>
              <a:spcBef>
                <a:spcPts val="75"/>
              </a:spcBef>
            </a:pPr>
            <a:r>
              <a:rPr spc="-15" dirty="0"/>
              <a:t>ГОСПИТАЛЬНАЯ </a:t>
            </a:r>
            <a:r>
              <a:rPr spc="-5" dirty="0"/>
              <a:t>ШКАЛА </a:t>
            </a:r>
            <a:r>
              <a:rPr dirty="0"/>
              <a:t>ОЦЕНКИ  </a:t>
            </a:r>
            <a:r>
              <a:rPr spc="-5" dirty="0"/>
              <a:t>ТРЕВОГИ </a:t>
            </a:r>
            <a:r>
              <a:rPr dirty="0"/>
              <a:t>И ДЕПРЕССИИ </a:t>
            </a:r>
            <a:r>
              <a:rPr spc="-5" dirty="0"/>
              <a:t>(4-6)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7140" y="1615440"/>
            <a:ext cx="12636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739" y="1615440"/>
            <a:ext cx="4605655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dirty="0">
                <a:latin typeface="Times New Roman"/>
                <a:cs typeface="Times New Roman"/>
              </a:rPr>
              <a:t>4. Я </a:t>
            </a:r>
            <a:r>
              <a:rPr sz="1100" spc="-5" dirty="0">
                <a:latin typeface="Times New Roman"/>
                <a:cs typeface="Times New Roman"/>
              </a:rPr>
              <a:t>способен рассмеяться </a:t>
            </a:r>
            <a:r>
              <a:rPr sz="1100" dirty="0">
                <a:latin typeface="Times New Roman"/>
                <a:cs typeface="Times New Roman"/>
              </a:rPr>
              <a:t>и </a:t>
            </a:r>
            <a:r>
              <a:rPr sz="1100" spc="-5" dirty="0">
                <a:latin typeface="Times New Roman"/>
                <a:cs typeface="Times New Roman"/>
              </a:rPr>
              <a:t>увидеть </a:t>
            </a:r>
            <a:r>
              <a:rPr sz="1100" dirty="0">
                <a:latin typeface="Times New Roman"/>
                <a:cs typeface="Times New Roman"/>
              </a:rPr>
              <a:t>в </a:t>
            </a:r>
            <a:r>
              <a:rPr sz="1100" spc="-5" dirty="0">
                <a:latin typeface="Times New Roman"/>
                <a:cs typeface="Times New Roman"/>
              </a:rPr>
              <a:t>том или ином событии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смешное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639" y="1908047"/>
            <a:ext cx="1581150" cy="470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7965" algn="l"/>
              </a:tabLst>
            </a:pP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п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д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5" dirty="0">
                <a:latin typeface="Times New Roman"/>
                <a:cs typeface="Times New Roman"/>
              </a:rPr>
              <a:t>енн</a:t>
            </a:r>
            <a:r>
              <a:rPr sz="1100" dirty="0">
                <a:latin typeface="Times New Roman"/>
                <a:cs typeface="Times New Roman"/>
              </a:rPr>
              <a:t>о,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1497965" algn="l"/>
              </a:tabLst>
            </a:pPr>
            <a:r>
              <a:rPr sz="1100" spc="-5" dirty="0">
                <a:latin typeface="Times New Roman"/>
                <a:cs typeface="Times New Roman"/>
              </a:rPr>
              <a:t>на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,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8340" y="3051047"/>
            <a:ext cx="12636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739" y="2478023"/>
            <a:ext cx="2838450" cy="1043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755265" algn="l"/>
              </a:tabLst>
            </a:pP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dirty="0">
                <a:latin typeface="Times New Roman"/>
                <a:cs typeface="Times New Roman"/>
              </a:rPr>
              <a:t>шь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чен</a:t>
            </a:r>
            <a:r>
              <a:rPr sz="1100" dirty="0">
                <a:latin typeface="Times New Roman"/>
                <a:cs typeface="Times New Roman"/>
              </a:rPr>
              <a:t>ь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лой</a:t>
            </a:r>
            <a:r>
              <a:rPr sz="1100" spc="-5" dirty="0">
                <a:latin typeface="Times New Roman"/>
                <a:cs typeface="Times New Roman"/>
              </a:rPr>
              <a:t> 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епен</a:t>
            </a:r>
            <a:r>
              <a:rPr sz="1100" dirty="0">
                <a:latin typeface="Times New Roman"/>
                <a:cs typeface="Times New Roman"/>
              </a:rPr>
              <a:t>и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2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совсем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не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способен	</a:t>
            </a: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3639" y="3901440"/>
            <a:ext cx="1075055" cy="48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время от</a:t>
            </a:r>
            <a:r>
              <a:rPr sz="1100" spc="-8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времени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spc="-5" dirty="0">
                <a:latin typeface="Times New Roman"/>
                <a:cs typeface="Times New Roman"/>
              </a:rPr>
              <a:t>только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иногда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9540" y="3901440"/>
            <a:ext cx="95250" cy="48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3940" y="4483608"/>
            <a:ext cx="12636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0739" y="3051047"/>
            <a:ext cx="323723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5. </a:t>
            </a:r>
            <a:r>
              <a:rPr sz="1100" spc="-5" dirty="0">
                <a:latin typeface="Times New Roman"/>
                <a:cs typeface="Times New Roman"/>
              </a:rPr>
              <a:t>Беспокойные мысли крутятся </a:t>
            </a:r>
            <a:r>
              <a:rPr sz="1100" dirty="0">
                <a:latin typeface="Times New Roman"/>
                <a:cs typeface="Times New Roman"/>
              </a:rPr>
              <a:t>у </a:t>
            </a:r>
            <a:r>
              <a:rPr sz="1100" spc="-5" dirty="0">
                <a:latin typeface="Times New Roman"/>
                <a:cs typeface="Times New Roman"/>
              </a:rPr>
              <a:t>меня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голове</a:t>
            </a:r>
            <a:endParaRPr sz="11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60"/>
              </a:spcBef>
              <a:tabLst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постоянно	</a:t>
            </a:r>
            <a:r>
              <a:rPr sz="110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100" spc="-5" dirty="0">
                <a:latin typeface="Times New Roman"/>
                <a:cs typeface="Times New Roman"/>
              </a:rPr>
              <a:t>большую часть времени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3639" y="4483608"/>
            <a:ext cx="1581150" cy="133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6. Я </a:t>
            </a:r>
            <a:r>
              <a:rPr sz="1100" spc="-5" dirty="0">
                <a:latin typeface="Times New Roman"/>
                <a:cs typeface="Times New Roman"/>
              </a:rPr>
              <a:t>испытываю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бодрость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ts val="2300"/>
              </a:lnSpc>
              <a:spcBef>
                <a:spcPts val="145"/>
              </a:spcBef>
              <a:tabLst>
                <a:tab pos="1497965" algn="l"/>
              </a:tabLst>
            </a:pP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се</a:t>
            </a:r>
            <a:r>
              <a:rPr sz="1100" dirty="0">
                <a:latin typeface="Times New Roman"/>
                <a:cs typeface="Times New Roman"/>
              </a:rPr>
              <a:t>м 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е</a:t>
            </a:r>
            <a:r>
              <a:rPr sz="1100" spc="-5" dirty="0">
                <a:latin typeface="Times New Roman"/>
                <a:cs typeface="Times New Roman"/>
              </a:rPr>
              <a:t> ч</a:t>
            </a:r>
            <a:r>
              <a:rPr sz="1100" dirty="0">
                <a:latin typeface="Times New Roman"/>
                <a:cs typeface="Times New Roman"/>
              </a:rPr>
              <a:t>у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ую	0  о</a:t>
            </a:r>
            <a:r>
              <a:rPr sz="1100" spc="-5" dirty="0">
                <a:latin typeface="Times New Roman"/>
                <a:cs typeface="Times New Roman"/>
              </a:rPr>
              <a:t>чен</a:t>
            </a:r>
            <a:r>
              <a:rPr sz="1100" dirty="0">
                <a:latin typeface="Times New Roman"/>
                <a:cs typeface="Times New Roman"/>
              </a:rPr>
              <a:t>ь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дко	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583565" algn="l"/>
              </a:tabLst>
            </a:pPr>
            <a:r>
              <a:rPr sz="1100" spc="-5" dirty="0">
                <a:latin typeface="Times New Roman"/>
                <a:cs typeface="Times New Roman"/>
              </a:rPr>
              <a:t>иногда	</a:t>
            </a:r>
            <a:r>
              <a:rPr sz="1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1497965" algn="l"/>
              </a:tabLst>
            </a:pPr>
            <a:r>
              <a:rPr sz="1100" spc="-5" dirty="0">
                <a:latin typeface="Times New Roman"/>
                <a:cs typeface="Times New Roman"/>
              </a:rPr>
              <a:t>п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ичес</a:t>
            </a:r>
            <a:r>
              <a:rPr sz="1100" dirty="0">
                <a:latin typeface="Times New Roman"/>
                <a:cs typeface="Times New Roman"/>
              </a:rPr>
              <a:t>ки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dirty="0">
                <a:latin typeface="Times New Roman"/>
                <a:cs typeface="Times New Roman"/>
              </a:rPr>
              <a:t>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мя	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50620" marR="5080" indent="-483234">
              <a:lnSpc>
                <a:spcPct val="100699"/>
              </a:lnSpc>
              <a:spcBef>
                <a:spcPts val="75"/>
              </a:spcBef>
            </a:pPr>
            <a:r>
              <a:rPr spc="-15" dirty="0"/>
              <a:t>ГОСПИТАЛЬНАЯ </a:t>
            </a:r>
            <a:r>
              <a:rPr spc="-5" dirty="0"/>
              <a:t>ШКАЛА </a:t>
            </a:r>
            <a:r>
              <a:rPr dirty="0"/>
              <a:t>ОЦЕНКИ  </a:t>
            </a:r>
            <a:r>
              <a:rPr spc="-5" dirty="0"/>
              <a:t>ТРЕВОГИ </a:t>
            </a:r>
            <a:r>
              <a:rPr dirty="0"/>
              <a:t>И ДЕПРЕССИИ </a:t>
            </a:r>
            <a:r>
              <a:rPr spc="-5" dirty="0"/>
              <a:t>(7-9)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15440"/>
            <a:ext cx="2846705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755265" algn="l"/>
              </a:tabLst>
            </a:pPr>
            <a:r>
              <a:rPr sz="1100" dirty="0">
                <a:latin typeface="Times New Roman"/>
                <a:cs typeface="Times New Roman"/>
              </a:rPr>
              <a:t>7. Я л</a:t>
            </a:r>
            <a:r>
              <a:rPr sz="1100" spc="-5" dirty="0">
                <a:latin typeface="Times New Roman"/>
                <a:cs typeface="Times New Roman"/>
              </a:rPr>
              <a:t>ег</a:t>
            </a:r>
            <a:r>
              <a:rPr sz="1100" dirty="0">
                <a:latin typeface="Times New Roman"/>
                <a:cs typeface="Times New Roman"/>
              </a:rPr>
              <a:t>ко мо</a:t>
            </a:r>
            <a:r>
              <a:rPr sz="1100" spc="-5" dirty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у </a:t>
            </a:r>
            <a:r>
              <a:rPr sz="1100" spc="-5" dirty="0">
                <a:latin typeface="Times New Roman"/>
                <a:cs typeface="Times New Roman"/>
              </a:rPr>
              <a:t>сес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ь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асс</a:t>
            </a: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б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ьс</a:t>
            </a:r>
            <a:r>
              <a:rPr sz="1100" dirty="0">
                <a:latin typeface="Times New Roman"/>
                <a:cs typeface="Times New Roman"/>
              </a:rPr>
              <a:t>я	F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639" y="1908047"/>
            <a:ext cx="1581150" cy="470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7965" algn="l"/>
              </a:tabLst>
            </a:pP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п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д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5" dirty="0">
                <a:latin typeface="Times New Roman"/>
                <a:cs typeface="Times New Roman"/>
              </a:rPr>
              <a:t>енн</a:t>
            </a:r>
            <a:r>
              <a:rPr sz="1100" dirty="0">
                <a:latin typeface="Times New Roman"/>
                <a:cs typeface="Times New Roman"/>
              </a:rPr>
              <a:t>о,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1497965" algn="l"/>
              </a:tabLst>
            </a:pPr>
            <a:r>
              <a:rPr sz="1100" spc="-5" dirty="0">
                <a:latin typeface="Times New Roman"/>
                <a:cs typeface="Times New Roman"/>
              </a:rPr>
              <a:t>на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,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739" y="2478023"/>
            <a:ext cx="1924050" cy="1043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5" dirty="0">
                <a:latin typeface="Times New Roman"/>
                <a:cs typeface="Times New Roman"/>
              </a:rPr>
              <a:t>и</a:t>
            </a:r>
            <a:r>
              <a:rPr sz="1100" dirty="0">
                <a:latin typeface="Times New Roman"/>
                <a:cs typeface="Times New Roman"/>
              </a:rPr>
              <a:t>шь</a:t>
            </a:r>
            <a:r>
              <a:rPr sz="1100" spc="-5" dirty="0">
                <a:latin typeface="Times New Roman"/>
                <a:cs typeface="Times New Roman"/>
              </a:rPr>
              <a:t> и</a:t>
            </a:r>
            <a:r>
              <a:rPr sz="1100" dirty="0">
                <a:latin typeface="Times New Roman"/>
                <a:cs typeface="Times New Roman"/>
              </a:rPr>
              <a:t>зр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дка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 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к	2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се</a:t>
            </a:r>
            <a:r>
              <a:rPr sz="1100" dirty="0">
                <a:latin typeface="Times New Roman"/>
                <a:cs typeface="Times New Roman"/>
              </a:rPr>
              <a:t>м 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мо</a:t>
            </a:r>
            <a:r>
              <a:rPr sz="1100" spc="-5" dirty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у	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639" y="3051047"/>
            <a:ext cx="3441065" cy="470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8. </a:t>
            </a:r>
            <a:r>
              <a:rPr sz="1100" spc="-5" dirty="0">
                <a:latin typeface="Times New Roman"/>
                <a:cs typeface="Times New Roman"/>
              </a:rPr>
              <a:t>Мне кажется, что </a:t>
            </a:r>
            <a:r>
              <a:rPr sz="1100" dirty="0">
                <a:latin typeface="Times New Roman"/>
                <a:cs typeface="Times New Roman"/>
              </a:rPr>
              <a:t>я </a:t>
            </a:r>
            <a:r>
              <a:rPr sz="1100" spc="-5" dirty="0">
                <a:latin typeface="Times New Roman"/>
                <a:cs typeface="Times New Roman"/>
              </a:rPr>
              <a:t>стал </a:t>
            </a:r>
            <a:r>
              <a:rPr sz="1100" dirty="0">
                <a:latin typeface="Times New Roman"/>
                <a:cs typeface="Times New Roman"/>
              </a:rPr>
              <a:t>все </a:t>
            </a:r>
            <a:r>
              <a:rPr sz="1100" spc="-5" dirty="0">
                <a:latin typeface="Times New Roman"/>
                <a:cs typeface="Times New Roman"/>
              </a:rPr>
              <a:t>делать очень медленно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1497965" algn="l"/>
              </a:tabLst>
            </a:pPr>
            <a:r>
              <a:rPr sz="1100" spc="-5" dirty="0">
                <a:latin typeface="Times New Roman"/>
                <a:cs typeface="Times New Roman"/>
              </a:rPr>
              <a:t>практически </a:t>
            </a:r>
            <a:r>
              <a:rPr sz="1100" dirty="0">
                <a:latin typeface="Times New Roman"/>
                <a:cs typeface="Times New Roman"/>
              </a:rPr>
              <a:t>все время	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48340" y="4483608"/>
            <a:ext cx="12636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3639" y="4194048"/>
            <a:ext cx="3045460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7965" algn="l"/>
              </a:tabLst>
            </a:pPr>
            <a:r>
              <a:rPr sz="1100" spc="-5" dirty="0">
                <a:latin typeface="Times New Roman"/>
                <a:cs typeface="Times New Roman"/>
              </a:rPr>
              <a:t>совсем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нет	</a:t>
            </a: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67300"/>
              </a:lnSpc>
              <a:spcBef>
                <a:spcPts val="70"/>
              </a:spcBef>
              <a:tabLst>
                <a:tab pos="1497965" algn="l"/>
              </a:tabLst>
            </a:pPr>
            <a:r>
              <a:rPr sz="1100" dirty="0">
                <a:latin typeface="Times New Roman"/>
                <a:cs typeface="Times New Roman"/>
              </a:rPr>
              <a:t>9. Я </a:t>
            </a:r>
            <a:r>
              <a:rPr sz="1100" spc="-5" dirty="0">
                <a:latin typeface="Times New Roman"/>
                <a:cs typeface="Times New Roman"/>
              </a:rPr>
              <a:t>испытываю внутренне напряжение или </a:t>
            </a:r>
            <a:r>
              <a:rPr sz="1100" dirty="0">
                <a:latin typeface="Times New Roman"/>
                <a:cs typeface="Times New Roman"/>
              </a:rPr>
              <a:t>дрожь  </a:t>
            </a:r>
            <a:r>
              <a:rPr sz="1100" spc="-5" dirty="0">
                <a:latin typeface="Times New Roman"/>
                <a:cs typeface="Times New Roman"/>
              </a:rPr>
              <a:t>совсем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не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испытываю	</a:t>
            </a:r>
            <a:r>
              <a:rPr sz="110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3639" y="5056632"/>
            <a:ext cx="666750" cy="473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1100" spc="-5" dirty="0">
                <a:latin typeface="Times New Roman"/>
                <a:cs typeface="Times New Roman"/>
              </a:rPr>
              <a:t>ин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да	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  <a:tabLst>
                <a:tab pos="583565" algn="l"/>
              </a:tabLst>
            </a:pPr>
            <a:r>
              <a:rPr sz="1100" spc="-5" dirty="0">
                <a:latin typeface="Times New Roman"/>
                <a:cs typeface="Times New Roman"/>
              </a:rPr>
              <a:t>час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	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0739" y="3621023"/>
            <a:ext cx="1009650" cy="2199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926465" algn="l"/>
              </a:tabLst>
            </a:pPr>
            <a:r>
              <a:rPr sz="1100" spc="-5" dirty="0">
                <a:latin typeface="Times New Roman"/>
                <a:cs typeface="Times New Roman"/>
              </a:rPr>
              <a:t>час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	1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  <a:tab pos="926465" algn="l"/>
              </a:tabLst>
            </a:pPr>
            <a:r>
              <a:rPr sz="1100" spc="-5" dirty="0">
                <a:latin typeface="Times New Roman"/>
                <a:cs typeface="Times New Roman"/>
              </a:rPr>
              <a:t>ин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да	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3639" y="5626608"/>
            <a:ext cx="7239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очень</a:t>
            </a:r>
            <a:r>
              <a:rPr sz="1100" spc="-7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часто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19540" y="5626608"/>
            <a:ext cx="952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66469" marR="5080" indent="-299085">
              <a:lnSpc>
                <a:spcPct val="100699"/>
              </a:lnSpc>
              <a:spcBef>
                <a:spcPts val="75"/>
              </a:spcBef>
            </a:pPr>
            <a:r>
              <a:rPr spc="-15" dirty="0"/>
              <a:t>ГОСПИТАЛЬНАЯ </a:t>
            </a:r>
            <a:r>
              <a:rPr spc="-5" dirty="0"/>
              <a:t>ШКАЛА </a:t>
            </a:r>
            <a:r>
              <a:rPr dirty="0"/>
              <a:t>ОЦЕНКИ  </a:t>
            </a:r>
            <a:r>
              <a:rPr spc="-5" dirty="0"/>
              <a:t>ТРЕВОГИ </a:t>
            </a:r>
            <a:r>
              <a:rPr dirty="0"/>
              <a:t>И ДЕПРЕССИИ</a:t>
            </a:r>
            <a:r>
              <a:rPr spc="-5" dirty="0"/>
              <a:t> (10-12)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15440"/>
            <a:ext cx="2869565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755265" algn="l"/>
              </a:tabLst>
            </a:pPr>
            <a:r>
              <a:rPr sz="1100" dirty="0">
                <a:latin typeface="Times New Roman"/>
                <a:cs typeface="Times New Roman"/>
              </a:rPr>
              <a:t>10. Я 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е</a:t>
            </a:r>
            <a:r>
              <a:rPr sz="1100" spc="-5" dirty="0">
                <a:latin typeface="Times New Roman"/>
                <a:cs typeface="Times New Roman"/>
              </a:rPr>
              <a:t> с</a:t>
            </a: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жу за</a:t>
            </a:r>
            <a:r>
              <a:rPr sz="1100" spc="-5" dirty="0">
                <a:latin typeface="Times New Roman"/>
                <a:cs typeface="Times New Roman"/>
              </a:rPr>
              <a:t> с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й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не</a:t>
            </a:r>
            <a:r>
              <a:rPr sz="1100" dirty="0">
                <a:latin typeface="Times New Roman"/>
                <a:cs typeface="Times New Roman"/>
              </a:rPr>
              <a:t>ш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о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ь</a:t>
            </a:r>
            <a:r>
              <a:rPr sz="1100" dirty="0">
                <a:latin typeface="Times New Roman"/>
                <a:cs typeface="Times New Roman"/>
              </a:rPr>
              <a:t>ю	D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определенно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это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так	</a:t>
            </a:r>
            <a:r>
              <a:rPr sz="110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639" y="2185415"/>
            <a:ext cx="34099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6765" algn="l"/>
              </a:tabLst>
            </a:pPr>
            <a:r>
              <a:rPr sz="1100" dirty="0">
                <a:latin typeface="Times New Roman"/>
                <a:cs typeface="Times New Roman"/>
              </a:rPr>
              <a:t>я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уд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10" dirty="0">
                <a:latin typeface="Times New Roman"/>
                <a:cs typeface="Times New Roman"/>
              </a:rPr>
              <a:t>я</a:t>
            </a:r>
            <a:r>
              <a:rPr sz="1100" dirty="0">
                <a:latin typeface="Times New Roman"/>
                <a:cs typeface="Times New Roman"/>
              </a:rPr>
              <a:t>ю 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ому 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ол</a:t>
            </a:r>
            <a:r>
              <a:rPr sz="1100" spc="-5" dirty="0">
                <a:latin typeface="Times New Roman"/>
                <a:cs typeface="Times New Roman"/>
              </a:rPr>
              <a:t>ь</a:t>
            </a:r>
            <a:r>
              <a:rPr sz="1100" dirty="0">
                <a:latin typeface="Times New Roman"/>
                <a:cs typeface="Times New Roman"/>
              </a:rPr>
              <a:t>ко 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dirty="0">
                <a:latin typeface="Times New Roman"/>
                <a:cs typeface="Times New Roman"/>
              </a:rPr>
              <a:t>р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м</a:t>
            </a:r>
            <a:r>
              <a:rPr sz="1100" spc="-5" dirty="0">
                <a:latin typeface="Times New Roman"/>
                <a:cs typeface="Times New Roman"/>
              </a:rPr>
              <a:t>ени</a:t>
            </a:r>
            <a:r>
              <a:rPr sz="1100" dirty="0">
                <a:latin typeface="Times New Roman"/>
                <a:cs typeface="Times New Roman"/>
              </a:rPr>
              <a:t>, 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dirty="0">
                <a:latin typeface="Times New Roman"/>
                <a:cs typeface="Times New Roman"/>
              </a:rPr>
              <a:t>кол</a:t>
            </a:r>
            <a:r>
              <a:rPr sz="1100" spc="-5" dirty="0">
                <a:latin typeface="Times New Roman"/>
                <a:cs typeface="Times New Roman"/>
              </a:rPr>
              <a:t>ь</a:t>
            </a:r>
            <a:r>
              <a:rPr sz="1100" dirty="0">
                <a:latin typeface="Times New Roman"/>
                <a:cs typeface="Times New Roman"/>
              </a:rPr>
              <a:t>ко 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уж</a:t>
            </a:r>
            <a:r>
              <a:rPr sz="1100" spc="-5" dirty="0">
                <a:latin typeface="Times New Roman"/>
                <a:cs typeface="Times New Roman"/>
              </a:rPr>
              <a:t>н</a:t>
            </a:r>
            <a:r>
              <a:rPr sz="1100" dirty="0">
                <a:latin typeface="Times New Roman"/>
                <a:cs typeface="Times New Roman"/>
              </a:rPr>
              <a:t>о	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7140" y="3051047"/>
            <a:ext cx="12636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739" y="2478023"/>
            <a:ext cx="3752850" cy="1043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3669665" algn="l"/>
              </a:tabLst>
            </a:pPr>
            <a:r>
              <a:rPr sz="1100" dirty="0">
                <a:latin typeface="Times New Roman"/>
                <a:cs typeface="Times New Roman"/>
              </a:rPr>
              <a:t>мож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б</a:t>
            </a:r>
            <a:r>
              <a:rPr sz="1100" spc="-5" dirty="0">
                <a:latin typeface="Times New Roman"/>
                <a:cs typeface="Times New Roman"/>
              </a:rPr>
              <a:t>ы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ь</a:t>
            </a:r>
            <a:r>
              <a:rPr sz="1100" dirty="0">
                <a:latin typeface="Times New Roman"/>
                <a:cs typeface="Times New Roman"/>
              </a:rPr>
              <a:t>, я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spc="-5" dirty="0">
                <a:latin typeface="Times New Roman"/>
                <a:cs typeface="Times New Roman"/>
              </a:rPr>
              <a:t>а</a:t>
            </a:r>
            <a:r>
              <a:rPr sz="1100" dirty="0">
                <a:latin typeface="Times New Roman"/>
                <a:cs typeface="Times New Roman"/>
              </a:rPr>
              <a:t>л м</a:t>
            </a:r>
            <a:r>
              <a:rPr sz="1100" spc="-5" dirty="0">
                <a:latin typeface="Times New Roman"/>
                <a:cs typeface="Times New Roman"/>
              </a:rPr>
              <a:t>ень</a:t>
            </a:r>
            <a:r>
              <a:rPr sz="1100" dirty="0">
                <a:latin typeface="Times New Roman"/>
                <a:cs typeface="Times New Roman"/>
              </a:rPr>
              <a:t>ше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уд</a:t>
            </a:r>
            <a:r>
              <a:rPr sz="1100" spc="-5" dirty="0">
                <a:latin typeface="Times New Roman"/>
                <a:cs typeface="Times New Roman"/>
              </a:rPr>
              <a:t>е</a:t>
            </a:r>
            <a:r>
              <a:rPr sz="1100" dirty="0">
                <a:latin typeface="Times New Roman"/>
                <a:cs typeface="Times New Roman"/>
              </a:rPr>
              <a:t>л</a:t>
            </a:r>
            <a:r>
              <a:rPr sz="1100" spc="-10" dirty="0">
                <a:latin typeface="Times New Roman"/>
                <a:cs typeface="Times New Roman"/>
              </a:rPr>
              <a:t>ят</a:t>
            </a:r>
            <a:r>
              <a:rPr sz="1100" dirty="0">
                <a:latin typeface="Times New Roman"/>
                <a:cs typeface="Times New Roman"/>
              </a:rPr>
              <a:t>ь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э</a:t>
            </a:r>
            <a:r>
              <a:rPr sz="1100" spc="-10" dirty="0">
                <a:latin typeface="Times New Roman"/>
                <a:cs typeface="Times New Roman"/>
              </a:rPr>
              <a:t>т</a:t>
            </a:r>
            <a:r>
              <a:rPr sz="1100" dirty="0">
                <a:latin typeface="Times New Roman"/>
                <a:cs typeface="Times New Roman"/>
              </a:rPr>
              <a:t>ому </a:t>
            </a:r>
            <a:r>
              <a:rPr sz="1100" spc="5" dirty="0">
                <a:latin typeface="Times New Roman"/>
                <a:cs typeface="Times New Roman"/>
              </a:rPr>
              <a:t>в</a:t>
            </a:r>
            <a:r>
              <a:rPr sz="1100" spc="-5" dirty="0">
                <a:latin typeface="Times New Roman"/>
                <a:cs typeface="Times New Roman"/>
              </a:rPr>
              <a:t>ни</a:t>
            </a:r>
            <a:r>
              <a:rPr sz="1100" dirty="0">
                <a:latin typeface="Times New Roman"/>
                <a:cs typeface="Times New Roman"/>
              </a:rPr>
              <a:t>м</a:t>
            </a:r>
            <a:r>
              <a:rPr sz="1100" spc="-5" dirty="0">
                <a:latin typeface="Times New Roman"/>
                <a:cs typeface="Times New Roman"/>
              </a:rPr>
              <a:t>ани</a:t>
            </a:r>
            <a:r>
              <a:rPr sz="1100" dirty="0">
                <a:latin typeface="Times New Roman"/>
                <a:cs typeface="Times New Roman"/>
              </a:rPr>
              <a:t>я	2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  <a:tab pos="2755265" algn="l"/>
              </a:tabLst>
            </a:pPr>
            <a:r>
              <a:rPr sz="1100" dirty="0">
                <a:latin typeface="Times New Roman"/>
                <a:cs typeface="Times New Roman"/>
              </a:rPr>
              <a:t>я </a:t>
            </a:r>
            <a:r>
              <a:rPr sz="1100" spc="-5" dirty="0">
                <a:latin typeface="Times New Roman"/>
                <a:cs typeface="Times New Roman"/>
              </a:rPr>
              <a:t>слежу </a:t>
            </a:r>
            <a:r>
              <a:rPr sz="1100" dirty="0">
                <a:latin typeface="Times New Roman"/>
                <a:cs typeface="Times New Roman"/>
              </a:rPr>
              <a:t>за </a:t>
            </a:r>
            <a:r>
              <a:rPr sz="1100" spc="-5" dirty="0">
                <a:latin typeface="Times New Roman"/>
                <a:cs typeface="Times New Roman"/>
              </a:rPr>
              <a:t>собой так же, как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и </a:t>
            </a:r>
            <a:r>
              <a:rPr sz="1100" spc="-5" dirty="0">
                <a:latin typeface="Times New Roman"/>
                <a:cs typeface="Times New Roman"/>
              </a:rPr>
              <a:t>раньше	</a:t>
            </a: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91540" y="4483608"/>
            <a:ext cx="12636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3639" y="4483608"/>
            <a:ext cx="5614670" cy="473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12. Я </a:t>
            </a:r>
            <a:r>
              <a:rPr sz="1100" spc="-5" dirty="0">
                <a:latin typeface="Times New Roman"/>
                <a:cs typeface="Times New Roman"/>
              </a:rPr>
              <a:t>считаю, что </a:t>
            </a:r>
            <a:r>
              <a:rPr sz="1100" dirty="0">
                <a:latin typeface="Times New Roman"/>
                <a:cs typeface="Times New Roman"/>
              </a:rPr>
              <a:t>мои </a:t>
            </a:r>
            <a:r>
              <a:rPr sz="1100" spc="-5" dirty="0">
                <a:latin typeface="Times New Roman"/>
                <a:cs typeface="Times New Roman"/>
              </a:rPr>
              <a:t>дела </a:t>
            </a:r>
            <a:r>
              <a:rPr sz="1100" spc="-10" dirty="0">
                <a:latin typeface="Times New Roman"/>
                <a:cs typeface="Times New Roman"/>
              </a:rPr>
              <a:t>(занятия, </a:t>
            </a:r>
            <a:r>
              <a:rPr sz="1100" spc="-5" dirty="0">
                <a:latin typeface="Times New Roman"/>
                <a:cs typeface="Times New Roman"/>
              </a:rPr>
              <a:t>увлечения) могут принести мне чувство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удовлетворения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spc="-5" dirty="0">
                <a:latin typeface="Times New Roman"/>
                <a:cs typeface="Times New Roman"/>
              </a:rPr>
              <a:t>точно так, как </a:t>
            </a:r>
            <a:r>
              <a:rPr sz="1100" dirty="0">
                <a:latin typeface="Times New Roman"/>
                <a:cs typeface="Times New Roman"/>
              </a:rPr>
              <a:t>и </a:t>
            </a:r>
            <a:r>
              <a:rPr sz="1100" spc="-5" dirty="0">
                <a:latin typeface="Times New Roman"/>
                <a:cs typeface="Times New Roman"/>
              </a:rPr>
              <a:t>обычно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0739" y="3051047"/>
            <a:ext cx="474916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11. Я </a:t>
            </a:r>
            <a:r>
              <a:rPr sz="1100" spc="-5" dirty="0">
                <a:latin typeface="Times New Roman"/>
                <a:cs typeface="Times New Roman"/>
              </a:rPr>
              <a:t>испытываю неусидчивость, словно мне постоянно нужно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двигаться</a:t>
            </a:r>
            <a:endParaRPr sz="11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60"/>
              </a:spcBef>
              <a:tabLst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определенно,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это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так	</a:t>
            </a:r>
            <a:r>
              <a:rPr sz="1100" dirty="0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наверное,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это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так	</a:t>
            </a:r>
            <a:r>
              <a:rPr sz="110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4965" algn="l"/>
                <a:tab pos="355600" algn="l"/>
                <a:tab pos="2755265" algn="l"/>
              </a:tabLst>
            </a:pPr>
            <a:r>
              <a:rPr sz="1100" spc="-5" dirty="0">
                <a:latin typeface="Times New Roman"/>
                <a:cs typeface="Times New Roman"/>
              </a:rPr>
              <a:t>лишь </a:t>
            </a:r>
            <a:r>
              <a:rPr sz="1100" dirty="0">
                <a:latin typeface="Times New Roman"/>
                <a:cs typeface="Times New Roman"/>
              </a:rPr>
              <a:t>в </a:t>
            </a:r>
            <a:r>
              <a:rPr sz="1100" spc="-5" dirty="0">
                <a:latin typeface="Times New Roman"/>
                <a:cs typeface="Times New Roman"/>
              </a:rPr>
              <a:t>очень малой степени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это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так	</a:t>
            </a:r>
            <a:r>
              <a:rPr sz="1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354965" algn="l"/>
                <a:tab pos="355600" algn="l"/>
                <a:tab pos="1840864" algn="l"/>
              </a:tabLst>
            </a:pPr>
            <a:r>
              <a:rPr sz="1100" spc="-5" dirty="0">
                <a:latin typeface="Times New Roman"/>
                <a:cs typeface="Times New Roman"/>
              </a:rPr>
              <a:t>совсем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не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способен	</a:t>
            </a: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Arial"/>
                <a:cs typeface="Arial"/>
              </a:rPr>
              <a:t>•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3639" y="5056632"/>
            <a:ext cx="2134235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да, но не </a:t>
            </a:r>
            <a:r>
              <a:rPr sz="1100" dirty="0">
                <a:latin typeface="Times New Roman"/>
                <a:cs typeface="Times New Roman"/>
              </a:rPr>
              <a:t>в </a:t>
            </a:r>
            <a:r>
              <a:rPr sz="1100" spc="-5" dirty="0">
                <a:latin typeface="Times New Roman"/>
                <a:cs typeface="Times New Roman"/>
              </a:rPr>
              <a:t>той степени, как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раньше</a:t>
            </a:r>
            <a:endParaRPr sz="1100">
              <a:latin typeface="Times New Roman"/>
              <a:cs typeface="Times New Roman"/>
            </a:endParaRPr>
          </a:p>
          <a:p>
            <a:pPr marL="12700" marR="117475">
              <a:lnSpc>
                <a:spcPts val="2280"/>
              </a:lnSpc>
              <a:spcBef>
                <a:spcPts val="160"/>
              </a:spcBef>
            </a:pPr>
            <a:r>
              <a:rPr sz="1100" spc="-5" dirty="0">
                <a:latin typeface="Times New Roman"/>
                <a:cs typeface="Times New Roman"/>
              </a:rPr>
              <a:t>значительно меньше, чем раньше  совсем не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считаю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33940" y="5056632"/>
            <a:ext cx="95250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66469" marR="5080" indent="-299085">
              <a:lnSpc>
                <a:spcPct val="100699"/>
              </a:lnSpc>
              <a:spcBef>
                <a:spcPts val="75"/>
              </a:spcBef>
            </a:pPr>
            <a:r>
              <a:rPr spc="-15" dirty="0"/>
              <a:t>ГОСПИТАЛЬНАЯ </a:t>
            </a:r>
            <a:r>
              <a:rPr spc="-5" dirty="0"/>
              <a:t>ШКАЛА </a:t>
            </a:r>
            <a:r>
              <a:rPr dirty="0"/>
              <a:t>ОЦЕНКИ  </a:t>
            </a:r>
            <a:r>
              <a:rPr spc="-5" dirty="0"/>
              <a:t>ТРЕВОГИ </a:t>
            </a:r>
            <a:r>
              <a:rPr dirty="0"/>
              <a:t>И ДЕПРЕССИИ</a:t>
            </a:r>
            <a:r>
              <a:rPr spc="-5" dirty="0"/>
              <a:t> (13-14)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7140" y="161493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3940" y="2279396"/>
            <a:ext cx="139700" cy="123571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9540" y="4662932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739" y="1483868"/>
            <a:ext cx="7531100" cy="4277360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13. У </a:t>
            </a:r>
            <a:r>
              <a:rPr sz="1800" spc="-5" dirty="0">
                <a:latin typeface="Times New Roman"/>
                <a:cs typeface="Times New Roman"/>
              </a:rPr>
              <a:t>меня бывает </a:t>
            </a:r>
            <a:r>
              <a:rPr sz="1800" dirty="0">
                <a:latin typeface="Times New Roman"/>
                <a:cs typeface="Times New Roman"/>
              </a:rPr>
              <a:t>внезапное </a:t>
            </a:r>
            <a:r>
              <a:rPr sz="1800" spc="-10" dirty="0">
                <a:latin typeface="Times New Roman"/>
                <a:cs typeface="Times New Roman"/>
              </a:rPr>
              <a:t>чувство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паники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354965" algn="l"/>
                <a:tab pos="355600" algn="l"/>
                <a:tab pos="3669665" algn="l"/>
              </a:tabLst>
            </a:pPr>
            <a:r>
              <a:rPr sz="1800" spc="-5" dirty="0">
                <a:latin typeface="Times New Roman"/>
                <a:cs typeface="Times New Roman"/>
              </a:rPr>
              <a:t>действительно,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очень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часто	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довольно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часто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spc="-15" dirty="0">
                <a:latin typeface="Times New Roman"/>
                <a:cs typeface="Times New Roman"/>
              </a:rPr>
              <a:t>уж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часто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совсем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бывает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89"/>
              </a:lnSpc>
              <a:spcBef>
                <a:spcPts val="1145"/>
              </a:spcBef>
              <a:buFont typeface="Arial"/>
              <a:buChar char="•"/>
              <a:tabLst>
                <a:tab pos="354965" algn="l"/>
                <a:tab pos="355600" algn="l"/>
                <a:tab pos="2755265" algn="l"/>
              </a:tabLst>
            </a:pPr>
            <a:r>
              <a:rPr sz="1800" dirty="0">
                <a:latin typeface="Times New Roman"/>
                <a:cs typeface="Times New Roman"/>
              </a:rPr>
              <a:t>14. Я </a:t>
            </a:r>
            <a:r>
              <a:rPr sz="1800" spc="-5" dirty="0">
                <a:latin typeface="Times New Roman"/>
                <a:cs typeface="Times New Roman"/>
              </a:rPr>
              <a:t>могу </a:t>
            </a:r>
            <a:r>
              <a:rPr sz="1800" spc="-10" dirty="0">
                <a:latin typeface="Times New Roman"/>
                <a:cs typeface="Times New Roman"/>
              </a:rPr>
              <a:t>получить </a:t>
            </a:r>
            <a:r>
              <a:rPr sz="1800" spc="-15" dirty="0">
                <a:latin typeface="Times New Roman"/>
                <a:cs typeface="Times New Roman"/>
              </a:rPr>
              <a:t>удовольствие от </a:t>
            </a:r>
            <a:r>
              <a:rPr sz="1800" spc="-10" dirty="0">
                <a:latin typeface="Times New Roman"/>
                <a:cs typeface="Times New Roman"/>
              </a:rPr>
              <a:t>хорошей </a:t>
            </a:r>
            <a:r>
              <a:rPr sz="1800" spc="-5" dirty="0">
                <a:latin typeface="Times New Roman"/>
                <a:cs typeface="Times New Roman"/>
              </a:rPr>
              <a:t>книги, фильма, радио- или  телепрограммы	</a:t>
            </a:r>
            <a:r>
              <a:rPr sz="1800" dirty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часто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20" dirty="0">
                <a:latin typeface="Times New Roman"/>
                <a:cs typeface="Times New Roman"/>
              </a:rPr>
              <a:t>иногда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25" dirty="0">
                <a:latin typeface="Times New Roman"/>
                <a:cs typeface="Times New Roman"/>
              </a:rPr>
              <a:t>редко</a:t>
            </a:r>
            <a:r>
              <a:rPr sz="1800" spc="-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latin typeface="Times New Roman"/>
                <a:cs typeface="Times New Roman"/>
              </a:rPr>
              <a:t>очень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редко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3940" y="5461508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748665" marR="5080" indent="-407670">
              <a:lnSpc>
                <a:spcPct val="100699"/>
              </a:lnSpc>
              <a:spcBef>
                <a:spcPts val="75"/>
              </a:spcBef>
            </a:pPr>
            <a:r>
              <a:rPr spc="-45" dirty="0"/>
              <a:t>ОБРАБОТКА </a:t>
            </a:r>
            <a:r>
              <a:rPr spc="-15" dirty="0"/>
              <a:t>ГОСПИТАЛЬНОЙ </a:t>
            </a:r>
            <a:r>
              <a:rPr spc="-5" dirty="0"/>
              <a:t>ШКАЛЫ  </a:t>
            </a:r>
            <a:r>
              <a:rPr dirty="0"/>
              <a:t>ОЦЕНКИ </a:t>
            </a:r>
            <a:r>
              <a:rPr spc="-5" dirty="0"/>
              <a:t>ТРЕВОГИ </a:t>
            </a:r>
            <a:r>
              <a:rPr dirty="0"/>
              <a:t>И</a:t>
            </a:r>
            <a:r>
              <a:rPr spc="-5" dirty="0"/>
              <a:t> </a:t>
            </a:r>
            <a:r>
              <a:rPr dirty="0"/>
              <a:t>ДЕПРЕССИИ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739" y="1651508"/>
            <a:ext cx="7752080" cy="3652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921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Инструкция: </a:t>
            </a:r>
            <a:r>
              <a:rPr sz="1800" dirty="0">
                <a:latin typeface="Arial"/>
                <a:cs typeface="Arial"/>
              </a:rPr>
              <a:t>В </a:t>
            </a:r>
            <a:r>
              <a:rPr sz="1800" spc="-15" dirty="0">
                <a:latin typeface="Arial"/>
                <a:cs typeface="Arial"/>
              </a:rPr>
              <a:t>соответствии </a:t>
            </a:r>
            <a:r>
              <a:rPr sz="1800" spc="10" dirty="0">
                <a:latin typeface="Arial"/>
                <a:cs typeface="Arial"/>
              </a:rPr>
              <a:t>со </a:t>
            </a:r>
            <a:r>
              <a:rPr sz="1800" spc="-10" dirty="0">
                <a:latin typeface="Arial"/>
                <a:cs typeface="Arial"/>
              </a:rPr>
              <a:t>своим </a:t>
            </a:r>
            <a:r>
              <a:rPr sz="1800" spc="-5" dirty="0">
                <a:latin typeface="Arial"/>
                <a:cs typeface="Arial"/>
              </a:rPr>
              <a:t>состоянием Вы </a:t>
            </a:r>
            <a:r>
              <a:rPr sz="1800" spc="-10" dirty="0">
                <a:latin typeface="Arial"/>
                <a:cs typeface="Arial"/>
              </a:rPr>
              <a:t>должны  оценить </a:t>
            </a:r>
            <a:r>
              <a:rPr sz="1800" spc="-5" dirty="0">
                <a:latin typeface="Arial"/>
                <a:cs typeface="Arial"/>
              </a:rPr>
              <a:t>свое </a:t>
            </a:r>
            <a:r>
              <a:rPr sz="1800" spc="-10" dirty="0">
                <a:latin typeface="Arial"/>
                <a:cs typeface="Arial"/>
              </a:rPr>
              <a:t>самочувствие </a:t>
            </a:r>
            <a:r>
              <a:rPr sz="1800" dirty="0">
                <a:latin typeface="Arial"/>
                <a:cs typeface="Arial"/>
              </a:rPr>
              <a:t>в </a:t>
            </a:r>
            <a:r>
              <a:rPr sz="1800" spc="-10" dirty="0">
                <a:latin typeface="Arial"/>
                <a:cs typeface="Arial"/>
              </a:rPr>
              <a:t>последнее </a:t>
            </a:r>
            <a:r>
              <a:rPr sz="1800" spc="-5" dirty="0">
                <a:latin typeface="Arial"/>
                <a:cs typeface="Arial"/>
              </a:rPr>
              <a:t>время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5" dirty="0">
                <a:latin typeface="Arial"/>
                <a:cs typeface="Arial"/>
              </a:rPr>
              <a:t>обвести </a:t>
            </a:r>
            <a:r>
              <a:rPr sz="1800" dirty="0">
                <a:latin typeface="Arial"/>
                <a:cs typeface="Arial"/>
              </a:rPr>
              <a:t>кружком  </a:t>
            </a:r>
            <a:r>
              <a:rPr sz="1800" spc="-5" dirty="0">
                <a:latin typeface="Arial"/>
                <a:cs typeface="Arial"/>
              </a:rPr>
              <a:t>степень </a:t>
            </a:r>
            <a:r>
              <a:rPr sz="1800" spc="-15" dirty="0">
                <a:latin typeface="Arial"/>
                <a:cs typeface="Arial"/>
              </a:rPr>
              <a:t>соответствия того </a:t>
            </a:r>
            <a:r>
              <a:rPr sz="1800" spc="-5" dirty="0">
                <a:latin typeface="Arial"/>
                <a:cs typeface="Arial"/>
              </a:rPr>
              <a:t>или </a:t>
            </a:r>
            <a:r>
              <a:rPr sz="1800" spc="-10" dirty="0">
                <a:latin typeface="Arial"/>
                <a:cs typeface="Arial"/>
              </a:rPr>
              <a:t>иного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утверждения.</a:t>
            </a:r>
            <a:endParaRPr sz="1800">
              <a:latin typeface="Arial"/>
              <a:cs typeface="Arial"/>
            </a:endParaRPr>
          </a:p>
          <a:p>
            <a:pPr marL="355600" marR="295910" indent="-342900">
              <a:lnSpc>
                <a:spcPct val="101699"/>
              </a:lnSpc>
              <a:spcBef>
                <a:spcPts val="109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Arial"/>
                <a:cs typeface="Arial"/>
              </a:rPr>
              <a:t>Интерпретация: </a:t>
            </a:r>
            <a:r>
              <a:rPr sz="1800" spc="-5" dirty="0">
                <a:latin typeface="Arial"/>
                <a:cs typeface="Arial"/>
              </a:rPr>
              <a:t>Вопросы </a:t>
            </a:r>
            <a:r>
              <a:rPr sz="1800" spc="-15" dirty="0">
                <a:latin typeface="Arial"/>
                <a:cs typeface="Arial"/>
              </a:rPr>
              <a:t>под буквой </a:t>
            </a:r>
            <a:r>
              <a:rPr sz="1800" dirty="0">
                <a:latin typeface="Arial"/>
                <a:cs typeface="Arial"/>
              </a:rPr>
              <a:t>А </a:t>
            </a:r>
            <a:r>
              <a:rPr sz="1800" spc="-15" dirty="0">
                <a:latin typeface="Arial"/>
                <a:cs typeface="Arial"/>
              </a:rPr>
              <a:t>измеряют </a:t>
            </a:r>
            <a:r>
              <a:rPr sz="1800" spc="-10" dirty="0">
                <a:latin typeface="Arial"/>
                <a:cs typeface="Arial"/>
              </a:rPr>
              <a:t>уровень </a:t>
            </a:r>
            <a:r>
              <a:rPr sz="1800" spc="-5" dirty="0">
                <a:latin typeface="Arial"/>
                <a:cs typeface="Arial"/>
              </a:rPr>
              <a:t>тревоги,  </a:t>
            </a:r>
            <a:r>
              <a:rPr sz="1800" spc="-15" dirty="0">
                <a:latin typeface="Arial"/>
                <a:cs typeface="Arial"/>
              </a:rPr>
              <a:t>под буквой </a:t>
            </a:r>
            <a:r>
              <a:rPr sz="1800" dirty="0">
                <a:latin typeface="Arial"/>
                <a:cs typeface="Arial"/>
              </a:rPr>
              <a:t>D – </a:t>
            </a:r>
            <a:r>
              <a:rPr sz="1800" spc="-5" dirty="0">
                <a:latin typeface="Arial"/>
                <a:cs typeface="Arial"/>
              </a:rPr>
              <a:t>депрессии. Сумма </a:t>
            </a:r>
            <a:r>
              <a:rPr sz="1800" spc="-10" dirty="0">
                <a:latin typeface="Arial"/>
                <a:cs typeface="Arial"/>
              </a:rPr>
              <a:t>баллов </a:t>
            </a:r>
            <a:r>
              <a:rPr sz="1800" dirty="0">
                <a:latin typeface="Arial"/>
                <a:cs typeface="Arial"/>
              </a:rPr>
              <a:t>по </a:t>
            </a:r>
            <a:r>
              <a:rPr sz="1800" spc="-10" dirty="0">
                <a:latin typeface="Arial"/>
                <a:cs typeface="Arial"/>
              </a:rPr>
              <a:t>тревоге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5" dirty="0">
                <a:latin typeface="Arial"/>
                <a:cs typeface="Arial"/>
              </a:rPr>
              <a:t>депрессии  </a:t>
            </a:r>
            <a:r>
              <a:rPr sz="1800" spc="-15" dirty="0">
                <a:latin typeface="Arial"/>
                <a:cs typeface="Arial"/>
              </a:rPr>
              <a:t>подсчитывается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отдельно: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2200"/>
              </a:lnSpc>
              <a:spcBef>
                <a:spcPts val="110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0-7 </a:t>
            </a:r>
            <a:r>
              <a:rPr sz="1800" spc="-10" dirty="0">
                <a:latin typeface="Arial"/>
                <a:cs typeface="Arial"/>
              </a:rPr>
              <a:t>баллов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10" dirty="0">
                <a:latin typeface="Arial"/>
                <a:cs typeface="Arial"/>
              </a:rPr>
              <a:t>отсутствие достоверно </a:t>
            </a:r>
            <a:r>
              <a:rPr sz="1800" dirty="0">
                <a:latin typeface="Arial"/>
                <a:cs typeface="Arial"/>
              </a:rPr>
              <a:t>выраженных </a:t>
            </a:r>
            <a:r>
              <a:rPr sz="1800" spc="-5" dirty="0">
                <a:latin typeface="Arial"/>
                <a:cs typeface="Arial"/>
              </a:rPr>
              <a:t>симптомов тревоги  </a:t>
            </a:r>
            <a:r>
              <a:rPr sz="1800" spc="-10" dirty="0">
                <a:latin typeface="Arial"/>
                <a:cs typeface="Arial"/>
              </a:rPr>
              <a:t>и/или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депрессии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8-10 </a:t>
            </a:r>
            <a:r>
              <a:rPr sz="1800" spc="-10" dirty="0">
                <a:latin typeface="Arial"/>
                <a:cs typeface="Arial"/>
              </a:rPr>
              <a:t>баллов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субклинически </a:t>
            </a:r>
            <a:r>
              <a:rPr sz="1800" dirty="0">
                <a:latin typeface="Arial"/>
                <a:cs typeface="Arial"/>
              </a:rPr>
              <a:t>выраженные </a:t>
            </a:r>
            <a:r>
              <a:rPr sz="1800" spc="-10" dirty="0">
                <a:latin typeface="Arial"/>
                <a:cs typeface="Arial"/>
              </a:rPr>
              <a:t>тревога и/или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депрессия</a:t>
            </a:r>
            <a:endParaRPr sz="1800">
              <a:latin typeface="Arial"/>
              <a:cs typeface="Arial"/>
            </a:endParaRPr>
          </a:p>
          <a:p>
            <a:pPr marL="355600" marR="1017905" indent="-342900">
              <a:lnSpc>
                <a:spcPct val="101099"/>
              </a:lnSpc>
              <a:spcBef>
                <a:spcPts val="122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70" dirty="0">
                <a:latin typeface="Arial"/>
                <a:cs typeface="Arial"/>
              </a:rPr>
              <a:t>11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15" dirty="0">
                <a:latin typeface="Arial"/>
                <a:cs typeface="Arial"/>
              </a:rPr>
              <a:t>более </a:t>
            </a:r>
            <a:r>
              <a:rPr sz="1800" spc="-10" dirty="0">
                <a:latin typeface="Arial"/>
                <a:cs typeface="Arial"/>
              </a:rPr>
              <a:t>баллов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клинически </a:t>
            </a:r>
            <a:r>
              <a:rPr sz="1800" dirty="0">
                <a:latin typeface="Arial"/>
                <a:cs typeface="Arial"/>
              </a:rPr>
              <a:t>выраженные </a:t>
            </a:r>
            <a:r>
              <a:rPr sz="1800" spc="-10" dirty="0">
                <a:latin typeface="Arial"/>
                <a:cs typeface="Arial"/>
              </a:rPr>
              <a:t>тревога и/или  </a:t>
            </a:r>
            <a:r>
              <a:rPr sz="1800" spc="-5" dirty="0">
                <a:latin typeface="Arial"/>
                <a:cs typeface="Arial"/>
              </a:rPr>
              <a:t>депрессия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2585" y="467868"/>
            <a:ext cx="58788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002060"/>
                </a:solidFill>
                <a:latin typeface="Arial"/>
                <a:cs typeface="Arial"/>
              </a:rPr>
              <a:t>Другие </a:t>
            </a:r>
            <a:r>
              <a:rPr sz="3200" spc="-30" dirty="0">
                <a:solidFill>
                  <a:srgbClr val="002060"/>
                </a:solidFill>
                <a:latin typeface="Arial"/>
                <a:cs typeface="Arial"/>
              </a:rPr>
              <a:t>методики </a:t>
            </a:r>
            <a:r>
              <a:rPr sz="3200" spc="-10" dirty="0">
                <a:solidFill>
                  <a:srgbClr val="002060"/>
                </a:solidFill>
                <a:latin typeface="Arial"/>
                <a:cs typeface="Arial"/>
              </a:rPr>
              <a:t>оценки</a:t>
            </a:r>
            <a:r>
              <a:rPr sz="3200" spc="-6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2060"/>
                </a:solidFill>
                <a:latin typeface="Arial"/>
                <a:cs typeface="Arial"/>
              </a:rPr>
              <a:t>ННПР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070863"/>
            <a:ext cx="7524115" cy="474726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Arial"/>
                <a:cs typeface="Arial"/>
              </a:rPr>
              <a:t>Геронтологическая </a:t>
            </a: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5" dirty="0">
                <a:latin typeface="Arial"/>
                <a:cs typeface="Arial"/>
              </a:rPr>
              <a:t>депрессии (ГШД-30) </a:t>
            </a:r>
            <a:r>
              <a:rPr sz="1500" spc="-20" dirty="0">
                <a:latin typeface="Arial"/>
                <a:cs typeface="Arial"/>
              </a:rPr>
              <a:t>(Yesavage </a:t>
            </a:r>
            <a:r>
              <a:rPr sz="1500" dirty="0">
                <a:latin typeface="Arial"/>
                <a:cs typeface="Arial"/>
              </a:rPr>
              <a:t>et </a:t>
            </a:r>
            <a:r>
              <a:rPr sz="1500" spc="-5" dirty="0">
                <a:latin typeface="Arial"/>
                <a:cs typeface="Arial"/>
              </a:rPr>
              <a:t>al.,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1983)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Корнельская </a:t>
            </a: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5" dirty="0">
                <a:latin typeface="Arial"/>
                <a:cs typeface="Arial"/>
              </a:rPr>
              <a:t>депрессии </a:t>
            </a:r>
            <a:r>
              <a:rPr sz="1500" dirty="0">
                <a:latin typeface="Arial"/>
                <a:cs typeface="Arial"/>
              </a:rPr>
              <a:t>при </a:t>
            </a:r>
            <a:r>
              <a:rPr sz="1500" spc="-5" dirty="0">
                <a:latin typeface="Arial"/>
                <a:cs typeface="Arial"/>
              </a:rPr>
              <a:t>деменции (Alexopoulos,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1988)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5" dirty="0">
                <a:latin typeface="Arial"/>
                <a:cs typeface="Arial"/>
              </a:rPr>
              <a:t>депрессии </a:t>
            </a:r>
            <a:r>
              <a:rPr sz="1500" spc="-25" dirty="0">
                <a:latin typeface="Arial"/>
                <a:cs typeface="Arial"/>
              </a:rPr>
              <a:t>Гамильтона </a:t>
            </a:r>
            <a:r>
              <a:rPr sz="1500" spc="-5" dirty="0">
                <a:latin typeface="Arial"/>
                <a:cs typeface="Arial"/>
              </a:rPr>
              <a:t>(Hamilton </a:t>
            </a:r>
            <a:r>
              <a:rPr sz="1500" dirty="0">
                <a:latin typeface="Arial"/>
                <a:cs typeface="Arial"/>
              </a:rPr>
              <a:t>et </a:t>
            </a:r>
            <a:r>
              <a:rPr sz="1500" spc="-5" dirty="0">
                <a:latin typeface="Arial"/>
                <a:cs typeface="Arial"/>
              </a:rPr>
              <a:t>al.,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1960)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Опросник здоровья пациента (Baldwin,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2010)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dirty="0">
                <a:latin typeface="Arial"/>
                <a:cs typeface="Arial"/>
              </a:rPr>
              <a:t>Индекс </a:t>
            </a:r>
            <a:r>
              <a:rPr sz="1500" spc="-5" dirty="0">
                <a:latin typeface="Arial"/>
                <a:cs typeface="Arial"/>
              </a:rPr>
              <a:t>здоровья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ВОЗ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Субъективная </a:t>
            </a: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5" dirty="0">
                <a:latin typeface="Arial"/>
                <a:cs typeface="Arial"/>
              </a:rPr>
              <a:t>оценки астении (MFI-20) (Smets,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1994)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5" dirty="0">
                <a:latin typeface="Arial"/>
                <a:cs typeface="Arial"/>
              </a:rPr>
              <a:t>апатии (Starkstein </a:t>
            </a:r>
            <a:r>
              <a:rPr sz="1500" dirty="0">
                <a:latin typeface="Arial"/>
                <a:cs typeface="Arial"/>
              </a:rPr>
              <a:t>et </a:t>
            </a:r>
            <a:r>
              <a:rPr sz="1500" spc="-5" dirty="0">
                <a:latin typeface="Arial"/>
                <a:cs typeface="Arial"/>
              </a:rPr>
              <a:t>al., </a:t>
            </a:r>
            <a:r>
              <a:rPr sz="1500" dirty="0">
                <a:latin typeface="Arial"/>
                <a:cs typeface="Arial"/>
              </a:rPr>
              <a:t>1990/ Robert et </a:t>
            </a:r>
            <a:r>
              <a:rPr sz="1500" spc="-5" dirty="0">
                <a:latin typeface="Arial"/>
                <a:cs typeface="Arial"/>
              </a:rPr>
              <a:t>al.,</a:t>
            </a:r>
            <a:r>
              <a:rPr sz="1500" spc="-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2002)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Arial"/>
                <a:cs typeface="Arial"/>
              </a:rPr>
              <a:t>Анкета </a:t>
            </a:r>
            <a:r>
              <a:rPr sz="1500" spc="-5" dirty="0">
                <a:latin typeface="Arial"/>
                <a:cs typeface="Arial"/>
              </a:rPr>
              <a:t>оценки </a:t>
            </a:r>
            <a:r>
              <a:rPr sz="1500" spc="-10" dirty="0">
                <a:latin typeface="Arial"/>
                <a:cs typeface="Arial"/>
              </a:rPr>
              <a:t>ночного </a:t>
            </a:r>
            <a:r>
              <a:rPr sz="1500" spc="-5" dirty="0">
                <a:latin typeface="Arial"/>
                <a:cs typeface="Arial"/>
              </a:rPr>
              <a:t>сна (Вейн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5" dirty="0">
                <a:latin typeface="Arial"/>
                <a:cs typeface="Arial"/>
              </a:rPr>
              <a:t>др.,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2001)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10" dirty="0">
                <a:latin typeface="Arial"/>
                <a:cs typeface="Arial"/>
              </a:rPr>
              <a:t>Анкета </a:t>
            </a:r>
            <a:r>
              <a:rPr sz="1500" spc="-5" dirty="0">
                <a:latin typeface="Arial"/>
                <a:cs typeface="Arial"/>
              </a:rPr>
              <a:t>дневной сонливости </a:t>
            </a:r>
            <a:r>
              <a:rPr sz="1500" dirty="0">
                <a:latin typeface="Arial"/>
                <a:cs typeface="Arial"/>
              </a:rPr>
              <a:t>(Johns,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1991)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-5" dirty="0">
                <a:latin typeface="Arial"/>
                <a:cs typeface="Arial"/>
              </a:rPr>
              <a:t>Нейропсихиатрический опросник </a:t>
            </a:r>
            <a:r>
              <a:rPr sz="1500" dirty="0">
                <a:latin typeface="Arial"/>
                <a:cs typeface="Arial"/>
              </a:rPr>
              <a:t>(Cummings,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1994)</a:t>
            </a:r>
            <a:endParaRPr sz="1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5" dirty="0">
                <a:latin typeface="Arial"/>
                <a:cs typeface="Arial"/>
              </a:rPr>
              <a:t>поведенческих расстройств </a:t>
            </a:r>
            <a:r>
              <a:rPr sz="1500" dirty="0">
                <a:latin typeface="Arial"/>
                <a:cs typeface="Arial"/>
              </a:rPr>
              <a:t>при </a:t>
            </a:r>
            <a:r>
              <a:rPr sz="1500" spc="-15" dirty="0">
                <a:latin typeface="Arial"/>
                <a:cs typeface="Arial"/>
              </a:rPr>
              <a:t>БА (BEHAVE-AD) </a:t>
            </a:r>
            <a:r>
              <a:rPr sz="1500" dirty="0">
                <a:latin typeface="Arial"/>
                <a:cs typeface="Arial"/>
              </a:rPr>
              <a:t>(Reisberg et </a:t>
            </a:r>
            <a:r>
              <a:rPr sz="1500" spc="-5" dirty="0">
                <a:latin typeface="Arial"/>
                <a:cs typeface="Arial"/>
              </a:rPr>
              <a:t>al.,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1986)</a:t>
            </a:r>
            <a:endParaRPr sz="1500">
              <a:latin typeface="Arial"/>
              <a:cs typeface="Arial"/>
            </a:endParaRPr>
          </a:p>
          <a:p>
            <a:pPr marL="355600" marR="5080" indent="-342900">
              <a:lnSpc>
                <a:spcPts val="1490"/>
              </a:lnSpc>
              <a:spcBef>
                <a:spcPts val="1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10" dirty="0">
                <a:latin typeface="Arial"/>
                <a:cs typeface="Arial"/>
              </a:rPr>
              <a:t>общего </a:t>
            </a:r>
            <a:r>
              <a:rPr sz="1500" spc="-5" dirty="0">
                <a:latin typeface="Arial"/>
                <a:cs typeface="Arial"/>
              </a:rPr>
              <a:t>клинического </a:t>
            </a:r>
            <a:r>
              <a:rPr sz="1500" spc="-15" dirty="0">
                <a:latin typeface="Arial"/>
                <a:cs typeface="Arial"/>
              </a:rPr>
              <a:t>впечатления </a:t>
            </a:r>
            <a:r>
              <a:rPr sz="1500" spc="-5" dirty="0">
                <a:latin typeface="Arial"/>
                <a:cs typeface="Arial"/>
              </a:rPr>
              <a:t>врача (CGI) (National Institute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-5" dirty="0">
                <a:latin typeface="Arial"/>
                <a:cs typeface="Arial"/>
              </a:rPr>
              <a:t>Mental  Health,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1976)</a:t>
            </a:r>
            <a:endParaRPr sz="1500">
              <a:latin typeface="Arial"/>
              <a:cs typeface="Arial"/>
            </a:endParaRPr>
          </a:p>
          <a:p>
            <a:pPr marL="355600" marR="328930" indent="-342900">
              <a:lnSpc>
                <a:spcPts val="1490"/>
              </a:lnSpc>
              <a:spcBef>
                <a:spcPts val="1125"/>
              </a:spcBef>
              <a:buChar char="•"/>
              <a:tabLst>
                <a:tab pos="354965" algn="l"/>
                <a:tab pos="355600" algn="l"/>
              </a:tabLst>
            </a:pPr>
            <a:r>
              <a:rPr sz="1500" spc="5" dirty="0">
                <a:latin typeface="Arial"/>
                <a:cs typeface="Arial"/>
              </a:rPr>
              <a:t>Шкала </a:t>
            </a:r>
            <a:r>
              <a:rPr sz="1500" spc="-10" dirty="0">
                <a:latin typeface="Arial"/>
                <a:cs typeface="Arial"/>
              </a:rPr>
              <a:t>общего </a:t>
            </a:r>
            <a:r>
              <a:rPr sz="1500" spc="-5" dirty="0">
                <a:latin typeface="Arial"/>
                <a:cs typeface="Arial"/>
              </a:rPr>
              <a:t>клинического </a:t>
            </a:r>
            <a:r>
              <a:rPr sz="1500" spc="-15" dirty="0">
                <a:latin typeface="Arial"/>
                <a:cs typeface="Arial"/>
              </a:rPr>
              <a:t>впечатления </a:t>
            </a:r>
            <a:r>
              <a:rPr sz="1500" spc="-5" dirty="0">
                <a:latin typeface="Arial"/>
                <a:cs typeface="Arial"/>
              </a:rPr>
              <a:t>пациента (PGI) (National Institute </a:t>
            </a:r>
            <a:r>
              <a:rPr sz="1500" dirty="0">
                <a:latin typeface="Arial"/>
                <a:cs typeface="Arial"/>
              </a:rPr>
              <a:t>of  </a:t>
            </a:r>
            <a:r>
              <a:rPr sz="1500" spc="-5" dirty="0">
                <a:latin typeface="Arial"/>
                <a:cs typeface="Arial"/>
              </a:rPr>
              <a:t>Mental Health,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1976)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343" y="2252979"/>
            <a:ext cx="66973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20" dirty="0">
                <a:latin typeface="Arial"/>
                <a:cs typeface="Arial"/>
              </a:rPr>
              <a:t>СПАСИБО </a:t>
            </a:r>
            <a:r>
              <a:rPr sz="4000" b="1" spc="-5" dirty="0">
                <a:latin typeface="Arial"/>
                <a:cs typeface="Arial"/>
              </a:rPr>
              <a:t>ЗА</a:t>
            </a:r>
            <a:r>
              <a:rPr sz="4000" b="1" spc="-6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ВНИМАНИЕ!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378" y="378459"/>
            <a:ext cx="7654925" cy="7023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857250" marR="5080" indent="-845185">
              <a:lnSpc>
                <a:spcPct val="101800"/>
              </a:lnSpc>
              <a:spcBef>
                <a:spcPts val="50"/>
              </a:spcBef>
            </a:pPr>
            <a:r>
              <a:rPr sz="2200" spc="-20" dirty="0">
                <a:latin typeface="Arial"/>
                <a:cs typeface="Arial"/>
              </a:rPr>
              <a:t>СВЯЗЬ </a:t>
            </a:r>
            <a:r>
              <a:rPr sz="2200" dirty="0">
                <a:latin typeface="Arial"/>
                <a:cs typeface="Arial"/>
              </a:rPr>
              <a:t>МЕЖДУ </a:t>
            </a:r>
            <a:r>
              <a:rPr sz="2200" spc="-5" dirty="0">
                <a:latin typeface="Arial"/>
                <a:cs typeface="Arial"/>
              </a:rPr>
              <a:t>КОГНИТИВНЫМИ </a:t>
            </a:r>
            <a:r>
              <a:rPr sz="2200" dirty="0">
                <a:latin typeface="Arial"/>
                <a:cs typeface="Arial"/>
              </a:rPr>
              <a:t>И </a:t>
            </a:r>
            <a:r>
              <a:rPr sz="2200" spc="-5" dirty="0">
                <a:latin typeface="Arial"/>
                <a:cs typeface="Arial"/>
              </a:rPr>
              <a:t>НЕКОГНИТИВНЫМИ  НЕРВНО-ПСИХИЧЕСКИМИ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НАРУШЕНИЯМИ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639315"/>
            <a:ext cx="7761605" cy="35401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5600" marR="8255" indent="-342900" algn="just">
              <a:lnSpc>
                <a:spcPct val="102200"/>
              </a:lnSpc>
              <a:spcBef>
                <a:spcPts val="5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Спектр </a:t>
            </a:r>
            <a:r>
              <a:rPr sz="1800" dirty="0">
                <a:latin typeface="Times New Roman"/>
                <a:cs typeface="Times New Roman"/>
              </a:rPr>
              <a:t>и выраженность ННПР </a:t>
            </a: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spc="-15" dirty="0">
                <a:latin typeface="Times New Roman"/>
                <a:cs typeface="Times New Roman"/>
              </a:rPr>
              <a:t>когнитивных </a:t>
            </a:r>
            <a:r>
              <a:rPr sz="1800" spc="-5" dirty="0">
                <a:latin typeface="Times New Roman"/>
                <a:cs typeface="Times New Roman"/>
              </a:rPr>
              <a:t>нарушениях зависят </a:t>
            </a:r>
            <a:r>
              <a:rPr sz="1800" spc="-25" dirty="0">
                <a:latin typeface="Times New Roman"/>
                <a:cs typeface="Times New Roman"/>
              </a:rPr>
              <a:t>от  </a:t>
            </a:r>
            <a:r>
              <a:rPr sz="1800" spc="-5" dirty="0">
                <a:latin typeface="Times New Roman"/>
                <a:cs typeface="Times New Roman"/>
              </a:rPr>
              <a:t>степени </a:t>
            </a:r>
            <a:r>
              <a:rPr sz="1800" spc="-15" dirty="0">
                <a:latin typeface="Times New Roman"/>
                <a:cs typeface="Times New Roman"/>
              </a:rPr>
              <a:t>когнитивных </a:t>
            </a:r>
            <a:r>
              <a:rPr sz="1800" spc="-5" dirty="0">
                <a:latin typeface="Times New Roman"/>
                <a:cs typeface="Times New Roman"/>
              </a:rPr>
              <a:t>нарушений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нозологической формы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заболевания.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9400"/>
              </a:lnSpc>
              <a:spcBef>
                <a:spcPts val="1260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правило, они </a:t>
            </a:r>
            <a:r>
              <a:rPr sz="1800" spc="-10" dirty="0">
                <a:latin typeface="Times New Roman"/>
                <a:cs typeface="Times New Roman"/>
              </a:rPr>
              <a:t>начинаются </a:t>
            </a:r>
            <a:r>
              <a:rPr sz="1800" spc="-5" dirty="0">
                <a:latin typeface="Times New Roman"/>
                <a:cs typeface="Times New Roman"/>
              </a:rPr>
              <a:t>на недементных </a:t>
            </a:r>
            <a:r>
              <a:rPr sz="1800" dirty="0">
                <a:latin typeface="Times New Roman"/>
                <a:cs typeface="Times New Roman"/>
              </a:rPr>
              <a:t>стадиях </a:t>
            </a:r>
            <a:r>
              <a:rPr sz="1800" spc="-15" dirty="0">
                <a:latin typeface="Times New Roman"/>
                <a:cs typeface="Times New Roman"/>
              </a:rPr>
              <a:t>когнитивных  </a:t>
            </a:r>
            <a:r>
              <a:rPr sz="1800" dirty="0">
                <a:latin typeface="Times New Roman"/>
                <a:cs typeface="Times New Roman"/>
              </a:rPr>
              <a:t>расстройств. ННПР </a:t>
            </a:r>
            <a:r>
              <a:rPr sz="1800" spc="-15" dirty="0">
                <a:latin typeface="Times New Roman"/>
                <a:cs typeface="Times New Roman"/>
              </a:rPr>
              <a:t>всегда </a:t>
            </a:r>
            <a:r>
              <a:rPr sz="1800" spc="-10" dirty="0">
                <a:latin typeface="Times New Roman"/>
                <a:cs typeface="Times New Roman"/>
              </a:rPr>
              <a:t>отрицательно влияют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5" dirty="0">
                <a:latin typeface="Times New Roman"/>
                <a:cs typeface="Times New Roman"/>
              </a:rPr>
              <a:t>когнитивные </a:t>
            </a:r>
            <a:r>
              <a:rPr sz="1800" spc="-10" dirty="0">
                <a:latin typeface="Times New Roman"/>
                <a:cs typeface="Times New Roman"/>
              </a:rPr>
              <a:t>функции 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адаптивные </a:t>
            </a:r>
            <a:r>
              <a:rPr sz="1800" spc="-10" dirty="0">
                <a:latin typeface="Times New Roman"/>
                <a:cs typeface="Times New Roman"/>
              </a:rPr>
              <a:t>возможности </a:t>
            </a:r>
            <a:r>
              <a:rPr sz="1800" dirty="0">
                <a:latin typeface="Times New Roman"/>
                <a:cs typeface="Times New Roman"/>
              </a:rPr>
              <a:t>пациента.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Анализ ННПР </a:t>
            </a: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spc="-15" dirty="0">
                <a:latin typeface="Times New Roman"/>
                <a:cs typeface="Times New Roman"/>
              </a:rPr>
              <a:t>когнитивных </a:t>
            </a:r>
            <a:r>
              <a:rPr sz="1800" spc="-5" dirty="0">
                <a:latin typeface="Times New Roman"/>
                <a:cs typeface="Times New Roman"/>
              </a:rPr>
              <a:t>расстройствах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позволяет: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лучше диагностировать </a:t>
            </a:r>
            <a:r>
              <a:rPr sz="1800" spc="-10" dirty="0">
                <a:latin typeface="Times New Roman"/>
                <a:cs typeface="Times New Roman"/>
              </a:rPr>
              <a:t>заболевание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его </a:t>
            </a:r>
            <a:r>
              <a:rPr sz="1800" spc="-5" dirty="0">
                <a:latin typeface="Times New Roman"/>
                <a:cs typeface="Times New Roman"/>
              </a:rPr>
              <a:t>ранних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стадиях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45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прогнозировать </a:t>
            </a:r>
            <a:r>
              <a:rPr sz="1800" dirty="0">
                <a:latin typeface="Times New Roman"/>
                <a:cs typeface="Times New Roman"/>
              </a:rPr>
              <a:t>стабильное </a:t>
            </a:r>
            <a:r>
              <a:rPr sz="1800" spc="-5" dirty="0">
                <a:latin typeface="Times New Roman"/>
                <a:cs typeface="Times New Roman"/>
              </a:rPr>
              <a:t>или </a:t>
            </a:r>
            <a:r>
              <a:rPr sz="1800" dirty="0">
                <a:latin typeface="Times New Roman"/>
                <a:cs typeface="Times New Roman"/>
              </a:rPr>
              <a:t>прогрессирующее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течение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2200"/>
              </a:lnSpc>
              <a:spcBef>
                <a:spcPts val="1080"/>
              </a:spcBef>
              <a:buChar char="-"/>
              <a:tabLst>
                <a:tab pos="354965" algn="l"/>
                <a:tab pos="355600" algn="l"/>
              </a:tabLst>
            </a:pPr>
            <a:r>
              <a:rPr sz="1800" spc="-10" dirty="0">
                <a:latin typeface="Times New Roman"/>
                <a:cs typeface="Times New Roman"/>
              </a:rPr>
              <a:t>оптимизировать лечение </a:t>
            </a:r>
            <a:r>
              <a:rPr sz="1800" dirty="0">
                <a:latin typeface="Times New Roman"/>
                <a:cs typeface="Times New Roman"/>
              </a:rPr>
              <a:t>и тем самым </a:t>
            </a:r>
            <a:r>
              <a:rPr sz="1800" spc="-15" dirty="0">
                <a:latin typeface="Times New Roman"/>
                <a:cs typeface="Times New Roman"/>
              </a:rPr>
              <a:t>улучшить качество </a:t>
            </a:r>
            <a:r>
              <a:rPr sz="1800" spc="-5" dirty="0">
                <a:latin typeface="Times New Roman"/>
                <a:cs typeface="Times New Roman"/>
              </a:rPr>
              <a:t>жизни </a:t>
            </a:r>
            <a:r>
              <a:rPr sz="1800" dirty="0">
                <a:latin typeface="Times New Roman"/>
                <a:cs typeface="Times New Roman"/>
              </a:rPr>
              <a:t>пациента  и </a:t>
            </a:r>
            <a:r>
              <a:rPr sz="1800" spc="-5" dirty="0">
                <a:latin typeface="Times New Roman"/>
                <a:cs typeface="Times New Roman"/>
              </a:rPr>
              <a:t>снизить </a:t>
            </a:r>
            <a:r>
              <a:rPr sz="1800" spc="5" dirty="0">
                <a:latin typeface="Times New Roman"/>
                <a:cs typeface="Times New Roman"/>
              </a:rPr>
              <a:t>дистресс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родственников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8335" rIns="0" bIns="0" rtlCol="0">
            <a:spAutoFit/>
          </a:bodyPr>
          <a:lstStyle/>
          <a:p>
            <a:pPr marL="140335" marR="5080" indent="442595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Arial"/>
                <a:cs typeface="Arial"/>
              </a:rPr>
              <a:t>ВАРИАНТЫ СООТНЕСЁННОСТИ </a:t>
            </a:r>
            <a:r>
              <a:rPr sz="2000" spc="-5" dirty="0">
                <a:latin typeface="Arial"/>
                <a:cs typeface="Arial"/>
              </a:rPr>
              <a:t>КОГНИТИВНЫХ </a:t>
            </a:r>
            <a:r>
              <a:rPr sz="2000" dirty="0">
                <a:latin typeface="Arial"/>
                <a:cs typeface="Arial"/>
              </a:rPr>
              <a:t>И  </a:t>
            </a:r>
            <a:r>
              <a:rPr sz="2000" spc="-5" dirty="0">
                <a:latin typeface="Arial"/>
                <a:cs typeface="Arial"/>
              </a:rPr>
              <a:t>НЕКОГНИТИВНЫХ </a:t>
            </a:r>
            <a:r>
              <a:rPr sz="2000" dirty="0">
                <a:latin typeface="Arial"/>
                <a:cs typeface="Arial"/>
              </a:rPr>
              <a:t>НЕРВНО-ПСИХИЧЕСКИХ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НАРУШЕНИЙ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511808"/>
            <a:ext cx="7762240" cy="11353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55600" marR="5080" indent="-342900">
              <a:lnSpc>
                <a:spcPts val="1900"/>
              </a:lnSpc>
              <a:spcBef>
                <a:spcPts val="280"/>
              </a:spcBef>
              <a:buAutoNum type="arabicPeriod"/>
              <a:tabLst>
                <a:tab pos="354965" algn="l"/>
                <a:tab pos="355600" algn="l"/>
                <a:tab pos="2008505" algn="l"/>
                <a:tab pos="2746375" algn="l"/>
                <a:tab pos="3432175" algn="l"/>
                <a:tab pos="4491990" algn="l"/>
                <a:tab pos="4944745" algn="l"/>
                <a:tab pos="6648450" algn="l"/>
                <a:tab pos="7536815" algn="l"/>
              </a:tabLst>
            </a:pPr>
            <a:r>
              <a:rPr sz="1700" dirty="0">
                <a:latin typeface="Times New Roman"/>
                <a:cs typeface="Times New Roman"/>
              </a:rPr>
              <a:t>Э</a:t>
            </a:r>
            <a:r>
              <a:rPr sz="1700" spc="-5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оцион</a:t>
            </a:r>
            <a:r>
              <a:rPr sz="1700" spc="10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л</a:t>
            </a:r>
            <a:r>
              <a:rPr sz="1700" spc="-5" dirty="0">
                <a:latin typeface="Times New Roman"/>
                <a:cs typeface="Times New Roman"/>
              </a:rPr>
              <a:t>ь</a:t>
            </a:r>
            <a:r>
              <a:rPr sz="1700" dirty="0">
                <a:latin typeface="Times New Roman"/>
                <a:cs typeface="Times New Roman"/>
              </a:rPr>
              <a:t>н</a:t>
            </a:r>
            <a:r>
              <a:rPr sz="1700" spc="-5" dirty="0">
                <a:latin typeface="Times New Roman"/>
                <a:cs typeface="Times New Roman"/>
              </a:rPr>
              <a:t>ы</a:t>
            </a:r>
            <a:r>
              <a:rPr sz="1700" dirty="0">
                <a:latin typeface="Times New Roman"/>
                <a:cs typeface="Times New Roman"/>
              </a:rPr>
              <a:t>е	</a:t>
            </a:r>
            <a:r>
              <a:rPr sz="1700" spc="-5" dirty="0">
                <a:latin typeface="Times New Roman"/>
                <a:cs typeface="Times New Roman"/>
              </a:rPr>
              <a:t>ННП</a:t>
            </a:r>
            <a:r>
              <a:rPr sz="1700" dirty="0">
                <a:latin typeface="Times New Roman"/>
                <a:cs typeface="Times New Roman"/>
              </a:rPr>
              <a:t>Р	</a:t>
            </a:r>
            <a:r>
              <a:rPr sz="1700" spc="-5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огут	</a:t>
            </a:r>
            <a:r>
              <a:rPr sz="1700" spc="-1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озни</a:t>
            </a:r>
            <a:r>
              <a:rPr sz="1700" spc="-30" dirty="0">
                <a:latin typeface="Times New Roman"/>
                <a:cs typeface="Times New Roman"/>
              </a:rPr>
              <a:t>к</a:t>
            </a:r>
            <a:r>
              <a:rPr sz="1700" spc="-50" dirty="0">
                <a:latin typeface="Times New Roman"/>
                <a:cs typeface="Times New Roman"/>
              </a:rPr>
              <a:t>а</a:t>
            </a:r>
            <a:r>
              <a:rPr sz="1700" spc="-10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ь	</a:t>
            </a:r>
            <a:r>
              <a:rPr sz="1700" spc="-30" dirty="0">
                <a:latin typeface="Times New Roman"/>
                <a:cs typeface="Times New Roman"/>
              </a:rPr>
              <a:t>к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к	п</a:t>
            </a:r>
            <a:r>
              <a:rPr sz="1700" spc="-5" dirty="0">
                <a:latin typeface="Times New Roman"/>
                <a:cs typeface="Times New Roman"/>
              </a:rPr>
              <a:t>с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-65" dirty="0">
                <a:latin typeface="Times New Roman"/>
                <a:cs typeface="Times New Roman"/>
              </a:rPr>
              <a:t>х</a:t>
            </a:r>
            <a:r>
              <a:rPr sz="1700" spc="-25" dirty="0">
                <a:latin typeface="Times New Roman"/>
                <a:cs typeface="Times New Roman"/>
              </a:rPr>
              <a:t>о</a:t>
            </a:r>
            <a:r>
              <a:rPr sz="1700" dirty="0">
                <a:latin typeface="Times New Roman"/>
                <a:cs typeface="Times New Roman"/>
              </a:rPr>
              <a:t>логи</a:t>
            </a:r>
            <a:r>
              <a:rPr sz="1700" spc="-5" dirty="0">
                <a:latin typeface="Times New Roman"/>
                <a:cs typeface="Times New Roman"/>
              </a:rPr>
              <a:t>ч</a:t>
            </a:r>
            <a:r>
              <a:rPr sz="1700" spc="35" dirty="0">
                <a:latin typeface="Times New Roman"/>
                <a:cs typeface="Times New Roman"/>
              </a:rPr>
              <a:t>е</a:t>
            </a:r>
            <a:r>
              <a:rPr sz="1700" spc="-5" dirty="0">
                <a:latin typeface="Times New Roman"/>
                <a:cs typeface="Times New Roman"/>
              </a:rPr>
              <a:t>с</a:t>
            </a:r>
            <a:r>
              <a:rPr sz="1700" spc="-30" dirty="0">
                <a:latin typeface="Times New Roman"/>
                <a:cs typeface="Times New Roman"/>
              </a:rPr>
              <a:t>к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я	р</a:t>
            </a:r>
            <a:r>
              <a:rPr sz="1700" spc="15" dirty="0">
                <a:latin typeface="Times New Roman"/>
                <a:cs typeface="Times New Roman"/>
              </a:rPr>
              <a:t>е</a:t>
            </a:r>
            <a:r>
              <a:rPr sz="1700" spc="-5" dirty="0">
                <a:latin typeface="Times New Roman"/>
                <a:cs typeface="Times New Roman"/>
              </a:rPr>
              <a:t>ак</a:t>
            </a:r>
            <a:r>
              <a:rPr sz="1700" dirty="0">
                <a:latin typeface="Times New Roman"/>
                <a:cs typeface="Times New Roman"/>
              </a:rPr>
              <a:t>ция	на  </a:t>
            </a:r>
            <a:r>
              <a:rPr sz="1700" spc="-10" dirty="0">
                <a:latin typeface="Times New Roman"/>
                <a:cs typeface="Times New Roman"/>
              </a:rPr>
              <a:t>когнитивное </a:t>
            </a:r>
            <a:r>
              <a:rPr sz="1700" spc="-5" dirty="0">
                <a:latin typeface="Times New Roman"/>
                <a:cs typeface="Times New Roman"/>
              </a:rPr>
              <a:t>снижение </a:t>
            </a:r>
            <a:r>
              <a:rPr sz="1700" dirty="0">
                <a:latin typeface="Times New Roman"/>
                <a:cs typeface="Times New Roman"/>
              </a:rPr>
              <a:t>и/или </a:t>
            </a:r>
            <a:r>
              <a:rPr sz="1700" spc="-15" dirty="0">
                <a:latin typeface="Times New Roman"/>
                <a:cs typeface="Times New Roman"/>
              </a:rPr>
              <a:t>другой </a:t>
            </a:r>
            <a:r>
              <a:rPr sz="1700" spc="-5" dirty="0">
                <a:latin typeface="Times New Roman"/>
                <a:cs typeface="Times New Roman"/>
              </a:rPr>
              <a:t>неврологический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дефект.</a:t>
            </a:r>
            <a:endParaRPr sz="1700">
              <a:latin typeface="Times New Roman"/>
              <a:cs typeface="Times New Roman"/>
            </a:endParaRPr>
          </a:p>
          <a:p>
            <a:pPr marL="355600" marR="5715" indent="-342900">
              <a:lnSpc>
                <a:spcPts val="1800"/>
              </a:lnSpc>
              <a:spcBef>
                <a:spcPts val="117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700" spc="-20" dirty="0">
                <a:latin typeface="Times New Roman"/>
                <a:cs typeface="Times New Roman"/>
              </a:rPr>
              <a:t>Ряд </a:t>
            </a:r>
            <a:r>
              <a:rPr sz="1700" spc="-45" dirty="0">
                <a:latin typeface="Times New Roman"/>
                <a:cs typeface="Times New Roman"/>
              </a:rPr>
              <a:t>ННПР,</a:t>
            </a:r>
            <a:r>
              <a:rPr sz="1700" spc="3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например, </a:t>
            </a:r>
            <a:r>
              <a:rPr sz="1700" dirty="0">
                <a:latin typeface="Times New Roman"/>
                <a:cs typeface="Times New Roman"/>
              </a:rPr>
              <a:t>депрессия, </a:t>
            </a:r>
            <a:r>
              <a:rPr sz="1700" spc="-10" dirty="0">
                <a:latin typeface="Times New Roman"/>
                <a:cs typeface="Times New Roman"/>
              </a:rPr>
              <a:t>рассматриваются </a:t>
            </a:r>
            <a:r>
              <a:rPr sz="1700" spc="-15" dirty="0">
                <a:latin typeface="Times New Roman"/>
                <a:cs typeface="Times New Roman"/>
              </a:rPr>
              <a:t>как </a:t>
            </a:r>
            <a:r>
              <a:rPr sz="1700" spc="-5" dirty="0">
                <a:latin typeface="Times New Roman"/>
                <a:cs typeface="Times New Roman"/>
              </a:rPr>
              <a:t>независимый </a:t>
            </a:r>
            <a:r>
              <a:rPr sz="1700" spc="-15" dirty="0">
                <a:latin typeface="Times New Roman"/>
                <a:cs typeface="Times New Roman"/>
              </a:rPr>
              <a:t>фактор  </a:t>
            </a:r>
            <a:r>
              <a:rPr sz="1700" spc="-10" dirty="0">
                <a:latin typeface="Times New Roman"/>
                <a:cs typeface="Times New Roman"/>
              </a:rPr>
              <a:t>риска </a:t>
            </a:r>
            <a:r>
              <a:rPr sz="1700" spc="-5" dirty="0">
                <a:latin typeface="Times New Roman"/>
                <a:cs typeface="Times New Roman"/>
              </a:rPr>
              <a:t>развития </a:t>
            </a:r>
            <a:r>
              <a:rPr sz="1700" spc="-10" dirty="0">
                <a:latin typeface="Times New Roman"/>
                <a:cs typeface="Times New Roman"/>
              </a:rPr>
              <a:t>цереброваскулярных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0" dirty="0">
                <a:latin typeface="Times New Roman"/>
                <a:cs typeface="Times New Roman"/>
              </a:rPr>
              <a:t>нейродегенеративных заболеваний</a:t>
            </a:r>
            <a:r>
              <a:rPr sz="1700" spc="1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через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639" y="2602991"/>
            <a:ext cx="518541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6055" algn="l"/>
                <a:tab pos="2008505" algn="l"/>
                <a:tab pos="4199255" algn="l"/>
              </a:tabLst>
            </a:pPr>
            <a:r>
              <a:rPr sz="1700" dirty="0">
                <a:latin typeface="Times New Roman"/>
                <a:cs typeface="Times New Roman"/>
              </a:rPr>
              <a:t>пор</a:t>
            </a:r>
            <a:r>
              <a:rPr sz="1700" spc="-45" dirty="0">
                <a:latin typeface="Times New Roman"/>
                <a:cs typeface="Times New Roman"/>
              </a:rPr>
              <a:t>о</a:t>
            </a:r>
            <a:r>
              <a:rPr sz="1700" dirty="0">
                <a:latin typeface="Times New Roman"/>
                <a:cs typeface="Times New Roman"/>
              </a:rPr>
              <a:t>ж</a:t>
            </a:r>
            <a:r>
              <a:rPr sz="1700" spc="-5" dirty="0">
                <a:latin typeface="Times New Roman"/>
                <a:cs typeface="Times New Roman"/>
              </a:rPr>
              <a:t>даемы</a:t>
            </a:r>
            <a:r>
              <a:rPr sz="1700" dirty="0">
                <a:latin typeface="Times New Roman"/>
                <a:cs typeface="Times New Roman"/>
              </a:rPr>
              <a:t>е	и</a:t>
            </a:r>
            <a:r>
              <a:rPr sz="1700" spc="-5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и	п</a:t>
            </a:r>
            <a:r>
              <a:rPr sz="1700" spc="-50" dirty="0">
                <a:latin typeface="Times New Roman"/>
                <a:cs typeface="Times New Roman"/>
              </a:rPr>
              <a:t>а</a:t>
            </a:r>
            <a:r>
              <a:rPr sz="1700" spc="-30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5" dirty="0">
                <a:latin typeface="Times New Roman"/>
                <a:cs typeface="Times New Roman"/>
              </a:rPr>
              <a:t>ф</a:t>
            </a:r>
            <a:r>
              <a:rPr sz="1700" dirty="0">
                <a:latin typeface="Times New Roman"/>
                <a:cs typeface="Times New Roman"/>
              </a:rPr>
              <a:t>изи</a:t>
            </a:r>
            <a:r>
              <a:rPr sz="1700" spc="-25" dirty="0">
                <a:latin typeface="Times New Roman"/>
                <a:cs typeface="Times New Roman"/>
              </a:rPr>
              <a:t>о</a:t>
            </a:r>
            <a:r>
              <a:rPr sz="1700" dirty="0">
                <a:latin typeface="Times New Roman"/>
                <a:cs typeface="Times New Roman"/>
              </a:rPr>
              <a:t>логи</a:t>
            </a:r>
            <a:r>
              <a:rPr sz="1700" spc="-5" dirty="0">
                <a:latin typeface="Times New Roman"/>
                <a:cs typeface="Times New Roman"/>
              </a:rPr>
              <a:t>ч</a:t>
            </a:r>
            <a:r>
              <a:rPr sz="1700" spc="35" dirty="0">
                <a:latin typeface="Times New Roman"/>
                <a:cs typeface="Times New Roman"/>
              </a:rPr>
              <a:t>е</a:t>
            </a:r>
            <a:r>
              <a:rPr sz="1700" spc="-5" dirty="0">
                <a:latin typeface="Times New Roman"/>
                <a:cs typeface="Times New Roman"/>
              </a:rPr>
              <a:t>ск</a:t>
            </a:r>
            <a:r>
              <a:rPr sz="1700" dirty="0">
                <a:latin typeface="Times New Roman"/>
                <a:cs typeface="Times New Roman"/>
              </a:rPr>
              <a:t>ие	и</a:t>
            </a:r>
            <a:r>
              <a:rPr sz="1700" spc="-25" dirty="0">
                <a:latin typeface="Times New Roman"/>
                <a:cs typeface="Times New Roman"/>
              </a:rPr>
              <a:t>з</a:t>
            </a:r>
            <a:r>
              <a:rPr sz="1700" dirty="0">
                <a:latin typeface="Times New Roman"/>
                <a:cs typeface="Times New Roman"/>
              </a:rPr>
              <a:t>м</a:t>
            </a:r>
            <a:r>
              <a:rPr sz="1700" spc="-10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н</a:t>
            </a:r>
            <a:r>
              <a:rPr sz="1700" spc="-10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ния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7927" y="2602991"/>
            <a:ext cx="2075180" cy="51308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3970" marR="5080" indent="-1905">
              <a:lnSpc>
                <a:spcPts val="1800"/>
              </a:lnSpc>
              <a:spcBef>
                <a:spcPts val="359"/>
              </a:spcBef>
              <a:tabLst>
                <a:tab pos="1047750" algn="l"/>
              </a:tabLst>
            </a:pPr>
            <a:r>
              <a:rPr sz="1700" spc="-25" dirty="0">
                <a:latin typeface="Times New Roman"/>
                <a:cs typeface="Times New Roman"/>
              </a:rPr>
              <a:t>(«глюкокортикоидный  </a:t>
            </a:r>
            <a:r>
              <a:rPr sz="1700" spc="-5" dirty="0">
                <a:latin typeface="Times New Roman"/>
                <a:cs typeface="Times New Roman"/>
              </a:rPr>
              <a:t>фа</a:t>
            </a:r>
            <a:r>
              <a:rPr sz="1700" spc="-25" dirty="0">
                <a:latin typeface="Times New Roman"/>
                <a:cs typeface="Times New Roman"/>
              </a:rPr>
              <a:t>к</a:t>
            </a:r>
            <a:r>
              <a:rPr sz="1700" spc="-30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ор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,	н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spc="-25" dirty="0">
                <a:latin typeface="Times New Roman"/>
                <a:cs typeface="Times New Roman"/>
              </a:rPr>
              <a:t>р</a:t>
            </a:r>
            <a:r>
              <a:rPr sz="1700" dirty="0">
                <a:latin typeface="Times New Roman"/>
                <a:cs typeface="Times New Roman"/>
              </a:rPr>
              <a:t>уш</a:t>
            </a:r>
            <a:r>
              <a:rPr sz="1700" spc="-5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ние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639" y="2831591"/>
            <a:ext cx="5130800" cy="5257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280"/>
              </a:spcBef>
              <a:tabLst>
                <a:tab pos="1013460" algn="l"/>
                <a:tab pos="2150110" algn="l"/>
                <a:tab pos="3312795" algn="l"/>
              </a:tabLst>
            </a:pPr>
            <a:r>
              <a:rPr sz="1700" spc="-30" dirty="0">
                <a:latin typeface="Times New Roman"/>
                <a:cs typeface="Times New Roman"/>
              </a:rPr>
              <a:t>к</a:t>
            </a:r>
            <a:r>
              <a:rPr sz="1700" spc="-5" dirty="0">
                <a:latin typeface="Times New Roman"/>
                <a:cs typeface="Times New Roman"/>
              </a:rPr>
              <a:t>ас</a:t>
            </a:r>
            <a:r>
              <a:rPr sz="1700" spc="-30" dirty="0">
                <a:latin typeface="Times New Roman"/>
                <a:cs typeface="Times New Roman"/>
              </a:rPr>
              <a:t>к</a:t>
            </a:r>
            <a:r>
              <a:rPr sz="1700" spc="-5" dirty="0">
                <a:latin typeface="Times New Roman"/>
                <a:cs typeface="Times New Roman"/>
              </a:rPr>
              <a:t>ад</a:t>
            </a:r>
            <a:r>
              <a:rPr sz="1700" dirty="0">
                <a:latin typeface="Times New Roman"/>
                <a:cs typeface="Times New Roman"/>
              </a:rPr>
              <a:t>»,	</a:t>
            </a:r>
            <a:r>
              <a:rPr sz="1700" spc="-5" dirty="0">
                <a:latin typeface="Times New Roman"/>
                <a:cs typeface="Times New Roman"/>
              </a:rPr>
              <a:t>с</a:t>
            </a:r>
            <a:r>
              <a:rPr sz="1700" dirty="0">
                <a:latin typeface="Times New Roman"/>
                <a:cs typeface="Times New Roman"/>
              </a:rPr>
              <a:t>ни</a:t>
            </a:r>
            <a:r>
              <a:rPr sz="1700" spc="-25" dirty="0">
                <a:latin typeface="Times New Roman"/>
                <a:cs typeface="Times New Roman"/>
              </a:rPr>
              <a:t>ж</a:t>
            </a:r>
            <a:r>
              <a:rPr sz="1700" spc="-5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ние	</a:t>
            </a:r>
            <a:r>
              <a:rPr sz="1700" spc="-5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оз</a:t>
            </a:r>
            <a:r>
              <a:rPr sz="1700" spc="-40" dirty="0">
                <a:latin typeface="Times New Roman"/>
                <a:cs typeface="Times New Roman"/>
              </a:rPr>
              <a:t>г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1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40" dirty="0">
                <a:latin typeface="Times New Roman"/>
                <a:cs typeface="Times New Roman"/>
              </a:rPr>
              <a:t>г</a:t>
            </a:r>
            <a:r>
              <a:rPr sz="1700" dirty="0">
                <a:latin typeface="Times New Roman"/>
                <a:cs typeface="Times New Roman"/>
              </a:rPr>
              <a:t>о	н</a:t>
            </a:r>
            <a:r>
              <a:rPr sz="1700" spc="-5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йр</a:t>
            </a:r>
            <a:r>
              <a:rPr sz="1700" spc="-25" dirty="0">
                <a:latin typeface="Times New Roman"/>
                <a:cs typeface="Times New Roman"/>
              </a:rPr>
              <a:t>о</a:t>
            </a:r>
            <a:r>
              <a:rPr sz="1700" spc="15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ро</a:t>
            </a:r>
            <a:r>
              <a:rPr sz="1700" spc="-5" dirty="0">
                <a:latin typeface="Times New Roman"/>
                <a:cs typeface="Times New Roman"/>
              </a:rPr>
              <a:t>ф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-5" dirty="0">
                <a:latin typeface="Times New Roman"/>
                <a:cs typeface="Times New Roman"/>
              </a:rPr>
              <a:t>ч</a:t>
            </a:r>
            <a:r>
              <a:rPr sz="1700" spc="35" dirty="0">
                <a:latin typeface="Times New Roman"/>
                <a:cs typeface="Times New Roman"/>
              </a:rPr>
              <a:t>е</a:t>
            </a:r>
            <a:r>
              <a:rPr sz="1700" spc="-5" dirty="0">
                <a:latin typeface="Times New Roman"/>
                <a:cs typeface="Times New Roman"/>
              </a:rPr>
              <a:t>с</a:t>
            </a:r>
            <a:r>
              <a:rPr sz="1700" spc="-90" dirty="0">
                <a:latin typeface="Times New Roman"/>
                <a:cs typeface="Times New Roman"/>
              </a:rPr>
              <a:t>к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40" dirty="0">
                <a:latin typeface="Times New Roman"/>
                <a:cs typeface="Times New Roman"/>
              </a:rPr>
              <a:t>г</a:t>
            </a:r>
            <a:r>
              <a:rPr sz="1700" dirty="0">
                <a:latin typeface="Times New Roman"/>
                <a:cs typeface="Times New Roman"/>
              </a:rPr>
              <a:t>о  </a:t>
            </a:r>
            <a:r>
              <a:rPr sz="1700" spc="-5" dirty="0">
                <a:latin typeface="Times New Roman"/>
                <a:cs typeface="Times New Roman"/>
              </a:rPr>
              <a:t>нейропластичности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5" dirty="0">
                <a:latin typeface="Times New Roman"/>
                <a:cs typeface="Times New Roman"/>
              </a:rPr>
              <a:t>др.)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739" y="3453384"/>
            <a:ext cx="7762240" cy="230568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355600" marR="5080" indent="-342900" algn="just">
              <a:lnSpc>
                <a:spcPct val="89700"/>
              </a:lnSpc>
              <a:spcBef>
                <a:spcPts val="310"/>
              </a:spcBef>
            </a:pPr>
            <a:r>
              <a:rPr sz="1700" dirty="0">
                <a:latin typeface="Times New Roman"/>
                <a:cs typeface="Times New Roman"/>
              </a:rPr>
              <a:t>3. </a:t>
            </a:r>
            <a:r>
              <a:rPr sz="1700" spc="-5" dirty="0">
                <a:latin typeface="Times New Roman"/>
                <a:cs typeface="Times New Roman"/>
              </a:rPr>
              <a:t>ННПР могут быть </a:t>
            </a:r>
            <a:r>
              <a:rPr sz="1700" spc="-15" dirty="0">
                <a:latin typeface="Times New Roman"/>
                <a:cs typeface="Times New Roman"/>
              </a:rPr>
              <a:t>симптомом </a:t>
            </a:r>
            <a:r>
              <a:rPr sz="1700" spc="-5" dirty="0">
                <a:latin typeface="Times New Roman"/>
                <a:cs typeface="Times New Roman"/>
              </a:rPr>
              <a:t>развивающегося </a:t>
            </a:r>
            <a:r>
              <a:rPr sz="1700" spc="-10" dirty="0">
                <a:latin typeface="Times New Roman"/>
                <a:cs typeface="Times New Roman"/>
              </a:rPr>
              <a:t>органического </a:t>
            </a:r>
            <a:r>
              <a:rPr sz="1700" spc="-5" dirty="0">
                <a:latin typeface="Times New Roman"/>
                <a:cs typeface="Times New Roman"/>
              </a:rPr>
              <a:t>поражения мозга  </a:t>
            </a:r>
            <a:r>
              <a:rPr sz="1700" spc="-20" dirty="0">
                <a:latin typeface="Times New Roman"/>
                <a:cs typeface="Times New Roman"/>
              </a:rPr>
              <a:t>сосудистого </a:t>
            </a:r>
            <a:r>
              <a:rPr sz="1700" dirty="0">
                <a:latin typeface="Times New Roman"/>
                <a:cs typeface="Times New Roman"/>
              </a:rPr>
              <a:t>или </a:t>
            </a:r>
            <a:r>
              <a:rPr sz="1700" spc="-10" dirty="0">
                <a:latin typeface="Times New Roman"/>
                <a:cs typeface="Times New Roman"/>
              </a:rPr>
              <a:t>нейродегенеративного характера, </a:t>
            </a:r>
            <a:r>
              <a:rPr sz="1700" spc="-35" dirty="0">
                <a:latin typeface="Times New Roman"/>
                <a:cs typeface="Times New Roman"/>
              </a:rPr>
              <a:t>т.е. </a:t>
            </a:r>
            <a:r>
              <a:rPr sz="1700" spc="-5" dirty="0">
                <a:latin typeface="Times New Roman"/>
                <a:cs typeface="Times New Roman"/>
              </a:rPr>
              <a:t>иметь общие </a:t>
            </a:r>
            <a:r>
              <a:rPr sz="1700" dirty="0">
                <a:latin typeface="Times New Roman"/>
                <a:cs typeface="Times New Roman"/>
              </a:rPr>
              <a:t>с ним  </a:t>
            </a:r>
            <a:r>
              <a:rPr sz="1700" spc="-5" dirty="0">
                <a:latin typeface="Times New Roman"/>
                <a:cs typeface="Times New Roman"/>
              </a:rPr>
              <a:t>патофизиологические </a:t>
            </a:r>
            <a:r>
              <a:rPr sz="1700" spc="-10" dirty="0">
                <a:latin typeface="Times New Roman"/>
                <a:cs typeface="Times New Roman"/>
              </a:rPr>
              <a:t>механизмы.4. </a:t>
            </a:r>
            <a:r>
              <a:rPr sz="1700" spc="-5" dirty="0">
                <a:latin typeface="Times New Roman"/>
                <a:cs typeface="Times New Roman"/>
              </a:rPr>
              <a:t>ННПР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0" dirty="0">
                <a:latin typeface="Times New Roman"/>
                <a:cs typeface="Times New Roman"/>
              </a:rPr>
              <a:t>когнитивные </a:t>
            </a:r>
            <a:r>
              <a:rPr sz="1700" spc="-5" dirty="0">
                <a:latin typeface="Times New Roman"/>
                <a:cs typeface="Times New Roman"/>
              </a:rPr>
              <a:t>расстройства могут  быть </a:t>
            </a:r>
            <a:r>
              <a:rPr sz="1700" spc="-10" dirty="0">
                <a:latin typeface="Times New Roman"/>
                <a:cs typeface="Times New Roman"/>
              </a:rPr>
              <a:t>симптомами </a:t>
            </a:r>
            <a:r>
              <a:rPr sz="1700" spc="-5" dirty="0">
                <a:latin typeface="Times New Roman"/>
                <a:cs typeface="Times New Roman"/>
              </a:rPr>
              <a:t>параллельно </a:t>
            </a:r>
            <a:r>
              <a:rPr sz="1700" spc="-10" dirty="0">
                <a:latin typeface="Times New Roman"/>
                <a:cs typeface="Times New Roman"/>
              </a:rPr>
              <a:t>развивающихся </a:t>
            </a:r>
            <a:r>
              <a:rPr sz="1700" spc="-5" dirty="0">
                <a:latin typeface="Times New Roman"/>
                <a:cs typeface="Times New Roman"/>
              </a:rPr>
              <a:t>различных психиатрических </a:t>
            </a:r>
            <a:r>
              <a:rPr sz="1700" dirty="0">
                <a:latin typeface="Times New Roman"/>
                <a:cs typeface="Times New Roman"/>
              </a:rPr>
              <a:t>и  </a:t>
            </a:r>
            <a:r>
              <a:rPr sz="1700" spc="-5" dirty="0">
                <a:latin typeface="Times New Roman"/>
                <a:cs typeface="Times New Roman"/>
              </a:rPr>
              <a:t>неврологических </a:t>
            </a:r>
            <a:r>
              <a:rPr sz="1700" spc="-10" dirty="0">
                <a:latin typeface="Times New Roman"/>
                <a:cs typeface="Times New Roman"/>
              </a:rPr>
              <a:t>заболеваний.</a:t>
            </a:r>
            <a:endParaRPr sz="17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9800"/>
              </a:lnSpc>
              <a:spcBef>
                <a:spcPts val="1265"/>
              </a:spcBef>
            </a:pPr>
            <a:r>
              <a:rPr sz="1700" b="1" i="1" spc="-5" dirty="0">
                <a:latin typeface="Times New Roman"/>
                <a:cs typeface="Times New Roman"/>
              </a:rPr>
              <a:t>Итог</a:t>
            </a:r>
            <a:r>
              <a:rPr sz="1700" spc="-5" dirty="0">
                <a:latin typeface="Times New Roman"/>
                <a:cs typeface="Times New Roman"/>
              </a:rPr>
              <a:t>: </a:t>
            </a:r>
            <a:r>
              <a:rPr sz="1700" spc="-10" dirty="0">
                <a:latin typeface="Times New Roman"/>
                <a:cs typeface="Times New Roman"/>
              </a:rPr>
              <a:t>некогнитивные </a:t>
            </a:r>
            <a:r>
              <a:rPr sz="1700" spc="-5" dirty="0">
                <a:latin typeface="Times New Roman"/>
                <a:cs typeface="Times New Roman"/>
              </a:rPr>
              <a:t>расстройства могут быть </a:t>
            </a:r>
            <a:r>
              <a:rPr sz="1700" dirty="0">
                <a:latin typeface="Times New Roman"/>
                <a:cs typeface="Times New Roman"/>
              </a:rPr>
              <a:t>реакцией на </a:t>
            </a:r>
            <a:r>
              <a:rPr sz="1700" spc="-10" dirty="0">
                <a:latin typeface="Times New Roman"/>
                <a:cs typeface="Times New Roman"/>
              </a:rPr>
              <a:t>когнитивные, </a:t>
            </a:r>
            <a:r>
              <a:rPr sz="1700" spc="-5" dirty="0">
                <a:latin typeface="Times New Roman"/>
                <a:cs typeface="Times New Roman"/>
              </a:rPr>
              <a:t>иметь </a:t>
            </a:r>
            <a:r>
              <a:rPr sz="1700" dirty="0">
                <a:latin typeface="Times New Roman"/>
                <a:cs typeface="Times New Roman"/>
              </a:rPr>
              <a:t>с  </a:t>
            </a:r>
            <a:r>
              <a:rPr sz="1700" spc="-5" dirty="0">
                <a:latin typeface="Times New Roman"/>
                <a:cs typeface="Times New Roman"/>
              </a:rPr>
              <a:t>ними общую причину </a:t>
            </a:r>
            <a:r>
              <a:rPr sz="1700" dirty="0">
                <a:latin typeface="Times New Roman"/>
                <a:cs typeface="Times New Roman"/>
              </a:rPr>
              <a:t>или </a:t>
            </a:r>
            <a:r>
              <a:rPr sz="1700" spc="-10" dirty="0">
                <a:latin typeface="Times New Roman"/>
                <a:cs typeface="Times New Roman"/>
              </a:rPr>
              <a:t>развиваться </a:t>
            </a:r>
            <a:r>
              <a:rPr sz="1700" spc="-5" dirty="0">
                <a:latin typeface="Times New Roman"/>
                <a:cs typeface="Times New Roman"/>
              </a:rPr>
              <a:t>параллельно, </a:t>
            </a:r>
            <a:r>
              <a:rPr sz="1700" dirty="0">
                <a:latin typeface="Times New Roman"/>
                <a:cs typeface="Times New Roman"/>
              </a:rPr>
              <a:t>а </a:t>
            </a:r>
            <a:r>
              <a:rPr sz="1700" spc="-5" dirty="0">
                <a:latin typeface="Times New Roman"/>
                <a:cs typeface="Times New Roman"/>
              </a:rPr>
              <a:t>также могут быть  независимым </a:t>
            </a:r>
            <a:r>
              <a:rPr sz="1700" spc="-15" dirty="0">
                <a:latin typeface="Times New Roman"/>
                <a:cs typeface="Times New Roman"/>
              </a:rPr>
              <a:t>фактором </a:t>
            </a:r>
            <a:r>
              <a:rPr sz="1700" spc="-10" dirty="0">
                <a:latin typeface="Times New Roman"/>
                <a:cs typeface="Times New Roman"/>
              </a:rPr>
              <a:t>риска </a:t>
            </a:r>
            <a:r>
              <a:rPr sz="1700" dirty="0">
                <a:latin typeface="Times New Roman"/>
                <a:cs typeface="Times New Roman"/>
              </a:rPr>
              <a:t>их </a:t>
            </a:r>
            <a:r>
              <a:rPr sz="1700" spc="-5" dirty="0">
                <a:latin typeface="Times New Roman"/>
                <a:cs typeface="Times New Roman"/>
              </a:rPr>
              <a:t>развития.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10" dirty="0">
                <a:latin typeface="Times New Roman"/>
                <a:cs typeface="Times New Roman"/>
              </a:rPr>
              <a:t>любом </a:t>
            </a:r>
            <a:r>
              <a:rPr sz="1700" dirty="0">
                <a:latin typeface="Times New Roman"/>
                <a:cs typeface="Times New Roman"/>
              </a:rPr>
              <a:t>из </a:t>
            </a:r>
            <a:r>
              <a:rPr sz="1700" spc="-5" dirty="0">
                <a:latin typeface="Times New Roman"/>
                <a:cs typeface="Times New Roman"/>
              </a:rPr>
              <a:t>этих случаев </a:t>
            </a:r>
            <a:r>
              <a:rPr sz="1700" spc="-15" dirty="0">
                <a:latin typeface="Times New Roman"/>
                <a:cs typeface="Times New Roman"/>
              </a:rPr>
              <a:t>наблюдается  </a:t>
            </a:r>
            <a:r>
              <a:rPr sz="1700" spc="-10" dirty="0">
                <a:latin typeface="Times New Roman"/>
                <a:cs typeface="Times New Roman"/>
              </a:rPr>
              <a:t>значительное взаимоусиление </a:t>
            </a:r>
            <a:r>
              <a:rPr sz="1700" spc="-5" dirty="0">
                <a:latin typeface="Times New Roman"/>
                <a:cs typeface="Times New Roman"/>
              </a:rPr>
              <a:t>обоих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расстройств.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012" y="467868"/>
            <a:ext cx="28428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latin typeface="Arial"/>
                <a:cs typeface="Arial"/>
              </a:rPr>
              <a:t>ЗАКЛЮЧЕНИЕ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739" y="1182623"/>
            <a:ext cx="7760334" cy="479298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355600" marR="339090" indent="-342900">
              <a:lnSpc>
                <a:spcPct val="90800"/>
              </a:lnSpc>
              <a:spcBef>
                <a:spcPts val="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10" dirty="0">
                <a:latin typeface="Times New Roman"/>
                <a:cs typeface="Times New Roman"/>
              </a:rPr>
              <a:t>настоящее </a:t>
            </a:r>
            <a:r>
              <a:rPr sz="1700" spc="-5" dirty="0">
                <a:latin typeface="Times New Roman"/>
                <a:cs typeface="Times New Roman"/>
              </a:rPr>
              <a:t>время </a:t>
            </a:r>
            <a:r>
              <a:rPr sz="1700" spc="-10" dirty="0">
                <a:latin typeface="Times New Roman"/>
                <a:cs typeface="Times New Roman"/>
              </a:rPr>
              <a:t>преобладает </a:t>
            </a:r>
            <a:r>
              <a:rPr sz="1700" spc="-25" dirty="0">
                <a:latin typeface="Times New Roman"/>
                <a:cs typeface="Times New Roman"/>
              </a:rPr>
              <a:t>точка </a:t>
            </a:r>
            <a:r>
              <a:rPr sz="1700" dirty="0">
                <a:latin typeface="Times New Roman"/>
                <a:cs typeface="Times New Roman"/>
              </a:rPr>
              <a:t>зрения, </a:t>
            </a:r>
            <a:r>
              <a:rPr sz="1700" spc="-15" dirty="0">
                <a:latin typeface="Times New Roman"/>
                <a:cs typeface="Times New Roman"/>
              </a:rPr>
              <a:t>что </a:t>
            </a:r>
            <a:r>
              <a:rPr sz="1700" spc="-5" dirty="0">
                <a:latin typeface="Times New Roman"/>
                <a:cs typeface="Times New Roman"/>
              </a:rPr>
              <a:t>вне </a:t>
            </a:r>
            <a:r>
              <a:rPr sz="1700" dirty="0">
                <a:latin typeface="Times New Roman"/>
                <a:cs typeface="Times New Roman"/>
              </a:rPr>
              <a:t>зависимости </a:t>
            </a:r>
            <a:r>
              <a:rPr sz="1700" spc="-15" dirty="0">
                <a:latin typeface="Times New Roman"/>
                <a:cs typeface="Times New Roman"/>
              </a:rPr>
              <a:t>от  </a:t>
            </a:r>
            <a:r>
              <a:rPr sz="1700" spc="-5" dirty="0">
                <a:latin typeface="Times New Roman"/>
                <a:cs typeface="Times New Roman"/>
              </a:rPr>
              <a:t>последовательности </a:t>
            </a:r>
            <a:r>
              <a:rPr sz="1700" spc="-10" dirty="0">
                <a:latin typeface="Times New Roman"/>
                <a:cs typeface="Times New Roman"/>
              </a:rPr>
              <a:t>появления симптомов </a:t>
            </a:r>
            <a:r>
              <a:rPr sz="1700" spc="-15" dirty="0">
                <a:latin typeface="Times New Roman"/>
                <a:cs typeface="Times New Roman"/>
              </a:rPr>
              <a:t>когнитивного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5" dirty="0">
                <a:latin typeface="Times New Roman"/>
                <a:cs typeface="Times New Roman"/>
              </a:rPr>
              <a:t>некогнитивныого  </a:t>
            </a:r>
            <a:r>
              <a:rPr sz="1700" spc="-10" dirty="0">
                <a:latin typeface="Times New Roman"/>
                <a:cs typeface="Times New Roman"/>
              </a:rPr>
              <a:t>характера </a:t>
            </a:r>
            <a:r>
              <a:rPr sz="1700" dirty="0">
                <a:latin typeface="Times New Roman"/>
                <a:cs typeface="Times New Roman"/>
              </a:rPr>
              <a:t>их </a:t>
            </a:r>
            <a:r>
              <a:rPr sz="1700" spc="-15" dirty="0">
                <a:latin typeface="Times New Roman"/>
                <a:cs typeface="Times New Roman"/>
              </a:rPr>
              <a:t>происхождение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10" dirty="0">
                <a:latin typeface="Times New Roman"/>
                <a:cs typeface="Times New Roman"/>
              </a:rPr>
              <a:t>значительной </a:t>
            </a:r>
            <a:r>
              <a:rPr sz="1700" spc="-5" dirty="0">
                <a:latin typeface="Times New Roman"/>
                <a:cs typeface="Times New Roman"/>
              </a:rPr>
              <a:t>степени </a:t>
            </a:r>
            <a:r>
              <a:rPr sz="1700" spc="-10" dirty="0">
                <a:latin typeface="Times New Roman"/>
                <a:cs typeface="Times New Roman"/>
              </a:rPr>
              <a:t>обусловлено  патофизиологией </a:t>
            </a:r>
            <a:r>
              <a:rPr sz="1700" spc="-5" dirty="0">
                <a:latin typeface="Times New Roman"/>
                <a:cs typeface="Times New Roman"/>
              </a:rPr>
              <a:t>основного </a:t>
            </a:r>
            <a:r>
              <a:rPr sz="1700" spc="-10" dirty="0">
                <a:latin typeface="Times New Roman"/>
                <a:cs typeface="Times New Roman"/>
              </a:rPr>
              <a:t>органического заболевания. Часто </a:t>
            </a:r>
            <a:r>
              <a:rPr sz="1700" spc="-5" dirty="0">
                <a:latin typeface="Times New Roman"/>
                <a:cs typeface="Times New Roman"/>
              </a:rPr>
              <a:t>ННПР </a:t>
            </a:r>
            <a:r>
              <a:rPr sz="1700" dirty="0">
                <a:latin typeface="Times New Roman"/>
                <a:cs typeface="Times New Roman"/>
              </a:rPr>
              <a:t>при  </a:t>
            </a:r>
            <a:r>
              <a:rPr sz="1700" spc="-10" dirty="0">
                <a:latin typeface="Times New Roman"/>
                <a:cs typeface="Times New Roman"/>
              </a:rPr>
              <a:t>нейродегенеративных заболеваниях </a:t>
            </a:r>
            <a:r>
              <a:rPr sz="1700" spc="-5" dirty="0">
                <a:latin typeface="Times New Roman"/>
                <a:cs typeface="Times New Roman"/>
              </a:rPr>
              <a:t>связаны </a:t>
            </a:r>
            <a:r>
              <a:rPr sz="1700" dirty="0">
                <a:latin typeface="Times New Roman"/>
                <a:cs typeface="Times New Roman"/>
              </a:rPr>
              <a:t>с </a:t>
            </a:r>
            <a:r>
              <a:rPr sz="1700" spc="-5" dirty="0">
                <a:latin typeface="Times New Roman"/>
                <a:cs typeface="Times New Roman"/>
              </a:rPr>
              <a:t>прямым </a:t>
            </a:r>
            <a:r>
              <a:rPr sz="1700" dirty="0">
                <a:latin typeface="Times New Roman"/>
                <a:cs typeface="Times New Roman"/>
              </a:rPr>
              <a:t>или </a:t>
            </a:r>
            <a:r>
              <a:rPr sz="1700" spc="-10" dirty="0">
                <a:latin typeface="Times New Roman"/>
                <a:cs typeface="Times New Roman"/>
              </a:rPr>
              <a:t>косвенным  негативным воздействием </a:t>
            </a:r>
            <a:r>
              <a:rPr sz="1700" spc="-15" dirty="0">
                <a:latin typeface="Times New Roman"/>
                <a:cs typeface="Times New Roman"/>
              </a:rPr>
              <a:t>патологического </a:t>
            </a:r>
            <a:r>
              <a:rPr sz="1700" spc="5" dirty="0">
                <a:latin typeface="Times New Roman"/>
                <a:cs typeface="Times New Roman"/>
              </a:rPr>
              <a:t>процесса </a:t>
            </a:r>
            <a:r>
              <a:rPr sz="1700" dirty="0">
                <a:latin typeface="Times New Roman"/>
                <a:cs typeface="Times New Roman"/>
              </a:rPr>
              <a:t>на </a:t>
            </a:r>
            <a:r>
              <a:rPr sz="1700" spc="-5" dirty="0">
                <a:latin typeface="Times New Roman"/>
                <a:cs typeface="Times New Roman"/>
              </a:rPr>
              <a:t>функционирование  </a:t>
            </a:r>
            <a:r>
              <a:rPr sz="1700" spc="-15" dirty="0">
                <a:latin typeface="Times New Roman"/>
                <a:cs typeface="Times New Roman"/>
              </a:rPr>
              <a:t>лобно-подкорковых</a:t>
            </a:r>
            <a:r>
              <a:rPr sz="1700" spc="-5" dirty="0">
                <a:latin typeface="Times New Roman"/>
                <a:cs typeface="Times New Roman"/>
              </a:rPr>
              <a:t> связей.</a:t>
            </a:r>
            <a:endParaRPr sz="1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9800"/>
              </a:lnSpc>
              <a:spcBef>
                <a:spcPts val="11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10" dirty="0">
                <a:latin typeface="Times New Roman"/>
                <a:cs typeface="Times New Roman"/>
              </a:rPr>
              <a:t>Частота </a:t>
            </a:r>
            <a:r>
              <a:rPr sz="1700" spc="-5" dirty="0">
                <a:latin typeface="Times New Roman"/>
                <a:cs typeface="Times New Roman"/>
              </a:rPr>
              <a:t>встречаемости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0" dirty="0">
                <a:latin typeface="Times New Roman"/>
                <a:cs typeface="Times New Roman"/>
              </a:rPr>
              <a:t>характер </a:t>
            </a:r>
            <a:r>
              <a:rPr sz="1700" spc="-5" dirty="0">
                <a:latin typeface="Times New Roman"/>
                <a:cs typeface="Times New Roman"/>
              </a:rPr>
              <a:t>различных ННПР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10" dirty="0">
                <a:latin typeface="Times New Roman"/>
                <a:cs typeface="Times New Roman"/>
              </a:rPr>
              <a:t>когнитивных  </a:t>
            </a:r>
            <a:r>
              <a:rPr sz="1700" spc="-5" dirty="0">
                <a:latin typeface="Times New Roman"/>
                <a:cs typeface="Times New Roman"/>
              </a:rPr>
              <a:t>расстройствах </a:t>
            </a:r>
            <a:r>
              <a:rPr sz="1700" spc="-10" dirty="0">
                <a:latin typeface="Times New Roman"/>
                <a:cs typeface="Times New Roman"/>
              </a:rPr>
              <a:t>недостаточно изучены. </a:t>
            </a:r>
            <a:r>
              <a:rPr sz="1700" spc="-5" dirty="0">
                <a:latin typeface="Times New Roman"/>
                <a:cs typeface="Times New Roman"/>
              </a:rPr>
              <a:t>Не </a:t>
            </a:r>
            <a:r>
              <a:rPr sz="1700" spc="-15" dirty="0">
                <a:latin typeface="Times New Roman"/>
                <a:cs typeface="Times New Roman"/>
              </a:rPr>
              <a:t>существует </a:t>
            </a:r>
            <a:r>
              <a:rPr sz="1700" spc="-10" dirty="0">
                <a:latin typeface="Times New Roman"/>
                <a:cs typeface="Times New Roman"/>
              </a:rPr>
              <a:t>ясного </a:t>
            </a:r>
            <a:r>
              <a:rPr sz="1700" spc="-5" dirty="0">
                <a:latin typeface="Times New Roman"/>
                <a:cs typeface="Times New Roman"/>
              </a:rPr>
              <a:t>понимания  </a:t>
            </a:r>
            <a:r>
              <a:rPr sz="1700" spc="-15" dirty="0">
                <a:latin typeface="Times New Roman"/>
                <a:cs typeface="Times New Roman"/>
              </a:rPr>
              <a:t>происхождения </a:t>
            </a:r>
            <a:r>
              <a:rPr sz="1700" spc="-5" dirty="0">
                <a:latin typeface="Times New Roman"/>
                <a:cs typeface="Times New Roman"/>
              </a:rPr>
              <a:t>ННПР </a:t>
            </a:r>
            <a:r>
              <a:rPr sz="1700" dirty="0">
                <a:latin typeface="Times New Roman"/>
                <a:cs typeface="Times New Roman"/>
              </a:rPr>
              <a:t>и особенностей их </a:t>
            </a:r>
            <a:r>
              <a:rPr sz="1700" spc="-10" dirty="0">
                <a:latin typeface="Times New Roman"/>
                <a:cs typeface="Times New Roman"/>
              </a:rPr>
              <a:t>клинической феноменологии. </a:t>
            </a:r>
            <a:r>
              <a:rPr sz="1700" spc="-5" dirty="0">
                <a:latin typeface="Times New Roman"/>
                <a:cs typeface="Times New Roman"/>
              </a:rPr>
              <a:t>При  </a:t>
            </a:r>
            <a:r>
              <a:rPr sz="1700" spc="-20" dirty="0">
                <a:latin typeface="Times New Roman"/>
                <a:cs typeface="Times New Roman"/>
              </a:rPr>
              <a:t>этом </a:t>
            </a:r>
            <a:r>
              <a:rPr sz="1700" spc="-5" dirty="0">
                <a:latin typeface="Times New Roman"/>
                <a:cs typeface="Times New Roman"/>
              </a:rPr>
              <a:t>имеет место </a:t>
            </a:r>
            <a:r>
              <a:rPr sz="1700" spc="-10" dirty="0">
                <a:latin typeface="Times New Roman"/>
                <a:cs typeface="Times New Roman"/>
              </a:rPr>
              <a:t>недооценка </a:t>
            </a:r>
            <a:r>
              <a:rPr sz="1700" dirty="0">
                <a:latin typeface="Times New Roman"/>
                <a:cs typeface="Times New Roman"/>
              </a:rPr>
              <a:t>их </a:t>
            </a:r>
            <a:r>
              <a:rPr sz="1700" spc="-10" dirty="0">
                <a:latin typeface="Times New Roman"/>
                <a:cs typeface="Times New Roman"/>
              </a:rPr>
              <a:t>значимости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5" dirty="0">
                <a:latin typeface="Times New Roman"/>
                <a:cs typeface="Times New Roman"/>
              </a:rPr>
              <a:t>общей </a:t>
            </a:r>
            <a:r>
              <a:rPr sz="1700" spc="-10" dirty="0">
                <a:latin typeface="Times New Roman"/>
                <a:cs typeface="Times New Roman"/>
              </a:rPr>
              <a:t>картине </a:t>
            </a:r>
            <a:r>
              <a:rPr sz="1700" spc="-5" dirty="0">
                <a:latin typeface="Times New Roman"/>
                <a:cs typeface="Times New Roman"/>
              </a:rPr>
              <a:t>болезни,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10" dirty="0">
                <a:latin typeface="Times New Roman"/>
                <a:cs typeface="Times New Roman"/>
              </a:rPr>
              <a:t>связи </a:t>
            </a:r>
            <a:r>
              <a:rPr sz="1700" dirty="0">
                <a:latin typeface="Times New Roman"/>
                <a:cs typeface="Times New Roman"/>
              </a:rPr>
              <a:t>с  </a:t>
            </a:r>
            <a:r>
              <a:rPr sz="1700" spc="-5" dirty="0">
                <a:latin typeface="Times New Roman"/>
                <a:cs typeface="Times New Roman"/>
              </a:rPr>
              <a:t>чем </a:t>
            </a:r>
            <a:r>
              <a:rPr sz="1700" dirty="0">
                <a:latin typeface="Times New Roman"/>
                <a:cs typeface="Times New Roman"/>
              </a:rPr>
              <a:t>не </a:t>
            </a:r>
            <a:r>
              <a:rPr sz="1700" spc="-10" dirty="0">
                <a:latin typeface="Times New Roman"/>
                <a:cs typeface="Times New Roman"/>
              </a:rPr>
              <a:t>проводится </a:t>
            </a:r>
            <a:r>
              <a:rPr sz="1700" dirty="0">
                <a:latin typeface="Times New Roman"/>
                <a:cs typeface="Times New Roman"/>
              </a:rPr>
              <a:t>их </a:t>
            </a:r>
            <a:r>
              <a:rPr sz="1700" spc="-15" dirty="0">
                <a:latin typeface="Times New Roman"/>
                <a:cs typeface="Times New Roman"/>
              </a:rPr>
              <a:t>адекватной </a:t>
            </a:r>
            <a:r>
              <a:rPr sz="1700" spc="-10" dirty="0">
                <a:latin typeface="Times New Roman"/>
                <a:cs typeface="Times New Roman"/>
              </a:rPr>
              <a:t>терапии, </a:t>
            </a:r>
            <a:r>
              <a:rPr sz="1700" spc="-15" dirty="0">
                <a:latin typeface="Times New Roman"/>
                <a:cs typeface="Times New Roman"/>
              </a:rPr>
              <a:t>что </a:t>
            </a:r>
            <a:r>
              <a:rPr sz="1700" spc="-10" dirty="0">
                <a:latin typeface="Times New Roman"/>
                <a:cs typeface="Times New Roman"/>
              </a:rPr>
              <a:t>приводит </a:t>
            </a:r>
            <a:r>
              <a:rPr sz="1700" dirty="0">
                <a:latin typeface="Times New Roman"/>
                <a:cs typeface="Times New Roman"/>
              </a:rPr>
              <a:t>к </a:t>
            </a:r>
            <a:r>
              <a:rPr sz="1700" spc="-10" dirty="0">
                <a:latin typeface="Times New Roman"/>
                <a:cs typeface="Times New Roman"/>
              </a:rPr>
              <a:t>более </a:t>
            </a:r>
            <a:r>
              <a:rPr sz="1700" spc="-5" dirty="0">
                <a:latin typeface="Times New Roman"/>
                <a:cs typeface="Times New Roman"/>
              </a:rPr>
              <a:t>быстрому  прогрессированию </a:t>
            </a:r>
            <a:r>
              <a:rPr sz="1700" spc="-10" dirty="0">
                <a:latin typeface="Times New Roman"/>
                <a:cs typeface="Times New Roman"/>
              </a:rPr>
              <a:t>когнитивных </a:t>
            </a:r>
            <a:r>
              <a:rPr sz="1700" spc="-5" dirty="0">
                <a:latin typeface="Times New Roman"/>
                <a:cs typeface="Times New Roman"/>
              </a:rPr>
              <a:t>нарушений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0" dirty="0">
                <a:latin typeface="Times New Roman"/>
                <a:cs typeface="Times New Roman"/>
              </a:rPr>
              <a:t>более </a:t>
            </a:r>
            <a:r>
              <a:rPr sz="1700" spc="-15" dirty="0">
                <a:latin typeface="Times New Roman"/>
                <a:cs typeface="Times New Roman"/>
              </a:rPr>
              <a:t>значительному </a:t>
            </a:r>
            <a:r>
              <a:rPr sz="1700" spc="-5" dirty="0">
                <a:latin typeface="Times New Roman"/>
                <a:cs typeface="Times New Roman"/>
              </a:rPr>
              <a:t>снижению  повседневной активности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5" dirty="0">
                <a:latin typeface="Times New Roman"/>
                <a:cs typeface="Times New Roman"/>
              </a:rPr>
              <a:t>качества </a:t>
            </a:r>
            <a:r>
              <a:rPr sz="1700" dirty="0">
                <a:latin typeface="Times New Roman"/>
                <a:cs typeface="Times New Roman"/>
              </a:rPr>
              <a:t>жизни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пациента.</a:t>
            </a:r>
            <a:endParaRPr sz="1700">
              <a:latin typeface="Times New Roman"/>
              <a:cs typeface="Times New Roman"/>
            </a:endParaRPr>
          </a:p>
          <a:p>
            <a:pPr marL="355600" marR="316865" indent="-342900">
              <a:lnSpc>
                <a:spcPct val="90600"/>
              </a:lnSpc>
              <a:spcBef>
                <a:spcPts val="1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ННПР </a:t>
            </a:r>
            <a:r>
              <a:rPr sz="1700" dirty="0">
                <a:latin typeface="Times New Roman"/>
                <a:cs typeface="Times New Roman"/>
              </a:rPr>
              <a:t>при </a:t>
            </a:r>
            <a:r>
              <a:rPr sz="1700" spc="-10" dirty="0">
                <a:latin typeface="Times New Roman"/>
                <a:cs typeface="Times New Roman"/>
              </a:rPr>
              <a:t>когнитивных </a:t>
            </a:r>
            <a:r>
              <a:rPr sz="1700" spc="-5" dirty="0">
                <a:latin typeface="Times New Roman"/>
                <a:cs typeface="Times New Roman"/>
              </a:rPr>
              <a:t>нарушениях </a:t>
            </a:r>
            <a:r>
              <a:rPr sz="1700" spc="-10" dirty="0">
                <a:latin typeface="Times New Roman"/>
                <a:cs typeface="Times New Roman"/>
              </a:rPr>
              <a:t>имеют </a:t>
            </a:r>
            <a:r>
              <a:rPr sz="1700" spc="-5" dirty="0">
                <a:latin typeface="Times New Roman"/>
                <a:cs typeface="Times New Roman"/>
              </a:rPr>
              <a:t>разную </a:t>
            </a:r>
            <a:r>
              <a:rPr sz="1700" spc="-25" dirty="0">
                <a:latin typeface="Times New Roman"/>
                <a:cs typeface="Times New Roman"/>
              </a:rPr>
              <a:t>специфику. </a:t>
            </a:r>
            <a:r>
              <a:rPr sz="1700" spc="-5" dirty="0">
                <a:latin typeface="Times New Roman"/>
                <a:cs typeface="Times New Roman"/>
              </a:rPr>
              <a:t>При  прогрессировании деменции </a:t>
            </a:r>
            <a:r>
              <a:rPr sz="1700" dirty="0">
                <a:latin typeface="Times New Roman"/>
                <a:cs typeface="Times New Roman"/>
              </a:rPr>
              <a:t>они </a:t>
            </a:r>
            <a:r>
              <a:rPr sz="1700" spc="-5" dirty="0">
                <a:latin typeface="Times New Roman"/>
                <a:cs typeface="Times New Roman"/>
              </a:rPr>
              <a:t>могут </a:t>
            </a:r>
            <a:r>
              <a:rPr sz="1700" spc="-10" dirty="0">
                <a:latin typeface="Times New Roman"/>
                <a:cs typeface="Times New Roman"/>
              </a:rPr>
              <a:t>усиливаться </a:t>
            </a:r>
            <a:r>
              <a:rPr sz="1700" dirty="0">
                <a:latin typeface="Times New Roman"/>
                <a:cs typeface="Times New Roman"/>
              </a:rPr>
              <a:t>и их </a:t>
            </a:r>
            <a:r>
              <a:rPr sz="1700" spc="-5" dirty="0">
                <a:latin typeface="Times New Roman"/>
                <a:cs typeface="Times New Roman"/>
              </a:rPr>
              <a:t>спектр </a:t>
            </a:r>
            <a:r>
              <a:rPr sz="1700" spc="-20" dirty="0">
                <a:latin typeface="Times New Roman"/>
                <a:cs typeface="Times New Roman"/>
              </a:rPr>
              <a:t>может  </a:t>
            </a:r>
            <a:r>
              <a:rPr sz="1700" spc="-15" dirty="0">
                <a:latin typeface="Times New Roman"/>
                <a:cs typeface="Times New Roman"/>
              </a:rPr>
              <a:t>качественном </a:t>
            </a:r>
            <a:r>
              <a:rPr sz="1700" spc="-5" dirty="0">
                <a:latin typeface="Times New Roman"/>
                <a:cs typeface="Times New Roman"/>
              </a:rPr>
              <a:t>меняться. ННПР </a:t>
            </a:r>
            <a:r>
              <a:rPr sz="1700" spc="-30" dirty="0">
                <a:latin typeface="Times New Roman"/>
                <a:cs typeface="Times New Roman"/>
              </a:rPr>
              <a:t>ухудшают </a:t>
            </a:r>
            <a:r>
              <a:rPr sz="1700" spc="-5" dirty="0">
                <a:latin typeface="Times New Roman"/>
                <a:cs typeface="Times New Roman"/>
              </a:rPr>
              <a:t>функциональную активность  пациентов, </a:t>
            </a:r>
            <a:r>
              <a:rPr sz="1700" spc="-10" dirty="0">
                <a:latin typeface="Times New Roman"/>
                <a:cs typeface="Times New Roman"/>
              </a:rPr>
              <a:t>вызывают </a:t>
            </a:r>
            <a:r>
              <a:rPr sz="1700" dirty="0">
                <a:latin typeface="Times New Roman"/>
                <a:cs typeface="Times New Roman"/>
              </a:rPr>
              <a:t>дистресс у </a:t>
            </a:r>
            <a:r>
              <a:rPr sz="1700" spc="-15" dirty="0">
                <a:latin typeface="Times New Roman"/>
                <a:cs typeface="Times New Roman"/>
              </a:rPr>
              <a:t>родственников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10" dirty="0">
                <a:latin typeface="Times New Roman"/>
                <a:cs typeface="Times New Roman"/>
              </a:rPr>
              <a:t>ухаживающего </a:t>
            </a:r>
            <a:r>
              <a:rPr sz="1700" spc="-5" dirty="0">
                <a:latin typeface="Times New Roman"/>
                <a:cs typeface="Times New Roman"/>
              </a:rPr>
              <a:t>персонала,  повышают стоимость </a:t>
            </a:r>
            <a:r>
              <a:rPr sz="1700" spc="-10" dirty="0">
                <a:latin typeface="Times New Roman"/>
                <a:cs typeface="Times New Roman"/>
              </a:rPr>
              <a:t>лечения 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смертность.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0789" y="1488947"/>
            <a:ext cx="7092315" cy="21590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latin typeface="Calibri"/>
                <a:cs typeface="Calibri"/>
              </a:rPr>
              <a:t>Введение: </a:t>
            </a:r>
            <a:r>
              <a:rPr sz="2000" spc="-5" dirty="0">
                <a:latin typeface="Calibri"/>
                <a:cs typeface="Calibri"/>
              </a:rPr>
              <a:t>некогнитивные нервно-психические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нарушения</a:t>
            </a:r>
            <a:endParaRPr sz="2000">
              <a:latin typeface="Calibri"/>
              <a:cs typeface="Calibri"/>
            </a:endParaRPr>
          </a:p>
          <a:p>
            <a:pPr marL="469900" marR="370205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Клиническая феноменология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и 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подтипы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некогнитивных 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нервно-психических расстройств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" dirty="0">
                <a:latin typeface="Calibri"/>
                <a:cs typeface="Calibri"/>
              </a:rPr>
              <a:t>Диагностика </a:t>
            </a:r>
            <a:r>
              <a:rPr sz="2000" spc="-5" dirty="0">
                <a:latin typeface="Calibri"/>
                <a:cs typeface="Calibri"/>
              </a:rPr>
              <a:t>некогнитивных нервно-психических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нарушений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Calibri"/>
                <a:cs typeface="Calibri"/>
              </a:rPr>
              <a:t>Заключение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1678" y="467868"/>
            <a:ext cx="768095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5" dirty="0">
                <a:latin typeface="Arial"/>
                <a:cs typeface="Arial"/>
              </a:rPr>
              <a:t>СТРУКТУРА </a:t>
            </a:r>
            <a:r>
              <a:rPr sz="3200" spc="-25" dirty="0">
                <a:latin typeface="Arial"/>
                <a:cs typeface="Arial"/>
              </a:rPr>
              <a:t>УЧЕБНОГО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СОДЕРЖАНИЯ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5818</Words>
  <Application>Microsoft Office PowerPoint</Application>
  <PresentationFormat>Экран (4:3)</PresentationFormat>
  <Paragraphs>690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Office Theme</vt:lpstr>
      <vt:lpstr>Презентация PowerPoint</vt:lpstr>
      <vt:lpstr>СТРУКТУРА УЧЕБНОГО СОДЕРЖАНИЯ</vt:lpstr>
      <vt:lpstr>СТРУКТУРА УЧЕБНОГО СОДЕРЖАНИЯ</vt:lpstr>
      <vt:lpstr>ВВЕДЕНИЕ:  НЕКОГНИТИВНЫЕ НЕРВНО-  ПСИХИЧЕСКИЕ НАРУШЕНИЯ</vt:lpstr>
      <vt:lpstr>НЕКОГНИТИВНЫЕ НЕРВНО-ПСИХИЧЕСКИЕ РАССТРОЙСТВА (ННПР). ОПРЕДЕЛЕНИЕ, СХОДНЫЕ ТЕРМИНЫ, ОСНОВНЫЕ ВИДЫ</vt:lpstr>
      <vt:lpstr>СВЯЗЬ МЕЖДУ КОГНИТИВНЫМИ И НЕКОГНИТИВНЫМИ  НЕРВНО-ПСИХИЧЕСКИМИ НАРУШЕНИЯМИ</vt:lpstr>
      <vt:lpstr>ВАРИАНТЫ СООТНЕСЁННОСТИ КОГНИТИВНЫХ И  НЕКОГНИТИВНЫХ НЕРВНО-ПСИХИЧЕСКИХ НАРУШЕНИЙ</vt:lpstr>
      <vt:lpstr>ЗАКЛЮЧЕНИЕ</vt:lpstr>
      <vt:lpstr>СТРУКТУРА УЧЕБНОГО СОДЕРЖАНИЯ</vt:lpstr>
      <vt:lpstr>КЛИНИЧЕСКАЯ  ФЕНОМЕНОЛОГИЯ И  ПОДТИПЫ НЕКОГНИТИВНЫХ  НЕРВНО-ПСИХИЧЕСКИХ РАССТРОЙСТВ</vt:lpstr>
      <vt:lpstr>ДЕПРЕССИЯ. ОПРЕДЕЛЕНИЕ И СВЯЗЬ С  КОГНИТИВНЫМИ НАРУШЕНИЯМИ</vt:lpstr>
      <vt:lpstr>ДИАГНОСТИЧЕСКИЕ ПРИЗНАКИ  ДЕПРЕССИВНОГО ЭПИЗОДА (МКБ-10)</vt:lpstr>
      <vt:lpstr>СТЕПЕНИ ВЫРАЖЕННОСТИ ДЕПРЕССИИ</vt:lpstr>
      <vt:lpstr>ОСОБЕННОСТИ ДЕПРЕССИЙ ПОЗДНЕГО  ВОЗРАСТА</vt:lpstr>
      <vt:lpstr>ДИФФЕРЕНЦИАЛЬНАЯ ДИАГНОСТИКА КОГНИТИВНЫХ  РАССТРОЙСТВ ПРИ ДЕПРЕССИИ И ПРИ ОРГАНИЧЕСКИХ  ЗАБОЛЕВАНИЯХ МОЗГА</vt:lpstr>
      <vt:lpstr>СУБСИНДРОМАЛЬНЫЕ ФОРМЫ  ДЕПРЕССИИ В ПОЗДНЕМ ВОЗРАСТЕ</vt:lpstr>
      <vt:lpstr>ДЕПРЕССИЯ И КОГНИТИВНЫЕ  НАРУШЕНИЯ В ПОЗДНЕМ ВОЗРАСТЕ</vt:lpstr>
      <vt:lpstr>ТРЕВОЖНЫЕ РАССТРОЙСТВА. ОПРЕДЕЛЕНИЕ ТРЕВОГИ И  РАСПРОСТРАНЁННОСТЬ ТРЕВОЖНЫХ РАССТРОЙСТВ ПРИ  НАЛИЧИИ КОГНИТИВНЫХ НАРУШЕНИЙ</vt:lpstr>
      <vt:lpstr>ГЕНЕРАЛИЗОВАННОЕ ТРЕВОЖНОЕ  РАССТРОЙСТВО (ГТР) В ПОЗДНЕМ ВОЗРАСТЕ</vt:lpstr>
      <vt:lpstr>ОСНОВНЫЕ КЛИНИЧЕСКИЕ ПРОЯВЛЕНИЯ ГТР</vt:lpstr>
      <vt:lpstr>ОСОБЕННОСТИ СИМПТОМОВ ГТР</vt:lpstr>
      <vt:lpstr>ДИАГНОСТИЧЕСКИЕ КРИТЕРИИ ГТР</vt:lpstr>
      <vt:lpstr>ДИФФЕРЕНЦИАЛЬНАЯ ДИАГНОСТИКА ПРИ  СОЧЕТАНИИ ТРЕВОГИ И КОГНИТИВНЫХ  НАРУШЕНИЙ</vt:lpstr>
      <vt:lpstr>АПАТИЯ. ОПРЕДЕЛЕНИЕ И ОТЛИЧИЯ ОТ  ДЕПРЕССИИ</vt:lpstr>
      <vt:lpstr>АПАТИЯ КАК СИМПТОМ</vt:lpstr>
      <vt:lpstr>АПАТИЯ КАК СИНДРОМ</vt:lpstr>
      <vt:lpstr>АПАТИЯ КАК СИНДРОМ: 3 БЛОКА СИМПТОМОВ</vt:lpstr>
      <vt:lpstr>3 ТИПА АПАТИИ КАК СИНДРОМА</vt:lpstr>
      <vt:lpstr>ТИП 1: АПАТИЯ, СВЯЗАННАЯ С НАРУШЕНИЕМ  ЭМОЦИОНАЛЬНО-АФФЕКТИВНЫХ ПРОЦЕССОВ</vt:lpstr>
      <vt:lpstr>ТИП 2: АПАТИЯ, СВЯЗАННАЯ С НАРУШЕНИЕМ  КОГНИТИВНЫХ ПРОЦЕССОВ</vt:lpstr>
      <vt:lpstr>ТИП 3: АПАТИЯ, СВЯЗАННАЯ С НАРУШЕНИЕМ  ПРОЦЕССОВ САМОАКТИВАЦИИ</vt:lpstr>
      <vt:lpstr>СВЯЗЬ АПАТИИ И КОГНИТИВНЫХ НАРУШЕНИЙ</vt:lpstr>
      <vt:lpstr>АГРЕССИЯ И ПСИХОТИЧЕСКИЕ СИМПТОМЫ.  ОБЩИЕ ЧЕРТЫ, ОПРЕДЕЛЕНИЕ АГРЕССИИ И  ВАРИАНТЫ ЕЕ ПРОИСХОЖДЕНИЯ</vt:lpstr>
      <vt:lpstr>АГРЕССИЯ И ПСИХОТИЧЕСКИЕ СИМПТОМЫ: ОБЩИЕ  КЛИНИЧЕСКИ ЗНАЧИМЫЕ ЧЕРТЫ. ОСНОВНЫЕ  ПСИХОТИЧЕСКИЕ СИМПТОМЫ ПРИ КОГНИТИВНЫХ  НАРУШЕНИЯХ</vt:lpstr>
      <vt:lpstr>НАИБОЛЕЕ РАСПРОСТРАНЕННЫЕ  ПОВЕДЕНЧЕСКИЕ СИМПТОМЫ ПРИ БОЛЕЗНИ  АЛЬЦГЕЙМЕРА НА ВЫРАЖЕННЫХ СТАДИЯХ</vt:lpstr>
      <vt:lpstr>ПСИХОТИЧЕСКИЕ СИМПТОМЫ ПРИ  ДЕМЕНЦИИ С ТЕЛЬЦАМИ ЛЕВИ</vt:lpstr>
      <vt:lpstr>ОСОБЕННОСТИ ПСИХОТИЧЕСКИХ СИМПТОМОВ  ПРИ КОГНИТИВНЫХ НАРУШЕНИЯХ</vt:lpstr>
      <vt:lpstr>ВИДЫ РАССТРОЙСТВ СНА</vt:lpstr>
      <vt:lpstr>ДИАГНОСТИЧЕСКИЕ КРИТЕРИИ НЕРЕГУЛЯРНОГО  ЦИКЛА «СОН-БОДРСТВОВАНИЕ» (ПО МКБ-10)</vt:lpstr>
      <vt:lpstr>НАРУШЕНИЯ СНА ПРИ КОГНИТИВНЫХ  НАРУШЕНИЯХ В ПОЗДНЕМ ВОЗРАСТЕ</vt:lpstr>
      <vt:lpstr>СТРУКТУРА УЧЕБНОГО СОДЕРЖАНИЯ</vt:lpstr>
      <vt:lpstr>ДИАГНОСТИКА  НЕКОГНИТИВНЫХ НЕРВНО-  ПСИХИЧЕСКИХ НАРУШЕНИЙ</vt:lpstr>
      <vt:lpstr>ШКАЛА ОЦЕНКИ ДЕПРЕССИИ БЭКА (1-4)</vt:lpstr>
      <vt:lpstr>ШКАЛА ОЦЕНКИ ДЕПРЕССИИ БЭКА (5-9)</vt:lpstr>
      <vt:lpstr>ШКАЛА ОЦЕНКИ ДЕПРЕССИИ БЭКА (10-14)</vt:lpstr>
      <vt:lpstr>ШКАЛА ОЦЕНКИ ДЕПРЕССИИ БЭКА (15-18)</vt:lpstr>
      <vt:lpstr>ШКАЛА ОЦЕНКИ ДЕПРЕССИИ БЭКА (19-21)</vt:lpstr>
      <vt:lpstr>ОБРАБОТКА ШКАЛЫ ОЦЕНКИ ДЕПРЕССИИ БЕКА</vt:lpstr>
      <vt:lpstr>ОПРОСНИК СПИЛБЕРГЕРА-ХАНИНА.  ШКАЛА СИТУАТИВНОЙ ТРЕВОЖНОСТИ</vt:lpstr>
      <vt:lpstr>ОПРОСНИК СПИЛБЕРГЕРА-ХАНИНА.  ШКАЛА ЛИЧНОСТНОЙ ТРЕВОЖНОСТИ</vt:lpstr>
      <vt:lpstr>ГОСПИТАЛЬНАЯ ШКАЛА ОЦЕНКИ  ТРЕВОГИ И ДЕПРЕССИИ (1-3)</vt:lpstr>
      <vt:lpstr>ГОСПИТАЛЬНАЯ ШКАЛА ОЦЕНКИ  ТРЕВОГИ И ДЕПРЕССИИ (4-6)</vt:lpstr>
      <vt:lpstr>ГОСПИТАЛЬНАЯ ШКАЛА ОЦЕНКИ  ТРЕВОГИ И ДЕПРЕССИИ (7-9)</vt:lpstr>
      <vt:lpstr>ГОСПИТАЛЬНАЯ ШКАЛА ОЦЕНКИ  ТРЕВОГИ И ДЕПРЕССИИ (10-12)</vt:lpstr>
      <vt:lpstr>ГОСПИТАЛЬНАЯ ШКАЛА ОЦЕНКИ  ТРЕВОГИ И ДЕПРЕССИИ (13-14)</vt:lpstr>
      <vt:lpstr>ОБРАБОТКА ГОСПИТАЛЬНОЙ ШКАЛЫ  ОЦЕНКИ ТРЕВОГИ И ДЕПРЕССИИ</vt:lpstr>
      <vt:lpstr>Другие методики оценки ННПР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Екатерина Быкова</cp:lastModifiedBy>
  <cp:revision>1</cp:revision>
  <dcterms:created xsi:type="dcterms:W3CDTF">2020-11-11T13:33:09Z</dcterms:created>
  <dcterms:modified xsi:type="dcterms:W3CDTF">2020-11-11T16:32:48Z</dcterms:modified>
</cp:coreProperties>
</file>