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7" r:id="rId31"/>
    <p:sldId id="288" r:id="rId32"/>
    <p:sldId id="289" r:id="rId33"/>
    <p:sldId id="291" r:id="rId34"/>
    <p:sldId id="297" r:id="rId35"/>
    <p:sldId id="298" r:id="rId36"/>
    <p:sldId id="299" r:id="rId37"/>
    <p:sldId id="300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5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3" r:id="rId103"/>
    <p:sldId id="374" r:id="rId104"/>
    <p:sldId id="375" r:id="rId105"/>
    <p:sldId id="379" r:id="rId106"/>
    <p:sldId id="380" r:id="rId107"/>
    <p:sldId id="381" r:id="rId108"/>
    <p:sldId id="382" r:id="rId109"/>
    <p:sldId id="383" r:id="rId1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DBF39-E24A-43F4-B931-AFE172E015C8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42191-861F-4CEA-BE86-352013511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26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973FC3-81E2-4941-AD8D-9479B5FACA6C}" type="slidenum">
              <a:rPr lang="ru-RU" altLang="ru-RU"/>
              <a:pPr eaLnBrk="1" hangingPunct="1"/>
              <a:t>29</a:t>
            </a:fld>
            <a:endParaRPr lang="ru-RU" altLang="ru-RU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Оценка состояния церебральной перфузии возможна при изучении артериального притока и венозного оттока в сосудах как на экстра- так и на интракраниальном уровнях.</a:t>
            </a:r>
          </a:p>
          <a:p>
            <a:r>
              <a:rPr lang="ru-RU" altLang="ru-RU" smtClean="0"/>
              <a:t>Исследование начинается с осмотра дистального сегмента брахиоцефального ствола, подключичных артерий и общих сонных артерий.</a:t>
            </a:r>
          </a:p>
        </p:txBody>
      </p:sp>
    </p:spTree>
    <p:extLst>
      <p:ext uri="{BB962C8B-B14F-4D97-AF65-F5344CB8AC3E}">
        <p14:creationId xmlns:p14="http://schemas.microsoft.com/office/powerpoint/2010/main" val="1221576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0CA87A-8AB2-4D07-8853-2487C75853D9}" type="slidenum">
              <a:rPr lang="ru-RU" altLang="ru-RU"/>
              <a:pPr eaLnBrk="1" hangingPunct="1"/>
              <a:t>70</a:t>
            </a:fld>
            <a:endParaRPr lang="ru-RU" altLang="ru-RU"/>
          </a:p>
        </p:txBody>
      </p:sp>
      <p:sp>
        <p:nvSpPr>
          <p:cNvPr id="148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В ЗМА выделяют 4 сегмента, но в практической деятельности условно ЗМА делят на «допплеровский сонографический» сегментР1 с током крови к датчику и «допплеровский сонографический СЕГМЕНТ» Р2 с током крови от датчика.</a:t>
            </a:r>
          </a:p>
        </p:txBody>
      </p:sp>
    </p:spTree>
    <p:extLst>
      <p:ext uri="{BB962C8B-B14F-4D97-AF65-F5344CB8AC3E}">
        <p14:creationId xmlns:p14="http://schemas.microsoft.com/office/powerpoint/2010/main" val="2325944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036507-2F07-4C1F-9A73-3E12B5A72A63}" type="slidenum">
              <a:rPr lang="ru-RU" altLang="ru-RU"/>
              <a:pPr eaLnBrk="1" hangingPunct="1"/>
              <a:t>71</a:t>
            </a:fld>
            <a:endParaRPr lang="ru-RU" altLang="ru-RU"/>
          </a:p>
        </p:txBody>
      </p:sp>
      <p:sp>
        <p:nvSpPr>
          <p:cNvPr id="149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Сканирование на уровне среднего мозга позволяет исследовать ЗСоА, которая соединяет переднюю и заднюю части большого круга кровообращения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1538059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D7D798-6848-4DA4-9521-8D1C2B81FAD7}" type="slidenum">
              <a:rPr lang="ru-RU" altLang="ru-RU"/>
              <a:pPr eaLnBrk="1" hangingPunct="1"/>
              <a:t>87</a:t>
            </a:fld>
            <a:endParaRPr lang="ru-RU" altLang="ru-RU"/>
          </a:p>
        </p:txBody>
      </p:sp>
      <p:sp>
        <p:nvSpPr>
          <p:cNvPr id="150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Основными глубокими церебральными венами являются парные средние мозговые вены, основные вены Розенталя, непарная вена Галена.</a:t>
            </a:r>
          </a:p>
          <a:p>
            <a:r>
              <a:rPr lang="ru-RU" altLang="ru-RU" smtClean="0"/>
              <a:t>Глубокая средняя мозговая вена идет параллельно СМА, соединяется с передней мозговой веной и образует основную вену Розенталя.</a:t>
            </a:r>
          </a:p>
        </p:txBody>
      </p:sp>
    </p:spTree>
    <p:extLst>
      <p:ext uri="{BB962C8B-B14F-4D97-AF65-F5344CB8AC3E}">
        <p14:creationId xmlns:p14="http://schemas.microsoft.com/office/powerpoint/2010/main" val="353765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16582D5-0907-412F-B66D-B7EC986DD6D3}" type="slidenum">
              <a:rPr lang="ru-RU" altLang="ru-RU"/>
              <a:pPr eaLnBrk="1" hangingPunct="1"/>
              <a:t>89</a:t>
            </a:fld>
            <a:endParaRPr lang="ru-RU" altLang="ru-RU"/>
          </a:p>
        </p:txBody>
      </p:sp>
      <p:sp>
        <p:nvSpPr>
          <p:cNvPr id="151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Основная вена Розенталя имеет 3 сегмента. Исследование проводится на уровне таламуса, при этом спектр часто накладывается на артериальный спектр из Р2 и Р3 ЗМА.</a:t>
            </a:r>
          </a:p>
          <a:p>
            <a:r>
              <a:rPr lang="ru-RU" altLang="ru-RU" smtClean="0"/>
              <a:t>Вена Галена – это непарный короткий сосуд, который впадает в прямой синус.</a:t>
            </a:r>
          </a:p>
        </p:txBody>
      </p:sp>
    </p:spTree>
    <p:extLst>
      <p:ext uri="{BB962C8B-B14F-4D97-AF65-F5344CB8AC3E}">
        <p14:creationId xmlns:p14="http://schemas.microsoft.com/office/powerpoint/2010/main" val="116402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41AE0-6D0C-47E6-9A23-8B2517F54542}" type="slidenum">
              <a:rPr lang="ru-RU" altLang="ru-RU"/>
              <a:pPr eaLnBrk="1" hangingPunct="1"/>
              <a:t>49</a:t>
            </a:fld>
            <a:endParaRPr lang="ru-RU" altLang="ru-RU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Транскраниальное исследование проводится в участках черепа с естественной тонкостью костей, т.е. костное окно.</a:t>
            </a:r>
          </a:p>
          <a:p>
            <a:r>
              <a:rPr lang="ru-RU" altLang="ru-RU" smtClean="0"/>
              <a:t>С увеличением возраста информативность уменьшается. Кроме этого, по некоторым данным, атрофия вещества головного мозга так же сопровождается ухудшением транстемпорального  исследования кровотока. Тем не менее, оценить мозговой кровоток удается у 85% мужчин и у 45% женщин старше 70 лет. Качество транскраниальной визуализации можно улучшить за счет уменьшения глубины инсонации, размера цветового окна и изменения частоты повторения импульсов (ЧПИ). 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8188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8A262F-97AE-4F62-B880-6C88A4379E2B}" type="slidenum">
              <a:rPr lang="ru-RU" altLang="ru-RU"/>
              <a:pPr eaLnBrk="1" hangingPunct="1"/>
              <a:t>58</a:t>
            </a:fld>
            <a:endParaRPr lang="ru-RU" altLang="ru-RU"/>
          </a:p>
        </p:txBody>
      </p:sp>
      <p:sp>
        <p:nvSpPr>
          <p:cNvPr id="141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Дистальный отдел ВСА имеет 3 части и 6 субсегментов, 2 - 3 – 4  из которых образуют сифон. Анатомическое строение сифона вариабельно., в большей степени зависит от возраста. Исследование инетракраниального отдела ВСА  проводится через плоскость верхнего и нижнего моста.</a:t>
            </a:r>
          </a:p>
        </p:txBody>
      </p:sp>
    </p:spTree>
    <p:extLst>
      <p:ext uri="{BB962C8B-B14F-4D97-AF65-F5344CB8AC3E}">
        <p14:creationId xmlns:p14="http://schemas.microsoft.com/office/powerpoint/2010/main" val="67120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0FF312-3177-4589-92D9-B1A6769C880D}" type="slidenum">
              <a:rPr lang="ru-RU" altLang="ru-RU"/>
              <a:pPr eaLnBrk="1" hangingPunct="1"/>
              <a:t>61</a:t>
            </a:fld>
            <a:endParaRPr lang="ru-RU" altLang="ru-RU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СМА имеет 4 сегмента. Из транстемпорального доступа возможна визуализация всего горизонтального сегмента М1. </a:t>
            </a:r>
          </a:p>
        </p:txBody>
      </p:sp>
    </p:spTree>
    <p:extLst>
      <p:ext uri="{BB962C8B-B14F-4D97-AF65-F5344CB8AC3E}">
        <p14:creationId xmlns:p14="http://schemas.microsoft.com/office/powerpoint/2010/main" val="219102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1E02D6F-4102-4E21-B7F2-78332780FFAB}" type="slidenum">
              <a:rPr lang="ru-RU" altLang="ru-RU"/>
              <a:pPr eaLnBrk="1" hangingPunct="1"/>
              <a:t>63</a:t>
            </a:fld>
            <a:endParaRPr lang="ru-RU" altLang="ru-RU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Сканирование на уровне таламуса ЕПОЗВОЛЕТ ОЦЕНИВАТЬ ПМА И ОА</a:t>
            </a:r>
          </a:p>
        </p:txBody>
      </p:sp>
    </p:spTree>
    <p:extLst>
      <p:ext uri="{BB962C8B-B14F-4D97-AF65-F5344CB8AC3E}">
        <p14:creationId xmlns:p14="http://schemas.microsoft.com/office/powerpoint/2010/main" val="84356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088B68-C65D-48DB-BB1F-B07F26F2D5A3}" type="slidenum">
              <a:rPr lang="ru-RU" altLang="ru-RU"/>
              <a:pPr eaLnBrk="1" hangingPunct="1"/>
              <a:t>64</a:t>
            </a:fld>
            <a:endParaRPr lang="ru-RU" altLang="ru-RU"/>
          </a:p>
        </p:txBody>
      </p:sp>
      <p:sp>
        <p:nvSpPr>
          <p:cNvPr id="144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Протяженность А1 ПМА в среднем составляет 14мм. Гипоплазия встречается в 4% случаев.</a:t>
            </a:r>
          </a:p>
        </p:txBody>
      </p:sp>
    </p:spTree>
    <p:extLst>
      <p:ext uri="{BB962C8B-B14F-4D97-AF65-F5344CB8AC3E}">
        <p14:creationId xmlns:p14="http://schemas.microsoft.com/office/powerpoint/2010/main" val="3230731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4BA204-468F-47BF-AD9F-FD27F8482015}" type="slidenum">
              <a:rPr lang="ru-RU" altLang="ru-RU"/>
              <a:pPr eaLnBrk="1" hangingPunct="1"/>
              <a:t>65</a:t>
            </a:fld>
            <a:endParaRPr lang="ru-RU" altLang="ru-RU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Особенностью анатомического строения заднего церебрального (вертебро-базиллярного) бассейна является вариабельность отхождения ветвей.</a:t>
            </a:r>
          </a:p>
        </p:txBody>
      </p:sp>
    </p:spTree>
    <p:extLst>
      <p:ext uri="{BB962C8B-B14F-4D97-AF65-F5344CB8AC3E}">
        <p14:creationId xmlns:p14="http://schemas.microsoft.com/office/powerpoint/2010/main" val="33338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827158-C8C1-4A2F-992F-46AF351FBB73}" type="slidenum">
              <a:rPr lang="ru-RU" altLang="ru-RU"/>
              <a:pPr eaLnBrk="1" hangingPunct="1"/>
              <a:t>67</a:t>
            </a:fld>
            <a:endParaRPr lang="ru-RU" altLang="ru-RU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Вследствие часто наблюдаемой петли ЗНМА направление кровотока может быть как к датчику так и от датчика.</a:t>
            </a:r>
          </a:p>
        </p:txBody>
      </p:sp>
    </p:spTree>
    <p:extLst>
      <p:ext uri="{BB962C8B-B14F-4D97-AF65-F5344CB8AC3E}">
        <p14:creationId xmlns:p14="http://schemas.microsoft.com/office/powerpoint/2010/main" val="3510787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ADF3FB-8E54-4F74-8C8F-454D16375392}" type="slidenum">
              <a:rPr lang="ru-RU" altLang="ru-RU"/>
              <a:pPr eaLnBrk="1" hangingPunct="1"/>
              <a:t>68</a:t>
            </a:fld>
            <a:endParaRPr lang="ru-RU" altLang="ru-RU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Систематизированные данные о показателях гемодинамики на сегодняшний день отсутствуют.</a:t>
            </a:r>
          </a:p>
        </p:txBody>
      </p:sp>
    </p:spTree>
    <p:extLst>
      <p:ext uri="{BB962C8B-B14F-4D97-AF65-F5344CB8AC3E}">
        <p14:creationId xmlns:p14="http://schemas.microsoft.com/office/powerpoint/2010/main" val="243007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30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45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B79059-2737-4018-AAAA-EAC9497B29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17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BEF53-D6C1-41D3-8787-84BD40A147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93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CF8D6-1CA9-4BA1-A07E-DCCEDEF992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51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A96C5-9676-41A8-BE46-7D4F7DECD8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1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2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3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0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7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8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0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0582C-DC91-42A6-8C70-EAD8FBA3A6C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0F005-E569-4667-A593-A4B71574C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04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2852738"/>
            <a:ext cx="7772400" cy="15557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>
                <a:solidFill>
                  <a:schemeClr val="hlink"/>
                </a:solidFill>
              </a:rPr>
              <a:t>УЛЬТРАЗВУКОВОЕ ИССЛЕДОВАНИЕ СОСУДОВ ГОЛОВНОГО МОЗГА.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516530" y="5127625"/>
            <a:ext cx="3527425" cy="15850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ЛИТЕРАТУРА:</a:t>
            </a:r>
            <a:endParaRPr lang="ru-RU" altLang="ru-RU" sz="800" b="1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r>
              <a:rPr lang="ru-RU" altLang="ru-RU" sz="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В.Г. ЛЕЛЮК, С.Э. ЛЕЛЮК</a:t>
            </a:r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«УЛЬТРАЗВУКОВАЯ АНГИОЛОГИЯ» 2007;</a:t>
            </a:r>
          </a:p>
          <a:p>
            <a:r>
              <a:rPr lang="ru-RU" altLang="ru-RU" sz="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Г.И. КУНЦЕВИЧ</a:t>
            </a:r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«УЛЬТРАЗВУКОВЫЕ МЕТОДЫ В ИССЛЕДОВАНИИ ВЕТВЕЙ ДУГИ АОРТЫ» 2006;</a:t>
            </a:r>
          </a:p>
          <a:p>
            <a:r>
              <a:rPr lang="ru-RU" altLang="ru-RU" sz="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Ю.М. НИКИТИН</a:t>
            </a:r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«УЛЬТРАЗВУКОВАЯ ДОППЛЕРОВСКАЯ ДИАГНОСТИКА В КЛИНИКЕ» 2004.</a:t>
            </a:r>
          </a:p>
          <a:p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Н.В. ТЕМЕРОВА, </a:t>
            </a:r>
            <a:r>
              <a:rPr lang="ru-RU" altLang="ru-RU" sz="8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кмн</a:t>
            </a:r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, </a:t>
            </a:r>
            <a:r>
              <a:rPr lang="ru-RU" altLang="ru-RU" sz="8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КрасГМУ</a:t>
            </a:r>
            <a:r>
              <a:rPr lang="ru-RU" altLang="ru-RU" sz="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.</a:t>
            </a:r>
          </a:p>
          <a:p>
            <a:r>
              <a:rPr lang="ru-RU" altLang="ru-RU" sz="1050" dirty="0"/>
              <a:t>Хосе М. </a:t>
            </a:r>
            <a:r>
              <a:rPr lang="ru-RU" altLang="ru-RU" sz="1050" dirty="0" err="1"/>
              <a:t>Вальдуэза</a:t>
            </a:r>
            <a:r>
              <a:rPr lang="ru-RU" altLang="ru-RU" sz="1050" dirty="0"/>
              <a:t>, Стефан Й. </a:t>
            </a:r>
            <a:r>
              <a:rPr lang="ru-RU" altLang="ru-RU" sz="1050" dirty="0" err="1"/>
              <a:t>Шрайбер</a:t>
            </a:r>
            <a:r>
              <a:rPr lang="ru-RU" altLang="ru-RU" sz="1050" dirty="0"/>
              <a:t> </a:t>
            </a:r>
            <a:r>
              <a:rPr lang="en-US" altLang="ru-RU" sz="1050" dirty="0"/>
              <a:t>at al</a:t>
            </a:r>
            <a:r>
              <a:rPr lang="ru-RU" altLang="ru-RU" sz="1050" dirty="0"/>
              <a:t>. 2012. </a:t>
            </a:r>
          </a:p>
          <a:p>
            <a:endParaRPr lang="ru-RU" altLang="ru-RU" sz="105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ru-RU" altLang="ru-RU" sz="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7" y="363085"/>
            <a:ext cx="1544638" cy="1944687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56364" y="1"/>
            <a:ext cx="4040187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/>
              <a:t>Варианты развития ветвей подключичной артерии</a:t>
            </a:r>
          </a:p>
        </p:txBody>
      </p:sp>
      <p:pic>
        <p:nvPicPr>
          <p:cNvPr id="12291" name="Picture 3" descr="mso2FA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-371" r="1790" b="7668"/>
          <a:stretch>
            <a:fillRect/>
          </a:stretch>
        </p:blipFill>
        <p:spPr bwMode="auto">
          <a:xfrm>
            <a:off x="2524126" y="1285876"/>
            <a:ext cx="7129463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0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so25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831" r="54024" b="60223"/>
          <a:stretch>
            <a:fillRect/>
          </a:stretch>
        </p:blipFill>
        <p:spPr bwMode="auto">
          <a:xfrm>
            <a:off x="6240464" y="476251"/>
            <a:ext cx="36734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 descr="mso25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4001" r="54102" b="81210"/>
          <a:stretch>
            <a:fillRect/>
          </a:stretch>
        </p:blipFill>
        <p:spPr bwMode="auto">
          <a:xfrm>
            <a:off x="1847850" y="3716338"/>
            <a:ext cx="36004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5448301" y="4292601"/>
            <a:ext cx="496887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В норме просвет гипоэхогенный (реже анэхогенный), эхогенность стенки несколько превышает эхогенность окружающих тканей, дифференциация на слои отсутствует.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18789" name="Picture 4" descr="378BB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774" r="7280" b="49689"/>
          <a:stretch>
            <a:fillRect/>
          </a:stretch>
        </p:blipFill>
        <p:spPr bwMode="auto">
          <a:xfrm>
            <a:off x="2063750" y="476251"/>
            <a:ext cx="19192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8"/>
          <p:cNvSpPr txBox="1">
            <a:spLocks noChangeArrowheads="1"/>
          </p:cNvSpPr>
          <p:nvPr/>
        </p:nvSpPr>
        <p:spPr bwMode="auto">
          <a:xfrm>
            <a:off x="4079875" y="981076"/>
            <a:ext cx="1944688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800"/>
              <a:t>1 – ВЕНОЗНЫЙ КЛАПАН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800"/>
              <a:t>2 –ВНУТРЕННЯЯ ОБОЛОЧКА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800"/>
              <a:t>3 - СОЕДИНИТЕЛЬНАЯ ТКАНЬ (ЭЛАСТИЧЕСКИЕ И КОЛЛАГЕНОВЫЕ ВОЛОКНА)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800"/>
              <a:t>4 – СРЕДНЯЯ ОБОЛОЧКА (С ВКЛЮЧЕНИЯМИ МЫШЕЧНЫХ ВОЛОКОН)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800"/>
              <a:t>5 – НАРУЖНАЯ ОБОЛОЧКА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800"/>
          </a:p>
        </p:txBody>
      </p:sp>
    </p:spTree>
    <p:extLst>
      <p:ext uri="{BB962C8B-B14F-4D97-AF65-F5344CB8AC3E}">
        <p14:creationId xmlns:p14="http://schemas.microsoft.com/office/powerpoint/2010/main" val="6950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 </a:t>
            </a:r>
          </a:p>
        </p:txBody>
      </p:sp>
      <p:pic>
        <p:nvPicPr>
          <p:cNvPr id="119811" name="Picture 3" descr="mso66C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4724" r="4727" b="15585"/>
          <a:stretch>
            <a:fillRect/>
          </a:stretch>
        </p:blipFill>
        <p:spPr bwMode="auto">
          <a:xfrm>
            <a:off x="1847850" y="404814"/>
            <a:ext cx="37973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5770564" y="2565400"/>
            <a:ext cx="4897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При продольном сканировании (параллельно переднему краю </a:t>
            </a:r>
            <a:r>
              <a:rPr lang="en-US" altLang="ru-RU">
                <a:cs typeface="Arial" panose="020B0604020202020204" pitchFamily="34" charset="0"/>
              </a:rPr>
              <a:t>m. sternocleidomastoideus </a:t>
            </a:r>
            <a:r>
              <a:rPr lang="ru-RU" altLang="ru-RU">
                <a:cs typeface="Arial" panose="020B0604020202020204" pitchFamily="34" charset="0"/>
              </a:rPr>
              <a:t>в ее проксимальном сегменте) визуализируется устье вены с остиальным клапаном.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Число створок остиального клапана варьирует от 1 до 3.</a:t>
            </a:r>
          </a:p>
        </p:txBody>
      </p:sp>
      <p:pic>
        <p:nvPicPr>
          <p:cNvPr id="119813" name="Picture 4" descr="378BB2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6795" r="24028" b="70738"/>
          <a:stretch>
            <a:fillRect/>
          </a:stretch>
        </p:blipFill>
        <p:spPr bwMode="auto">
          <a:xfrm>
            <a:off x="2711451" y="4681539"/>
            <a:ext cx="201612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7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mso25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7" t="24666" r="8690" b="59833"/>
          <a:stretch>
            <a:fillRect/>
          </a:stretch>
        </p:blipFill>
        <p:spPr bwMode="auto">
          <a:xfrm>
            <a:off x="1992313" y="3716339"/>
            <a:ext cx="3097212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mso25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8" t="3473" r="5318" b="80585"/>
          <a:stretch>
            <a:fillRect/>
          </a:stretch>
        </p:blipFill>
        <p:spPr bwMode="auto">
          <a:xfrm>
            <a:off x="2208213" y="620713"/>
            <a:ext cx="295116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5591176" y="1833564"/>
            <a:ext cx="46085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При значительном снижении кровотока определяется эффект спонтанного эхоконтрастирования – неравномерное повышение эхогенности просвета.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908051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Показатели линейной скорости кровотока   во ВЯВ определяют в области нижней луковицы при задержке дыхания, чтобы нивелировать колебания от фаз дыхания. </a:t>
            </a:r>
          </a:p>
        </p:txBody>
      </p:sp>
      <p:pic>
        <p:nvPicPr>
          <p:cNvPr id="122883" name="Picture 3" descr="mso2297C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73866" r="60222" b="8754"/>
          <a:stretch>
            <a:fillRect/>
          </a:stretch>
        </p:blipFill>
        <p:spPr bwMode="auto">
          <a:xfrm>
            <a:off x="4008439" y="3789364"/>
            <a:ext cx="345598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1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73926" y="0"/>
            <a:ext cx="3394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Измерение диаметра </a:t>
            </a:r>
          </a:p>
        </p:txBody>
      </p:sp>
      <p:pic>
        <p:nvPicPr>
          <p:cNvPr id="123907" name="Picture 3" descr="mso25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2" t="78674" r="14497" b="7829"/>
          <a:stretch>
            <a:fillRect/>
          </a:stretch>
        </p:blipFill>
        <p:spPr>
          <a:xfrm>
            <a:off x="1992313" y="3502026"/>
            <a:ext cx="3168650" cy="2486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8" name="Picture 4" descr="mso25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77847" r="61897" b="8521"/>
          <a:stretch>
            <a:fillRect/>
          </a:stretch>
        </p:blipFill>
        <p:spPr bwMode="auto">
          <a:xfrm>
            <a:off x="2135189" y="476251"/>
            <a:ext cx="291623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5735638" y="1762125"/>
            <a:ext cx="49323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Количественная оценка диаметра выполняется на уровне нижней луковицы, на 2 – 3 см проксимальнее ее устья.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2279651" y="2852739"/>
            <a:ext cx="2663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Продольное сканирование.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2063750" y="6154739"/>
            <a:ext cx="2952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Поперечное сканирование.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5735639" y="3201988"/>
            <a:ext cx="475297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Площадь ВЯВ в горизонтальном положении составляет </a:t>
            </a:r>
            <a:r>
              <a:rPr lang="ru-RU" altLang="ru-RU" b="1" u="sng">
                <a:cs typeface="Arial" panose="020B0604020202020204" pitchFamily="34" charset="0"/>
              </a:rPr>
              <a:t>1,06 </a:t>
            </a:r>
            <a:r>
              <a:rPr lang="en-US" altLang="ru-RU" b="1" u="sng">
                <a:cs typeface="Arial" panose="020B0604020202020204" pitchFamily="34" charset="0"/>
              </a:rPr>
              <a:t>±</a:t>
            </a:r>
            <a:r>
              <a:rPr lang="ru-RU" altLang="ru-RU" b="1" u="sng">
                <a:cs typeface="Arial" panose="020B0604020202020204" pitchFamily="34" charset="0"/>
              </a:rPr>
              <a:t> 0,37см</a:t>
            </a:r>
            <a:r>
              <a:rPr lang="en-US" altLang="ru-RU" b="1" u="sng">
                <a:cs typeface="Arial" panose="020B0604020202020204" pitchFamily="34" charset="0"/>
              </a:rPr>
              <a:t>²</a:t>
            </a:r>
            <a:r>
              <a:rPr lang="ru-RU" altLang="ru-RU" b="1" u="sng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Асимметрия размеров ВЯВ наблюдается в 87% случаев (правая больше).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Допустимой считается асимметрия размеров контрлатеральных вен менее 30%.</a:t>
            </a:r>
          </a:p>
        </p:txBody>
      </p:sp>
    </p:spTree>
    <p:extLst>
      <p:ext uri="{BB962C8B-B14F-4D97-AF65-F5344CB8AC3E}">
        <p14:creationId xmlns:p14="http://schemas.microsoft.com/office/powerpoint/2010/main" val="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Исследование позвоночных вен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Оценка суммарного оттока от позвоночника производится по ПВ.</a:t>
            </a:r>
          </a:p>
          <a:p>
            <a:pPr eaLnBrk="1" hangingPunct="1">
              <a:defRPr/>
            </a:pPr>
            <a:r>
              <a:rPr lang="ru-RU" smtClean="0"/>
              <a:t>Позвоночные вены лоцируются по ходу позвоночной артерии в  костном канале и в проксимальном сегменте, вплоть до устья.</a:t>
            </a:r>
          </a:p>
          <a:p>
            <a:pPr eaLnBrk="1" hangingPunct="1">
              <a:defRPr/>
            </a:pPr>
            <a:r>
              <a:rPr lang="ru-RU" smtClean="0"/>
              <a:t>Вена располагается выше артерии. </a:t>
            </a:r>
          </a:p>
        </p:txBody>
      </p:sp>
    </p:spTree>
    <p:extLst>
      <p:ext uri="{BB962C8B-B14F-4D97-AF65-F5344CB8AC3E}">
        <p14:creationId xmlns:p14="http://schemas.microsoft.com/office/powerpoint/2010/main" val="37060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/>
              <a:t>Исследование позвоночных вен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1703389" y="1412876"/>
            <a:ext cx="8785225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Диаметр ПВ ограничен отверстиями в поперечных отростках.</a:t>
            </a:r>
          </a:p>
          <a:p>
            <a:pPr eaLnBrk="1" hangingPunct="1">
              <a:defRPr/>
            </a:pPr>
            <a:r>
              <a:rPr lang="ru-RU" smtClean="0"/>
              <a:t>В норме диаметр одинаковый во всех межпозвоночных промежутках и составляет 1,63 </a:t>
            </a:r>
            <a:r>
              <a:rPr lang="en-US" smtClean="0"/>
              <a:t>±</a:t>
            </a:r>
            <a:r>
              <a:rPr lang="ru-RU" smtClean="0"/>
              <a:t> 0,48 мм.</a:t>
            </a:r>
          </a:p>
          <a:p>
            <a:pPr eaLnBrk="1" hangingPunct="1">
              <a:defRPr/>
            </a:pPr>
            <a:r>
              <a:rPr lang="ru-RU" smtClean="0"/>
              <a:t>При выходе из костного канала диаметр увеличивается и у устья составляет 3,5 – 4,0 мм.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64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Исследование позвоночных вен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-24" b="3339"/>
          <a:stretch>
            <a:fillRect/>
          </a:stretch>
        </p:blipFill>
        <p:spPr bwMode="auto">
          <a:xfrm>
            <a:off x="3000375" y="1700214"/>
            <a:ext cx="61912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Показатели кровотока в экстракраниальных венах</a:t>
            </a:r>
          </a:p>
        </p:txBody>
      </p:sp>
      <p:graphicFrame>
        <p:nvGraphicFramePr>
          <p:cNvPr id="108547" name="Group 3"/>
          <p:cNvGraphicFramePr>
            <a:graphicFrameLocks noGrp="1"/>
          </p:cNvGraphicFramePr>
          <p:nvPr>
            <p:ph type="tbl" idx="1"/>
          </p:nvPr>
        </p:nvGraphicFramePr>
        <p:xfrm>
          <a:off x="1981200" y="2062163"/>
          <a:ext cx="8229600" cy="3763962"/>
        </p:xfrm>
        <a:graphic>
          <a:graphicData uri="http://schemas.openxmlformats.org/drawingml/2006/table">
            <a:tbl>
              <a:tblPr/>
              <a:tblGrid>
                <a:gridCol w="2170113"/>
                <a:gridCol w="1944687"/>
                <a:gridCol w="2057400"/>
                <a:gridCol w="2057400"/>
              </a:tblGrid>
              <a:tr h="173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Показатель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Правая ВЯВ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Левая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ВЯВ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ПВ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С5-С6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3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V ps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, см/сек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22,4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±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7,5 (20 - 25)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23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±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9,6 (20 - 26)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11,7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±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6,4 (9,8 - 13,5)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6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8300" y="2349500"/>
            <a:ext cx="5410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/>
              <a:t>С БЛАГОДАРНОСТЬЮ</a:t>
            </a:r>
            <a:br>
              <a:rPr lang="ru-RU" sz="3200"/>
            </a:br>
            <a:r>
              <a:rPr lang="ru-RU" sz="3200"/>
              <a:t>ОТ </a:t>
            </a:r>
            <a:br>
              <a:rPr lang="ru-RU" sz="3200"/>
            </a:br>
            <a:r>
              <a:rPr lang="ru-RU" sz="3200"/>
              <a:t>ПОТОМКОВ!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351089" y="4652963"/>
            <a:ext cx="2954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ХРИСТИАН</a:t>
            </a: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АНДРЕАС </a:t>
            </a:r>
            <a:b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ДОППЛЕР</a:t>
            </a: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(1803-1853)</a:t>
            </a:r>
          </a:p>
        </p:txBody>
      </p:sp>
      <p:pic>
        <p:nvPicPr>
          <p:cNvPr id="132102" name="Picture 9" descr="Допплер Кристи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51" y="206330"/>
            <a:ext cx="29448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3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dirty="0"/>
              <a:t>ВНУТРЕННЯЯ СОННАЯ АРТЕРИЯ </a:t>
            </a:r>
            <a:br>
              <a:rPr lang="ru-RU" sz="2800" dirty="0"/>
            </a:br>
            <a:r>
              <a:rPr lang="ru-RU" sz="2800" dirty="0"/>
              <a:t>(</a:t>
            </a:r>
            <a:r>
              <a:rPr lang="ru-RU" sz="2800" b="1" dirty="0"/>
              <a:t>ВСА</a:t>
            </a:r>
            <a:r>
              <a:rPr lang="ru-RU" sz="2800" dirty="0"/>
              <a:t>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6868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ВСА делится на </a:t>
            </a:r>
            <a:r>
              <a:rPr lang="ru-RU" dirty="0" smtClean="0">
                <a:solidFill>
                  <a:srgbClr val="FF0000"/>
                </a:solidFill>
              </a:rPr>
              <a:t>экстракраниальный</a:t>
            </a:r>
            <a:r>
              <a:rPr lang="ru-RU" dirty="0" smtClean="0"/>
              <a:t> и </a:t>
            </a:r>
            <a:r>
              <a:rPr lang="ru-RU" dirty="0" err="1" smtClean="0">
                <a:solidFill>
                  <a:srgbClr val="FF0000"/>
                </a:solidFill>
              </a:rPr>
              <a:t>интракраниальный</a:t>
            </a:r>
            <a:r>
              <a:rPr lang="ru-RU" dirty="0" smtClean="0"/>
              <a:t> отделы.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smtClean="0"/>
              <a:t>Экстракраниальный отдел имеет два отрезка – синус (расширенная начальная часть артерии) и шейный отдел (от синуса до входа в череп).</a:t>
            </a:r>
          </a:p>
        </p:txBody>
      </p:sp>
      <p:pic>
        <p:nvPicPr>
          <p:cNvPr id="13316" name="Picture 3" descr="msoBE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7" t="1419" r="34163" b="62250"/>
          <a:stretch>
            <a:fillRect/>
          </a:stretch>
        </p:blipFill>
        <p:spPr bwMode="auto">
          <a:xfrm>
            <a:off x="9218160" y="4416925"/>
            <a:ext cx="9350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0189" y="-171450"/>
            <a:ext cx="1317625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/>
              <a:t>ВСА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549276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Интракраниальный отдел делится на три отрезка – </a:t>
            </a:r>
            <a:r>
              <a:rPr lang="ru-RU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внутрикостный </a:t>
            </a:r>
            <a:r>
              <a:rPr lang="ru-RU" smtClean="0"/>
              <a:t>(каменистый, проходит внутри пирамиды височной кости), </a:t>
            </a:r>
            <a:r>
              <a:rPr lang="ru-RU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сифон</a:t>
            </a:r>
            <a:r>
              <a:rPr lang="ru-RU" b="1" u="sng" smtClean="0"/>
              <a:t> </a:t>
            </a:r>
            <a:r>
              <a:rPr lang="ru-RU" smtClean="0"/>
              <a:t>(пещеристый, в полости черепа, делает </a:t>
            </a:r>
            <a:r>
              <a:rPr lang="en-US" smtClean="0"/>
              <a:t>S</a:t>
            </a:r>
            <a:r>
              <a:rPr lang="ru-RU" smtClean="0"/>
              <a:t>-образный изгиб, дает </a:t>
            </a:r>
            <a:r>
              <a:rPr lang="ru-RU" u="sng" smtClean="0"/>
              <a:t>первую</a:t>
            </a:r>
            <a:r>
              <a:rPr lang="ru-RU" smtClean="0"/>
              <a:t> ветвь – глазную артерию) и </a:t>
            </a:r>
            <a:r>
              <a:rPr lang="ru-RU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мозговой</a:t>
            </a:r>
            <a:r>
              <a:rPr lang="ru-RU" smtClean="0"/>
              <a:t>.</a:t>
            </a:r>
          </a:p>
          <a:p>
            <a:pPr eaLnBrk="1" hangingPunct="1">
              <a:defRPr/>
            </a:pPr>
            <a:endParaRPr lang="ru-RU" smtClean="0"/>
          </a:p>
        </p:txBody>
      </p:sp>
      <p:pic>
        <p:nvPicPr>
          <p:cNvPr id="14340" name="Picture 4" descr="mso1EA1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85" r="10788" b="19136"/>
          <a:stretch>
            <a:fillRect/>
          </a:stretch>
        </p:blipFill>
        <p:spPr bwMode="auto">
          <a:xfrm>
            <a:off x="4316776" y="3418477"/>
            <a:ext cx="31686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9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dirty="0"/>
              <a:t>Мозговой отрезок ВСА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03388" y="1196976"/>
            <a:ext cx="8723312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 </a:t>
            </a:r>
            <a:endParaRPr lang="ru-RU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 </a:t>
            </a:r>
            <a:r>
              <a:rPr lang="ru-RU" dirty="0" smtClean="0"/>
              <a:t>ВСА проходит через  твердую мозговую оболочку, попадает в субарахноидальное пространство, откуда начинается самый короткий отрезок до места деления ее на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среднюю</a:t>
            </a:r>
            <a:r>
              <a:rPr lang="ru-RU" dirty="0" smtClean="0"/>
              <a:t> (СМА) и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переднюю</a:t>
            </a:r>
            <a:r>
              <a:rPr lang="ru-RU" dirty="0" smtClean="0"/>
              <a:t> (ПМА) мозговые артерии.</a:t>
            </a:r>
          </a:p>
        </p:txBody>
      </p:sp>
      <p:pic>
        <p:nvPicPr>
          <p:cNvPr id="15364" name="Picture 4" descr="mso1EA1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85" r="10788" b="19136"/>
          <a:stretch>
            <a:fillRect/>
          </a:stretch>
        </p:blipFill>
        <p:spPr bwMode="auto">
          <a:xfrm>
            <a:off x="6240463" y="4005263"/>
            <a:ext cx="31686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3600" b="1" u="sng" dirty="0">
                <a:solidFill>
                  <a:schemeClr val="hlink"/>
                </a:solidFill>
              </a:rPr>
              <a:t>Позвоночная артерия</a:t>
            </a:r>
            <a:r>
              <a:rPr lang="ru-RU" altLang="ru-RU" sz="3600" dirty="0">
                <a:solidFill>
                  <a:schemeClr val="hlink"/>
                </a:solidFill>
              </a:rPr>
              <a:t> (ПА) </a:t>
            </a:r>
            <a:r>
              <a:rPr lang="ru-RU" altLang="ru-RU" sz="3600" dirty="0" smtClean="0">
                <a:solidFill>
                  <a:schemeClr val="hlink"/>
                </a:solidFill>
              </a:rPr>
              <a:t/>
            </a:r>
            <a:br>
              <a:rPr lang="ru-RU" altLang="ru-RU" sz="3600" dirty="0" smtClean="0">
                <a:solidFill>
                  <a:schemeClr val="hlink"/>
                </a:solidFill>
              </a:rPr>
            </a:br>
            <a:r>
              <a:rPr lang="ru-RU" altLang="ru-RU" sz="2400" dirty="0" smtClean="0">
                <a:solidFill>
                  <a:schemeClr val="hlink"/>
                </a:solidFill>
              </a:rPr>
              <a:t>экстракраниальный </a:t>
            </a:r>
            <a:r>
              <a:rPr lang="ru-RU" altLang="ru-RU" sz="2400" dirty="0">
                <a:solidFill>
                  <a:schemeClr val="hlink"/>
                </a:solidFill>
              </a:rPr>
              <a:t>отдел.</a:t>
            </a:r>
            <a:endParaRPr lang="ru-RU" altLang="ru-RU" sz="2400" b="1" u="sng" dirty="0">
              <a:solidFill>
                <a:schemeClr val="hlink"/>
              </a:solidFill>
            </a:endParaRPr>
          </a:p>
        </p:txBody>
      </p:sp>
      <p:pic>
        <p:nvPicPr>
          <p:cNvPr id="16387" name="Picture 3" descr="mso2315C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3474" r="6433" b="53554"/>
          <a:stretch>
            <a:fillRect/>
          </a:stretch>
        </p:blipFill>
        <p:spPr bwMode="auto">
          <a:xfrm>
            <a:off x="2063750" y="1125539"/>
            <a:ext cx="39830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600826" y="4005263"/>
            <a:ext cx="36607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1-дуга аорты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2-плечеголовной ствол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3-правая подключичная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4-правая позвоночная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5-правая ВСА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6-правая НСА</a:t>
            </a:r>
          </a:p>
        </p:txBody>
      </p:sp>
      <p:pic>
        <p:nvPicPr>
          <p:cNvPr id="16389" name="Picture 5" descr="mso5B1E2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60457" r="18556" b="-761"/>
          <a:stretch>
            <a:fillRect/>
          </a:stretch>
        </p:blipFill>
        <p:spPr bwMode="auto">
          <a:xfrm>
            <a:off x="6888163" y="1341439"/>
            <a:ext cx="28067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063750" y="5949950"/>
            <a:ext cx="8281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ПОЗВОНОЧНАЯ  АРТЕРИЯ ЯВЛЯЕТСЯ ПЕРВОЙ И САМОЙ КРУПНОЙ ВЕТВЬЮ ПОДКЛЮЧИЧНОЙ АРТЕРИИ.</a:t>
            </a:r>
          </a:p>
        </p:txBody>
      </p:sp>
    </p:spTree>
    <p:extLst>
      <p:ext uri="{BB962C8B-B14F-4D97-AF65-F5344CB8AC3E}">
        <p14:creationId xmlns:p14="http://schemas.microsoft.com/office/powerpoint/2010/main" val="42662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-242888"/>
            <a:ext cx="8002587" cy="11398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dirty="0"/>
              <a:t>Варианты отхождения ПА</a:t>
            </a:r>
          </a:p>
        </p:txBody>
      </p:sp>
      <p:pic>
        <p:nvPicPr>
          <p:cNvPr id="17411" name="Picture 3" descr="msoAB494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4579" b="15305"/>
          <a:stretch>
            <a:fillRect/>
          </a:stretch>
        </p:blipFill>
        <p:spPr bwMode="auto">
          <a:xfrm>
            <a:off x="2279651" y="1125539"/>
            <a:ext cx="5184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896226" y="2205039"/>
            <a:ext cx="244792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3 – ПА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… отхождение двумя стволами, от дуги аорты, от ВСА, от нижней щитовидной и др.</a:t>
            </a:r>
          </a:p>
        </p:txBody>
      </p:sp>
    </p:spTree>
    <p:extLst>
      <p:ext uri="{BB962C8B-B14F-4D97-AF65-F5344CB8AC3E}">
        <p14:creationId xmlns:p14="http://schemas.microsoft.com/office/powerpoint/2010/main" val="11314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so2315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3474" r="6433" b="53554"/>
          <a:stretch>
            <a:fillRect/>
          </a:stretch>
        </p:blipFill>
        <p:spPr>
          <a:xfrm>
            <a:off x="1774826" y="260350"/>
            <a:ext cx="235267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mso916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b="3685"/>
          <a:stretch>
            <a:fillRect/>
          </a:stretch>
        </p:blipFill>
        <p:spPr bwMode="auto">
          <a:xfrm>
            <a:off x="4800600" y="3644900"/>
            <a:ext cx="55435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mso5B1E2"/>
          <p:cNvPicPr>
            <a:picLocks noChangeAspect="1" noChangeArrowheads="1"/>
          </p:cNvPicPr>
          <p:nvPr/>
        </p:nvPicPr>
        <p:blipFill>
          <a:blip r:embed="rId4" cstate="print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476250"/>
            <a:ext cx="23479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224339" y="260350"/>
            <a:ext cx="410368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В ПА различают четыре основных сегмента: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0000"/>
                </a:solidFill>
                <a:cs typeface="Arial" panose="020B0604020202020204" pitchFamily="34" charset="0"/>
              </a:rPr>
              <a:t>V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ru-RU" altLang="ru-RU" sz="1600">
                <a:cs typeface="Arial" panose="020B0604020202020204" pitchFamily="34" charset="0"/>
              </a:rPr>
              <a:t> – от устья до входа в костный канал, образованный поперечными отростками шейных позвонков.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0000"/>
                </a:solidFill>
                <a:cs typeface="Arial" panose="020B0604020202020204" pitchFamily="34" charset="0"/>
              </a:rPr>
              <a:t>V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ru-RU" altLang="ru-RU">
                <a:cs typeface="Arial" panose="020B0604020202020204" pitchFamily="34" charset="0"/>
              </a:rPr>
              <a:t> – от  </a:t>
            </a:r>
            <a:r>
              <a:rPr lang="en-US" altLang="ru-RU">
                <a:cs typeface="Arial" panose="020B0604020202020204" pitchFamily="34" charset="0"/>
              </a:rPr>
              <a:t>VI </a:t>
            </a:r>
            <a:r>
              <a:rPr lang="ru-RU" altLang="ru-RU">
                <a:cs typeface="Arial" panose="020B0604020202020204" pitchFamily="34" charset="0"/>
              </a:rPr>
              <a:t>до </a:t>
            </a:r>
            <a:r>
              <a:rPr lang="en-US" altLang="ru-RU">
                <a:cs typeface="Arial" panose="020B0604020202020204" pitchFamily="34" charset="0"/>
              </a:rPr>
              <a:t>II </a:t>
            </a:r>
            <a:r>
              <a:rPr lang="ru-RU" altLang="ru-RU">
                <a:cs typeface="Arial" panose="020B0604020202020204" pitchFamily="34" charset="0"/>
              </a:rPr>
              <a:t>шейного позвонка.</a:t>
            </a:r>
            <a:endParaRPr lang="en-US" altLang="ru-RU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0000"/>
                </a:solidFill>
                <a:cs typeface="Arial" panose="020B0604020202020204" pitchFamily="34" charset="0"/>
              </a:rPr>
              <a:t>V3</a:t>
            </a:r>
            <a:r>
              <a:rPr lang="en-US" altLang="ru-RU">
                <a:cs typeface="Arial" panose="020B0604020202020204" pitchFamily="34" charset="0"/>
              </a:rPr>
              <a:t> – </a:t>
            </a:r>
            <a:r>
              <a:rPr lang="ru-RU" altLang="ru-RU">
                <a:cs typeface="Arial" panose="020B0604020202020204" pitchFamily="34" charset="0"/>
              </a:rPr>
              <a:t>от </a:t>
            </a:r>
            <a:r>
              <a:rPr lang="en-US" altLang="ru-RU">
                <a:cs typeface="Arial" panose="020B0604020202020204" pitchFamily="34" charset="0"/>
              </a:rPr>
              <a:t>II</a:t>
            </a:r>
            <a:r>
              <a:rPr lang="ru-RU" altLang="ru-RU">
                <a:cs typeface="Arial" panose="020B0604020202020204" pitchFamily="34" charset="0"/>
              </a:rPr>
              <a:t> шейного позвонка до большого затылочного отверстия.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>
                <a:solidFill>
                  <a:srgbClr val="FF0000"/>
                </a:solidFill>
                <a:cs typeface="Arial" panose="020B0604020202020204" pitchFamily="34" charset="0"/>
              </a:rPr>
              <a:t>V</a:t>
            </a:r>
            <a:r>
              <a:rPr lang="ru-RU" altLang="ru-RU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  <a:r>
              <a:rPr lang="ru-RU" altLang="ru-RU">
                <a:cs typeface="Arial" panose="020B0604020202020204" pitchFamily="34" charset="0"/>
              </a:rPr>
              <a:t> – до образования основной артерии.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8438" name="Picture 4" descr="mso8B4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13210" r="35524" b="78227"/>
          <a:stretch>
            <a:fillRect/>
          </a:stretch>
        </p:blipFill>
        <p:spPr bwMode="auto">
          <a:xfrm>
            <a:off x="2927351" y="4581525"/>
            <a:ext cx="20177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0" y="6348549"/>
            <a:ext cx="1417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Лелюк</a:t>
            </a:r>
            <a:r>
              <a:rPr lang="ru-RU" sz="1000" dirty="0" smtClean="0"/>
              <a:t> В.Г., </a:t>
            </a:r>
            <a:r>
              <a:rPr lang="ru-RU" sz="1000" dirty="0" err="1" smtClean="0"/>
              <a:t>Лелюк</a:t>
            </a:r>
            <a:r>
              <a:rPr lang="ru-RU" sz="1000" dirty="0" smtClean="0"/>
              <a:t> С.В.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129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/>
              <a:t>ИНТРАКРАНИАЛЬНЫЙ СЕГМЕНТ ПА -</a:t>
            </a:r>
            <a:r>
              <a:rPr lang="en-US" altLang="ru-RU" sz="2400"/>
              <a:t> </a:t>
            </a:r>
            <a:r>
              <a:rPr lang="en-US" altLang="ru-RU" sz="4000">
                <a:solidFill>
                  <a:srgbClr val="FF0000"/>
                </a:solidFill>
              </a:rPr>
              <a:t>v</a:t>
            </a:r>
            <a:r>
              <a:rPr lang="ru-RU" altLang="ru-RU" sz="2400">
                <a:solidFill>
                  <a:srgbClr val="FF0000"/>
                </a:solidFill>
              </a:rPr>
              <a:t>4</a:t>
            </a:r>
            <a:r>
              <a:rPr lang="ru-RU" altLang="ru-RU" sz="2400"/>
              <a:t/>
            </a:r>
            <a:br>
              <a:rPr lang="ru-RU" altLang="ru-RU" sz="2400"/>
            </a:br>
            <a:r>
              <a:rPr lang="ru-RU" altLang="ru-RU" sz="2400"/>
              <a:t>И </a:t>
            </a:r>
            <a:br>
              <a:rPr lang="ru-RU" altLang="ru-RU" sz="2400"/>
            </a:br>
            <a:r>
              <a:rPr lang="ru-RU" altLang="ru-RU" sz="2400"/>
              <a:t>ОСНОВНАЯ АРТЕРИЯ.</a:t>
            </a:r>
          </a:p>
        </p:txBody>
      </p:sp>
      <p:pic>
        <p:nvPicPr>
          <p:cNvPr id="19459" name="Picture 4" descr="mso8B4C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7" t="57532" r="6380" b="34042"/>
          <a:stretch>
            <a:fillRect/>
          </a:stretch>
        </p:blipFill>
        <p:spPr>
          <a:xfrm>
            <a:off x="3738564" y="2071689"/>
            <a:ext cx="4471987" cy="3963987"/>
          </a:xfrm>
        </p:spPr>
      </p:pic>
    </p:spTree>
    <p:extLst>
      <p:ext uri="{BB962C8B-B14F-4D97-AF65-F5344CB8AC3E}">
        <p14:creationId xmlns:p14="http://schemas.microsoft.com/office/powerpoint/2010/main" val="40295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ВИЛЛИЗИЕВ КРУГ.</a:t>
            </a:r>
          </a:p>
        </p:txBody>
      </p:sp>
      <p:pic>
        <p:nvPicPr>
          <p:cNvPr id="20483" name="Picture 3" descr="mso3E09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9" t="3741" r="51959" b="7608"/>
          <a:stretch>
            <a:fillRect/>
          </a:stretch>
        </p:blipFill>
        <p:spPr bwMode="auto">
          <a:xfrm>
            <a:off x="2495550" y="1628775"/>
            <a:ext cx="25098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so3E09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8" t="1871" r="291" b="17006"/>
          <a:stretch>
            <a:fillRect/>
          </a:stretch>
        </p:blipFill>
        <p:spPr bwMode="auto">
          <a:xfrm>
            <a:off x="6311900" y="1628775"/>
            <a:ext cx="29543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4114" y="4581526"/>
            <a:ext cx="2663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000">
                <a:cs typeface="Arial" panose="020B0604020202020204" pitchFamily="34" charset="0"/>
              </a:rPr>
              <a:t>НЕЙРОХИРУРГИЧЕСКИЙ  </a:t>
            </a:r>
            <a:r>
              <a:rPr lang="ru-RU" altLang="ru-RU" sz="1000"/>
              <a:t>АТЛАС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992313" y="5373688"/>
            <a:ext cx="8280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>
                <a:effectLst>
                  <a:outerShdw blurRad="38100" dist="38100" dir="2700000" algn="tl">
                    <a:srgbClr val="010199"/>
                  </a:outerShdw>
                </a:effectLst>
                <a:cs typeface="Arial" pitchFamily="34" charset="0"/>
              </a:rPr>
              <a:t>На основании головного мозга располагается система артерий в виде многоугольника - </a:t>
            </a:r>
            <a:r>
              <a:rPr lang="ru-RU" b="1" u="sng">
                <a:effectLst>
                  <a:outerShdw blurRad="38100" dist="38100" dir="2700000" algn="tl">
                    <a:srgbClr val="010199"/>
                  </a:outerShdw>
                </a:effectLst>
                <a:cs typeface="Arial" pitchFamily="34" charset="0"/>
              </a:rPr>
              <a:t>Виллизиев круг.</a:t>
            </a:r>
          </a:p>
          <a:p>
            <a:pPr>
              <a:spcBef>
                <a:spcPct val="50000"/>
              </a:spcBef>
              <a:defRPr/>
            </a:pPr>
            <a:endParaRPr 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65864" y="1"/>
            <a:ext cx="4402137" cy="9191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ВИЛЛИЗИЕВ КРУГ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err="1" smtClean="0"/>
              <a:t>Виллизиев</a:t>
            </a:r>
            <a:r>
              <a:rPr lang="ru-RU" dirty="0" smtClean="0"/>
              <a:t> круг образуется из </a:t>
            </a:r>
            <a:r>
              <a:rPr lang="ru-RU" dirty="0" smtClean="0">
                <a:solidFill>
                  <a:srgbClr val="FF0000"/>
                </a:solidFill>
              </a:rPr>
              <a:t>сонных</a:t>
            </a:r>
            <a:r>
              <a:rPr lang="ru-RU" dirty="0" smtClean="0"/>
              <a:t> (передний бассейн) и </a:t>
            </a:r>
            <a:r>
              <a:rPr lang="ru-RU" dirty="0" smtClean="0">
                <a:solidFill>
                  <a:srgbClr val="FF0000"/>
                </a:solidFill>
              </a:rPr>
              <a:t>позвоночных</a:t>
            </a:r>
            <a:r>
              <a:rPr lang="ru-RU" dirty="0" smtClean="0"/>
              <a:t> (задний бассейн) артерий.</a:t>
            </a:r>
          </a:p>
        </p:txBody>
      </p:sp>
      <p:pic>
        <p:nvPicPr>
          <p:cNvPr id="21508" name="Picture 4" descr="mso583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3157" r="73877" b="66287"/>
          <a:stretch>
            <a:fillRect/>
          </a:stretch>
        </p:blipFill>
        <p:spPr bwMode="auto">
          <a:xfrm>
            <a:off x="8112126" y="4365625"/>
            <a:ext cx="20161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9767889" y="6092826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/>
              <a:t>вк</a:t>
            </a:r>
          </a:p>
        </p:txBody>
      </p:sp>
    </p:spTree>
    <p:extLst>
      <p:ext uri="{BB962C8B-B14F-4D97-AF65-F5344CB8AC3E}">
        <p14:creationId xmlns:p14="http://schemas.microsoft.com/office/powerpoint/2010/main" val="33114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333376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!"/>
            </a:pPr>
            <a:r>
              <a:rPr lang="ru-RU" altLang="ru-RU"/>
              <a:t>Возможности методик ультразвуковой диагностики восхищают.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!"/>
            </a:pPr>
            <a:endParaRPr lang="ru-RU" altLang="ru-RU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!"/>
            </a:pPr>
            <a:r>
              <a:rPr lang="ru-RU" altLang="ru-RU"/>
              <a:t>Ультразвуковое исследование сосудов демонстрируют пульсацию самой жизни.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!"/>
            </a:pPr>
            <a:endParaRPr lang="ru-RU" altLang="ru-RU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!"/>
            </a:pPr>
            <a:r>
              <a:rPr lang="ru-RU" altLang="ru-RU"/>
              <a:t>Никакой другой метод не является столь точным и непосредственным, причем УЗИ проводится без малейшего вторжения в организм человека.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348414" y="5734050"/>
            <a:ext cx="4319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Хосе М. Вальдуэза, Стефан Й. Шрайбер </a:t>
            </a:r>
            <a:r>
              <a:rPr lang="en-US" altLang="ru-RU"/>
              <a:t>at al</a:t>
            </a:r>
            <a:r>
              <a:rPr lang="ru-RU" altLang="ru-RU"/>
              <a:t>. 2012. </a:t>
            </a:r>
          </a:p>
        </p:txBody>
      </p:sp>
    </p:spTree>
    <p:extLst>
      <p:ext uri="{BB962C8B-B14F-4D97-AF65-F5344CB8AC3E}">
        <p14:creationId xmlns:p14="http://schemas.microsoft.com/office/powerpoint/2010/main" val="330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mso58378"/>
          <p:cNvPicPr>
            <a:picLocks noChangeAspect="1" noChangeArrowheads="1"/>
          </p:cNvPicPr>
          <p:nvPr/>
        </p:nvPicPr>
        <p:blipFill>
          <a:blip r:embed="rId2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t="5211" r="73653" b="69293"/>
          <a:stretch>
            <a:fillRect/>
          </a:stretch>
        </p:blipFill>
        <p:spPr bwMode="auto">
          <a:xfrm>
            <a:off x="4079876" y="1052513"/>
            <a:ext cx="6588125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37563" y="0"/>
            <a:ext cx="3754437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>
                <a:solidFill>
                  <a:schemeClr val="hlink"/>
                </a:solidFill>
              </a:rPr>
              <a:t>Виллизиев круг</a:t>
            </a:r>
          </a:p>
        </p:txBody>
      </p:sp>
      <p:pic>
        <p:nvPicPr>
          <p:cNvPr id="22532" name="Picture 3" descr="mso8B4CD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5" t="47998" r="6380" b="34042"/>
          <a:stretch>
            <a:fillRect/>
          </a:stretch>
        </p:blipFill>
        <p:spPr>
          <a:xfrm>
            <a:off x="0" y="2349500"/>
            <a:ext cx="1335088" cy="172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 descr="mso3E092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8" t="1871" r="291" b="17006"/>
          <a:stretch>
            <a:fillRect/>
          </a:stretch>
        </p:blipFill>
        <p:spPr bwMode="auto">
          <a:xfrm>
            <a:off x="1847850" y="476250"/>
            <a:ext cx="1689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72489" y="2205038"/>
            <a:ext cx="719137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ПМА</a:t>
            </a:r>
          </a:p>
        </p:txBody>
      </p:sp>
      <p:sp>
        <p:nvSpPr>
          <p:cNvPr id="22536" name="Oval 9"/>
          <p:cNvSpPr>
            <a:spLocks noChangeArrowheads="1"/>
          </p:cNvSpPr>
          <p:nvPr/>
        </p:nvSpPr>
        <p:spPr bwMode="auto">
          <a:xfrm>
            <a:off x="4440238" y="1484313"/>
            <a:ext cx="1922462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Передняя</a:t>
            </a:r>
          </a:p>
          <a:p>
            <a:pPr algn="ctr" eaLnBrk="1" hangingPunct="1"/>
            <a:r>
              <a:rPr lang="ru-RU" altLang="ru-RU" sz="1200"/>
              <a:t>соединительная артерия</a:t>
            </a:r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>
            <a:off x="6311901" y="2060576"/>
            <a:ext cx="1008063" cy="3603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 flipH="1">
            <a:off x="7967664" y="2565401"/>
            <a:ext cx="649287" cy="358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9" name="Oval 13"/>
          <p:cNvSpPr>
            <a:spLocks noChangeArrowheads="1"/>
          </p:cNvSpPr>
          <p:nvPr/>
        </p:nvSpPr>
        <p:spPr bwMode="auto">
          <a:xfrm>
            <a:off x="4295775" y="3716339"/>
            <a:ext cx="914400" cy="5746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СМА</a:t>
            </a:r>
          </a:p>
        </p:txBody>
      </p:sp>
      <p:sp>
        <p:nvSpPr>
          <p:cNvPr id="22540" name="Line 15"/>
          <p:cNvSpPr>
            <a:spLocks noChangeShapeType="1"/>
          </p:cNvSpPr>
          <p:nvPr/>
        </p:nvSpPr>
        <p:spPr bwMode="auto">
          <a:xfrm flipV="1">
            <a:off x="5016500" y="3500438"/>
            <a:ext cx="215900" cy="3603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1" name="Oval 16"/>
          <p:cNvSpPr>
            <a:spLocks noChangeArrowheads="1"/>
          </p:cNvSpPr>
          <p:nvPr/>
        </p:nvSpPr>
        <p:spPr bwMode="auto">
          <a:xfrm>
            <a:off x="5232400" y="5300663"/>
            <a:ext cx="914400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ЗМА</a:t>
            </a:r>
          </a:p>
        </p:txBody>
      </p:sp>
      <p:sp>
        <p:nvSpPr>
          <p:cNvPr id="22542" name="Line 18"/>
          <p:cNvSpPr>
            <a:spLocks noChangeShapeType="1"/>
          </p:cNvSpPr>
          <p:nvPr/>
        </p:nvSpPr>
        <p:spPr bwMode="auto">
          <a:xfrm flipV="1">
            <a:off x="5951539" y="5084764"/>
            <a:ext cx="720725" cy="5032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3" name="Oval 19"/>
          <p:cNvSpPr>
            <a:spLocks noChangeArrowheads="1"/>
          </p:cNvSpPr>
          <p:nvPr/>
        </p:nvSpPr>
        <p:spPr bwMode="auto">
          <a:xfrm>
            <a:off x="8328026" y="5013325"/>
            <a:ext cx="1922463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/>
              <a:t>Задняя</a:t>
            </a:r>
          </a:p>
          <a:p>
            <a:pPr algn="ctr" eaLnBrk="1" hangingPunct="1"/>
            <a:r>
              <a:rPr lang="ru-RU" altLang="ru-RU" sz="1200"/>
              <a:t>соединительная артерия</a:t>
            </a:r>
          </a:p>
        </p:txBody>
      </p:sp>
      <p:sp>
        <p:nvSpPr>
          <p:cNvPr id="22544" name="Line 20"/>
          <p:cNvSpPr>
            <a:spLocks noChangeShapeType="1"/>
          </p:cNvSpPr>
          <p:nvPr/>
        </p:nvSpPr>
        <p:spPr bwMode="auto">
          <a:xfrm flipH="1" flipV="1">
            <a:off x="9048750" y="4221163"/>
            <a:ext cx="215900" cy="10080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5" name="Oval 21"/>
          <p:cNvSpPr>
            <a:spLocks noChangeArrowheads="1"/>
          </p:cNvSpPr>
          <p:nvPr/>
        </p:nvSpPr>
        <p:spPr bwMode="auto">
          <a:xfrm>
            <a:off x="5951538" y="6021389"/>
            <a:ext cx="1008062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ОА</a:t>
            </a:r>
          </a:p>
        </p:txBody>
      </p:sp>
      <p:sp>
        <p:nvSpPr>
          <p:cNvPr id="22546" name="Line 23"/>
          <p:cNvSpPr>
            <a:spLocks noChangeShapeType="1"/>
          </p:cNvSpPr>
          <p:nvPr/>
        </p:nvSpPr>
        <p:spPr bwMode="auto">
          <a:xfrm>
            <a:off x="6816725" y="6308726"/>
            <a:ext cx="503238" cy="1444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Варианты строения ВК</a:t>
            </a:r>
          </a:p>
        </p:txBody>
      </p:sp>
      <p:pic>
        <p:nvPicPr>
          <p:cNvPr id="23555" name="Picture 3" descr="mso58378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"/>
          <a:stretch>
            <a:fillRect/>
          </a:stretch>
        </p:blipFill>
        <p:spPr bwMode="auto">
          <a:xfrm>
            <a:off x="2208213" y="2420939"/>
            <a:ext cx="4392612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000376" y="1196976"/>
            <a:ext cx="13960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/>
              <a:t>отсутствие</a:t>
            </a:r>
          </a:p>
          <a:p>
            <a:pPr eaLnBrk="1" hangingPunct="1"/>
            <a:r>
              <a:rPr lang="ru-RU" altLang="ru-RU" sz="1200"/>
              <a:t> передней</a:t>
            </a:r>
          </a:p>
          <a:p>
            <a:pPr eaLnBrk="1" hangingPunct="1"/>
            <a:r>
              <a:rPr lang="ru-RU" altLang="ru-RU" sz="1200"/>
              <a:t> соединительной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3719514" y="1916113"/>
            <a:ext cx="714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959600" y="908051"/>
            <a:ext cx="33655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  <a:p>
            <a:r>
              <a:rPr lang="ru-RU" altLang="ru-RU" sz="1400"/>
              <a:t>Основные варианты строения Виллизиева круга. </a:t>
            </a:r>
            <a:r>
              <a:rPr lang="ru-RU" altLang="ru-RU" sz="1400" b="1" u="sng"/>
              <a:t>а</a:t>
            </a:r>
            <a:r>
              <a:rPr lang="ru-RU" altLang="ru-RU" sz="1400"/>
              <a:t> - «классический» тип; </a:t>
            </a:r>
            <a:r>
              <a:rPr lang="ru-RU" altLang="ru-RU" sz="1400" b="1" u="sng"/>
              <a:t>б</a:t>
            </a:r>
            <a:r>
              <a:rPr lang="ru-RU" altLang="ru-RU" sz="1400"/>
              <a:t> - отсутствие передней соединительной артерии; </a:t>
            </a:r>
            <a:r>
              <a:rPr lang="ru-RU" altLang="ru-RU" sz="1400" b="1" u="sng"/>
              <a:t>в</a:t>
            </a:r>
            <a:r>
              <a:rPr lang="ru-RU" altLang="ru-RU" sz="1400"/>
              <a:t> - отсутствие одной задней соединительной артерии; </a:t>
            </a:r>
            <a:r>
              <a:rPr lang="ru-RU" altLang="ru-RU" sz="1400" b="1" u="sng"/>
              <a:t>г</a:t>
            </a:r>
            <a:r>
              <a:rPr lang="ru-RU" altLang="ru-RU" sz="1400"/>
              <a:t> - отсутствие передней и одной задней соединительной артерии; </a:t>
            </a:r>
            <a:r>
              <a:rPr lang="ru-RU" altLang="ru-RU" sz="1400" b="1" u="sng"/>
              <a:t>д </a:t>
            </a:r>
            <a:r>
              <a:rPr lang="ru-RU" altLang="ru-RU" sz="1400"/>
              <a:t>- задняя трифуркация (отхождение задней мозговой артерии от внутренней сонной); </a:t>
            </a:r>
            <a:r>
              <a:rPr lang="ru-RU" altLang="ru-RU" sz="1400" b="1" u="sng"/>
              <a:t>е</a:t>
            </a:r>
            <a:r>
              <a:rPr lang="ru-RU" altLang="ru-RU" sz="1400"/>
              <a:t> -задняя трифуркация при одновременном отсутствии передней соединительной артерии; </a:t>
            </a:r>
            <a:r>
              <a:rPr lang="ru-RU" altLang="ru-RU" sz="1400" b="1" u="sng"/>
              <a:t>ж</a:t>
            </a:r>
            <a:r>
              <a:rPr lang="ru-RU" altLang="ru-RU" sz="1400"/>
              <a:t> - отсутствие всех соединительных артерий; </a:t>
            </a:r>
            <a:r>
              <a:rPr lang="ru-RU" altLang="ru-RU" sz="1400" b="1" u="sng"/>
              <a:t>з</a:t>
            </a:r>
            <a:r>
              <a:rPr lang="ru-RU" altLang="ru-RU" sz="1400"/>
              <a:t> - отсутствие обеих задних соединительных артерий; </a:t>
            </a:r>
            <a:r>
              <a:rPr lang="ru-RU" altLang="ru-RU" sz="1400" b="1" u="sng"/>
              <a:t>и</a:t>
            </a:r>
            <a:r>
              <a:rPr lang="ru-RU" altLang="ru-RU" sz="1400"/>
              <a:t> - передняя трифуркация (отхождение обеих передних мозговых артерий от внутренней сонной артерии одной стороны); </a:t>
            </a:r>
            <a:r>
              <a:rPr lang="ru-RU" altLang="ru-RU" sz="1400" b="1" u="sng"/>
              <a:t>к</a:t>
            </a:r>
            <a:r>
              <a:rPr lang="ru-RU" altLang="ru-RU" sz="1400"/>
              <a:t> - отсутствие основной артерии; </a:t>
            </a:r>
            <a:r>
              <a:rPr lang="ru-RU" altLang="ru-RU" sz="1400" b="1" u="sng"/>
              <a:t>л</a:t>
            </a:r>
            <a:r>
              <a:rPr lang="ru-RU" altLang="ru-RU" sz="1400"/>
              <a:t> - гипоплазия задней мозговой артерии (Р1); </a:t>
            </a:r>
            <a:r>
              <a:rPr lang="ru-RU" altLang="ru-RU" sz="1400" b="1" u="sng"/>
              <a:t>м</a:t>
            </a:r>
            <a:r>
              <a:rPr lang="ru-RU" altLang="ru-RU" sz="1400"/>
              <a:t> - неполное удвоение передней мозговой артерии.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855913" y="6381750"/>
            <a:ext cx="3529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Классический тип – 5 - 30 – 20%.</a:t>
            </a:r>
          </a:p>
        </p:txBody>
      </p:sp>
    </p:spTree>
    <p:extLst>
      <p:ext uri="{BB962C8B-B14F-4D97-AF65-F5344CB8AC3E}">
        <p14:creationId xmlns:p14="http://schemas.microsoft.com/office/powerpoint/2010/main" val="11558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/>
              <a:t>Варианты развития передней соединительной артерии</a:t>
            </a:r>
          </a:p>
        </p:txBody>
      </p:sp>
      <p:pic>
        <p:nvPicPr>
          <p:cNvPr id="24579" name="Picture 3" descr="mso54C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5394" r="71594" b="54025"/>
          <a:stretch>
            <a:fillRect/>
          </a:stretch>
        </p:blipFill>
        <p:spPr bwMode="auto">
          <a:xfrm>
            <a:off x="2279650" y="1484314"/>
            <a:ext cx="1512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mso54C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6680" r="37794" b="56569"/>
          <a:stretch>
            <a:fillRect/>
          </a:stretch>
        </p:blipFill>
        <p:spPr bwMode="auto">
          <a:xfrm>
            <a:off x="5087938" y="1557338"/>
            <a:ext cx="15113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so54C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4" t="5394" r="10760" b="56569"/>
          <a:stretch>
            <a:fillRect/>
          </a:stretch>
        </p:blipFill>
        <p:spPr bwMode="auto">
          <a:xfrm>
            <a:off x="7751764" y="1557338"/>
            <a:ext cx="13684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mso54C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48518" r="71594" b="14729"/>
          <a:stretch>
            <a:fillRect/>
          </a:stretch>
        </p:blipFill>
        <p:spPr bwMode="auto">
          <a:xfrm>
            <a:off x="2424113" y="4365626"/>
            <a:ext cx="1460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mso54C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7" t="49776" r="39136" b="14729"/>
          <a:stretch>
            <a:fillRect/>
          </a:stretch>
        </p:blipFill>
        <p:spPr bwMode="auto">
          <a:xfrm>
            <a:off x="5087939" y="4292601"/>
            <a:ext cx="1584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mso54C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7" t="48518" r="10760" b="14729"/>
          <a:stretch>
            <a:fillRect/>
          </a:stretch>
        </p:blipFill>
        <p:spPr bwMode="auto">
          <a:xfrm>
            <a:off x="7967664" y="4149726"/>
            <a:ext cx="1512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375276" y="6370638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9 – 40%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8112126" y="6308725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1,5 – 10%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519739" y="3716338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0,3 – 1%</a:t>
            </a:r>
          </a:p>
        </p:txBody>
      </p:sp>
    </p:spTree>
    <p:extLst>
      <p:ext uri="{BB962C8B-B14F-4D97-AF65-F5344CB8AC3E}">
        <p14:creationId xmlns:p14="http://schemas.microsoft.com/office/powerpoint/2010/main" val="2731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Варианты задней соединительной артерии</a:t>
            </a:r>
          </a:p>
        </p:txBody>
      </p:sp>
      <p:pic>
        <p:nvPicPr>
          <p:cNvPr id="25603" name="Picture 3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649" r="65633" b="59976"/>
          <a:stretch>
            <a:fillRect/>
          </a:stretch>
        </p:blipFill>
        <p:spPr bwMode="auto">
          <a:xfrm>
            <a:off x="2279650" y="1052514"/>
            <a:ext cx="19065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5327" r="36206" b="61301"/>
          <a:stretch>
            <a:fillRect/>
          </a:stretch>
        </p:blipFill>
        <p:spPr bwMode="auto">
          <a:xfrm>
            <a:off x="5159375" y="1196976"/>
            <a:ext cx="1517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6" t="5327" r="1839" b="59976"/>
          <a:stretch>
            <a:fillRect/>
          </a:stretch>
        </p:blipFill>
        <p:spPr bwMode="auto">
          <a:xfrm>
            <a:off x="7680326" y="981075"/>
            <a:ext cx="1736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5380" r="65633" b="21248"/>
          <a:stretch>
            <a:fillRect/>
          </a:stretch>
        </p:blipFill>
        <p:spPr bwMode="auto">
          <a:xfrm>
            <a:off x="2063751" y="4221164"/>
            <a:ext cx="15541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44055" r="34547" b="21248"/>
          <a:stretch>
            <a:fillRect/>
          </a:stretch>
        </p:blipFill>
        <p:spPr bwMode="auto">
          <a:xfrm>
            <a:off x="4943475" y="4005264"/>
            <a:ext cx="16002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msoBB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5" t="42702" r="5084" b="21248"/>
          <a:stretch>
            <a:fillRect/>
          </a:stretch>
        </p:blipFill>
        <p:spPr bwMode="auto">
          <a:xfrm>
            <a:off x="7751763" y="4005264"/>
            <a:ext cx="15414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375276" y="3500438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22 – 53%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59376" y="6553200"/>
            <a:ext cx="1655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15 – 40%</a:t>
            </a:r>
          </a:p>
        </p:txBody>
      </p:sp>
    </p:spTree>
    <p:extLst>
      <p:ext uri="{BB962C8B-B14F-4D97-AF65-F5344CB8AC3E}">
        <p14:creationId xmlns:p14="http://schemas.microsoft.com/office/powerpoint/2010/main" val="19481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hlink"/>
                </a:solidFill>
              </a:rPr>
              <a:t>Методика исследования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916114"/>
            <a:ext cx="8229600" cy="4530725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smtClean="0"/>
              <a:t>Методика исследования сосудистой системы мозга, как экстракраниальных, так и интракраниальных отделов,  предполагает </a:t>
            </a:r>
            <a:r>
              <a:rPr lang="ru-RU" altLang="ru-RU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совокупный анализ</a:t>
            </a:r>
            <a:r>
              <a:rPr lang="ru-RU" altLang="ru-RU" smtClean="0"/>
              <a:t> состояния </a:t>
            </a:r>
            <a:r>
              <a:rPr lang="ru-RU" altLang="ru-RU" b="1" u="sng" smtClean="0"/>
              <a:t>артерий и  вен</a:t>
            </a:r>
            <a:r>
              <a:rPr lang="ru-RU" altLang="ru-RU" smtClean="0"/>
              <a:t>, обеспечивающих мозговую циркуляцию.</a:t>
            </a:r>
          </a:p>
        </p:txBody>
      </p:sp>
    </p:spTree>
    <p:extLst>
      <p:ext uri="{BB962C8B-B14F-4D97-AF65-F5344CB8AC3E}">
        <p14:creationId xmlns:p14="http://schemas.microsoft.com/office/powerpoint/2010/main" val="23700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>
                <a:solidFill>
                  <a:schemeClr val="hlink"/>
                </a:solidFill>
              </a:rPr>
              <a:t>Обязательный объем исследования ЭК отделов БЦА включает: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1916113"/>
            <a:ext cx="8229600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Дистальный отдел плечеголовного ствола;</a:t>
            </a:r>
          </a:p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Общие сонные артерии на всем протяжении;</a:t>
            </a:r>
          </a:p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Внутренние сонные артерии до входа в полость черепа;</a:t>
            </a:r>
          </a:p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Наружные сонные артерии в проксимальном отделе;</a:t>
            </a:r>
          </a:p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Позвоночные артерии в сегментах </a:t>
            </a: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V1</a:t>
            </a: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и </a:t>
            </a: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ru-RU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</a:t>
            </a:r>
          </a:p>
          <a:p>
            <a:pPr eaLnBrk="1" hangingPunct="1">
              <a:buFont typeface="Wingdings" panose="05000000000000000000" pitchFamily="2" charset="2"/>
              <a:buChar char="|"/>
              <a:defRPr/>
            </a:pPr>
            <a:r>
              <a:rPr lang="ru-RU" sz="18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 выявлении патологии, являющейся потенциальным источником системных нарушений, исследуется надблоковая (глазная) артерия.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694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Дополнительный объем исследований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  <a:p>
            <a:pPr algn="ctr" eaLnBrk="1" hangingPunct="1">
              <a:defRPr/>
            </a:pPr>
            <a:r>
              <a:rPr lang="ru-RU"/>
              <a:t>Проведение компрессионных проб для оценки функциональной состоятельности коммуникантных (соединительных) артерий Виллизиева круга и выявление источников коллатеральной компенсации при стеноокклюзирующей патологии брахиоцефальных артерий на экстракраниальном уровне – </a:t>
            </a:r>
            <a:r>
              <a:rPr lang="ru-RU" b="1" u="sng"/>
              <a:t>проводится только в специализированных клиниках</a:t>
            </a:r>
            <a:r>
              <a:rPr lang="ru-RU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044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/>
            <a:r>
              <a:rPr lang="ru-RU" altLang="ru-RU" sz="3200">
                <a:solidFill>
                  <a:schemeClr val="hlink"/>
                </a:solidFill>
              </a:rPr>
              <a:t>Методика исследования экстракраниальных отделов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Garamond" pitchFamily="18" charset="0"/>
              <a:buChar char="&gt;"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Технология исследования сонных артерий включает сканирование </a:t>
            </a:r>
            <a:r>
              <a:rPr lang="ru-RU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трех плоскостях</a:t>
            </a: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двух продольных </a:t>
            </a:r>
            <a:r>
              <a:rPr lang="ru-RU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(передней и задней) 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поперечной</a:t>
            </a:r>
            <a:r>
              <a:rPr lang="ru-RU" b="1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buFont typeface="Garamond" pitchFamily="18" charset="0"/>
              <a:buChar char="&gt;"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Использование трех плоскостей сводит к минимуму риск диагностической ошибки.</a:t>
            </a:r>
          </a:p>
          <a:p>
            <a:pPr eaLnBrk="1" hangingPunct="1">
              <a:buFont typeface="Garamond" pitchFamily="18" charset="0"/>
              <a:buChar char="&gt;"/>
              <a:defRPr/>
            </a:pPr>
            <a:r>
              <a:rPr lang="ru-R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Используется датчик линейного формата с частотой 5 - 10 МГц.</a:t>
            </a:r>
          </a:p>
        </p:txBody>
      </p:sp>
    </p:spTree>
    <p:extLst>
      <p:ext uri="{BB962C8B-B14F-4D97-AF65-F5344CB8AC3E}">
        <p14:creationId xmlns:p14="http://schemas.microsoft.com/office/powerpoint/2010/main" val="39010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ВАРИАНТЫ РАСПОЛОЖЕНИЯ ВСА и НСА</a:t>
            </a:r>
          </a:p>
        </p:txBody>
      </p:sp>
      <p:pic>
        <p:nvPicPr>
          <p:cNvPr id="32771" name="Picture 3" descr="msoBE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1419" r="20790" b="8452"/>
          <a:stretch>
            <a:fillRect/>
          </a:stretch>
        </p:blipFill>
        <p:spPr bwMode="auto">
          <a:xfrm>
            <a:off x="2424114" y="1412876"/>
            <a:ext cx="30622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096001" y="1700213"/>
            <a:ext cx="12239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2 – ВСА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3 - НСА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880100" y="2914651"/>
            <a:ext cx="388778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Варианты строения НСА – различные, но наиболее часто встречается «рассыпной</a:t>
            </a:r>
            <a:r>
              <a:rPr lang="ru-RU" altLang="ru-RU">
                <a:cs typeface="Arial" panose="020B0604020202020204" pitchFamily="34" charset="0"/>
              </a:rPr>
              <a:t>»</a:t>
            </a:r>
            <a:r>
              <a:rPr lang="ru-RU" altLang="ru-RU" sz="1600">
                <a:cs typeface="Arial" panose="020B0604020202020204" pitchFamily="34" charset="0"/>
              </a:rPr>
              <a:t> тип, при котором артерия в устье делится на несколько стволов примерно равного диаметра. </a:t>
            </a:r>
          </a:p>
        </p:txBody>
      </p:sp>
    </p:spTree>
    <p:extLst>
      <p:ext uri="{BB962C8B-B14F-4D97-AF65-F5344CB8AC3E}">
        <p14:creationId xmlns:p14="http://schemas.microsoft.com/office/powerpoint/2010/main" val="41252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34200" y="0"/>
            <a:ext cx="37338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Исследование каротидного синуса.</a:t>
            </a:r>
          </a:p>
        </p:txBody>
      </p:sp>
      <p:pic>
        <p:nvPicPr>
          <p:cNvPr id="33795" name="Picture 3" descr="F14D4C9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7" t="3252" r="890" b="72365"/>
          <a:stretch>
            <a:fillRect/>
          </a:stretch>
        </p:blipFill>
        <p:spPr>
          <a:xfrm>
            <a:off x="1919289" y="2852739"/>
            <a:ext cx="4321175" cy="317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477000" y="3505201"/>
            <a:ext cx="4191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Участки с изменением направления кровотока из-за турбулентного потока в каротидном синусе.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Спектральный анализ: появление ретроградного тока крови.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74825" y="21336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Особенностью каротидного синуса является наличие турбулентности из-за физиологического расширения. </a:t>
            </a:r>
          </a:p>
        </p:txBody>
      </p:sp>
      <p:pic>
        <p:nvPicPr>
          <p:cNvPr id="33798" name="Picture 6" descr="F14D4C93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3789" r="50868" b="72725"/>
          <a:stretch>
            <a:fillRect/>
          </a:stretch>
        </p:blipFill>
        <p:spPr bwMode="auto">
          <a:xfrm>
            <a:off x="2208213" y="188914"/>
            <a:ext cx="23749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u="sng">
                <a:solidFill>
                  <a:srgbClr val="FFFF00"/>
                </a:solidFill>
                <a:latin typeface="Tahoma" pitchFamily="34" charset="0"/>
              </a:rPr>
              <a:t>Показания к исследованию сосудов:</a:t>
            </a:r>
            <a:br>
              <a:rPr lang="ru-RU" sz="2800" b="1" u="sng">
                <a:solidFill>
                  <a:srgbClr val="FFFF00"/>
                </a:solidFill>
                <a:latin typeface="Tahoma" pitchFamily="34" charset="0"/>
              </a:rPr>
            </a:br>
            <a:endParaRPr lang="ru-RU" sz="2800" b="1" u="sng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196976"/>
            <a:ext cx="8229600" cy="547211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alt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Наличие в анамнезе нарушений мозгового кровообращения (преходящих, острых, хронических).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ru-RU" alt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alt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   Наличие факторов риска цереброваскулярных заболеваний (</a:t>
            </a:r>
            <a:r>
              <a:rPr lang="ru-RU" alt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курение, гиперлипидемия, ожирение, артериальная гипертензия, сахарный диабет, наследственность</a:t>
            </a:r>
            <a:r>
              <a:rPr lang="ru-RU" alt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).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alt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alt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    Наличие систолического шума при аускультации сосудов.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alt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ru-RU" alt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4.    Признаки поражения других артериальных бассейнов при системном характере сосудистых процессов. 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alt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ru-RU" altLang="ru-RU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ru-RU" altLang="ru-RU" sz="20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121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/>
              <a:t>Исследование ВСА и НСА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76250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ru-RU" sz="2400" dirty="0"/>
              <a:t>Для визуализации этих артерий получают изображение бифуркации ОСА (дистальный отдел с более широким диаметром).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ru-RU" sz="2400" dirty="0"/>
              <a:t>Для исследования ВСА датчик поворачивают в латеральном направлении.</a:t>
            </a:r>
          </a:p>
          <a:p>
            <a:pPr eaLnBrk="1" hangingPunct="1">
              <a:buFont typeface="Wingdings" panose="05000000000000000000" pitchFamily="2" charset="2"/>
              <a:buChar char="«"/>
              <a:defRPr/>
            </a:pPr>
            <a:r>
              <a:rPr lang="ru-RU" sz="2400" dirty="0"/>
              <a:t>Для исследования НСА – в медиальном направлении</a:t>
            </a:r>
            <a:r>
              <a:rPr lang="ru-RU" dirty="0"/>
              <a:t> </a:t>
            </a:r>
            <a:r>
              <a:rPr lang="ru-RU" sz="2400" dirty="0"/>
              <a:t>(</a:t>
            </a:r>
            <a:r>
              <a:rPr lang="ru-RU" sz="2400" dirty="0">
                <a:solidFill>
                  <a:srgbClr val="FF0000"/>
                </a:solidFill>
              </a:rPr>
              <a:t>позиционный критерий</a:t>
            </a:r>
            <a:r>
              <a:rPr lang="ru-RU" sz="2400" dirty="0"/>
              <a:t>).</a:t>
            </a:r>
          </a:p>
        </p:txBody>
      </p:sp>
      <p:pic>
        <p:nvPicPr>
          <p:cNvPr id="34820" name="Picture 5" descr="msoBE7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1419" r="64310" b="60916"/>
          <a:stretch>
            <a:fillRect/>
          </a:stretch>
        </p:blipFill>
        <p:spPr>
          <a:xfrm>
            <a:off x="7953376" y="1357313"/>
            <a:ext cx="1706563" cy="434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sz="3200"/>
              <a:t>Исследование ВСА и НСА</a:t>
            </a:r>
            <a:br>
              <a:rPr lang="ru-RU" sz="3200"/>
            </a:br>
            <a:r>
              <a:rPr lang="ru-RU" sz="3200"/>
              <a:t>(</a:t>
            </a:r>
            <a:r>
              <a:rPr lang="ru-RU" sz="3200">
                <a:solidFill>
                  <a:srgbClr val="FF0000"/>
                </a:solidFill>
              </a:rPr>
              <a:t>критерии отличия</a:t>
            </a:r>
            <a:r>
              <a:rPr lang="ru-RU" sz="3200"/>
              <a:t>):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xfrm>
            <a:off x="1774825" y="1412876"/>
            <a:ext cx="8229600" cy="501332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AutoNum type="arabicPlain"/>
            </a:pPr>
            <a:r>
              <a:rPr lang="ru-RU" altLang="ru-RU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Позиционный</a:t>
            </a:r>
            <a:endParaRPr lang="en-US" altLang="ru-RU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>
              <a:buFont typeface="Wingdings" panose="05000000000000000000" pitchFamily="2" charset="2"/>
              <a:buAutoNum type="arabicPlain"/>
            </a:pPr>
            <a:r>
              <a:rPr lang="ru-RU" altLang="ru-RU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Разница диаметров</a:t>
            </a:r>
            <a:r>
              <a:rPr lang="ru-RU" altLang="ru-RU" smtClean="0"/>
              <a:t> (ВСА имеет больший  диаметр, над устьем имеется физиологическое расширение - каротидный синус)</a:t>
            </a:r>
            <a:endParaRPr lang="en-US" altLang="ru-RU" smtClean="0"/>
          </a:p>
          <a:p>
            <a:pPr marL="609600" indent="-609600">
              <a:buFont typeface="Wingdings" panose="05000000000000000000" pitchFamily="2" charset="2"/>
              <a:buAutoNum type="arabicPlain"/>
            </a:pPr>
            <a:r>
              <a:rPr lang="ru-RU" altLang="ru-RU" smtClean="0"/>
              <a:t>НСА имеет периферические </a:t>
            </a:r>
          </a:p>
          <a:p>
            <a:pPr marL="609600" indent="-609600">
              <a:buNone/>
            </a:pPr>
            <a:r>
              <a:rPr lang="ru-RU" altLang="ru-RU" smtClean="0"/>
              <a:t>      ветви, а ВСА нет.</a:t>
            </a:r>
            <a:endParaRPr lang="en-US" altLang="ru-RU" smtClean="0"/>
          </a:p>
          <a:p>
            <a:pPr marL="609600" indent="-609600">
              <a:buNone/>
            </a:pPr>
            <a:r>
              <a:rPr lang="en-US" altLang="ru-RU"/>
              <a:t>4</a:t>
            </a:r>
            <a:r>
              <a:rPr lang="ru-RU" altLang="ru-RU" smtClean="0"/>
              <a:t>    Различия спектральных и аудиологических характеристик кровотока.</a:t>
            </a:r>
          </a:p>
        </p:txBody>
      </p:sp>
      <p:pic>
        <p:nvPicPr>
          <p:cNvPr id="3584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/>
          <a:stretch>
            <a:fillRect/>
          </a:stretch>
        </p:blipFill>
        <p:spPr bwMode="auto">
          <a:xfrm>
            <a:off x="8472489" y="4005264"/>
            <a:ext cx="2027237" cy="1316037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Характеристики кровотока -</a:t>
            </a:r>
            <a:br>
              <a:rPr lang="ru-RU" sz="3200"/>
            </a:br>
            <a:r>
              <a:rPr lang="ru-RU" sz="3200"/>
              <a:t> </a:t>
            </a:r>
            <a:r>
              <a:rPr lang="ru-RU" sz="3200">
                <a:solidFill>
                  <a:srgbClr val="FF0000"/>
                </a:solidFill>
              </a:rPr>
              <a:t>критерии отличия</a:t>
            </a:r>
            <a:r>
              <a:rPr lang="ru-RU" sz="3200"/>
              <a:t>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/>
              <a:t>             </a:t>
            </a:r>
            <a:r>
              <a:rPr lang="ru-RU" dirty="0">
                <a:solidFill>
                  <a:srgbClr val="FF0000"/>
                </a:solidFill>
              </a:rPr>
              <a:t>ВСА</a:t>
            </a:r>
          </a:p>
        </p:txBody>
      </p:sp>
      <p:pic>
        <p:nvPicPr>
          <p:cNvPr id="36871" name="Picture 7" descr="mso19FA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7007" r="13632" b="7382"/>
          <a:stretch>
            <a:fillRect/>
          </a:stretch>
        </p:blipFill>
        <p:spPr>
          <a:xfrm>
            <a:off x="2063750" y="3789363"/>
            <a:ext cx="3455988" cy="250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847851" y="2492375"/>
            <a:ext cx="4556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Спектр с закругленным систолическим пиком,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высокой диастолической составляющей,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аудиологически звук «дующий».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743700" y="2420939"/>
            <a:ext cx="36083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Спектр с высоким острым 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систолическим пиком, низкой 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диастолической составляющей, 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аудиологически звук «стреляющий».</a:t>
            </a:r>
          </a:p>
        </p:txBody>
      </p:sp>
      <p:pic>
        <p:nvPicPr>
          <p:cNvPr id="36870" name="Picture 6" descr="mso19FA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1391" r="15581" b="51857"/>
          <a:stretch>
            <a:fillRect/>
          </a:stretch>
        </p:blipFill>
        <p:spPr bwMode="auto">
          <a:xfrm>
            <a:off x="6527800" y="3860800"/>
            <a:ext cx="33845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7391400" y="1582738"/>
            <a:ext cx="920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Garamond" pitchFamily="18" charset="0"/>
              </a:rPr>
              <a:t>НСА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3719513" y="2060576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7896225" y="1989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24563" y="1"/>
            <a:ext cx="419735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/>
            </a:r>
            <a:br>
              <a:rPr lang="ru-RU" sz="4000"/>
            </a:br>
            <a:r>
              <a:rPr lang="ru-RU" sz="3200"/>
              <a:t>ВСА И НСА</a:t>
            </a:r>
            <a:br>
              <a:rPr lang="ru-RU" sz="3200"/>
            </a:br>
            <a:r>
              <a:rPr lang="ru-RU" sz="3200"/>
              <a:t> </a:t>
            </a:r>
            <a:r>
              <a:rPr lang="ru-RU" sz="3200">
                <a:solidFill>
                  <a:srgbClr val="FF0000"/>
                </a:solidFill>
              </a:rPr>
              <a:t>критерии отличия.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В сложных случаях для дифференциации артерий проводят </a:t>
            </a:r>
            <a:r>
              <a:rPr lang="ru-RU" dirty="0" err="1" smtClean="0"/>
              <a:t>перкуторную</a:t>
            </a:r>
            <a:r>
              <a:rPr lang="ru-RU" dirty="0" smtClean="0"/>
              <a:t> пробу (перкуссия по стволу поверхностной височной артерии с последовательной локацией просветов артерий).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Эта проба сопровождается появлением дополнительных сигналов при локации НСА.</a:t>
            </a:r>
          </a:p>
        </p:txBody>
      </p:sp>
    </p:spTree>
    <p:extLst>
      <p:ext uri="{BB962C8B-B14F-4D97-AF65-F5344CB8AC3E}">
        <p14:creationId xmlns:p14="http://schemas.microsoft.com/office/powerpoint/2010/main" val="8904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580438" y="188913"/>
            <a:ext cx="3611562" cy="1439862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3200"/>
              <a:t>Строение стенки артерии </a:t>
            </a:r>
          </a:p>
        </p:txBody>
      </p:sp>
      <p:pic>
        <p:nvPicPr>
          <p:cNvPr id="45059" name="Picture 3" descr="2F56362E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r="9825" b="32037"/>
          <a:stretch>
            <a:fillRect/>
          </a:stretch>
        </p:blipFill>
        <p:spPr bwMode="auto">
          <a:xfrm>
            <a:off x="2208214" y="692150"/>
            <a:ext cx="395128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6672263" y="2060576"/>
            <a:ext cx="38163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/>
              <a:t>1 - ЭНДОТЕЛИЙ ИНТИМЫ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/>
          </a:p>
          <a:p>
            <a:pPr eaLnBrk="1" hangingPunct="1">
              <a:spcBef>
                <a:spcPct val="50000"/>
              </a:spcBef>
            </a:pPr>
            <a:r>
              <a:rPr lang="ru-RU" altLang="ru-RU" sz="2000"/>
              <a:t>2 – </a:t>
            </a:r>
            <a:r>
              <a:rPr lang="ru-RU" altLang="ru-RU" sz="1600"/>
              <a:t>СОЕДИНИТЕЛЬНАЯ ТКАНЬ (ЭЛАСТИЧЕСКИЕ И КОЛЛАГЕНОВЫЕ ВОЛОКНА)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/>
          </a:p>
          <a:p>
            <a:pPr eaLnBrk="1" hangingPunct="1">
              <a:spcBef>
                <a:spcPct val="50000"/>
              </a:spcBef>
            </a:pPr>
            <a:r>
              <a:rPr lang="ru-RU" altLang="ru-RU" sz="2000"/>
              <a:t>3 – МЕДИА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/>
          </a:p>
          <a:p>
            <a:pPr eaLnBrk="1" hangingPunct="1">
              <a:spcBef>
                <a:spcPct val="50000"/>
              </a:spcBef>
            </a:pPr>
            <a:r>
              <a:rPr lang="ru-RU" altLang="ru-RU" sz="2000"/>
              <a:t>4 - АДВЕНТИЦИЯ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40173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1"/>
            <a:ext cx="8569325" cy="1139825"/>
          </a:xfrm>
        </p:spPr>
        <p:txBody>
          <a:bodyPr/>
          <a:lstStyle/>
          <a:p>
            <a:pPr eaLnBrk="1" hangingPunct="1"/>
            <a:r>
              <a:rPr lang="ru-RU" altLang="ru-RU" sz="2800"/>
              <a:t>Комплекс интима-медиа (КИМ,ТКИМ, ВКИМ </a:t>
            </a:r>
            <a:r>
              <a:rPr lang="ru-RU" altLang="ru-RU" sz="1600"/>
              <a:t>и</a:t>
            </a:r>
            <a:r>
              <a:rPr lang="ru-RU" altLang="ru-RU" sz="2800"/>
              <a:t> </a:t>
            </a:r>
            <a:r>
              <a:rPr lang="ru-RU" altLang="ru-RU" sz="1600"/>
              <a:t>пр</a:t>
            </a:r>
            <a:r>
              <a:rPr lang="ru-RU" altLang="ru-RU" sz="2800"/>
              <a:t>.)</a:t>
            </a:r>
          </a:p>
        </p:txBody>
      </p:sp>
      <p:pic>
        <p:nvPicPr>
          <p:cNvPr id="46083" name="Picture 3" descr="msoEC11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42120"/>
            <a:ext cx="5384800" cy="30468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5" y="1557339"/>
            <a:ext cx="1943100" cy="1582737"/>
          </a:xfrm>
          <a:noFill/>
          <a:ln w="76200" cmpd="tri">
            <a:solidFill>
              <a:schemeClr val="bg1"/>
            </a:solidFill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96001" y="1989138"/>
            <a:ext cx="44180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u="sng">
                <a:latin typeface="Garamond" panose="02020404030301010803" pitchFamily="18" charset="0"/>
              </a:rPr>
              <a:t>Интима</a:t>
            </a:r>
            <a:r>
              <a:rPr lang="ru-RU" altLang="ru-RU">
                <a:latin typeface="Garamond" panose="02020404030301010803" pitchFamily="18" charset="0"/>
              </a:rPr>
              <a:t> – эхогенность умеренная, 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сопоставима с окружающими сосуд тканями.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Поверхность ровная.</a:t>
            </a:r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2400" b="1" u="sng">
                <a:latin typeface="Garamond" panose="02020404030301010803" pitchFamily="18" charset="0"/>
              </a:rPr>
              <a:t>Медиа</a:t>
            </a:r>
            <a:r>
              <a:rPr lang="ru-RU" altLang="ru-RU">
                <a:latin typeface="Garamond" panose="02020404030301010803" pitchFamily="18" charset="0"/>
              </a:rPr>
              <a:t>- эхогенность низкая, сопоставима </a:t>
            </a:r>
          </a:p>
          <a:p>
            <a:pPr eaLnBrk="1" hangingPunct="1"/>
            <a:r>
              <a:rPr lang="ru-RU" altLang="ru-RU">
                <a:latin typeface="Garamond" panose="02020404030301010803" pitchFamily="18" charset="0"/>
              </a:rPr>
              <a:t>с просветом сосуда.</a:t>
            </a:r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2400" b="1" u="sng">
                <a:latin typeface="Garamond" panose="02020404030301010803" pitchFamily="18" charset="0"/>
              </a:rPr>
              <a:t>Адвентиция</a:t>
            </a:r>
            <a:r>
              <a:rPr lang="ru-RU" altLang="ru-RU">
                <a:latin typeface="Garamond" panose="02020404030301010803" pitchFamily="18" charset="0"/>
              </a:rPr>
              <a:t> – эхогенность высокая.</a:t>
            </a:r>
          </a:p>
          <a:p>
            <a:pPr eaLnBrk="1" hangingPunct="1"/>
            <a:endParaRPr lang="ru-RU" altLang="ru-RU">
              <a:latin typeface="Garamond" panose="02020404030301010803" pitchFamily="18" charset="0"/>
            </a:endParaRPr>
          </a:p>
        </p:txBody>
      </p:sp>
      <p:pic>
        <p:nvPicPr>
          <p:cNvPr id="46087" name="Picture 3" descr="2F56362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r="9825" b="32037"/>
          <a:stretch>
            <a:fillRect/>
          </a:stretch>
        </p:blipFill>
        <p:spPr bwMode="auto">
          <a:xfrm>
            <a:off x="1919288" y="908050"/>
            <a:ext cx="11287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3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2063750" y="1"/>
            <a:ext cx="8229600" cy="11398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3200"/>
              <a:t>Измерение ВКИМ в ОСА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052514"/>
            <a:ext cx="3960812" cy="2376487"/>
          </a:xfr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15999" b="10048"/>
          <a:stretch>
            <a:fillRect/>
          </a:stretch>
        </p:blipFill>
        <p:spPr>
          <a:xfrm>
            <a:off x="6888163" y="2565401"/>
            <a:ext cx="3492500" cy="2663825"/>
          </a:xfr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631950" y="3789364"/>
            <a:ext cx="48593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Garamond" panose="02020404030301010803" pitchFamily="18" charset="0"/>
              </a:rPr>
              <a:t>Измерения ВКИМ (ТИМ)</a:t>
            </a:r>
            <a:r>
              <a:rPr lang="ru-RU" altLang="ru-RU" sz="2000">
                <a:latin typeface="Garamond" panose="02020404030301010803" pitchFamily="18" charset="0"/>
              </a:rPr>
              <a:t> проводят на </a:t>
            </a:r>
            <a:endParaRPr lang="ru-RU" altLang="ru-RU" sz="2000"/>
          </a:p>
          <a:p>
            <a:pPr algn="ctr" eaLnBrk="1" hangingPunct="1"/>
            <a:r>
              <a:rPr lang="ru-RU" altLang="ru-RU" sz="2000">
                <a:latin typeface="Garamond" panose="02020404030301010803" pitchFamily="18" charset="0"/>
              </a:rPr>
              <a:t>1-1,5 см</a:t>
            </a:r>
          </a:p>
          <a:p>
            <a:pPr algn="ctr" eaLnBrk="1" hangingPunct="1"/>
            <a:r>
              <a:rPr lang="ru-RU" altLang="ru-RU" sz="2000">
                <a:latin typeface="Garamond" panose="02020404030301010803" pitchFamily="18" charset="0"/>
              </a:rPr>
              <a:t>проксимальнее бифуркации по задней стенке общей сонной артерии.</a:t>
            </a:r>
          </a:p>
          <a:p>
            <a:pPr algn="ctr" eaLnBrk="1" hangingPunct="1"/>
            <a:endParaRPr lang="ru-RU" altLang="ru-RU" sz="20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92838" y="333376"/>
            <a:ext cx="4475162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/>
              <a:t>Измерение ВКИМ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ru-RU" sz="2800" dirty="0"/>
              <a:t>величина комплекса </a:t>
            </a:r>
            <a:r>
              <a:rPr lang="ru-RU" sz="2800" dirty="0" err="1"/>
              <a:t>интима-медиа</a:t>
            </a:r>
            <a:r>
              <a:rPr lang="ru-RU" sz="2800" dirty="0"/>
              <a:t>)</a:t>
            </a:r>
            <a:endParaRPr lang="ru-RU" sz="3200" dirty="0"/>
          </a:p>
        </p:txBody>
      </p:sp>
      <p:pic>
        <p:nvPicPr>
          <p:cNvPr id="481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t="46706" r="58501" b="29433"/>
          <a:stretch>
            <a:fillRect/>
          </a:stretch>
        </p:blipFill>
        <p:spPr>
          <a:xfrm>
            <a:off x="1919289" y="4581525"/>
            <a:ext cx="2301875" cy="1639888"/>
          </a:xfr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0063"/>
            <a:ext cx="4621213" cy="37655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456364" y="2205038"/>
            <a:ext cx="37496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cs typeface="Arial" panose="020B0604020202020204" pitchFamily="34" charset="0"/>
              </a:rPr>
              <a:t>Границу ВКИМ оценивают между линиями, соответствующими</a:t>
            </a:r>
          </a:p>
          <a:p>
            <a:pPr eaLnBrk="1" hangingPunct="1"/>
            <a:r>
              <a:rPr lang="ru-RU" altLang="ru-RU" b="1">
                <a:cs typeface="Arial" panose="020B0604020202020204" pitchFamily="34" charset="0"/>
              </a:rPr>
              <a:t>внутреннему краю адвентиции и наружному краю интимы.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48137" name="Picture 4" descr="mso78BA2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8" t="19804" r="2045" b="14932"/>
          <a:stretch>
            <a:fillRect/>
          </a:stretch>
        </p:blipFill>
        <p:spPr bwMode="auto">
          <a:xfrm>
            <a:off x="5448301" y="4437063"/>
            <a:ext cx="4964113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7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7464426" y="6308726"/>
            <a:ext cx="3203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cs typeface="Arial" panose="020B0604020202020204" pitchFamily="34" charset="0"/>
              </a:rPr>
              <a:t>Рогоза А.Н. и соавт. 2008</a:t>
            </a:r>
          </a:p>
        </p:txBody>
      </p:sp>
      <p:graphicFrame>
        <p:nvGraphicFramePr>
          <p:cNvPr id="76822" name="Group 22"/>
          <p:cNvGraphicFramePr>
            <a:graphicFrameLocks noGrp="1"/>
          </p:cNvGraphicFramePr>
          <p:nvPr/>
        </p:nvGraphicFramePr>
        <p:xfrm>
          <a:off x="2381250" y="2428875"/>
          <a:ext cx="7488238" cy="2952750"/>
        </p:xfrm>
        <a:graphic>
          <a:graphicData uri="http://schemas.openxmlformats.org/drawingml/2006/table">
            <a:tbl>
              <a:tblPr/>
              <a:tblGrid>
                <a:gridCol w="3744913"/>
                <a:gridCol w="3743325"/>
              </a:tblGrid>
              <a:tr h="1441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Мужчины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 40 лет – 0,7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От 40 до 50 лет – 0,8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Старше 50 лет – 0,9 мм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1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Женщины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 45 лет – 0,7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От 45 до 60 лет – 0,8 мм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Старше 60 лет – 0,9 мм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190" name="Text Box 23"/>
          <p:cNvSpPr txBox="1">
            <a:spLocks noChangeArrowheads="1"/>
          </p:cNvSpPr>
          <p:nvPr/>
        </p:nvSpPr>
        <p:spPr bwMode="auto">
          <a:xfrm>
            <a:off x="1955800" y="260351"/>
            <a:ext cx="871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u="sng">
                <a:solidFill>
                  <a:srgbClr val="FF0000"/>
                </a:solidFill>
              </a:rPr>
              <a:t>Верхняя граница нормальной величины комплекса интима-медиа.</a:t>
            </a:r>
          </a:p>
        </p:txBody>
      </p:sp>
    </p:spTree>
    <p:extLst>
      <p:ext uri="{BB962C8B-B14F-4D97-AF65-F5344CB8AC3E}">
        <p14:creationId xmlns:p14="http://schemas.microsoft.com/office/powerpoint/2010/main" val="36745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9800" y="333375"/>
            <a:ext cx="8712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3600" u="sng"/>
              <a:t>Показатели комплекса интима-медиа в артериях нижних конечностей в норме</a:t>
            </a:r>
          </a:p>
        </p:txBody>
      </p:sp>
      <p:graphicFrame>
        <p:nvGraphicFramePr>
          <p:cNvPr id="329780" name="Group 52"/>
          <p:cNvGraphicFramePr>
            <a:graphicFrameLocks noGrp="1"/>
          </p:cNvGraphicFramePr>
          <p:nvPr/>
        </p:nvGraphicFramePr>
        <p:xfrm>
          <a:off x="2640014" y="1844676"/>
          <a:ext cx="7056437" cy="4062415"/>
        </p:xfrm>
        <a:graphic>
          <a:graphicData uri="http://schemas.openxmlformats.org/drawingml/2006/table">
            <a:tbl>
              <a:tblPr/>
              <a:tblGrid>
                <a:gridCol w="2352675"/>
                <a:gridCol w="2351087"/>
                <a:gridCol w="2352675"/>
              </a:tblGrid>
              <a:tr h="576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Артерии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КИМ (мм)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min-max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0,6-0,8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±0,18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ПБА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0,4-0,6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0,48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0,06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0,4-0,5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0,42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0,08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ЗББА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0,28-0,4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0,33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0,05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ПББА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0,28-0,4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0,34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0,04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5" name="Text Box 53"/>
          <p:cNvSpPr txBox="1">
            <a:spLocks noChangeArrowheads="1"/>
          </p:cNvSpPr>
          <p:nvPr/>
        </p:nvSpPr>
        <p:spPr bwMode="auto">
          <a:xfrm>
            <a:off x="7608889" y="6165850"/>
            <a:ext cx="3563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</a:rPr>
              <a:t>Тихонова Л.А., 2005</a:t>
            </a:r>
          </a:p>
        </p:txBody>
      </p:sp>
    </p:spTree>
    <p:extLst>
      <p:ext uri="{BB962C8B-B14F-4D97-AF65-F5344CB8AC3E}">
        <p14:creationId xmlns:p14="http://schemas.microsoft.com/office/powerpoint/2010/main" val="297304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sz="2800" b="1">
                <a:solidFill>
                  <a:schemeClr val="folHlink"/>
                </a:solidFill>
              </a:rPr>
              <a:t>Показания к исследованию сосудов: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5. Синдром головной боли.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6. Наличие асимметрии или отсутствие пульса и артериального давления на одной из верхних конечностей.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7. Наличие патологии окружающих органов и тканей,  опухолевидного образования в области шеи,  являющиеся потенциальным источником экстравазальных воздействий.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/>
              <a:t>Измерение ВКИМ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В норме толщина комплекса интима – </a:t>
            </a:r>
            <a:r>
              <a:rPr lang="ru-RU" dirty="0" err="1" smtClean="0"/>
              <a:t>медиа</a:t>
            </a:r>
            <a:r>
              <a:rPr lang="ru-RU" dirty="0" smtClean="0"/>
              <a:t> ОСА одинакова на всем протяжении.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При изменениях в стенке оценка толщины комплекса проводится в </a:t>
            </a:r>
            <a:r>
              <a:rPr lang="ru-RU" dirty="0" smtClean="0">
                <a:solidFill>
                  <a:srgbClr val="FF0000"/>
                </a:solidFill>
              </a:rPr>
              <a:t>зоне максимального визуального утолщения </a:t>
            </a:r>
            <a:r>
              <a:rPr lang="ru-RU" dirty="0" smtClean="0"/>
              <a:t>при ориентации плоскости сканирования параллельно продольной оси сосуда.</a:t>
            </a:r>
          </a:p>
        </p:txBody>
      </p:sp>
    </p:spTree>
    <p:extLst>
      <p:ext uri="{BB962C8B-B14F-4D97-AF65-F5344CB8AC3E}">
        <p14:creationId xmlns:p14="http://schemas.microsoft.com/office/powerpoint/2010/main" val="41348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eaLnBrk="1" hangingPunct="1"/>
            <a:r>
              <a:rPr lang="ru-RU" altLang="ru-RU" sz="2800"/>
              <a:t>ОБЩАЯ СОННАЯ АРТЕРИЯ</a:t>
            </a: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 sz="2400" b="1">
                <a:solidFill>
                  <a:srgbClr val="FF0000"/>
                </a:solidFill>
              </a:rPr>
              <a:t>ПОКАЗАТЕЛИ КРОВОТОКА</a:t>
            </a:r>
          </a:p>
        </p:txBody>
      </p:sp>
      <p:pic>
        <p:nvPicPr>
          <p:cNvPr id="53252" name="Picture 4" descr="mso2998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t="4770" r="37036" b="76149"/>
          <a:stretch>
            <a:fillRect/>
          </a:stretch>
        </p:blipFill>
        <p:spPr>
          <a:xfrm>
            <a:off x="1992313" y="1917700"/>
            <a:ext cx="4032250" cy="345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311901" y="2051051"/>
            <a:ext cx="417671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>
                <a:cs typeface="Arial" panose="020B0604020202020204" pitchFamily="34" charset="0"/>
              </a:rPr>
              <a:t>ДИАМЕТР</a:t>
            </a:r>
            <a:r>
              <a:rPr lang="ru-RU" altLang="ru-RU">
                <a:cs typeface="Arial" panose="020B0604020202020204" pitchFamily="34" charset="0"/>
              </a:rPr>
              <a:t>  6,3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0,9  (4,7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9,7) мм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Vps</a:t>
            </a:r>
            <a:r>
              <a:rPr lang="ru-RU" altLang="ru-RU">
                <a:cs typeface="Arial" panose="020B0604020202020204" pitchFamily="34" charset="0"/>
              </a:rPr>
              <a:t> -  96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25 (50 -169)</a:t>
            </a:r>
          </a:p>
          <a:p>
            <a:pPr eaLnBrk="1" hangingPunct="1"/>
            <a:endParaRPr lang="en-US" altLang="ru-RU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Ved</a:t>
            </a:r>
            <a:r>
              <a:rPr lang="ru-RU" altLang="ru-RU">
                <a:cs typeface="Arial" panose="020B0604020202020204" pitchFamily="34" charset="0"/>
              </a:rPr>
              <a:t> -  26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6 (6 - 43)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RI</a:t>
            </a:r>
            <a:r>
              <a:rPr lang="ru-RU" altLang="ru-RU" b="1">
                <a:cs typeface="Arial" panose="020B0604020202020204" pitchFamily="34" charset="0"/>
              </a:rPr>
              <a:t> </a:t>
            </a:r>
            <a:r>
              <a:rPr lang="ru-RU" altLang="ru-RU">
                <a:cs typeface="Arial" panose="020B0604020202020204" pitchFamily="34" charset="0"/>
              </a:rPr>
              <a:t>- 0,72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0,07 (0,55 - 0,9)</a:t>
            </a:r>
          </a:p>
          <a:p>
            <a:pPr eaLnBrk="1" hangingPunct="1"/>
            <a:r>
              <a:rPr lang="en-US" altLang="ru-RU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PI</a:t>
            </a:r>
            <a:r>
              <a:rPr lang="ru-RU" altLang="ru-RU">
                <a:cs typeface="Arial" panose="020B0604020202020204" pitchFamily="34" charset="0"/>
              </a:rPr>
              <a:t> -1,72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0,5 (0,91 – 3,33)</a:t>
            </a:r>
          </a:p>
        </p:txBody>
      </p:sp>
    </p:spTree>
    <p:extLst>
      <p:ext uri="{BB962C8B-B14F-4D97-AF65-F5344CB8AC3E}">
        <p14:creationId xmlns:p14="http://schemas.microsoft.com/office/powerpoint/2010/main" val="18853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/>
              <a:t>ВНУТРЕННЯЯ СОННАЯ АРТЕРИЯ </a:t>
            </a:r>
            <a:br>
              <a:rPr lang="ru-RU" sz="3600"/>
            </a:br>
            <a:r>
              <a:rPr lang="ru-RU" sz="2400" b="1">
                <a:solidFill>
                  <a:srgbClr val="FF0000"/>
                </a:solidFill>
              </a:rPr>
              <a:t>ПОКАЗАТЕЛИ КРОВОТОКА</a:t>
            </a:r>
          </a:p>
        </p:txBody>
      </p:sp>
      <p:pic>
        <p:nvPicPr>
          <p:cNvPr id="54275" name="Picture 3" descr="mso19FA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7690" r="13632" b="7382"/>
          <a:stretch>
            <a:fillRect/>
          </a:stretch>
        </p:blipFill>
        <p:spPr>
          <a:xfrm>
            <a:off x="1774825" y="1773238"/>
            <a:ext cx="4033838" cy="3732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183314" y="1989138"/>
            <a:ext cx="44846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anose="02020404030301010803" pitchFamily="18" charset="0"/>
              </a:rPr>
              <a:t>ДИАМЕТР</a:t>
            </a:r>
            <a:r>
              <a:rPr lang="ru-RU" altLang="ru-RU" sz="2400">
                <a:latin typeface="Garamond" panose="02020404030301010803" pitchFamily="18" charset="0"/>
              </a:rPr>
              <a:t> - 4,5 </a:t>
            </a:r>
            <a:r>
              <a:rPr lang="en-US" altLang="ru-RU" sz="2400">
                <a:latin typeface="Garamond" panose="02020404030301010803" pitchFamily="18" charset="0"/>
              </a:rPr>
              <a:t>±</a:t>
            </a:r>
            <a:r>
              <a:rPr lang="ru-RU" altLang="ru-RU" sz="2400">
                <a:latin typeface="Garamond" panose="02020404030301010803" pitchFamily="18" charset="0"/>
              </a:rPr>
              <a:t> 0,6 (3-6,3)</a:t>
            </a:r>
          </a:p>
          <a:p>
            <a:pPr eaLnBrk="1" hangingPunct="1"/>
            <a:endParaRPr lang="ru-RU" altLang="ru-RU" sz="2400">
              <a:latin typeface="Garamond" panose="02020404030301010803" pitchFamily="18" charset="0"/>
            </a:endParaRPr>
          </a:p>
          <a:p>
            <a:pPr eaLnBrk="1" hangingPunct="1"/>
            <a:r>
              <a:rPr lang="en-US" altLang="ru-RU" sz="2400" b="1">
                <a:latin typeface="Garamond" panose="02020404030301010803" pitchFamily="18" charset="0"/>
              </a:rPr>
              <a:t>Vps</a:t>
            </a:r>
            <a:r>
              <a:rPr lang="ru-RU" altLang="ru-RU" sz="2400">
                <a:latin typeface="Garamond" panose="02020404030301010803" pitchFamily="18" charset="0"/>
              </a:rPr>
              <a:t> -  61,9 </a:t>
            </a:r>
            <a:r>
              <a:rPr lang="en-US" altLang="ru-RU">
                <a:latin typeface="Garamond" panose="02020404030301010803" pitchFamily="18" charset="0"/>
              </a:rPr>
              <a:t>±</a:t>
            </a:r>
            <a:r>
              <a:rPr lang="ru-RU" altLang="ru-RU">
                <a:latin typeface="Garamond" panose="02020404030301010803" pitchFamily="18" charset="0"/>
              </a:rPr>
              <a:t> </a:t>
            </a:r>
            <a:r>
              <a:rPr lang="ru-RU" altLang="ru-RU" sz="2400">
                <a:latin typeface="Garamond" panose="02020404030301010803" pitchFamily="18" charset="0"/>
              </a:rPr>
              <a:t>14,2 </a:t>
            </a:r>
            <a:r>
              <a:rPr lang="en-US" altLang="ru-RU">
                <a:latin typeface="Garamond" panose="02020404030301010803" pitchFamily="18" charset="0"/>
              </a:rPr>
              <a:t>±</a:t>
            </a:r>
            <a:r>
              <a:rPr lang="ru-RU" altLang="ru-RU" sz="2400">
                <a:latin typeface="Garamond" panose="02020404030301010803" pitchFamily="18" charset="0"/>
              </a:rPr>
              <a:t>(32-100)</a:t>
            </a:r>
          </a:p>
          <a:p>
            <a:pPr eaLnBrk="1" hangingPunct="1"/>
            <a:endParaRPr lang="en-US" altLang="ru-RU" sz="2400">
              <a:latin typeface="Garamond" panose="02020404030301010803" pitchFamily="18" charset="0"/>
            </a:endParaRPr>
          </a:p>
          <a:p>
            <a:pPr eaLnBrk="1" hangingPunct="1"/>
            <a:r>
              <a:rPr lang="en-US" altLang="ru-RU" sz="2400" b="1">
                <a:latin typeface="Garamond" panose="02020404030301010803" pitchFamily="18" charset="0"/>
              </a:rPr>
              <a:t>Ved</a:t>
            </a:r>
            <a:r>
              <a:rPr lang="ru-RU" altLang="ru-RU" sz="2400">
                <a:latin typeface="Garamond" panose="02020404030301010803" pitchFamily="18" charset="0"/>
              </a:rPr>
              <a:t> -  20,4 </a:t>
            </a:r>
            <a:r>
              <a:rPr lang="en-US" altLang="ru-RU">
                <a:latin typeface="Garamond" panose="02020404030301010803" pitchFamily="18" charset="0"/>
              </a:rPr>
              <a:t>±</a:t>
            </a:r>
            <a:r>
              <a:rPr lang="ru-RU" altLang="ru-RU">
                <a:latin typeface="Garamond" panose="02020404030301010803" pitchFamily="18" charset="0"/>
              </a:rPr>
              <a:t> </a:t>
            </a:r>
            <a:r>
              <a:rPr lang="ru-RU" altLang="ru-RU" sz="2400">
                <a:latin typeface="Garamond" panose="02020404030301010803" pitchFamily="18" charset="0"/>
              </a:rPr>
              <a:t>5,9 (9-35)</a:t>
            </a:r>
          </a:p>
          <a:p>
            <a:pPr eaLnBrk="1" hangingPunct="1"/>
            <a:endParaRPr lang="ru-RU" altLang="ru-RU" sz="2400">
              <a:latin typeface="Garamond" panose="02020404030301010803" pitchFamily="18" charset="0"/>
            </a:endParaRPr>
          </a:p>
          <a:p>
            <a:pPr eaLnBrk="1" hangingPunct="1"/>
            <a:r>
              <a:rPr lang="en-US" altLang="ru-RU" sz="2400" b="1">
                <a:latin typeface="Garamond" panose="02020404030301010803" pitchFamily="18" charset="0"/>
              </a:rPr>
              <a:t>RI</a:t>
            </a:r>
            <a:r>
              <a:rPr lang="ru-RU" altLang="ru-RU" sz="2400" b="1">
                <a:latin typeface="Garamond" panose="02020404030301010803" pitchFamily="18" charset="0"/>
              </a:rPr>
              <a:t> </a:t>
            </a:r>
            <a:r>
              <a:rPr lang="ru-RU" altLang="ru-RU" sz="2400">
                <a:latin typeface="Garamond" panose="02020404030301010803" pitchFamily="18" charset="0"/>
              </a:rPr>
              <a:t>- 0,67 </a:t>
            </a:r>
            <a:r>
              <a:rPr lang="en-US" altLang="ru-RU">
                <a:latin typeface="Garamond" panose="02020404030301010803" pitchFamily="18" charset="0"/>
              </a:rPr>
              <a:t>±</a:t>
            </a:r>
            <a:r>
              <a:rPr lang="ru-RU" altLang="ru-RU" sz="2400">
                <a:latin typeface="Garamond" panose="02020404030301010803" pitchFamily="18" charset="0"/>
              </a:rPr>
              <a:t>0,07(0,5 - 0,84)</a:t>
            </a:r>
          </a:p>
          <a:p>
            <a:pPr eaLnBrk="1" hangingPunct="1"/>
            <a:r>
              <a:rPr lang="en-US" altLang="ru-RU" sz="2400">
                <a:latin typeface="Garamond" panose="02020404030301010803" pitchFamily="18" charset="0"/>
              </a:rPr>
              <a:t> </a:t>
            </a:r>
          </a:p>
          <a:p>
            <a:pPr eaLnBrk="1" hangingPunct="1"/>
            <a:r>
              <a:rPr lang="en-US" altLang="ru-RU" sz="2400" b="1">
                <a:latin typeface="Garamond" panose="02020404030301010803" pitchFamily="18" charset="0"/>
              </a:rPr>
              <a:t>PI</a:t>
            </a:r>
            <a:r>
              <a:rPr lang="ru-RU" altLang="ru-RU" sz="2400">
                <a:latin typeface="Garamond" panose="02020404030301010803" pitchFamily="18" charset="0"/>
              </a:rPr>
              <a:t> -1,41 </a:t>
            </a:r>
            <a:r>
              <a:rPr lang="en-US" altLang="ru-RU">
                <a:latin typeface="Garamond" panose="02020404030301010803" pitchFamily="18" charset="0"/>
              </a:rPr>
              <a:t>±</a:t>
            </a:r>
            <a:r>
              <a:rPr lang="ru-RU" altLang="ru-RU" sz="2400">
                <a:latin typeface="Garamond" panose="02020404030301010803" pitchFamily="18" charset="0"/>
              </a:rPr>
              <a:t>0,5 (0,8 – 2,82)</a:t>
            </a:r>
            <a:endParaRPr lang="en-US" altLang="ru-RU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>НСА</a:t>
            </a:r>
            <a:br>
              <a:rPr lang="ru-RU" sz="4000"/>
            </a:br>
            <a:r>
              <a:rPr lang="ru-RU" sz="4000"/>
              <a:t> </a:t>
            </a:r>
            <a:r>
              <a:rPr lang="ru-RU" sz="2400" b="1">
                <a:solidFill>
                  <a:srgbClr val="FF0000"/>
                </a:solidFill>
              </a:rPr>
              <a:t>ПОКАЗАТЕЛИ КРОВОТОКА.</a:t>
            </a:r>
          </a:p>
        </p:txBody>
      </p:sp>
      <p:sp>
        <p:nvSpPr>
          <p:cNvPr id="48131" name="Text Box 3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5915026" y="2349500"/>
            <a:ext cx="4752975" cy="24653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2400" b="1"/>
              <a:t>ДИАМЕТР</a:t>
            </a:r>
            <a:r>
              <a:rPr lang="ru-RU" sz="2400"/>
              <a:t> - 4,1 </a:t>
            </a:r>
            <a:r>
              <a:rPr lang="en-US" sz="2400"/>
              <a:t>±</a:t>
            </a:r>
            <a:r>
              <a:rPr lang="ru-RU" sz="2400"/>
              <a:t> 0,6 (2,8-6)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b="1"/>
              <a:t>Vps</a:t>
            </a:r>
            <a:r>
              <a:rPr lang="ru-RU" sz="2400"/>
              <a:t> -  83 </a:t>
            </a:r>
            <a:r>
              <a:rPr lang="en-US" sz="2400"/>
              <a:t>±</a:t>
            </a:r>
            <a:r>
              <a:rPr lang="ru-RU" sz="2400"/>
              <a:t> 17 (45-136)</a:t>
            </a:r>
            <a:endParaRPr lang="en-US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b="1"/>
              <a:t>Ved</a:t>
            </a:r>
            <a:r>
              <a:rPr lang="ru-RU" sz="2400"/>
              <a:t> -  17 </a:t>
            </a:r>
            <a:r>
              <a:rPr lang="en-US" sz="2400"/>
              <a:t>±</a:t>
            </a:r>
            <a:r>
              <a:rPr lang="ru-RU" sz="2400"/>
              <a:t> 5 (9-28)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b="1"/>
              <a:t>RI</a:t>
            </a:r>
            <a:r>
              <a:rPr lang="ru-RU" sz="2400"/>
              <a:t> - 0,79 </a:t>
            </a:r>
            <a:r>
              <a:rPr lang="en-US" sz="2400"/>
              <a:t>±</a:t>
            </a:r>
            <a:r>
              <a:rPr lang="ru-RU" sz="2400"/>
              <a:t> 0,05 (0,65 - 0,9)</a:t>
            </a:r>
            <a:r>
              <a:rPr lang="en-US" sz="240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b="1"/>
              <a:t>PI</a:t>
            </a:r>
            <a:r>
              <a:rPr lang="ru-RU" sz="2400"/>
              <a:t> – 2,17 </a:t>
            </a:r>
            <a:r>
              <a:rPr lang="en-US" sz="2400"/>
              <a:t>±</a:t>
            </a:r>
            <a:r>
              <a:rPr lang="ru-RU" sz="2400"/>
              <a:t> 0,51 (1,3 – 3,46)</a:t>
            </a:r>
            <a:endParaRPr lang="en-US" sz="2400"/>
          </a:p>
        </p:txBody>
      </p:sp>
      <p:pic>
        <p:nvPicPr>
          <p:cNvPr id="55300" name="Picture 4" descr="mso19FA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1777" r="15581" b="51857"/>
          <a:stretch>
            <a:fillRect/>
          </a:stretch>
        </p:blipFill>
        <p:spPr>
          <a:xfrm>
            <a:off x="1774825" y="2060575"/>
            <a:ext cx="3887788" cy="3462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/>
              <a:t>ПОЗВОНОЧНЫЕ АРТЕРИИ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> </a:t>
            </a:r>
            <a:r>
              <a:rPr lang="ru-RU" sz="2400" b="1">
                <a:solidFill>
                  <a:srgbClr val="FF0000"/>
                </a:solidFill>
              </a:rPr>
              <a:t>ПОКАЗАТЕЛИ КРОВОТОКА.</a:t>
            </a:r>
          </a:p>
        </p:txBody>
      </p:sp>
      <p:pic>
        <p:nvPicPr>
          <p:cNvPr id="56323" name="Picture 3" descr="mso2147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4" t="46523" r="6227" b="35001"/>
          <a:stretch>
            <a:fillRect/>
          </a:stretch>
        </p:blipFill>
        <p:spPr>
          <a:xfrm>
            <a:off x="1847850" y="2060575"/>
            <a:ext cx="3671888" cy="3132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167438" y="2636838"/>
            <a:ext cx="36004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cs typeface="Arial" panose="020B0604020202020204" pitchFamily="34" charset="0"/>
              </a:rPr>
              <a:t>ДИАМЕТР</a:t>
            </a:r>
            <a:r>
              <a:rPr lang="ru-RU" altLang="ru-RU">
                <a:cs typeface="Arial" panose="020B0604020202020204" pitchFamily="34" charset="0"/>
              </a:rPr>
              <a:t> - 3,3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0,5 (1,9 – 4,4)</a:t>
            </a: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Vps</a:t>
            </a:r>
            <a:r>
              <a:rPr lang="ru-RU" altLang="ru-RU">
                <a:cs typeface="Arial" panose="020B0604020202020204" pitchFamily="34" charset="0"/>
              </a:rPr>
              <a:t> -  41,3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10,2 (20 - 61)</a:t>
            </a:r>
            <a:endParaRPr lang="en-US" altLang="ru-RU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Ved</a:t>
            </a:r>
            <a:r>
              <a:rPr lang="ru-RU" altLang="ru-RU">
                <a:cs typeface="Arial" panose="020B0604020202020204" pitchFamily="34" charset="0"/>
              </a:rPr>
              <a:t> -  12,1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3,7 (6 - 27)</a:t>
            </a:r>
          </a:p>
          <a:p>
            <a:pPr eaLnBrk="1" hangingPunct="1"/>
            <a:endParaRPr lang="ru-RU" altLang="ru-RU">
              <a:cs typeface="Arial" panose="020B0604020202020204" pitchFamily="34" charset="0"/>
            </a:endParaRP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RI</a:t>
            </a:r>
            <a:r>
              <a:rPr lang="ru-RU" altLang="ru-RU">
                <a:cs typeface="Arial" panose="020B0604020202020204" pitchFamily="34" charset="0"/>
              </a:rPr>
              <a:t> - 0,7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0,07 (0,56 - 0,86)</a:t>
            </a:r>
            <a:r>
              <a:rPr lang="en-US" altLang="ru-RU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ru-RU" b="1">
                <a:cs typeface="Arial" panose="020B0604020202020204" pitchFamily="34" charset="0"/>
              </a:rPr>
              <a:t>PI</a:t>
            </a:r>
            <a:r>
              <a:rPr lang="ru-RU" altLang="ru-RU">
                <a:cs typeface="Arial" panose="020B0604020202020204" pitchFamily="34" charset="0"/>
              </a:rPr>
              <a:t> – 1,5 </a:t>
            </a:r>
            <a:r>
              <a:rPr lang="en-US" altLang="ru-RU">
                <a:cs typeface="Arial" panose="020B0604020202020204" pitchFamily="34" charset="0"/>
              </a:rPr>
              <a:t>±</a:t>
            </a:r>
            <a:r>
              <a:rPr lang="ru-RU" altLang="ru-RU">
                <a:cs typeface="Arial" panose="020B0604020202020204" pitchFamily="34" charset="0"/>
              </a:rPr>
              <a:t> 0,49 (0,6 – 3,00)</a:t>
            </a:r>
            <a:endParaRPr lang="en-US" altLang="ru-RU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916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/>
              <a:t>Транскраниальное дуплексное сканирование.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28459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1" y="214314"/>
            <a:ext cx="3757613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solidFill>
                  <a:srgbClr val="FF0000"/>
                </a:solidFill>
              </a:rPr>
              <a:t>Показания к ТКДС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024063" y="1428751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/>
              <a:t>Выявленная стенооклюзирующая патология экстракраниальных отделов;</a:t>
            </a:r>
          </a:p>
          <a:p>
            <a:pPr eaLnBrk="1" hangingPunct="1">
              <a:lnSpc>
                <a:spcPct val="90000"/>
              </a:lnSpc>
            </a:pPr>
            <a:endParaRPr lang="ru-RU" altLang="ru-RU" b="1"/>
          </a:p>
          <a:p>
            <a:pPr eaLnBrk="1" hangingPunct="1">
              <a:lnSpc>
                <a:spcPct val="90000"/>
              </a:lnSpc>
            </a:pPr>
            <a:r>
              <a:rPr lang="ru-RU" altLang="ru-RU" b="1"/>
              <a:t>Выявление косвенных признаков  поражения интракраниальных артерий;</a:t>
            </a:r>
          </a:p>
          <a:p>
            <a:pPr eaLnBrk="1" hangingPunct="1">
              <a:lnSpc>
                <a:spcPct val="90000"/>
              </a:lnSpc>
            </a:pPr>
            <a:endParaRPr lang="ru-RU" altLang="ru-RU" b="1"/>
          </a:p>
          <a:p>
            <a:pPr eaLnBrk="1" hangingPunct="1">
              <a:lnSpc>
                <a:spcPct val="90000"/>
              </a:lnSpc>
            </a:pPr>
            <a:r>
              <a:rPr lang="ru-RU" altLang="ru-RU" b="1"/>
              <a:t>Наличие признаков острой или хронической ишемии мозга без четко установленных причин ее развития;</a:t>
            </a:r>
          </a:p>
        </p:txBody>
      </p:sp>
    </p:spTree>
    <p:extLst>
      <p:ext uri="{BB962C8B-B14F-4D97-AF65-F5344CB8AC3E}">
        <p14:creationId xmlns:p14="http://schemas.microsoft.com/office/powerpoint/2010/main" val="36828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311901" y="115889"/>
            <a:ext cx="4125913" cy="1139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0000"/>
                </a:solidFill>
              </a:rPr>
              <a:t>Показания </a:t>
            </a:r>
            <a:br>
              <a:rPr lang="ru-RU" altLang="ru-RU" sz="3600">
                <a:solidFill>
                  <a:srgbClr val="FF0000"/>
                </a:solidFill>
              </a:rPr>
            </a:br>
            <a:r>
              <a:rPr lang="ru-RU" altLang="ru-RU" sz="3600">
                <a:solidFill>
                  <a:srgbClr val="FF0000"/>
                </a:solidFill>
              </a:rPr>
              <a:t>к ТКДС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506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/>
              <a:t>Синдром головной боли;</a:t>
            </a:r>
          </a:p>
          <a:p>
            <a:pPr eaLnBrk="1" hangingPunct="1">
              <a:lnSpc>
                <a:spcPct val="90000"/>
              </a:lnSpc>
            </a:pPr>
            <a:endParaRPr lang="ru-RU" altLang="ru-RU" b="1"/>
          </a:p>
          <a:p>
            <a:pPr eaLnBrk="1" hangingPunct="1">
              <a:lnSpc>
                <a:spcPct val="90000"/>
              </a:lnSpc>
            </a:pPr>
            <a:r>
              <a:rPr lang="ru-RU" altLang="ru-RU" b="1"/>
              <a:t>Наличие системного сосудистого заболевания, являющегося потенциальным источником развития нарушения мозгового кровообращения (артериальная гипертония, сахарный диабет и др.)</a:t>
            </a:r>
          </a:p>
          <a:p>
            <a:pPr eaLnBrk="1" hangingPunct="1">
              <a:lnSpc>
                <a:spcPct val="90000"/>
              </a:lnSpc>
            </a:pPr>
            <a:endParaRPr lang="ru-RU" altLang="ru-RU" b="1"/>
          </a:p>
          <a:p>
            <a:pPr eaLnBrk="1" hangingPunct="1">
              <a:lnSpc>
                <a:spcPct val="90000"/>
              </a:lnSpc>
            </a:pPr>
            <a:r>
              <a:rPr lang="ru-RU" altLang="ru-RU" b="1"/>
              <a:t>Наличие патологии вещества головного мозга.</a:t>
            </a:r>
          </a:p>
          <a:p>
            <a:pPr>
              <a:lnSpc>
                <a:spcPct val="90000"/>
              </a:lnSpc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59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7167564" y="214314"/>
            <a:ext cx="3328987" cy="11398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3600" dirty="0"/>
              <a:t>Методика  ТКДС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Методика ТКДС включает исследование </a:t>
            </a:r>
            <a:r>
              <a:rPr lang="ru-RU" b="1" i="1" smtClean="0"/>
              <a:t>вещества головного мозга</a:t>
            </a:r>
            <a:r>
              <a:rPr lang="ru-RU" smtClean="0"/>
              <a:t> в В-режиме и исследование </a:t>
            </a:r>
            <a:r>
              <a:rPr lang="ru-RU" b="1" i="1" smtClean="0"/>
              <a:t>кровотока</a:t>
            </a:r>
            <a:r>
              <a:rPr lang="ru-RU" smtClean="0"/>
              <a:t> в крупных интракраниальных артериях и венах с использованием эффекта Допплера.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/>
              <a:t>Так как визуализация стенки сосудов невозможна, вся информация о состоянии просвета сосуда, его геометрии оценивается по характеру изменений </a:t>
            </a:r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цветовой картограммы</a:t>
            </a:r>
            <a:r>
              <a:rPr lang="ru-RU"/>
              <a:t> потока крови в сосуде.</a:t>
            </a:r>
          </a:p>
        </p:txBody>
      </p:sp>
    </p:spTree>
    <p:extLst>
      <p:ext uri="{BB962C8B-B14F-4D97-AF65-F5344CB8AC3E}">
        <p14:creationId xmlns:p14="http://schemas.microsoft.com/office/powerpoint/2010/main" val="37786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89600" y="0"/>
            <a:ext cx="4978400" cy="1143000"/>
          </a:xfrm>
        </p:spPr>
        <p:txBody>
          <a:bodyPr/>
          <a:lstStyle/>
          <a:p>
            <a:pPr>
              <a:defRPr/>
            </a:pPr>
            <a:r>
              <a:rPr lang="ru-RU" sz="2400"/>
              <a:t>Доступы для транскраниального исследования</a:t>
            </a:r>
          </a:p>
        </p:txBody>
      </p:sp>
      <p:pic>
        <p:nvPicPr>
          <p:cNvPr id="60419" name="Picture 3" descr="315C539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4" t="14090" r="8554" b="32681"/>
          <a:stretch>
            <a:fillRect/>
          </a:stretch>
        </p:blipFill>
        <p:spPr bwMode="auto">
          <a:xfrm>
            <a:off x="1847851" y="836613"/>
            <a:ext cx="4651375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553200" y="2133600"/>
            <a:ext cx="3886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Акустические «окна» для интракраниального исследования.</a:t>
            </a:r>
          </a:p>
          <a:p>
            <a:pPr eaLnBrk="1" hangingPunct="1">
              <a:spcBef>
                <a:spcPct val="50000"/>
              </a:spcBef>
            </a:pPr>
            <a:endParaRPr lang="ru-RU" altLang="ru-RU"/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- транстемпоральное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- трансфораминальное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- трансорбтальное </a:t>
            </a:r>
          </a:p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315200" y="6240464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Проф. </a:t>
            </a:r>
            <a:r>
              <a:rPr lang="en-US" altLang="ru-RU" sz="1000"/>
              <a:t>Schnalke</a:t>
            </a:r>
            <a:r>
              <a:rPr lang="ru-RU" altLang="ru-RU" sz="1000"/>
              <a:t>, Берлинский Исторический музей клиники </a:t>
            </a:r>
            <a:r>
              <a:rPr lang="en-US" altLang="ru-RU" sz="1000"/>
              <a:t>Charite.</a:t>
            </a:r>
            <a:endParaRPr lang="ru-RU" altLang="ru-RU" sz="100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774825" y="4724401"/>
            <a:ext cx="4648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Толщина кости в темпоральной области составляет от 0,07см (хорошая визуализация) до 0,6см (сложная визуализация).</a:t>
            </a:r>
          </a:p>
        </p:txBody>
      </p:sp>
    </p:spTree>
    <p:extLst>
      <p:ext uri="{BB962C8B-B14F-4D97-AF65-F5344CB8AC3E}">
        <p14:creationId xmlns:p14="http://schemas.microsoft.com/office/powerpoint/2010/main" val="676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>
                <a:solidFill>
                  <a:schemeClr val="hlink"/>
                </a:solidFill>
              </a:rPr>
              <a:t>Цели УЗИ артериальной и венозной систем головного мозга на экстра- и интракраниальном уровнях:</a:t>
            </a:r>
            <a:br>
              <a:rPr lang="ru-RU" sz="2400">
                <a:solidFill>
                  <a:schemeClr val="hlink"/>
                </a:solidFill>
              </a:rPr>
            </a:br>
            <a:endParaRPr lang="ru-RU" sz="240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57338"/>
            <a:ext cx="9144000" cy="4927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Выявление ранних (доклинических) признаков системной сосудистой патологии;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ru-RU" b="1" u="sng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ru-RU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Выявление аномалий развития сосудов, артериальных и венозных аневризм, артериовенозных </a:t>
            </a:r>
            <a:r>
              <a:rPr lang="ru-RU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мальформаций</a:t>
            </a:r>
            <a:r>
              <a:rPr lang="ru-RU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соустий, </a:t>
            </a:r>
            <a:r>
              <a:rPr lang="ru-RU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вазоспазма</a:t>
            </a:r>
            <a:r>
              <a:rPr lang="ru-RU" b="1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нарушений венозной циркуляции.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ru-RU" b="1" u="sng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Мониторинг и оценка эффективности лечения;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ru-RU" b="1" u="sng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8310563" y="214314"/>
            <a:ext cx="2043112" cy="1139825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sz="3200" dirty="0"/>
              <a:t>Методика  ТКДС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472488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ТКДС проводится векторным (секторным) датчиком с частотой  1 – 2,5 МГц (2 МГц).</a:t>
            </a:r>
          </a:p>
          <a:p>
            <a:pPr eaLnBrk="1" hangingPunct="1">
              <a:defRPr/>
            </a:pPr>
            <a:r>
              <a:rPr lang="ru-RU" b="1" u="sng" dirty="0"/>
              <a:t>Доступы</a:t>
            </a:r>
            <a:r>
              <a:rPr lang="ru-RU" dirty="0"/>
              <a:t>: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</a:t>
            </a:r>
            <a:r>
              <a:rPr lang="ru-RU" dirty="0"/>
              <a:t> –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транстемпоральный</a:t>
            </a:r>
            <a:r>
              <a:rPr lang="ru-RU" i="1" dirty="0"/>
              <a:t> </a:t>
            </a:r>
            <a:r>
              <a:rPr lang="ru-RU" dirty="0"/>
              <a:t>(височный)   через чешую височной кости и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/>
              <a:t> 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субокципитальный</a:t>
            </a:r>
            <a:r>
              <a:rPr lang="ru-RU" dirty="0"/>
              <a:t> через большое затылочное отверстие (</a:t>
            </a:r>
            <a:r>
              <a:rPr lang="ru-RU" dirty="0" err="1"/>
              <a:t>трансфораминальный</a:t>
            </a:r>
            <a:r>
              <a:rPr lang="ru-RU" dirty="0"/>
              <a:t>) 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/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дополнительные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</a:t>
            </a:r>
            <a:r>
              <a:rPr lang="ru-RU" dirty="0"/>
              <a:t>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трансорбитальный</a:t>
            </a:r>
            <a:r>
              <a:rPr lang="ru-RU" i="1" dirty="0"/>
              <a:t> </a:t>
            </a:r>
            <a:r>
              <a:rPr lang="ru-RU" dirty="0"/>
              <a:t>через верхнюю глазничную щель и </a:t>
            </a:r>
            <a:r>
              <a:rPr lang="ru-RU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трансокципитальный</a:t>
            </a:r>
            <a:r>
              <a:rPr lang="ru-RU" dirty="0"/>
              <a:t> через чешую затылочной кости, над затылочным бугром.</a:t>
            </a:r>
          </a:p>
        </p:txBody>
      </p:sp>
      <p:pic>
        <p:nvPicPr>
          <p:cNvPr id="62468" name="Picture 3" descr="315C5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4" t="14090" r="8554" b="32681"/>
          <a:stretch>
            <a:fillRect/>
          </a:stretch>
        </p:blipFill>
        <p:spPr bwMode="auto">
          <a:xfrm>
            <a:off x="1809751" y="214314"/>
            <a:ext cx="18907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hlink"/>
                </a:solidFill>
              </a:rPr>
              <a:t>Структуры головного мозга</a:t>
            </a:r>
          </a:p>
        </p:txBody>
      </p:sp>
      <p:pic>
        <p:nvPicPr>
          <p:cNvPr id="67587" name="Picture 3" descr="mso9E7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r="55148" b="55203"/>
          <a:stretch>
            <a:fillRect/>
          </a:stretch>
        </p:blipFill>
        <p:spPr>
          <a:xfrm>
            <a:off x="2208213" y="1484314"/>
            <a:ext cx="3168650" cy="216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mso9E72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50690" r="54237" b="3122"/>
          <a:stretch>
            <a:fillRect/>
          </a:stretch>
        </p:blipFill>
        <p:spPr>
          <a:xfrm>
            <a:off x="2279651" y="3717926"/>
            <a:ext cx="3095625" cy="216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mso9E72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9" t="53764" r="6758" b="4790"/>
          <a:stretch>
            <a:fillRect/>
          </a:stretch>
        </p:blipFill>
        <p:spPr>
          <a:xfrm>
            <a:off x="6240464" y="3863976"/>
            <a:ext cx="3311525" cy="216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mso9E7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 t="4462" r="7800" b="55055"/>
          <a:stretch>
            <a:fillRect/>
          </a:stretch>
        </p:blipFill>
        <p:spPr bwMode="auto">
          <a:xfrm>
            <a:off x="6167438" y="1412876"/>
            <a:ext cx="338455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032625" y="6165851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/>
              <a:t>7 – ножки мозга</a:t>
            </a:r>
          </a:p>
        </p:txBody>
      </p:sp>
    </p:spTree>
    <p:extLst>
      <p:ext uri="{BB962C8B-B14F-4D97-AF65-F5344CB8AC3E}">
        <p14:creationId xmlns:p14="http://schemas.microsoft.com/office/powerpoint/2010/main" val="26173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1992313" y="620714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Исследование необходимо начинать с ориентировочного сканирования в В-режиме с визуализацией структур головного мозга, оценивая наличие или отсутствие патологических образований в них.</a:t>
            </a:r>
          </a:p>
        </p:txBody>
      </p:sp>
      <p:pic>
        <p:nvPicPr>
          <p:cNvPr id="68611" name="Picture 3" descr="mso9E729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9" t="53764" r="6758" b="4790"/>
          <a:stretch>
            <a:fillRect/>
          </a:stretch>
        </p:blipFill>
        <p:spPr bwMode="auto">
          <a:xfrm>
            <a:off x="4295775" y="3644900"/>
            <a:ext cx="424815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sz="4000">
                <a:solidFill>
                  <a:schemeClr val="hlink"/>
                </a:solidFill>
              </a:rPr>
              <a:t>ОПУХОЛИ ГОЛОВНОГО МОЗГА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  <a:p>
            <a:pPr eaLnBrk="1" hangingPunct="1">
              <a:defRPr/>
            </a:pPr>
            <a:r>
              <a:rPr lang="ru-RU" b="1" smtClean="0"/>
              <a:t>ОБЪЕМНЫЕ ОБРАЗОВАНИЯ</a:t>
            </a:r>
            <a:r>
              <a:rPr lang="ru-RU" smtClean="0"/>
              <a:t> МОЗГА – ЭТО </a:t>
            </a:r>
            <a:r>
              <a:rPr lang="ru-RU" b="1" u="sng" smtClean="0"/>
              <a:t>ЗОНЫ ИЗМЕНЕННОЙ ЭХОГЕННОСТИ</a:t>
            </a:r>
            <a:r>
              <a:rPr lang="ru-RU" smtClean="0"/>
              <a:t> – СНИЖЕННОЙ ИЛИ ПОВЫШЕННОЙ, ОДНОРОДНОЙ ИЛИ НЕОДНОРОДНОЙ 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4634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624638" y="333376"/>
            <a:ext cx="4043362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>
                <a:solidFill>
                  <a:schemeClr val="hlink"/>
                </a:solidFill>
              </a:rPr>
              <a:t>ОПУХОЛИ ГОЛОВНОГО МОЗГА</a:t>
            </a:r>
          </a:p>
        </p:txBody>
      </p:sp>
      <p:pic>
        <p:nvPicPr>
          <p:cNvPr id="70659" name="Picture 3" descr="mso477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0" t="6160" r="3609" b="59872"/>
          <a:stretch>
            <a:fillRect/>
          </a:stretch>
        </p:blipFill>
        <p:spPr>
          <a:xfrm>
            <a:off x="4727576" y="1557339"/>
            <a:ext cx="2879725" cy="1584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mso477E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12506"/>
          <a:stretch/>
        </p:blipFill>
        <p:spPr>
          <a:xfrm>
            <a:off x="7995408" y="1593669"/>
            <a:ext cx="3792156" cy="17330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mso477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51207" r="74217" b="14929"/>
          <a:stretch>
            <a:fillRect/>
          </a:stretch>
        </p:blipFill>
        <p:spPr>
          <a:xfrm>
            <a:off x="1524000" y="4005264"/>
            <a:ext cx="3024188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mso477E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12872"/>
          <a:stretch/>
        </p:blipFill>
        <p:spPr>
          <a:xfrm>
            <a:off x="7995408" y="3962400"/>
            <a:ext cx="3792154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mso47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6451" r="71440" b="63425"/>
          <a:stretch>
            <a:fillRect/>
          </a:stretch>
        </p:blipFill>
        <p:spPr bwMode="auto">
          <a:xfrm>
            <a:off x="1919288" y="1628775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mso47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1" t="49525" r="3094" b="16034"/>
          <a:stretch>
            <a:fillRect/>
          </a:stretch>
        </p:blipFill>
        <p:spPr bwMode="auto">
          <a:xfrm>
            <a:off x="5087939" y="3933825"/>
            <a:ext cx="25923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2566989" y="3500438"/>
            <a:ext cx="1144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ГЛИОМА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800601" y="3284538"/>
            <a:ext cx="289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ОЛИГОДЕНДРОГЛИОМА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8522971" y="3600452"/>
            <a:ext cx="1831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МЕНИНГИОМА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135189" y="6237288"/>
            <a:ext cx="7864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/>
              <a:t>МЕТАСТАЗЫ РАКА В ГОЛОВНОЙ МОЗГ РАЗЛИЧНОЙ ЛОКАЛИЗАЦИИ.</a:t>
            </a:r>
          </a:p>
        </p:txBody>
      </p:sp>
      <p:pic>
        <p:nvPicPr>
          <p:cNvPr id="70669" name="Picture 13" descr="mso9E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 t="4462" r="7800" b="55055"/>
          <a:stretch>
            <a:fillRect/>
          </a:stretch>
        </p:blipFill>
        <p:spPr bwMode="auto">
          <a:xfrm>
            <a:off x="1774826" y="0"/>
            <a:ext cx="244792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4367214" y="682626"/>
            <a:ext cx="865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норма</a:t>
            </a:r>
          </a:p>
        </p:txBody>
      </p:sp>
    </p:spTree>
    <p:extLst>
      <p:ext uri="{BB962C8B-B14F-4D97-AF65-F5344CB8AC3E}">
        <p14:creationId xmlns:p14="http://schemas.microsoft.com/office/powerpoint/2010/main" val="3121246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FFFF00"/>
                </a:solidFill>
                <a:latin typeface="Tahoma" pitchFamily="34" charset="0"/>
              </a:rPr>
              <a:t>Опухоль головного мозга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1"/>
            <a:ext cx="42672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8064"/>
            <a:ext cx="42672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21231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Транстемпоральный доступ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Анатомическим ориентиром для средней мозговой артерии, сифона ВСА, передней мозговой артерии является пирамида височной кости, имеющая высокую эхогенность.</a:t>
            </a:r>
          </a:p>
        </p:txBody>
      </p:sp>
      <p:pic>
        <p:nvPicPr>
          <p:cNvPr id="72708" name="Picture 4" descr="mso8B4CD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3" t="2959" r="10452" b="81744"/>
          <a:stretch>
            <a:fillRect/>
          </a:stretch>
        </p:blipFill>
        <p:spPr bwMode="auto">
          <a:xfrm>
            <a:off x="4008438" y="4221164"/>
            <a:ext cx="33845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823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1992313" y="333376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Анатомическим ориентиром для задней мозговой артерии и вены Розенталя служат ножки мозга – средний мозг.</a:t>
            </a:r>
          </a:p>
        </p:txBody>
      </p:sp>
      <p:pic>
        <p:nvPicPr>
          <p:cNvPr id="73731" name="Picture 3" descr="mso9E729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9" t="53764" r="6758" b="4790"/>
          <a:stretch>
            <a:fillRect/>
          </a:stretch>
        </p:blipFill>
        <p:spPr bwMode="auto">
          <a:xfrm>
            <a:off x="2566988" y="3933826"/>
            <a:ext cx="38163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743700" y="2636838"/>
            <a:ext cx="3455988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1 – лобные доли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2 – межполушарная щель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3 – височные доли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4 – СМА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5 – ПМА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7 – ножки мозга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8 – ЗМА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9 – мозжечок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10- затылочные доли</a:t>
            </a:r>
          </a:p>
        </p:txBody>
      </p:sp>
      <p:pic>
        <p:nvPicPr>
          <p:cNvPr id="73733" name="Picture 5" descr="mso9E7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50690" r="54237" b="3122"/>
          <a:stretch>
            <a:fillRect/>
          </a:stretch>
        </p:blipFill>
        <p:spPr bwMode="auto">
          <a:xfrm>
            <a:off x="1847850" y="2060575"/>
            <a:ext cx="25923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152400"/>
            <a:ext cx="47244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Интракраниальные сегменты ВСА</a:t>
            </a:r>
          </a:p>
        </p:txBody>
      </p:sp>
      <p:pic>
        <p:nvPicPr>
          <p:cNvPr id="74755" name="Picture 3" descr="47F46F0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4170" r="50639" b="74681"/>
          <a:stretch>
            <a:fillRect/>
          </a:stretch>
        </p:blipFill>
        <p:spPr>
          <a:xfrm>
            <a:off x="1774825" y="260350"/>
            <a:ext cx="2946400" cy="217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847850" y="5157788"/>
            <a:ext cx="29527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Сегменты С2 – С3 – С4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образуют сифон.</a:t>
            </a:r>
          </a:p>
        </p:txBody>
      </p:sp>
      <p:pic>
        <p:nvPicPr>
          <p:cNvPr id="74757" name="Picture 5" descr="7155EEFF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0" t="11522" r="1877" b="27573"/>
          <a:stretch>
            <a:fillRect/>
          </a:stretch>
        </p:blipFill>
        <p:spPr bwMode="auto">
          <a:xfrm>
            <a:off x="5735638" y="2349501"/>
            <a:ext cx="45974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847850" y="6021388"/>
            <a:ext cx="3671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Анатомическая длина 30-50мм.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600825" y="4941888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Варианты строения сифона.</a:t>
            </a:r>
          </a:p>
        </p:txBody>
      </p:sp>
      <p:pic>
        <p:nvPicPr>
          <p:cNvPr id="74760" name="Picture 8" descr="12CCACC7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7" t="64027" r="19675" b="21388"/>
          <a:stretch>
            <a:fillRect/>
          </a:stretch>
        </p:blipFill>
        <p:spPr bwMode="auto">
          <a:xfrm>
            <a:off x="2135188" y="2997200"/>
            <a:ext cx="20891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0"/>
            <a:ext cx="48006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Сканирование на уровне верхнего и нижнего моста</a:t>
            </a:r>
          </a:p>
        </p:txBody>
      </p:sp>
      <p:pic>
        <p:nvPicPr>
          <p:cNvPr id="75779" name="Picture 3" descr="A3D6F96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4504" r="49770" b="14703"/>
          <a:stretch>
            <a:fillRect/>
          </a:stretch>
        </p:blipFill>
        <p:spPr>
          <a:xfrm>
            <a:off x="1676401" y="228601"/>
            <a:ext cx="2043113" cy="1255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5" descr="47F46F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40976" r="51012" b="37939"/>
          <a:stretch>
            <a:fillRect/>
          </a:stretch>
        </p:blipFill>
        <p:spPr bwMode="auto">
          <a:xfrm>
            <a:off x="3792538" y="3789363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7696200" y="4724400"/>
            <a:ext cx="2971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Горизонтальная часть сегмента С6  ВСА в цвете и спектре.</a:t>
            </a:r>
          </a:p>
        </p:txBody>
      </p:sp>
      <p:pic>
        <p:nvPicPr>
          <p:cNvPr id="75782" name="Picture 8" descr="E47FD0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17825" r="11240" b="39642"/>
          <a:stretch>
            <a:fillRect/>
          </a:stretch>
        </p:blipFill>
        <p:spPr bwMode="auto">
          <a:xfrm>
            <a:off x="1992313" y="1628775"/>
            <a:ext cx="35814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0" descr="A3D6F96D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8" t="6042" r="325" b="62494"/>
          <a:stretch>
            <a:fillRect/>
          </a:stretch>
        </p:blipFill>
        <p:spPr bwMode="auto">
          <a:xfrm>
            <a:off x="3863975" y="260351"/>
            <a:ext cx="1727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Text Box 11"/>
          <p:cNvSpPr txBox="1">
            <a:spLocks noChangeArrowheads="1"/>
          </p:cNvSpPr>
          <p:nvPr/>
        </p:nvSpPr>
        <p:spPr bwMode="auto">
          <a:xfrm>
            <a:off x="5735638" y="2492376"/>
            <a:ext cx="3962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Сегменты С3 и С4 ВСА – сифон.</a:t>
            </a:r>
          </a:p>
        </p:txBody>
      </p:sp>
      <p:pic>
        <p:nvPicPr>
          <p:cNvPr id="75785" name="Picture 12" descr="47F46F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4170" r="50639" b="74681"/>
          <a:stretch>
            <a:fillRect/>
          </a:stretch>
        </p:blipFill>
        <p:spPr bwMode="auto">
          <a:xfrm>
            <a:off x="1919288" y="4868863"/>
            <a:ext cx="1441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4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83339" y="5013326"/>
            <a:ext cx="4484687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 </a:t>
            </a:r>
            <a:r>
              <a:rPr lang="ru-RU" sz="6000" dirty="0">
                <a:sym typeface="Wingdings" pitchFamily="2" charset="2"/>
              </a:rPr>
              <a:t>   </a:t>
            </a:r>
            <a:endParaRPr lang="en-US" sz="2800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32176" y="836614"/>
            <a:ext cx="67675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/>
              <a:t>ОСНОВЫ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600"/>
              <a:t>АРТЕРИАЛЬНОЙ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3600"/>
              <a:t>АНАТОМИИ</a:t>
            </a:r>
            <a:r>
              <a:rPr lang="ru-RU" altLang="ru-RU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4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-171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Артерии основания мозга –</a:t>
            </a:r>
            <a:br>
              <a:rPr lang="ru-RU" sz="3200"/>
            </a:br>
            <a:r>
              <a:rPr lang="ru-RU" sz="3200"/>
              <a:t>виллизиев круг.</a:t>
            </a:r>
          </a:p>
        </p:txBody>
      </p:sp>
      <p:pic>
        <p:nvPicPr>
          <p:cNvPr id="76803" name="Picture 3" descr="mso8B4C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2" y="2087880"/>
            <a:ext cx="279766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mso8B4C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1" t="25403" r="12532" b="56970"/>
          <a:stretch>
            <a:fillRect/>
          </a:stretch>
        </p:blipFill>
        <p:spPr>
          <a:xfrm>
            <a:off x="8070716" y="2967175"/>
            <a:ext cx="3095625" cy="292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mso8B4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2161" r="59981" b="80174"/>
          <a:stretch>
            <a:fillRect/>
          </a:stretch>
        </p:blipFill>
        <p:spPr bwMode="auto">
          <a:xfrm>
            <a:off x="4224338" y="1196976"/>
            <a:ext cx="338296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4" descr="mso583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202" r="74741" b="69469"/>
          <a:stretch>
            <a:fillRect/>
          </a:stretch>
        </p:blipFill>
        <p:spPr bwMode="auto">
          <a:xfrm>
            <a:off x="752232" y="731044"/>
            <a:ext cx="1150938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1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458200" y="0"/>
            <a:ext cx="22098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 СМА</a:t>
            </a:r>
          </a:p>
        </p:txBody>
      </p:sp>
      <p:pic>
        <p:nvPicPr>
          <p:cNvPr id="77833" name="Picture 9" descr="F4FB865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324" r="50778" b="74989"/>
          <a:stretch>
            <a:fillRect/>
          </a:stretch>
        </p:blipFill>
        <p:spPr>
          <a:xfrm>
            <a:off x="6096000" y="981075"/>
            <a:ext cx="426720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94C7F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56828" r="9380" b="18996"/>
          <a:stretch>
            <a:fillRect/>
          </a:stretch>
        </p:blipFill>
        <p:spPr bwMode="auto">
          <a:xfrm>
            <a:off x="515144" y="89693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008438" y="188913"/>
            <a:ext cx="2895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/>
              <a:t>М1 – горизонтальный сегмент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М2 – островковая часть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М3 – оперкулярная часть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М4 – кортикальная часть</a:t>
            </a:r>
          </a:p>
        </p:txBody>
      </p:sp>
      <p:pic>
        <p:nvPicPr>
          <p:cNvPr id="77829" name="Picture 5" descr="40FF78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174" r="27464" b="62320"/>
          <a:stretch>
            <a:fillRect/>
          </a:stretch>
        </p:blipFill>
        <p:spPr bwMode="auto">
          <a:xfrm>
            <a:off x="1992314" y="2276476"/>
            <a:ext cx="23145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847850" y="41497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/>
              <a:t>Варианты анатомического строения сегмента М1 СМА.</a:t>
            </a:r>
          </a:p>
        </p:txBody>
      </p:sp>
      <p:pic>
        <p:nvPicPr>
          <p:cNvPr id="77831" name="Picture 7" descr="40FF78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81885" r="49541" b="3624"/>
          <a:stretch>
            <a:fillRect/>
          </a:stretch>
        </p:blipFill>
        <p:spPr bwMode="auto">
          <a:xfrm>
            <a:off x="1919288" y="4797425"/>
            <a:ext cx="3429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5448300" y="5084764"/>
            <a:ext cx="36576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Варианты отхождения М2 ветвей СМА.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А – трифуркация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В – латеральная псевдобифуркация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С – раннее отхождение височной ветви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Д – латеральная бифуркация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Е – медиальная бифуркация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6096000" y="4149726"/>
            <a:ext cx="4572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Анатомические варианты СМА, визуализируемые при ТКДС </a:t>
            </a:r>
            <a:r>
              <a:rPr lang="ru-RU" altLang="ru-RU" sz="1200"/>
              <a:t>( на уровне среднего мозга)</a:t>
            </a:r>
          </a:p>
        </p:txBody>
      </p:sp>
    </p:spTree>
    <p:extLst>
      <p:ext uri="{BB962C8B-B14F-4D97-AF65-F5344CB8AC3E}">
        <p14:creationId xmlns:p14="http://schemas.microsoft.com/office/powerpoint/2010/main" val="37176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0" y="228600"/>
            <a:ext cx="3581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/>
              <a:t>Сканирование на уровне среднего мозга.</a:t>
            </a:r>
            <a:br>
              <a:rPr lang="ru-RU" sz="2800"/>
            </a:br>
            <a:endParaRPr lang="ru-RU" sz="2800"/>
          </a:p>
        </p:txBody>
      </p:sp>
      <p:pic>
        <p:nvPicPr>
          <p:cNvPr id="78851" name="Picture 3" descr="A3D6F96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4840" r="48924" b="62750"/>
          <a:stretch>
            <a:fillRect/>
          </a:stretch>
        </p:blipFill>
        <p:spPr>
          <a:xfrm>
            <a:off x="1774826" y="188914"/>
            <a:ext cx="3851275" cy="287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7315200" y="2362200"/>
            <a:ext cx="3352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Положение датчика.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Соответствующая картина при ТКДС.</a:t>
            </a:r>
          </a:p>
        </p:txBody>
      </p:sp>
      <p:pic>
        <p:nvPicPr>
          <p:cNvPr id="78853" name="Picture 5" descr="F4FB86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9" t="1518" r="3198" b="77266"/>
          <a:stretch>
            <a:fillRect/>
          </a:stretch>
        </p:blipFill>
        <p:spPr bwMode="auto">
          <a:xfrm>
            <a:off x="1847851" y="3213100"/>
            <a:ext cx="51847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535864" y="4797426"/>
            <a:ext cx="259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Сегмент М1 СМА.</a:t>
            </a:r>
          </a:p>
        </p:txBody>
      </p:sp>
    </p:spTree>
    <p:extLst>
      <p:ext uri="{BB962C8B-B14F-4D97-AF65-F5344CB8AC3E}">
        <p14:creationId xmlns:p14="http://schemas.microsoft.com/office/powerpoint/2010/main" val="41401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18488" cy="1143000"/>
          </a:xfrm>
        </p:spPr>
        <p:txBody>
          <a:bodyPr/>
          <a:lstStyle/>
          <a:p>
            <a:pPr>
              <a:defRPr/>
            </a:pPr>
            <a:r>
              <a:rPr lang="ru-RU" sz="2000"/>
              <a:t>Сканирование на уровне центральной части боковых желудочков</a:t>
            </a:r>
            <a:br>
              <a:rPr lang="ru-RU" sz="2000"/>
            </a:br>
            <a:r>
              <a:rPr lang="ru-RU" sz="2000"/>
              <a:t>и  на уровне таламуса.</a:t>
            </a:r>
          </a:p>
        </p:txBody>
      </p:sp>
      <p:pic>
        <p:nvPicPr>
          <p:cNvPr id="79875" name="Picture 7" descr="C57F3B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1910" r="53313" b="68864"/>
          <a:stretch>
            <a:fillRect/>
          </a:stretch>
        </p:blipFill>
        <p:spPr>
          <a:xfrm>
            <a:off x="1919288" y="1341439"/>
            <a:ext cx="3816350" cy="259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8" descr="A3D6F96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5" t="53926" r="166" b="14131"/>
          <a:stretch>
            <a:fillRect/>
          </a:stretch>
        </p:blipFill>
        <p:spPr>
          <a:xfrm>
            <a:off x="6527800" y="1484314"/>
            <a:ext cx="3671888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9" descr="C57F3B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2" t="1994" r="4613" b="68100"/>
          <a:stretch>
            <a:fillRect/>
          </a:stretch>
        </p:blipFill>
        <p:spPr bwMode="auto">
          <a:xfrm>
            <a:off x="1919289" y="4149726"/>
            <a:ext cx="31194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10"/>
          <p:cNvSpPr txBox="1">
            <a:spLocks noChangeArrowheads="1"/>
          </p:cNvSpPr>
          <p:nvPr/>
        </p:nvSpPr>
        <p:spPr bwMode="auto">
          <a:xfrm>
            <a:off x="5303838" y="5445126"/>
            <a:ext cx="3962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Череп подсвечен изнутри.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Оптимальное положение датчика.</a:t>
            </a:r>
          </a:p>
        </p:txBody>
      </p:sp>
    </p:spTree>
    <p:extLst>
      <p:ext uri="{BB962C8B-B14F-4D97-AF65-F5344CB8AC3E}">
        <p14:creationId xmlns:p14="http://schemas.microsoft.com/office/powerpoint/2010/main" val="40721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10600" y="-152400"/>
            <a:ext cx="22860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ПМА</a:t>
            </a:r>
          </a:p>
        </p:txBody>
      </p:sp>
      <p:pic>
        <p:nvPicPr>
          <p:cNvPr id="80899" name="Picture 3" descr="F4FB865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t="73323" r="2776" b="1355"/>
          <a:stretch>
            <a:fillRect/>
          </a:stretch>
        </p:blipFill>
        <p:spPr>
          <a:xfrm>
            <a:off x="1752600" y="762000"/>
            <a:ext cx="3505200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52600" y="304801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Схема сегментов ПМА.</a:t>
            </a:r>
          </a:p>
        </p:txBody>
      </p:sp>
      <p:pic>
        <p:nvPicPr>
          <p:cNvPr id="80901" name="Picture 5" descr="A4D2286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3989" r="31540" b="45763"/>
          <a:stretch>
            <a:fillRect/>
          </a:stretch>
        </p:blipFill>
        <p:spPr bwMode="auto">
          <a:xfrm>
            <a:off x="1676400" y="3657601"/>
            <a:ext cx="21336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A4D228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57428" r="50122" b="15703"/>
          <a:stretch>
            <a:fillRect/>
          </a:stretch>
        </p:blipFill>
        <p:spPr bwMode="auto">
          <a:xfrm>
            <a:off x="4191000" y="3886200"/>
            <a:ext cx="35052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A4D228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0" t="57428" r="3178" b="18170"/>
          <a:stretch>
            <a:fillRect/>
          </a:stretch>
        </p:blipFill>
        <p:spPr bwMode="auto">
          <a:xfrm>
            <a:off x="5410200" y="762001"/>
            <a:ext cx="37338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727575" y="6583364"/>
            <a:ext cx="2514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/>
              <a:t>Уровень среднего мозга.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8077200" y="4267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Сегмент А1 ПМА.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7751764" y="4930776"/>
            <a:ext cx="259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54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0" y="0"/>
            <a:ext cx="3429000" cy="1143000"/>
          </a:xfrm>
        </p:spPr>
        <p:txBody>
          <a:bodyPr/>
          <a:lstStyle/>
          <a:p>
            <a:pPr>
              <a:defRPr/>
            </a:pPr>
            <a:r>
              <a:rPr lang="ru-RU" sz="2400" dirty="0"/>
              <a:t>Технология исследования</a:t>
            </a:r>
            <a:br>
              <a:rPr lang="ru-RU" sz="2400" dirty="0"/>
            </a:br>
            <a:r>
              <a:rPr lang="ru-RU" sz="2400" dirty="0"/>
              <a:t>(</a:t>
            </a:r>
            <a:r>
              <a:rPr lang="ru-RU" sz="1800" dirty="0" err="1"/>
              <a:t>трансфораминальный</a:t>
            </a:r>
            <a:r>
              <a:rPr lang="ru-RU" sz="1800" dirty="0"/>
              <a:t> доступ)</a:t>
            </a:r>
          </a:p>
        </p:txBody>
      </p:sp>
      <p:pic>
        <p:nvPicPr>
          <p:cNvPr id="81923" name="Picture 3" descr="26A5FB5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6323" r="53798" b="66843"/>
          <a:stretch>
            <a:fillRect/>
          </a:stretch>
        </p:blipFill>
        <p:spPr>
          <a:xfrm>
            <a:off x="1524000" y="188913"/>
            <a:ext cx="4427538" cy="251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063750" y="2781300"/>
            <a:ext cx="3352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Большое затылочное отверстие: длина- 35мм, ширина-30мм.</a:t>
            </a:r>
          </a:p>
        </p:txBody>
      </p:sp>
      <p:pic>
        <p:nvPicPr>
          <p:cNvPr id="81925" name="Picture 5" descr="4644D2F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9781" r="6306" b="48735"/>
          <a:stretch>
            <a:fillRect/>
          </a:stretch>
        </p:blipFill>
        <p:spPr bwMode="auto">
          <a:xfrm>
            <a:off x="1703388" y="4005263"/>
            <a:ext cx="38163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519738" y="4868864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Задняя нижняя мозжечковая артерия (от сегмента  </a:t>
            </a:r>
            <a:r>
              <a:rPr lang="en-US" altLang="ru-RU" sz="1000"/>
              <a:t>V</a:t>
            </a:r>
            <a:r>
              <a:rPr lang="ru-RU" altLang="ru-RU" sz="1000"/>
              <a:t>4 ПА).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519738" y="5445126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Передняя  нижняя мозжечковая артерия (от проксимального отдела ОА).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591175" y="6165851"/>
            <a:ext cx="2133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Верхняя мозжечковая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артерия.</a:t>
            </a:r>
          </a:p>
        </p:txBody>
      </p:sp>
      <p:pic>
        <p:nvPicPr>
          <p:cNvPr id="81929" name="Picture 12" descr="26A5FB5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5881" r="6279" b="67332"/>
          <a:stretch>
            <a:fillRect/>
          </a:stretch>
        </p:blipFill>
        <p:spPr bwMode="auto">
          <a:xfrm>
            <a:off x="6383338" y="1628776"/>
            <a:ext cx="38465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4" descr="26A5FB55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0" t="61549" r="5147" b="11253"/>
          <a:stretch>
            <a:fillRect/>
          </a:stretch>
        </p:blipFill>
        <p:spPr bwMode="auto">
          <a:xfrm>
            <a:off x="8075614" y="4724401"/>
            <a:ext cx="25923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2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Позвоночные и основная артерии</a:t>
            </a:r>
          </a:p>
        </p:txBody>
      </p:sp>
      <p:pic>
        <p:nvPicPr>
          <p:cNvPr id="82947" name="Picture 3" descr="mso8B4C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70" y="1600200"/>
            <a:ext cx="279766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mso8B4C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0" t="47998" r="6380" b="34042"/>
          <a:stretch>
            <a:fillRect/>
          </a:stretch>
        </p:blipFill>
        <p:spPr>
          <a:xfrm>
            <a:off x="5951538" y="1917700"/>
            <a:ext cx="3816350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msoD88B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7" t="6786" r="7950" b="53365"/>
          <a:stretch>
            <a:fillRect/>
          </a:stretch>
        </p:blipFill>
        <p:spPr>
          <a:xfrm>
            <a:off x="2063751" y="1484314"/>
            <a:ext cx="1490663" cy="136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0" y="274638"/>
            <a:ext cx="2209800" cy="1143000"/>
          </a:xfrm>
        </p:spPr>
        <p:txBody>
          <a:bodyPr/>
          <a:lstStyle/>
          <a:p>
            <a:pPr>
              <a:defRPr/>
            </a:pPr>
            <a:r>
              <a:rPr lang="ru-RU" sz="2400"/>
              <a:t>ЗНМА</a:t>
            </a:r>
            <a:br>
              <a:rPr lang="ru-RU" sz="2400"/>
            </a:br>
            <a:r>
              <a:rPr lang="ru-RU" sz="1200"/>
              <a:t>ЗАДНЯЯ НИЖНЯЯ МОЗЖЕЧКОВАЯ АРТЕРИЯ</a:t>
            </a:r>
            <a:endParaRPr lang="ru-RU" sz="2400"/>
          </a:p>
        </p:txBody>
      </p:sp>
      <p:pic>
        <p:nvPicPr>
          <p:cNvPr id="83971" name="Picture 3" descr="C796DD2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5840" r="6619" b="68329"/>
          <a:stretch>
            <a:fillRect/>
          </a:stretch>
        </p:blipFill>
        <p:spPr>
          <a:xfrm>
            <a:off x="1524001" y="0"/>
            <a:ext cx="5292725" cy="3792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7319963" y="1844675"/>
            <a:ext cx="22860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80-90% ЗНМА отходит от средней части ПА на 15 мм от слияния в ОА. </a:t>
            </a:r>
            <a:r>
              <a:rPr lang="ru-RU" altLang="ru-RU" sz="1200"/>
              <a:t>(10-20% - от проксимального сегмента ОА).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703388" y="3860801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Извитость правой ЗНМА.</a:t>
            </a:r>
          </a:p>
        </p:txBody>
      </p:sp>
      <p:pic>
        <p:nvPicPr>
          <p:cNvPr id="83974" name="Picture 6" descr="C796DD2B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60771" r="7407" b="19824"/>
          <a:stretch>
            <a:fillRect/>
          </a:stretch>
        </p:blipFill>
        <p:spPr bwMode="auto">
          <a:xfrm>
            <a:off x="5303838" y="3860801"/>
            <a:ext cx="51689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3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0" y="228600"/>
            <a:ext cx="28956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ПНМА</a:t>
            </a:r>
            <a:br>
              <a:rPr lang="ru-RU" sz="2800"/>
            </a:br>
            <a:r>
              <a:rPr lang="ru-RU" sz="1200"/>
              <a:t>передняя нижняя мозжечковая артерия</a:t>
            </a:r>
          </a:p>
        </p:txBody>
      </p:sp>
      <p:pic>
        <p:nvPicPr>
          <p:cNvPr id="84996" name="Picture 4" descr="F2DFA7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3632" r="12215" b="75951"/>
          <a:stretch>
            <a:fillRect/>
          </a:stretch>
        </p:blipFill>
        <p:spPr bwMode="auto">
          <a:xfrm>
            <a:off x="1748700" y="1223555"/>
            <a:ext cx="40925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92314" y="4581525"/>
            <a:ext cx="37433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В 75% случаев ПНМА отходит от проксимального сегмента ОА,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15% - от среднего сегмента ОА.</a:t>
            </a:r>
          </a:p>
        </p:txBody>
      </p:sp>
    </p:spTree>
    <p:extLst>
      <p:ext uri="{BB962C8B-B14F-4D97-AF65-F5344CB8AC3E}">
        <p14:creationId xmlns:p14="http://schemas.microsoft.com/office/powerpoint/2010/main" val="11700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05800" y="0"/>
            <a:ext cx="22098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ОА</a:t>
            </a:r>
          </a:p>
        </p:txBody>
      </p:sp>
      <p:pic>
        <p:nvPicPr>
          <p:cNvPr id="86019" name="Picture 3" descr="D6570F4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5913" r="55382" b="69058"/>
          <a:stretch>
            <a:fillRect/>
          </a:stretch>
        </p:blipFill>
        <p:spPr>
          <a:xfrm>
            <a:off x="1847850" y="260351"/>
            <a:ext cx="3132138" cy="236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D6570F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6" t="5522" r="7797" b="69704"/>
          <a:stretch>
            <a:fillRect/>
          </a:stretch>
        </p:blipFill>
        <p:spPr bwMode="auto">
          <a:xfrm>
            <a:off x="6024564" y="1196975"/>
            <a:ext cx="3887787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D6570F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9" t="71606" r="6892" b="4306"/>
          <a:stretch>
            <a:fillRect/>
          </a:stretch>
        </p:blipFill>
        <p:spPr bwMode="auto">
          <a:xfrm>
            <a:off x="2135188" y="3016250"/>
            <a:ext cx="309721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919288" y="2565400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/>
              <a:t>Транстемпоральный доступ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919288" y="5300664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Постоянная артерия (встречается у всех людей)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Глубина инсонации около 70мм.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Протяженность ОА - 22мм (11-37мм).</a:t>
            </a:r>
          </a:p>
        </p:txBody>
      </p:sp>
    </p:spTree>
    <p:extLst>
      <p:ext uri="{BB962C8B-B14F-4D97-AF65-F5344CB8AC3E}">
        <p14:creationId xmlns:p14="http://schemas.microsoft.com/office/powerpoint/2010/main" val="29405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>
                <a:solidFill>
                  <a:schemeClr val="hlink"/>
                </a:solidFill>
              </a:rPr>
              <a:t>Общий вид строения артерий дуги аорты и основания мозга</a:t>
            </a:r>
          </a:p>
        </p:txBody>
      </p:sp>
      <p:pic>
        <p:nvPicPr>
          <p:cNvPr id="9219" name="Picture 3" descr="mso5B1E2"/>
          <p:cNvPicPr>
            <a:picLocks noChangeAspect="1" noChangeArrowheads="1"/>
          </p:cNvPicPr>
          <p:nvPr/>
        </p:nvPicPr>
        <p:blipFill>
          <a:blip r:embed="rId2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341438"/>
            <a:ext cx="39782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024564" y="1844675"/>
            <a:ext cx="3932237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1-правая подключичная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2-ОСА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3-НСА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4-ПА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5-ОА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6-передние мозговые артерии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7-задние мозговые артерии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8-СМА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9-каротидный сифон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10-каротидный канал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11-большое затылочное отверстие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12-ВСА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13-левая подключичная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14-дуга аорты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15-плечеголовной ствол</a:t>
            </a:r>
          </a:p>
        </p:txBody>
      </p:sp>
    </p:spTree>
    <p:extLst>
      <p:ext uri="{BB962C8B-B14F-4D97-AF65-F5344CB8AC3E}">
        <p14:creationId xmlns:p14="http://schemas.microsoft.com/office/powerpoint/2010/main" val="3319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48800" y="0"/>
            <a:ext cx="12192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ЗМА</a:t>
            </a:r>
          </a:p>
        </p:txBody>
      </p:sp>
      <p:pic>
        <p:nvPicPr>
          <p:cNvPr id="87043" name="Picture 3" descr="DBE2A24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7464" r="51936" b="32776"/>
          <a:stretch>
            <a:fillRect/>
          </a:stretch>
        </p:blipFill>
        <p:spPr bwMode="auto">
          <a:xfrm>
            <a:off x="1752600" y="381001"/>
            <a:ext cx="24384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DBE2A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6" t="17464" r="4480" b="32776"/>
          <a:stretch>
            <a:fillRect/>
          </a:stretch>
        </p:blipFill>
        <p:spPr bwMode="auto">
          <a:xfrm>
            <a:off x="1752600" y="3352801"/>
            <a:ext cx="2743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676400" y="1828801"/>
            <a:ext cx="2667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000"/>
              <a:t>1 – передняя височная артерия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2 – затылочно-височная артерия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3 – затылочно-теменная артерия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000"/>
              <a:t>4 – шпорная артерия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828800" y="5410200"/>
            <a:ext cx="3886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/>
              <a:t> 1 – передняя височная артерия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 2 – затылочно-височная артерия</a:t>
            </a:r>
          </a:p>
          <a:p>
            <a:pPr eaLnBrk="1" hangingPunct="1"/>
            <a:r>
              <a:rPr lang="ru-RU" altLang="ru-RU" sz="1200"/>
              <a:t> 3 – затылочно-теменная артерия</a:t>
            </a:r>
          </a:p>
          <a:p>
            <a:pPr eaLnBrk="1" hangingPunct="1"/>
            <a:r>
              <a:rPr lang="ru-RU" altLang="ru-RU" sz="1200"/>
              <a:t> 4 – шпорная артерия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151313" y="333375"/>
            <a:ext cx="3429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Сегменты ЗМА: Р1 – короткий, до ЗСоА, кровоток к датчику…</a:t>
            </a:r>
          </a:p>
        </p:txBody>
      </p:sp>
      <p:pic>
        <p:nvPicPr>
          <p:cNvPr id="87048" name="Picture 8" descr="4D1F51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4875" r="51021" b="40080"/>
          <a:stretch>
            <a:fillRect/>
          </a:stretch>
        </p:blipFill>
        <p:spPr bwMode="auto">
          <a:xfrm>
            <a:off x="5735639" y="1052513"/>
            <a:ext cx="3182937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4D1F51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1" t="4858" r="3961" b="41701"/>
          <a:stretch>
            <a:fillRect/>
          </a:stretch>
        </p:blipFill>
        <p:spPr bwMode="auto">
          <a:xfrm>
            <a:off x="5591175" y="3644901"/>
            <a:ext cx="39624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5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0" y="0"/>
            <a:ext cx="3429000" cy="1143000"/>
          </a:xfrm>
        </p:spPr>
        <p:txBody>
          <a:bodyPr/>
          <a:lstStyle/>
          <a:p>
            <a:pPr>
              <a:defRPr/>
            </a:pPr>
            <a:r>
              <a:rPr lang="ru-RU" sz="2400"/>
              <a:t>Задняя соединительная артерия.</a:t>
            </a:r>
          </a:p>
        </p:txBody>
      </p:sp>
      <p:pic>
        <p:nvPicPr>
          <p:cNvPr id="88067" name="Picture 3" descr="F201F96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8" t="72243" r="6865" b="5457"/>
          <a:stretch>
            <a:fillRect/>
          </a:stretch>
        </p:blipFill>
        <p:spPr>
          <a:xfrm>
            <a:off x="1412966" y="3399632"/>
            <a:ext cx="35052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F201F9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" r="35666" b="78464"/>
          <a:stretch>
            <a:fillRect/>
          </a:stretch>
        </p:blipFill>
        <p:spPr bwMode="auto">
          <a:xfrm>
            <a:off x="1475015" y="1143000"/>
            <a:ext cx="3541123" cy="157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6477000" y="4343401"/>
            <a:ext cx="2895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Уровень среднего мозга.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Исследование ЗСоА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772400" y="16764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Варианты строения ЗСоА</a:t>
            </a:r>
          </a:p>
        </p:txBody>
      </p:sp>
    </p:spTree>
    <p:extLst>
      <p:ext uri="{BB962C8B-B14F-4D97-AF65-F5344CB8AC3E}">
        <p14:creationId xmlns:p14="http://schemas.microsoft.com/office/powerpoint/2010/main" val="38488025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/>
              <a:t>Глубина и угол локации, направление потока и протяженность артерий.</a:t>
            </a:r>
          </a:p>
        </p:txBody>
      </p:sp>
      <p:pic>
        <p:nvPicPr>
          <p:cNvPr id="89091" name="Picture 3" descr="mso4A7D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9920" r="33730" b="51704"/>
          <a:stretch>
            <a:fillRect/>
          </a:stretch>
        </p:blipFill>
        <p:spPr bwMode="auto">
          <a:xfrm>
            <a:off x="1992314" y="1628776"/>
            <a:ext cx="8389937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9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>
                <a:solidFill>
                  <a:srgbClr val="FFFF00"/>
                </a:solidFill>
                <a:latin typeface="Tahoma" pitchFamily="34" charset="0"/>
              </a:rPr>
              <a:t>Количественная оценка кровотока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0730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Венозная система головного мозга</a:t>
            </a:r>
          </a:p>
        </p:txBody>
      </p:sp>
    </p:spTree>
    <p:extLst>
      <p:ext uri="{BB962C8B-B14F-4D97-AF65-F5344CB8AC3E}">
        <p14:creationId xmlns:p14="http://schemas.microsoft.com/office/powerpoint/2010/main" val="5534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45364" y="188913"/>
            <a:ext cx="33226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Венозная система головного мозга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Структурными единицами венозной системы головного мозга являются: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/>
              <a:t> посткапиллярные венулы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/>
              <a:t> венулы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/>
              <a:t> венозные синусы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ru-RU"/>
              <a:t> магистральные вены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b="1"/>
              <a:t>   </a:t>
            </a:r>
            <a:r>
              <a:rPr lang="ru-RU"/>
              <a:t>Вены  делятся на две венозные системы разной локализации</a:t>
            </a:r>
            <a:r>
              <a:rPr lang="ru-RU" b="1"/>
              <a:t> – </a:t>
            </a:r>
            <a:r>
              <a:rPr lang="ru-RU" b="1" u="sng"/>
              <a:t>поверхностных</a:t>
            </a:r>
            <a:r>
              <a:rPr lang="ru-RU" b="1"/>
              <a:t> и </a:t>
            </a:r>
            <a:r>
              <a:rPr lang="ru-RU" b="1" u="sng"/>
              <a:t>глубоких</a:t>
            </a:r>
            <a:r>
              <a:rPr lang="ru-RU" b="1"/>
              <a:t> </a:t>
            </a:r>
            <a:r>
              <a:rPr lang="ru-RU"/>
              <a:t>вен</a:t>
            </a:r>
            <a:r>
              <a:rPr lang="ru-RU" b="1"/>
              <a:t>.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3524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08888" y="188913"/>
            <a:ext cx="2819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/>
              <a:t>Система поверхностных вен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7391400" y="1600201"/>
            <a:ext cx="28194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/>
              <a:t>Система поверхностных вен представлена сетью в паутинной оболочке больших полушарий.</a:t>
            </a:r>
          </a:p>
          <a:p>
            <a:pPr eaLnBrk="1" hangingPunct="1">
              <a:defRPr/>
            </a:pPr>
            <a:r>
              <a:rPr lang="ru-RU" sz="1800"/>
              <a:t>Она принимает основную массу крови от коры и белого вещества.</a:t>
            </a:r>
          </a:p>
          <a:p>
            <a:pPr eaLnBrk="1" hangingPunct="1">
              <a:defRPr/>
            </a:pPr>
            <a:r>
              <a:rPr lang="ru-RU" sz="1800"/>
              <a:t>Отток из нее происходит в синусы твердой мозговой оболочки.</a:t>
            </a:r>
          </a:p>
        </p:txBody>
      </p:sp>
      <p:pic>
        <p:nvPicPr>
          <p:cNvPr id="94212" name="Picture 4" descr="mso88586"/>
          <p:cNvPicPr>
            <a:picLocks noChangeAspect="1" noChangeArrowheads="1"/>
          </p:cNvPicPr>
          <p:nvPr/>
        </p:nvPicPr>
        <p:blipFill>
          <a:blip r:embed="rId2" cstate="print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9" b="49953"/>
          <a:stretch>
            <a:fillRect/>
          </a:stretch>
        </p:blipFill>
        <p:spPr bwMode="auto">
          <a:xfrm>
            <a:off x="1774825" y="188913"/>
            <a:ext cx="2592388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 descr="mso88586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b="54318"/>
          <a:stretch>
            <a:fillRect/>
          </a:stretch>
        </p:blipFill>
        <p:spPr bwMode="auto">
          <a:xfrm>
            <a:off x="4295775" y="3644901"/>
            <a:ext cx="28448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847850" y="2565401"/>
            <a:ext cx="431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524000" y="2565400"/>
            <a:ext cx="53292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 – верхний сагиттальный синус, 2 – прямой синус, 4 – поперечный синус, 5 – сигмовидный синус, 6 – затылочный синус.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524000" y="4797425"/>
            <a:ext cx="280828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 – поперечный синус, 3 – прямой синус, 4 – вена Галена, 5 – нижний сагиттальный синус, 9 – сигмовидный синус, 10 – верхний каменистый синус, 11 – пещеристый синус, 13 – внутренняя вена мозга.</a:t>
            </a:r>
          </a:p>
        </p:txBody>
      </p:sp>
    </p:spTree>
    <p:extLst>
      <p:ext uri="{BB962C8B-B14F-4D97-AF65-F5344CB8AC3E}">
        <p14:creationId xmlns:p14="http://schemas.microsoft.com/office/powerpoint/2010/main" val="18236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08888" y="277814"/>
            <a:ext cx="2601912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/>
              <a:t>Система глубоких вен головного мозга</a:t>
            </a:r>
          </a:p>
        </p:txBody>
      </p:sp>
      <p:pic>
        <p:nvPicPr>
          <p:cNvPr id="95235" name="Picture 3" descr="mso2297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2209" r="50000" b="59288"/>
          <a:stretch>
            <a:fillRect/>
          </a:stretch>
        </p:blipFill>
        <p:spPr>
          <a:xfrm>
            <a:off x="1919289" y="476250"/>
            <a:ext cx="2143125" cy="2160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mso2297C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72" r="3285" b="61171"/>
          <a:stretch>
            <a:fillRect/>
          </a:stretch>
        </p:blipFill>
        <p:spPr bwMode="auto">
          <a:xfrm>
            <a:off x="4295775" y="1341438"/>
            <a:ext cx="3024188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000376" y="5291138"/>
            <a:ext cx="60483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Система глубоких вен располагается в веществе головного мозга и представлена группами венозных стволов, собирающих кровь от прозрачной перегородки, подкорковых узлов, зрительных бугров и других отделов мозгового ствола, включая мозжечок.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40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 sz="1400">
              <a:cs typeface="Arial" panose="020B0604020202020204" pitchFamily="34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7464425" y="3500439"/>
            <a:ext cx="280828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7 – внутренняя вена мозга (вена Розенталя)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8 - большая вена мозга (вена Галена)</a:t>
            </a:r>
          </a:p>
        </p:txBody>
      </p:sp>
    </p:spTree>
    <p:extLst>
      <p:ext uri="{BB962C8B-B14F-4D97-AF65-F5344CB8AC3E}">
        <p14:creationId xmlns:p14="http://schemas.microsoft.com/office/powerpoint/2010/main" val="401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777164" y="188913"/>
            <a:ext cx="289083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/>
              <a:t>Система глубоких вен головного мозга</a:t>
            </a:r>
          </a:p>
        </p:txBody>
      </p:sp>
      <p:pic>
        <p:nvPicPr>
          <p:cNvPr id="96259" name="Picture 3" descr="mso88586"/>
          <p:cNvPicPr>
            <a:picLocks noChangeAspect="1" noChangeArrowheads="1"/>
          </p:cNvPicPr>
          <p:nvPr/>
        </p:nvPicPr>
        <p:blipFill>
          <a:blip r:embed="rId2" cstate="print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9" b="49953"/>
          <a:stretch>
            <a:fillRect/>
          </a:stretch>
        </p:blipFill>
        <p:spPr bwMode="auto">
          <a:xfrm>
            <a:off x="1774826" y="260351"/>
            <a:ext cx="22320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mso88586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b="54318"/>
          <a:stretch>
            <a:fillRect/>
          </a:stretch>
        </p:blipFill>
        <p:spPr bwMode="auto">
          <a:xfrm>
            <a:off x="4224338" y="260350"/>
            <a:ext cx="2413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5951538" y="3500438"/>
            <a:ext cx="4176712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К числу наиболее крупных из системы глубоких относятся внутренние мозговые вены </a:t>
            </a:r>
            <a:r>
              <a:rPr lang="ru-RU" altLang="ru-RU">
                <a:cs typeface="Arial" panose="020B0604020202020204" pitchFamily="34" charset="0"/>
              </a:rPr>
              <a:t>(</a:t>
            </a:r>
            <a:r>
              <a:rPr lang="ru-RU" altLang="ru-RU" sz="1600">
                <a:cs typeface="Arial" panose="020B0604020202020204" pitchFamily="34" charset="0"/>
              </a:rPr>
              <a:t>вены Розенталя).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Симметричные внутренние мозговые вены, соединяясь между собой, образуют большую вену мозга (вену Галена).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Вена Галена имеет ряд притоков и впадает в прямой синус, который является основным коллектором венозной крови.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703388" y="2492375"/>
            <a:ext cx="252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2 – прямой синус,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4151314" y="2565401"/>
            <a:ext cx="20161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2 – прямой синус,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13 – внутренняя мозговая вена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4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Между системами поверхностных и глубоких вен существуют многочисленные связи за счет прямых вен-анастомозов и синусных анастомозов.</a:t>
            </a:r>
          </a:p>
          <a:p>
            <a:pPr eaLnBrk="1" hangingPunct="1">
              <a:defRPr/>
            </a:pPr>
            <a:r>
              <a:rPr lang="ru-RU" smtClean="0"/>
              <a:t>Из обеих систем основная масса крови через венозные синусы поступает во внутреннюю яремную вену.</a:t>
            </a:r>
          </a:p>
        </p:txBody>
      </p:sp>
    </p:spTree>
    <p:extLst>
      <p:ext uri="{BB962C8B-B14F-4D97-AF65-F5344CB8AC3E}">
        <p14:creationId xmlns:p14="http://schemas.microsoft.com/office/powerpoint/2010/main" val="40824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464426" y="277814"/>
            <a:ext cx="2746375" cy="1139825"/>
          </a:xfrm>
        </p:spPr>
        <p:txBody>
          <a:bodyPr/>
          <a:lstStyle/>
          <a:p>
            <a:pPr eaLnBrk="1" hangingPunct="1"/>
            <a:r>
              <a:rPr lang="ru-RU" altLang="ru-RU" sz="2800">
                <a:solidFill>
                  <a:schemeClr val="hlink"/>
                </a:solidFill>
              </a:rPr>
              <a:t>Артерии дуги аорты</a:t>
            </a:r>
          </a:p>
        </p:txBody>
      </p:sp>
      <p:pic>
        <p:nvPicPr>
          <p:cNvPr id="10243" name="Picture 3" descr="msoDE066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"/>
          <a:stretch>
            <a:fillRect/>
          </a:stretch>
        </p:blipFill>
        <p:spPr bwMode="auto">
          <a:xfrm>
            <a:off x="1774825" y="692150"/>
            <a:ext cx="511333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940551" y="2584450"/>
            <a:ext cx="36607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1-правая подключичная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2-плечеголовной ствол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3-правая ОСА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4-правая ВСА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5-правая НСА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6-дуга аорты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7,9-левая ОСА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8-левая подключичная артерия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10-щитовидная железа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11-щитовидный хрящ</a:t>
            </a:r>
          </a:p>
          <a:p>
            <a:pPr eaLnBrk="1" hangingPunct="1"/>
            <a:r>
              <a:rPr lang="ru-RU" altLang="ru-RU">
                <a:solidFill>
                  <a:schemeClr val="hlink"/>
                </a:solidFill>
              </a:rPr>
              <a:t>12-угол нижней челюсти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74826" y="6226175"/>
            <a:ext cx="8569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Н</a:t>
            </a:r>
            <a:r>
              <a:rPr lang="ru-RU" altLang="ru-RU" sz="1400">
                <a:cs typeface="Arial" panose="020B0604020202020204" pitchFamily="34" charset="0"/>
              </a:rPr>
              <a:t>а уровне </a:t>
            </a:r>
            <a:r>
              <a:rPr lang="en-US" altLang="ru-RU" sz="1400">
                <a:cs typeface="Arial" panose="020B0604020202020204" pitchFamily="34" charset="0"/>
              </a:rPr>
              <a:t>III – IV </a:t>
            </a:r>
            <a:r>
              <a:rPr lang="ru-RU" altLang="ru-RU" sz="1400">
                <a:cs typeface="Arial" panose="020B0604020202020204" pitchFamily="34" charset="0"/>
              </a:rPr>
              <a:t>ш. позвонка ОСА делится на ВСА И НСА (2/3 и 1/3 крови соответственно)</a:t>
            </a:r>
            <a:endParaRPr lang="ru-RU" altLang="ru-RU" sz="16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Венозная система головного мозга.</a:t>
            </a:r>
          </a:p>
        </p:txBody>
      </p:sp>
      <p:pic>
        <p:nvPicPr>
          <p:cNvPr id="98307" name="Picture 3" descr="mso2297C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2" r="51253" b="3285"/>
          <a:stretch>
            <a:fillRect/>
          </a:stretch>
        </p:blipFill>
        <p:spPr bwMode="auto">
          <a:xfrm>
            <a:off x="2424113" y="1557338"/>
            <a:ext cx="3529012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7032626" y="2781300"/>
            <a:ext cx="27352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1 – поверхностная височная вена, 2 – лицевая вена, 3 – передняя яремная вена, 4 – внутренняя яремная вена (верхняя луковица), 5 – наружная яремная вена, 6 - внутренняя яремная вена (нижняя луковица), 7 – правая подключичная вена, 8 – ствол плечеголовной вены, 9 – верхняя полая вена.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6311900" y="4581525"/>
            <a:ext cx="3240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1200">
              <a:cs typeface="Arial" panose="020B0604020202020204" pitchFamily="34" charset="0"/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2135188" y="5867400"/>
            <a:ext cx="6697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В горизонтальном положении тела основная масса крови (2/3) из вен мозга поступает во ВЯВ, а 1/3 в НЯВ.</a:t>
            </a:r>
          </a:p>
        </p:txBody>
      </p:sp>
    </p:spTree>
    <p:extLst>
      <p:ext uri="{BB962C8B-B14F-4D97-AF65-F5344CB8AC3E}">
        <p14:creationId xmlns:p14="http://schemas.microsoft.com/office/powerpoint/2010/main" val="36669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mso8858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50047" r="50835" b="5759"/>
          <a:stretch>
            <a:fillRect/>
          </a:stretch>
        </p:blipFill>
        <p:spPr>
          <a:xfrm>
            <a:off x="2279651" y="476251"/>
            <a:ext cx="4752975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7391401" y="2924176"/>
            <a:ext cx="30257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 – внутренняя яремная вена, 2 – лицевая вена,3 – наружная яремная вена, 4 – затылочная вена. 5 – задняя ушная вена, 6 – сигмовидный синус, 7 – поперечный синус, 8 - верхний сагиттальный синус, 9 – верхняя глазная вена, 10 – эмиссарные вены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51088" y="5949950"/>
            <a:ext cx="7561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Дополнительными путями венозного оттока из полости черепа являются система наружной яремной вены и позвоночные венозные сплетения.</a:t>
            </a:r>
          </a:p>
        </p:txBody>
      </p:sp>
    </p:spTree>
    <p:extLst>
      <p:ext uri="{BB962C8B-B14F-4D97-AF65-F5344CB8AC3E}">
        <p14:creationId xmlns:p14="http://schemas.microsoft.com/office/powerpoint/2010/main" val="22614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mso2297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1" t="60530" r="4346" b="6189"/>
          <a:stretch>
            <a:fillRect/>
          </a:stretch>
        </p:blipFill>
        <p:spPr>
          <a:xfrm>
            <a:off x="2640014" y="765176"/>
            <a:ext cx="3455987" cy="388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778626" y="260351"/>
            <a:ext cx="3889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>
                <a:cs typeface="Arial" panose="020B0604020202020204" pitchFamily="34" charset="0"/>
              </a:rPr>
              <a:t>Позвоночные вены и сплетения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351088" y="5157789"/>
            <a:ext cx="4392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4 – внутренняя яремная вена (на уровне верхней луковицы), 5 – позвоночное сплетение, 7 – позвоночные вены.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6743700" y="1844676"/>
            <a:ext cx="367188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Между системой внутренней яремной вены и позвоночным венозным сплетением имеются множественные анастомозы.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По ним осуществляется перераспределение венозного оттока из полости черепа при поражении внутренних яремных вен и при изменении положения тела.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В горизонтальном положении тела отток осуществляется преимущественно в систему внутренней яремной вены, а в вертикальном в систему позвоночных вен.</a:t>
            </a:r>
          </a:p>
        </p:txBody>
      </p:sp>
    </p:spTree>
    <p:extLst>
      <p:ext uri="{BB962C8B-B14F-4D97-AF65-F5344CB8AC3E}">
        <p14:creationId xmlns:p14="http://schemas.microsoft.com/office/powerpoint/2010/main" val="40309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Оценка венозного кровотока  методом ТКДС является сложной задачей из-за низких скоростей потоков крови в интракраниальных венах, вариабельности их строения и расположения.</a:t>
            </a:r>
          </a:p>
          <a:p>
            <a:pPr eaLnBrk="1" hangingPunct="1">
              <a:defRPr/>
            </a:pPr>
            <a:endParaRPr lang="ru-RU"/>
          </a:p>
          <a:p>
            <a:pPr eaLnBrk="1" hangingPunct="1">
              <a:defRPr/>
            </a:pPr>
            <a:r>
              <a:rPr lang="ru-RU"/>
              <a:t>У большинства пациентов локации доступно ограниченное количество вен и синусов мозга.</a:t>
            </a:r>
          </a:p>
        </p:txBody>
      </p:sp>
    </p:spTree>
    <p:extLst>
      <p:ext uri="{BB962C8B-B14F-4D97-AF65-F5344CB8AC3E}">
        <p14:creationId xmlns:p14="http://schemas.microsoft.com/office/powerpoint/2010/main" val="39031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Возможность локации вен и синусов мозга.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1 – вена Розенталя – 84 – 100%;</a:t>
            </a:r>
          </a:p>
          <a:p>
            <a:pPr eaLnBrk="1" hangingPunct="1">
              <a:defRPr/>
            </a:pPr>
            <a:r>
              <a:rPr lang="ru-RU" smtClean="0"/>
              <a:t>2 – вена Галена – 64 – 100%;</a:t>
            </a:r>
          </a:p>
          <a:p>
            <a:pPr eaLnBrk="1" hangingPunct="1">
              <a:defRPr/>
            </a:pPr>
            <a:r>
              <a:rPr lang="ru-RU" smtClean="0"/>
              <a:t>3 – средняя мозговая вена – 21 – 96%;</a:t>
            </a:r>
          </a:p>
          <a:p>
            <a:pPr eaLnBrk="1" hangingPunct="1">
              <a:defRPr/>
            </a:pPr>
            <a:r>
              <a:rPr lang="ru-RU" smtClean="0"/>
              <a:t>4 – прямой синус – 60 – 100%.</a:t>
            </a:r>
          </a:p>
          <a:p>
            <a:pPr eaLnBrk="1" hangingPunct="1"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470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Возможность локации вен и синусов мозга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11255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5 –верхний и нижний сагиттальный синус – 3 – 53%;</a:t>
            </a:r>
          </a:p>
          <a:p>
            <a:pPr eaLnBrk="1" hangingPunct="1">
              <a:defRPr/>
            </a:pPr>
            <a:r>
              <a:rPr lang="ru-RU" smtClean="0"/>
              <a:t>6 – зону слияния синусов – 53%;</a:t>
            </a:r>
          </a:p>
          <a:p>
            <a:pPr eaLnBrk="1" hangingPunct="1">
              <a:defRPr/>
            </a:pPr>
            <a:r>
              <a:rPr lang="ru-RU" smtClean="0"/>
              <a:t>7 – поперечный синус – 24%;</a:t>
            </a:r>
          </a:p>
          <a:p>
            <a:pPr eaLnBrk="1" hangingPunct="1">
              <a:defRPr/>
            </a:pPr>
            <a:r>
              <a:rPr lang="ru-RU" smtClean="0"/>
              <a:t>8 – сигмовидный и нижний каменистый по 10%;</a:t>
            </a:r>
          </a:p>
          <a:p>
            <a:pPr eaLnBrk="1" hangingPunct="1">
              <a:defRPr/>
            </a:pPr>
            <a:r>
              <a:rPr lang="ru-RU" smtClean="0"/>
              <a:t>9 – пещеристый – 24%.</a:t>
            </a:r>
          </a:p>
        </p:txBody>
      </p:sp>
    </p:spTree>
    <p:extLst>
      <p:ext uri="{BB962C8B-B14F-4D97-AF65-F5344CB8AC3E}">
        <p14:creationId xmlns:p14="http://schemas.microsoft.com/office/powerpoint/2010/main" val="1883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69326" y="0"/>
            <a:ext cx="2098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Методика</a:t>
            </a:r>
            <a:br>
              <a:rPr lang="ru-RU" sz="3200"/>
            </a:br>
            <a:r>
              <a:rPr lang="ru-RU" sz="3200"/>
              <a:t>ТКДС.</a:t>
            </a:r>
            <a:r>
              <a:rPr lang="ru-RU" smtClean="0"/>
              <a:t>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908051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Локация основных венозных коллекторов осуществляется через височное окно.</a:t>
            </a:r>
          </a:p>
          <a:p>
            <a:pPr eaLnBrk="1" hangingPunct="1">
              <a:defRPr/>
            </a:pPr>
            <a:r>
              <a:rPr lang="ru-RU"/>
              <a:t>Ориентирами для средней мозговой вены является пирамида височной кости и СМА, идущая параллельно.</a:t>
            </a:r>
          </a:p>
          <a:p>
            <a:pPr eaLnBrk="1" hangingPunct="1">
              <a:defRPr/>
            </a:pPr>
            <a:endParaRPr lang="ru-RU"/>
          </a:p>
        </p:txBody>
      </p:sp>
      <p:pic>
        <p:nvPicPr>
          <p:cNvPr id="104452" name="Picture 4" descr="msoBB3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3436" r="52301" b="73174"/>
          <a:stretch>
            <a:fillRect/>
          </a:stretch>
        </p:blipFill>
        <p:spPr bwMode="auto">
          <a:xfrm>
            <a:off x="4538663" y="3451497"/>
            <a:ext cx="38893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0" y="188913"/>
            <a:ext cx="3200400" cy="1143000"/>
          </a:xfrm>
        </p:spPr>
        <p:txBody>
          <a:bodyPr/>
          <a:lstStyle/>
          <a:p>
            <a:pPr>
              <a:defRPr/>
            </a:pPr>
            <a:r>
              <a:rPr lang="ru-RU" sz="2800"/>
              <a:t>Исследование церебральных вен</a:t>
            </a:r>
          </a:p>
        </p:txBody>
      </p:sp>
      <p:pic>
        <p:nvPicPr>
          <p:cNvPr id="105475" name="Picture 3" descr="DBC4C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8807" r="48506" b="66238"/>
          <a:stretch>
            <a:fillRect/>
          </a:stretch>
        </p:blipFill>
        <p:spPr bwMode="auto">
          <a:xfrm>
            <a:off x="1703388" y="188913"/>
            <a:ext cx="1676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6456363" y="1628775"/>
            <a:ext cx="3962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Уровень среднего мозга.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ГСМВ – стрелки.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С – близкое расположение СМА и СМВ.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Скорость кровотока 12 см/с.</a:t>
            </a:r>
          </a:p>
        </p:txBody>
      </p:sp>
      <p:pic>
        <p:nvPicPr>
          <p:cNvPr id="105477" name="Picture 5" descr="DBC4C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33762" r="50345" b="40605"/>
          <a:stretch>
            <a:fillRect/>
          </a:stretch>
        </p:blipFill>
        <p:spPr bwMode="auto">
          <a:xfrm>
            <a:off x="6400800" y="3810000"/>
            <a:ext cx="3352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 descr="DBC4C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4" t="35229" r="4367" b="41284"/>
          <a:stretch>
            <a:fillRect/>
          </a:stretch>
        </p:blipFill>
        <p:spPr bwMode="auto">
          <a:xfrm>
            <a:off x="1774825" y="29972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DBC4C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4" t="10275" r="6207" b="58899"/>
          <a:stretch>
            <a:fillRect/>
          </a:stretch>
        </p:blipFill>
        <p:spPr bwMode="auto">
          <a:xfrm>
            <a:off x="3503613" y="476251"/>
            <a:ext cx="2743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8" descr="9ABDEF4F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9210" r="8609" b="31580"/>
          <a:stretch>
            <a:fillRect/>
          </a:stretch>
        </p:blipFill>
        <p:spPr bwMode="auto">
          <a:xfrm>
            <a:off x="1703389" y="1628775"/>
            <a:ext cx="16922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2135188" y="5516563"/>
            <a:ext cx="3429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/>
              <a:t>ГСМВ - глубокая средняя мозговая вена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ОВР – основная вена Розенталя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ВМВ – внутренняя мозговая вена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/>
              <a:t>ВГ – вена Галена</a:t>
            </a:r>
          </a:p>
        </p:txBody>
      </p:sp>
    </p:spTree>
    <p:extLst>
      <p:ext uri="{BB962C8B-B14F-4D97-AF65-F5344CB8AC3E}">
        <p14:creationId xmlns:p14="http://schemas.microsoft.com/office/powerpoint/2010/main" val="11432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/>
            </a:r>
            <a:br>
              <a:rPr lang="ru-RU" sz="4000"/>
            </a:br>
            <a:endParaRPr lang="ru-RU" sz="4000"/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4048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Вена Розенталя проходит параллельно ЗМА.</a:t>
            </a:r>
          </a:p>
          <a:p>
            <a:pPr eaLnBrk="1" hangingPunct="1">
              <a:defRPr/>
            </a:pPr>
            <a:r>
              <a:rPr lang="ru-RU" smtClean="0"/>
              <a:t>Анатомическим ориентиром при ее локации являются ножки мозга.</a:t>
            </a:r>
          </a:p>
          <a:p>
            <a:pPr eaLnBrk="1" hangingPunct="1">
              <a:defRPr/>
            </a:pPr>
            <a:r>
              <a:rPr lang="ru-RU" smtClean="0"/>
              <a:t>Ориентирами для вены Галена и прямого синуса являются таламусы и </a:t>
            </a:r>
            <a:r>
              <a:rPr lang="en-US" smtClean="0"/>
              <a:t>III</a:t>
            </a:r>
            <a:r>
              <a:rPr lang="ru-RU" smtClean="0"/>
              <a:t> желудочек мозга.</a:t>
            </a:r>
          </a:p>
        </p:txBody>
      </p:sp>
      <p:pic>
        <p:nvPicPr>
          <p:cNvPr id="106500" name="Picture 4" descr="mso9E7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 t="4462" r="7800" b="55055"/>
          <a:stretch>
            <a:fillRect/>
          </a:stretch>
        </p:blipFill>
        <p:spPr bwMode="auto">
          <a:xfrm>
            <a:off x="3216275" y="4076701"/>
            <a:ext cx="338455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6888163" y="4149725"/>
            <a:ext cx="27368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2 –передние рога боковых желудочков;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3 – прозрачная перегородка;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 u="sng">
                <a:cs typeface="Arial" panose="020B0604020202020204" pitchFamily="34" charset="0"/>
              </a:rPr>
              <a:t>4 – </a:t>
            </a:r>
            <a:r>
              <a:rPr lang="en-US" altLang="ru-RU" b="1" u="sng">
                <a:cs typeface="Arial" panose="020B0604020202020204" pitchFamily="34" charset="0"/>
              </a:rPr>
              <a:t>III </a:t>
            </a:r>
            <a:r>
              <a:rPr lang="ru-RU" altLang="ru-RU" b="1" u="sng">
                <a:cs typeface="Arial" panose="020B0604020202020204" pitchFamily="34" charset="0"/>
              </a:rPr>
              <a:t>желудочек</a:t>
            </a:r>
            <a:r>
              <a:rPr lang="ru-RU" altLang="ru-RU">
                <a:cs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5 – таламусы.</a:t>
            </a:r>
          </a:p>
        </p:txBody>
      </p:sp>
    </p:spTree>
    <p:extLst>
      <p:ext uri="{BB962C8B-B14F-4D97-AF65-F5344CB8AC3E}">
        <p14:creationId xmlns:p14="http://schemas.microsoft.com/office/powerpoint/2010/main" val="1111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40688" y="0"/>
            <a:ext cx="2386012" cy="1143000"/>
          </a:xfrm>
        </p:spPr>
        <p:txBody>
          <a:bodyPr/>
          <a:lstStyle/>
          <a:p>
            <a:pPr>
              <a:defRPr/>
            </a:pPr>
            <a:r>
              <a:rPr lang="ru-RU" sz="2000"/>
              <a:t>Основная вена Розенталя и вена Галена</a:t>
            </a:r>
          </a:p>
        </p:txBody>
      </p:sp>
      <p:pic>
        <p:nvPicPr>
          <p:cNvPr id="107523" name="Picture 4" descr="E2378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664" r="49432" b="41652"/>
          <a:stretch>
            <a:fillRect/>
          </a:stretch>
        </p:blipFill>
        <p:spPr bwMode="auto">
          <a:xfrm>
            <a:off x="6527801" y="2276476"/>
            <a:ext cx="374491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7032625" y="5373689"/>
            <a:ext cx="2952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Вена Галена расположена позади гиперэхогенного эпифиза.</a:t>
            </a:r>
          </a:p>
        </p:txBody>
      </p:sp>
      <p:pic>
        <p:nvPicPr>
          <p:cNvPr id="107525" name="Picture 6" descr="B276A2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t="13997" r="51118" b="19943"/>
          <a:stretch>
            <a:fillRect/>
          </a:stretch>
        </p:blipFill>
        <p:spPr bwMode="auto">
          <a:xfrm>
            <a:off x="1774826" y="404813"/>
            <a:ext cx="439261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Text Box 7"/>
          <p:cNvSpPr txBox="1">
            <a:spLocks noChangeArrowheads="1"/>
          </p:cNvSpPr>
          <p:nvPr/>
        </p:nvSpPr>
        <p:spPr bwMode="auto">
          <a:xfrm>
            <a:off x="2279650" y="3789363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Основная вена Розенталя.</a:t>
            </a:r>
          </a:p>
        </p:txBody>
      </p:sp>
    </p:spTree>
    <p:extLst>
      <p:ext uri="{BB962C8B-B14F-4D97-AF65-F5344CB8AC3E}">
        <p14:creationId xmlns:p14="http://schemas.microsoft.com/office/powerpoint/2010/main" val="28894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soD8640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4918" b="19669"/>
          <a:stretch>
            <a:fillRect/>
          </a:stretch>
        </p:blipFill>
        <p:spPr bwMode="auto">
          <a:xfrm>
            <a:off x="4881563" y="1428750"/>
            <a:ext cx="54737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024688" y="0"/>
            <a:ext cx="36433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ВАРИАНТЫ РАЗВИТИЯ СОСУДОВ, НАЧИНАЮЩИХСЯ ОТ ДУГИ АОРТЫ.</a:t>
            </a:r>
          </a:p>
        </p:txBody>
      </p:sp>
      <p:pic>
        <p:nvPicPr>
          <p:cNvPr id="11268" name="Picture 4" descr="mso5B1E2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60457" r="18556" b="-761"/>
          <a:stretch>
            <a:fillRect/>
          </a:stretch>
        </p:blipFill>
        <p:spPr bwMode="auto">
          <a:xfrm>
            <a:off x="1992314" y="620714"/>
            <a:ext cx="2232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66939" y="3500439"/>
            <a:ext cx="20161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1 – правая подключичная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2 – ОСА правая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3 – ОСА левая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4 – левая подключичная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5 – ЛПА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6 - ППА</a:t>
            </a:r>
          </a:p>
        </p:txBody>
      </p:sp>
    </p:spTree>
    <p:extLst>
      <p:ext uri="{BB962C8B-B14F-4D97-AF65-F5344CB8AC3E}">
        <p14:creationId xmlns:p14="http://schemas.microsoft.com/office/powerpoint/2010/main" val="41076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391400" y="0"/>
            <a:ext cx="310673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Прямой синус</a:t>
            </a:r>
            <a:br>
              <a:rPr lang="ru-RU" sz="3200"/>
            </a:br>
            <a:r>
              <a:rPr lang="ru-RU" sz="2000"/>
              <a:t>(транстемпоральный доступ).</a:t>
            </a:r>
          </a:p>
        </p:txBody>
      </p:sp>
      <p:pic>
        <p:nvPicPr>
          <p:cNvPr id="108547" name="Picture 3" descr="mso26B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23335" r="70593" b="62177"/>
          <a:stretch>
            <a:fillRect/>
          </a:stretch>
        </p:blipFill>
        <p:spPr>
          <a:xfrm>
            <a:off x="2135189" y="692150"/>
            <a:ext cx="3673475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mso26B78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6" t="21848" r="35490" b="60664"/>
          <a:stretch>
            <a:fillRect/>
          </a:stretch>
        </p:blipFill>
        <p:spPr bwMode="auto">
          <a:xfrm>
            <a:off x="6311901" y="3429000"/>
            <a:ext cx="3889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4" descr="mso88586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b="54318"/>
          <a:stretch>
            <a:fillRect/>
          </a:stretch>
        </p:blipFill>
        <p:spPr bwMode="auto">
          <a:xfrm>
            <a:off x="2208214" y="4365625"/>
            <a:ext cx="172878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 Box 7"/>
          <p:cNvSpPr txBox="1">
            <a:spLocks noChangeArrowheads="1"/>
          </p:cNvSpPr>
          <p:nvPr/>
        </p:nvSpPr>
        <p:spPr bwMode="auto">
          <a:xfrm>
            <a:off x="4224338" y="4652964"/>
            <a:ext cx="16573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2 – прямой синус,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13 – внутренняя мозговая вена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400">
              <a:cs typeface="Arial" panose="020B0604020202020204" pitchFamily="34" charset="0"/>
            </a:endParaRPr>
          </a:p>
        </p:txBody>
      </p:sp>
      <p:pic>
        <p:nvPicPr>
          <p:cNvPr id="108551" name="Picture 3" descr="mso88586"/>
          <p:cNvPicPr>
            <a:picLocks noChangeAspect="1" noChangeArrowheads="1"/>
          </p:cNvPicPr>
          <p:nvPr/>
        </p:nvPicPr>
        <p:blipFill>
          <a:blip r:embed="rId4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9" b="49953"/>
          <a:stretch>
            <a:fillRect/>
          </a:stretch>
        </p:blipFill>
        <p:spPr bwMode="auto">
          <a:xfrm>
            <a:off x="6456364" y="1484314"/>
            <a:ext cx="1512887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Text Box 9"/>
          <p:cNvSpPr txBox="1">
            <a:spLocks noChangeArrowheads="1"/>
          </p:cNvSpPr>
          <p:nvPr/>
        </p:nvSpPr>
        <p:spPr bwMode="auto">
          <a:xfrm>
            <a:off x="8328026" y="1906588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/>
              <a:t>2 - прямой синус</a:t>
            </a:r>
          </a:p>
        </p:txBody>
      </p:sp>
    </p:spTree>
    <p:extLst>
      <p:ext uri="{BB962C8B-B14F-4D97-AF65-F5344CB8AC3E}">
        <p14:creationId xmlns:p14="http://schemas.microsoft.com/office/powerpoint/2010/main" val="9108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idx="1"/>
          </p:nvPr>
        </p:nvSpPr>
        <p:spPr>
          <a:xfrm>
            <a:off x="1992313" y="333375"/>
            <a:ext cx="8229600" cy="488473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/>
              <a:t>Локация прямого синуса возможна так же через трансокципитальное «окно»</a:t>
            </a:r>
          </a:p>
        </p:txBody>
      </p:sp>
      <p:pic>
        <p:nvPicPr>
          <p:cNvPr id="109571" name="Picture 3" descr="msoBB3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73323" r="55598" b="3432"/>
          <a:stretch>
            <a:fillRect/>
          </a:stretch>
        </p:blipFill>
        <p:spPr bwMode="auto">
          <a:xfrm>
            <a:off x="3935414" y="4365626"/>
            <a:ext cx="18002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msoBB3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9" t="44247" r="10475" b="33423"/>
          <a:stretch>
            <a:fillRect/>
          </a:stretch>
        </p:blipFill>
        <p:spPr bwMode="auto">
          <a:xfrm>
            <a:off x="5591176" y="1268413"/>
            <a:ext cx="417671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msoBB3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43449" r="55598" b="33748"/>
          <a:stretch>
            <a:fillRect/>
          </a:stretch>
        </p:blipFill>
        <p:spPr bwMode="auto">
          <a:xfrm>
            <a:off x="1774825" y="2708275"/>
            <a:ext cx="23764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47850" y="4724400"/>
            <a:ext cx="215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Прямой синус. ЭОДС.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024564" y="4652964"/>
            <a:ext cx="3743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Прямой синус. Дуплексное сканирование.</a:t>
            </a: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3648076" y="6165850"/>
            <a:ext cx="244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>
                <a:cs typeface="Arial" panose="020B0604020202020204" pitchFamily="34" charset="0"/>
              </a:rPr>
              <a:t>Спектр потока в прямом синусе.</a:t>
            </a:r>
          </a:p>
        </p:txBody>
      </p:sp>
      <p:pic>
        <p:nvPicPr>
          <p:cNvPr id="109577" name="Picture 9" descr="msoD88B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6572" r="51653" b="65942"/>
          <a:stretch>
            <a:fillRect/>
          </a:stretch>
        </p:blipFill>
        <p:spPr bwMode="auto">
          <a:xfrm>
            <a:off x="3071814" y="1125539"/>
            <a:ext cx="17303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277814"/>
            <a:ext cx="4114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Поперечный и сигмовидный синусы</a:t>
            </a:r>
          </a:p>
        </p:txBody>
      </p:sp>
      <p:pic>
        <p:nvPicPr>
          <p:cNvPr id="110595" name="Picture 3" descr="mso26B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6" t="43875" r="37511" b="41365"/>
          <a:stretch>
            <a:fillRect/>
          </a:stretch>
        </p:blipFill>
        <p:spPr>
          <a:xfrm>
            <a:off x="5880101" y="1628776"/>
            <a:ext cx="3095625" cy="2511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2" descr="mso88586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50047" r="50835" b="5759"/>
          <a:stretch>
            <a:fillRect/>
          </a:stretch>
        </p:blipFill>
        <p:spPr bwMode="auto">
          <a:xfrm>
            <a:off x="2566989" y="3500438"/>
            <a:ext cx="17922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3"/>
          <p:cNvSpPr txBox="1">
            <a:spLocks noChangeArrowheads="1"/>
          </p:cNvSpPr>
          <p:nvPr/>
        </p:nvSpPr>
        <p:spPr bwMode="auto">
          <a:xfrm>
            <a:off x="2063751" y="5589588"/>
            <a:ext cx="3025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>
                <a:cs typeface="Arial" panose="020B0604020202020204" pitchFamily="34" charset="0"/>
              </a:rPr>
              <a:t> 6 – сигмовидный синус, 7 – поперечный синус.</a:t>
            </a:r>
          </a:p>
        </p:txBody>
      </p:sp>
      <p:pic>
        <p:nvPicPr>
          <p:cNvPr id="110598" name="Picture 3" descr="mso26B78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65997" r="68456" b="22882"/>
          <a:stretch>
            <a:fillRect/>
          </a:stretch>
        </p:blipFill>
        <p:spPr bwMode="auto">
          <a:xfrm>
            <a:off x="1919289" y="476250"/>
            <a:ext cx="3240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7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058026" y="0"/>
            <a:ext cx="3609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Вены и синусы головного мозга</a:t>
            </a:r>
          </a:p>
        </p:txBody>
      </p:sp>
      <p:pic>
        <p:nvPicPr>
          <p:cNvPr id="111619" name="Picture 3" descr="mso26B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203" r="68823" b="82088"/>
          <a:stretch>
            <a:fillRect/>
          </a:stretch>
        </p:blipFill>
        <p:spPr>
          <a:xfrm>
            <a:off x="2208213" y="188914"/>
            <a:ext cx="3313112" cy="3068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mso26B78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1216" r="35019" b="80586"/>
          <a:stretch>
            <a:fillRect/>
          </a:stretch>
        </p:blipFill>
        <p:spPr bwMode="auto">
          <a:xfrm>
            <a:off x="6456364" y="4076701"/>
            <a:ext cx="30956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4" descr="mso26B78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5821" r="68988" b="42725"/>
          <a:stretch>
            <a:fillRect/>
          </a:stretch>
        </p:blipFill>
        <p:spPr bwMode="auto">
          <a:xfrm>
            <a:off x="2279650" y="3716338"/>
            <a:ext cx="33845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424113" y="6237288"/>
            <a:ext cx="316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Место слияния синусов.</a:t>
            </a:r>
          </a:p>
        </p:txBody>
      </p:sp>
    </p:spTree>
    <p:extLst>
      <p:ext uri="{BB962C8B-B14F-4D97-AF65-F5344CB8AC3E}">
        <p14:creationId xmlns:p14="http://schemas.microsoft.com/office/powerpoint/2010/main" val="6916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Глубина и угол локации вен и синусов мозга.</a:t>
            </a:r>
          </a:p>
        </p:txBody>
      </p:sp>
      <p:pic>
        <p:nvPicPr>
          <p:cNvPr id="112643" name="Picture 3" descr="mso3BBD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8379" r="8043" b="77628"/>
          <a:stretch>
            <a:fillRect/>
          </a:stretch>
        </p:blipFill>
        <p:spPr>
          <a:xfrm>
            <a:off x="2351088" y="1990725"/>
            <a:ext cx="7561262" cy="3748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Показатели кровотока в венах мозга и синусов мозга.</a:t>
            </a:r>
          </a:p>
        </p:txBody>
      </p:sp>
      <p:pic>
        <p:nvPicPr>
          <p:cNvPr id="113667" name="Picture 3" descr="mso3BBD4"/>
          <p:cNvPicPr>
            <a:picLocks noChangeAspect="1" noChangeArrowheads="1"/>
          </p:cNvPicPr>
          <p:nvPr/>
        </p:nvPicPr>
        <p:blipFill>
          <a:blip r:embed="rId2">
            <a:lum bright="-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30611" r="5067" b="8022"/>
          <a:stretch>
            <a:fillRect/>
          </a:stretch>
        </p:blipFill>
        <p:spPr bwMode="auto">
          <a:xfrm>
            <a:off x="2640013" y="1196976"/>
            <a:ext cx="69135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9926" y="0"/>
            <a:ext cx="4918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Кровоток в венах и синусах мозга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Во всех венах и синусах, осуществляющих отток крови от головного мозга, кровоток имеет </a:t>
            </a:r>
            <a:r>
              <a:rPr lang="ru-RU" b="1" i="1" smtClean="0"/>
              <a:t>монофазный псевдопульсирующий </a:t>
            </a:r>
            <a:r>
              <a:rPr lang="ru-RU" smtClean="0"/>
              <a:t>характер.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mtClean="0"/>
              <a:t>Степень псевдопульсации (при отсутствии нарушений) минимальна и обусловлена передаточной пульсацией с вещества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7288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69100" y="0"/>
            <a:ext cx="38989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/>
              <a:t>Кровоток в венах и синусах мозга</a:t>
            </a:r>
            <a:r>
              <a:rPr lang="ru-RU" sz="4000"/>
              <a:t> </a:t>
            </a:r>
          </a:p>
        </p:txBody>
      </p:sp>
      <p:pic>
        <p:nvPicPr>
          <p:cNvPr id="115715" name="Picture 3" descr="msoBB3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7" t="3810" r="7938" b="74974"/>
          <a:stretch>
            <a:fillRect/>
          </a:stretch>
        </p:blipFill>
        <p:spPr bwMode="auto">
          <a:xfrm>
            <a:off x="2063751" y="476250"/>
            <a:ext cx="43926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6959600" y="1833564"/>
            <a:ext cx="33845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cs typeface="Arial" panose="020B0604020202020204" pitchFamily="34" charset="0"/>
              </a:rPr>
              <a:t>Допплеровский спектр характеризуется практически полным отсутствием спектрального окна и равномерным спектральным распределением.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1847850" y="4941889"/>
            <a:ext cx="8496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При количественной оценке показателей венозного кровотока определяется максимальная скорость кровотока, соответствующая фазе диастолы и усредненная по времени максимальная и средняя скорости кровотока.</a:t>
            </a:r>
          </a:p>
        </p:txBody>
      </p:sp>
    </p:spTree>
    <p:extLst>
      <p:ext uri="{BB962C8B-B14F-4D97-AF65-F5344CB8AC3E}">
        <p14:creationId xmlns:p14="http://schemas.microsoft.com/office/powerpoint/2010/main" val="19638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808663" y="476250"/>
            <a:ext cx="454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/>
              <a:t>Методика исследования экстракраниальных вен</a:t>
            </a:r>
            <a:r>
              <a:rPr lang="ru-RU" sz="4000"/>
              <a:t> 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515292" y="2419169"/>
            <a:ext cx="990164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cs typeface="Arial" panose="020B0604020202020204" pitchFamily="34" charset="0"/>
              </a:rPr>
              <a:t>Сканирование внутренних яремных проводится в двух плоскостях – продольной и поперечной, наружных яремных вен – только в продольной.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cs typeface="Arial" panose="020B0604020202020204" pitchFamily="34" charset="0"/>
              </a:rPr>
              <a:t>В норме просветы вен почти полностью компрессируются, поэтому для получения качественной информации о состоянии просвета и гемодинамики исследование проводится через толстый слой геля – «</a:t>
            </a:r>
            <a:r>
              <a:rPr lang="ru-RU" altLang="ru-RU" sz="1400" dirty="0" err="1">
                <a:cs typeface="Arial" panose="020B0604020202020204" pitchFamily="34" charset="0"/>
              </a:rPr>
              <a:t>гелевую</a:t>
            </a:r>
            <a:r>
              <a:rPr lang="ru-RU" altLang="ru-RU" sz="1400" dirty="0">
                <a:cs typeface="Arial" panose="020B0604020202020204" pitchFamily="34" charset="0"/>
              </a:rPr>
              <a:t> подушку», либо </a:t>
            </a:r>
            <a:r>
              <a:rPr lang="ru-RU" altLang="ru-RU" sz="1400" dirty="0" err="1">
                <a:cs typeface="Arial" panose="020B0604020202020204" pitchFamily="34" charset="0"/>
              </a:rPr>
              <a:t>трансмускулярно</a:t>
            </a:r>
            <a:r>
              <a:rPr lang="ru-RU" altLang="ru-RU" sz="14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ru-RU" altLang="ru-RU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1400" dirty="0">
                <a:cs typeface="Arial" panose="020B0604020202020204" pitchFamily="34" charset="0"/>
              </a:rPr>
              <a:t>При исследовании ВЯВ голова пациента должна быть расположена ровно, без </a:t>
            </a:r>
            <a:r>
              <a:rPr lang="ru-RU" altLang="ru-RU" sz="1400" dirty="0" err="1">
                <a:cs typeface="Arial" panose="020B0604020202020204" pitchFamily="34" charset="0"/>
              </a:rPr>
              <a:t>переразгибания</a:t>
            </a:r>
            <a:r>
              <a:rPr lang="ru-RU" altLang="ru-RU" sz="1400" dirty="0">
                <a:cs typeface="Arial" panose="020B0604020202020204" pitchFamily="34" charset="0"/>
              </a:rPr>
              <a:t>  и напряжения мышц шеи.</a:t>
            </a:r>
          </a:p>
        </p:txBody>
      </p:sp>
    </p:spTree>
    <p:extLst>
      <p:ext uri="{BB962C8B-B14F-4D97-AF65-F5344CB8AC3E}">
        <p14:creationId xmlns:p14="http://schemas.microsoft.com/office/powerpoint/2010/main" val="17968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Расположение ВЯВ и НЯВ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907177" y="2409825"/>
            <a:ext cx="81496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dirty="0">
                <a:cs typeface="Arial" panose="020B0604020202020204" pitchFamily="34" charset="0"/>
              </a:rPr>
              <a:t>Характер расположения ЯВ: внутренняя - </a:t>
            </a:r>
            <a:r>
              <a:rPr lang="ru-RU" altLang="ru-RU" dirty="0" err="1">
                <a:cs typeface="Arial" panose="020B0604020202020204" pitchFamily="34" charset="0"/>
              </a:rPr>
              <a:t>латеральнее</a:t>
            </a:r>
            <a:r>
              <a:rPr lang="ru-RU" altLang="ru-RU" dirty="0">
                <a:cs typeface="Arial" panose="020B0604020202020204" pitchFamily="34" charset="0"/>
              </a:rPr>
              <a:t> и кпереди от ОСА, наружная – кзади от нее, параллельно сегменту </a:t>
            </a:r>
            <a:r>
              <a:rPr lang="en-US" altLang="ru-RU" dirty="0">
                <a:cs typeface="Arial" panose="020B0604020202020204" pitchFamily="34" charset="0"/>
              </a:rPr>
              <a:t>VI </a:t>
            </a:r>
            <a:r>
              <a:rPr lang="ru-RU" altLang="ru-RU" dirty="0">
                <a:cs typeface="Arial" panose="020B0604020202020204" pitchFamily="34" charset="0"/>
              </a:rPr>
              <a:t>позвоночной артерии.</a:t>
            </a:r>
          </a:p>
          <a:p>
            <a:pPr eaLnBrk="1" hangingPunct="1">
              <a:spcBef>
                <a:spcPct val="50000"/>
              </a:spcBef>
            </a:pPr>
            <a:endParaRPr lang="ru-RU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4176</Words>
  <Application>Microsoft Office PowerPoint</Application>
  <PresentationFormat>Широкоэкранный</PresentationFormat>
  <Paragraphs>572</Paragraphs>
  <Slides>109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7" baseType="lpstr">
      <vt:lpstr>Arial</vt:lpstr>
      <vt:lpstr>Calibri</vt:lpstr>
      <vt:lpstr>Calibri Light</vt:lpstr>
      <vt:lpstr>Garamond</vt:lpstr>
      <vt:lpstr>Tahoma</vt:lpstr>
      <vt:lpstr>Times New Roman</vt:lpstr>
      <vt:lpstr>Wingdings</vt:lpstr>
      <vt:lpstr>office theme</vt:lpstr>
      <vt:lpstr>УЛЬТРАЗВУКОВОЕ ИССЛЕДОВАНИЕ СОСУДОВ ГОЛОВНОГО МОЗГА.</vt:lpstr>
      <vt:lpstr>Презентация PowerPoint</vt:lpstr>
      <vt:lpstr>Показания к исследованию сосудов: </vt:lpstr>
      <vt:lpstr>Показания к исследованию сосудов:</vt:lpstr>
      <vt:lpstr>Цели УЗИ артериальной и венозной систем головного мозга на экстра- и интракраниальном уровнях: </vt:lpstr>
      <vt:lpstr>    </vt:lpstr>
      <vt:lpstr>Общий вид строения артерий дуги аорты и основания мозга</vt:lpstr>
      <vt:lpstr>Артерии дуги аорты</vt:lpstr>
      <vt:lpstr>Презентация PowerPoint</vt:lpstr>
      <vt:lpstr>Варианты развития ветвей подключичной артерии</vt:lpstr>
      <vt:lpstr>ВНУТРЕННЯЯ СОННАЯ АРТЕРИЯ  (ВСА)</vt:lpstr>
      <vt:lpstr>ВСА</vt:lpstr>
      <vt:lpstr>Мозговой отрезок ВСА</vt:lpstr>
      <vt:lpstr>Позвоночная артерия (ПА)  экстракраниальный отдел.</vt:lpstr>
      <vt:lpstr>Варианты отхождения ПА</vt:lpstr>
      <vt:lpstr>Презентация PowerPoint</vt:lpstr>
      <vt:lpstr>ИНТРАКРАНИАЛЬНЫЙ СЕГМЕНТ ПА - v4 И  ОСНОВНАЯ АРТЕРИЯ.</vt:lpstr>
      <vt:lpstr>ВИЛЛИЗИЕВ КРУГ.</vt:lpstr>
      <vt:lpstr>ВИЛЛИЗИЕВ КРУГ</vt:lpstr>
      <vt:lpstr>Виллизиев круг</vt:lpstr>
      <vt:lpstr>Варианты строения ВК</vt:lpstr>
      <vt:lpstr>Варианты развития передней соединительной артерии</vt:lpstr>
      <vt:lpstr>Варианты задней соединительной артерии</vt:lpstr>
      <vt:lpstr>Методика исследования</vt:lpstr>
      <vt:lpstr>Обязательный объем исследования ЭК отделов БЦА включает:</vt:lpstr>
      <vt:lpstr>Дополнительный объем исследований</vt:lpstr>
      <vt:lpstr>Методика исследования экстракраниальных отделов</vt:lpstr>
      <vt:lpstr>ВАРИАНТЫ РАСПОЛОЖЕНИЯ ВСА и НСА</vt:lpstr>
      <vt:lpstr>Исследование каротидного синуса.</vt:lpstr>
      <vt:lpstr>Исследование ВСА и НСА</vt:lpstr>
      <vt:lpstr>Исследование ВСА и НСА (критерии отличия):</vt:lpstr>
      <vt:lpstr>Характеристики кровотока -  критерии отличия.</vt:lpstr>
      <vt:lpstr> ВСА И НСА  критерии отличия. </vt:lpstr>
      <vt:lpstr>Строение стенки артерии </vt:lpstr>
      <vt:lpstr>Комплекс интима-медиа (КИМ,ТКИМ, ВКИМ и пр.)</vt:lpstr>
      <vt:lpstr>Измерение ВКИМ в ОСА</vt:lpstr>
      <vt:lpstr>Измерение ВКИМ (величина комплекса интима-медиа)</vt:lpstr>
      <vt:lpstr>Презентация PowerPoint</vt:lpstr>
      <vt:lpstr>Показатели комплекса интима-медиа в артериях нижних конечностей в норме</vt:lpstr>
      <vt:lpstr>Измерение ВКИМ</vt:lpstr>
      <vt:lpstr>ОБЩАЯ СОННАЯ АРТЕРИЯ ПОКАЗАТЕЛИ КРОВОТОКА</vt:lpstr>
      <vt:lpstr>ВНУТРЕННЯЯ СОННАЯ АРТЕРИЯ  ПОКАЗАТЕЛИ КРОВОТОКА</vt:lpstr>
      <vt:lpstr>НСА  ПОКАЗАТЕЛИ КРОВОТОКА.</vt:lpstr>
      <vt:lpstr>ПОЗВОНОЧНЫЕ АРТЕРИИ  ПОКАЗАТЕЛИ КРОВОТОКА.</vt:lpstr>
      <vt:lpstr>Транскраниальное дуплексное сканирование.</vt:lpstr>
      <vt:lpstr>Показания к ТКДС</vt:lpstr>
      <vt:lpstr>Показания  к ТКДС</vt:lpstr>
      <vt:lpstr>Методика  ТКДС</vt:lpstr>
      <vt:lpstr>Доступы для транскраниального исследования</vt:lpstr>
      <vt:lpstr>Методика  ТКДС</vt:lpstr>
      <vt:lpstr>Структуры головного мозга</vt:lpstr>
      <vt:lpstr>Презентация PowerPoint</vt:lpstr>
      <vt:lpstr>ОПУХОЛИ ГОЛОВНОГО МОЗГА</vt:lpstr>
      <vt:lpstr>ОПУХОЛИ ГОЛОВНОГО МОЗГА</vt:lpstr>
      <vt:lpstr>Опухоль головного мозга</vt:lpstr>
      <vt:lpstr>Транстемпоральный доступ</vt:lpstr>
      <vt:lpstr>Презентация PowerPoint</vt:lpstr>
      <vt:lpstr>Интракраниальные сегменты ВСА</vt:lpstr>
      <vt:lpstr>Сканирование на уровне верхнего и нижнего моста</vt:lpstr>
      <vt:lpstr>Артерии основания мозга – виллизиев круг.</vt:lpstr>
      <vt:lpstr> СМА</vt:lpstr>
      <vt:lpstr>Сканирование на уровне среднего мозга. </vt:lpstr>
      <vt:lpstr>Сканирование на уровне центральной части боковых желудочков и  на уровне таламуса.</vt:lpstr>
      <vt:lpstr>ПМА</vt:lpstr>
      <vt:lpstr>Технология исследования (трансфораминальный доступ)</vt:lpstr>
      <vt:lpstr>Позвоночные и основная артерии</vt:lpstr>
      <vt:lpstr>ЗНМА ЗАДНЯЯ НИЖНЯЯ МОЗЖЕЧКОВАЯ АРТЕРИЯ</vt:lpstr>
      <vt:lpstr>ПНМА передняя нижняя мозжечковая артерия</vt:lpstr>
      <vt:lpstr>ОА</vt:lpstr>
      <vt:lpstr>ЗМА</vt:lpstr>
      <vt:lpstr>Задняя соединительная артерия.</vt:lpstr>
      <vt:lpstr>Глубина и угол локации, направление потока и протяженность артерий.</vt:lpstr>
      <vt:lpstr>Количественная оценка кровотока</vt:lpstr>
      <vt:lpstr>Венозная система головного мозга</vt:lpstr>
      <vt:lpstr>Венозная система головного мозга</vt:lpstr>
      <vt:lpstr>Система поверхностных вен</vt:lpstr>
      <vt:lpstr>Система глубоких вен головного мозга</vt:lpstr>
      <vt:lpstr>Система глубоких вен головного мозга</vt:lpstr>
      <vt:lpstr>Презентация PowerPoint</vt:lpstr>
      <vt:lpstr>Венозная система головного мозга.</vt:lpstr>
      <vt:lpstr>Презентация PowerPoint</vt:lpstr>
      <vt:lpstr>Презентация PowerPoint</vt:lpstr>
      <vt:lpstr>Презентация PowerPoint</vt:lpstr>
      <vt:lpstr>Возможность локации вен и синусов мозга.</vt:lpstr>
      <vt:lpstr>Возможность локации вен и синусов мозга</vt:lpstr>
      <vt:lpstr>Методика ТКДС. </vt:lpstr>
      <vt:lpstr>Исследование церебральных вен</vt:lpstr>
      <vt:lpstr> </vt:lpstr>
      <vt:lpstr>Основная вена Розенталя и вена Галена</vt:lpstr>
      <vt:lpstr>Прямой синус (транстемпоральный доступ).</vt:lpstr>
      <vt:lpstr>Презентация PowerPoint</vt:lpstr>
      <vt:lpstr>Поперечный и сигмовидный синусы</vt:lpstr>
      <vt:lpstr>Вены и синусы головного мозга</vt:lpstr>
      <vt:lpstr>Глубина и угол локации вен и синусов мозга.</vt:lpstr>
      <vt:lpstr>Показатели кровотока в венах мозга и синусов мозга.</vt:lpstr>
      <vt:lpstr>Кровоток в венах и синусах мозга</vt:lpstr>
      <vt:lpstr>Кровоток в венах и синусах мозга </vt:lpstr>
      <vt:lpstr>Методика исследования экстракраниальных вен </vt:lpstr>
      <vt:lpstr>Расположение ВЯВ и НЯВ</vt:lpstr>
      <vt:lpstr>Презентация PowerPoint</vt:lpstr>
      <vt:lpstr> </vt:lpstr>
      <vt:lpstr>Презентация PowerPoint</vt:lpstr>
      <vt:lpstr>Презентация PowerPoint</vt:lpstr>
      <vt:lpstr>Измерение диаметра </vt:lpstr>
      <vt:lpstr>Исследование позвоночных вен</vt:lpstr>
      <vt:lpstr>Исследование позвоночных вен</vt:lpstr>
      <vt:lpstr>Исследование позвоночных вен</vt:lpstr>
      <vt:lpstr>Показатели кровотока в экстракраниальных венах</vt:lpstr>
      <vt:lpstr>С БЛАГОДАРНОСТЬЮ ОТ  ПОТОМКОВ!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УЛЬТРАЗВУКОВОЕ ИССЛЕДОВАНИЕ СОСУДОВ ГОЛОВНОГО МОЗГА.</dc:title>
  <dc:creator>mvideo</dc:creator>
  <cp:lastModifiedBy>mvideo</cp:lastModifiedBy>
  <cp:revision>3</cp:revision>
  <dcterms:created xsi:type="dcterms:W3CDTF">2014-10-16T11:07:30Z</dcterms:created>
  <dcterms:modified xsi:type="dcterms:W3CDTF">2014-10-16T11:21:55Z</dcterms:modified>
</cp:coreProperties>
</file>