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47" r:id="rId1"/>
  </p:sldMasterIdLst>
  <p:notesMasterIdLst>
    <p:notesMasterId r:id="rId58"/>
  </p:notesMasterIdLst>
  <p:sldIdLst>
    <p:sldId id="256" r:id="rId2"/>
    <p:sldId id="292" r:id="rId3"/>
    <p:sldId id="336" r:id="rId4"/>
    <p:sldId id="335" r:id="rId5"/>
    <p:sldId id="276" r:id="rId6"/>
    <p:sldId id="296" r:id="rId7"/>
    <p:sldId id="289" r:id="rId8"/>
    <p:sldId id="291" r:id="rId9"/>
    <p:sldId id="295" r:id="rId10"/>
    <p:sldId id="298" r:id="rId11"/>
    <p:sldId id="290" r:id="rId12"/>
    <p:sldId id="352" r:id="rId13"/>
    <p:sldId id="349" r:id="rId14"/>
    <p:sldId id="294" r:id="rId15"/>
    <p:sldId id="351" r:id="rId16"/>
    <p:sldId id="350" r:id="rId17"/>
    <p:sldId id="284" r:id="rId18"/>
    <p:sldId id="279" r:id="rId19"/>
    <p:sldId id="299" r:id="rId20"/>
    <p:sldId id="300" r:id="rId21"/>
    <p:sldId id="285" r:id="rId22"/>
    <p:sldId id="340" r:id="rId23"/>
    <p:sldId id="280" r:id="rId24"/>
    <p:sldId id="337" r:id="rId25"/>
    <p:sldId id="286" r:id="rId26"/>
    <p:sldId id="283" r:id="rId27"/>
    <p:sldId id="343" r:id="rId28"/>
    <p:sldId id="344" r:id="rId29"/>
    <p:sldId id="304" r:id="rId30"/>
    <p:sldId id="331" r:id="rId31"/>
    <p:sldId id="324" r:id="rId32"/>
    <p:sldId id="310" r:id="rId33"/>
    <p:sldId id="311" r:id="rId34"/>
    <p:sldId id="345" r:id="rId35"/>
    <p:sldId id="312" r:id="rId36"/>
    <p:sldId id="346" r:id="rId37"/>
    <p:sldId id="313" r:id="rId38"/>
    <p:sldId id="347" r:id="rId39"/>
    <p:sldId id="314" r:id="rId40"/>
    <p:sldId id="348" r:id="rId41"/>
    <p:sldId id="315" r:id="rId42"/>
    <p:sldId id="316" r:id="rId43"/>
    <p:sldId id="317" r:id="rId44"/>
    <p:sldId id="318" r:id="rId45"/>
    <p:sldId id="319" r:id="rId46"/>
    <p:sldId id="320" r:id="rId47"/>
    <p:sldId id="321" r:id="rId48"/>
    <p:sldId id="322" r:id="rId49"/>
    <p:sldId id="323" r:id="rId50"/>
    <p:sldId id="325" r:id="rId51"/>
    <p:sldId id="326" r:id="rId52"/>
    <p:sldId id="327" r:id="rId53"/>
    <p:sldId id="328" r:id="rId54"/>
    <p:sldId id="329" r:id="rId55"/>
    <p:sldId id="330" r:id="rId56"/>
    <p:sldId id="339" r:id="rId5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96"/>
    <p:restoredTop sz="94652"/>
  </p:normalViewPr>
  <p:slideViewPr>
    <p:cSldViewPr>
      <p:cViewPr varScale="1">
        <p:scale>
          <a:sx n="166" d="100"/>
          <a:sy n="166" d="100"/>
        </p:scale>
        <p:origin x="1272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notesMaster" Target="notesMasters/notesMaster1.xml"/><Relationship Id="rId59" Type="http://schemas.openxmlformats.org/officeDocument/2006/relationships/presProps" Target="presProp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viewProps" Target="viewProps.xml"/><Relationship Id="rId61" Type="http://schemas.openxmlformats.org/officeDocument/2006/relationships/theme" Target="theme/theme1.xml"/><Relationship Id="rId6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image" Target="../media/image12.png"/><Relationship Id="rId2" Type="http://schemas.openxmlformats.org/officeDocument/2006/relationships/image" Target="../media/image1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="" xmlns:a16="http://schemas.microsoft.com/office/drawing/2014/main" id="{86912E08-DAF3-6A41-8223-301B6054B95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endParaRPr lang="ru-RU" altLang="ru-RU"/>
          </a:p>
        </p:txBody>
      </p:sp>
      <p:sp>
        <p:nvSpPr>
          <p:cNvPr id="11267" name="Rectangle 3">
            <a:extLst>
              <a:ext uri="{FF2B5EF4-FFF2-40B4-BE49-F238E27FC236}">
                <a16:creationId xmlns="" xmlns:a16="http://schemas.microsoft.com/office/drawing/2014/main" id="{83B9FEF0-8D73-D34C-9E38-AB55491A248B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endParaRPr lang="ru-RU" altLang="ru-RU"/>
          </a:p>
        </p:txBody>
      </p:sp>
      <p:sp>
        <p:nvSpPr>
          <p:cNvPr id="16388" name="Rectangle 4">
            <a:extLst>
              <a:ext uri="{FF2B5EF4-FFF2-40B4-BE49-F238E27FC236}">
                <a16:creationId xmlns="" xmlns:a16="http://schemas.microsoft.com/office/drawing/2014/main" id="{2C8ED942-6EA1-1349-884A-ACDB2AD8C0CE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9" name="Rectangle 5">
            <a:extLst>
              <a:ext uri="{FF2B5EF4-FFF2-40B4-BE49-F238E27FC236}">
                <a16:creationId xmlns="" xmlns:a16="http://schemas.microsoft.com/office/drawing/2014/main" id="{F270F928-7944-B145-949E-ABF98EAC01B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1270" name="Rectangle 6">
            <a:extLst>
              <a:ext uri="{FF2B5EF4-FFF2-40B4-BE49-F238E27FC236}">
                <a16:creationId xmlns="" xmlns:a16="http://schemas.microsoft.com/office/drawing/2014/main" id="{12F5CA05-665D-BF4E-A2CA-B27C93CA284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endParaRPr lang="ru-RU" altLang="ru-RU"/>
          </a:p>
        </p:txBody>
      </p:sp>
      <p:sp>
        <p:nvSpPr>
          <p:cNvPr id="11271" name="Rectangle 7">
            <a:extLst>
              <a:ext uri="{FF2B5EF4-FFF2-40B4-BE49-F238E27FC236}">
                <a16:creationId xmlns="" xmlns:a16="http://schemas.microsoft.com/office/drawing/2014/main" id="{452DE986-AE4B-7B41-AD26-E4DFCDC2948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7D779124-C46D-5344-89B4-1B54C1FE468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74372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1B801ED-8AD1-F74F-8B3D-B97639E720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6DD93183-DFB5-2C49-AA0F-7AF6331AB3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A2A47E6-B66D-4247-9DE0-B1E856E62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7322FC1-6D17-0E48-81EB-373C1A69A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altLang="ru-RU"/>
              <a:t>Кафедра медицинской информатики и инновационных технологий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F4ACD7F-1EE1-9148-9EDE-33CC2AAF4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B0792-DB5F-0A44-9B22-2EE2400F9F0E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16230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57BC00F-3436-9245-B15D-4BE03C9E8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9E1EF81E-A9AE-DA41-956A-7603978841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8B1A5B0-F363-8646-8DC4-8C4FF107F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F4304A8-D48B-0A47-BDE5-018BD426F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altLang="ru-RU"/>
              <a:t>Кафедра медицинской информатики и инновационных технологий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83F3353-3AF3-3741-8663-0651E7DBF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E23B6-8EE3-C24E-8425-6EA93003D0C1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21402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95386D42-A289-2E4F-ABB0-6CE25C1787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8BE7C0EE-E5F5-B94A-8620-8A2946971A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224F710-797E-294F-A338-D91799451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255860C-2E7F-2D47-8A0A-7F4B1F018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altLang="ru-RU"/>
              <a:t>Кафедра медицинской информатики и инновационных технологий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0A5EA03-119D-594C-8219-016FD760B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E23B6-8EE3-C24E-8425-6EA93003D0C1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00024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838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182688" y="2017713"/>
            <a:ext cx="7772400" cy="4114800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262EB14-F81D-0F4E-95E4-1BA34E4C8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2B22F01-9BD6-A34C-9F22-F1F601084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Кафедра медицинской информатики и инновационных технологий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22C411D-F251-134E-BDEB-13991BEF9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1B190A-E7E0-114B-9807-90F872D2758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252626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838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760B51D8-673A-1D4E-9814-50CAF1856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0FEFDDCD-63E9-5B4A-8CAA-05D709105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Кафедра медицинской информатики и инновационных технологий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01ADD61D-BCBB-9949-88D9-4397A5648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60EA67-8AD6-8046-83E9-E4804427905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423661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8382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="" xmlns:a16="http://schemas.microsoft.com/office/drawing/2014/main" id="{9B1622AA-8D28-564B-BC6B-256FDDF32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Footer Placeholder 4">
            <a:extLst>
              <a:ext uri="{FF2B5EF4-FFF2-40B4-BE49-F238E27FC236}">
                <a16:creationId xmlns="" xmlns:a16="http://schemas.microsoft.com/office/drawing/2014/main" id="{7EF2ABF0-B1E9-2C4A-BACB-D07876507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Кафедра медицинской информатики и инновационных технологий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="" xmlns:a16="http://schemas.microsoft.com/office/drawing/2014/main" id="{9C33A89C-6DE7-B247-8A31-2F69C8A4C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26502B-DC51-C745-A11E-483E54EDA1F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12648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8528285-27ED-3245-A837-8004D4A01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387F1DD-8D83-8649-B3D9-7865A40806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2BC92AF-A1EC-0446-9277-06839181F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9D64CEE-F597-E649-AF30-95E422589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altLang="ru-RU"/>
              <a:t>Кафедра медицинской информатики и инновационных технологий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8202DB2-5F1A-E54C-8B3D-FB380FD41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CB14C-FD0B-7241-9A0F-3F5BB17B62D5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13946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A33480C-72CC-3641-BFBD-79E994662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781A61EE-DF33-9F4C-BE90-65A811BC67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3617246-A49B-FA41-A27F-3575E156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0BB7AF7-F616-CA42-B6B4-841DDD14F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altLang="ru-RU"/>
              <a:t>Кафедра медицинской информатики и инновационных технологий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FE8E5E1-B657-9640-8201-1D2D99019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521C4-A3D0-D645-9E52-188BA40B8520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09699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1313626-1215-8F48-828C-5E77C8190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40D3726-9E93-754A-B40C-2F166E0F51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BD249C45-608C-9140-AF9D-D14239F14F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5DF635BD-7B2A-394E-98ED-104EFFEBC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25D2AA91-8C50-9B4F-B9E8-A778F3240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altLang="ru-RU"/>
              <a:t>Кафедра медицинской информатики и инновационных технологий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25F01220-0E2D-704D-8C88-C28238566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F8445-6550-DD4F-9856-CF9359DC4082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34150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6C7493A-0CAE-434D-B9A3-BA201A4E3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3440456-FAEA-584A-9F2F-CF6D458BBC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768123D2-EAC3-EC47-B237-2F0B8BFC18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AC48F25A-6313-C243-A090-76E6D5D1F6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406E7F78-00C5-9147-A655-604C5698F7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91144B7D-3F3D-0F42-8FB5-4168AAE5B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B04366CC-9D5E-9049-B8A5-3143AA5F7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altLang="ru-RU"/>
              <a:t>Кафедра медицинской информатики и инновационных технологий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8C36BB99-3E76-7F4F-837D-5A88F9BE4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AF1AA-A26B-234D-BA8E-C350D39A674C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33711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2BF1843-533F-C74E-9BF5-C8F7617BD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94532F1B-925D-EB4B-B356-4D4B4B67D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C505E16A-5F17-B140-B9EC-1132F7305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altLang="ru-RU"/>
              <a:t>Кафедра медицинской информатики и инновационных технологий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8AA63F93-9B50-B446-9DFC-492FE7DC1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E756F-1A39-7B4B-97CA-40DC9829F53D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55730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C84F326F-390C-F249-A766-A8F7D5EE7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7153D7BB-5F94-AD45-83F7-506853C7D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altLang="ru-RU"/>
              <a:t>Кафедра медицинской информатики и инновационных технологий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3D931E36-7B84-0342-8486-5F98B28F7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E23B6-8EE3-C24E-8425-6EA93003D0C1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82704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7C7237D-2845-264A-A178-7FF664481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F676F82-54E2-E849-922A-EA846D9593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B01EA551-AC23-854F-BAC8-6E8A81A74A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5D79B9F7-611A-8949-83DB-5F69E7EA6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5256B8A1-C3B6-5842-A2E9-8425EDDD7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altLang="ru-RU"/>
              <a:t>Кафедра медицинской информатики и инновационных технологий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235B5E1F-64E4-CC4D-A3AB-419321832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F2265-5AFA-FA42-BFE2-023ADDE9535C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37536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710A80F-62C7-5A4B-BD08-8C5AE6E18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B60ED1D1-F332-A145-9908-264FC6E593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03FF47B5-D3A8-6046-A74C-9012FF4E0B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D94DD857-161A-6C49-A0DA-7826BAF2B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7480FB99-AA46-CA42-88E4-6E96AD457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05C7D1FB-77F6-E249-AFEE-964669B30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27260-F1B2-354D-ACF7-94D6B24AC8FF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65345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27E7307-F0BE-3C4A-8969-BD31CAF22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F2DEF462-1DAC-B14F-809B-EE97B89435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52DB57D-F8D3-F94A-8F81-E52532108B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27ECFFA-AB6F-8F45-BE10-03A37D8B51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altLang="ru-RU"/>
              <a:t>Кафедра медицинской информатики и инновационных технологий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888112E-B53A-F549-B3AF-5A38DDEB0E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2E23B6-8EE3-C24E-8425-6EA93003D0C1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23785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8" r:id="rId1"/>
    <p:sldLayoutId id="2147484149" r:id="rId2"/>
    <p:sldLayoutId id="2147484150" r:id="rId3"/>
    <p:sldLayoutId id="2147484151" r:id="rId4"/>
    <p:sldLayoutId id="2147484152" r:id="rId5"/>
    <p:sldLayoutId id="2147484153" r:id="rId6"/>
    <p:sldLayoutId id="2147484154" r:id="rId7"/>
    <p:sldLayoutId id="2147484155" r:id="rId8"/>
    <p:sldLayoutId id="2147484156" r:id="rId9"/>
    <p:sldLayoutId id="2147484157" r:id="rId10"/>
    <p:sldLayoutId id="2147484158" r:id="rId11"/>
    <p:sldLayoutId id="2147484159" r:id="rId12"/>
    <p:sldLayoutId id="2147484160" r:id="rId13"/>
    <p:sldLayoutId id="2147484161" r:id="rId1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tiff"/><Relationship Id="rId3" Type="http://schemas.openxmlformats.org/officeDocument/2006/relationships/image" Target="../media/image6.tif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2.png"/><Relationship Id="rId5" Type="http://schemas.openxmlformats.org/officeDocument/2006/relationships/oleObject" Target="../embeddings/oleObject2.bin"/><Relationship Id="rId6" Type="http://schemas.openxmlformats.org/officeDocument/2006/relationships/image" Target="../media/image13.png"/><Relationship Id="rId7" Type="http://schemas.openxmlformats.org/officeDocument/2006/relationships/oleObject" Target="../embeddings/oleObject3.bin"/><Relationship Id="rId8" Type="http://schemas.openxmlformats.org/officeDocument/2006/relationships/image" Target="../media/image14.png"/><Relationship Id="rId9" Type="http://schemas.openxmlformats.org/officeDocument/2006/relationships/oleObject" Target="../embeddings/oleObject4.bin"/><Relationship Id="rId10" Type="http://schemas.openxmlformats.org/officeDocument/2006/relationships/image" Target="../media/image15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16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oleObject" Target="../embeddings/oleObject6.bin"/><Relationship Id="rId5" Type="http://schemas.openxmlformats.org/officeDocument/2006/relationships/image" Target="../media/image17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Изображение 1">
            <a:extLst>
              <a:ext uri="{FF2B5EF4-FFF2-40B4-BE49-F238E27FC236}">
                <a16:creationId xmlns="" xmlns:a16="http://schemas.microsoft.com/office/drawing/2014/main" id="{CB22E50B-E370-0340-BE15-DD1AD93967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519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0" name="Rectangle 2">
            <a:extLst>
              <a:ext uri="{FF2B5EF4-FFF2-40B4-BE49-F238E27FC236}">
                <a16:creationId xmlns="" xmlns:a16="http://schemas.microsoft.com/office/drawing/2014/main" id="{E3A0E932-96C1-8E44-85B7-F6F8965A482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11188" y="5805488"/>
            <a:ext cx="7777162" cy="95567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6000" b="1"/>
              <a:t>БАЗЫ ДАННЫХ </a:t>
            </a:r>
            <a:endParaRPr lang="ru-RU" altLang="ru-RU" sz="6000" b="1">
              <a:solidFill>
                <a:srgbClr val="CC0000"/>
              </a:solidFill>
            </a:endParaRPr>
          </a:p>
        </p:txBody>
      </p:sp>
      <p:sp>
        <p:nvSpPr>
          <p:cNvPr id="17411" name="Rectangle 3">
            <a:extLst>
              <a:ext uri="{FF2B5EF4-FFF2-40B4-BE49-F238E27FC236}">
                <a16:creationId xmlns="" xmlns:a16="http://schemas.microsoft.com/office/drawing/2014/main" id="{6E42695C-F48B-6D45-AE4A-BE8316BE695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11188" y="188913"/>
            <a:ext cx="7705725" cy="863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cap="none"/>
              <a:t>Дмитрий Анатольевич Россиев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>
            <a:extLst>
              <a:ext uri="{FF2B5EF4-FFF2-40B4-BE49-F238E27FC236}">
                <a16:creationId xmlns="" xmlns:a16="http://schemas.microsoft.com/office/drawing/2014/main" id="{F1661340-5E70-AB47-ADDC-6412C9B63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906"/>
            <a:ext cx="9144000" cy="994569"/>
          </a:xfrm>
          <a:solidFill>
            <a:schemeClr val="bg1">
              <a:lumMod val="85000"/>
            </a:schemeClr>
          </a:solidFill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cap="none" dirty="0"/>
              <a:t>Человек – программа - </a:t>
            </a:r>
            <a:r>
              <a:rPr lang="ru-RU" altLang="ru-RU" cap="none" dirty="0" smtClean="0"/>
              <a:t>БД</a:t>
            </a:r>
            <a:endParaRPr lang="ru-RU" altLang="ru-RU" cap="none" dirty="0"/>
          </a:p>
        </p:txBody>
      </p:sp>
      <p:sp>
        <p:nvSpPr>
          <p:cNvPr id="4" name="Цилиндр 3">
            <a:extLst>
              <a:ext uri="{FF2B5EF4-FFF2-40B4-BE49-F238E27FC236}">
                <a16:creationId xmlns="" xmlns:a16="http://schemas.microsoft.com/office/drawing/2014/main" id="{AE02121A-033F-814D-9EDA-A4C1B9EEE536}"/>
              </a:ext>
            </a:extLst>
          </p:cNvPr>
          <p:cNvSpPr/>
          <p:nvPr/>
        </p:nvSpPr>
        <p:spPr>
          <a:xfrm>
            <a:off x="3743325" y="4652963"/>
            <a:ext cx="2376488" cy="1800225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>
                <a:solidFill>
                  <a:srgbClr val="595959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ru-RU" altLang="ru-RU" sz="18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27651" name="TextBox 4">
            <a:extLst>
              <a:ext uri="{FF2B5EF4-FFF2-40B4-BE49-F238E27FC236}">
                <a16:creationId xmlns="" xmlns:a16="http://schemas.microsoft.com/office/drawing/2014/main" id="{1AE4E234-1611-5C41-A501-C62B8D09CB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0" y="3573463"/>
            <a:ext cx="1873250" cy="3683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>
                <a:solidFill>
                  <a:srgbClr val="595959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1800" dirty="0">
                <a:solidFill>
                  <a:schemeClr val="tx1"/>
                </a:solidFill>
                <a:latin typeface="Tahoma" panose="020B0604030504040204" pitchFamily="34" charset="0"/>
              </a:rPr>
              <a:t>Сайт</a:t>
            </a:r>
          </a:p>
        </p:txBody>
      </p:sp>
      <p:sp>
        <p:nvSpPr>
          <p:cNvPr id="27652" name="TextBox 5">
            <a:extLst>
              <a:ext uri="{FF2B5EF4-FFF2-40B4-BE49-F238E27FC236}">
                <a16:creationId xmlns="" xmlns:a16="http://schemas.microsoft.com/office/drawing/2014/main" id="{6AE4794B-D475-D94C-8D57-B3E7A3B9C2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5738" y="3573463"/>
            <a:ext cx="1871662" cy="646331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>
                <a:solidFill>
                  <a:srgbClr val="595959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1800" dirty="0">
                <a:solidFill>
                  <a:schemeClr val="tx1"/>
                </a:solidFill>
                <a:latin typeface="Tahoma" panose="020B0604030504040204" pitchFamily="34" charset="0"/>
              </a:rPr>
              <a:t>Приложение на телефоне</a:t>
            </a:r>
          </a:p>
        </p:txBody>
      </p:sp>
      <p:sp>
        <p:nvSpPr>
          <p:cNvPr id="27653" name="TextBox 6">
            <a:extLst>
              <a:ext uri="{FF2B5EF4-FFF2-40B4-BE49-F238E27FC236}">
                <a16:creationId xmlns="" xmlns:a16="http://schemas.microsoft.com/office/drawing/2014/main" id="{25FF3A30-7AB8-9A4D-BDD9-9C4C6B4231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3663" y="3592513"/>
            <a:ext cx="1873250" cy="3683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>
                <a:solidFill>
                  <a:srgbClr val="595959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1800" dirty="0">
                <a:solidFill>
                  <a:schemeClr val="tx1"/>
                </a:solidFill>
                <a:latin typeface="Tahoma" panose="020B0604030504040204" pitchFamily="34" charset="0"/>
              </a:rPr>
              <a:t>СУБД</a:t>
            </a:r>
          </a:p>
        </p:txBody>
      </p:sp>
      <p:cxnSp>
        <p:nvCxnSpPr>
          <p:cNvPr id="13" name="Прямая со стрелкой 12">
            <a:extLst>
              <a:ext uri="{FF2B5EF4-FFF2-40B4-BE49-F238E27FC236}">
                <a16:creationId xmlns="" xmlns:a16="http://schemas.microsoft.com/office/drawing/2014/main" id="{25FA91E9-4C64-C34F-B18E-B5BED41AF8E1}"/>
              </a:ext>
            </a:extLst>
          </p:cNvPr>
          <p:cNvCxnSpPr>
            <a:endCxn id="27651" idx="0"/>
          </p:cNvCxnSpPr>
          <p:nvPr/>
        </p:nvCxnSpPr>
        <p:spPr>
          <a:xfrm>
            <a:off x="1619250" y="2727325"/>
            <a:ext cx="936625" cy="8461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>
            <a:extLst>
              <a:ext uri="{FF2B5EF4-FFF2-40B4-BE49-F238E27FC236}">
                <a16:creationId xmlns="" xmlns:a16="http://schemas.microsoft.com/office/drawing/2014/main" id="{E42206F7-1D36-8C4F-86F7-4FA4E729B34E}"/>
              </a:ext>
            </a:extLst>
          </p:cNvPr>
          <p:cNvCxnSpPr>
            <a:endCxn id="27651" idx="0"/>
          </p:cNvCxnSpPr>
          <p:nvPr/>
        </p:nvCxnSpPr>
        <p:spPr>
          <a:xfrm flipH="1">
            <a:off x="2555875" y="2222500"/>
            <a:ext cx="873125" cy="13509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>
            <a:extLst>
              <a:ext uri="{FF2B5EF4-FFF2-40B4-BE49-F238E27FC236}">
                <a16:creationId xmlns="" xmlns:a16="http://schemas.microsoft.com/office/drawing/2014/main" id="{D566ABD5-DA01-7443-9C72-46515C746626}"/>
              </a:ext>
            </a:extLst>
          </p:cNvPr>
          <p:cNvCxnSpPr>
            <a:stCxn id="27651" idx="2"/>
          </p:cNvCxnSpPr>
          <p:nvPr/>
        </p:nvCxnSpPr>
        <p:spPr>
          <a:xfrm>
            <a:off x="2555875" y="3941763"/>
            <a:ext cx="1187450" cy="927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>
            <a:extLst>
              <a:ext uri="{FF2B5EF4-FFF2-40B4-BE49-F238E27FC236}">
                <a16:creationId xmlns="" xmlns:a16="http://schemas.microsoft.com/office/drawing/2014/main" id="{7798ACC9-2805-AE48-98C0-59AB27BBFD00}"/>
              </a:ext>
            </a:extLst>
          </p:cNvPr>
          <p:cNvCxnSpPr>
            <a:endCxn id="27652" idx="0"/>
          </p:cNvCxnSpPr>
          <p:nvPr/>
        </p:nvCxnSpPr>
        <p:spPr>
          <a:xfrm flipH="1">
            <a:off x="4931569" y="2222500"/>
            <a:ext cx="936625" cy="13509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>
            <a:extLst>
              <a:ext uri="{FF2B5EF4-FFF2-40B4-BE49-F238E27FC236}">
                <a16:creationId xmlns="" xmlns:a16="http://schemas.microsoft.com/office/drawing/2014/main" id="{9B92DA8D-BF85-D744-BAFD-06250B3590AC}"/>
              </a:ext>
            </a:extLst>
          </p:cNvPr>
          <p:cNvCxnSpPr>
            <a:stCxn id="27652" idx="2"/>
          </p:cNvCxnSpPr>
          <p:nvPr/>
        </p:nvCxnSpPr>
        <p:spPr>
          <a:xfrm>
            <a:off x="4931569" y="4219794"/>
            <a:ext cx="794" cy="6490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>
            <a:extLst>
              <a:ext uri="{FF2B5EF4-FFF2-40B4-BE49-F238E27FC236}">
                <a16:creationId xmlns="" xmlns:a16="http://schemas.microsoft.com/office/drawing/2014/main" id="{63D7B2E7-2997-9B41-9FCD-938D0E076499}"/>
              </a:ext>
            </a:extLst>
          </p:cNvPr>
          <p:cNvCxnSpPr>
            <a:endCxn id="27653" idx="0"/>
          </p:cNvCxnSpPr>
          <p:nvPr/>
        </p:nvCxnSpPr>
        <p:spPr>
          <a:xfrm flipH="1">
            <a:off x="7380288" y="2943225"/>
            <a:ext cx="576262" cy="6492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>
            <a:extLst>
              <a:ext uri="{FF2B5EF4-FFF2-40B4-BE49-F238E27FC236}">
                <a16:creationId xmlns="" xmlns:a16="http://schemas.microsoft.com/office/drawing/2014/main" id="{DA5313BE-373A-9D47-B309-47CBF5953EFB}"/>
              </a:ext>
            </a:extLst>
          </p:cNvPr>
          <p:cNvCxnSpPr>
            <a:stCxn id="27653" idx="2"/>
          </p:cNvCxnSpPr>
          <p:nvPr/>
        </p:nvCxnSpPr>
        <p:spPr>
          <a:xfrm flipH="1">
            <a:off x="5940425" y="3960813"/>
            <a:ext cx="1439863" cy="763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65" name="TextBox 25">
            <a:extLst>
              <a:ext uri="{FF2B5EF4-FFF2-40B4-BE49-F238E27FC236}">
                <a16:creationId xmlns="" xmlns:a16="http://schemas.microsoft.com/office/drawing/2014/main" id="{763EEEDC-EBEA-5B47-BD22-25A000878D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5738" y="5354638"/>
            <a:ext cx="18002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>
                <a:solidFill>
                  <a:srgbClr val="595959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4800" dirty="0" smtClean="0">
                <a:solidFill>
                  <a:schemeClr val="tx1"/>
                </a:solidFill>
                <a:latin typeface="Tahoma" panose="020B0604030504040204" pitchFamily="34" charset="0"/>
              </a:rPr>
              <a:t>БД</a:t>
            </a:r>
            <a:endParaRPr lang="ru-RU" altLang="ru-RU" sz="4800" dirty="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D8C504FC-9732-C84C-B82C-C58C56B9C1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563" y="1871663"/>
            <a:ext cx="762000" cy="7747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84D1CBB-A2B7-0444-A9E4-5B4D10F7EC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8827" y="1489075"/>
            <a:ext cx="762000" cy="7747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3E8D407F-0645-B847-9254-A09393FFF9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2962" y="1430337"/>
            <a:ext cx="762000" cy="7747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A03AF694-D47A-7246-8E49-5C9F256A4F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7226" y="2167294"/>
            <a:ext cx="762000" cy="7747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>
            <a:extLst>
              <a:ext uri="{FF2B5EF4-FFF2-40B4-BE49-F238E27FC236}">
                <a16:creationId xmlns="" xmlns:a16="http://schemas.microsoft.com/office/drawing/2014/main" id="{C29377EE-0132-4B4F-8F83-C32896CAF6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52736"/>
          </a:xfrm>
          <a:solidFill>
            <a:schemeClr val="bg1">
              <a:lumMod val="85000"/>
            </a:schemeClr>
          </a:solidFill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ru-RU" altLang="ru-RU" sz="4600" cap="none" dirty="0"/>
              <a:t>Классификация </a:t>
            </a:r>
            <a:r>
              <a:rPr lang="ru-RU" altLang="ru-RU" sz="4600" cap="none" dirty="0" smtClean="0"/>
              <a:t>СУБД</a:t>
            </a:r>
            <a:endParaRPr lang="ru-RU" altLang="ru-RU" sz="4600" cap="none" dirty="0"/>
          </a:p>
        </p:txBody>
      </p:sp>
      <p:sp>
        <p:nvSpPr>
          <p:cNvPr id="28674" name="Rectangle 3">
            <a:extLst>
              <a:ext uri="{FF2B5EF4-FFF2-40B4-BE49-F238E27FC236}">
                <a16:creationId xmlns="" xmlns:a16="http://schemas.microsoft.com/office/drawing/2014/main" id="{E52177C2-22C3-1D41-A425-A923A377BEA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ru-RU" altLang="ru-RU" sz="2800"/>
          </a:p>
          <a:p>
            <a:pPr eaLnBrk="1" hangingPunct="1"/>
            <a:endParaRPr lang="ru-RU" altLang="ru-RU" sz="2800"/>
          </a:p>
          <a:p>
            <a:pPr eaLnBrk="1" hangingPunct="1"/>
            <a:endParaRPr lang="ru-RU" altLang="ru-RU" sz="2800"/>
          </a:p>
        </p:txBody>
      </p:sp>
      <p:graphicFrame>
        <p:nvGraphicFramePr>
          <p:cNvPr id="37911" name="Group 23">
            <a:extLst>
              <a:ext uri="{FF2B5EF4-FFF2-40B4-BE49-F238E27FC236}">
                <a16:creationId xmlns="" xmlns:a16="http://schemas.microsoft.com/office/drawing/2014/main" id="{523827CD-8A34-2B42-AD2F-536F3DEFFE52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433347346"/>
              </p:ext>
            </p:extLst>
          </p:nvPr>
        </p:nvGraphicFramePr>
        <p:xfrm>
          <a:off x="647700" y="1340231"/>
          <a:ext cx="7848600" cy="4792282"/>
        </p:xfrm>
        <a:graphic>
          <a:graphicData uri="http://schemas.openxmlformats.org/drawingml/2006/table">
            <a:tbl>
              <a:tblPr/>
              <a:tblGrid>
                <a:gridCol w="3924300">
                  <a:extLst>
                    <a:ext uri="{9D8B030D-6E8A-4147-A177-3AD203B41FA5}">
                      <a16:colId xmlns="" xmlns:a16="http://schemas.microsoft.com/office/drawing/2014/main" val="3078504586"/>
                    </a:ext>
                  </a:extLst>
                </a:gridCol>
                <a:gridCol w="3924300">
                  <a:extLst>
                    <a:ext uri="{9D8B030D-6E8A-4147-A177-3AD203B41FA5}">
                      <a16:colId xmlns="" xmlns:a16="http://schemas.microsoft.com/office/drawing/2014/main" val="341579266"/>
                    </a:ext>
                  </a:extLst>
                </a:gridCol>
              </a:tblGrid>
              <a:tr h="1871663"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Реляционные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MS Access, MS SQL,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MySQL</a:t>
                      </a:r>
                      <a:r>
                        <a:rPr kumimoji="0" lang="en-US" alt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, DB2, Oracle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2800" b="0" i="1" u="none" strike="noStrike" cap="none" normalizeH="0" baseline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Dbase, FoxPro, Paradox</a:t>
                      </a:r>
                      <a:endParaRPr kumimoji="0" lang="ru-RU" altLang="ru-RU" sz="2800" b="0" i="1" u="none" strike="noStrike" cap="none" normalizeH="0" baseline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939839927"/>
                  </a:ext>
                </a:extLst>
              </a:tr>
              <a:tr h="1200150"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Объектные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Lotus (IBM)</a:t>
                      </a:r>
                      <a:r>
                        <a:rPr kumimoji="0" lang="ru-RU" altLang="ru-RU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,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MongoDB (</a:t>
                      </a:r>
                      <a:r>
                        <a:rPr kumimoji="0" lang="en-US" altLang="ru-RU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MondoDB</a:t>
                      </a:r>
                      <a:r>
                        <a:rPr kumimoji="0" lang="en-US" altLang="ru-RU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ru-RU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inc.</a:t>
                      </a:r>
                      <a:r>
                        <a:rPr kumimoji="0" lang="en-US" altLang="ru-RU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kumimoji="0" lang="ru-RU" altLang="ru-RU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441253028"/>
                  </a:ext>
                </a:extLst>
              </a:tr>
              <a:tr h="1463675"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Объектно-реляционные (постреляционные)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Cache (</a:t>
                      </a:r>
                      <a:r>
                        <a:rPr kumimoji="0" lang="en-US" altLang="ru-RU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Intersystems</a:t>
                      </a:r>
                      <a:r>
                        <a:rPr kumimoji="0" lang="en-US" altLang="ru-RU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kumimoji="0" lang="ru-RU" altLang="ru-RU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26982712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47C187A0-F54F-9648-B204-286B7830D9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95732" y="1371600"/>
            <a:ext cx="8955088" cy="5153744"/>
          </a:xfrm>
        </p:spPr>
        <p:txBody>
          <a:bodyPr/>
          <a:lstStyle/>
          <a:p>
            <a:pPr marL="0" indent="0">
              <a:buNone/>
            </a:pPr>
            <a:r>
              <a:rPr lang="ru-RU" sz="4000" b="1" dirty="0"/>
              <a:t>Сущность</a:t>
            </a:r>
            <a:r>
              <a:rPr lang="ru-RU" dirty="0"/>
              <a:t> – </a:t>
            </a:r>
          </a:p>
          <a:p>
            <a:pPr marL="0" indent="0">
              <a:buNone/>
            </a:pPr>
            <a:r>
              <a:rPr lang="ru-RU" sz="2400" dirty="0"/>
              <a:t>это набор данных об объекте, процессе (реальном или абстрактном), хранящийся в базе данных в виде набора </a:t>
            </a:r>
          </a:p>
          <a:p>
            <a:pPr marL="0" indent="0">
              <a:buNone/>
            </a:pPr>
            <a:r>
              <a:rPr lang="ru-RU" sz="2400" dirty="0"/>
              <a:t>«Ключи – Значения»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surname</a:t>
            </a:r>
            <a:r>
              <a:rPr lang="en-US" sz="2400" dirty="0"/>
              <a:t> – </a:t>
            </a:r>
            <a:r>
              <a:rPr lang="ru-RU" sz="2400" dirty="0"/>
              <a:t>Иванов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birthdate</a:t>
            </a:r>
            <a:r>
              <a:rPr lang="en-US" sz="2400" dirty="0"/>
              <a:t> – 12.10.200</a:t>
            </a:r>
            <a:r>
              <a:rPr lang="ru-RU" sz="2400" dirty="0"/>
              <a:t>1</a:t>
            </a:r>
            <a:endParaRPr lang="en-US" sz="2400" dirty="0"/>
          </a:p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place</a:t>
            </a:r>
            <a:r>
              <a:rPr lang="en-US" sz="2400" dirty="0"/>
              <a:t> – </a:t>
            </a:r>
            <a:r>
              <a:rPr lang="ru-RU" sz="2400" dirty="0"/>
              <a:t>Красноярск</a:t>
            </a:r>
            <a:r>
              <a:rPr lang="en-US" sz="2400" dirty="0"/>
              <a:t> </a:t>
            </a:r>
            <a:endParaRPr lang="ru-RU" sz="2400" dirty="0"/>
          </a:p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height</a:t>
            </a:r>
            <a:r>
              <a:rPr lang="en-US" sz="2400" dirty="0"/>
              <a:t> - </a:t>
            </a:r>
            <a:r>
              <a:rPr lang="ru-RU" sz="2400" dirty="0"/>
              <a:t>183</a:t>
            </a:r>
            <a:endParaRPr lang="en-US" sz="2400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Rectangle 2">
            <a:extLst>
              <a:ext uri="{FF2B5EF4-FFF2-40B4-BE49-F238E27FC236}">
                <a16:creationId xmlns="" xmlns:a16="http://schemas.microsoft.com/office/drawing/2014/main" id="{3A12C9D5-3511-4F40-9C50-7E0BF897AA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20" y="0"/>
            <a:ext cx="9144000" cy="1052736"/>
          </a:xfrm>
          <a:solidFill>
            <a:schemeClr val="bg1">
              <a:lumMod val="85000"/>
            </a:schemeClr>
          </a:solidFill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 eaLnBrk="1" hangingPunct="1"/>
            <a:r>
              <a:rPr lang="ru-RU" altLang="ru-RU" sz="3600" cap="none" dirty="0"/>
              <a:t>Понятие сущности</a:t>
            </a:r>
          </a:p>
        </p:txBody>
      </p:sp>
    </p:spTree>
    <p:extLst>
      <p:ext uri="{BB962C8B-B14F-4D97-AF65-F5344CB8AC3E}">
        <p14:creationId xmlns:p14="http://schemas.microsoft.com/office/powerpoint/2010/main" val="7521389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9287EBD1-79FD-934C-95FD-E2F6DD6AEBE7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392605" y="1916832"/>
            <a:ext cx="3528392" cy="1368152"/>
          </a:xfrm>
          <a:ln>
            <a:solidFill>
              <a:schemeClr val="bg2">
                <a:lumMod val="25000"/>
              </a:schemeClr>
            </a:solidFill>
          </a:ln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b="1" dirty="0">
                <a:solidFill>
                  <a:srgbClr val="FF0000"/>
                </a:solidFill>
              </a:rPr>
              <a:t>В реляционных </a:t>
            </a:r>
            <a:r>
              <a:rPr lang="ru-RU" sz="1800" b="1" dirty="0" smtClean="0">
                <a:solidFill>
                  <a:srgbClr val="FF0000"/>
                </a:solidFill>
              </a:rPr>
              <a:t>СУБД </a:t>
            </a:r>
            <a:r>
              <a:rPr lang="ru-RU" sz="1800" dirty="0"/>
              <a:t>сущности хранятся в двумерных таблицах в виде строк с одинаковой структурой. Эта структура задана на уровне каждой таблицы.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="" xmlns:a16="http://schemas.microsoft.com/office/drawing/2014/main" id="{C5726C33-5292-8847-8AB8-972A7EE580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12776"/>
          </a:xfrm>
          <a:solidFill>
            <a:schemeClr val="bg1">
              <a:lumMod val="85000"/>
            </a:schemeClr>
          </a:solidFill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 eaLnBrk="1" hangingPunct="1"/>
            <a:r>
              <a:rPr lang="ru-RU" altLang="ru-RU" sz="3600" cap="none" dirty="0"/>
              <a:t>Важнейшее различие между реляционными и объектными </a:t>
            </a:r>
            <a:r>
              <a:rPr lang="ru-RU" altLang="ru-RU" sz="3600" cap="none" dirty="0" smtClean="0"/>
              <a:t>СУБД</a:t>
            </a:r>
            <a:endParaRPr lang="ru-RU" altLang="ru-RU" sz="3600" cap="none" dirty="0"/>
          </a:p>
        </p:txBody>
      </p:sp>
      <p:sp>
        <p:nvSpPr>
          <p:cNvPr id="6" name="Текст 2">
            <a:extLst>
              <a:ext uri="{FF2B5EF4-FFF2-40B4-BE49-F238E27FC236}">
                <a16:creationId xmlns="" xmlns:a16="http://schemas.microsoft.com/office/drawing/2014/main" id="{85377342-CA17-D345-A85E-73E2B5CAEDAC}"/>
              </a:ext>
            </a:extLst>
          </p:cNvPr>
          <p:cNvSpPr txBox="1">
            <a:spLocks/>
          </p:cNvSpPr>
          <p:nvPr/>
        </p:nvSpPr>
        <p:spPr>
          <a:xfrm>
            <a:off x="392605" y="3933056"/>
            <a:ext cx="3528392" cy="1872208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</p:spPr>
        <p:txBody>
          <a:bodyPr vert="horz" lIns="91440" tIns="45720" rIns="91440" bIns="45720" rtlCol="0">
            <a:normAutofit fontScale="85000"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800" b="1" dirty="0">
                <a:solidFill>
                  <a:schemeClr val="accent6">
                    <a:lumMod val="75000"/>
                  </a:schemeClr>
                </a:solidFill>
              </a:rPr>
              <a:t>В объектных </a:t>
            </a: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</a:rPr>
              <a:t>СУБД </a:t>
            </a:r>
            <a:r>
              <a:rPr lang="ru-RU" sz="1800" dirty="0"/>
              <a:t>сущности хранятся в «коллекциях». Структура каждой сущности задается «в ней самой» и может быть древовидной. Таким образом, сущности внутри одной коллекции могут иметь различную структуру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406095EF-D007-854F-9C2C-347613C9C9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5976" y="1916832"/>
            <a:ext cx="3632634" cy="94548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161F0F5C-F1D5-3A44-B6FA-9927B5AE05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1887" y="3350602"/>
            <a:ext cx="3517900" cy="229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8452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>
            <a:extLst>
              <a:ext uri="{FF2B5EF4-FFF2-40B4-BE49-F238E27FC236}">
                <a16:creationId xmlns="" xmlns:a16="http://schemas.microsoft.com/office/drawing/2014/main" id="{D7E8377E-9767-FA47-8413-7B2C21135A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587"/>
            <a:ext cx="9144000" cy="979139"/>
          </a:xfrm>
          <a:solidFill>
            <a:schemeClr val="bg2"/>
          </a:solidFill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ru-RU" altLang="ru-RU" cap="none" dirty="0"/>
              <a:t>Таблица в реляционной БД</a:t>
            </a:r>
          </a:p>
        </p:txBody>
      </p:sp>
      <p:sp>
        <p:nvSpPr>
          <p:cNvPr id="30787" name="Text Box 912">
            <a:extLst>
              <a:ext uri="{FF2B5EF4-FFF2-40B4-BE49-F238E27FC236}">
                <a16:creationId xmlns="" xmlns:a16="http://schemas.microsoft.com/office/drawing/2014/main" id="{5A543CFC-274D-F04C-958B-32D03AEB21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1103737"/>
            <a:ext cx="1728787" cy="3762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>
                <a:solidFill>
                  <a:srgbClr val="595959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ru-RU" altLang="ru-RU" sz="1800">
                <a:solidFill>
                  <a:schemeClr val="tx1"/>
                </a:solidFill>
                <a:latin typeface="Tahoma" panose="020B0604030504040204" pitchFamily="34" charset="0"/>
              </a:rPr>
              <a:t>Запись</a:t>
            </a:r>
          </a:p>
        </p:txBody>
      </p:sp>
      <p:sp>
        <p:nvSpPr>
          <p:cNvPr id="18503" name="Line 915">
            <a:extLst>
              <a:ext uri="{FF2B5EF4-FFF2-40B4-BE49-F238E27FC236}">
                <a16:creationId xmlns="" xmlns:a16="http://schemas.microsoft.com/office/drawing/2014/main" id="{3919F9CB-AF57-8E46-9640-6CCDEA14AC0F}"/>
              </a:ext>
            </a:extLst>
          </p:cNvPr>
          <p:cNvSpPr>
            <a:spLocks noChangeShapeType="1"/>
          </p:cNvSpPr>
          <p:nvPr/>
        </p:nvSpPr>
        <p:spPr bwMode="auto">
          <a:xfrm>
            <a:off x="179388" y="4293096"/>
            <a:ext cx="215900" cy="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hangingPunct="1">
              <a:defRPr/>
            </a:pPr>
            <a:endParaRPr lang="ru-RU">
              <a:latin typeface="Tahoma" charset="0"/>
              <a:ea typeface="Arial" charset="0"/>
              <a:cs typeface="+mn-cs"/>
            </a:endParaRPr>
          </a:p>
        </p:txBody>
      </p:sp>
      <p:sp>
        <p:nvSpPr>
          <p:cNvPr id="30791" name="Text Box 916">
            <a:extLst>
              <a:ext uri="{FF2B5EF4-FFF2-40B4-BE49-F238E27FC236}">
                <a16:creationId xmlns="" xmlns:a16="http://schemas.microsoft.com/office/drawing/2014/main" id="{88375B33-6856-3246-BA4E-78864C3A33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7944" y="1103737"/>
            <a:ext cx="1728787" cy="3762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>
                <a:solidFill>
                  <a:srgbClr val="595959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ru-RU" altLang="ru-RU" sz="1800">
                <a:solidFill>
                  <a:schemeClr val="tx1"/>
                </a:solidFill>
                <a:latin typeface="Tahoma" panose="020B0604030504040204" pitchFamily="34" charset="0"/>
              </a:rPr>
              <a:t>Поле</a:t>
            </a:r>
          </a:p>
        </p:txBody>
      </p:sp>
      <p:sp>
        <p:nvSpPr>
          <p:cNvPr id="18505" name="Line 917">
            <a:extLst>
              <a:ext uri="{FF2B5EF4-FFF2-40B4-BE49-F238E27FC236}">
                <a16:creationId xmlns="" xmlns:a16="http://schemas.microsoft.com/office/drawing/2014/main" id="{D630E64F-4CAD-9949-8156-BAECE566162E}"/>
              </a:ext>
            </a:extLst>
          </p:cNvPr>
          <p:cNvSpPr>
            <a:spLocks noChangeShapeType="1"/>
          </p:cNvSpPr>
          <p:nvPr/>
        </p:nvSpPr>
        <p:spPr bwMode="auto">
          <a:xfrm>
            <a:off x="4739101" y="1477950"/>
            <a:ext cx="0" cy="376238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hangingPunct="1">
              <a:defRPr/>
            </a:pPr>
            <a:endParaRPr lang="ru-RU">
              <a:latin typeface="Tahoma" charset="0"/>
              <a:ea typeface="Arial" charset="0"/>
              <a:cs typeface="+mn-cs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="" xmlns:a16="http://schemas.microsoft.com/office/drawing/2014/main" id="{9081E964-53BD-BD45-B5F6-7D1A3A7878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8529123"/>
              </p:ext>
            </p:extLst>
          </p:nvPr>
        </p:nvGraphicFramePr>
        <p:xfrm>
          <a:off x="395288" y="1854188"/>
          <a:ext cx="8641210" cy="421655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17520">
                  <a:extLst>
                    <a:ext uri="{9D8B030D-6E8A-4147-A177-3AD203B41FA5}">
                      <a16:colId xmlns="" xmlns:a16="http://schemas.microsoft.com/office/drawing/2014/main" val="3056947371"/>
                    </a:ext>
                  </a:extLst>
                </a:gridCol>
                <a:gridCol w="593649">
                  <a:extLst>
                    <a:ext uri="{9D8B030D-6E8A-4147-A177-3AD203B41FA5}">
                      <a16:colId xmlns="" xmlns:a16="http://schemas.microsoft.com/office/drawing/2014/main" val="2989385747"/>
                    </a:ext>
                  </a:extLst>
                </a:gridCol>
                <a:gridCol w="576064">
                  <a:extLst>
                    <a:ext uri="{9D8B030D-6E8A-4147-A177-3AD203B41FA5}">
                      <a16:colId xmlns="" xmlns:a16="http://schemas.microsoft.com/office/drawing/2014/main" val="20571251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67557731"/>
                    </a:ext>
                  </a:extLst>
                </a:gridCol>
                <a:gridCol w="216024">
                  <a:extLst>
                    <a:ext uri="{9D8B030D-6E8A-4147-A177-3AD203B41FA5}">
                      <a16:colId xmlns="" xmlns:a16="http://schemas.microsoft.com/office/drawing/2014/main" val="357842700"/>
                    </a:ext>
                  </a:extLst>
                </a:gridCol>
                <a:gridCol w="720080">
                  <a:extLst>
                    <a:ext uri="{9D8B030D-6E8A-4147-A177-3AD203B41FA5}">
                      <a16:colId xmlns="" xmlns:a16="http://schemas.microsoft.com/office/drawing/2014/main" val="584372516"/>
                    </a:ext>
                  </a:extLst>
                </a:gridCol>
                <a:gridCol w="720080">
                  <a:extLst>
                    <a:ext uri="{9D8B030D-6E8A-4147-A177-3AD203B41FA5}">
                      <a16:colId xmlns="" xmlns:a16="http://schemas.microsoft.com/office/drawing/2014/main" val="3039643108"/>
                    </a:ext>
                  </a:extLst>
                </a:gridCol>
                <a:gridCol w="568293">
                  <a:extLst>
                    <a:ext uri="{9D8B030D-6E8A-4147-A177-3AD203B41FA5}">
                      <a16:colId xmlns="" xmlns:a16="http://schemas.microsoft.com/office/drawing/2014/main" val="515537479"/>
                    </a:ext>
                  </a:extLst>
                </a:gridCol>
                <a:gridCol w="583835">
                  <a:extLst>
                    <a:ext uri="{9D8B030D-6E8A-4147-A177-3AD203B41FA5}">
                      <a16:colId xmlns="" xmlns:a16="http://schemas.microsoft.com/office/drawing/2014/main" val="662699149"/>
                    </a:ext>
                  </a:extLst>
                </a:gridCol>
                <a:gridCol w="504056">
                  <a:extLst>
                    <a:ext uri="{9D8B030D-6E8A-4147-A177-3AD203B41FA5}">
                      <a16:colId xmlns="" xmlns:a16="http://schemas.microsoft.com/office/drawing/2014/main" val="1305033072"/>
                    </a:ext>
                  </a:extLst>
                </a:gridCol>
                <a:gridCol w="720080">
                  <a:extLst>
                    <a:ext uri="{9D8B030D-6E8A-4147-A177-3AD203B41FA5}">
                      <a16:colId xmlns="" xmlns:a16="http://schemas.microsoft.com/office/drawing/2014/main" val="559887681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4173750240"/>
                    </a:ext>
                  </a:extLst>
                </a:gridCol>
                <a:gridCol w="360040">
                  <a:extLst>
                    <a:ext uri="{9D8B030D-6E8A-4147-A177-3AD203B41FA5}">
                      <a16:colId xmlns="" xmlns:a16="http://schemas.microsoft.com/office/drawing/2014/main" val="30309317"/>
                    </a:ext>
                  </a:extLst>
                </a:gridCol>
                <a:gridCol w="933297">
                  <a:extLst>
                    <a:ext uri="{9D8B030D-6E8A-4147-A177-3AD203B41FA5}">
                      <a16:colId xmlns="" xmlns:a16="http://schemas.microsoft.com/office/drawing/2014/main" val="4093660205"/>
                    </a:ext>
                  </a:extLst>
                </a:gridCol>
              </a:tblGrid>
              <a:tr h="175529">
                <a:tc>
                  <a:txBody>
                    <a:bodyPr/>
                    <a:lstStyle/>
                    <a:p>
                      <a:pPr algn="ctr" fontAlgn="b"/>
                      <a:r>
                        <a:rPr lang="en" sz="900" u="none" strike="noStrike" dirty="0" err="1">
                          <a:effectLst/>
                        </a:rPr>
                        <a:t>user_id</a:t>
                      </a:r>
                      <a:endParaRPr lang="e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" sz="900" u="none" strike="noStrike" dirty="0">
                          <a:effectLst/>
                        </a:rPr>
                        <a:t>surname</a:t>
                      </a:r>
                      <a:endParaRPr lang="e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" sz="900" u="none" strike="noStrike" dirty="0" err="1">
                          <a:effectLst/>
                        </a:rPr>
                        <a:t>firstname</a:t>
                      </a:r>
                      <a:endParaRPr lang="e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" sz="900" u="none" strike="noStrike" dirty="0" err="1">
                          <a:effectLst/>
                        </a:rPr>
                        <a:t>secname</a:t>
                      </a:r>
                      <a:endParaRPr lang="e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" sz="900" u="none" strike="noStrike" dirty="0">
                          <a:effectLst/>
                        </a:rPr>
                        <a:t>sex</a:t>
                      </a:r>
                      <a:endParaRPr lang="e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" sz="900" u="none" strike="noStrike" dirty="0">
                          <a:effectLst/>
                        </a:rPr>
                        <a:t>photo</a:t>
                      </a:r>
                      <a:endParaRPr lang="e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" sz="900" u="none" strike="noStrike" dirty="0" err="1">
                          <a:effectLst/>
                        </a:rPr>
                        <a:t>birth_town_id</a:t>
                      </a:r>
                      <a:endParaRPr lang="e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" sz="900" u="none" strike="noStrike" dirty="0" err="1">
                          <a:effectLst/>
                        </a:rPr>
                        <a:t>bd_year</a:t>
                      </a:r>
                      <a:endParaRPr lang="e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" sz="900" u="none" strike="noStrike" dirty="0" err="1">
                          <a:effectLst/>
                        </a:rPr>
                        <a:t>bd_month</a:t>
                      </a:r>
                      <a:endParaRPr lang="e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" sz="900" u="none" strike="noStrike" dirty="0" err="1">
                          <a:effectLst/>
                        </a:rPr>
                        <a:t>bd_day</a:t>
                      </a:r>
                      <a:endParaRPr lang="e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" sz="900" u="none" strike="noStrike" dirty="0" err="1">
                          <a:effectLst/>
                        </a:rPr>
                        <a:t>creator_id</a:t>
                      </a:r>
                      <a:endParaRPr lang="e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" sz="900" u="none" strike="noStrike" dirty="0" err="1">
                          <a:effectLst/>
                        </a:rPr>
                        <a:t>create_stamp</a:t>
                      </a:r>
                      <a:endParaRPr lang="e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" sz="900" u="none" strike="noStrike" dirty="0">
                          <a:effectLst/>
                        </a:rPr>
                        <a:t>hits</a:t>
                      </a:r>
                      <a:endParaRPr lang="e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" sz="900" u="none" strike="noStrike" dirty="0" err="1">
                          <a:effectLst/>
                        </a:rPr>
                        <a:t>lastvisit</a:t>
                      </a:r>
                      <a:endParaRPr lang="e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96009507"/>
                  </a:ext>
                </a:extLst>
              </a:tr>
              <a:tr h="238958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</a:rPr>
                        <a:t>83091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 err="1">
                          <a:effectLst/>
                        </a:rPr>
                        <a:t>Ааб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Элеонора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Викторовна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</a:rPr>
                        <a:t>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1505903046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</a:rPr>
                        <a:t>30808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</a:rPr>
                        <a:t>1944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</a:rPr>
                        <a:t>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</a:rPr>
                        <a:t>18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</a:rPr>
                        <a:t>70927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</a:rPr>
                        <a:t>1505902882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</a:rPr>
                        <a:t>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</a:rPr>
                        <a:t>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 anchor="b"/>
                </a:tc>
                <a:extLst>
                  <a:ext uri="{0D108BD9-81ED-4DB2-BD59-A6C34878D82A}">
                    <a16:rowId xmlns="" xmlns:a16="http://schemas.microsoft.com/office/drawing/2014/main" val="4250472683"/>
                  </a:ext>
                </a:extLst>
              </a:tr>
              <a:tr h="238958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</a:rPr>
                        <a:t>39747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 err="1">
                          <a:effectLst/>
                        </a:rPr>
                        <a:t>Абабкова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Лилия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Борисовна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</a:rPr>
                        <a:t>1521440034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</a:rPr>
                        <a:t>1968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62242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1520404120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50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1521795700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 anchor="b"/>
                </a:tc>
                <a:extLst>
                  <a:ext uri="{0D108BD9-81ED-4DB2-BD59-A6C34878D82A}">
                    <a16:rowId xmlns="" xmlns:a16="http://schemas.microsoft.com/office/drawing/2014/main" val="3502649725"/>
                  </a:ext>
                </a:extLst>
              </a:tr>
              <a:tr h="238958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</a:rPr>
                        <a:t>32716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 err="1">
                          <a:effectLst/>
                        </a:rPr>
                        <a:t>Абадаева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Валентина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Геннадьевна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1389245960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</a:rPr>
                        <a:t>28861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</a:rPr>
                        <a:t>1957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25276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1333867761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1390980790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 anchor="b"/>
                </a:tc>
                <a:extLst>
                  <a:ext uri="{0D108BD9-81ED-4DB2-BD59-A6C34878D82A}">
                    <a16:rowId xmlns="" xmlns:a16="http://schemas.microsoft.com/office/drawing/2014/main" val="4138044842"/>
                  </a:ext>
                </a:extLst>
              </a:tr>
              <a:tr h="238958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</a:rPr>
                        <a:t>83340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Абаджян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Диана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 err="1">
                          <a:effectLst/>
                        </a:rPr>
                        <a:t>Мартиновна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</a:rPr>
                        <a:t>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</a:rPr>
                        <a:t>1536666019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</a:rPr>
                        <a:t>28861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</a:rPr>
                        <a:t>2000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20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597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1535133786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8074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1570166302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 anchor="b"/>
                </a:tc>
                <a:extLst>
                  <a:ext uri="{0D108BD9-81ED-4DB2-BD59-A6C34878D82A}">
                    <a16:rowId xmlns="" xmlns:a16="http://schemas.microsoft.com/office/drawing/2014/main" val="2119329582"/>
                  </a:ext>
                </a:extLst>
              </a:tr>
              <a:tr h="238958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</a:rPr>
                        <a:t>20594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Абаджян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Мхитар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Маркленович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</a:rPr>
                        <a:t>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</a:rPr>
                        <a:t>1436713070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</a:rPr>
                        <a:t>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</a:rPr>
                        <a:t>1963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20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1333867753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 anchor="b"/>
                </a:tc>
                <a:extLst>
                  <a:ext uri="{0D108BD9-81ED-4DB2-BD59-A6C34878D82A}">
                    <a16:rowId xmlns="" xmlns:a16="http://schemas.microsoft.com/office/drawing/2014/main" val="3512858413"/>
                  </a:ext>
                </a:extLst>
              </a:tr>
              <a:tr h="238958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</a:rPr>
                        <a:t>74289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Абадиева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Анжела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Магомедовна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1536372865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</a:rPr>
                        <a:t>8725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1997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597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1440467906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17091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1570042436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 anchor="b"/>
                </a:tc>
                <a:extLst>
                  <a:ext uri="{0D108BD9-81ED-4DB2-BD59-A6C34878D82A}">
                    <a16:rowId xmlns="" xmlns:a16="http://schemas.microsoft.com/office/drawing/2014/main" val="3618010238"/>
                  </a:ext>
                </a:extLst>
              </a:tr>
              <a:tr h="238958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</a:rPr>
                        <a:t>70884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Абаева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Тунук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Абаевна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1434442176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</a:rPr>
                        <a:t>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</a:rPr>
                        <a:t>1990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27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70675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1378968963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107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1434485903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 anchor="b"/>
                </a:tc>
                <a:extLst>
                  <a:ext uri="{0D108BD9-81ED-4DB2-BD59-A6C34878D82A}">
                    <a16:rowId xmlns="" xmlns:a16="http://schemas.microsoft.com/office/drawing/2014/main" val="3445193244"/>
                  </a:ext>
                </a:extLst>
              </a:tr>
              <a:tr h="238958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</a:rPr>
                        <a:t>77612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Абазина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Тамара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Артемьевна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</a:rPr>
                        <a:t>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</a:rPr>
                        <a:t>1486024565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</a:rPr>
                        <a:t>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</a:rPr>
                        <a:t>1946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</a:rPr>
                        <a:t>11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70927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1486024400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 anchor="b"/>
                </a:tc>
                <a:extLst>
                  <a:ext uri="{0D108BD9-81ED-4DB2-BD59-A6C34878D82A}">
                    <a16:rowId xmlns="" xmlns:a16="http://schemas.microsoft.com/office/drawing/2014/main" val="4166910105"/>
                  </a:ext>
                </a:extLst>
              </a:tr>
              <a:tr h="238958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</a:rPr>
                        <a:t>7993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Абаимова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Ольга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Николаевна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1381492568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</a:rPr>
                        <a:t>1973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</a:rPr>
                        <a:t>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5588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1333867346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 anchor="b"/>
                </a:tc>
                <a:extLst>
                  <a:ext uri="{0D108BD9-81ED-4DB2-BD59-A6C34878D82A}">
                    <a16:rowId xmlns="" xmlns:a16="http://schemas.microsoft.com/office/drawing/2014/main" val="2397909280"/>
                  </a:ext>
                </a:extLst>
              </a:tr>
              <a:tr h="217693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</a:rPr>
                        <a:t>29019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 err="1">
                          <a:effectLst/>
                        </a:rPr>
                        <a:t>Абакарова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 err="1">
                          <a:effectLst/>
                        </a:rPr>
                        <a:t>Аиша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Муратовна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</a:rPr>
                        <a:t>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</a:rPr>
                        <a:t>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</a:rPr>
                        <a:t>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</a:rPr>
                        <a:t>1991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</a:rPr>
                        <a:t>7440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</a:rPr>
                        <a:t>1539929964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</a:rPr>
                        <a:t>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</a:rPr>
                        <a:t>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1755008"/>
                  </a:ext>
                </a:extLst>
              </a:tr>
              <a:tr h="238958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</a:rPr>
                        <a:t>81501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Абакарова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Сабина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Расуловна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1506079434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</a:rPr>
                        <a:t>28861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</a:rPr>
                        <a:t>2001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</a:rPr>
                        <a:t>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</a:rPr>
                        <a:t>17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</a:rPr>
                        <a:t>597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1504064135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10140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1570111974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 anchor="b"/>
                </a:tc>
                <a:extLst>
                  <a:ext uri="{0D108BD9-81ED-4DB2-BD59-A6C34878D82A}">
                    <a16:rowId xmlns="" xmlns:a16="http://schemas.microsoft.com/office/drawing/2014/main" val="2326569818"/>
                  </a:ext>
                </a:extLst>
              </a:tr>
              <a:tr h="238958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79722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Абакирова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Айнура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Бакытовна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1495612454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</a:rPr>
                        <a:t>1990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29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</a:rPr>
                        <a:t>62242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</a:rPr>
                        <a:t>1495612309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 anchor="b"/>
                </a:tc>
                <a:extLst>
                  <a:ext uri="{0D108BD9-81ED-4DB2-BD59-A6C34878D82A}">
                    <a16:rowId xmlns="" xmlns:a16="http://schemas.microsoft.com/office/drawing/2014/main" val="1430123644"/>
                  </a:ext>
                </a:extLst>
              </a:tr>
              <a:tr h="238958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</a:rPr>
                        <a:t>9967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Абакумов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Евгений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Геннадьевич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1439640583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28861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</a:rPr>
                        <a:t>1972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</a:rPr>
                        <a:t>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</a:rPr>
                        <a:t>26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</a:rPr>
                        <a:t>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</a:rPr>
                        <a:t>1333867495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 anchor="b"/>
                </a:tc>
                <a:extLst>
                  <a:ext uri="{0D108BD9-81ED-4DB2-BD59-A6C34878D82A}">
                    <a16:rowId xmlns="" xmlns:a16="http://schemas.microsoft.com/office/drawing/2014/main" val="982137882"/>
                  </a:ext>
                </a:extLst>
              </a:tr>
              <a:tr h="238958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58182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Абакумова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Анна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Олеговна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1462089844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</a:rPr>
                        <a:t>1971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</a:rPr>
                        <a:t>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</a:rPr>
                        <a:t>13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7440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</a:rPr>
                        <a:t>1443005685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</a:rPr>
                        <a:t>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 anchor="b"/>
                </a:tc>
                <a:extLst>
                  <a:ext uri="{0D108BD9-81ED-4DB2-BD59-A6C34878D82A}">
                    <a16:rowId xmlns="" xmlns:a16="http://schemas.microsoft.com/office/drawing/2014/main" val="3668164656"/>
                  </a:ext>
                </a:extLst>
              </a:tr>
              <a:tr h="238958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</a:rPr>
                        <a:t>17167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Абакумова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Ирина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Вячеславовна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1562156896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</a:rPr>
                        <a:t>1969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</a:rPr>
                        <a:t>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2375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</a:rPr>
                        <a:t>1333867499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</a:rPr>
                        <a:t>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</a:rPr>
                        <a:t>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 anchor="b"/>
                </a:tc>
                <a:extLst>
                  <a:ext uri="{0D108BD9-81ED-4DB2-BD59-A6C34878D82A}">
                    <a16:rowId xmlns="" xmlns:a16="http://schemas.microsoft.com/office/drawing/2014/main" val="2469649604"/>
                  </a:ext>
                </a:extLst>
              </a:tr>
              <a:tr h="238958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</a:rPr>
                        <a:t>2018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Абакумова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Наталья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Гурьевна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1529564506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</a:rPr>
                        <a:t>1963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1333867342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</a:rPr>
                        <a:t>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</a:rPr>
                        <a:t>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 anchor="b"/>
                </a:tc>
                <a:extLst>
                  <a:ext uri="{0D108BD9-81ED-4DB2-BD59-A6C34878D82A}">
                    <a16:rowId xmlns="" xmlns:a16="http://schemas.microsoft.com/office/drawing/2014/main" val="2329359439"/>
                  </a:ext>
                </a:extLst>
              </a:tr>
              <a:tr h="238958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</a:rPr>
                        <a:t>10082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Абакумова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Татьяна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Александровна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1429671103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</a:rPr>
                        <a:t>1972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28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</a:rPr>
                        <a:t>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1333867495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62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</a:rPr>
                        <a:t>1490709027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6" marR="4946" marT="4946" marB="0" anchor="b"/>
                </a:tc>
                <a:extLst>
                  <a:ext uri="{0D108BD9-81ED-4DB2-BD59-A6C34878D82A}">
                    <a16:rowId xmlns="" xmlns:a16="http://schemas.microsoft.com/office/drawing/2014/main" val="94597456"/>
                  </a:ext>
                </a:extLst>
              </a:tr>
            </a:tbl>
          </a:graphicData>
        </a:graphic>
      </p:graphicFrame>
      <p:sp>
        <p:nvSpPr>
          <p:cNvPr id="13" name="Line 915">
            <a:extLst>
              <a:ext uri="{FF2B5EF4-FFF2-40B4-BE49-F238E27FC236}">
                <a16:creationId xmlns="" xmlns:a16="http://schemas.microsoft.com/office/drawing/2014/main" id="{FE2AC22C-A82D-724E-B022-49BC071CB6A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79388" y="1477950"/>
            <a:ext cx="0" cy="2815146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 type="non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hangingPunct="1">
              <a:defRPr/>
            </a:pPr>
            <a:endParaRPr lang="ru-RU">
              <a:latin typeface="Tahoma" charset="0"/>
              <a:ea typeface="Arial" charset="0"/>
              <a:cs typeface="+mn-c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DC6AA09-8A5D-5D46-8AC8-FE2975A31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  <a:solidFill>
            <a:schemeClr val="bg2"/>
          </a:solidFill>
        </p:spPr>
        <p:txBody>
          <a:bodyPr/>
          <a:lstStyle/>
          <a:p>
            <a:r>
              <a:rPr lang="ru-RU" dirty="0"/>
              <a:t>Коллекция в объектной БД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0B6D6CBC-49B3-DD45-8DEB-62FBA0CE5F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1268760"/>
            <a:ext cx="6635914" cy="5400600"/>
          </a:xfrm>
          <a:prstGeom prst="rect">
            <a:avLst/>
          </a:prstGeom>
        </p:spPr>
      </p:pic>
      <p:sp>
        <p:nvSpPr>
          <p:cNvPr id="5" name="Text Box 912">
            <a:extLst>
              <a:ext uri="{FF2B5EF4-FFF2-40B4-BE49-F238E27FC236}">
                <a16:creationId xmlns="" xmlns:a16="http://schemas.microsoft.com/office/drawing/2014/main" id="{3BAE5DA6-5E83-DB45-BDD9-A228FF6EEC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10" y="2222866"/>
            <a:ext cx="971600" cy="3762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>
                <a:solidFill>
                  <a:srgbClr val="595959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ru-RU" altLang="ru-RU" sz="1800" dirty="0">
                <a:solidFill>
                  <a:schemeClr val="tx1"/>
                </a:solidFill>
                <a:latin typeface="Tahoma" panose="020B0604030504040204" pitchFamily="34" charset="0"/>
              </a:rPr>
              <a:t>Объект</a:t>
            </a:r>
          </a:p>
        </p:txBody>
      </p:sp>
      <p:sp>
        <p:nvSpPr>
          <p:cNvPr id="6" name="Text Box 912">
            <a:extLst>
              <a:ext uri="{FF2B5EF4-FFF2-40B4-BE49-F238E27FC236}">
                <a16:creationId xmlns="" xmlns:a16="http://schemas.microsoft.com/office/drawing/2014/main" id="{B8229433-A7D8-EF4F-96DF-4765947EC7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698" y="4895314"/>
            <a:ext cx="971600" cy="3762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>
                <a:solidFill>
                  <a:srgbClr val="595959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ru-RU" altLang="ru-RU" sz="1800" dirty="0">
                <a:solidFill>
                  <a:schemeClr val="tx1"/>
                </a:solidFill>
                <a:latin typeface="Tahoma" panose="020B0604030504040204" pitchFamily="34" charset="0"/>
              </a:rPr>
              <a:t>Объект</a:t>
            </a:r>
          </a:p>
        </p:txBody>
      </p:sp>
      <p:sp>
        <p:nvSpPr>
          <p:cNvPr id="7" name="Открывающая фигурная скобка 6">
            <a:extLst>
              <a:ext uri="{FF2B5EF4-FFF2-40B4-BE49-F238E27FC236}">
                <a16:creationId xmlns="" xmlns:a16="http://schemas.microsoft.com/office/drawing/2014/main" id="{F580C096-A72B-9940-AA6D-ECC747BB7BC5}"/>
              </a:ext>
            </a:extLst>
          </p:cNvPr>
          <p:cNvSpPr/>
          <p:nvPr/>
        </p:nvSpPr>
        <p:spPr>
          <a:xfrm>
            <a:off x="1324973" y="1320962"/>
            <a:ext cx="576064" cy="218004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ткрывающая фигурная скобка 7">
            <a:extLst>
              <a:ext uri="{FF2B5EF4-FFF2-40B4-BE49-F238E27FC236}">
                <a16:creationId xmlns="" xmlns:a16="http://schemas.microsoft.com/office/drawing/2014/main" id="{F6079B16-D39D-9C40-A921-F159582C9FEF}"/>
              </a:ext>
            </a:extLst>
          </p:cNvPr>
          <p:cNvSpPr/>
          <p:nvPr/>
        </p:nvSpPr>
        <p:spPr>
          <a:xfrm>
            <a:off x="1324973" y="3573017"/>
            <a:ext cx="576064" cy="302083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 Box 912">
            <a:extLst>
              <a:ext uri="{FF2B5EF4-FFF2-40B4-BE49-F238E27FC236}">
                <a16:creationId xmlns="" xmlns:a16="http://schemas.microsoft.com/office/drawing/2014/main" id="{30E27677-E0C5-7A46-ACE8-31AEE95DB5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1800" y="865361"/>
            <a:ext cx="1728192" cy="36933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>
                <a:solidFill>
                  <a:srgbClr val="595959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ru-RU" altLang="ru-RU" sz="1800" dirty="0">
                <a:solidFill>
                  <a:schemeClr val="tx1"/>
                </a:solidFill>
                <a:latin typeface="Tahoma" panose="020B0604030504040204" pitchFamily="34" charset="0"/>
              </a:rPr>
              <a:t>Поля (ключи)</a:t>
            </a:r>
          </a:p>
        </p:txBody>
      </p:sp>
      <p:sp>
        <p:nvSpPr>
          <p:cNvPr id="10" name="Text Box 912">
            <a:extLst>
              <a:ext uri="{FF2B5EF4-FFF2-40B4-BE49-F238E27FC236}">
                <a16:creationId xmlns="" xmlns:a16="http://schemas.microsoft.com/office/drawing/2014/main" id="{7A0BBF05-27FB-A24E-BBAC-797A040A87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8144" y="868893"/>
            <a:ext cx="1440160" cy="36933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>
                <a:solidFill>
                  <a:srgbClr val="595959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ru-RU" altLang="ru-RU" sz="1800" dirty="0">
                <a:solidFill>
                  <a:schemeClr val="tx1"/>
                </a:solidFill>
                <a:latin typeface="Tahoma" panose="020B0604030504040204" pitchFamily="34" charset="0"/>
              </a:rPr>
              <a:t>Значения</a:t>
            </a:r>
          </a:p>
        </p:txBody>
      </p:sp>
    </p:spTree>
    <p:extLst>
      <p:ext uri="{BB962C8B-B14F-4D97-AF65-F5344CB8AC3E}">
        <p14:creationId xmlns:p14="http://schemas.microsoft.com/office/powerpoint/2010/main" val="27961273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="" xmlns:a16="http://schemas.microsoft.com/office/drawing/2014/main" id="{0CA788D4-BFCF-814A-97C3-3E90FDB868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chemeClr val="bg1">
              <a:lumMod val="85000"/>
            </a:schemeClr>
          </a:solidFill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 eaLnBrk="1" hangingPunct="1"/>
            <a:r>
              <a:rPr lang="ru-RU" altLang="ru-RU" sz="3600" cap="none" dirty="0"/>
              <a:t>Терминология структур в реляционных и объектных </a:t>
            </a:r>
            <a:r>
              <a:rPr lang="ru-RU" altLang="ru-RU" sz="3600" cap="none" dirty="0" smtClean="0"/>
              <a:t>СУБД</a:t>
            </a:r>
            <a:endParaRPr lang="ru-RU" altLang="ru-RU" sz="3600" cap="none" dirty="0"/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="" xmlns:a16="http://schemas.microsoft.com/office/drawing/2014/main" id="{3E319294-98AB-BA46-85C8-8040F7068B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7962797"/>
              </p:ext>
            </p:extLst>
          </p:nvPr>
        </p:nvGraphicFramePr>
        <p:xfrm>
          <a:off x="539552" y="1844824"/>
          <a:ext cx="8064896" cy="49084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32448">
                  <a:extLst>
                    <a:ext uri="{9D8B030D-6E8A-4147-A177-3AD203B41FA5}">
                      <a16:colId xmlns="" xmlns:a16="http://schemas.microsoft.com/office/drawing/2014/main" val="525925718"/>
                    </a:ext>
                  </a:extLst>
                </a:gridCol>
                <a:gridCol w="4032448">
                  <a:extLst>
                    <a:ext uri="{9D8B030D-6E8A-4147-A177-3AD203B41FA5}">
                      <a16:colId xmlns="" xmlns:a16="http://schemas.microsoft.com/office/drawing/2014/main" val="3899212933"/>
                    </a:ext>
                  </a:extLst>
                </a:gridCol>
              </a:tblGrid>
              <a:tr h="864096">
                <a:tc>
                  <a:txBody>
                    <a:bodyPr/>
                    <a:lstStyle/>
                    <a:p>
                      <a:r>
                        <a:rPr lang="ru-RU" sz="2800" dirty="0"/>
                        <a:t>Реляционные </a:t>
                      </a:r>
                      <a:r>
                        <a:rPr lang="ru-RU" sz="2800" dirty="0" smtClean="0"/>
                        <a:t>СУБД</a:t>
                      </a:r>
                      <a:endParaRPr lang="ru-RU" sz="28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Объектные </a:t>
                      </a:r>
                      <a:r>
                        <a:rPr lang="ru-RU" sz="2800" dirty="0" smtClean="0"/>
                        <a:t>СУБД</a:t>
                      </a:r>
                      <a:endParaRPr lang="ru-RU" sz="28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72627960"/>
                  </a:ext>
                </a:extLst>
              </a:tr>
              <a:tr h="1224136">
                <a:tc>
                  <a:txBody>
                    <a:bodyPr/>
                    <a:lstStyle/>
                    <a:p>
                      <a:r>
                        <a:rPr lang="ru-RU" sz="1800" b="1" dirty="0"/>
                        <a:t>Запись</a:t>
                      </a:r>
                      <a:r>
                        <a:rPr lang="ru-RU" sz="1600" dirty="0"/>
                        <a:t> – одномерный набор данных. Структура одинакова для всех записей </a:t>
                      </a:r>
                      <a:r>
                        <a:rPr lang="ru-RU" sz="1600" dirty="0" smtClean="0"/>
                        <a:t>таблицы и задается набором </a:t>
                      </a:r>
                      <a:r>
                        <a:rPr lang="ru-RU" sz="1600" u="sng" dirty="0" smtClean="0"/>
                        <a:t>полей</a:t>
                      </a:r>
                      <a:r>
                        <a:rPr lang="ru-RU" sz="1600" dirty="0" smtClean="0"/>
                        <a:t> на уровне таблицы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/>
                        <a:t>Объект</a:t>
                      </a:r>
                      <a:r>
                        <a:rPr lang="ru-RU" sz="1600" dirty="0"/>
                        <a:t> – набор данных с древовидной структурой. Структура задается для каждого конкретного </a:t>
                      </a:r>
                      <a:r>
                        <a:rPr lang="ru-RU" sz="1600" dirty="0" smtClean="0"/>
                        <a:t>объекта в виде дерева </a:t>
                      </a:r>
                      <a:r>
                        <a:rPr lang="ru-RU" sz="1600" u="sng" dirty="0" smtClean="0"/>
                        <a:t>ключей </a:t>
                      </a:r>
                      <a:endParaRPr lang="ru-RU" sz="1600" u="sng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05183501"/>
                  </a:ext>
                </a:extLst>
              </a:tr>
              <a:tr h="1073976">
                <a:tc>
                  <a:txBody>
                    <a:bodyPr/>
                    <a:lstStyle/>
                    <a:p>
                      <a:r>
                        <a:rPr lang="ru-RU" sz="1800" b="1" dirty="0"/>
                        <a:t>Таблица</a:t>
                      </a:r>
                      <a:r>
                        <a:rPr lang="ru-RU" sz="1600" dirty="0"/>
                        <a:t> – совокупность записей с одинаковой структурой (набором </a:t>
                      </a:r>
                      <a:r>
                        <a:rPr lang="ru-RU" sz="1600" b="1" dirty="0"/>
                        <a:t>полей</a:t>
                      </a:r>
                      <a:r>
                        <a:rPr lang="ru-RU" sz="16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/>
                        <a:t>Коллекция</a:t>
                      </a:r>
                      <a:r>
                        <a:rPr lang="ru-RU" sz="1600" dirty="0"/>
                        <a:t> – совокупность объектов с произвольной структурой (</a:t>
                      </a:r>
                      <a:r>
                        <a:rPr lang="ru-RU" sz="1600" b="1" dirty="0"/>
                        <a:t>ключи</a:t>
                      </a:r>
                      <a:r>
                        <a:rPr lang="ru-RU" sz="1600" dirty="0"/>
                        <a:t> – значения)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24980254"/>
                  </a:ext>
                </a:extLst>
              </a:tr>
              <a:tr h="873118">
                <a:tc>
                  <a:txBody>
                    <a:bodyPr/>
                    <a:lstStyle/>
                    <a:p>
                      <a:r>
                        <a:rPr lang="ru-RU" sz="1800" b="1" dirty="0"/>
                        <a:t>База данных </a:t>
                      </a:r>
                      <a:r>
                        <a:rPr lang="ru-RU" sz="1600" dirty="0"/>
                        <a:t>– совокупность таблиц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/>
                        <a:t>База данных </a:t>
                      </a:r>
                      <a:r>
                        <a:rPr lang="ru-RU" sz="1600" dirty="0"/>
                        <a:t>– совокупность коллекций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76196163"/>
                  </a:ext>
                </a:extLst>
              </a:tr>
              <a:tr h="873118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СУБД</a:t>
                      </a:r>
                      <a:r>
                        <a:rPr lang="ru-RU" sz="1600" dirty="0" smtClean="0"/>
                        <a:t> </a:t>
                      </a:r>
                      <a:r>
                        <a:rPr lang="mr-IN" sz="1600" dirty="0" smtClean="0"/>
                        <a:t>–</a:t>
                      </a:r>
                      <a:r>
                        <a:rPr lang="ru-RU" sz="1600" dirty="0" smtClean="0"/>
                        <a:t> совокупность баз данных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СУБД</a:t>
                      </a:r>
                      <a:r>
                        <a:rPr lang="ru-RU" sz="1600" dirty="0" smtClean="0"/>
                        <a:t> </a:t>
                      </a:r>
                      <a:r>
                        <a:rPr lang="mr-IN" sz="1600" dirty="0" smtClean="0"/>
                        <a:t>–</a:t>
                      </a:r>
                      <a:r>
                        <a:rPr lang="ru-RU" sz="1600" dirty="0" smtClean="0"/>
                        <a:t> совокупность баз данных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3002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>
            <a:extLst>
              <a:ext uri="{FF2B5EF4-FFF2-40B4-BE49-F238E27FC236}">
                <a16:creationId xmlns="" xmlns:a16="http://schemas.microsoft.com/office/drawing/2014/main" id="{356B4142-0233-6041-8ABF-D6F13528F12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43608" y="1556792"/>
            <a:ext cx="6913562" cy="4535487"/>
          </a:xfrm>
        </p:spPr>
        <p:txBody>
          <a:bodyPr/>
          <a:lstStyle/>
          <a:p>
            <a:pPr marL="469900" indent="-469900" eaLnBrk="1" hangingPunct="1">
              <a:lnSpc>
                <a:spcPct val="80000"/>
              </a:lnSpc>
            </a:pPr>
            <a:r>
              <a:rPr lang="ru-RU" altLang="ru-RU" sz="4400" dirty="0"/>
              <a:t>ПОЛЯ:</a:t>
            </a:r>
          </a:p>
          <a:p>
            <a:pPr marL="869950" lvl="1" indent="-469900" eaLnBrk="1" hangingPunct="1">
              <a:lnSpc>
                <a:spcPct val="80000"/>
              </a:lnSpc>
            </a:pPr>
            <a:r>
              <a:rPr lang="ru-RU" altLang="ru-RU" sz="2400" dirty="0"/>
              <a:t>Таблица имеет как минимум 1 поле</a:t>
            </a:r>
          </a:p>
          <a:p>
            <a:pPr marL="869950" lvl="1" indent="-469900" eaLnBrk="1" hangingPunct="1">
              <a:lnSpc>
                <a:spcPct val="80000"/>
              </a:lnSpc>
            </a:pPr>
            <a:r>
              <a:rPr lang="ru-RU" altLang="ru-RU" sz="2400" dirty="0"/>
              <a:t>Обычно количество полей  - от 2 до нескольких десятков</a:t>
            </a:r>
          </a:p>
          <a:p>
            <a:pPr marL="869950" lvl="1" indent="-469900" eaLnBrk="1" hangingPunct="1">
              <a:lnSpc>
                <a:spcPct val="80000"/>
              </a:lnSpc>
            </a:pPr>
            <a:r>
              <a:rPr lang="ru-RU" altLang="ru-RU" sz="2400" dirty="0"/>
              <a:t>Максимальное количество – обычно 255</a:t>
            </a:r>
          </a:p>
          <a:p>
            <a:pPr marL="469900" indent="-469900" eaLnBrk="1" hangingPunct="1">
              <a:lnSpc>
                <a:spcPct val="80000"/>
              </a:lnSpc>
            </a:pPr>
            <a:r>
              <a:rPr lang="ru-RU" altLang="ru-RU" sz="4400" dirty="0"/>
              <a:t>ЗАПИСИ:</a:t>
            </a:r>
          </a:p>
          <a:p>
            <a:pPr marL="869950" lvl="1" indent="-469900" eaLnBrk="1" hangingPunct="1">
              <a:lnSpc>
                <a:spcPct val="80000"/>
              </a:lnSpc>
            </a:pPr>
            <a:r>
              <a:rPr lang="ru-RU" altLang="ru-RU" sz="2400" dirty="0"/>
              <a:t>Таблица может не иметь ни одной записи (пустая)</a:t>
            </a:r>
          </a:p>
          <a:p>
            <a:pPr marL="869950" lvl="1" indent="-469900" eaLnBrk="1" hangingPunct="1">
              <a:lnSpc>
                <a:spcPct val="80000"/>
              </a:lnSpc>
            </a:pPr>
            <a:r>
              <a:rPr lang="ru-RU" altLang="ru-RU" sz="2400" dirty="0"/>
              <a:t>Обычно – десятки, сотни записей</a:t>
            </a:r>
          </a:p>
          <a:p>
            <a:pPr marL="869950" lvl="1" indent="-469900" eaLnBrk="1" hangingPunct="1">
              <a:lnSpc>
                <a:spcPct val="80000"/>
              </a:lnSpc>
            </a:pPr>
            <a:r>
              <a:rPr lang="ru-RU" altLang="ru-RU" sz="2400" dirty="0"/>
              <a:t>Максимальное количество не ограничено </a:t>
            </a:r>
          </a:p>
        </p:txBody>
      </p:sp>
      <p:sp>
        <p:nvSpPr>
          <p:cNvPr id="31746" name="TextBox 1">
            <a:extLst>
              <a:ext uri="{FF2B5EF4-FFF2-40B4-BE49-F238E27FC236}">
                <a16:creationId xmlns="" xmlns:a16="http://schemas.microsoft.com/office/drawing/2014/main" id="{3C56D45D-C89A-224A-8897-747526FD69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0823" y="0"/>
            <a:ext cx="9138790" cy="107721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>
                <a:solidFill>
                  <a:srgbClr val="595959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3200" dirty="0">
                <a:solidFill>
                  <a:schemeClr val="tx1"/>
                </a:solidFill>
                <a:latin typeface="Tahoma" panose="020B0604030504040204" pitchFamily="34" charset="0"/>
              </a:rPr>
              <a:t>Количество полей и записей в таблицах реляционных БД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>
            <a:extLst>
              <a:ext uri="{FF2B5EF4-FFF2-40B4-BE49-F238E27FC236}">
                <a16:creationId xmlns="" xmlns:a16="http://schemas.microsoft.com/office/drawing/2014/main" id="{D2E74814-1C16-4B40-A442-D9F5DD0421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1124744"/>
          </a:xfrm>
          <a:solidFill>
            <a:schemeClr val="bg2"/>
          </a:solidFill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cap="none" dirty="0"/>
              <a:t>Особенности таблиц реляционных БД</a:t>
            </a:r>
          </a:p>
        </p:txBody>
      </p:sp>
      <p:sp>
        <p:nvSpPr>
          <p:cNvPr id="32770" name="Rectangle 3">
            <a:extLst>
              <a:ext uri="{FF2B5EF4-FFF2-40B4-BE49-F238E27FC236}">
                <a16:creationId xmlns="" xmlns:a16="http://schemas.microsoft.com/office/drawing/2014/main" id="{E137AEDF-E6FF-BF40-8779-68FDF08CF9A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52462" y="1772816"/>
            <a:ext cx="7839075" cy="4364037"/>
          </a:xfrm>
        </p:spPr>
        <p:txBody>
          <a:bodyPr>
            <a:normAutofit/>
          </a:bodyPr>
          <a:lstStyle/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ru-RU" altLang="ru-RU" sz="2800" dirty="0"/>
              <a:t>Строгая сетка (невозможно объединение или дробление ячеек)</a:t>
            </a:r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ru-RU" altLang="ru-RU" sz="2800" dirty="0"/>
              <a:t>Шапка – </a:t>
            </a:r>
            <a:r>
              <a:rPr lang="ru-RU" altLang="ru-RU" sz="2800" b="1" dirty="0"/>
              <a:t>структура </a:t>
            </a:r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ru-RU" altLang="ru-RU" sz="2800" dirty="0"/>
              <a:t>Никакая строка (запись) таблицы базы данных не может быть полностью пустой </a:t>
            </a:r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ru-RU" altLang="ru-RU" sz="2800" dirty="0"/>
              <a:t>Данные в каждой ячейке должны быть </a:t>
            </a:r>
            <a:r>
              <a:rPr lang="ru-RU" altLang="ru-RU" sz="2800" b="1" dirty="0"/>
              <a:t>атомарными</a:t>
            </a:r>
            <a:r>
              <a:rPr lang="ru-RU" altLang="ru-RU" sz="2800" dirty="0"/>
              <a:t>, т.е. трактоваться однозначно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>
            <a:extLst>
              <a:ext uri="{FF2B5EF4-FFF2-40B4-BE49-F238E27FC236}">
                <a16:creationId xmlns="" xmlns:a16="http://schemas.microsoft.com/office/drawing/2014/main" id="{93C12BC9-F0A6-634A-834A-74616F663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6" y="1"/>
            <a:ext cx="9138244" cy="908720"/>
          </a:xfrm>
          <a:solidFill>
            <a:schemeClr val="bg2"/>
          </a:solidFill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sz="3200" cap="none" dirty="0"/>
              <a:t>Атомарность для числовых значений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="" xmlns:a16="http://schemas.microsoft.com/office/drawing/2014/main" id="{533007C8-331F-184B-9DB8-07AD44EF357A}"/>
              </a:ext>
            </a:extLst>
          </p:cNvPr>
          <p:cNvGraphicFramePr>
            <a:graphicFrameLocks noGrp="1"/>
          </p:cNvGraphicFramePr>
          <p:nvPr/>
        </p:nvGraphicFramePr>
        <p:xfrm>
          <a:off x="900113" y="2781300"/>
          <a:ext cx="2182812" cy="3109914"/>
        </p:xfrm>
        <a:graphic>
          <a:graphicData uri="http://schemas.openxmlformats.org/drawingml/2006/table">
            <a:tbl>
              <a:tblPr/>
              <a:tblGrid>
                <a:gridCol w="2182812">
                  <a:extLst>
                    <a:ext uri="{9D8B030D-6E8A-4147-A177-3AD203B41FA5}">
                      <a16:colId xmlns="" xmlns:a16="http://schemas.microsoft.com/office/drawing/2014/main" val="2097110713"/>
                    </a:ext>
                  </a:extLst>
                </a:gridCol>
              </a:tblGrid>
              <a:tr h="1036638"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blood_pressure</a:t>
                      </a:r>
                      <a:endParaRPr kumimoji="0" lang="ru-RU" altLang="ru-RU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1394" marR="91394"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11604451"/>
                  </a:ext>
                </a:extLst>
              </a:tr>
              <a:tr h="1036638"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3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120/80</a:t>
                      </a:r>
                      <a:endParaRPr kumimoji="0" lang="ru-RU" altLang="ru-RU" sz="3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1394" marR="91394"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65941541"/>
                  </a:ext>
                </a:extLst>
              </a:tr>
              <a:tr h="1036638"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3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140/90</a:t>
                      </a:r>
                      <a:endParaRPr kumimoji="0" lang="ru-RU" altLang="ru-RU" sz="3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1394" marR="91394"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14236161"/>
                  </a:ext>
                </a:extLst>
              </a:tr>
            </a:tbl>
          </a:graphicData>
        </a:graphic>
      </p:graphicFrame>
      <p:graphicFrame>
        <p:nvGraphicFramePr>
          <p:cNvPr id="5" name="Таблица 4">
            <a:extLst>
              <a:ext uri="{FF2B5EF4-FFF2-40B4-BE49-F238E27FC236}">
                <a16:creationId xmlns="" xmlns:a16="http://schemas.microsoft.com/office/drawing/2014/main" id="{67F0B35C-3D00-8D40-A3D4-B7A4084B3C98}"/>
              </a:ext>
            </a:extLst>
          </p:cNvPr>
          <p:cNvGraphicFramePr>
            <a:graphicFrameLocks noGrp="1"/>
          </p:cNvGraphicFramePr>
          <p:nvPr/>
        </p:nvGraphicFramePr>
        <p:xfrm>
          <a:off x="4787900" y="2781300"/>
          <a:ext cx="3240088" cy="3095625"/>
        </p:xfrm>
        <a:graphic>
          <a:graphicData uri="http://schemas.openxmlformats.org/drawingml/2006/table">
            <a:tbl>
              <a:tblPr/>
              <a:tblGrid>
                <a:gridCol w="1584325">
                  <a:extLst>
                    <a:ext uri="{9D8B030D-6E8A-4147-A177-3AD203B41FA5}">
                      <a16:colId xmlns="" xmlns:a16="http://schemas.microsoft.com/office/drawing/2014/main" val="2189547237"/>
                    </a:ext>
                  </a:extLst>
                </a:gridCol>
                <a:gridCol w="1655763">
                  <a:extLst>
                    <a:ext uri="{9D8B030D-6E8A-4147-A177-3AD203B41FA5}">
                      <a16:colId xmlns="" xmlns:a16="http://schemas.microsoft.com/office/drawing/2014/main" val="1891877683"/>
                    </a:ext>
                  </a:extLst>
                </a:gridCol>
              </a:tblGrid>
              <a:tr h="1031875"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bp_upper</a:t>
                      </a:r>
                      <a:endParaRPr kumimoji="0" lang="ru-RU" altLang="ru-RU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1432" marR="91432"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bp_lower</a:t>
                      </a:r>
                      <a:endParaRPr kumimoji="0" lang="ru-RU" altLang="ru-RU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1432" marR="91432"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27590807"/>
                  </a:ext>
                </a:extLst>
              </a:tr>
              <a:tr h="1031875"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3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120</a:t>
                      </a:r>
                      <a:endParaRPr kumimoji="0" lang="ru-RU" altLang="ru-RU" sz="3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1432" marR="91432"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3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80</a:t>
                      </a:r>
                      <a:endParaRPr kumimoji="0" lang="ru-RU" altLang="ru-RU" sz="3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1432" marR="91432"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63162676"/>
                  </a:ext>
                </a:extLst>
              </a:tr>
              <a:tr h="1031875"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3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140</a:t>
                      </a:r>
                      <a:endParaRPr kumimoji="0" lang="ru-RU" altLang="ru-RU" sz="3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1432" marR="91432"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3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90</a:t>
                      </a:r>
                      <a:endParaRPr kumimoji="0" lang="ru-RU" altLang="ru-RU" sz="3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1432" marR="91432"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93005960"/>
                  </a:ext>
                </a:extLst>
              </a:tr>
            </a:tbl>
          </a:graphicData>
        </a:graphic>
      </p:graphicFrame>
      <p:sp>
        <p:nvSpPr>
          <p:cNvPr id="33818" name="TextBox 5">
            <a:extLst>
              <a:ext uri="{FF2B5EF4-FFF2-40B4-BE49-F238E27FC236}">
                <a16:creationId xmlns="" xmlns:a16="http://schemas.microsoft.com/office/drawing/2014/main" id="{C1843A50-5630-A54E-B885-153CB79741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1997075"/>
            <a:ext cx="35290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>
                <a:solidFill>
                  <a:srgbClr val="595959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2800">
                <a:solidFill>
                  <a:srgbClr val="FF0000"/>
                </a:solidFill>
                <a:latin typeface="Tahoma" panose="020B0604030504040204" pitchFamily="34" charset="0"/>
              </a:rPr>
              <a:t>НЕПРАВИЛЬНО</a:t>
            </a:r>
            <a:endParaRPr lang="ru-RU" altLang="ru-RU" sz="1800">
              <a:solidFill>
                <a:srgbClr val="FF0000"/>
              </a:solidFill>
              <a:latin typeface="Tahoma" panose="020B0604030504040204" pitchFamily="34" charset="0"/>
            </a:endParaRPr>
          </a:p>
        </p:txBody>
      </p:sp>
      <p:sp>
        <p:nvSpPr>
          <p:cNvPr id="33819" name="TextBox 6">
            <a:extLst>
              <a:ext uri="{FF2B5EF4-FFF2-40B4-BE49-F238E27FC236}">
                <a16:creationId xmlns="" xmlns:a16="http://schemas.microsoft.com/office/drawing/2014/main" id="{631174E7-AED6-A149-9FD4-F324C78ECB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463" y="1997075"/>
            <a:ext cx="35274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>
                <a:solidFill>
                  <a:srgbClr val="595959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2800">
                <a:solidFill>
                  <a:srgbClr val="007254"/>
                </a:solidFill>
                <a:latin typeface="Tahoma" panose="020B0604030504040204" pitchFamily="34" charset="0"/>
              </a:rPr>
              <a:t>ПРАВИЛЬНО</a:t>
            </a:r>
            <a:endParaRPr lang="ru-RU" altLang="ru-RU" sz="1800">
              <a:solidFill>
                <a:srgbClr val="007254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>
            <a:extLst>
              <a:ext uri="{FF2B5EF4-FFF2-40B4-BE49-F238E27FC236}">
                <a16:creationId xmlns="" xmlns:a16="http://schemas.microsoft.com/office/drawing/2014/main" id="{E17B7C74-C16E-FA4B-969E-DBFDFE5DAB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3998" cy="838200"/>
          </a:xfrm>
          <a:solidFill>
            <a:schemeClr val="bg1">
              <a:lumMod val="85000"/>
            </a:schemeClr>
          </a:solidFill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ru-RU" altLang="ru-RU" cap="none"/>
              <a:t>Уровни знания БД</a:t>
            </a:r>
          </a:p>
        </p:txBody>
      </p:sp>
      <p:graphicFrame>
        <p:nvGraphicFramePr>
          <p:cNvPr id="40986" name="Group 26">
            <a:extLst>
              <a:ext uri="{FF2B5EF4-FFF2-40B4-BE49-F238E27FC236}">
                <a16:creationId xmlns="" xmlns:a16="http://schemas.microsoft.com/office/drawing/2014/main" id="{4B63B317-D439-9A4D-860D-6569D3B8895E}"/>
              </a:ext>
            </a:extLst>
          </p:cNvPr>
          <p:cNvGraphicFramePr>
            <a:graphicFrameLocks noGrp="1"/>
          </p:cNvGraphicFramePr>
          <p:nvPr>
            <p:ph type="tbl" idx="1"/>
          </p:nvPr>
        </p:nvGraphicFramePr>
        <p:xfrm>
          <a:off x="1331913" y="1557338"/>
          <a:ext cx="7488237" cy="4896301"/>
        </p:xfrm>
        <a:graphic>
          <a:graphicData uri="http://schemas.openxmlformats.org/drawingml/2006/table">
            <a:tbl>
              <a:tblPr/>
              <a:tblGrid>
                <a:gridCol w="3455987">
                  <a:extLst>
                    <a:ext uri="{9D8B030D-6E8A-4147-A177-3AD203B41FA5}">
                      <a16:colId xmlns="" xmlns:a16="http://schemas.microsoft.com/office/drawing/2014/main" val="1586255543"/>
                    </a:ext>
                  </a:extLst>
                </a:gridCol>
                <a:gridCol w="4032250">
                  <a:extLst>
                    <a:ext uri="{9D8B030D-6E8A-4147-A177-3AD203B41FA5}">
                      <a16:colId xmlns="" xmlns:a16="http://schemas.microsoft.com/office/drawing/2014/main" val="1333538710"/>
                    </a:ext>
                  </a:extLst>
                </a:gridCol>
              </a:tblGrid>
              <a:tr h="1116013"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4. Профессиональные знания и навыки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Создание информационных систем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143975765"/>
                  </a:ext>
                </a:extLst>
              </a:tr>
              <a:tr h="1371600"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3. Основы проектирования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Участие в разработке модулей информационных систем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965325427"/>
                  </a:ext>
                </a:extLst>
              </a:tr>
              <a:tr h="1457325"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2. Устройство, функционирование, использование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Использование информационных систем,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Обработка данных, постановка задач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065732943"/>
                  </a:ext>
                </a:extLst>
              </a:tr>
              <a:tr h="781050"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1. Общее понятие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Общекультурный уровень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422868809"/>
                  </a:ext>
                </a:extLst>
              </a:tr>
            </a:tbl>
          </a:graphicData>
        </a:graphic>
      </p:graphicFrame>
      <p:sp>
        <p:nvSpPr>
          <p:cNvPr id="15380" name="Line 23">
            <a:extLst>
              <a:ext uri="{FF2B5EF4-FFF2-40B4-BE49-F238E27FC236}">
                <a16:creationId xmlns="" xmlns:a16="http://schemas.microsoft.com/office/drawing/2014/main" id="{5C051685-557B-914F-AB0E-964FC18C2BD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71550" y="1773238"/>
            <a:ext cx="0" cy="4608512"/>
          </a:xfrm>
          <a:prstGeom prst="line">
            <a:avLst/>
          </a:prstGeom>
          <a:noFill/>
          <a:ln w="1238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hangingPunct="1">
              <a:defRPr/>
            </a:pPr>
            <a:endParaRPr lang="ru-RU">
              <a:latin typeface="Tahoma" charset="0"/>
              <a:ea typeface="Arial" charset="0"/>
              <a:cs typeface="+mn-c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1">
            <a:extLst>
              <a:ext uri="{FF2B5EF4-FFF2-40B4-BE49-F238E27FC236}">
                <a16:creationId xmlns="" xmlns:a16="http://schemas.microsoft.com/office/drawing/2014/main" id="{E88D42E3-4E12-FB48-831A-CA05AAAD5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1"/>
          </a:xfrm>
          <a:solidFill>
            <a:schemeClr val="bg2"/>
          </a:solidFill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sz="3200" cap="none" dirty="0"/>
              <a:t>Атомарность для текстовых значений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="" xmlns:a16="http://schemas.microsoft.com/office/drawing/2014/main" id="{99B7565A-DB6F-4C41-B74E-484E96E6DD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2554624"/>
              </p:ext>
            </p:extLst>
          </p:nvPr>
        </p:nvGraphicFramePr>
        <p:xfrm>
          <a:off x="323850" y="2781300"/>
          <a:ext cx="2952006" cy="3109914"/>
        </p:xfrm>
        <a:graphic>
          <a:graphicData uri="http://schemas.openxmlformats.org/drawingml/2006/table">
            <a:tbl>
              <a:tblPr/>
              <a:tblGrid>
                <a:gridCol w="2952006">
                  <a:extLst>
                    <a:ext uri="{9D8B030D-6E8A-4147-A177-3AD203B41FA5}">
                      <a16:colId xmlns="" xmlns:a16="http://schemas.microsoft.com/office/drawing/2014/main" val="1315710587"/>
                    </a:ext>
                  </a:extLst>
                </a:gridCol>
              </a:tblGrid>
              <a:tr h="1036638"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fullname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57009263"/>
                  </a:ext>
                </a:extLst>
              </a:tr>
              <a:tr h="1036638"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Петров Иван Иванович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7201686"/>
                  </a:ext>
                </a:extLst>
              </a:tr>
              <a:tr h="1036638"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Иванов Петр Петрович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45433884"/>
                  </a:ext>
                </a:extLst>
              </a:tr>
            </a:tbl>
          </a:graphicData>
        </a:graphic>
      </p:graphicFrame>
      <p:graphicFrame>
        <p:nvGraphicFramePr>
          <p:cNvPr id="5" name="Таблица 4">
            <a:extLst>
              <a:ext uri="{FF2B5EF4-FFF2-40B4-BE49-F238E27FC236}">
                <a16:creationId xmlns="" xmlns:a16="http://schemas.microsoft.com/office/drawing/2014/main" id="{E8042FC5-B834-2946-B3B9-E094C9DBD2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8536759"/>
              </p:ext>
            </p:extLst>
          </p:nvPr>
        </p:nvGraphicFramePr>
        <p:xfrm>
          <a:off x="4067944" y="2781300"/>
          <a:ext cx="4782857" cy="3095625"/>
        </p:xfrm>
        <a:graphic>
          <a:graphicData uri="http://schemas.openxmlformats.org/drawingml/2006/table">
            <a:tbl>
              <a:tblPr/>
              <a:tblGrid>
                <a:gridCol w="1546853">
                  <a:extLst>
                    <a:ext uri="{9D8B030D-6E8A-4147-A177-3AD203B41FA5}">
                      <a16:colId xmlns="" xmlns:a16="http://schemas.microsoft.com/office/drawing/2014/main" val="70000081"/>
                    </a:ext>
                  </a:extLst>
                </a:gridCol>
                <a:gridCol w="1262259">
                  <a:extLst>
                    <a:ext uri="{9D8B030D-6E8A-4147-A177-3AD203B41FA5}">
                      <a16:colId xmlns="" xmlns:a16="http://schemas.microsoft.com/office/drawing/2014/main" val="1968778477"/>
                    </a:ext>
                  </a:extLst>
                </a:gridCol>
                <a:gridCol w="1973745">
                  <a:extLst>
                    <a:ext uri="{9D8B030D-6E8A-4147-A177-3AD203B41FA5}">
                      <a16:colId xmlns="" xmlns:a16="http://schemas.microsoft.com/office/drawing/2014/main" val="3159753934"/>
                    </a:ext>
                  </a:extLst>
                </a:gridCol>
              </a:tblGrid>
              <a:tr h="1031875"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surname</a:t>
                      </a:r>
                      <a:endParaRPr kumimoji="0" lang="ru-RU" alt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name</a:t>
                      </a:r>
                      <a:endParaRPr kumimoji="0" lang="ru-RU" alt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secname</a:t>
                      </a:r>
                      <a:endParaRPr kumimoji="0" lang="ru-RU" alt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88733006"/>
                  </a:ext>
                </a:extLst>
              </a:tr>
              <a:tr h="1031875"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Петров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Иван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Иванович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04272413"/>
                  </a:ext>
                </a:extLst>
              </a:tr>
              <a:tr h="1031875"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Иванов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Петр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Петрович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41159233"/>
                  </a:ext>
                </a:extLst>
              </a:tr>
            </a:tbl>
          </a:graphicData>
        </a:graphic>
      </p:graphicFrame>
      <p:sp>
        <p:nvSpPr>
          <p:cNvPr id="34846" name="TextBox 5">
            <a:extLst>
              <a:ext uri="{FF2B5EF4-FFF2-40B4-BE49-F238E27FC236}">
                <a16:creationId xmlns="" xmlns:a16="http://schemas.microsoft.com/office/drawing/2014/main" id="{4085C4A7-64A8-1245-BB86-3EE8677237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1700213"/>
            <a:ext cx="8064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>
                <a:solidFill>
                  <a:srgbClr val="595959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2800">
                <a:solidFill>
                  <a:srgbClr val="262673"/>
                </a:solidFill>
                <a:latin typeface="Tahoma" panose="020B0604030504040204" pitchFamily="34" charset="0"/>
              </a:rPr>
              <a:t>ЗАВИСИТ ОТ ПРЕДСТОЯЩЕЙ ОБРАБОТКИ</a:t>
            </a:r>
            <a:endParaRPr lang="ru-RU" altLang="ru-RU" sz="1800">
              <a:solidFill>
                <a:srgbClr val="262673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>
            <a:extLst>
              <a:ext uri="{FF2B5EF4-FFF2-40B4-BE49-F238E27FC236}">
                <a16:creationId xmlns="" xmlns:a16="http://schemas.microsoft.com/office/drawing/2014/main" id="{8C688437-28D3-6840-BD6A-A7E35F2B7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052736"/>
          </a:xfrm>
          <a:solidFill>
            <a:schemeClr val="bg2"/>
          </a:solidFill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cap="none" dirty="0"/>
              <a:t>Атомарность значений</a:t>
            </a:r>
          </a:p>
        </p:txBody>
      </p:sp>
      <p:sp>
        <p:nvSpPr>
          <p:cNvPr id="35842" name="Content Placeholder 2">
            <a:extLst>
              <a:ext uri="{FF2B5EF4-FFF2-40B4-BE49-F238E27FC236}">
                <a16:creationId xmlns="" xmlns:a16="http://schemas.microsoft.com/office/drawing/2014/main" id="{F2A46F3E-41FC-3346-B2F7-8E596C4836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altLang="ru-RU" sz="2800" dirty="0"/>
              <a:t>Значение НЕ является атомарным, если при какой-либо его обработке придется выделять какую-либо его часть.</a:t>
            </a:r>
          </a:p>
          <a:p>
            <a:pPr eaLnBrk="1" hangingPunct="1"/>
            <a:endParaRPr lang="ru-RU" altLang="ru-RU" sz="2800" dirty="0"/>
          </a:p>
          <a:p>
            <a:pPr eaLnBrk="1" hangingPunct="1"/>
            <a:r>
              <a:rPr lang="ru-RU" altLang="ru-RU" sz="2800" dirty="0"/>
              <a:t>Значение ЯВЛЯЕТСЯ атомарным, если при любой обработке оно используется как единое целое.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Название 1">
            <a:extLst>
              <a:ext uri="{FF2B5EF4-FFF2-40B4-BE49-F238E27FC236}">
                <a16:creationId xmlns="" xmlns:a16="http://schemas.microsoft.com/office/drawing/2014/main" id="{9B370D2E-0ED8-8544-B31F-3179D1F1F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124744"/>
          </a:xfrm>
          <a:solidFill>
            <a:schemeClr val="bg2"/>
          </a:solidFill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cap="none" dirty="0"/>
              <a:t>Первый основной закон БД</a:t>
            </a:r>
          </a:p>
        </p:txBody>
      </p:sp>
      <p:sp>
        <p:nvSpPr>
          <p:cNvPr id="36866" name="Содержимое 2">
            <a:extLst>
              <a:ext uri="{FF2B5EF4-FFF2-40B4-BE49-F238E27FC236}">
                <a16:creationId xmlns="" xmlns:a16="http://schemas.microsoft.com/office/drawing/2014/main" id="{B615EF3A-33DE-6D46-8E46-0DDDC09A00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ru-RU" altLang="ru-RU" sz="4800" dirty="0"/>
              <a:t>Все данные в базе хранятся в таблицах и нигде больше!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>
            <a:extLst>
              <a:ext uri="{FF2B5EF4-FFF2-40B4-BE49-F238E27FC236}">
                <a16:creationId xmlns="" xmlns:a16="http://schemas.microsoft.com/office/drawing/2014/main" id="{3AC4D368-DFFB-CF49-9C90-3452538E48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52736"/>
          </a:xfrm>
          <a:solidFill>
            <a:schemeClr val="bg2"/>
          </a:solidFill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ru-RU" altLang="ru-RU" sz="4600" cap="none" dirty="0"/>
              <a:t>Второй основной закон БД</a:t>
            </a:r>
          </a:p>
        </p:txBody>
      </p:sp>
      <p:sp>
        <p:nvSpPr>
          <p:cNvPr id="37890" name="Rectangle 3">
            <a:extLst>
              <a:ext uri="{FF2B5EF4-FFF2-40B4-BE49-F238E27FC236}">
                <a16:creationId xmlns="" xmlns:a16="http://schemas.microsoft.com/office/drawing/2014/main" id="{99A02746-C763-1F41-A62F-41AF6C40A96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51520" y="1484313"/>
            <a:ext cx="8712968" cy="4575175"/>
          </a:xfrm>
        </p:spPr>
        <p:txBody>
          <a:bodyPr>
            <a:normAutofit/>
          </a:bodyPr>
          <a:lstStyle/>
          <a:p>
            <a:pPr marL="0" indent="0" eaLnBrk="1" hangingPunct="1">
              <a:buFont typeface="Wingdings" pitchFamily="2" charset="2"/>
              <a:buNone/>
            </a:pPr>
            <a:r>
              <a:rPr lang="ru-RU" altLang="ru-RU" sz="2800" dirty="0"/>
              <a:t>Доступ к любому значению (ячейке) однозначно осуществляется по </a:t>
            </a:r>
            <a:r>
              <a:rPr lang="en-US" altLang="ru-RU" sz="2800" dirty="0" smtClean="0"/>
              <a:t>5</a:t>
            </a:r>
            <a:r>
              <a:rPr lang="ru-RU" altLang="ru-RU" sz="2800" dirty="0" smtClean="0"/>
              <a:t>-шаговой </a:t>
            </a:r>
            <a:r>
              <a:rPr lang="ru-RU" altLang="ru-RU" sz="2800" dirty="0"/>
              <a:t>цепочке:</a:t>
            </a:r>
          </a:p>
          <a:p>
            <a:pPr marL="0" indent="0" eaLnBrk="1" hangingPunct="1">
              <a:buFont typeface="Wingdings" pitchFamily="2" charset="2"/>
              <a:buNone/>
            </a:pPr>
            <a:endParaRPr lang="ru-RU" altLang="ru-RU" sz="1400" dirty="0"/>
          </a:p>
          <a:p>
            <a:pPr marL="0" indent="0" eaLnBrk="1" hangingPunct="1">
              <a:buFont typeface="Impact" panose="020B0806030902050204" pitchFamily="34" charset="0"/>
              <a:buAutoNum type="arabicPeriod"/>
            </a:pPr>
            <a:r>
              <a:rPr lang="ru-RU" altLang="ru-RU" sz="3600" dirty="0" smtClean="0"/>
              <a:t> СУБД</a:t>
            </a:r>
          </a:p>
          <a:p>
            <a:pPr marL="0" indent="0" eaLnBrk="1" hangingPunct="1">
              <a:buFont typeface="Impact" panose="020B0806030902050204" pitchFamily="34" charset="0"/>
              <a:buAutoNum type="arabicPeriod"/>
            </a:pPr>
            <a:r>
              <a:rPr lang="ru-RU" altLang="ru-RU" sz="3600" dirty="0"/>
              <a:t> </a:t>
            </a:r>
            <a:r>
              <a:rPr lang="ru-RU" altLang="ru-RU" sz="3600" dirty="0" smtClean="0"/>
              <a:t>База данных </a:t>
            </a:r>
          </a:p>
          <a:p>
            <a:pPr marL="0" indent="0" eaLnBrk="1" hangingPunct="1">
              <a:buFont typeface="Impact" panose="020B0806030902050204" pitchFamily="34" charset="0"/>
              <a:buAutoNum type="arabicPeriod"/>
            </a:pPr>
            <a:r>
              <a:rPr lang="en-US" altLang="ru-RU" sz="3600" dirty="0" smtClean="0"/>
              <a:t> </a:t>
            </a:r>
            <a:r>
              <a:rPr lang="ru-RU" altLang="ru-RU" sz="3600" dirty="0" smtClean="0"/>
              <a:t>Таблица </a:t>
            </a:r>
            <a:r>
              <a:rPr lang="ru-RU" altLang="ru-RU" sz="3600" dirty="0"/>
              <a:t>или коллекция</a:t>
            </a:r>
          </a:p>
          <a:p>
            <a:pPr marL="0" indent="0" eaLnBrk="1" hangingPunct="1">
              <a:buFont typeface="Impact" panose="020B0806030902050204" pitchFamily="34" charset="0"/>
              <a:buAutoNum type="arabicPeriod"/>
            </a:pPr>
            <a:r>
              <a:rPr lang="ru-RU" altLang="ru-RU" sz="3600" dirty="0"/>
              <a:t> Запись или объект</a:t>
            </a:r>
          </a:p>
          <a:p>
            <a:pPr marL="0" indent="0" eaLnBrk="1" hangingPunct="1">
              <a:buFont typeface="Impact" panose="020B0806030902050204" pitchFamily="34" charset="0"/>
              <a:buAutoNum type="arabicPeriod"/>
            </a:pPr>
            <a:r>
              <a:rPr lang="ru-RU" altLang="ru-RU" sz="3600" dirty="0"/>
              <a:t> Поле или ключ</a:t>
            </a:r>
          </a:p>
        </p:txBody>
      </p:sp>
      <p:sp>
        <p:nvSpPr>
          <p:cNvPr id="37891" name="Text Box 4">
            <a:extLst>
              <a:ext uri="{FF2B5EF4-FFF2-40B4-BE49-F238E27FC236}">
                <a16:creationId xmlns="" xmlns:a16="http://schemas.microsoft.com/office/drawing/2014/main" id="{70575959-B7C1-8943-96A7-DDD75FAA10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5609" y="2648515"/>
            <a:ext cx="2592409" cy="2246769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>
                <a:solidFill>
                  <a:srgbClr val="595959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ru-RU" altLang="ru-RU" dirty="0" smtClean="0">
                <a:solidFill>
                  <a:schemeClr val="tx1"/>
                </a:solidFill>
                <a:latin typeface="Verdana" panose="020B0604030504040204" pitchFamily="34" charset="0"/>
              </a:rPr>
              <a:t>СУБД: </a:t>
            </a:r>
            <a:r>
              <a:rPr lang="en-US" altLang="ru-RU" dirty="0" smtClean="0">
                <a:solidFill>
                  <a:schemeClr val="tx1"/>
                </a:solidFill>
                <a:latin typeface="Verdana" panose="020B0604030504040204" pitchFamily="34" charset="0"/>
              </a:rPr>
              <a:t>MySQL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ru-RU" altLang="ru-RU" dirty="0" smtClean="0">
                <a:solidFill>
                  <a:schemeClr val="tx1"/>
                </a:solidFill>
                <a:latin typeface="Verdana" panose="020B0604030504040204" pitchFamily="34" charset="0"/>
              </a:rPr>
              <a:t>БД: </a:t>
            </a:r>
            <a:r>
              <a:rPr lang="en-US" altLang="ru-RU" dirty="0" smtClean="0">
                <a:solidFill>
                  <a:schemeClr val="tx1"/>
                </a:solidFill>
                <a:latin typeface="Verdana" panose="020B0604030504040204" pitchFamily="34" charset="0"/>
              </a:rPr>
              <a:t>system</a:t>
            </a:r>
            <a:endParaRPr lang="ru-RU" altLang="ru-RU" dirty="0" smtClean="0">
              <a:solidFill>
                <a:schemeClr val="tx1"/>
              </a:solidFill>
              <a:latin typeface="Verdana" panose="020B060403050404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ru-RU" altLang="ru-RU" dirty="0" smtClean="0">
                <a:solidFill>
                  <a:schemeClr val="tx1"/>
                </a:solidFill>
                <a:latin typeface="Verdana" panose="020B0604030504040204" pitchFamily="34" charset="0"/>
              </a:rPr>
              <a:t>Таблица</a:t>
            </a:r>
            <a:r>
              <a:rPr lang="ru-RU" altLang="ru-RU" dirty="0">
                <a:solidFill>
                  <a:schemeClr val="tx1"/>
                </a:solidFill>
                <a:latin typeface="Verdana" panose="020B0604030504040204" pitchFamily="34" charset="0"/>
              </a:rPr>
              <a:t>: </a:t>
            </a:r>
            <a:r>
              <a:rPr lang="en-US" altLang="ru-RU" dirty="0">
                <a:solidFill>
                  <a:schemeClr val="tx1"/>
                </a:solidFill>
                <a:latin typeface="Verdana" panose="020B0604030504040204" pitchFamily="34" charset="0"/>
              </a:rPr>
              <a:t>users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ru-RU" altLang="ru-RU" dirty="0">
                <a:solidFill>
                  <a:schemeClr val="tx1"/>
                </a:solidFill>
                <a:latin typeface="Verdana" panose="020B0604030504040204" pitchFamily="34" charset="0"/>
              </a:rPr>
              <a:t>Запись: 267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ru-RU" altLang="ru-RU" dirty="0">
                <a:solidFill>
                  <a:schemeClr val="tx1"/>
                </a:solidFill>
                <a:latin typeface="Verdana" panose="020B0604030504040204" pitchFamily="34" charset="0"/>
              </a:rPr>
              <a:t>Поле: </a:t>
            </a:r>
            <a:r>
              <a:rPr lang="en-US" altLang="ru-RU" dirty="0">
                <a:solidFill>
                  <a:schemeClr val="tx1"/>
                </a:solidFill>
                <a:latin typeface="Verdana" panose="020B0604030504040204" pitchFamily="34" charset="0"/>
              </a:rPr>
              <a:t>surname</a:t>
            </a:r>
            <a:endParaRPr lang="ru-RU" altLang="ru-RU" dirty="0">
              <a:solidFill>
                <a:schemeClr val="tx1"/>
              </a:solidFill>
              <a:latin typeface="Verdana" panose="020B0604030504040204" pitchFamily="34" charset="0"/>
            </a:endParaRPr>
          </a:p>
        </p:txBody>
      </p:sp>
      <p:sp>
        <p:nvSpPr>
          <p:cNvPr id="37892" name="Line 5">
            <a:extLst>
              <a:ext uri="{FF2B5EF4-FFF2-40B4-BE49-F238E27FC236}">
                <a16:creationId xmlns="" xmlns:a16="http://schemas.microsoft.com/office/drawing/2014/main" id="{0D47B28F-D4EE-F545-A35A-AB93FE9E005E}"/>
              </a:ext>
            </a:extLst>
          </p:cNvPr>
          <p:cNvSpPr>
            <a:spLocks noChangeShapeType="1"/>
          </p:cNvSpPr>
          <p:nvPr/>
        </p:nvSpPr>
        <p:spPr bwMode="auto">
          <a:xfrm>
            <a:off x="7451814" y="4993481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7893" name="Text Box 6">
            <a:extLst>
              <a:ext uri="{FF2B5EF4-FFF2-40B4-BE49-F238E27FC236}">
                <a16:creationId xmlns="" xmlns:a16="http://schemas.microsoft.com/office/drawing/2014/main" id="{992EB1CE-85A6-EF4F-A4EF-98F8A8DA13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9108" y="5282406"/>
            <a:ext cx="2665413" cy="519113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>
                <a:solidFill>
                  <a:srgbClr val="595959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ru-RU" altLang="ru-RU" sz="2800" b="1">
                <a:solidFill>
                  <a:schemeClr val="tx1"/>
                </a:solidFill>
                <a:latin typeface="Verdana" panose="020B0604030504040204" pitchFamily="34" charset="0"/>
              </a:rPr>
              <a:t>Петров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Название 1">
            <a:extLst>
              <a:ext uri="{FF2B5EF4-FFF2-40B4-BE49-F238E27FC236}">
                <a16:creationId xmlns="" xmlns:a16="http://schemas.microsoft.com/office/drawing/2014/main" id="{AA1CFEC9-DEC2-514F-BCF1-16B01A4F8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  <a:solidFill>
            <a:schemeClr val="bg2"/>
          </a:solidFill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sz="2800" cap="none" dirty="0"/>
              <a:t>Обращение к данным в реляционной похоже на принцип шахматной доски</a:t>
            </a:r>
          </a:p>
        </p:txBody>
      </p:sp>
      <p:pic>
        <p:nvPicPr>
          <p:cNvPr id="38914" name="Изображение 3">
            <a:extLst>
              <a:ext uri="{FF2B5EF4-FFF2-40B4-BE49-F238E27FC236}">
                <a16:creationId xmlns="" xmlns:a16="http://schemas.microsoft.com/office/drawing/2014/main" id="{1A7278FE-7B3D-A24B-A2FD-FD99461764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484313"/>
            <a:ext cx="4824412" cy="491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>
            <a:extLst>
              <a:ext uri="{FF2B5EF4-FFF2-40B4-BE49-F238E27FC236}">
                <a16:creationId xmlns="" xmlns:a16="http://schemas.microsoft.com/office/drawing/2014/main" id="{4E53BBC0-E72E-9244-8AA9-D0804C22F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052736"/>
          </a:xfrm>
          <a:solidFill>
            <a:schemeClr val="bg2"/>
          </a:solidFill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cap="none" dirty="0"/>
              <a:t>Скорость доступа к таблицам</a:t>
            </a:r>
          </a:p>
        </p:txBody>
      </p:sp>
      <p:sp>
        <p:nvSpPr>
          <p:cNvPr id="39938" name="Content Placeholder 2">
            <a:extLst>
              <a:ext uri="{FF2B5EF4-FFF2-40B4-BE49-F238E27FC236}">
                <a16:creationId xmlns="" xmlns:a16="http://schemas.microsoft.com/office/drawing/2014/main" id="{C765DA4B-2A1F-DA48-93C0-D35EE839CA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556792"/>
            <a:ext cx="7772400" cy="4367212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2800" dirty="0"/>
              <a:t>Благодаря </a:t>
            </a:r>
            <a:r>
              <a:rPr lang="en-US" altLang="ru-RU" sz="2800" dirty="0" smtClean="0"/>
              <a:t>5-</a:t>
            </a:r>
            <a:r>
              <a:rPr lang="ru-RU" altLang="ru-RU" sz="2800" dirty="0" smtClean="0"/>
              <a:t>шаговому </a:t>
            </a:r>
            <a:r>
              <a:rPr lang="ru-RU" altLang="ru-RU" sz="2800" dirty="0"/>
              <a:t>механизму доступа данные из таблиц извлекаются (и записываются) с огромной скоростью.</a:t>
            </a:r>
          </a:p>
          <a:p>
            <a:pPr eaLnBrk="1" hangingPunct="1"/>
            <a:r>
              <a:rPr lang="ru-RU" altLang="ru-RU" sz="2800" dirty="0"/>
              <a:t>Скорость доступа к таблицам в тысячи раз выше, чем к обычным файлам.</a:t>
            </a:r>
          </a:p>
          <a:p>
            <a:pPr eaLnBrk="1" hangingPunct="1"/>
            <a:r>
              <a:rPr lang="ru-RU" altLang="ru-RU" sz="2800" dirty="0"/>
              <a:t>При загрузке личной страницы на сайте </a:t>
            </a:r>
            <a:r>
              <a:rPr lang="ru-RU" altLang="ru-RU" sz="2800" dirty="0" err="1"/>
              <a:t>КрасГМУ</a:t>
            </a:r>
            <a:r>
              <a:rPr lang="ru-RU" altLang="ru-RU" sz="2800" dirty="0"/>
              <a:t> из БД извлекается более 100 значений из 15 таблиц.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>
            <a:extLst>
              <a:ext uri="{FF2B5EF4-FFF2-40B4-BE49-F238E27FC236}">
                <a16:creationId xmlns="" xmlns:a16="http://schemas.microsoft.com/office/drawing/2014/main" id="{0FDEE4E8-D4E3-B74A-8D18-E78FE1EB31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00113" y="188913"/>
            <a:ext cx="7793037" cy="565150"/>
          </a:xfrm>
          <a:solidFill>
            <a:srgbClr val="FFFF99"/>
          </a:solidFill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ru-RU" altLang="ru-RU" sz="3300" b="1" cap="none"/>
              <a:t>Поле таблицы БД</a:t>
            </a:r>
          </a:p>
        </p:txBody>
      </p:sp>
      <p:sp>
        <p:nvSpPr>
          <p:cNvPr id="38914" name="Rectangle 3">
            <a:extLst>
              <a:ext uri="{FF2B5EF4-FFF2-40B4-BE49-F238E27FC236}">
                <a16:creationId xmlns="" xmlns:a16="http://schemas.microsoft.com/office/drawing/2014/main" id="{7FEAC5B4-1842-7544-9308-1499EF1910B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93788" y="1268413"/>
            <a:ext cx="7850187" cy="4895850"/>
          </a:xfrm>
        </p:spPr>
        <p:txBody>
          <a:bodyPr>
            <a:normAutofit/>
          </a:bodyPr>
          <a:lstStyle/>
          <a:p>
            <a:pPr marL="469900" indent="-4699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700" b="1"/>
              <a:t>Описание параметра </a:t>
            </a:r>
            <a:r>
              <a:rPr lang="mr-IN" altLang="ru-RU" sz="2700" b="1"/>
              <a:t>–</a:t>
            </a:r>
            <a:r>
              <a:rPr lang="ru-RU" altLang="ru-RU" sz="2700" b="1"/>
              <a:t> целостной и неделимой характеристики, применимой к каждой сущности, сведения о которой хранятся в таблице</a:t>
            </a:r>
          </a:p>
          <a:p>
            <a:pPr marL="469900" indent="-469900"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altLang="ru-RU"/>
          </a:p>
          <a:p>
            <a:pPr marL="469900" indent="-469900" eaLnBrk="1" hangingPunct="1">
              <a:lnSpc>
                <a:spcPct val="90000"/>
              </a:lnSpc>
            </a:pPr>
            <a:r>
              <a:rPr lang="ru-RU" altLang="ru-RU" b="1"/>
              <a:t>Для каждого поля задается:</a:t>
            </a:r>
          </a:p>
          <a:p>
            <a:pPr marL="908050" lvl="1" indent="-436563" eaLnBrk="1" hangingPunct="1">
              <a:lnSpc>
                <a:spcPct val="90000"/>
              </a:lnSpc>
            </a:pPr>
            <a:r>
              <a:rPr lang="ru-RU" altLang="ru-RU" b="1" u="sng">
                <a:solidFill>
                  <a:srgbClr val="FF0000"/>
                </a:solidFill>
              </a:rPr>
              <a:t>Уникальное имя </a:t>
            </a:r>
            <a:r>
              <a:rPr lang="ru-RU" altLang="ru-RU" b="1"/>
              <a:t>в пределах таблицы (латинскими символами)</a:t>
            </a:r>
          </a:p>
          <a:p>
            <a:pPr marL="908050" lvl="1" indent="-436563" eaLnBrk="1" hangingPunct="1">
              <a:lnSpc>
                <a:spcPct val="90000"/>
              </a:lnSpc>
            </a:pPr>
            <a:r>
              <a:rPr lang="ru-RU" altLang="ru-RU" b="1" u="sng">
                <a:solidFill>
                  <a:srgbClr val="FF0000"/>
                </a:solidFill>
              </a:rPr>
              <a:t>Тип данных</a:t>
            </a:r>
          </a:p>
          <a:p>
            <a:pPr marL="908050" lvl="1" indent="-436563" eaLnBrk="1" hangingPunct="1">
              <a:lnSpc>
                <a:spcPct val="90000"/>
              </a:lnSpc>
            </a:pPr>
            <a:r>
              <a:rPr lang="ru-RU" altLang="ru-RU" b="1"/>
              <a:t>Возможность пустых значений </a:t>
            </a:r>
            <a:r>
              <a:rPr lang="en-US" altLang="ru-RU" b="1"/>
              <a:t>NULL</a:t>
            </a:r>
            <a:endParaRPr lang="ru-RU" altLang="ru-RU" b="1"/>
          </a:p>
          <a:p>
            <a:pPr marL="908050" lvl="1" indent="-436563" eaLnBrk="1" hangingPunct="1">
              <a:lnSpc>
                <a:spcPct val="90000"/>
              </a:lnSpc>
            </a:pPr>
            <a:r>
              <a:rPr lang="ru-RU" altLang="ru-RU" b="1"/>
              <a:t>Значение по умолчанию</a:t>
            </a:r>
            <a:r>
              <a:rPr lang="en-US" altLang="ru-RU" b="1"/>
              <a:t> DEFAULT</a:t>
            </a:r>
            <a:endParaRPr lang="ru-RU" altLang="ru-RU" b="1"/>
          </a:p>
          <a:p>
            <a:pPr marL="908050" lvl="1" indent="-436563" eaLnBrk="1" hangingPunct="1">
              <a:lnSpc>
                <a:spcPct val="90000"/>
              </a:lnSpc>
            </a:pPr>
            <a:r>
              <a:rPr lang="ru-RU" altLang="ru-RU" b="1"/>
              <a:t>Диапазон или перечень возможных значений</a:t>
            </a:r>
          </a:p>
          <a:p>
            <a:pPr marL="908050" lvl="1" indent="-436563" eaLnBrk="1" hangingPunct="1">
              <a:lnSpc>
                <a:spcPct val="90000"/>
              </a:lnSpc>
            </a:pPr>
            <a:r>
              <a:rPr lang="ru-RU" altLang="ru-RU" b="1"/>
              <a:t>Ключевое или нет - </a:t>
            </a:r>
            <a:r>
              <a:rPr lang="en-US" altLang="ru-RU" b="1"/>
              <a:t>KEY</a:t>
            </a:r>
            <a:endParaRPr lang="ru-RU" altLang="ru-RU" b="1"/>
          </a:p>
          <a:p>
            <a:pPr marL="908050" lvl="1" indent="-436563" eaLnBrk="1" hangingPunct="1">
              <a:lnSpc>
                <a:spcPct val="90000"/>
              </a:lnSpc>
            </a:pPr>
            <a:r>
              <a:rPr lang="ru-RU" altLang="ru-RU" b="1"/>
              <a:t>Комментарий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D7F8CD4-47EE-5447-A323-CFE7AFDAC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213" y="382588"/>
            <a:ext cx="7634287" cy="814387"/>
          </a:xfrm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ru-RU" altLang="ru-RU" sz="4600" cap="none"/>
              <a:t>ЧИСЛЕННЫЕ ТИПЫ ДАННЫХ</a:t>
            </a:r>
          </a:p>
        </p:txBody>
      </p:sp>
      <p:sp>
        <p:nvSpPr>
          <p:cNvPr id="41986" name="Объект 2">
            <a:extLst>
              <a:ext uri="{FF2B5EF4-FFF2-40B4-BE49-F238E27FC236}">
                <a16:creationId xmlns="" xmlns:a16="http://schemas.microsoft.com/office/drawing/2014/main" id="{4B34E436-22CB-1F46-945F-2F3A9E63E6A2}"/>
              </a:ext>
            </a:extLst>
          </p:cNvPr>
          <p:cNvSpPr txBox="1">
            <a:spLocks/>
          </p:cNvSpPr>
          <p:nvPr/>
        </p:nvSpPr>
        <p:spPr bwMode="auto">
          <a:xfrm>
            <a:off x="900113" y="1284288"/>
            <a:ext cx="7848600" cy="461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 defTabSz="6858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Gill Sans MT" panose="020B0502020104020203" pitchFamily="34" charset="0"/>
              </a:defRPr>
            </a:lvl1pPr>
            <a:lvl2pPr marL="685800" indent="-228600" defTabSz="6858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>
                <a:solidFill>
                  <a:srgbClr val="595959"/>
                </a:solidFill>
                <a:latin typeface="Gill Sans MT" panose="020B0502020104020203" pitchFamily="34" charset="0"/>
              </a:defRPr>
            </a:lvl2pPr>
            <a:lvl3pPr marL="1143000" indent="-228600" defTabSz="6858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Gill Sans MT" panose="020B0502020104020203" pitchFamily="34" charset="0"/>
              </a:defRPr>
            </a:lvl3pPr>
            <a:lvl4pPr marL="1600200" indent="-228600" defTabSz="6858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4pPr>
            <a:lvl5pPr marL="2057400" indent="-228600" defTabSz="6858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5pPr>
            <a:lvl6pPr marL="2514600" indent="-228600" defTabSz="6858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6pPr>
            <a:lvl7pPr marL="2971800" indent="-228600" defTabSz="6858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7pPr>
            <a:lvl8pPr marL="3429000" indent="-228600" defTabSz="6858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8pPr>
            <a:lvl9pPr marL="3886200" indent="-228600" defTabSz="6858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r>
              <a:rPr lang="ru-RU" altLang="ru-RU" sz="2800"/>
              <a:t>Численные</a:t>
            </a:r>
            <a:r>
              <a:rPr lang="en-US" altLang="ru-RU" sz="2800"/>
              <a:t> </a:t>
            </a:r>
            <a:r>
              <a:rPr lang="ru-RU" altLang="ru-RU" sz="2800"/>
              <a:t>целые</a:t>
            </a:r>
          </a:p>
          <a:p>
            <a:pPr lvl="1" eaLnBrk="1" hangingPunct="1"/>
            <a:r>
              <a:rPr lang="en-US" altLang="ru-RU" b="1"/>
              <a:t>TINYINT</a:t>
            </a:r>
            <a:r>
              <a:rPr lang="ru-RU" altLang="ru-RU"/>
              <a:t> (</a:t>
            </a:r>
            <a:r>
              <a:rPr lang="is-IS" altLang="ru-RU"/>
              <a:t>от 0 до 255</a:t>
            </a:r>
            <a:r>
              <a:rPr lang="ru-RU" altLang="ru-RU"/>
              <a:t> или </a:t>
            </a:r>
            <a:r>
              <a:rPr lang="mr-IN" altLang="ru-RU"/>
              <a:t>от -128 до 127</a:t>
            </a:r>
            <a:r>
              <a:rPr lang="ru-RU" altLang="ru-RU"/>
              <a:t>)</a:t>
            </a:r>
            <a:endParaRPr lang="en-US" altLang="ru-RU"/>
          </a:p>
          <a:p>
            <a:pPr lvl="1" eaLnBrk="1" hangingPunct="1"/>
            <a:r>
              <a:rPr lang="en-US" altLang="ru-RU" b="1"/>
              <a:t>INT</a:t>
            </a:r>
            <a:r>
              <a:rPr lang="ru-RU" altLang="ru-RU"/>
              <a:t> (</a:t>
            </a:r>
            <a:r>
              <a:rPr lang="cs-CZ" altLang="ru-RU"/>
              <a:t>от 0 до 4294967295</a:t>
            </a:r>
            <a:r>
              <a:rPr lang="ru-RU" altLang="ru-RU"/>
              <a:t> или от </a:t>
            </a:r>
            <a:r>
              <a:rPr lang="cs-CZ" altLang="ru-RU"/>
              <a:t>-2147483648 до 2147483647</a:t>
            </a:r>
            <a:r>
              <a:rPr lang="ru-RU" altLang="ru-RU"/>
              <a:t>)</a:t>
            </a:r>
          </a:p>
          <a:p>
            <a:pPr lvl="1" eaLnBrk="1" hangingPunct="1"/>
            <a:r>
              <a:rPr lang="en-US" altLang="ru-RU" b="1"/>
              <a:t>BIGINT</a:t>
            </a:r>
            <a:r>
              <a:rPr lang="ru-RU" altLang="ru-RU"/>
              <a:t> (</a:t>
            </a:r>
            <a:r>
              <a:rPr lang="is-IS" altLang="ru-RU"/>
              <a:t>от 0 до 18446744073709551615</a:t>
            </a:r>
            <a:r>
              <a:rPr lang="ru-RU" altLang="ru-RU"/>
              <a:t> или от </a:t>
            </a:r>
            <a:r>
              <a:rPr lang="is-IS" altLang="ru-RU"/>
              <a:t>-9223372036854775808 до 9223372036854775807</a:t>
            </a:r>
            <a:r>
              <a:rPr lang="ru-RU" altLang="ru-RU"/>
              <a:t>)</a:t>
            </a:r>
            <a:endParaRPr lang="en-US" altLang="ru-RU"/>
          </a:p>
          <a:p>
            <a:pPr eaLnBrk="1" hangingPunct="1"/>
            <a:r>
              <a:rPr lang="ru-RU" altLang="ru-RU" sz="2800"/>
              <a:t>Численные дробные</a:t>
            </a:r>
          </a:p>
          <a:p>
            <a:pPr lvl="1" eaLnBrk="1" hangingPunct="1"/>
            <a:r>
              <a:rPr lang="en-US" altLang="ru-RU"/>
              <a:t>REAL</a:t>
            </a:r>
          </a:p>
          <a:p>
            <a:pPr lvl="1" eaLnBrk="1" hangingPunct="1"/>
            <a:r>
              <a:rPr lang="en-US" altLang="ru-RU"/>
              <a:t>FLOAT</a:t>
            </a:r>
          </a:p>
          <a:p>
            <a:pPr lvl="1" eaLnBrk="1" hangingPunct="1"/>
            <a:r>
              <a:rPr lang="en-US" altLang="ru-RU"/>
              <a:t>DOUBLE</a:t>
            </a:r>
            <a:endParaRPr lang="ru-RU" altLang="ru-RU"/>
          </a:p>
          <a:p>
            <a:pPr lvl="1" eaLnBrk="1" hangingPunct="1"/>
            <a:r>
              <a:rPr lang="en-US" altLang="ru-RU"/>
              <a:t>DECIMAL (</a:t>
            </a:r>
            <a:r>
              <a:rPr lang="ru-RU" altLang="ru-RU"/>
              <a:t>длина и длина после запятой</a:t>
            </a:r>
            <a:r>
              <a:rPr lang="en-US" altLang="ru-RU"/>
              <a:t>)</a:t>
            </a:r>
            <a:endParaRPr lang="ru-RU" altLang="ru-RU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74D1332-7116-6540-A2D7-6C2238818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213" y="382588"/>
            <a:ext cx="7634287" cy="814387"/>
          </a:xfrm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ru-RU" altLang="ru-RU" cap="none"/>
              <a:t>ДРУГИЕ ТИПЫ ДАННЫХ</a:t>
            </a:r>
          </a:p>
        </p:txBody>
      </p:sp>
      <p:sp>
        <p:nvSpPr>
          <p:cNvPr id="43010" name="Объект 2">
            <a:extLst>
              <a:ext uri="{FF2B5EF4-FFF2-40B4-BE49-F238E27FC236}">
                <a16:creationId xmlns="" xmlns:a16="http://schemas.microsoft.com/office/drawing/2014/main" id="{75B4F383-5942-8E4F-8093-7285953635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8213" y="1268413"/>
            <a:ext cx="5289550" cy="4611687"/>
          </a:xfrm>
        </p:spPr>
        <p:txBody>
          <a:bodyPr/>
          <a:lstStyle/>
          <a:p>
            <a:pPr eaLnBrk="1" hangingPunct="1"/>
            <a:r>
              <a:rPr lang="ru-RU" altLang="ru-RU" sz="2800"/>
              <a:t>Текстовые</a:t>
            </a:r>
          </a:p>
          <a:p>
            <a:pPr lvl="1" eaLnBrk="1" hangingPunct="1"/>
            <a:r>
              <a:rPr lang="en-US" altLang="ru-RU" b="1"/>
              <a:t>VARCHAR</a:t>
            </a:r>
            <a:r>
              <a:rPr lang="ru-RU" altLang="ru-RU"/>
              <a:t> (строка до 255 символов)</a:t>
            </a:r>
            <a:endParaRPr lang="en-US" altLang="ru-RU"/>
          </a:p>
          <a:p>
            <a:pPr lvl="1" eaLnBrk="1" hangingPunct="1"/>
            <a:r>
              <a:rPr lang="en-US" altLang="ru-RU" b="1"/>
              <a:t>CHAR</a:t>
            </a:r>
          </a:p>
          <a:p>
            <a:pPr lvl="1" eaLnBrk="1" hangingPunct="1"/>
            <a:r>
              <a:rPr lang="en-US" altLang="ru-RU" b="1"/>
              <a:t>TEXT</a:t>
            </a:r>
            <a:r>
              <a:rPr lang="ru-RU" altLang="ru-RU"/>
              <a:t> (многострочный текст)</a:t>
            </a:r>
            <a:endParaRPr lang="en-US" altLang="ru-RU"/>
          </a:p>
          <a:p>
            <a:pPr eaLnBrk="1" hangingPunct="1"/>
            <a:r>
              <a:rPr lang="ru-RU" altLang="ru-RU" sz="2800"/>
              <a:t>Дата и время</a:t>
            </a:r>
          </a:p>
          <a:p>
            <a:pPr lvl="1" eaLnBrk="1" hangingPunct="1"/>
            <a:r>
              <a:rPr lang="en-US" altLang="ru-RU" b="1"/>
              <a:t>DATE</a:t>
            </a:r>
          </a:p>
          <a:p>
            <a:pPr lvl="1" eaLnBrk="1" hangingPunct="1"/>
            <a:r>
              <a:rPr lang="en-US" altLang="ru-RU" b="1"/>
              <a:t>DATETIME</a:t>
            </a:r>
          </a:p>
          <a:p>
            <a:pPr lvl="1" eaLnBrk="1" hangingPunct="1"/>
            <a:r>
              <a:rPr lang="en-US" altLang="ru-RU" b="1"/>
              <a:t>TIME</a:t>
            </a:r>
          </a:p>
          <a:p>
            <a:pPr lvl="1" eaLnBrk="1" hangingPunct="1"/>
            <a:r>
              <a:rPr lang="en-US" altLang="ru-RU" b="1"/>
              <a:t>YEAR</a:t>
            </a:r>
            <a:endParaRPr lang="ru-RU" altLang="ru-RU" b="1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>
            <a:extLst>
              <a:ext uri="{FF2B5EF4-FFF2-40B4-BE49-F238E27FC236}">
                <a16:creationId xmlns="" xmlns:a16="http://schemas.microsoft.com/office/drawing/2014/main" id="{8F46952F-9DE4-8946-9A63-E01E9C00BC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b="1" u="sng"/>
              <a:t>Тип</a:t>
            </a:r>
            <a:r>
              <a:rPr lang="ru-RU" altLang="ru-RU" b="1"/>
              <a:t> данных определяет:</a:t>
            </a:r>
          </a:p>
        </p:txBody>
      </p:sp>
      <p:sp>
        <p:nvSpPr>
          <p:cNvPr id="44034" name="Rectangle 3">
            <a:extLst>
              <a:ext uri="{FF2B5EF4-FFF2-40B4-BE49-F238E27FC236}">
                <a16:creationId xmlns="" xmlns:a16="http://schemas.microsoft.com/office/drawing/2014/main" id="{575DCA53-A56B-6047-82AE-47C6BEF04D3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331913" y="2017713"/>
            <a:ext cx="7623175" cy="4483100"/>
          </a:xfrm>
        </p:spPr>
        <p:txBody>
          <a:bodyPr/>
          <a:lstStyle/>
          <a:p>
            <a:pPr eaLnBrk="1" hangingPunct="1"/>
            <a:r>
              <a:rPr lang="ru-RU" altLang="ru-RU" sz="2800"/>
              <a:t>характер информации, содержащейся в свойствах объектов</a:t>
            </a:r>
          </a:p>
          <a:p>
            <a:pPr eaLnBrk="1" hangingPunct="1"/>
            <a:r>
              <a:rPr lang="ru-RU" altLang="ru-RU" sz="2800"/>
              <a:t>способ хранения данных в информационной системе</a:t>
            </a:r>
          </a:p>
          <a:p>
            <a:pPr eaLnBrk="1" hangingPunct="1"/>
            <a:r>
              <a:rPr lang="ru-RU" altLang="ru-RU" sz="2800"/>
              <a:t>возможные способы представления данных</a:t>
            </a:r>
          </a:p>
          <a:p>
            <a:pPr eaLnBrk="1" hangingPunct="1"/>
            <a:r>
              <a:rPr lang="ru-RU" altLang="ru-RU" sz="2800"/>
              <a:t>возможности обработки данных (поиск, отбор, сортировка, статистика)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Название 1">
            <a:extLst>
              <a:ext uri="{FF2B5EF4-FFF2-40B4-BE49-F238E27FC236}">
                <a16:creationId xmlns="" xmlns:a16="http://schemas.microsoft.com/office/drawing/2014/main" id="{1AFF62CF-C21B-3846-BB3E-CF23F3621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1075"/>
          </a:xfrm>
          <a:solidFill>
            <a:schemeClr val="bg1">
              <a:lumMod val="85000"/>
            </a:schemeClr>
          </a:solidFill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cap="none" dirty="0"/>
              <a:t>Цель и задачи лекции</a:t>
            </a:r>
          </a:p>
        </p:txBody>
      </p:sp>
      <p:sp>
        <p:nvSpPr>
          <p:cNvPr id="19458" name="Содержимое 2">
            <a:extLst>
              <a:ext uri="{FF2B5EF4-FFF2-40B4-BE49-F238E27FC236}">
                <a16:creationId xmlns="" xmlns:a16="http://schemas.microsoft.com/office/drawing/2014/main" id="{6EEFBD27-6665-5B4E-AC2C-62F83A0C26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3375024"/>
            <a:ext cx="8352927" cy="3313112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ru-RU" altLang="ru-RU" sz="3200" b="1" dirty="0">
                <a:solidFill>
                  <a:srgbClr val="FF0000"/>
                </a:solidFill>
              </a:rPr>
              <a:t>ЗАДАЧИ</a:t>
            </a:r>
          </a:p>
          <a:p>
            <a:pPr marL="0" indent="0" eaLnBrk="1" hangingPunct="1">
              <a:buFont typeface="Tahoma" panose="020B0604030504040204" pitchFamily="34" charset="0"/>
              <a:buAutoNum type="arabicPeriod"/>
            </a:pPr>
            <a:r>
              <a:rPr lang="ru-RU" altLang="ru-RU" sz="3200" dirty="0"/>
              <a:t> Знать основную терминологию баз данных</a:t>
            </a:r>
          </a:p>
          <a:p>
            <a:pPr marL="0" indent="0" eaLnBrk="1" hangingPunct="1">
              <a:buFont typeface="Tahoma" panose="020B0604030504040204" pitchFamily="34" charset="0"/>
              <a:buAutoNum type="arabicPeriod"/>
            </a:pPr>
            <a:r>
              <a:rPr lang="ru-RU" altLang="ru-RU" sz="3200" dirty="0"/>
              <a:t> Понимать принцип хранения информации в </a:t>
            </a:r>
            <a:r>
              <a:rPr lang="ru-RU" altLang="ru-RU" sz="3200"/>
              <a:t>базах </a:t>
            </a:r>
            <a:r>
              <a:rPr lang="ru-RU" altLang="ru-RU" sz="3200" smtClean="0"/>
              <a:t>данных.</a:t>
            </a:r>
            <a:endParaRPr lang="ru-RU" altLang="ru-RU" sz="3200" dirty="0"/>
          </a:p>
        </p:txBody>
      </p:sp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7B4A1795-8E6E-1343-993A-98C1A7A6F67B}"/>
              </a:ext>
            </a:extLst>
          </p:cNvPr>
          <p:cNvSpPr txBox="1">
            <a:spLocks/>
          </p:cNvSpPr>
          <p:nvPr/>
        </p:nvSpPr>
        <p:spPr>
          <a:xfrm>
            <a:off x="539552" y="1350168"/>
            <a:ext cx="7771804" cy="1655763"/>
          </a:xfrm>
          <a:prstGeom prst="rect">
            <a:avLst/>
          </a:prstGeom>
        </p:spPr>
        <p:txBody>
          <a:bodyPr anchor="ctr">
            <a:normAutofit lnSpcReduction="10000"/>
          </a:bodyPr>
          <a:lstStyle>
            <a:lvl1pPr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>
                <a:solidFill>
                  <a:srgbClr val="595959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2700" b="1" dirty="0">
                <a:solidFill>
                  <a:srgbClr val="FF0000"/>
                </a:solidFill>
                <a:effectLst>
                  <a:outerShdw sx="1000" sy="1000" algn="tl">
                    <a:schemeClr val="bg1"/>
                  </a:outerShdw>
                </a:effectLst>
                <a:latin typeface="Tahoma" panose="020B0604030504040204" pitchFamily="34" charset="0"/>
              </a:rPr>
              <a:t>Ваша цель </a:t>
            </a:r>
            <a:r>
              <a:rPr lang="ru-RU" altLang="ru-RU" sz="27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sx="1000" sy="1000" algn="tl">
                    <a:schemeClr val="bg1"/>
                  </a:outerShdw>
                </a:effectLst>
                <a:latin typeface="Tahoma" panose="020B0604030504040204" pitchFamily="34" charset="0"/>
              </a:rPr>
              <a:t>– усвоить и систематизировать знания о базах данных уметь применять эти знания при работе с медицинскими информационными системами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Заголовок 1">
            <a:extLst>
              <a:ext uri="{FF2B5EF4-FFF2-40B4-BE49-F238E27FC236}">
                <a16:creationId xmlns="" xmlns:a16="http://schemas.microsoft.com/office/drawing/2014/main" id="{23E9FE5D-1307-6B44-AB3F-CFB492416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cap="none"/>
              <a:t>Ключи</a:t>
            </a:r>
          </a:p>
        </p:txBody>
      </p:sp>
      <p:sp>
        <p:nvSpPr>
          <p:cNvPr id="45058" name="Объект 2">
            <a:extLst>
              <a:ext uri="{FF2B5EF4-FFF2-40B4-BE49-F238E27FC236}">
                <a16:creationId xmlns="" xmlns:a16="http://schemas.microsoft.com/office/drawing/2014/main" id="{01CB8E16-F84A-284B-8BB3-255E585406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1913" y="1916113"/>
            <a:ext cx="7051675" cy="4071937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ru-RU" altLang="ru-RU" sz="2400" b="1"/>
              <a:t>Ключ</a:t>
            </a:r>
            <a:r>
              <a:rPr lang="ru-RU" altLang="ru-RU" sz="2400"/>
              <a:t> – это поле базы данных, с помощью которого программа быстро находит нужные данные в таблице</a:t>
            </a:r>
          </a:p>
          <a:p>
            <a:pPr marL="0" indent="0" eaLnBrk="1" hangingPunct="1">
              <a:buFont typeface="Wingdings" pitchFamily="2" charset="2"/>
              <a:buNone/>
            </a:pPr>
            <a:endParaRPr lang="ru-RU" altLang="ru-RU" sz="2400"/>
          </a:p>
          <a:p>
            <a:pPr marL="0" indent="0" eaLnBrk="1" hangingPunct="1"/>
            <a:r>
              <a:rPr lang="ru-RU" altLang="ru-RU" sz="2400"/>
              <a:t>Первичный</a:t>
            </a:r>
          </a:p>
          <a:p>
            <a:pPr marL="0" indent="0" eaLnBrk="1" hangingPunct="1"/>
            <a:r>
              <a:rPr lang="ru-RU" altLang="ru-RU" sz="2400"/>
              <a:t>Вторичный (индекс)</a:t>
            </a:r>
          </a:p>
          <a:p>
            <a:pPr marL="0" indent="0" eaLnBrk="1" hangingPunct="1"/>
            <a:r>
              <a:rPr lang="ru-RU" altLang="ru-RU" sz="2400"/>
              <a:t>Внешний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>
            <a:extLst>
              <a:ext uri="{FF2B5EF4-FFF2-40B4-BE49-F238E27FC236}">
                <a16:creationId xmlns="" xmlns:a16="http://schemas.microsoft.com/office/drawing/2014/main" id="{81551210-97AF-8B4C-A85B-392E191DFEC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827088" y="836613"/>
            <a:ext cx="7772400" cy="1462087"/>
          </a:xfrm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ru-RU" altLang="ru-RU" sz="6000" b="1" cap="none">
                <a:solidFill>
                  <a:srgbClr val="CC0000"/>
                </a:solidFill>
              </a:rPr>
              <a:t>Запросы к таблицам БД</a:t>
            </a:r>
          </a:p>
        </p:txBody>
      </p:sp>
      <p:sp>
        <p:nvSpPr>
          <p:cNvPr id="45058" name="Rectangle 3">
            <a:extLst>
              <a:ext uri="{FF2B5EF4-FFF2-40B4-BE49-F238E27FC236}">
                <a16:creationId xmlns="" xmlns:a16="http://schemas.microsoft.com/office/drawing/2014/main" id="{E1B2C1B9-2274-5D43-A7D5-0E6AC0CC8F9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187450" y="3886200"/>
            <a:ext cx="7056438" cy="2206625"/>
          </a:xfrm>
        </p:spPr>
        <p:txBody>
          <a:bodyPr rtlCol="0"/>
          <a:lstStyle/>
          <a:p>
            <a:pPr algn="l" eaLnBrk="1" fontAlgn="auto" hangingPunct="1">
              <a:spcAft>
                <a:spcPts val="0"/>
              </a:spcAft>
              <a:buFont typeface="Wingdings" charset="2"/>
              <a:buNone/>
              <a:defRPr/>
            </a:pPr>
            <a:r>
              <a:rPr lang="ru-RU" altLang="ru-RU" sz="2800"/>
              <a:t>Запросы – операции для извлечения и изменения данных в таблицах баз данных.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>
            <a:extLst>
              <a:ext uri="{FF2B5EF4-FFF2-40B4-BE49-F238E27FC236}">
                <a16:creationId xmlns="" xmlns:a16="http://schemas.microsoft.com/office/drawing/2014/main" id="{18ACC7C5-A088-834B-9B52-10BBE361EC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sz="3600" cap="none"/>
              <a:t>Виды запросов</a:t>
            </a:r>
          </a:p>
        </p:txBody>
      </p:sp>
      <p:sp>
        <p:nvSpPr>
          <p:cNvPr id="47106" name="Rectangle 3">
            <a:extLst>
              <a:ext uri="{FF2B5EF4-FFF2-40B4-BE49-F238E27FC236}">
                <a16:creationId xmlns="" xmlns:a16="http://schemas.microsoft.com/office/drawing/2014/main" id="{9DF0427F-39BF-9340-9388-B46E29B8E3A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82688" y="1484313"/>
            <a:ext cx="7772400" cy="4648200"/>
          </a:xfrm>
        </p:spPr>
        <p:txBody>
          <a:bodyPr/>
          <a:lstStyle/>
          <a:p>
            <a:pPr eaLnBrk="1" hangingPunct="1"/>
            <a:r>
              <a:rPr lang="ru-RU" altLang="ru-RU" sz="3200"/>
              <a:t>Выборка (+ сортировка) </a:t>
            </a:r>
            <a:endParaRPr lang="en-US" altLang="ru-RU" sz="3200"/>
          </a:p>
          <a:p>
            <a:pPr eaLnBrk="1" hangingPunct="1"/>
            <a:r>
              <a:rPr lang="ru-RU" altLang="ru-RU" sz="3200"/>
              <a:t>Добавление записи</a:t>
            </a:r>
          </a:p>
          <a:p>
            <a:pPr eaLnBrk="1" hangingPunct="1"/>
            <a:r>
              <a:rPr lang="ru-RU" altLang="ru-RU" sz="3200"/>
              <a:t>Редактирование (изменение) записи</a:t>
            </a:r>
          </a:p>
          <a:p>
            <a:pPr eaLnBrk="1" hangingPunct="1"/>
            <a:r>
              <a:rPr lang="ru-RU" altLang="ru-RU" sz="3200"/>
              <a:t>Удаление записи</a:t>
            </a:r>
          </a:p>
          <a:p>
            <a:pPr eaLnBrk="1" hangingPunct="1"/>
            <a:r>
              <a:rPr lang="ru-RU" altLang="ru-RU" sz="3200">
                <a:solidFill>
                  <a:schemeClr val="hlink"/>
                </a:solidFill>
              </a:rPr>
              <a:t>Модификация структуры</a:t>
            </a:r>
          </a:p>
          <a:p>
            <a:pPr eaLnBrk="1" hangingPunct="1"/>
            <a:r>
              <a:rPr lang="ru-RU" altLang="ru-RU" sz="3200">
                <a:solidFill>
                  <a:schemeClr val="hlink"/>
                </a:solidFill>
              </a:rPr>
              <a:t>Связывание таблиц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>
            <a:extLst>
              <a:ext uri="{FF2B5EF4-FFF2-40B4-BE49-F238E27FC236}">
                <a16:creationId xmlns="" xmlns:a16="http://schemas.microsoft.com/office/drawing/2014/main" id="{93FFDD31-A5DE-C84D-AF74-AEC1AA4EB0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cap="none"/>
              <a:t>Выборка</a:t>
            </a:r>
          </a:p>
        </p:txBody>
      </p:sp>
      <p:sp>
        <p:nvSpPr>
          <p:cNvPr id="48130" name="Text Box 3">
            <a:extLst>
              <a:ext uri="{FF2B5EF4-FFF2-40B4-BE49-F238E27FC236}">
                <a16:creationId xmlns="" xmlns:a16="http://schemas.microsoft.com/office/drawing/2014/main" id="{75CB4CFA-F98E-494A-B213-A9EF08131E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773238"/>
            <a:ext cx="3887788" cy="4581525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>
                <a:solidFill>
                  <a:srgbClr val="595959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ru-RU" altLang="ru-RU" sz="5400">
                <a:solidFill>
                  <a:schemeClr val="tx1"/>
                </a:solidFill>
                <a:latin typeface="Tahoma" panose="020B0604030504040204" pitchFamily="34" charset="0"/>
              </a:rPr>
              <a:t>ТАБЛИЦА</a:t>
            </a:r>
          </a:p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endParaRPr lang="ru-RU" altLang="ru-RU" sz="400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endParaRPr lang="ru-RU" altLang="ru-RU" sz="400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endParaRPr lang="ru-RU" altLang="ru-RU" sz="400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endParaRPr lang="ru-RU" altLang="ru-RU" sz="400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48131" name="Text Box 4">
            <a:extLst>
              <a:ext uri="{FF2B5EF4-FFF2-40B4-BE49-F238E27FC236}">
                <a16:creationId xmlns="" xmlns:a16="http://schemas.microsoft.com/office/drawing/2014/main" id="{03DD8770-3EFD-3E47-A538-6A0B79387C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2852738"/>
            <a:ext cx="3887788" cy="466725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>
                <a:solidFill>
                  <a:srgbClr val="595959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ru-RU" altLang="ru-RU" sz="2400" b="1">
                <a:solidFill>
                  <a:schemeClr val="tx1"/>
                </a:solidFill>
                <a:latin typeface="Tahoma" panose="020B0604030504040204" pitchFamily="34" charset="0"/>
              </a:rPr>
              <a:t>Выбранная запись</a:t>
            </a:r>
          </a:p>
        </p:txBody>
      </p:sp>
      <p:sp>
        <p:nvSpPr>
          <p:cNvPr id="48132" name="Text Box 5">
            <a:extLst>
              <a:ext uri="{FF2B5EF4-FFF2-40B4-BE49-F238E27FC236}">
                <a16:creationId xmlns="" xmlns:a16="http://schemas.microsoft.com/office/drawing/2014/main" id="{A7B91067-7662-2F46-898D-D3F6905B81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3789363"/>
            <a:ext cx="3887788" cy="466725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>
                <a:solidFill>
                  <a:srgbClr val="595959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ru-RU" altLang="ru-RU" sz="2400" b="1">
                <a:solidFill>
                  <a:schemeClr val="tx1"/>
                </a:solidFill>
                <a:latin typeface="Tahoma" panose="020B0604030504040204" pitchFamily="34" charset="0"/>
              </a:rPr>
              <a:t>Выбранная запись</a:t>
            </a:r>
          </a:p>
        </p:txBody>
      </p:sp>
      <p:sp>
        <p:nvSpPr>
          <p:cNvPr id="48133" name="Text Box 6">
            <a:extLst>
              <a:ext uri="{FF2B5EF4-FFF2-40B4-BE49-F238E27FC236}">
                <a16:creationId xmlns="" xmlns:a16="http://schemas.microsoft.com/office/drawing/2014/main" id="{D9CD06CA-4613-784C-AACC-0BEDA01759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4292600"/>
            <a:ext cx="3887788" cy="466725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>
                <a:solidFill>
                  <a:srgbClr val="595959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ru-RU" altLang="ru-RU" sz="2400" b="1">
                <a:solidFill>
                  <a:schemeClr val="tx1"/>
                </a:solidFill>
                <a:latin typeface="Tahoma" panose="020B0604030504040204" pitchFamily="34" charset="0"/>
              </a:rPr>
              <a:t>Выбранная запись</a:t>
            </a:r>
          </a:p>
        </p:txBody>
      </p:sp>
      <p:sp>
        <p:nvSpPr>
          <p:cNvPr id="48134" name="Text Box 7">
            <a:extLst>
              <a:ext uri="{FF2B5EF4-FFF2-40B4-BE49-F238E27FC236}">
                <a16:creationId xmlns="" xmlns:a16="http://schemas.microsoft.com/office/drawing/2014/main" id="{79BE9533-8B36-1A49-9D4F-03B88E3A6E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5300663"/>
            <a:ext cx="3887788" cy="466725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>
                <a:solidFill>
                  <a:srgbClr val="595959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ru-RU" altLang="ru-RU" sz="2400" b="1">
                <a:solidFill>
                  <a:schemeClr val="tx1"/>
                </a:solidFill>
                <a:latin typeface="Tahoma" panose="020B0604030504040204" pitchFamily="34" charset="0"/>
              </a:rPr>
              <a:t>Выбранная запись</a:t>
            </a:r>
          </a:p>
        </p:txBody>
      </p:sp>
      <p:sp>
        <p:nvSpPr>
          <p:cNvPr id="48135" name="Text Box 8">
            <a:extLst>
              <a:ext uri="{FF2B5EF4-FFF2-40B4-BE49-F238E27FC236}">
                <a16:creationId xmlns="" xmlns:a16="http://schemas.microsoft.com/office/drawing/2014/main" id="{ADAECB14-668A-684B-B1B4-967E88A234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3800" y="3284538"/>
            <a:ext cx="3887788" cy="1927225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>
                <a:solidFill>
                  <a:srgbClr val="595959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endParaRPr lang="ru-RU" altLang="ru-RU" sz="2400" b="1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ru-RU" altLang="ru-RU" sz="2400" b="1">
                <a:solidFill>
                  <a:schemeClr val="tx1"/>
                </a:solidFill>
                <a:latin typeface="Tahoma" panose="020B0604030504040204" pitchFamily="34" charset="0"/>
              </a:rPr>
              <a:t>Совокупность выбранных записей</a:t>
            </a:r>
          </a:p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endParaRPr lang="ru-RU" altLang="ru-RU" sz="2400" b="1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48136" name="Line 9">
            <a:extLst>
              <a:ext uri="{FF2B5EF4-FFF2-40B4-BE49-F238E27FC236}">
                <a16:creationId xmlns="" xmlns:a16="http://schemas.microsoft.com/office/drawing/2014/main" id="{84CEA301-A580-DC4D-8F02-1CDC19D843BA}"/>
              </a:ext>
            </a:extLst>
          </p:cNvPr>
          <p:cNvSpPr>
            <a:spLocks noChangeShapeType="1"/>
          </p:cNvSpPr>
          <p:nvPr/>
        </p:nvSpPr>
        <p:spPr bwMode="auto">
          <a:xfrm>
            <a:off x="4211638" y="3068638"/>
            <a:ext cx="792162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8137" name="Line 10">
            <a:extLst>
              <a:ext uri="{FF2B5EF4-FFF2-40B4-BE49-F238E27FC236}">
                <a16:creationId xmlns="" xmlns:a16="http://schemas.microsoft.com/office/drawing/2014/main" id="{FBE06477-5D4D-AF4B-95B6-210E1E3986DF}"/>
              </a:ext>
            </a:extLst>
          </p:cNvPr>
          <p:cNvSpPr>
            <a:spLocks noChangeShapeType="1"/>
          </p:cNvSpPr>
          <p:nvPr/>
        </p:nvSpPr>
        <p:spPr bwMode="auto">
          <a:xfrm>
            <a:off x="4211638" y="4005263"/>
            <a:ext cx="792162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8138" name="Line 11">
            <a:extLst>
              <a:ext uri="{FF2B5EF4-FFF2-40B4-BE49-F238E27FC236}">
                <a16:creationId xmlns="" xmlns:a16="http://schemas.microsoft.com/office/drawing/2014/main" id="{76AB6A39-149F-2E4D-9FF0-B0019A46DD6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11638" y="4437063"/>
            <a:ext cx="792162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8139" name="Line 12">
            <a:extLst>
              <a:ext uri="{FF2B5EF4-FFF2-40B4-BE49-F238E27FC236}">
                <a16:creationId xmlns="" xmlns:a16="http://schemas.microsoft.com/office/drawing/2014/main" id="{90726A31-CE33-2A43-B014-4F6185EF1AE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11638" y="4868863"/>
            <a:ext cx="792162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8140" name="AutoShape 13">
            <a:extLst>
              <a:ext uri="{FF2B5EF4-FFF2-40B4-BE49-F238E27FC236}">
                <a16:creationId xmlns="" xmlns:a16="http://schemas.microsoft.com/office/drawing/2014/main" id="{EB3F24C5-7E93-314C-A511-71DB434C2F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6463" y="981075"/>
            <a:ext cx="3959225" cy="1368425"/>
          </a:xfrm>
          <a:prstGeom prst="cloudCallout">
            <a:avLst>
              <a:gd name="adj1" fmla="val -48676"/>
              <a:gd name="adj2" fmla="val 110208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>
                <a:solidFill>
                  <a:srgbClr val="595959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3200" b="1">
                <a:solidFill>
                  <a:schemeClr val="tx1"/>
                </a:solidFill>
                <a:latin typeface="Tahoma" panose="020B0604030504040204" pitchFamily="34" charset="0"/>
              </a:rPr>
              <a:t>КРИТЕРИЙ!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Объект 2">
            <a:extLst>
              <a:ext uri="{FF2B5EF4-FFF2-40B4-BE49-F238E27FC236}">
                <a16:creationId xmlns="" xmlns:a16="http://schemas.microsoft.com/office/drawing/2014/main" id="{E84902A4-4E8A-B741-9B7C-BBA178C836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8213" y="260350"/>
            <a:ext cx="7634287" cy="5619750"/>
          </a:xfrm>
        </p:spPr>
        <p:txBody>
          <a:bodyPr>
            <a:norm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ru-RU" sz="2800"/>
              <a:t>SELECT * FROM users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ru-RU" sz="2800"/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ru-RU" sz="2800"/>
              <a:t>SELECT user_id, surname, firstname, secname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ru-RU" sz="2800"/>
              <a:t>FROM users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ru-RU" sz="2800"/>
              <a:t>WHERE surname=‘</a:t>
            </a:r>
            <a:r>
              <a:rPr lang="ru-RU" altLang="ru-RU" sz="2800"/>
              <a:t>Петров</a:t>
            </a:r>
            <a:r>
              <a:rPr lang="en-US" altLang="ru-RU" sz="2800"/>
              <a:t>’</a:t>
            </a:r>
            <a:endParaRPr lang="ru-RU" altLang="ru-RU" sz="2800"/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ru-RU" sz="2800"/>
              <a:t>ORDER BY firstname, secname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ru-RU" sz="2800"/>
              <a:t>LIMIT 5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ru-RU" sz="2800"/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ru-RU" sz="2800"/>
              <a:t>SELECT DISTINCT firstname FROM users</a:t>
            </a:r>
            <a:endParaRPr lang="ru-RU" altLang="ru-RU" sz="280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>
            <a:extLst>
              <a:ext uri="{FF2B5EF4-FFF2-40B4-BE49-F238E27FC236}">
                <a16:creationId xmlns="" xmlns:a16="http://schemas.microsoft.com/office/drawing/2014/main" id="{1C493B46-D523-394C-BF0C-AB0C073608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cap="none"/>
              <a:t>Добавление записи</a:t>
            </a:r>
          </a:p>
        </p:txBody>
      </p:sp>
      <p:sp>
        <p:nvSpPr>
          <p:cNvPr id="50178" name="Text Box 3">
            <a:extLst>
              <a:ext uri="{FF2B5EF4-FFF2-40B4-BE49-F238E27FC236}">
                <a16:creationId xmlns="" xmlns:a16="http://schemas.microsoft.com/office/drawing/2014/main" id="{4EF8BFD0-7F24-6D43-94CC-7D60E0738B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1557338"/>
            <a:ext cx="6264275" cy="2859087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>
                <a:solidFill>
                  <a:srgbClr val="595959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endParaRPr lang="ru-RU" altLang="ru-RU" sz="400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ru-RU" altLang="ru-RU" sz="5400">
                <a:solidFill>
                  <a:schemeClr val="tx1"/>
                </a:solidFill>
                <a:latin typeface="Tahoma" panose="020B0604030504040204" pitchFamily="34" charset="0"/>
              </a:rPr>
              <a:t>ТАБЛИЦА</a:t>
            </a:r>
          </a:p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endParaRPr lang="ru-RU" altLang="ru-RU" sz="400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50179" name="Text Box 4">
            <a:extLst>
              <a:ext uri="{FF2B5EF4-FFF2-40B4-BE49-F238E27FC236}">
                <a16:creationId xmlns="" xmlns:a16="http://schemas.microsoft.com/office/drawing/2014/main" id="{58E68D86-78DD-7C49-957D-715901C7D6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5373688"/>
            <a:ext cx="6335712" cy="466725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>
                <a:solidFill>
                  <a:srgbClr val="595959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ru-RU" altLang="ru-RU" sz="2400" b="1">
                <a:solidFill>
                  <a:schemeClr val="tx1"/>
                </a:solidFill>
                <a:latin typeface="Tahoma" panose="020B0604030504040204" pitchFamily="34" charset="0"/>
              </a:rPr>
              <a:t>Новая запись</a:t>
            </a:r>
          </a:p>
        </p:txBody>
      </p:sp>
      <p:sp>
        <p:nvSpPr>
          <p:cNvPr id="50180" name="Line 5">
            <a:extLst>
              <a:ext uri="{FF2B5EF4-FFF2-40B4-BE49-F238E27FC236}">
                <a16:creationId xmlns="" xmlns:a16="http://schemas.microsoft.com/office/drawing/2014/main" id="{0FE35AC7-3C2F-CC46-9A9E-271D8E1180B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27538" y="4581525"/>
            <a:ext cx="0" cy="647700"/>
          </a:xfrm>
          <a:prstGeom prst="line">
            <a:avLst/>
          </a:prstGeom>
          <a:noFill/>
          <a:ln w="539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Объект 2">
            <a:extLst>
              <a:ext uri="{FF2B5EF4-FFF2-40B4-BE49-F238E27FC236}">
                <a16:creationId xmlns="" xmlns:a16="http://schemas.microsoft.com/office/drawing/2014/main" id="{CF99143E-1A4D-0E42-8629-6EE8FAB9DA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8213" y="260350"/>
            <a:ext cx="7634287" cy="561975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ru-RU" sz="2800"/>
              <a:t>INSERT INTO users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ru-RU" sz="2800"/>
              <a:t>(user_id, surname, firstname,</a:t>
            </a:r>
            <a:r>
              <a:rPr lang="ru-RU" altLang="ru-RU" sz="2800"/>
              <a:t> </a:t>
            </a:r>
            <a:r>
              <a:rPr lang="en-US" altLang="ru-RU" sz="2800"/>
              <a:t>secname)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ru-RU" sz="2800"/>
              <a:t>VALUES (15, ‘</a:t>
            </a:r>
            <a:r>
              <a:rPr lang="ru-RU" altLang="ru-RU" sz="2800"/>
              <a:t>Петров</a:t>
            </a:r>
            <a:r>
              <a:rPr lang="en-US" altLang="ru-RU" sz="2800"/>
              <a:t>’, ‘</a:t>
            </a:r>
            <a:r>
              <a:rPr lang="ru-RU" altLang="ru-RU" sz="2800"/>
              <a:t>Иван</a:t>
            </a:r>
            <a:r>
              <a:rPr lang="en-US" altLang="ru-RU" sz="2800"/>
              <a:t>’, ‘</a:t>
            </a:r>
            <a:r>
              <a:rPr lang="ru-RU" altLang="ru-RU" sz="2800"/>
              <a:t>Сергеевич</a:t>
            </a:r>
            <a:r>
              <a:rPr lang="en-US" altLang="ru-RU" sz="2800"/>
              <a:t>’)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altLang="ru-RU" sz="2800"/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ru-RU" sz="2800"/>
              <a:t>INSERT INTO users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ru-RU" sz="2800"/>
              <a:t>VALUES (15, ‘</a:t>
            </a:r>
            <a:r>
              <a:rPr lang="ru-RU" altLang="ru-RU" sz="2800"/>
              <a:t>Петров</a:t>
            </a:r>
            <a:r>
              <a:rPr lang="en-US" altLang="ru-RU" sz="2800"/>
              <a:t>’, ‘</a:t>
            </a:r>
            <a:r>
              <a:rPr lang="ru-RU" altLang="ru-RU" sz="2800"/>
              <a:t>Иван</a:t>
            </a:r>
            <a:r>
              <a:rPr lang="en-US" altLang="ru-RU" sz="2800"/>
              <a:t>’, ‘</a:t>
            </a:r>
            <a:r>
              <a:rPr lang="ru-RU" altLang="ru-RU" sz="2800"/>
              <a:t>Сергеевич</a:t>
            </a:r>
            <a:r>
              <a:rPr lang="en-US" altLang="ru-RU" sz="2800"/>
              <a:t>’, </a:t>
            </a:r>
            <a:r>
              <a:rPr lang="mr-IN" altLang="ru-RU" sz="2800"/>
              <a:t>’</a:t>
            </a:r>
            <a:r>
              <a:rPr lang="en-US" altLang="ru-RU" sz="2800"/>
              <a:t>01.04.1994’)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altLang="ru-RU" sz="280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>
            <a:extLst>
              <a:ext uri="{FF2B5EF4-FFF2-40B4-BE49-F238E27FC236}">
                <a16:creationId xmlns="" xmlns:a16="http://schemas.microsoft.com/office/drawing/2014/main" id="{73BFF259-5B1B-3343-A12C-F2AF485198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cap="none"/>
              <a:t>Изменение записи</a:t>
            </a:r>
          </a:p>
        </p:txBody>
      </p:sp>
      <p:sp>
        <p:nvSpPr>
          <p:cNvPr id="52226" name="Text Box 3">
            <a:extLst>
              <a:ext uri="{FF2B5EF4-FFF2-40B4-BE49-F238E27FC236}">
                <a16:creationId xmlns="" xmlns:a16="http://schemas.microsoft.com/office/drawing/2014/main" id="{2B6D39A6-D15D-D340-BFE5-E7153EA58E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1557338"/>
            <a:ext cx="6264275" cy="2752725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>
                <a:solidFill>
                  <a:srgbClr val="595959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ru-RU" altLang="ru-RU" sz="5400">
                <a:solidFill>
                  <a:schemeClr val="tx1"/>
                </a:solidFill>
                <a:latin typeface="Tahoma" panose="020B0604030504040204" pitchFamily="34" charset="0"/>
              </a:rPr>
              <a:t>ТАБЛИЦА</a:t>
            </a:r>
          </a:p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endParaRPr lang="ru-RU" altLang="ru-RU" sz="400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endParaRPr lang="ru-RU" altLang="ru-RU" sz="400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52227" name="Text Box 4">
            <a:extLst>
              <a:ext uri="{FF2B5EF4-FFF2-40B4-BE49-F238E27FC236}">
                <a16:creationId xmlns="" xmlns:a16="http://schemas.microsoft.com/office/drawing/2014/main" id="{E7833936-5E9E-D44F-8AAC-1DAEA20D69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3068638"/>
            <a:ext cx="6264275" cy="466725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>
                <a:solidFill>
                  <a:srgbClr val="595959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ru-RU" altLang="ru-RU" sz="2400" b="1">
                <a:solidFill>
                  <a:schemeClr val="tx1"/>
                </a:solidFill>
                <a:latin typeface="Tahoma" panose="020B0604030504040204" pitchFamily="34" charset="0"/>
              </a:rPr>
              <a:t>Изменяемая запись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Объект 2">
            <a:extLst>
              <a:ext uri="{FF2B5EF4-FFF2-40B4-BE49-F238E27FC236}">
                <a16:creationId xmlns="" xmlns:a16="http://schemas.microsoft.com/office/drawing/2014/main" id="{5CD3DA40-DB49-754C-8557-5AA9519AC4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8213" y="260350"/>
            <a:ext cx="7634287" cy="561975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ru-RU" sz="2800"/>
              <a:t>UPDATE users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ru-RU" sz="2800"/>
              <a:t>SET surname=‘</a:t>
            </a:r>
            <a:r>
              <a:rPr lang="ru-RU" altLang="ru-RU" sz="2800"/>
              <a:t>Иванов</a:t>
            </a:r>
            <a:r>
              <a:rPr lang="en-US" altLang="ru-RU" sz="2800"/>
              <a:t>’, firstname</a:t>
            </a:r>
            <a:r>
              <a:rPr lang="ru-RU" altLang="ru-RU" sz="2800"/>
              <a:t>=</a:t>
            </a:r>
            <a:r>
              <a:rPr lang="en-US" altLang="ru-RU" sz="2800"/>
              <a:t>’</a:t>
            </a:r>
            <a:r>
              <a:rPr lang="ru-RU" altLang="ru-RU" sz="2800"/>
              <a:t>Игорь</a:t>
            </a:r>
            <a:r>
              <a:rPr lang="en-US" altLang="ru-RU" sz="2800"/>
              <a:t>’</a:t>
            </a:r>
            <a:endParaRPr lang="ru-RU" altLang="ru-RU" sz="2800"/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ru-RU" sz="2800"/>
              <a:t>WHERE user_id=233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altLang="ru-RU" sz="2800"/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ru-RU" sz="2800"/>
              <a:t>UPDATE users SET user_id=0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altLang="ru-RU" sz="280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>
            <a:extLst>
              <a:ext uri="{FF2B5EF4-FFF2-40B4-BE49-F238E27FC236}">
                <a16:creationId xmlns="" xmlns:a16="http://schemas.microsoft.com/office/drawing/2014/main" id="{36374BBF-28F3-B84C-938D-30E576FAC3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cap="none"/>
              <a:t>Удаление записи</a:t>
            </a:r>
          </a:p>
        </p:txBody>
      </p:sp>
      <p:sp>
        <p:nvSpPr>
          <p:cNvPr id="54274" name="Text Box 3">
            <a:extLst>
              <a:ext uri="{FF2B5EF4-FFF2-40B4-BE49-F238E27FC236}">
                <a16:creationId xmlns="" xmlns:a16="http://schemas.microsoft.com/office/drawing/2014/main" id="{CF40E4FF-DA30-BA4A-9757-1CF83D5A16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1916113"/>
            <a:ext cx="6264275" cy="2752725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>
                <a:solidFill>
                  <a:srgbClr val="595959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ru-RU" altLang="ru-RU" sz="5400">
                <a:solidFill>
                  <a:schemeClr val="tx1"/>
                </a:solidFill>
                <a:latin typeface="Tahoma" panose="020B0604030504040204" pitchFamily="34" charset="0"/>
              </a:rPr>
              <a:t>ТАБЛИЦА</a:t>
            </a:r>
          </a:p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endParaRPr lang="ru-RU" altLang="ru-RU" sz="400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endParaRPr lang="ru-RU" altLang="ru-RU" sz="400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54275" name="Text Box 4">
            <a:extLst>
              <a:ext uri="{FF2B5EF4-FFF2-40B4-BE49-F238E27FC236}">
                <a16:creationId xmlns="" xmlns:a16="http://schemas.microsoft.com/office/drawing/2014/main" id="{DD2FDC35-8349-BA43-B3A4-45428DBFB2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3284538"/>
            <a:ext cx="6264275" cy="466725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>
                <a:solidFill>
                  <a:srgbClr val="595959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ru-RU" altLang="ru-RU" sz="2400" b="1">
                <a:solidFill>
                  <a:schemeClr val="tx1"/>
                </a:solidFill>
                <a:latin typeface="Tahoma" panose="020B0604030504040204" pitchFamily="34" charset="0"/>
              </a:rPr>
              <a:t>Удаляемая запись</a:t>
            </a:r>
          </a:p>
        </p:txBody>
      </p:sp>
      <p:pic>
        <p:nvPicPr>
          <p:cNvPr id="54276" name="Picture 5">
            <a:extLst>
              <a:ext uri="{FF2B5EF4-FFF2-40B4-BE49-F238E27FC236}">
                <a16:creationId xmlns="" xmlns:a16="http://schemas.microsoft.com/office/drawing/2014/main" id="{37E5040E-03A2-B749-A7FE-9C3FBDEEE4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4365625"/>
            <a:ext cx="1639888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4277" name="AutoShape 6">
            <a:extLst>
              <a:ext uri="{FF2B5EF4-FFF2-40B4-BE49-F238E27FC236}">
                <a16:creationId xmlns="" xmlns:a16="http://schemas.microsoft.com/office/drawing/2014/main" id="{8F068808-6FA3-5443-A82D-6EAD6F2121DB}"/>
              </a:ext>
            </a:extLst>
          </p:cNvPr>
          <p:cNvCxnSpPr>
            <a:cxnSpLocks noChangeShapeType="1"/>
            <a:stCxn id="54275" idx="3"/>
          </p:cNvCxnSpPr>
          <p:nvPr/>
        </p:nvCxnSpPr>
        <p:spPr bwMode="auto">
          <a:xfrm>
            <a:off x="6875463" y="3517900"/>
            <a:ext cx="1254125" cy="847725"/>
          </a:xfrm>
          <a:prstGeom prst="curvedConnector2">
            <a:avLst/>
          </a:prstGeom>
          <a:noFill/>
          <a:ln w="825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ъект 2">
            <a:extLst>
              <a:ext uri="{FF2B5EF4-FFF2-40B4-BE49-F238E27FC236}">
                <a16:creationId xmlns="" xmlns:a16="http://schemas.microsoft.com/office/drawing/2014/main" id="{85432D8F-581D-6F44-957D-42DAAE1735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2650" y="1700213"/>
            <a:ext cx="7848600" cy="4403725"/>
          </a:xfrm>
        </p:spPr>
        <p:txBody>
          <a:bodyPr/>
          <a:lstStyle/>
          <a:p>
            <a:pPr marL="595313" indent="-514350" eaLnBrk="1" hangingPunct="1">
              <a:buFont typeface="Tahoma" panose="020B0604030504040204" pitchFamily="34" charset="0"/>
              <a:buAutoNum type="arabicPeriod"/>
            </a:pPr>
            <a:r>
              <a:rPr lang="ru-RU" altLang="ru-RU" sz="3200" dirty="0"/>
              <a:t>Определение, </a:t>
            </a:r>
            <a:r>
              <a:rPr lang="ru-RU" altLang="ru-RU" sz="3200" dirty="0" smtClean="0"/>
              <a:t>классификации</a:t>
            </a:r>
            <a:endParaRPr lang="ru-RU" altLang="ru-RU" sz="3200" dirty="0"/>
          </a:p>
          <a:p>
            <a:pPr marL="595313" indent="-514350" eaLnBrk="1" hangingPunct="1">
              <a:buFont typeface="Tahoma" panose="020B0604030504040204" pitchFamily="34" charset="0"/>
              <a:buAutoNum type="arabicPeriod"/>
            </a:pPr>
            <a:r>
              <a:rPr lang="ru-RU" altLang="ru-RU" sz="3200" dirty="0"/>
              <a:t>Устройство БД</a:t>
            </a:r>
          </a:p>
          <a:p>
            <a:pPr marL="595313" indent="-514350" eaLnBrk="1" hangingPunct="1">
              <a:buFont typeface="Tahoma" panose="020B0604030504040204" pitchFamily="34" charset="0"/>
              <a:buAutoNum type="arabicPeriod"/>
            </a:pPr>
            <a:r>
              <a:rPr lang="ru-RU" altLang="ru-RU" sz="3200" dirty="0"/>
              <a:t>Данные, </a:t>
            </a:r>
            <a:r>
              <a:rPr lang="ru-RU" altLang="ru-RU" sz="3200" dirty="0" err="1"/>
              <a:t>хрянящиеся</a:t>
            </a:r>
            <a:r>
              <a:rPr lang="ru-RU" altLang="ru-RU" sz="3200" dirty="0"/>
              <a:t> в БД</a:t>
            </a:r>
            <a:endParaRPr lang="en-US" altLang="ru-RU" sz="3200" dirty="0"/>
          </a:p>
          <a:p>
            <a:pPr marL="595313" indent="-514350" eaLnBrk="1" hangingPunct="1">
              <a:buFont typeface="Tahoma" panose="020B0604030504040204" pitchFamily="34" charset="0"/>
              <a:buAutoNum type="arabicPeriod"/>
            </a:pPr>
            <a:r>
              <a:rPr lang="ru-RU" altLang="ru-RU" sz="3200" dirty="0"/>
              <a:t>Запросы к данным в БД</a:t>
            </a:r>
          </a:p>
          <a:p>
            <a:pPr marL="595313" indent="-514350" eaLnBrk="1" hangingPunct="1">
              <a:buFont typeface="Tahoma" panose="020B0604030504040204" pitchFamily="34" charset="0"/>
              <a:buAutoNum type="arabicPeriod"/>
            </a:pPr>
            <a:r>
              <a:rPr lang="ru-RU" altLang="ru-RU" sz="3200" dirty="0"/>
              <a:t>Интерфейсы для работы с данными</a:t>
            </a:r>
          </a:p>
        </p:txBody>
      </p:sp>
      <p:sp>
        <p:nvSpPr>
          <p:cNvPr id="6" name="Название 1">
            <a:extLst>
              <a:ext uri="{FF2B5EF4-FFF2-40B4-BE49-F238E27FC236}">
                <a16:creationId xmlns="" xmlns:a16="http://schemas.microsoft.com/office/drawing/2014/main" id="{ACA5EAF1-5503-1F45-8B54-32F993554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1075"/>
          </a:xfrm>
          <a:solidFill>
            <a:schemeClr val="bg1">
              <a:lumMod val="85000"/>
            </a:schemeClr>
          </a:solidFill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cap="none" dirty="0"/>
              <a:t>План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Объект 2">
            <a:extLst>
              <a:ext uri="{FF2B5EF4-FFF2-40B4-BE49-F238E27FC236}">
                <a16:creationId xmlns="" xmlns:a16="http://schemas.microsoft.com/office/drawing/2014/main" id="{8FAEEF32-1209-454A-BEEC-B2CD61817F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8213" y="1341438"/>
            <a:ext cx="7634287" cy="4538662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ru-RU" sz="2800"/>
              <a:t>DELETE FROM users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ru-RU" sz="2800"/>
              <a:t>WHERE user_id=233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altLang="ru-RU" sz="2800"/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ru-RU" sz="2800"/>
              <a:t>DELETE FROM users</a:t>
            </a:r>
            <a:endParaRPr lang="ru-RU" altLang="ru-RU" sz="280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>
            <a:extLst>
              <a:ext uri="{FF2B5EF4-FFF2-40B4-BE49-F238E27FC236}">
                <a16:creationId xmlns="" xmlns:a16="http://schemas.microsoft.com/office/drawing/2014/main" id="{8630FB74-D2B3-E148-A8B7-4B70EE088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cap="none"/>
              <a:t>Язык управления таблицами</a:t>
            </a:r>
          </a:p>
        </p:txBody>
      </p:sp>
      <p:sp>
        <p:nvSpPr>
          <p:cNvPr id="56322" name="Content Placeholder 2">
            <a:extLst>
              <a:ext uri="{FF2B5EF4-FFF2-40B4-BE49-F238E27FC236}">
                <a16:creationId xmlns="" xmlns:a16="http://schemas.microsoft.com/office/drawing/2014/main" id="{3BB8F9CD-6BE3-0844-AE9A-BA10E02151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938" y="2000250"/>
            <a:ext cx="7772400" cy="4114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ru-RU" sz="13800">
                <a:solidFill>
                  <a:srgbClr val="FF0000"/>
                </a:solidFill>
              </a:rPr>
              <a:t>SQL</a:t>
            </a:r>
          </a:p>
          <a:p>
            <a:pPr eaLnBrk="1" hangingPunct="1"/>
            <a:r>
              <a:rPr lang="en-US" altLang="ru-RU"/>
              <a:t>Structured</a:t>
            </a:r>
          </a:p>
          <a:p>
            <a:pPr eaLnBrk="1" hangingPunct="1"/>
            <a:r>
              <a:rPr lang="en-US" altLang="ru-RU"/>
              <a:t>Query</a:t>
            </a:r>
          </a:p>
          <a:p>
            <a:pPr eaLnBrk="1" hangingPunct="1"/>
            <a:r>
              <a:rPr lang="en-US" altLang="ru-RU"/>
              <a:t>Language</a:t>
            </a:r>
            <a:endParaRPr lang="ru-RU" altLang="ru-RU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>
            <a:extLst>
              <a:ext uri="{FF2B5EF4-FFF2-40B4-BE49-F238E27FC236}">
                <a16:creationId xmlns="" xmlns:a16="http://schemas.microsoft.com/office/drawing/2014/main" id="{E9D7C8C1-6CCD-C146-BC04-64ADAECFE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/>
              <a:t>Пример запроса на </a:t>
            </a:r>
            <a:r>
              <a:rPr lang="en-US" altLang="ru-RU"/>
              <a:t>SQL</a:t>
            </a:r>
            <a:endParaRPr lang="ru-RU" altLang="ru-RU"/>
          </a:p>
        </p:txBody>
      </p:sp>
      <p:sp>
        <p:nvSpPr>
          <p:cNvPr id="57346" name="Content Placeholder 2">
            <a:extLst>
              <a:ext uri="{FF2B5EF4-FFF2-40B4-BE49-F238E27FC236}">
                <a16:creationId xmlns="" xmlns:a16="http://schemas.microsoft.com/office/drawing/2014/main" id="{1130F9D7-A530-EC43-B922-DB3A0AF822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6375" y="1989138"/>
            <a:ext cx="7483475" cy="194468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ru-RU"/>
              <a:t>SELECT user_id, surname, firstname, secname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ru-RU"/>
              <a:t>FROM users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ru-RU"/>
              <a:t>WHERE user_id=12345</a:t>
            </a:r>
            <a:endParaRPr lang="ru-RU" altLang="ru-RU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="" xmlns:a16="http://schemas.microsoft.com/office/drawing/2014/main" id="{91116942-BA59-724A-9696-CA8153981818}"/>
              </a:ext>
            </a:extLst>
          </p:cNvPr>
          <p:cNvGraphicFramePr>
            <a:graphicFrameLocks noGrp="1"/>
          </p:cNvGraphicFramePr>
          <p:nvPr/>
        </p:nvGraphicFramePr>
        <p:xfrm>
          <a:off x="1116013" y="4508500"/>
          <a:ext cx="6551612" cy="2063750"/>
        </p:xfrm>
        <a:graphic>
          <a:graphicData uri="http://schemas.openxmlformats.org/drawingml/2006/table">
            <a:tbl>
              <a:tblPr/>
              <a:tblGrid>
                <a:gridCol w="1601787">
                  <a:extLst>
                    <a:ext uri="{9D8B030D-6E8A-4147-A177-3AD203B41FA5}">
                      <a16:colId xmlns="" xmlns:a16="http://schemas.microsoft.com/office/drawing/2014/main" val="4238202784"/>
                    </a:ext>
                  </a:extLst>
                </a:gridCol>
                <a:gridCol w="1601788">
                  <a:extLst>
                    <a:ext uri="{9D8B030D-6E8A-4147-A177-3AD203B41FA5}">
                      <a16:colId xmlns="" xmlns:a16="http://schemas.microsoft.com/office/drawing/2014/main" val="1130338222"/>
                    </a:ext>
                  </a:extLst>
                </a:gridCol>
                <a:gridCol w="1304925">
                  <a:extLst>
                    <a:ext uri="{9D8B030D-6E8A-4147-A177-3AD203B41FA5}">
                      <a16:colId xmlns="" xmlns:a16="http://schemas.microsoft.com/office/drawing/2014/main" val="2401047267"/>
                    </a:ext>
                  </a:extLst>
                </a:gridCol>
                <a:gridCol w="2043112">
                  <a:extLst>
                    <a:ext uri="{9D8B030D-6E8A-4147-A177-3AD203B41FA5}">
                      <a16:colId xmlns="" xmlns:a16="http://schemas.microsoft.com/office/drawing/2014/main" val="4206414322"/>
                    </a:ext>
                  </a:extLst>
                </a:gridCol>
              </a:tblGrid>
              <a:tr h="1031875"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user_id</a:t>
                      </a:r>
                      <a:endParaRPr kumimoji="0" lang="ru-RU" altLang="ru-RU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surname</a:t>
                      </a:r>
                      <a:endParaRPr kumimoji="0" lang="ru-RU" altLang="ru-RU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firstname</a:t>
                      </a:r>
                      <a:endParaRPr kumimoji="0" lang="ru-RU" altLang="ru-RU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secname</a:t>
                      </a:r>
                      <a:endParaRPr kumimoji="0" lang="ru-RU" altLang="ru-RU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91232940"/>
                  </a:ext>
                </a:extLst>
              </a:tr>
              <a:tr h="1031875"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12345</a:t>
                      </a:r>
                      <a:endParaRPr kumimoji="0" lang="ru-RU" altLang="ru-RU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Петров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Иван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Иванович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9931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>
            <a:extLst>
              <a:ext uri="{FF2B5EF4-FFF2-40B4-BE49-F238E27FC236}">
                <a16:creationId xmlns="" xmlns:a16="http://schemas.microsoft.com/office/drawing/2014/main" id="{3D329468-A4D2-2E45-856A-91CD91BB2F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16013" y="404813"/>
            <a:ext cx="7793037" cy="838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3200"/>
              <a:t>Кто имеет право на те или иные операции с рабочими таблицами?</a:t>
            </a:r>
          </a:p>
        </p:txBody>
      </p:sp>
      <p:graphicFrame>
        <p:nvGraphicFramePr>
          <p:cNvPr id="30757" name="Group 37">
            <a:extLst>
              <a:ext uri="{FF2B5EF4-FFF2-40B4-BE49-F238E27FC236}">
                <a16:creationId xmlns="" xmlns:a16="http://schemas.microsoft.com/office/drawing/2014/main" id="{9518D9DB-FAEF-7F45-ABA7-07B9DB4BC4D9}"/>
              </a:ext>
            </a:extLst>
          </p:cNvPr>
          <p:cNvGraphicFramePr>
            <a:graphicFrameLocks noGrp="1"/>
          </p:cNvGraphicFramePr>
          <p:nvPr>
            <p:ph type="tbl" idx="1"/>
          </p:nvPr>
        </p:nvGraphicFramePr>
        <p:xfrm>
          <a:off x="468313" y="2017713"/>
          <a:ext cx="8486775" cy="3656013"/>
        </p:xfrm>
        <a:graphic>
          <a:graphicData uri="http://schemas.openxmlformats.org/drawingml/2006/table">
            <a:tbl>
              <a:tblPr/>
              <a:tblGrid>
                <a:gridCol w="4422775">
                  <a:extLst>
                    <a:ext uri="{9D8B030D-6E8A-4147-A177-3AD203B41FA5}">
                      <a16:colId xmlns="" xmlns:a16="http://schemas.microsoft.com/office/drawing/2014/main" val="856805009"/>
                    </a:ext>
                  </a:extLst>
                </a:gridCol>
                <a:gridCol w="4064000">
                  <a:extLst>
                    <a:ext uri="{9D8B030D-6E8A-4147-A177-3AD203B41FA5}">
                      <a16:colId xmlns="" xmlns:a16="http://schemas.microsoft.com/office/drawing/2014/main" val="2954556186"/>
                    </a:ext>
                  </a:extLst>
                </a:gridCol>
              </a:tblGrid>
              <a:tr h="593725"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Добавление записи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Пользователь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201337669"/>
                  </a:ext>
                </a:extLst>
              </a:tr>
              <a:tr h="593725"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Изменение записи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Пользователь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134999859"/>
                  </a:ext>
                </a:extLst>
              </a:tr>
              <a:tr h="593725"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Удаление записи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Пользователь или СА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53087633"/>
                  </a:ext>
                </a:extLst>
              </a:tr>
              <a:tr h="595313"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Выборка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Пользователь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091014480"/>
                  </a:ext>
                </a:extLst>
              </a:tr>
              <a:tr h="685800"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Модификация структуры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СА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349795956"/>
                  </a:ext>
                </a:extLst>
              </a:tr>
              <a:tr h="593725"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Связывание таблиц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СА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4031299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>
            <a:extLst>
              <a:ext uri="{FF2B5EF4-FFF2-40B4-BE49-F238E27FC236}">
                <a16:creationId xmlns="" xmlns:a16="http://schemas.microsoft.com/office/drawing/2014/main" id="{699F50DB-A171-3F4A-849E-F78F7030975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827088" y="836613"/>
            <a:ext cx="7772400" cy="1462087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sz="6000" b="1" cap="none">
                <a:solidFill>
                  <a:srgbClr val="CC0000"/>
                </a:solidFill>
              </a:rPr>
              <a:t>Интерфейсы БД</a:t>
            </a:r>
          </a:p>
        </p:txBody>
      </p:sp>
      <p:sp>
        <p:nvSpPr>
          <p:cNvPr id="54274" name="Rectangle 3">
            <a:extLst>
              <a:ext uri="{FF2B5EF4-FFF2-40B4-BE49-F238E27FC236}">
                <a16:creationId xmlns="" xmlns:a16="http://schemas.microsoft.com/office/drawing/2014/main" id="{CC57610B-84C1-7045-B237-2A878F49E7E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23850" y="3886200"/>
            <a:ext cx="7920038" cy="2206625"/>
          </a:xfrm>
        </p:spPr>
        <p:txBody>
          <a:bodyPr/>
          <a:lstStyle/>
          <a:p>
            <a:pPr algn="l" eaLnBrk="1" hangingPunct="1">
              <a:buFont typeface="Wingdings" pitchFamily="2" charset="2"/>
              <a:buNone/>
            </a:pPr>
            <a:r>
              <a:rPr lang="ru-RU" altLang="ru-RU" cap="none"/>
              <a:t>Интерфейсы – визуальные средства представления и управления данными, находящимися в таблицах баз данных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>
            <a:extLst>
              <a:ext uri="{FF2B5EF4-FFF2-40B4-BE49-F238E27FC236}">
                <a16:creationId xmlns="" xmlns:a16="http://schemas.microsoft.com/office/drawing/2014/main" id="{CF8A829C-59D9-FA41-8561-4126D38AF8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50938" y="214313"/>
            <a:ext cx="7793037" cy="982662"/>
          </a:xfrm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ru-RU" altLang="ru-RU" sz="2400" cap="none"/>
              <a:t>Стандартные интерфейсы</a:t>
            </a:r>
            <a:r>
              <a:rPr lang="ru-RU" altLang="ru-RU" sz="4000" cap="none"/>
              <a:t/>
            </a:r>
            <a:br>
              <a:rPr lang="ru-RU" altLang="ru-RU" sz="4000" cap="none"/>
            </a:br>
            <a:r>
              <a:rPr lang="ru-RU" altLang="ru-RU" sz="4000" cap="none"/>
              <a:t>1. Визуализация таблицы</a:t>
            </a:r>
          </a:p>
        </p:txBody>
      </p:sp>
      <p:pic>
        <p:nvPicPr>
          <p:cNvPr id="60418" name="Picture 3">
            <a:extLst>
              <a:ext uri="{FF2B5EF4-FFF2-40B4-BE49-F238E27FC236}">
                <a16:creationId xmlns="" xmlns:a16="http://schemas.microsoft.com/office/drawing/2014/main" id="{381380E7-8B47-FB4C-9CF8-6AB0DEAD2F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844675"/>
            <a:ext cx="8280400" cy="423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>
            <a:extLst>
              <a:ext uri="{FF2B5EF4-FFF2-40B4-BE49-F238E27FC236}">
                <a16:creationId xmlns="" xmlns:a16="http://schemas.microsoft.com/office/drawing/2014/main" id="{28479922-3547-B642-8C12-2BAFCC628E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50938" y="214313"/>
            <a:ext cx="7793037" cy="911225"/>
          </a:xfrm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ru-RU" altLang="ru-RU" sz="2200" cap="none"/>
              <a:t>Стандартные интерфейсы</a:t>
            </a:r>
            <a:r>
              <a:rPr lang="ru-RU" altLang="ru-RU" sz="3600" cap="none"/>
              <a:t/>
            </a:r>
            <a:br>
              <a:rPr lang="ru-RU" altLang="ru-RU" sz="3600" cap="none"/>
            </a:br>
            <a:r>
              <a:rPr lang="ru-RU" altLang="ru-RU" sz="3600" cap="none"/>
              <a:t>2. Форма ввода данных</a:t>
            </a:r>
          </a:p>
        </p:txBody>
      </p:sp>
      <p:pic>
        <p:nvPicPr>
          <p:cNvPr id="61442" name="Picture 3">
            <a:extLst>
              <a:ext uri="{FF2B5EF4-FFF2-40B4-BE49-F238E27FC236}">
                <a16:creationId xmlns="" xmlns:a16="http://schemas.microsoft.com/office/drawing/2014/main" id="{952383A0-275B-384F-B0F8-5474574498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341438"/>
            <a:ext cx="602932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>
            <a:extLst>
              <a:ext uri="{FF2B5EF4-FFF2-40B4-BE49-F238E27FC236}">
                <a16:creationId xmlns="" xmlns:a16="http://schemas.microsoft.com/office/drawing/2014/main" id="{D15C6B4E-C5DC-514D-AE47-58C2918250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50938" y="214313"/>
            <a:ext cx="7793037" cy="911225"/>
          </a:xfrm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ru-RU" altLang="ru-RU" sz="2200" cap="none"/>
              <a:t>Стандартные интерфейсы</a:t>
            </a:r>
            <a:r>
              <a:rPr lang="ru-RU" altLang="ru-RU" sz="3600" cap="none"/>
              <a:t/>
            </a:r>
            <a:br>
              <a:rPr lang="ru-RU" altLang="ru-RU" sz="3600" cap="none"/>
            </a:br>
            <a:r>
              <a:rPr lang="ru-RU" altLang="ru-RU" sz="3600" cap="none"/>
              <a:t>3. Диаграмма</a:t>
            </a:r>
          </a:p>
        </p:txBody>
      </p:sp>
      <p:graphicFrame>
        <p:nvGraphicFramePr>
          <p:cNvPr id="62466" name="Object 3">
            <a:extLst>
              <a:ext uri="{FF2B5EF4-FFF2-40B4-BE49-F238E27FC236}">
                <a16:creationId xmlns="" xmlns:a16="http://schemas.microsoft.com/office/drawing/2014/main" id="{983E2C8B-C763-BF41-A2BC-3455B2D9038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0825" y="1773238"/>
          <a:ext cx="4176713" cy="2370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76" name="Image" r:id="rId3" imgW="2540000" imgH="1441450" progId="Photoshop.Image.7">
                  <p:embed/>
                </p:oleObj>
              </mc:Choice>
              <mc:Fallback>
                <p:oleObj name="Image" r:id="rId3" imgW="2540000" imgH="1441450" progId="Photoshop.Image.7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1773238"/>
                        <a:ext cx="4176713" cy="2370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67" name="Object 4">
            <a:extLst>
              <a:ext uri="{FF2B5EF4-FFF2-40B4-BE49-F238E27FC236}">
                <a16:creationId xmlns="" xmlns:a16="http://schemas.microsoft.com/office/drawing/2014/main" id="{42594D59-7CF8-864E-8D9A-69C92428405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32363" y="1773238"/>
          <a:ext cx="3522662" cy="237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77" name="Image" r:id="rId5" imgW="1905000" imgH="1282700" progId="Photoshop.Image.7">
                  <p:embed/>
                </p:oleObj>
              </mc:Choice>
              <mc:Fallback>
                <p:oleObj name="Image" r:id="rId5" imgW="1905000" imgH="1282700" progId="Photoshop.Image.7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363" y="1773238"/>
                        <a:ext cx="3522662" cy="2371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68" name="Object 5">
            <a:extLst>
              <a:ext uri="{FF2B5EF4-FFF2-40B4-BE49-F238E27FC236}">
                <a16:creationId xmlns="" xmlns:a16="http://schemas.microsoft.com/office/drawing/2014/main" id="{069DC3FB-84A3-5C4D-A2A1-EE8F1CE188A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0825" y="4365625"/>
          <a:ext cx="3024188" cy="2268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78" name="Image" r:id="rId7" imgW="1905000" imgH="1428750" progId="Photoshop.Image.7">
                  <p:embed/>
                </p:oleObj>
              </mc:Choice>
              <mc:Fallback>
                <p:oleObj name="Image" r:id="rId7" imgW="1905000" imgH="1428750" progId="Photoshop.Image.7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4365625"/>
                        <a:ext cx="3024188" cy="2268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69" name="Object 6">
            <a:extLst>
              <a:ext uri="{FF2B5EF4-FFF2-40B4-BE49-F238E27FC236}">
                <a16:creationId xmlns="" xmlns:a16="http://schemas.microsoft.com/office/drawing/2014/main" id="{8380B53F-1DDB-7C44-90D9-CB32909D3EC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76825" y="4365625"/>
          <a:ext cx="2663825" cy="235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79" name="Image" r:id="rId9" imgW="1905000" imgH="1682750" progId="Photoshop.Image.7">
                  <p:embed/>
                </p:oleObj>
              </mc:Choice>
              <mc:Fallback>
                <p:oleObj name="Image" r:id="rId9" imgW="1905000" imgH="1682750" progId="Photoshop.Image.7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825" y="4365625"/>
                        <a:ext cx="2663825" cy="2352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>
            <a:extLst>
              <a:ext uri="{FF2B5EF4-FFF2-40B4-BE49-F238E27FC236}">
                <a16:creationId xmlns="" xmlns:a16="http://schemas.microsoft.com/office/drawing/2014/main" id="{467DC358-054C-3749-AED9-6AFF3EFB06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sz="2200" cap="none"/>
              <a:t>Стандартные интерфейсы</a:t>
            </a:r>
            <a:r>
              <a:rPr lang="ru-RU" altLang="ru-RU" sz="3600" cap="none"/>
              <a:t/>
            </a:r>
            <a:br>
              <a:rPr lang="ru-RU" altLang="ru-RU" sz="3600" cap="none"/>
            </a:br>
            <a:r>
              <a:rPr lang="ru-RU" altLang="ru-RU" sz="3600" cap="none"/>
              <a:t>4. Текстовый/табличный отчет</a:t>
            </a:r>
          </a:p>
        </p:txBody>
      </p:sp>
      <p:graphicFrame>
        <p:nvGraphicFramePr>
          <p:cNvPr id="63490" name="Object 3">
            <a:extLst>
              <a:ext uri="{FF2B5EF4-FFF2-40B4-BE49-F238E27FC236}">
                <a16:creationId xmlns="" xmlns:a16="http://schemas.microsoft.com/office/drawing/2014/main" id="{21EC5C3C-5456-0B46-B212-B971429FFCE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71550" y="1773238"/>
          <a:ext cx="6264275" cy="466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19" name="Image" r:id="rId3" imgW="3810000" imgH="2838450" progId="Photoshop.Image.7">
                  <p:embed/>
                </p:oleObj>
              </mc:Choice>
              <mc:Fallback>
                <p:oleObj name="Image" r:id="rId3" imgW="3810000" imgH="2838450" progId="Photoshop.Image.7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1773238"/>
                        <a:ext cx="6264275" cy="466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>
            <a:extLst>
              <a:ext uri="{FF2B5EF4-FFF2-40B4-BE49-F238E27FC236}">
                <a16:creationId xmlns="" xmlns:a16="http://schemas.microsoft.com/office/drawing/2014/main" id="{614058D0-73DF-7841-913F-307401FBD2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ru-RU" altLang="ru-RU" sz="2400" cap="none"/>
              <a:t>Стандартные интерфейсы</a:t>
            </a:r>
            <a:r>
              <a:rPr lang="ru-RU" altLang="ru-RU" sz="4000" cap="none"/>
              <a:t/>
            </a:r>
            <a:br>
              <a:rPr lang="ru-RU" altLang="ru-RU" sz="4000" cap="none"/>
            </a:br>
            <a:r>
              <a:rPr lang="ru-RU" altLang="ru-RU" sz="4000" cap="none"/>
              <a:t>5. Изображения, видеоролики</a:t>
            </a:r>
          </a:p>
        </p:txBody>
      </p:sp>
      <p:pic>
        <p:nvPicPr>
          <p:cNvPr id="64514" name="Picture 3">
            <a:extLst>
              <a:ext uri="{FF2B5EF4-FFF2-40B4-BE49-F238E27FC236}">
                <a16:creationId xmlns="" xmlns:a16="http://schemas.microsoft.com/office/drawing/2014/main" id="{BD6AC479-A33C-7A4A-9A4D-EFF22D0FCB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133600"/>
            <a:ext cx="2860675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4515" name="Object 4">
            <a:extLst>
              <a:ext uri="{FF2B5EF4-FFF2-40B4-BE49-F238E27FC236}">
                <a16:creationId xmlns="" xmlns:a16="http://schemas.microsoft.com/office/drawing/2014/main" id="{850D2018-7829-214E-87CD-6F561F33C38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63938" y="1989138"/>
          <a:ext cx="5080000" cy="340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44" name="Image" r:id="rId4" imgW="2540000" imgH="1701800" progId="Photoshop.Image.7">
                  <p:embed/>
                </p:oleObj>
              </mc:Choice>
              <mc:Fallback>
                <p:oleObj name="Image" r:id="rId4" imgW="2540000" imgH="1701800" progId="Photoshop.Image.7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938" y="1989138"/>
                        <a:ext cx="5080000" cy="340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>
            <a:extLst>
              <a:ext uri="{FF2B5EF4-FFF2-40B4-BE49-F238E27FC236}">
                <a16:creationId xmlns="" xmlns:a16="http://schemas.microsoft.com/office/drawing/2014/main" id="{37952883-FDAA-B847-9954-0F93C7FF29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6744" y="-14185"/>
            <a:ext cx="9150743" cy="873827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dirty="0"/>
              <a:t>Базовые определения</a:t>
            </a:r>
          </a:p>
        </p:txBody>
      </p:sp>
      <p:sp>
        <p:nvSpPr>
          <p:cNvPr id="21506" name="Rectangle 3">
            <a:extLst>
              <a:ext uri="{FF2B5EF4-FFF2-40B4-BE49-F238E27FC236}">
                <a16:creationId xmlns="" xmlns:a16="http://schemas.microsoft.com/office/drawing/2014/main" id="{AA07CDC2-020E-9446-9C3A-CC07C2939A0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23528" y="1124744"/>
            <a:ext cx="8137400" cy="3023666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ru-RU" altLang="ru-RU" sz="3200" b="1" dirty="0"/>
              <a:t>База данных </a:t>
            </a:r>
            <a:r>
              <a:rPr lang="ru-RU" altLang="ru-RU" sz="3200" dirty="0"/>
              <a:t>- электронное хранилище данных, </a:t>
            </a:r>
            <a:r>
              <a:rPr lang="ru-RU" sz="3200" dirty="0"/>
              <a:t>организованных в соответствии со схемой (концептуальной структурой), описывающей характеристики этих данных и взаимоотношения между ними</a:t>
            </a:r>
            <a:endParaRPr lang="ru-RU" altLang="ru-RU" sz="3200" u="sng" dirty="0"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C6CF49D-1C8C-4E48-960C-C4ED27222C14}"/>
              </a:ext>
            </a:extLst>
          </p:cNvPr>
          <p:cNvSpPr txBox="1"/>
          <p:nvPr/>
        </p:nvSpPr>
        <p:spPr>
          <a:xfrm>
            <a:off x="323528" y="4005064"/>
            <a:ext cx="83529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2800" b="1" dirty="0"/>
              <a:t>СУБД (Система </a:t>
            </a:r>
            <a:r>
              <a:rPr lang="ru-RU" altLang="ru-RU" sz="2800" b="1" dirty="0" smtClean="0"/>
              <a:t>Управления Базами Данных</a:t>
            </a:r>
            <a:r>
              <a:rPr lang="ru-RU" altLang="ru-RU" sz="2800" b="1" dirty="0"/>
              <a:t>) </a:t>
            </a:r>
            <a:r>
              <a:rPr lang="ru-RU" altLang="ru-RU" sz="2800" dirty="0"/>
              <a:t>– </a:t>
            </a:r>
            <a:r>
              <a:rPr lang="ru-RU" altLang="ru-RU" sz="2800" dirty="0" smtClean="0"/>
              <a:t>контейнер баз данных определенного типа + программная </a:t>
            </a:r>
            <a:r>
              <a:rPr lang="ru-RU" altLang="ru-RU" sz="2800" dirty="0"/>
              <a:t>оболочка, предназначенная для прямого управления (администрирования</a:t>
            </a:r>
            <a:r>
              <a:rPr lang="ru-RU" altLang="ru-RU" sz="2800" dirty="0" smtClean="0"/>
              <a:t>) ими</a:t>
            </a:r>
            <a:endParaRPr lang="ru-RU" sz="2800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>
            <a:extLst>
              <a:ext uri="{FF2B5EF4-FFF2-40B4-BE49-F238E27FC236}">
                <a16:creationId xmlns="" xmlns:a16="http://schemas.microsoft.com/office/drawing/2014/main" id="{A8D4D5C6-3A0D-E64E-BA5B-971D28430DB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55650" y="836613"/>
            <a:ext cx="7772400" cy="1462087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sz="4000" b="1" cap="none">
                <a:solidFill>
                  <a:srgbClr val="CC0000"/>
                </a:solidFill>
              </a:rPr>
              <a:t>Связывание таблиц</a:t>
            </a:r>
          </a:p>
        </p:txBody>
      </p:sp>
      <p:sp>
        <p:nvSpPr>
          <p:cNvPr id="60418" name="Rectangle 3">
            <a:extLst>
              <a:ext uri="{FF2B5EF4-FFF2-40B4-BE49-F238E27FC236}">
                <a16:creationId xmlns="" xmlns:a16="http://schemas.microsoft.com/office/drawing/2014/main" id="{9C5A0D0F-B4A7-5344-9540-26B48367809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 rtlCol="0"/>
          <a:lstStyle/>
          <a:p>
            <a:pPr algn="r" eaLnBrk="1" fontAlgn="auto" hangingPunct="1">
              <a:spcAft>
                <a:spcPts val="0"/>
              </a:spcAft>
              <a:buFont typeface="Wingdings" charset="2"/>
              <a:buNone/>
              <a:defRPr/>
            </a:pPr>
            <a:endParaRPr lang="ru-RU" altLang="ru-RU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>
            <a:extLst>
              <a:ext uri="{FF2B5EF4-FFF2-40B4-BE49-F238E27FC236}">
                <a16:creationId xmlns="" xmlns:a16="http://schemas.microsoft.com/office/drawing/2014/main" id="{8F8BDFD7-5CA2-1849-9299-44B373D1F5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cap="none"/>
              <a:t>Способы связывания таблиц</a:t>
            </a:r>
          </a:p>
        </p:txBody>
      </p:sp>
      <p:sp>
        <p:nvSpPr>
          <p:cNvPr id="66562" name="Rectangle 3">
            <a:extLst>
              <a:ext uri="{FF2B5EF4-FFF2-40B4-BE49-F238E27FC236}">
                <a16:creationId xmlns="" xmlns:a16="http://schemas.microsoft.com/office/drawing/2014/main" id="{06D9F452-DF60-7243-B0AC-EA8A71DFEE6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00113" y="1989138"/>
            <a:ext cx="4751387" cy="411480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ru-RU" altLang="ru-RU" sz="4000"/>
              <a:t>Один к одному</a:t>
            </a:r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ru-RU" altLang="ru-RU" sz="4000"/>
              <a:t>Один ко многим</a:t>
            </a:r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ru-RU" altLang="ru-RU" sz="4000"/>
              <a:t>Многие ко многим</a:t>
            </a:r>
          </a:p>
        </p:txBody>
      </p:sp>
      <p:pic>
        <p:nvPicPr>
          <p:cNvPr id="66563" name="Picture 4">
            <a:extLst>
              <a:ext uri="{FF2B5EF4-FFF2-40B4-BE49-F238E27FC236}">
                <a16:creationId xmlns="" xmlns:a16="http://schemas.microsoft.com/office/drawing/2014/main" id="{3E346915-6537-5245-8101-4480721469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1557338"/>
            <a:ext cx="3054350" cy="475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>
            <a:extLst>
              <a:ext uri="{FF2B5EF4-FFF2-40B4-BE49-F238E27FC236}">
                <a16:creationId xmlns="" xmlns:a16="http://schemas.microsoft.com/office/drawing/2014/main" id="{15B9C41E-7EE2-5943-AED6-4997C8313E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cap="none"/>
              <a:t>Один к одному</a:t>
            </a:r>
          </a:p>
        </p:txBody>
      </p:sp>
      <p:graphicFrame>
        <p:nvGraphicFramePr>
          <p:cNvPr id="59395" name="Group 3">
            <a:extLst>
              <a:ext uri="{FF2B5EF4-FFF2-40B4-BE49-F238E27FC236}">
                <a16:creationId xmlns="" xmlns:a16="http://schemas.microsoft.com/office/drawing/2014/main" id="{6F062BD0-7737-1D48-A45B-D3B1303F8658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938213" y="1773238"/>
          <a:ext cx="2447925" cy="4114801"/>
        </p:xfrm>
        <a:graphic>
          <a:graphicData uri="http://schemas.openxmlformats.org/drawingml/2006/table">
            <a:tbl>
              <a:tblPr/>
              <a:tblGrid>
                <a:gridCol w="863600">
                  <a:extLst>
                    <a:ext uri="{9D8B030D-6E8A-4147-A177-3AD203B41FA5}">
                      <a16:colId xmlns="" xmlns:a16="http://schemas.microsoft.com/office/drawing/2014/main" val="2709980911"/>
                    </a:ext>
                  </a:extLst>
                </a:gridCol>
                <a:gridCol w="1584325">
                  <a:extLst>
                    <a:ext uri="{9D8B030D-6E8A-4147-A177-3AD203B41FA5}">
                      <a16:colId xmlns="" xmlns:a16="http://schemas.microsoft.com/office/drawing/2014/main" val="3101149136"/>
                    </a:ext>
                  </a:extLst>
                </a:gridCol>
              </a:tblGrid>
              <a:tr h="1050925"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Код врача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ФИО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56009135"/>
                  </a:ext>
                </a:extLst>
              </a:tr>
              <a:tr h="1020763"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Доктор Айболит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429561624"/>
                  </a:ext>
                </a:extLst>
              </a:tr>
              <a:tr h="1022350"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Доктор Пеппер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362215986"/>
                  </a:ext>
                </a:extLst>
              </a:tr>
              <a:tr h="1020763"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Доктор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Курпатов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79134085"/>
                  </a:ext>
                </a:extLst>
              </a:tr>
            </a:tbl>
          </a:graphicData>
        </a:graphic>
      </p:graphicFrame>
      <p:graphicFrame>
        <p:nvGraphicFramePr>
          <p:cNvPr id="59463" name="Group 71">
            <a:extLst>
              <a:ext uri="{FF2B5EF4-FFF2-40B4-BE49-F238E27FC236}">
                <a16:creationId xmlns="" xmlns:a16="http://schemas.microsoft.com/office/drawing/2014/main" id="{1E7263A6-C7BD-E043-A764-96249CB5D93F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3995738" y="1773238"/>
          <a:ext cx="4537075" cy="4103689"/>
        </p:xfrm>
        <a:graphic>
          <a:graphicData uri="http://schemas.openxmlformats.org/drawingml/2006/table">
            <a:tbl>
              <a:tblPr/>
              <a:tblGrid>
                <a:gridCol w="1296987">
                  <a:extLst>
                    <a:ext uri="{9D8B030D-6E8A-4147-A177-3AD203B41FA5}">
                      <a16:colId xmlns="" xmlns:a16="http://schemas.microsoft.com/office/drawing/2014/main" val="489838010"/>
                    </a:ext>
                  </a:extLst>
                </a:gridCol>
                <a:gridCol w="935038">
                  <a:extLst>
                    <a:ext uri="{9D8B030D-6E8A-4147-A177-3AD203B41FA5}">
                      <a16:colId xmlns="" xmlns:a16="http://schemas.microsoft.com/office/drawing/2014/main" val="3236249729"/>
                    </a:ext>
                  </a:extLst>
                </a:gridCol>
                <a:gridCol w="2305050">
                  <a:extLst>
                    <a:ext uri="{9D8B030D-6E8A-4147-A177-3AD203B41FA5}">
                      <a16:colId xmlns="" xmlns:a16="http://schemas.microsoft.com/office/drawing/2014/main" val="1761956262"/>
                    </a:ext>
                  </a:extLst>
                </a:gridCol>
              </a:tblGrid>
              <a:tr h="990600"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Код врача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Пол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Возраст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51005480"/>
                  </a:ext>
                </a:extLst>
              </a:tr>
              <a:tr h="1138238"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587991092"/>
                  </a:ext>
                </a:extLst>
              </a:tr>
              <a:tr h="985838"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208056523"/>
                  </a:ext>
                </a:extLst>
              </a:tr>
              <a:tr h="989013"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399882301"/>
                  </a:ext>
                </a:extLst>
              </a:tr>
            </a:tbl>
          </a:graphicData>
        </a:graphic>
      </p:graphicFrame>
      <p:sp>
        <p:nvSpPr>
          <p:cNvPr id="56362" name="Line 47">
            <a:extLst>
              <a:ext uri="{FF2B5EF4-FFF2-40B4-BE49-F238E27FC236}">
                <a16:creationId xmlns="" xmlns:a16="http://schemas.microsoft.com/office/drawing/2014/main" id="{D11DC544-0531-F043-9B1E-BB4090919623}"/>
              </a:ext>
            </a:extLst>
          </p:cNvPr>
          <p:cNvSpPr>
            <a:spLocks noChangeShapeType="1"/>
          </p:cNvSpPr>
          <p:nvPr/>
        </p:nvSpPr>
        <p:spPr bwMode="auto">
          <a:xfrm>
            <a:off x="3386138" y="5373688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hangingPunct="1">
              <a:defRPr/>
            </a:pPr>
            <a:endParaRPr lang="ru-RU">
              <a:latin typeface="Tahoma" charset="0"/>
              <a:ea typeface="Arial" charset="0"/>
              <a:cs typeface="+mn-cs"/>
            </a:endParaRPr>
          </a:p>
        </p:txBody>
      </p:sp>
      <p:sp>
        <p:nvSpPr>
          <p:cNvPr id="56363" name="Line 48">
            <a:extLst>
              <a:ext uri="{FF2B5EF4-FFF2-40B4-BE49-F238E27FC236}">
                <a16:creationId xmlns="" xmlns:a16="http://schemas.microsoft.com/office/drawing/2014/main" id="{82B00406-EBD7-044F-A67C-399A3860A2BE}"/>
              </a:ext>
            </a:extLst>
          </p:cNvPr>
          <p:cNvSpPr>
            <a:spLocks noChangeShapeType="1"/>
          </p:cNvSpPr>
          <p:nvPr/>
        </p:nvSpPr>
        <p:spPr bwMode="auto">
          <a:xfrm>
            <a:off x="3386138" y="32131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hangingPunct="1">
              <a:defRPr/>
            </a:pPr>
            <a:endParaRPr lang="ru-RU">
              <a:latin typeface="Tahoma" charset="0"/>
              <a:ea typeface="Arial" charset="0"/>
              <a:cs typeface="+mn-cs"/>
            </a:endParaRPr>
          </a:p>
        </p:txBody>
      </p:sp>
      <p:sp>
        <p:nvSpPr>
          <p:cNvPr id="56364" name="Line 49">
            <a:extLst>
              <a:ext uri="{FF2B5EF4-FFF2-40B4-BE49-F238E27FC236}">
                <a16:creationId xmlns="" xmlns:a16="http://schemas.microsoft.com/office/drawing/2014/main" id="{A0214569-5675-A640-B2DC-3AEA51352496}"/>
              </a:ext>
            </a:extLst>
          </p:cNvPr>
          <p:cNvSpPr>
            <a:spLocks noChangeShapeType="1"/>
          </p:cNvSpPr>
          <p:nvPr/>
        </p:nvSpPr>
        <p:spPr bwMode="auto">
          <a:xfrm>
            <a:off x="3386138" y="4221163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hangingPunct="1">
              <a:defRPr/>
            </a:pPr>
            <a:endParaRPr lang="ru-RU">
              <a:latin typeface="Tahoma" charset="0"/>
              <a:ea typeface="Arial" charset="0"/>
              <a:cs typeface="+mn-cs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>
            <a:extLst>
              <a:ext uri="{FF2B5EF4-FFF2-40B4-BE49-F238E27FC236}">
                <a16:creationId xmlns="" xmlns:a16="http://schemas.microsoft.com/office/drawing/2014/main" id="{5CCB00F3-5FFC-5A4A-8FC8-0CE72F6E0C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50938" y="214313"/>
            <a:ext cx="7793037" cy="982662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3200"/>
              <a:t>Когда возникает необходимость связывания 1 к 1?</a:t>
            </a:r>
          </a:p>
        </p:txBody>
      </p:sp>
      <p:sp>
        <p:nvSpPr>
          <p:cNvPr id="68610" name="Rectangle 3">
            <a:extLst>
              <a:ext uri="{FF2B5EF4-FFF2-40B4-BE49-F238E27FC236}">
                <a16:creationId xmlns="" xmlns:a16="http://schemas.microsoft.com/office/drawing/2014/main" id="{5F5E8B8B-C39B-1747-9016-59848524416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03350" y="2017713"/>
            <a:ext cx="7551738" cy="411480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ru-RU" altLang="ru-RU" sz="2800"/>
              <a:t>Очень много полей</a:t>
            </a:r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ru-RU" altLang="ru-RU" sz="2800"/>
              <a:t>Часть данных используется намного реже</a:t>
            </a:r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ru-RU" altLang="ru-RU" sz="2800"/>
              <a:t>Повышение скорости работы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>
            <a:extLst>
              <a:ext uri="{FF2B5EF4-FFF2-40B4-BE49-F238E27FC236}">
                <a16:creationId xmlns="" xmlns:a16="http://schemas.microsoft.com/office/drawing/2014/main" id="{36143817-41FB-A446-8CD3-A7B2AE94DB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cap="none"/>
              <a:t>Один ко многим</a:t>
            </a:r>
          </a:p>
        </p:txBody>
      </p:sp>
      <p:graphicFrame>
        <p:nvGraphicFramePr>
          <p:cNvPr id="52227" name="Group 3">
            <a:extLst>
              <a:ext uri="{FF2B5EF4-FFF2-40B4-BE49-F238E27FC236}">
                <a16:creationId xmlns="" xmlns:a16="http://schemas.microsoft.com/office/drawing/2014/main" id="{FC12B297-A201-884D-8706-731BD1ADA460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755650" y="1762125"/>
          <a:ext cx="2447925" cy="4114801"/>
        </p:xfrm>
        <a:graphic>
          <a:graphicData uri="http://schemas.openxmlformats.org/drawingml/2006/table">
            <a:tbl>
              <a:tblPr/>
              <a:tblGrid>
                <a:gridCol w="863600">
                  <a:extLst>
                    <a:ext uri="{9D8B030D-6E8A-4147-A177-3AD203B41FA5}">
                      <a16:colId xmlns="" xmlns:a16="http://schemas.microsoft.com/office/drawing/2014/main" val="607705724"/>
                    </a:ext>
                  </a:extLst>
                </a:gridCol>
                <a:gridCol w="1584325">
                  <a:extLst>
                    <a:ext uri="{9D8B030D-6E8A-4147-A177-3AD203B41FA5}">
                      <a16:colId xmlns="" xmlns:a16="http://schemas.microsoft.com/office/drawing/2014/main" val="680749473"/>
                    </a:ext>
                  </a:extLst>
                </a:gridCol>
              </a:tblGrid>
              <a:tr h="1050925"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Код врача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Врач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41028333"/>
                  </a:ext>
                </a:extLst>
              </a:tr>
              <a:tr h="1020763"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Доктор Айболит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86856864"/>
                  </a:ext>
                </a:extLst>
              </a:tr>
              <a:tr h="1022350"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Доктор Пеппер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25417185"/>
                  </a:ext>
                </a:extLst>
              </a:tr>
              <a:tr h="1020763"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Доктор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Курпатов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618667537"/>
                  </a:ext>
                </a:extLst>
              </a:tr>
            </a:tbl>
          </a:graphicData>
        </a:graphic>
      </p:graphicFrame>
      <p:graphicFrame>
        <p:nvGraphicFramePr>
          <p:cNvPr id="52244" name="Group 20">
            <a:extLst>
              <a:ext uri="{FF2B5EF4-FFF2-40B4-BE49-F238E27FC236}">
                <a16:creationId xmlns="" xmlns:a16="http://schemas.microsoft.com/office/drawing/2014/main" id="{5989AC58-0EEB-E74C-A994-3AC5B705E47F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3995738" y="2060575"/>
          <a:ext cx="4897437" cy="3657601"/>
        </p:xfrm>
        <a:graphic>
          <a:graphicData uri="http://schemas.openxmlformats.org/drawingml/2006/table">
            <a:tbl>
              <a:tblPr/>
              <a:tblGrid>
                <a:gridCol w="863600">
                  <a:extLst>
                    <a:ext uri="{9D8B030D-6E8A-4147-A177-3AD203B41FA5}">
                      <a16:colId xmlns="" xmlns:a16="http://schemas.microsoft.com/office/drawing/2014/main" val="1306711237"/>
                    </a:ext>
                  </a:extLst>
                </a:gridCol>
                <a:gridCol w="865187">
                  <a:extLst>
                    <a:ext uri="{9D8B030D-6E8A-4147-A177-3AD203B41FA5}">
                      <a16:colId xmlns="" xmlns:a16="http://schemas.microsoft.com/office/drawing/2014/main" val="3370338071"/>
                    </a:ext>
                  </a:extLst>
                </a:gridCol>
                <a:gridCol w="3168650">
                  <a:extLst>
                    <a:ext uri="{9D8B030D-6E8A-4147-A177-3AD203B41FA5}">
                      <a16:colId xmlns="" xmlns:a16="http://schemas.microsoft.com/office/drawing/2014/main" val="3089199206"/>
                    </a:ext>
                  </a:extLst>
                </a:gridCol>
              </a:tblGrid>
              <a:tr h="1006475"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Код врача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Код паци-ента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Пациент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91963294"/>
                  </a:ext>
                </a:extLst>
              </a:tr>
              <a:tr h="663575"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Заяцев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675803515"/>
                  </a:ext>
                </a:extLst>
              </a:tr>
              <a:tr h="661988"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Волков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241080349"/>
                  </a:ext>
                </a:extLst>
              </a:tr>
              <a:tr h="663575"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Лисицина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291291566"/>
                  </a:ext>
                </a:extLst>
              </a:tr>
              <a:tr h="661988"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Медведева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845339617"/>
                  </a:ext>
                </a:extLst>
              </a:tr>
            </a:tbl>
          </a:graphicData>
        </a:graphic>
      </p:graphicFrame>
      <p:sp>
        <p:nvSpPr>
          <p:cNvPr id="58414" name="Line 46">
            <a:extLst>
              <a:ext uri="{FF2B5EF4-FFF2-40B4-BE49-F238E27FC236}">
                <a16:creationId xmlns="" xmlns:a16="http://schemas.microsoft.com/office/drawing/2014/main" id="{73BD0247-10D9-C24D-8B6C-9513E699E202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3575" y="4230688"/>
            <a:ext cx="792163" cy="493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hangingPunct="1">
              <a:defRPr/>
            </a:pPr>
            <a:endParaRPr lang="ru-RU">
              <a:latin typeface="Tahoma" charset="0"/>
              <a:ea typeface="Arial" charset="0"/>
              <a:cs typeface="+mn-cs"/>
            </a:endParaRPr>
          </a:p>
        </p:txBody>
      </p:sp>
      <p:sp>
        <p:nvSpPr>
          <p:cNvPr id="58415" name="Line 47">
            <a:extLst>
              <a:ext uri="{FF2B5EF4-FFF2-40B4-BE49-F238E27FC236}">
                <a16:creationId xmlns="" xmlns:a16="http://schemas.microsoft.com/office/drawing/2014/main" id="{EB139256-ACC4-F74A-A850-6CF41BC75E40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3575" y="4416425"/>
            <a:ext cx="792163" cy="957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hangingPunct="1">
              <a:defRPr/>
            </a:pPr>
            <a:endParaRPr lang="ru-RU">
              <a:latin typeface="Tahoma" charset="0"/>
              <a:ea typeface="Arial" charset="0"/>
              <a:cs typeface="+mn-cs"/>
            </a:endParaRPr>
          </a:p>
        </p:txBody>
      </p:sp>
      <p:sp>
        <p:nvSpPr>
          <p:cNvPr id="58416" name="Line 48">
            <a:extLst>
              <a:ext uri="{FF2B5EF4-FFF2-40B4-BE49-F238E27FC236}">
                <a16:creationId xmlns="" xmlns:a16="http://schemas.microsoft.com/office/drawing/2014/main" id="{A894BA55-D789-BE40-B137-58DFBC5CABEA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3575" y="3254375"/>
            <a:ext cx="792163" cy="174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hangingPunct="1">
              <a:defRPr/>
            </a:pPr>
            <a:endParaRPr lang="ru-RU">
              <a:latin typeface="Tahoma" charset="0"/>
              <a:ea typeface="Arial" charset="0"/>
              <a:cs typeface="+mn-cs"/>
            </a:endParaRPr>
          </a:p>
        </p:txBody>
      </p:sp>
      <p:sp>
        <p:nvSpPr>
          <p:cNvPr id="58417" name="Line 49">
            <a:extLst>
              <a:ext uri="{FF2B5EF4-FFF2-40B4-BE49-F238E27FC236}">
                <a16:creationId xmlns="" xmlns:a16="http://schemas.microsoft.com/office/drawing/2014/main" id="{74879E20-C573-4845-82F7-C630D1632708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3575" y="3429000"/>
            <a:ext cx="784225" cy="8016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hangingPunct="1">
              <a:defRPr/>
            </a:pPr>
            <a:endParaRPr lang="ru-RU">
              <a:latin typeface="Tahoma" charset="0"/>
              <a:ea typeface="Arial" charset="0"/>
              <a:cs typeface="+mn-cs"/>
            </a:endParaRPr>
          </a:p>
        </p:txBody>
      </p:sp>
      <p:sp>
        <p:nvSpPr>
          <p:cNvPr id="69681" name="Text Box 50">
            <a:extLst>
              <a:ext uri="{FF2B5EF4-FFF2-40B4-BE49-F238E27FC236}">
                <a16:creationId xmlns="" xmlns:a16="http://schemas.microsoft.com/office/drawing/2014/main" id="{A905DFAC-3E32-5741-8311-538462F9C8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6165850"/>
            <a:ext cx="7848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>
                <a:solidFill>
                  <a:srgbClr val="595959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ru-RU" altLang="ru-RU" sz="2800" b="1">
                <a:solidFill>
                  <a:schemeClr val="tx1"/>
                </a:solidFill>
                <a:latin typeface="Tahoma" panose="020B0604030504040204" pitchFamily="34" charset="0"/>
              </a:rPr>
              <a:t>Отношение: врач ЛЕЧИТ пациентов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>
            <a:extLst>
              <a:ext uri="{FF2B5EF4-FFF2-40B4-BE49-F238E27FC236}">
                <a16:creationId xmlns="" xmlns:a16="http://schemas.microsoft.com/office/drawing/2014/main" id="{FBF3C2A8-6122-8C44-AE06-80F1948254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ru-RU" altLang="ru-RU" cap="none"/>
              <a:t>Многие ко многим</a:t>
            </a:r>
          </a:p>
        </p:txBody>
      </p:sp>
      <p:graphicFrame>
        <p:nvGraphicFramePr>
          <p:cNvPr id="53251" name="Group 3">
            <a:extLst>
              <a:ext uri="{FF2B5EF4-FFF2-40B4-BE49-F238E27FC236}">
                <a16:creationId xmlns="" xmlns:a16="http://schemas.microsoft.com/office/drawing/2014/main" id="{FC393D86-89EF-C346-A500-D251AAAE7910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754063" y="1682750"/>
          <a:ext cx="2305050" cy="4145916"/>
        </p:xfrm>
        <a:graphic>
          <a:graphicData uri="http://schemas.openxmlformats.org/drawingml/2006/table">
            <a:tbl>
              <a:tblPr/>
              <a:tblGrid>
                <a:gridCol w="727075">
                  <a:extLst>
                    <a:ext uri="{9D8B030D-6E8A-4147-A177-3AD203B41FA5}">
                      <a16:colId xmlns="" xmlns:a16="http://schemas.microsoft.com/office/drawing/2014/main" val="3464456487"/>
                    </a:ext>
                  </a:extLst>
                </a:gridCol>
                <a:gridCol w="1577975">
                  <a:extLst>
                    <a:ext uri="{9D8B030D-6E8A-4147-A177-3AD203B41FA5}">
                      <a16:colId xmlns="" xmlns:a16="http://schemas.microsoft.com/office/drawing/2014/main" val="3668926070"/>
                    </a:ext>
                  </a:extLst>
                </a:gridCol>
              </a:tblGrid>
              <a:tr h="900113"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Код врача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4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Врач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20283015"/>
                  </a:ext>
                </a:extLst>
              </a:tr>
              <a:tr h="785813"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Доктор Айболит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47239740"/>
                  </a:ext>
                </a:extLst>
              </a:tr>
              <a:tr h="784225"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Доктор Пеппер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925520675"/>
                  </a:ext>
                </a:extLst>
              </a:tr>
              <a:tr h="785813"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Доктор Курпатов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65881346"/>
                  </a:ext>
                </a:extLst>
              </a:tr>
              <a:tr h="784225"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Доктор Хаус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490804959"/>
                  </a:ext>
                </a:extLst>
              </a:tr>
            </a:tbl>
          </a:graphicData>
        </a:graphic>
      </p:graphicFrame>
      <p:graphicFrame>
        <p:nvGraphicFramePr>
          <p:cNvPr id="53271" name="Group 23">
            <a:extLst>
              <a:ext uri="{FF2B5EF4-FFF2-40B4-BE49-F238E27FC236}">
                <a16:creationId xmlns="" xmlns:a16="http://schemas.microsoft.com/office/drawing/2014/main" id="{2ED49120-3661-8848-A50D-E2D976660150}"/>
              </a:ext>
            </a:extLst>
          </p:cNvPr>
          <p:cNvGraphicFramePr>
            <a:graphicFrameLocks noGrp="1"/>
          </p:cNvGraphicFramePr>
          <p:nvPr>
            <p:ph sz="quarter" idx="2"/>
          </p:nvPr>
        </p:nvGraphicFramePr>
        <p:xfrm>
          <a:off x="5795963" y="1773238"/>
          <a:ext cx="3167062" cy="3960814"/>
        </p:xfrm>
        <a:graphic>
          <a:graphicData uri="http://schemas.openxmlformats.org/drawingml/2006/table">
            <a:tbl>
              <a:tblPr/>
              <a:tblGrid>
                <a:gridCol w="990600">
                  <a:extLst>
                    <a:ext uri="{9D8B030D-6E8A-4147-A177-3AD203B41FA5}">
                      <a16:colId xmlns="" xmlns:a16="http://schemas.microsoft.com/office/drawing/2014/main" val="3408106662"/>
                    </a:ext>
                  </a:extLst>
                </a:gridCol>
                <a:gridCol w="2176462">
                  <a:extLst>
                    <a:ext uri="{9D8B030D-6E8A-4147-A177-3AD203B41FA5}">
                      <a16:colId xmlns="" xmlns:a16="http://schemas.microsoft.com/office/drawing/2014/main" val="1084222038"/>
                    </a:ext>
                  </a:extLst>
                </a:gridCol>
              </a:tblGrid>
              <a:tr h="1311275"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Код паци- ента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Пациент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50514119"/>
                  </a:ext>
                </a:extLst>
              </a:tr>
              <a:tr h="661988"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Зайцев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760447702"/>
                  </a:ext>
                </a:extLst>
              </a:tr>
              <a:tr h="663575"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Волков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629455660"/>
                  </a:ext>
                </a:extLst>
              </a:tr>
              <a:tr h="661988"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Лисицина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80107420"/>
                  </a:ext>
                </a:extLst>
              </a:tr>
              <a:tr h="661988"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Медведева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123891072"/>
                  </a:ext>
                </a:extLst>
              </a:tr>
            </a:tbl>
          </a:graphicData>
        </a:graphic>
      </p:graphicFrame>
      <p:graphicFrame>
        <p:nvGraphicFramePr>
          <p:cNvPr id="53291" name="Group 43">
            <a:extLst>
              <a:ext uri="{FF2B5EF4-FFF2-40B4-BE49-F238E27FC236}">
                <a16:creationId xmlns="" xmlns:a16="http://schemas.microsoft.com/office/drawing/2014/main" id="{7EB70769-A47E-1E46-8872-EECC35A68527}"/>
              </a:ext>
            </a:extLst>
          </p:cNvPr>
          <p:cNvGraphicFramePr>
            <a:graphicFrameLocks noGrp="1"/>
          </p:cNvGraphicFramePr>
          <p:nvPr>
            <p:ph sz="quarter" idx="3"/>
          </p:nvPr>
        </p:nvGraphicFramePr>
        <p:xfrm>
          <a:off x="3527425" y="1949450"/>
          <a:ext cx="1800225" cy="3389314"/>
        </p:xfrm>
        <a:graphic>
          <a:graphicData uri="http://schemas.openxmlformats.org/drawingml/2006/table">
            <a:tbl>
              <a:tblPr/>
              <a:tblGrid>
                <a:gridCol w="938213">
                  <a:extLst>
                    <a:ext uri="{9D8B030D-6E8A-4147-A177-3AD203B41FA5}">
                      <a16:colId xmlns="" xmlns:a16="http://schemas.microsoft.com/office/drawing/2014/main" val="2690303918"/>
                    </a:ext>
                  </a:extLst>
                </a:gridCol>
                <a:gridCol w="862012">
                  <a:extLst>
                    <a:ext uri="{9D8B030D-6E8A-4147-A177-3AD203B41FA5}">
                      <a16:colId xmlns="" xmlns:a16="http://schemas.microsoft.com/office/drawing/2014/main" val="3031695961"/>
                    </a:ext>
                  </a:extLst>
                </a:gridCol>
              </a:tblGrid>
              <a:tr h="1006475"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Код врача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Код паци- ента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23402871"/>
                  </a:ext>
                </a:extLst>
              </a:tr>
              <a:tr h="554038"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kumimoji="0" lang="ru-RU" altLang="ru-RU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512474030"/>
                  </a:ext>
                </a:extLst>
              </a:tr>
              <a:tr h="554038"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kumimoji="0" lang="ru-RU" altLang="ru-RU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kumimoji="0" lang="ru-RU" altLang="ru-RU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569422532"/>
                  </a:ext>
                </a:extLst>
              </a:tr>
              <a:tr h="723900"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kumimoji="0" lang="ru-RU" altLang="ru-RU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kumimoji="0" lang="ru-RU" altLang="ru-RU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743192967"/>
                  </a:ext>
                </a:extLst>
              </a:tr>
              <a:tr h="550863"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kumimoji="0" lang="ru-RU" altLang="ru-RU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428076993"/>
                  </a:ext>
                </a:extLst>
              </a:tr>
            </a:tbl>
          </a:graphicData>
        </a:graphic>
      </p:graphicFrame>
      <p:sp>
        <p:nvSpPr>
          <p:cNvPr id="59455" name="Line 63">
            <a:extLst>
              <a:ext uri="{FF2B5EF4-FFF2-40B4-BE49-F238E27FC236}">
                <a16:creationId xmlns="" xmlns:a16="http://schemas.microsoft.com/office/drawing/2014/main" id="{4035096B-2B09-6D42-A330-C38181FA65A6}"/>
              </a:ext>
            </a:extLst>
          </p:cNvPr>
          <p:cNvSpPr>
            <a:spLocks noChangeShapeType="1"/>
          </p:cNvSpPr>
          <p:nvPr/>
        </p:nvSpPr>
        <p:spPr bwMode="auto">
          <a:xfrm>
            <a:off x="3059113" y="3068638"/>
            <a:ext cx="433387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hangingPunct="1">
              <a:defRPr/>
            </a:pPr>
            <a:endParaRPr lang="ru-RU">
              <a:latin typeface="Tahoma" charset="0"/>
              <a:ea typeface="Arial" charset="0"/>
              <a:cs typeface="+mn-cs"/>
            </a:endParaRPr>
          </a:p>
        </p:txBody>
      </p:sp>
      <p:sp>
        <p:nvSpPr>
          <p:cNvPr id="59456" name="Line 64">
            <a:extLst>
              <a:ext uri="{FF2B5EF4-FFF2-40B4-BE49-F238E27FC236}">
                <a16:creationId xmlns="" xmlns:a16="http://schemas.microsoft.com/office/drawing/2014/main" id="{1B290D32-C4D7-DE48-AA07-63613443322A}"/>
              </a:ext>
            </a:extLst>
          </p:cNvPr>
          <p:cNvSpPr>
            <a:spLocks noChangeShapeType="1"/>
          </p:cNvSpPr>
          <p:nvPr/>
        </p:nvSpPr>
        <p:spPr bwMode="auto">
          <a:xfrm>
            <a:off x="3059113" y="3068638"/>
            <a:ext cx="433387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hangingPunct="1">
              <a:defRPr/>
            </a:pPr>
            <a:endParaRPr lang="ru-RU">
              <a:latin typeface="Tahoma" charset="0"/>
              <a:ea typeface="Arial" charset="0"/>
              <a:cs typeface="+mn-cs"/>
            </a:endParaRPr>
          </a:p>
        </p:txBody>
      </p:sp>
      <p:sp>
        <p:nvSpPr>
          <p:cNvPr id="59457" name="Line 65">
            <a:extLst>
              <a:ext uri="{FF2B5EF4-FFF2-40B4-BE49-F238E27FC236}">
                <a16:creationId xmlns="" xmlns:a16="http://schemas.microsoft.com/office/drawing/2014/main" id="{B891AD60-5C94-5B40-B5A3-4DFBB32AD4D4}"/>
              </a:ext>
            </a:extLst>
          </p:cNvPr>
          <p:cNvSpPr>
            <a:spLocks noChangeShapeType="1"/>
          </p:cNvSpPr>
          <p:nvPr/>
        </p:nvSpPr>
        <p:spPr bwMode="auto">
          <a:xfrm>
            <a:off x="3059113" y="3789363"/>
            <a:ext cx="433387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hangingPunct="1">
              <a:defRPr/>
            </a:pPr>
            <a:endParaRPr lang="ru-RU">
              <a:latin typeface="Tahoma" charset="0"/>
              <a:ea typeface="Arial" charset="0"/>
              <a:cs typeface="+mn-cs"/>
            </a:endParaRPr>
          </a:p>
        </p:txBody>
      </p:sp>
      <p:sp>
        <p:nvSpPr>
          <p:cNvPr id="59458" name="Line 66">
            <a:extLst>
              <a:ext uri="{FF2B5EF4-FFF2-40B4-BE49-F238E27FC236}">
                <a16:creationId xmlns="" xmlns:a16="http://schemas.microsoft.com/office/drawing/2014/main" id="{0B883695-4BE4-E24D-9AC6-D9B03B25820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362575" y="3141663"/>
            <a:ext cx="433388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hangingPunct="1">
              <a:defRPr/>
            </a:pPr>
            <a:endParaRPr lang="ru-RU">
              <a:latin typeface="Tahoma" charset="0"/>
              <a:ea typeface="Arial" charset="0"/>
              <a:cs typeface="+mn-cs"/>
            </a:endParaRPr>
          </a:p>
        </p:txBody>
      </p:sp>
      <p:sp>
        <p:nvSpPr>
          <p:cNvPr id="59459" name="Line 67">
            <a:extLst>
              <a:ext uri="{FF2B5EF4-FFF2-40B4-BE49-F238E27FC236}">
                <a16:creationId xmlns="" xmlns:a16="http://schemas.microsoft.com/office/drawing/2014/main" id="{D407A8B6-F485-5B42-88DC-0B748FD4EB6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292725" y="3644900"/>
            <a:ext cx="503238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hangingPunct="1">
              <a:defRPr/>
            </a:pPr>
            <a:endParaRPr lang="ru-RU">
              <a:latin typeface="Tahoma" charset="0"/>
              <a:ea typeface="Arial" charset="0"/>
              <a:cs typeface="+mn-cs"/>
            </a:endParaRPr>
          </a:p>
        </p:txBody>
      </p:sp>
      <p:sp>
        <p:nvSpPr>
          <p:cNvPr id="59460" name="Line 68">
            <a:extLst>
              <a:ext uri="{FF2B5EF4-FFF2-40B4-BE49-F238E27FC236}">
                <a16:creationId xmlns="" xmlns:a16="http://schemas.microsoft.com/office/drawing/2014/main" id="{A91076F8-6F2B-E747-A7AF-CCEAD40D44A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92725" y="4221163"/>
            <a:ext cx="5032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hangingPunct="1">
              <a:defRPr/>
            </a:pPr>
            <a:endParaRPr lang="ru-RU">
              <a:latin typeface="Tahoma" charset="0"/>
              <a:ea typeface="Arial" charset="0"/>
              <a:cs typeface="+mn-cs"/>
            </a:endParaRPr>
          </a:p>
        </p:txBody>
      </p:sp>
      <p:sp>
        <p:nvSpPr>
          <p:cNvPr id="59461" name="Line 69">
            <a:extLst>
              <a:ext uri="{FF2B5EF4-FFF2-40B4-BE49-F238E27FC236}">
                <a16:creationId xmlns="" xmlns:a16="http://schemas.microsoft.com/office/drawing/2014/main" id="{BBCF1C90-9E8F-934F-878C-1E1FE13D66C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59113" y="5013325"/>
            <a:ext cx="433387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hangingPunct="1">
              <a:defRPr/>
            </a:pPr>
            <a:endParaRPr lang="ru-RU">
              <a:latin typeface="Tahoma" charset="0"/>
              <a:ea typeface="Arial" charset="0"/>
              <a:cs typeface="+mn-cs"/>
            </a:endParaRPr>
          </a:p>
        </p:txBody>
      </p:sp>
      <p:sp>
        <p:nvSpPr>
          <p:cNvPr id="59462" name="Line 70">
            <a:extLst>
              <a:ext uri="{FF2B5EF4-FFF2-40B4-BE49-F238E27FC236}">
                <a16:creationId xmlns="" xmlns:a16="http://schemas.microsoft.com/office/drawing/2014/main" id="{A6A05B0E-0547-594D-B486-2D0285215D1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92725" y="3141663"/>
            <a:ext cx="503238" cy="1871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hangingPunct="1">
              <a:defRPr/>
            </a:pPr>
            <a:endParaRPr lang="ru-RU">
              <a:latin typeface="Tahoma" charset="0"/>
              <a:ea typeface="Arial" charset="0"/>
              <a:cs typeface="+mn-cs"/>
            </a:endParaRPr>
          </a:p>
        </p:txBody>
      </p:sp>
      <p:sp>
        <p:nvSpPr>
          <p:cNvPr id="70726" name="Text Box 71">
            <a:extLst>
              <a:ext uri="{FF2B5EF4-FFF2-40B4-BE49-F238E27FC236}">
                <a16:creationId xmlns="" xmlns:a16="http://schemas.microsoft.com/office/drawing/2014/main" id="{53B57BFF-F29F-5144-9C0A-321911C9F7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6165850"/>
            <a:ext cx="7848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>
                <a:solidFill>
                  <a:srgbClr val="595959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ru-RU" altLang="ru-RU" sz="2800" b="1">
                <a:solidFill>
                  <a:schemeClr val="tx1"/>
                </a:solidFill>
                <a:latin typeface="Tahoma" panose="020B0604030504040204" pitchFamily="34" charset="0"/>
              </a:rPr>
              <a:t>Отношение: врачи ЛЕЧАТ пациентов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Название 1">
            <a:extLst>
              <a:ext uri="{FF2B5EF4-FFF2-40B4-BE49-F238E27FC236}">
                <a16:creationId xmlns="" xmlns:a16="http://schemas.microsoft.com/office/drawing/2014/main" id="{51A0B473-0093-524A-833C-A6CCB120D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ru-RU" altLang="ru-RU" cap="none"/>
              <a:t>Вопрос</a:t>
            </a:r>
          </a:p>
        </p:txBody>
      </p:sp>
      <p:sp>
        <p:nvSpPr>
          <p:cNvPr id="71682" name="TextBox 5">
            <a:extLst>
              <a:ext uri="{FF2B5EF4-FFF2-40B4-BE49-F238E27FC236}">
                <a16:creationId xmlns="" xmlns:a16="http://schemas.microsoft.com/office/drawing/2014/main" id="{991A0D11-1B1C-794C-934F-80718997D4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1844675"/>
            <a:ext cx="7704137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>
                <a:solidFill>
                  <a:srgbClr val="595959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4400">
                <a:solidFill>
                  <a:schemeClr val="tx1"/>
                </a:solidFill>
                <a:latin typeface="Tahoma" panose="020B0604030504040204" pitchFamily="34" charset="0"/>
              </a:rPr>
              <a:t>Как вы считаете, какая организация имеет </a:t>
            </a:r>
            <a:r>
              <a:rPr lang="ru-RU" altLang="ru-RU" sz="4400" b="1">
                <a:solidFill>
                  <a:schemeClr val="tx1"/>
                </a:solidFill>
                <a:latin typeface="Tahoma" panose="020B0604030504040204" pitchFamily="34" charset="0"/>
              </a:rPr>
              <a:t>самую большую</a:t>
            </a:r>
            <a:r>
              <a:rPr lang="ru-RU" altLang="ru-RU" sz="4400">
                <a:solidFill>
                  <a:schemeClr val="tx1"/>
                </a:solidFill>
                <a:latin typeface="Tahoma" panose="020B0604030504040204" pitchFamily="34" charset="0"/>
              </a:rPr>
              <a:t> базу данных в мире?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>
            <a:extLst>
              <a:ext uri="{FF2B5EF4-FFF2-40B4-BE49-F238E27FC236}">
                <a16:creationId xmlns="" xmlns:a16="http://schemas.microsoft.com/office/drawing/2014/main" id="{ED6277DF-4642-F245-A65D-5F5FD743B2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90872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dirty="0"/>
              <a:t>Еще одно определение!</a:t>
            </a:r>
          </a:p>
        </p:txBody>
      </p:sp>
      <p:sp>
        <p:nvSpPr>
          <p:cNvPr id="23554" name="Rectangle 3">
            <a:extLst>
              <a:ext uri="{FF2B5EF4-FFF2-40B4-BE49-F238E27FC236}">
                <a16:creationId xmlns="" xmlns:a16="http://schemas.microsoft.com/office/drawing/2014/main" id="{21F656E2-2670-A642-BD30-1F61F78EAA9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23528" y="1412776"/>
            <a:ext cx="7886700" cy="4351338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ru-RU" altLang="ru-RU" sz="2800" b="1" dirty="0"/>
              <a:t>База данных </a:t>
            </a:r>
            <a:r>
              <a:rPr lang="ru-RU" altLang="ru-RU" sz="2800" dirty="0"/>
              <a:t>– это виртуальная модель части реального мира  (предметной области), которая позволяет отражать </a:t>
            </a:r>
            <a:r>
              <a:rPr lang="ru-RU" altLang="ru-RU" sz="2800" u="sng" dirty="0"/>
              <a:t>внутреннюю, информационную</a:t>
            </a:r>
            <a:r>
              <a:rPr lang="ru-RU" altLang="ru-RU" sz="2800" dirty="0"/>
              <a:t> сущность </a:t>
            </a:r>
            <a:r>
              <a:rPr lang="ru-RU" altLang="ru-RU" sz="2800" b="1" dirty="0"/>
              <a:t>объектов</a:t>
            </a:r>
            <a:r>
              <a:rPr lang="ru-RU" altLang="ru-RU" sz="2800" dirty="0"/>
              <a:t>, </a:t>
            </a:r>
            <a:r>
              <a:rPr lang="ru-RU" altLang="ru-RU" sz="2800" b="1" dirty="0"/>
              <a:t>процессов</a:t>
            </a:r>
            <a:r>
              <a:rPr lang="ru-RU" altLang="ru-RU" sz="2800" dirty="0"/>
              <a:t>, и, что очень важно, </a:t>
            </a:r>
            <a:r>
              <a:rPr lang="ru-RU" altLang="ru-RU" sz="2800" b="1" dirty="0"/>
              <a:t>связей</a:t>
            </a:r>
            <a:r>
              <a:rPr lang="ru-RU" altLang="ru-RU" sz="2800" dirty="0"/>
              <a:t> между ними.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>
            <a:extLst>
              <a:ext uri="{FF2B5EF4-FFF2-40B4-BE49-F238E27FC236}">
                <a16:creationId xmlns="" xmlns:a16="http://schemas.microsoft.com/office/drawing/2014/main" id="{018F6666-CF7C-6549-9164-58BF2B8861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1052736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dirty="0"/>
              <a:t>Зачем нужны БД?</a:t>
            </a:r>
          </a:p>
        </p:txBody>
      </p:sp>
      <p:sp>
        <p:nvSpPr>
          <p:cNvPr id="22530" name="Rectangle 3">
            <a:extLst>
              <a:ext uri="{FF2B5EF4-FFF2-40B4-BE49-F238E27FC236}">
                <a16:creationId xmlns="" xmlns:a16="http://schemas.microsoft.com/office/drawing/2014/main" id="{E4E45172-4858-0440-B2BF-931AA45F707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11560" y="1556792"/>
            <a:ext cx="7920880" cy="443547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ru-RU" altLang="ru-RU" sz="2800" dirty="0"/>
              <a:t>Систематизированное хранение больших объемов </a:t>
            </a:r>
            <a:r>
              <a:rPr lang="ru-RU" altLang="ru-RU" sz="2800" u="sng" dirty="0"/>
              <a:t>взаимосвязанных</a:t>
            </a:r>
            <a:r>
              <a:rPr lang="ru-RU" altLang="ru-RU" sz="2800" dirty="0"/>
              <a:t> данных</a:t>
            </a:r>
          </a:p>
          <a:p>
            <a:pPr marL="0" indent="0" eaLnBrk="1" hangingPunct="1">
              <a:buNone/>
            </a:pPr>
            <a:endParaRPr lang="ru-RU" altLang="ru-RU" sz="2800" dirty="0"/>
          </a:p>
          <a:p>
            <a:pPr marL="0" indent="0" eaLnBrk="1" hangingPunct="1">
              <a:buNone/>
            </a:pPr>
            <a:r>
              <a:rPr lang="ru-RU" altLang="ru-RU" sz="2800" dirty="0"/>
              <a:t>для одновременного коллективного использования - быстрого поиска, обработки,  управления данными (добавление, изменение, удаление)</a:t>
            </a:r>
          </a:p>
          <a:p>
            <a:pPr marL="514350" indent="-514350" eaLnBrk="1" hangingPunct="1">
              <a:buFont typeface="+mj-lt"/>
              <a:buAutoNum type="arabicPeriod"/>
            </a:pPr>
            <a:endParaRPr lang="ru-RU" altLang="ru-RU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>
            <a:extLst>
              <a:ext uri="{FF2B5EF4-FFF2-40B4-BE49-F238E27FC236}">
                <a16:creationId xmlns="" xmlns:a16="http://schemas.microsoft.com/office/drawing/2014/main" id="{1EAC2252-5209-414C-902C-1BA4F572B1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90872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dirty="0"/>
              <a:t>Изобретение </a:t>
            </a:r>
            <a:r>
              <a:rPr lang="ru-RU" altLang="ru-RU" dirty="0" smtClean="0"/>
              <a:t>БД</a:t>
            </a:r>
            <a:r>
              <a:rPr lang="en-US" altLang="ru-RU" dirty="0" smtClean="0"/>
              <a:t> </a:t>
            </a:r>
            <a:r>
              <a:rPr lang="ru-RU" altLang="ru-RU" dirty="0"/>
              <a:t>в</a:t>
            </a:r>
            <a:r>
              <a:rPr lang="en-US" altLang="ru-RU" dirty="0"/>
              <a:t> 1970 </a:t>
            </a:r>
            <a:r>
              <a:rPr lang="ru-RU" altLang="ru-RU" dirty="0"/>
              <a:t>г.</a:t>
            </a:r>
          </a:p>
        </p:txBody>
      </p:sp>
      <p:sp>
        <p:nvSpPr>
          <p:cNvPr id="24578" name="Rectangle 3">
            <a:extLst>
              <a:ext uri="{FF2B5EF4-FFF2-40B4-BE49-F238E27FC236}">
                <a16:creationId xmlns="" xmlns:a16="http://schemas.microsoft.com/office/drawing/2014/main" id="{807CDC09-645C-0747-8C43-CF5DAA81356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40886" y="1196752"/>
            <a:ext cx="4723201" cy="3600400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ru-RU" altLang="ru-RU" dirty="0">
                <a:solidFill>
                  <a:srgbClr val="800000"/>
                </a:solidFill>
              </a:rPr>
              <a:t>Эдгар Франк Кодд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altLang="ru-RU" dirty="0">
                <a:solidFill>
                  <a:srgbClr val="800000"/>
                </a:solidFill>
              </a:rPr>
              <a:t>(</a:t>
            </a:r>
            <a:r>
              <a:rPr lang="ru-RU" altLang="ru-RU" dirty="0" err="1">
                <a:solidFill>
                  <a:srgbClr val="800000"/>
                </a:solidFill>
              </a:rPr>
              <a:t>E</a:t>
            </a:r>
            <a:r>
              <a:rPr lang="en-US" altLang="ru-RU" dirty="0" err="1">
                <a:solidFill>
                  <a:srgbClr val="800000"/>
                </a:solidFill>
              </a:rPr>
              <a:t>dgar</a:t>
            </a:r>
            <a:r>
              <a:rPr lang="ru-RU" altLang="ru-RU" dirty="0">
                <a:solidFill>
                  <a:srgbClr val="800000"/>
                </a:solidFill>
              </a:rPr>
              <a:t> </a:t>
            </a:r>
            <a:r>
              <a:rPr lang="ru-RU" altLang="ru-RU" dirty="0" err="1">
                <a:solidFill>
                  <a:srgbClr val="800000"/>
                </a:solidFill>
              </a:rPr>
              <a:t>F</a:t>
            </a:r>
            <a:r>
              <a:rPr lang="en-US" altLang="ru-RU" dirty="0">
                <a:solidFill>
                  <a:srgbClr val="800000"/>
                </a:solidFill>
              </a:rPr>
              <a:t>rank</a:t>
            </a:r>
            <a:r>
              <a:rPr lang="ru-RU" altLang="ru-RU" dirty="0">
                <a:solidFill>
                  <a:srgbClr val="800000"/>
                </a:solidFill>
              </a:rPr>
              <a:t> </a:t>
            </a:r>
            <a:r>
              <a:rPr lang="ru-RU" altLang="ru-RU" dirty="0" err="1">
                <a:solidFill>
                  <a:srgbClr val="800000"/>
                </a:solidFill>
              </a:rPr>
              <a:t>Codd</a:t>
            </a:r>
            <a:r>
              <a:rPr lang="ru-RU" altLang="ru-RU" dirty="0">
                <a:solidFill>
                  <a:srgbClr val="800000"/>
                </a:solidFill>
              </a:rPr>
              <a:t>)</a:t>
            </a:r>
            <a:r>
              <a:rPr lang="ru-RU" altLang="ru-RU" sz="2800" dirty="0"/>
              <a:t> </a:t>
            </a:r>
            <a:endParaRPr lang="en-US" altLang="ru-RU" sz="2800" dirty="0"/>
          </a:p>
          <a:p>
            <a:pPr eaLnBrk="1" hangingPunct="1">
              <a:buFont typeface="Wingdings" pitchFamily="2" charset="2"/>
              <a:buNone/>
            </a:pPr>
            <a:endParaRPr lang="ru-RU" altLang="ru-RU" sz="1600" dirty="0"/>
          </a:p>
          <a:p>
            <a:pPr eaLnBrk="1" hangingPunct="1">
              <a:buFont typeface="Wingdings" pitchFamily="2" charset="2"/>
              <a:buNone/>
            </a:pPr>
            <a:r>
              <a:rPr lang="ru-RU" altLang="ru-RU" sz="2400" dirty="0" err="1"/>
              <a:t>A</a:t>
            </a:r>
            <a:r>
              <a:rPr lang="ru-RU" altLang="ru-RU" sz="2400" dirty="0"/>
              <a:t> </a:t>
            </a:r>
            <a:r>
              <a:rPr lang="ru-RU" altLang="ru-RU" sz="2400" dirty="0" err="1"/>
              <a:t>Relational</a:t>
            </a:r>
            <a:r>
              <a:rPr lang="ru-RU" altLang="ru-RU" sz="2400" dirty="0"/>
              <a:t> </a:t>
            </a:r>
            <a:r>
              <a:rPr lang="ru-RU" altLang="ru-RU" sz="2400" dirty="0" err="1"/>
              <a:t>Model</a:t>
            </a:r>
            <a:r>
              <a:rPr lang="ru-RU" altLang="ru-RU" sz="2400" dirty="0"/>
              <a:t> </a:t>
            </a:r>
            <a:r>
              <a:rPr lang="ru-RU" altLang="ru-RU" sz="2400" dirty="0" err="1"/>
              <a:t>of</a:t>
            </a:r>
            <a:r>
              <a:rPr lang="ru-RU" altLang="ru-RU" sz="2400" dirty="0"/>
              <a:t> </a:t>
            </a:r>
            <a:r>
              <a:rPr lang="ru-RU" altLang="ru-RU" sz="2400" dirty="0" err="1"/>
              <a:t>Data</a:t>
            </a:r>
            <a:r>
              <a:rPr lang="ru-RU" altLang="ru-RU" sz="2400" dirty="0"/>
              <a:t> </a:t>
            </a:r>
            <a:r>
              <a:rPr lang="ru-RU" altLang="ru-RU" sz="2400" dirty="0" err="1"/>
              <a:t>for</a:t>
            </a:r>
            <a:r>
              <a:rPr lang="ru-RU" altLang="ru-RU" sz="2400" dirty="0"/>
              <a:t> </a:t>
            </a:r>
            <a:r>
              <a:rPr lang="ru-RU" altLang="ru-RU" sz="2400" dirty="0" err="1"/>
              <a:t>Large</a:t>
            </a:r>
            <a:r>
              <a:rPr lang="ru-RU" altLang="ru-RU" sz="2400" dirty="0"/>
              <a:t> </a:t>
            </a:r>
            <a:r>
              <a:rPr lang="ru-RU" altLang="ru-RU" sz="2400" dirty="0" err="1"/>
              <a:t>Shared</a:t>
            </a:r>
            <a:r>
              <a:rPr lang="ru-RU" altLang="ru-RU" sz="2400" dirty="0"/>
              <a:t> </a:t>
            </a:r>
            <a:r>
              <a:rPr lang="ru-RU" altLang="ru-RU" sz="2400" dirty="0" err="1"/>
              <a:t>Data</a:t>
            </a:r>
            <a:r>
              <a:rPr lang="ru-RU" altLang="ru-RU" sz="2400" dirty="0"/>
              <a:t> </a:t>
            </a:r>
            <a:r>
              <a:rPr lang="ru-RU" altLang="ru-RU" sz="2400" dirty="0" err="1"/>
              <a:t>Banks</a:t>
            </a:r>
            <a:r>
              <a:rPr lang="ru-RU" altLang="ru-RU" sz="2400" dirty="0"/>
              <a:t>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altLang="ru-RU" sz="2400" i="1" dirty="0" err="1"/>
              <a:t>Communications</a:t>
            </a:r>
            <a:r>
              <a:rPr lang="ru-RU" altLang="ru-RU" sz="2400" i="1" dirty="0"/>
              <a:t> </a:t>
            </a:r>
            <a:r>
              <a:rPr lang="ru-RU" altLang="ru-RU" sz="2400" i="1" dirty="0" err="1"/>
              <a:t>of</a:t>
            </a:r>
            <a:r>
              <a:rPr lang="ru-RU" altLang="ru-RU" sz="2400" i="1" dirty="0"/>
              <a:t> </a:t>
            </a:r>
            <a:r>
              <a:rPr lang="ru-RU" altLang="ru-RU" sz="2400" i="1" dirty="0" err="1"/>
              <a:t>the</a:t>
            </a:r>
            <a:r>
              <a:rPr lang="ru-RU" altLang="ru-RU" sz="2400" i="1" dirty="0"/>
              <a:t> ACM, </a:t>
            </a:r>
            <a:r>
              <a:rPr lang="ru-RU" altLang="ru-RU" sz="2400" i="1" dirty="0" err="1"/>
              <a:t>Volume</a:t>
            </a:r>
            <a:r>
              <a:rPr lang="ru-RU" altLang="ru-RU" sz="2400" i="1" dirty="0"/>
              <a:t> 13, </a:t>
            </a:r>
            <a:r>
              <a:rPr lang="ru-RU" altLang="ru-RU" sz="2400" i="1" dirty="0" err="1"/>
              <a:t>Number</a:t>
            </a:r>
            <a:r>
              <a:rPr lang="ru-RU" altLang="ru-RU" sz="2400" i="1" dirty="0"/>
              <a:t> 6, </a:t>
            </a:r>
            <a:r>
              <a:rPr lang="ru-RU" altLang="ru-RU" sz="2400" i="1" dirty="0" err="1"/>
              <a:t>June</a:t>
            </a:r>
            <a:r>
              <a:rPr lang="ru-RU" altLang="ru-RU" sz="2400" i="1" dirty="0"/>
              <a:t>, 1970</a:t>
            </a:r>
            <a:r>
              <a:rPr lang="ru-RU" altLang="ru-RU" sz="2400" dirty="0"/>
              <a:t> </a:t>
            </a:r>
            <a:endParaRPr lang="en-US" altLang="ru-RU" sz="2400" dirty="0"/>
          </a:p>
        </p:txBody>
      </p:sp>
      <p:pic>
        <p:nvPicPr>
          <p:cNvPr id="24579" name="Picture 4">
            <a:extLst>
              <a:ext uri="{FF2B5EF4-FFF2-40B4-BE49-F238E27FC236}">
                <a16:creationId xmlns="" xmlns:a16="http://schemas.microsoft.com/office/drawing/2014/main" id="{1D806D90-DB00-6C4A-AE0F-C161083EF6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050" y="1196752"/>
            <a:ext cx="2633663" cy="374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Text Box 5">
            <a:extLst>
              <a:ext uri="{FF2B5EF4-FFF2-40B4-BE49-F238E27FC236}">
                <a16:creationId xmlns="" xmlns:a16="http://schemas.microsoft.com/office/drawing/2014/main" id="{50218A28-F26C-AC42-82B5-116BAC8A9F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300663"/>
            <a:ext cx="9144000" cy="519112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>
                <a:solidFill>
                  <a:srgbClr val="595959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ru-RU" altLang="ru-RU" sz="2800">
                <a:solidFill>
                  <a:schemeClr val="bg1"/>
                </a:solidFill>
                <a:latin typeface="Tahoma" panose="020B0604030504040204" pitchFamily="34" charset="0"/>
              </a:rPr>
              <a:t>Внедрение этого изобретения перевернуло мир</a:t>
            </a:r>
          </a:p>
        </p:txBody>
      </p:sp>
      <p:sp>
        <p:nvSpPr>
          <p:cNvPr id="24581" name="Text Box 6">
            <a:extLst>
              <a:ext uri="{FF2B5EF4-FFF2-40B4-BE49-F238E27FC236}">
                <a16:creationId xmlns="" xmlns:a16="http://schemas.microsoft.com/office/drawing/2014/main" id="{C7EA413B-24C4-B945-B2D0-64FD95D344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5962650"/>
            <a:ext cx="81359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>
                <a:solidFill>
                  <a:srgbClr val="595959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ru-RU" altLang="ru-RU" sz="1800">
                <a:solidFill>
                  <a:schemeClr val="tx1"/>
                </a:solidFill>
                <a:latin typeface="Tahoma" panose="020B0604030504040204" pitchFamily="34" charset="0"/>
              </a:rPr>
              <a:t>В 2002 журнал </a:t>
            </a:r>
            <a:r>
              <a:rPr lang="en-US" altLang="ru-RU" sz="1800">
                <a:solidFill>
                  <a:schemeClr val="tx1"/>
                </a:solidFill>
                <a:latin typeface="Tahoma" panose="020B0604030504040204" pitchFamily="34" charset="0"/>
              </a:rPr>
              <a:t>Forbes</a:t>
            </a:r>
            <a:r>
              <a:rPr lang="ru-RU" altLang="ru-RU" sz="1800">
                <a:solidFill>
                  <a:schemeClr val="tx1"/>
                </a:solidFill>
                <a:latin typeface="Tahoma" panose="020B0604030504040204" pitchFamily="34" charset="0"/>
              </a:rPr>
              <a:t> поместил реляционную модель данных в список важнейших инноваций последних 85 лет.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>
            <a:extLst>
              <a:ext uri="{FF2B5EF4-FFF2-40B4-BE49-F238E27FC236}">
                <a16:creationId xmlns="" xmlns:a16="http://schemas.microsoft.com/office/drawing/2014/main" id="{7541352B-97FA-284A-9AD6-9F8E2F7655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-6303"/>
            <a:ext cx="9144000" cy="1059039"/>
          </a:xfrm>
          <a:solidFill>
            <a:schemeClr val="bg1">
              <a:lumMod val="85000"/>
            </a:schemeClr>
          </a:solidFill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cap="none" dirty="0"/>
              <a:t>Рынок </a:t>
            </a:r>
            <a:r>
              <a:rPr lang="ru-RU" altLang="ru-RU" cap="none" dirty="0" smtClean="0"/>
              <a:t>СУБД </a:t>
            </a:r>
            <a:r>
              <a:rPr lang="ru-RU" altLang="ru-RU" cap="none" dirty="0"/>
              <a:t>– более 30 миллиардов </a:t>
            </a:r>
            <a:r>
              <a:rPr lang="en-US" altLang="ru-RU" cap="none" dirty="0"/>
              <a:t>$ </a:t>
            </a:r>
            <a:r>
              <a:rPr lang="ru-RU" altLang="ru-RU" cap="none" dirty="0"/>
              <a:t>в год</a:t>
            </a:r>
          </a:p>
        </p:txBody>
      </p:sp>
      <p:pic>
        <p:nvPicPr>
          <p:cNvPr id="4" name="Изображение 6">
            <a:extLst>
              <a:ext uri="{FF2B5EF4-FFF2-40B4-BE49-F238E27FC236}">
                <a16:creationId xmlns="" xmlns:a16="http://schemas.microsoft.com/office/drawing/2014/main" id="{EF9F7239-E6E9-A94A-ADF2-AE85B0C41E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897" y="2924944"/>
            <a:ext cx="5569103" cy="3857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="" xmlns:a16="http://schemas.microsoft.com/office/drawing/2014/main" id="{9241288F-0891-9D43-9E84-0FD2E2EEDAD7}"/>
              </a:ext>
            </a:extLst>
          </p:cNvPr>
          <p:cNvSpPr txBox="1">
            <a:spLocks noChangeArrowheads="1"/>
          </p:cNvSpPr>
          <p:nvPr/>
        </p:nvSpPr>
        <p:spPr>
          <a:xfrm>
            <a:off x="251520" y="1196752"/>
            <a:ext cx="482453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altLang="ru-RU" sz="3200" dirty="0"/>
              <a:t>Крупнейшие игроки:</a:t>
            </a:r>
          </a:p>
          <a:p>
            <a:r>
              <a:rPr lang="en-US" altLang="ru-RU" sz="3100" dirty="0"/>
              <a:t>Oracle – 4</a:t>
            </a:r>
            <a:r>
              <a:rPr lang="ru-RU" altLang="ru-RU" sz="3100" dirty="0"/>
              <a:t>6</a:t>
            </a:r>
            <a:r>
              <a:rPr lang="en-US" altLang="ru-RU" sz="3100" dirty="0"/>
              <a:t>%</a:t>
            </a:r>
          </a:p>
          <a:p>
            <a:r>
              <a:rPr lang="en-US" altLang="ru-RU" sz="3100" dirty="0"/>
              <a:t>Microsoft – 1</a:t>
            </a:r>
            <a:r>
              <a:rPr lang="ru-RU" altLang="ru-RU" sz="3100" dirty="0"/>
              <a:t>9</a:t>
            </a:r>
            <a:r>
              <a:rPr lang="en-US" altLang="ru-RU" sz="3100" dirty="0"/>
              <a:t>%</a:t>
            </a:r>
            <a:endParaRPr lang="ru-RU" altLang="ru-RU" sz="3100" dirty="0"/>
          </a:p>
          <a:p>
            <a:r>
              <a:rPr lang="en-US" altLang="ru-RU" sz="3100" dirty="0"/>
              <a:t>IBM – </a:t>
            </a:r>
            <a:r>
              <a:rPr lang="ru-RU" altLang="ru-RU" sz="3100" dirty="0"/>
              <a:t>16</a:t>
            </a:r>
            <a:r>
              <a:rPr lang="en-US" altLang="ru-RU" sz="3100" dirty="0"/>
              <a:t>%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FC8E3C8-00C0-D24F-94AB-5B60D36C4D29}"/>
              </a:ext>
            </a:extLst>
          </p:cNvPr>
          <p:cNvSpPr txBox="1"/>
          <p:nvPr/>
        </p:nvSpPr>
        <p:spPr>
          <a:xfrm>
            <a:off x="5705872" y="2348880"/>
            <a:ext cx="280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В России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312</TotalTime>
  <Words>1701</Words>
  <Application>Microsoft Macintosh PowerPoint</Application>
  <PresentationFormat>Экран (4:3)</PresentationFormat>
  <Paragraphs>634</Paragraphs>
  <Slides>56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56</vt:i4>
      </vt:variant>
    </vt:vector>
  </HeadingPairs>
  <TitlesOfParts>
    <vt:vector size="67" baseType="lpstr">
      <vt:lpstr>Calibri</vt:lpstr>
      <vt:lpstr>Calibri Light</vt:lpstr>
      <vt:lpstr>Gill Sans MT</vt:lpstr>
      <vt:lpstr>Impact</vt:lpstr>
      <vt:lpstr>Mangal</vt:lpstr>
      <vt:lpstr>Tahoma</vt:lpstr>
      <vt:lpstr>Verdana</vt:lpstr>
      <vt:lpstr>Wingdings</vt:lpstr>
      <vt:lpstr>Arial</vt:lpstr>
      <vt:lpstr>Тема Office</vt:lpstr>
      <vt:lpstr>Image</vt:lpstr>
      <vt:lpstr>БАЗЫ ДАННЫХ </vt:lpstr>
      <vt:lpstr>Уровни знания БД</vt:lpstr>
      <vt:lpstr>Цель и задачи лекции</vt:lpstr>
      <vt:lpstr>План</vt:lpstr>
      <vt:lpstr>Базовые определения</vt:lpstr>
      <vt:lpstr>Еще одно определение!</vt:lpstr>
      <vt:lpstr>Зачем нужны БД?</vt:lpstr>
      <vt:lpstr>Изобретение БД в 1970 г.</vt:lpstr>
      <vt:lpstr>Рынок СУБД – более 30 миллиардов $ в год</vt:lpstr>
      <vt:lpstr>Человек – программа - БД</vt:lpstr>
      <vt:lpstr>Классификация СУБД</vt:lpstr>
      <vt:lpstr>Понятие сущности</vt:lpstr>
      <vt:lpstr>Важнейшее различие между реляционными и объектными СУБД</vt:lpstr>
      <vt:lpstr>Таблица в реляционной БД</vt:lpstr>
      <vt:lpstr>Коллекция в объектной БД</vt:lpstr>
      <vt:lpstr>Терминология структур в реляционных и объектных СУБД</vt:lpstr>
      <vt:lpstr>Презентация PowerPoint</vt:lpstr>
      <vt:lpstr>Особенности таблиц реляционных БД</vt:lpstr>
      <vt:lpstr>Атомарность для числовых значений</vt:lpstr>
      <vt:lpstr>Атомарность для текстовых значений</vt:lpstr>
      <vt:lpstr>Атомарность значений</vt:lpstr>
      <vt:lpstr>Первый основной закон БД</vt:lpstr>
      <vt:lpstr>Второй основной закон БД</vt:lpstr>
      <vt:lpstr>Обращение к данным в реляционной похоже на принцип шахматной доски</vt:lpstr>
      <vt:lpstr>Скорость доступа к таблицам</vt:lpstr>
      <vt:lpstr>Поле таблицы БД</vt:lpstr>
      <vt:lpstr>ЧИСЛЕННЫЕ ТИПЫ ДАННЫХ</vt:lpstr>
      <vt:lpstr>ДРУГИЕ ТИПЫ ДАННЫХ</vt:lpstr>
      <vt:lpstr>Тип данных определяет:</vt:lpstr>
      <vt:lpstr>Ключи</vt:lpstr>
      <vt:lpstr>Запросы к таблицам БД</vt:lpstr>
      <vt:lpstr>Виды запросов</vt:lpstr>
      <vt:lpstr>Выборка</vt:lpstr>
      <vt:lpstr>Презентация PowerPoint</vt:lpstr>
      <vt:lpstr>Добавление записи</vt:lpstr>
      <vt:lpstr>Презентация PowerPoint</vt:lpstr>
      <vt:lpstr>Изменение записи</vt:lpstr>
      <vt:lpstr>Презентация PowerPoint</vt:lpstr>
      <vt:lpstr>Удаление записи</vt:lpstr>
      <vt:lpstr>Презентация PowerPoint</vt:lpstr>
      <vt:lpstr>Язык управления таблицами</vt:lpstr>
      <vt:lpstr>Пример запроса на SQL</vt:lpstr>
      <vt:lpstr>Кто имеет право на те или иные операции с рабочими таблицами?</vt:lpstr>
      <vt:lpstr>Интерфейсы БД</vt:lpstr>
      <vt:lpstr>Стандартные интерфейсы 1. Визуализация таблицы</vt:lpstr>
      <vt:lpstr>Стандартные интерфейсы 2. Форма ввода данных</vt:lpstr>
      <vt:lpstr>Стандартные интерфейсы 3. Диаграмма</vt:lpstr>
      <vt:lpstr>Стандартные интерфейсы 4. Текстовый/табличный отчет</vt:lpstr>
      <vt:lpstr>Стандартные интерфейсы 5. Изображения, видеоролики</vt:lpstr>
      <vt:lpstr>Связывание таблиц</vt:lpstr>
      <vt:lpstr>Способы связывания таблиц</vt:lpstr>
      <vt:lpstr>Один к одному</vt:lpstr>
      <vt:lpstr>Когда возникает необходимость связывания 1 к 1?</vt:lpstr>
      <vt:lpstr>Один ко многим</vt:lpstr>
      <vt:lpstr>Многие ко многим</vt:lpstr>
      <vt:lpstr>Вопрос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БАЗЫ ДАННЫХ </dc:title>
  <dc:creator>пользователь Microsoft Office</dc:creator>
  <cp:lastModifiedBy>пользователь Microsoft Office</cp:lastModifiedBy>
  <cp:revision>25</cp:revision>
  <dcterms:created xsi:type="dcterms:W3CDTF">2018-10-09T02:22:22Z</dcterms:created>
  <dcterms:modified xsi:type="dcterms:W3CDTF">2019-10-12T07:47:11Z</dcterms:modified>
</cp:coreProperties>
</file>