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09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519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723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117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999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40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303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80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5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2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50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6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44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03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31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7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EFD466-CB41-4724-B96F-B3A83372DF38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1914BD-58E7-44B6-97A4-4EA87FF3B3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8676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Воспалительные заболевания органов мочеотделительной системы и мужских половых органов.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 студент 414 группы.</a:t>
            </a:r>
          </a:p>
          <a:p>
            <a:r>
              <a:rPr lang="ru-RU" dirty="0" smtClean="0"/>
              <a:t>Педиатрического факультета.</a:t>
            </a:r>
          </a:p>
          <a:p>
            <a:r>
              <a:rPr lang="ru-RU" dirty="0" smtClean="0"/>
              <a:t>Веселов Денис Сергеевич.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7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1248" y="285232"/>
            <a:ext cx="832104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</a:rPr>
              <a:t>                             </a:t>
            </a:r>
            <a:r>
              <a:rPr lang="ru-RU" sz="4000" dirty="0" smtClean="0">
                <a:latin typeface="Arial" panose="020B0604020202020204" pitchFamily="34" charset="0"/>
              </a:rPr>
              <a:t>Этиология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400" dirty="0" smtClean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</a:rPr>
              <a:t>Наиболее </a:t>
            </a:r>
            <a:r>
              <a:rPr lang="ru-RU" sz="2400" dirty="0">
                <a:latin typeface="Arial" panose="020B0604020202020204" pitchFamily="34" charset="0"/>
              </a:rPr>
              <a:t>частым возбудителем пиелонефрита является кишечная палочка, реже встречаются другие грамотрицательные бактерии, стафилококки и энтерококки. </a:t>
            </a:r>
            <a:endParaRPr lang="ru-RU" sz="2400" dirty="0" smtClean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400" dirty="0" smtClean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</a:rPr>
              <a:t>При </a:t>
            </a:r>
            <a:r>
              <a:rPr lang="ru-RU" sz="2400" dirty="0">
                <a:latin typeface="Arial" panose="020B0604020202020204" pitchFamily="34" charset="0"/>
              </a:rPr>
              <a:t>пиелонефрите у амбулаторных больных (остром и хроническом) в этиологии заболевания преобладает </a:t>
            </a:r>
            <a:r>
              <a:rPr lang="ru-RU" sz="2400" dirty="0" err="1">
                <a:latin typeface="Arial" panose="020B0604020202020204" pitchFamily="34" charset="0"/>
              </a:rPr>
              <a:t>Escherichia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</a:rPr>
              <a:t>coli</a:t>
            </a:r>
            <a:r>
              <a:rPr lang="ru-RU" sz="2400" dirty="0">
                <a:latin typeface="Arial" panose="020B0604020202020204" pitchFamily="34" charset="0"/>
              </a:rPr>
              <a:t>, значение других микроорганизмов ограничено. </a:t>
            </a:r>
            <a:endParaRPr lang="ru-RU" sz="2400" dirty="0" smtClean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400" dirty="0" smtClean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</a:rPr>
              <a:t>Старческий </a:t>
            </a:r>
            <a:r>
              <a:rPr lang="ru-RU" sz="2400" dirty="0">
                <a:latin typeface="Arial" panose="020B0604020202020204" pitchFamily="34" charset="0"/>
              </a:rPr>
              <a:t>сенильный острый пиелонефрит часто вызывает синегнойная палочка. Более редким и наиболее патогенным возбудителем острого пиелонефрита является </a:t>
            </a:r>
            <a:r>
              <a:rPr lang="ru-RU" sz="2400" dirty="0" err="1">
                <a:latin typeface="Arial" panose="020B0604020202020204" pitchFamily="34" charset="0"/>
              </a:rPr>
              <a:t>плазмокоагулирующий</a:t>
            </a:r>
            <a:r>
              <a:rPr lang="ru-RU" sz="2400" dirty="0">
                <a:latin typeface="Arial" panose="020B0604020202020204" pitchFamily="34" charset="0"/>
              </a:rPr>
              <a:t> стафилококк.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135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0352" y="526995"/>
            <a:ext cx="100401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</a:t>
            </a:r>
            <a:r>
              <a:rPr lang="ru-RU" sz="3200" dirty="0" smtClean="0">
                <a:latin typeface="Arial" panose="020B0604020202020204" pitchFamily="34" charset="0"/>
              </a:rPr>
              <a:t>Пути </a:t>
            </a:r>
            <a:r>
              <a:rPr lang="ru-RU" sz="3200" dirty="0">
                <a:latin typeface="Arial" panose="020B0604020202020204" pitchFamily="34" charset="0"/>
              </a:rPr>
              <a:t>проникновения инфекции: </a:t>
            </a:r>
            <a:endParaRPr lang="ru-RU" sz="3200" dirty="0" smtClean="0">
              <a:latin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2000" dirty="0" smtClean="0">
                <a:latin typeface="Arial" panose="020B0604020202020204" pitchFamily="34" charset="0"/>
              </a:rPr>
              <a:t>восходящий </a:t>
            </a:r>
            <a:r>
              <a:rPr lang="ru-RU" sz="2000" dirty="0">
                <a:latin typeface="Arial" panose="020B0604020202020204" pitchFamily="34" charset="0"/>
              </a:rPr>
              <a:t>(</a:t>
            </a:r>
            <a:r>
              <a:rPr lang="ru-RU" sz="2000" dirty="0" err="1">
                <a:latin typeface="Arial" panose="020B0604020202020204" pitchFamily="34" charset="0"/>
              </a:rPr>
              <a:t>урогенный</a:t>
            </a:r>
            <a:r>
              <a:rPr lang="ru-RU" sz="2000" dirty="0">
                <a:latin typeface="Arial" panose="020B0604020202020204" pitchFamily="34" charset="0"/>
              </a:rPr>
              <a:t>) – из нижележащих отделов мочевых путей; </a:t>
            </a:r>
            <a:endParaRPr lang="ru-RU" sz="2000" dirty="0" smtClean="0">
              <a:latin typeface="Arial" panose="020B0604020202020204" pitchFamily="34" charset="0"/>
            </a:endParaRPr>
          </a:p>
          <a:p>
            <a:pPr marL="342900" indent="-342900">
              <a:buAutoNum type="arabicParenR"/>
            </a:pPr>
            <a:endParaRPr lang="ru-RU" sz="2000" dirty="0">
              <a:latin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</a:rPr>
              <a:t>) гематогенный – из большого круга кровообращения по почечной артерии (чаще при хроническом тонзиллите, стоматологических и ЛОР-заболеваниях) или из кишечника по воротной вене; </a:t>
            </a:r>
            <a:endParaRPr lang="ru-RU" sz="2000" dirty="0" smtClean="0">
              <a:latin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</a:rPr>
              <a:t>3</a:t>
            </a:r>
            <a:r>
              <a:rPr lang="ru-RU" sz="2000" dirty="0">
                <a:latin typeface="Arial" panose="020B0604020202020204" pitchFamily="34" charset="0"/>
              </a:rPr>
              <a:t>) </a:t>
            </a:r>
            <a:r>
              <a:rPr lang="ru-RU" sz="2000" dirty="0" err="1">
                <a:latin typeface="Arial" panose="020B0604020202020204" pitchFamily="34" charset="0"/>
              </a:rPr>
              <a:t>лимфогенный</a:t>
            </a:r>
            <a:r>
              <a:rPr lang="ru-RU" sz="2000" dirty="0">
                <a:latin typeface="Arial" panose="020B0604020202020204" pitchFamily="34" charset="0"/>
              </a:rPr>
              <a:t> – по лимфатическим путям из кишечника, органов малого таза, лёгких при наличии воспалительных заболеваний этих органов.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9972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544" y="558370"/>
            <a:ext cx="9720173" cy="278345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758190" marR="757555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Неспецифические воспалительные </a:t>
            </a:r>
            <a:r>
              <a:rPr spc="-875" dirty="0"/>
              <a:t> </a:t>
            </a:r>
            <a:r>
              <a:rPr spc="-5" dirty="0"/>
              <a:t>заболевания</a:t>
            </a:r>
            <a:r>
              <a:rPr spc="-60" dirty="0"/>
              <a:t> </a:t>
            </a:r>
            <a:r>
              <a:rPr dirty="0"/>
              <a:t>органов</a:t>
            </a:r>
            <a:r>
              <a:rPr spc="-55" dirty="0"/>
              <a:t> </a:t>
            </a:r>
            <a:r>
              <a:rPr dirty="0"/>
              <a:t>мочеполовой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системы</a:t>
            </a:r>
            <a:r>
              <a:rPr spc="-45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dirty="0"/>
              <a:t>инфекция</a:t>
            </a:r>
            <a:r>
              <a:rPr spc="-35" dirty="0"/>
              <a:t> </a:t>
            </a:r>
            <a:r>
              <a:rPr dirty="0"/>
              <a:t>мочевых</a:t>
            </a:r>
            <a:r>
              <a:rPr spc="-25" dirty="0"/>
              <a:t> </a:t>
            </a:r>
            <a:r>
              <a:rPr dirty="0"/>
              <a:t>путей</a:t>
            </a:r>
            <a:r>
              <a:rPr spc="-20" dirty="0"/>
              <a:t> </a:t>
            </a:r>
            <a:r>
              <a:rPr dirty="0"/>
              <a:t>(ИМП)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2658528" y="3909932"/>
            <a:ext cx="6844665" cy="239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100" spc="20" dirty="0">
                <a:latin typeface="Tahoma"/>
                <a:cs typeface="Tahoma"/>
              </a:rPr>
              <a:t>Инфекцией</a:t>
            </a:r>
            <a:r>
              <a:rPr sz="2100" spc="-80" dirty="0">
                <a:latin typeface="Tahoma"/>
                <a:cs typeface="Tahoma"/>
              </a:rPr>
              <a:t> </a:t>
            </a:r>
            <a:r>
              <a:rPr sz="2100" spc="30" dirty="0">
                <a:latin typeface="Tahoma"/>
                <a:cs typeface="Tahoma"/>
              </a:rPr>
              <a:t>мочевых</a:t>
            </a:r>
            <a:r>
              <a:rPr sz="2100" spc="-50" dirty="0">
                <a:latin typeface="Tahoma"/>
                <a:cs typeface="Tahoma"/>
              </a:rPr>
              <a:t> </a:t>
            </a:r>
            <a:r>
              <a:rPr sz="2100" spc="-5" dirty="0">
                <a:latin typeface="Tahoma"/>
                <a:cs typeface="Tahoma"/>
              </a:rPr>
              <a:t>путей</a:t>
            </a:r>
            <a:r>
              <a:rPr sz="2100" spc="-60" dirty="0">
                <a:latin typeface="Tahoma"/>
                <a:cs typeface="Tahoma"/>
              </a:rPr>
              <a:t> </a:t>
            </a:r>
            <a:r>
              <a:rPr sz="2100" spc="25" dirty="0">
                <a:latin typeface="Tahoma"/>
                <a:cs typeface="Tahoma"/>
              </a:rPr>
              <a:t>называется</a:t>
            </a:r>
            <a:r>
              <a:rPr sz="2100" spc="-70" dirty="0">
                <a:latin typeface="Tahoma"/>
                <a:cs typeface="Tahoma"/>
              </a:rPr>
              <a:t> </a:t>
            </a:r>
            <a:r>
              <a:rPr sz="2100" spc="15" dirty="0">
                <a:latin typeface="Tahoma"/>
                <a:cs typeface="Tahoma"/>
              </a:rPr>
              <a:t>бактериальная </a:t>
            </a:r>
            <a:r>
              <a:rPr sz="2100" spc="-640" dirty="0">
                <a:latin typeface="Tahoma"/>
                <a:cs typeface="Tahoma"/>
              </a:rPr>
              <a:t> </a:t>
            </a:r>
            <a:r>
              <a:rPr sz="2100" spc="5" dirty="0">
                <a:latin typeface="Tahoma"/>
                <a:cs typeface="Tahoma"/>
              </a:rPr>
              <a:t>инвазия </a:t>
            </a:r>
            <a:r>
              <a:rPr sz="2100" dirty="0">
                <a:latin typeface="Tahoma"/>
                <a:cs typeface="Tahoma"/>
              </a:rPr>
              <a:t>уретры, </a:t>
            </a:r>
            <a:r>
              <a:rPr sz="2100" spc="10" dirty="0">
                <a:latin typeface="Tahoma"/>
                <a:cs typeface="Tahoma"/>
              </a:rPr>
              <a:t>мочевого </a:t>
            </a:r>
            <a:r>
              <a:rPr sz="2100" spc="5" dirty="0">
                <a:latin typeface="Tahoma"/>
                <a:cs typeface="Tahoma"/>
              </a:rPr>
              <a:t>пузыря </a:t>
            </a:r>
            <a:r>
              <a:rPr sz="2100" spc="10" dirty="0">
                <a:latin typeface="Tahoma"/>
                <a:cs typeface="Tahoma"/>
              </a:rPr>
              <a:t>или </a:t>
            </a:r>
            <a:r>
              <a:rPr sz="2100" spc="-35" dirty="0">
                <a:latin typeface="Tahoma"/>
                <a:cs typeface="Tahoma"/>
              </a:rPr>
              <a:t>почек, </a:t>
            </a:r>
            <a:r>
              <a:rPr sz="2100" spc="-5" dirty="0">
                <a:latin typeface="Tahoma"/>
                <a:cs typeface="Tahoma"/>
              </a:rPr>
              <a:t>которая </a:t>
            </a:r>
            <a:r>
              <a:rPr sz="2100" dirty="0">
                <a:latin typeface="Tahoma"/>
                <a:cs typeface="Tahoma"/>
              </a:rPr>
              <a:t> </a:t>
            </a:r>
            <a:r>
              <a:rPr sz="2100" spc="25" dirty="0">
                <a:latin typeface="Tahoma"/>
                <a:cs typeface="Tahoma"/>
              </a:rPr>
              <a:t>вызывает</a:t>
            </a:r>
            <a:r>
              <a:rPr sz="2100" spc="-75" dirty="0">
                <a:latin typeface="Tahoma"/>
                <a:cs typeface="Tahoma"/>
              </a:rPr>
              <a:t> </a:t>
            </a:r>
            <a:r>
              <a:rPr sz="2100" spc="20" dirty="0">
                <a:latin typeface="Tahoma"/>
                <a:cs typeface="Tahoma"/>
              </a:rPr>
              <a:t>воспалительный</a:t>
            </a:r>
            <a:r>
              <a:rPr sz="2100" spc="-70" dirty="0">
                <a:latin typeface="Tahoma"/>
                <a:cs typeface="Tahoma"/>
              </a:rPr>
              <a:t> </a:t>
            </a:r>
            <a:r>
              <a:rPr sz="2100" spc="5" dirty="0">
                <a:latin typeface="Tahoma"/>
                <a:cs typeface="Tahoma"/>
              </a:rPr>
              <a:t>ответ</a:t>
            </a:r>
            <a:r>
              <a:rPr sz="2100" spc="-70" dirty="0">
                <a:latin typeface="Tahoma"/>
                <a:cs typeface="Tahoma"/>
              </a:rPr>
              <a:t> </a:t>
            </a:r>
            <a:r>
              <a:rPr sz="2100" spc="-15" dirty="0">
                <a:latin typeface="Tahoma"/>
                <a:cs typeface="Tahoma"/>
              </a:rPr>
              <a:t>и</a:t>
            </a:r>
            <a:r>
              <a:rPr sz="2100" spc="-70" dirty="0">
                <a:latin typeface="Tahoma"/>
                <a:cs typeface="Tahoma"/>
              </a:rPr>
              <a:t> </a:t>
            </a:r>
            <a:r>
              <a:rPr sz="2100" spc="15" dirty="0">
                <a:latin typeface="Tahoma"/>
                <a:cs typeface="Tahoma"/>
              </a:rPr>
              <a:t>сопровождается</a:t>
            </a:r>
            <a:endParaRPr sz="2100" dirty="0">
              <a:latin typeface="Tahoma"/>
              <a:cs typeface="Tahoma"/>
            </a:endParaRPr>
          </a:p>
          <a:p>
            <a:pPr marL="12700"/>
            <a:r>
              <a:rPr sz="2100" spc="-5" dirty="0">
                <a:latin typeface="Tahoma"/>
                <a:cs typeface="Tahoma"/>
              </a:rPr>
              <a:t>клиническими</a:t>
            </a:r>
            <a:r>
              <a:rPr sz="2100" spc="-90" dirty="0">
                <a:latin typeface="Tahoma"/>
                <a:cs typeface="Tahoma"/>
              </a:rPr>
              <a:t> </a:t>
            </a:r>
            <a:r>
              <a:rPr sz="2100" spc="35" dirty="0">
                <a:latin typeface="Tahoma"/>
                <a:cs typeface="Tahoma"/>
              </a:rPr>
              <a:t>симптомами</a:t>
            </a:r>
            <a:endParaRPr sz="2100" dirty="0">
              <a:latin typeface="Tahoma"/>
              <a:cs typeface="Tahoma"/>
            </a:endParaRPr>
          </a:p>
          <a:p>
            <a:pPr>
              <a:spcBef>
                <a:spcPts val="25"/>
              </a:spcBef>
            </a:pPr>
            <a:endParaRPr sz="2900" dirty="0">
              <a:latin typeface="Tahoma"/>
              <a:cs typeface="Tahoma"/>
            </a:endParaRPr>
          </a:p>
          <a:p>
            <a:pPr marL="12700" marR="126364">
              <a:spcBef>
                <a:spcPts val="5"/>
              </a:spcBef>
            </a:pPr>
            <a:r>
              <a:rPr sz="2100" spc="35" dirty="0">
                <a:latin typeface="Tahoma"/>
                <a:cs typeface="Tahoma"/>
              </a:rPr>
              <a:t>Мочевая</a:t>
            </a:r>
            <a:r>
              <a:rPr sz="2100" spc="-75" dirty="0">
                <a:latin typeface="Tahoma"/>
                <a:cs typeface="Tahoma"/>
              </a:rPr>
              <a:t> </a:t>
            </a:r>
            <a:r>
              <a:rPr sz="2100" spc="5" dirty="0">
                <a:latin typeface="Tahoma"/>
                <a:cs typeface="Tahoma"/>
              </a:rPr>
              <a:t>инфекция</a:t>
            </a:r>
            <a:r>
              <a:rPr sz="2100" spc="-80" dirty="0">
                <a:latin typeface="Tahoma"/>
                <a:cs typeface="Tahoma"/>
              </a:rPr>
              <a:t> </a:t>
            </a:r>
            <a:r>
              <a:rPr sz="2100" spc="35" dirty="0">
                <a:latin typeface="Tahoma"/>
                <a:cs typeface="Tahoma"/>
              </a:rPr>
              <a:t>остается</a:t>
            </a:r>
            <a:r>
              <a:rPr sz="2100" spc="-75" dirty="0">
                <a:latin typeface="Tahoma"/>
                <a:cs typeface="Tahoma"/>
              </a:rPr>
              <a:t> </a:t>
            </a:r>
            <a:r>
              <a:rPr sz="2100" spc="25" dirty="0">
                <a:latin typeface="Tahoma"/>
                <a:cs typeface="Tahoma"/>
              </a:rPr>
              <a:t>одним</a:t>
            </a:r>
            <a:r>
              <a:rPr sz="2100" spc="-70" dirty="0">
                <a:latin typeface="Tahoma"/>
                <a:cs typeface="Tahoma"/>
              </a:rPr>
              <a:t> </a:t>
            </a:r>
            <a:r>
              <a:rPr sz="2100" spc="-5" dirty="0">
                <a:latin typeface="Tahoma"/>
                <a:cs typeface="Tahoma"/>
              </a:rPr>
              <a:t>из</a:t>
            </a:r>
            <a:r>
              <a:rPr sz="2100" spc="-75" dirty="0">
                <a:latin typeface="Tahoma"/>
                <a:cs typeface="Tahoma"/>
              </a:rPr>
              <a:t> </a:t>
            </a:r>
            <a:r>
              <a:rPr sz="2100" spc="15" dirty="0">
                <a:latin typeface="Tahoma"/>
                <a:cs typeface="Tahoma"/>
              </a:rPr>
              <a:t>основных</a:t>
            </a:r>
            <a:r>
              <a:rPr sz="2100" spc="-80" dirty="0">
                <a:latin typeface="Tahoma"/>
                <a:cs typeface="Tahoma"/>
              </a:rPr>
              <a:t> </a:t>
            </a:r>
            <a:r>
              <a:rPr sz="2100" spc="50" dirty="0">
                <a:latin typeface="Tahoma"/>
                <a:cs typeface="Tahoma"/>
              </a:rPr>
              <a:t>мест </a:t>
            </a:r>
            <a:r>
              <a:rPr sz="2100" spc="-645" dirty="0">
                <a:latin typeface="Tahoma"/>
                <a:cs typeface="Tahoma"/>
              </a:rPr>
              <a:t> </a:t>
            </a:r>
            <a:r>
              <a:rPr sz="2100" spc="5" dirty="0">
                <a:latin typeface="Tahoma"/>
                <a:cs typeface="Tahoma"/>
              </a:rPr>
              <a:t>локализации</a:t>
            </a:r>
            <a:r>
              <a:rPr sz="2100" spc="-65" dirty="0">
                <a:latin typeface="Tahoma"/>
                <a:cs typeface="Tahoma"/>
              </a:rPr>
              <a:t> </a:t>
            </a:r>
            <a:r>
              <a:rPr sz="2100" dirty="0">
                <a:latin typeface="Tahoma"/>
                <a:cs typeface="Tahoma"/>
              </a:rPr>
              <a:t>инфекции</a:t>
            </a:r>
            <a:r>
              <a:rPr sz="2100" spc="-75" dirty="0">
                <a:latin typeface="Tahoma"/>
                <a:cs typeface="Tahoma"/>
              </a:rPr>
              <a:t> </a:t>
            </a:r>
            <a:r>
              <a:rPr sz="2100" spc="10" dirty="0">
                <a:latin typeface="Tahoma"/>
                <a:cs typeface="Tahoma"/>
              </a:rPr>
              <a:t>в</a:t>
            </a:r>
            <a:r>
              <a:rPr sz="2100" spc="-70" dirty="0">
                <a:latin typeface="Tahoma"/>
                <a:cs typeface="Tahoma"/>
              </a:rPr>
              <a:t> </a:t>
            </a:r>
            <a:r>
              <a:rPr sz="2100" spc="10" dirty="0">
                <a:latin typeface="Tahoma"/>
                <a:cs typeface="Tahoma"/>
              </a:rPr>
              <a:t>организме</a:t>
            </a:r>
            <a:r>
              <a:rPr sz="2100" spc="-80" dirty="0">
                <a:latin typeface="Tahoma"/>
                <a:cs typeface="Tahoma"/>
              </a:rPr>
              <a:t> </a:t>
            </a:r>
            <a:r>
              <a:rPr sz="2100" spc="10" dirty="0">
                <a:latin typeface="Tahoma"/>
                <a:cs typeface="Tahoma"/>
              </a:rPr>
              <a:t>человека</a:t>
            </a:r>
            <a:endParaRPr sz="21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445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8056" y="210312"/>
            <a:ext cx="90891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                                                      Пиелонефрит </a:t>
            </a:r>
          </a:p>
          <a:p>
            <a:r>
              <a:rPr lang="ru-RU" sz="2400" dirty="0" smtClean="0"/>
              <a:t>   </a:t>
            </a:r>
            <a:r>
              <a:rPr lang="ru-RU" sz="2400" dirty="0" err="1" smtClean="0"/>
              <a:t>Бактериально</a:t>
            </a:r>
            <a:r>
              <a:rPr lang="ru-RU" sz="2400" dirty="0" smtClean="0"/>
              <a:t>-воспалительный </a:t>
            </a:r>
            <a:r>
              <a:rPr lang="ru-RU" sz="2400" dirty="0"/>
              <a:t>неспецифический процесс паренхимы и чашечно-лоханочной системы почки с преимущественным поражением её интерстициальной </a:t>
            </a:r>
            <a:r>
              <a:rPr lang="ru-RU" sz="2400" dirty="0" smtClean="0"/>
              <a:t>ткани.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ru-RU" sz="2400" dirty="0"/>
              <a:t>Частота локализации воспалительного процесса в мочеполовой системе: </a:t>
            </a:r>
            <a:endParaRPr lang="ru-RU" sz="2400" dirty="0" smtClean="0"/>
          </a:p>
          <a:p>
            <a:r>
              <a:rPr lang="ru-RU" sz="2400" dirty="0" smtClean="0"/>
              <a:t>Пиелонефрит </a:t>
            </a:r>
            <a:r>
              <a:rPr lang="ru-RU" sz="2400" dirty="0"/>
              <a:t>- 30% </a:t>
            </a:r>
            <a:endParaRPr lang="ru-RU" sz="2400" dirty="0" smtClean="0"/>
          </a:p>
          <a:p>
            <a:r>
              <a:rPr lang="ru-RU" sz="2400" dirty="0" smtClean="0"/>
              <a:t>Цистит </a:t>
            </a:r>
            <a:r>
              <a:rPr lang="ru-RU" sz="2400" dirty="0"/>
              <a:t>- 53% </a:t>
            </a:r>
            <a:endParaRPr lang="ru-RU" sz="2400" dirty="0" smtClean="0"/>
          </a:p>
          <a:p>
            <a:r>
              <a:rPr lang="ru-RU" sz="2400" dirty="0" smtClean="0"/>
              <a:t>Другие </a:t>
            </a:r>
            <a:r>
              <a:rPr lang="ru-RU" sz="2400" dirty="0"/>
              <a:t>- 17%</a:t>
            </a:r>
          </a:p>
        </p:txBody>
      </p:sp>
    </p:spTree>
    <p:extLst>
      <p:ext uri="{BB962C8B-B14F-4D97-AF65-F5344CB8AC3E}">
        <p14:creationId xmlns:p14="http://schemas.microsoft.com/office/powerpoint/2010/main" val="2147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Этиология"/>
          <p:cNvSpPr>
            <a:spLocks noChangeAspect="1" noChangeArrowheads="1"/>
          </p:cNvSpPr>
          <p:nvPr/>
        </p:nvSpPr>
        <p:spPr bwMode="auto">
          <a:xfrm>
            <a:off x="155574" y="-144463"/>
            <a:ext cx="8000873" cy="800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5574" y="695605"/>
            <a:ext cx="101405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</a:rPr>
              <a:t>                                   ЭПИДЕМИОЛОГИЯ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</a:rPr>
              <a:t>Заболеваемость </a:t>
            </a:r>
            <a:r>
              <a:rPr lang="ru-RU" sz="2800" dirty="0">
                <a:latin typeface="Arial" panose="020B0604020202020204" pitchFamily="34" charset="0"/>
              </a:rPr>
              <a:t>острым пиелонефритом составляет 15,7 случая на 100 000 населения в год, хроническим пиелонефритом – 18 на 1000 населения. </a:t>
            </a:r>
            <a:endParaRPr lang="ru-RU" sz="2800" dirty="0" smtClean="0">
              <a:latin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</a:rPr>
              <a:t>Женщины </a:t>
            </a:r>
            <a:r>
              <a:rPr lang="ru-RU" sz="2800" dirty="0">
                <a:latin typeface="Arial" panose="020B0604020202020204" pitchFamily="34" charset="0"/>
              </a:rPr>
              <a:t>болеют в 2-5 раз чаще мужчин. </a:t>
            </a:r>
            <a:endParaRPr lang="ru-RU" sz="2800" dirty="0" smtClean="0"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</a:rPr>
              <a:t>Распространённость</a:t>
            </a:r>
            <a:r>
              <a:rPr lang="ru-RU" sz="2800" dirty="0">
                <a:latin typeface="Arial" panose="020B0604020202020204" pitchFamily="34" charset="0"/>
              </a:rPr>
              <a:t>, по данным о причинах смерти, – от 8 до 20%.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884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8368" y="596128"/>
            <a:ext cx="879652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</a:rPr>
              <a:t>            </a:t>
            </a:r>
            <a:r>
              <a:rPr lang="ru-RU" sz="3200" b="1" dirty="0" smtClean="0">
                <a:latin typeface="Arial" panose="020B0604020202020204" pitchFamily="34" charset="0"/>
              </a:rPr>
              <a:t>Возрастные пики заболеваемости.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</a:rPr>
              <a:t>Ранний детский возраст </a:t>
            </a:r>
            <a:r>
              <a:rPr lang="ru-RU" sz="2400" dirty="0">
                <a:latin typeface="Arial" panose="020B0604020202020204" pitchFamily="34" charset="0"/>
              </a:rPr>
              <a:t>(до 3 лет). </a:t>
            </a:r>
            <a:endParaRPr lang="ru-RU" sz="2400" dirty="0" smtClean="0">
              <a:latin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</a:rPr>
              <a:t>Значительное </a:t>
            </a:r>
            <a:r>
              <a:rPr lang="ru-RU" sz="2400" dirty="0">
                <a:latin typeface="Arial" panose="020B0604020202020204" pitchFamily="34" charset="0"/>
              </a:rPr>
              <a:t>преобладание заболевания у девочек (8:1). </a:t>
            </a:r>
            <a:endParaRPr lang="ru-RU" sz="2400" dirty="0" smtClean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 smtClean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</a:rPr>
              <a:t>Активный </a:t>
            </a:r>
            <a:r>
              <a:rPr lang="ru-RU" sz="2400" b="1" dirty="0">
                <a:latin typeface="Arial" panose="020B0604020202020204" pitchFamily="34" charset="0"/>
              </a:rPr>
              <a:t>репродуктивный возраст </a:t>
            </a:r>
            <a:r>
              <a:rPr lang="ru-RU" sz="2400" dirty="0">
                <a:latin typeface="Arial" panose="020B0604020202020204" pitchFamily="34" charset="0"/>
              </a:rPr>
              <a:t>(18-35 лет). Сохраняется преобладание у женщин по сравнению с мужчинами (в среднем 7:1). </a:t>
            </a:r>
            <a:endParaRPr lang="ru-RU" sz="2400" dirty="0" smtClean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</a:rPr>
              <a:t>Пожилой </a:t>
            </a:r>
            <a:r>
              <a:rPr lang="ru-RU" sz="2400" b="1" dirty="0">
                <a:latin typeface="Arial" panose="020B0604020202020204" pitchFamily="34" charset="0"/>
              </a:rPr>
              <a:t>и старческий возраст</a:t>
            </a:r>
            <a:r>
              <a:rPr lang="ru-RU" sz="2400" dirty="0">
                <a:latin typeface="Arial" panose="020B0604020202020204" pitchFamily="34" charset="0"/>
              </a:rPr>
              <a:t>. С 60 лет соотношение болеющих мужчин и женщин выравнивается, а после 70 лет пиелонефритом чаще болеют мужчины, что связано с развитием гипертрофических и опухолевых процессов предстательной железы, приводящих к нарушению </a:t>
            </a:r>
            <a:r>
              <a:rPr lang="ru-RU" sz="2400" dirty="0" err="1">
                <a:latin typeface="Arial" panose="020B0604020202020204" pitchFamily="34" charset="0"/>
              </a:rPr>
              <a:t>уродинамики</a:t>
            </a:r>
            <a:r>
              <a:rPr lang="ru-RU" sz="2400" dirty="0">
                <a:latin typeface="Arial" panose="020B0604020202020204" pitchFamily="34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4679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3504" y="458968"/>
            <a:ext cx="104424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</a:rPr>
              <a:t>   </a:t>
            </a:r>
            <a:r>
              <a:rPr lang="ru-RU" sz="2000" dirty="0" smtClean="0">
                <a:latin typeface="Arial" panose="020B0604020202020204" pitchFamily="34" charset="0"/>
              </a:rPr>
              <a:t>                         </a:t>
            </a:r>
            <a:r>
              <a:rPr lang="ru-RU" sz="4000" dirty="0" smtClean="0">
                <a:latin typeface="Arial" panose="020B0604020202020204" pitchFamily="34" charset="0"/>
              </a:rPr>
              <a:t>Классификация </a:t>
            </a:r>
          </a:p>
          <a:p>
            <a:r>
              <a:rPr lang="ru-RU" sz="2000" dirty="0" smtClean="0">
                <a:latin typeface="Arial" panose="020B0604020202020204" pitchFamily="34" charset="0"/>
              </a:rPr>
              <a:t>По </a:t>
            </a:r>
            <a:r>
              <a:rPr lang="ru-RU" sz="2000" dirty="0" smtClean="0">
                <a:latin typeface="Arial" panose="020B0604020202020204" pitchFamily="34" charset="0"/>
              </a:rPr>
              <a:t>течению </a:t>
            </a:r>
          </a:p>
          <a:p>
            <a:pPr marL="457200" indent="-457200">
              <a:buAutoNum type="arabicPeriod"/>
            </a:pPr>
            <a:endParaRPr lang="ru-RU" sz="2000" dirty="0" smtClean="0">
              <a:latin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latin typeface="Arial" panose="020B0604020202020204" pitchFamily="34" charset="0"/>
              </a:rPr>
              <a:t>Острый </a:t>
            </a:r>
            <a:r>
              <a:rPr lang="ru-RU" sz="2000" dirty="0">
                <a:latin typeface="Arial" panose="020B0604020202020204" pitchFamily="34" charset="0"/>
              </a:rPr>
              <a:t>пиелонефрит (впервые возникший с исходом в выздоровление). </a:t>
            </a:r>
            <a:endParaRPr lang="ru-RU" sz="2000" dirty="0" smtClean="0">
              <a:latin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</a:rPr>
              <a:t>. Хронический пиелонефрит (обострение, ремиссия). </a:t>
            </a:r>
            <a:endParaRPr lang="ru-RU" sz="2000" dirty="0" smtClean="0">
              <a:latin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</a:rPr>
              <a:t>3</a:t>
            </a:r>
            <a:r>
              <a:rPr lang="ru-RU" sz="2000" dirty="0">
                <a:latin typeface="Arial" panose="020B0604020202020204" pitchFamily="34" charset="0"/>
              </a:rPr>
              <a:t>. Рецидив пиелонефрита (развитие острого пиелонефрита в течение 3 </a:t>
            </a:r>
            <a:r>
              <a:rPr lang="ru-RU" sz="2000" dirty="0" err="1">
                <a:latin typeface="Arial" panose="020B0604020202020204" pitchFamily="34" charset="0"/>
              </a:rPr>
              <a:t>мес</a:t>
            </a:r>
            <a:r>
              <a:rPr lang="ru-RU" sz="2000" dirty="0">
                <a:latin typeface="Arial" panose="020B0604020202020204" pitchFamily="34" charset="0"/>
              </a:rPr>
              <a:t> после перенесенного пиелонефрита. Позднее – более вероятен новый возбудитель и пиелонефрит считается новым – </a:t>
            </a:r>
            <a:r>
              <a:rPr lang="ru-RU" sz="2000" dirty="0" err="1">
                <a:latin typeface="Arial" panose="020B0604020202020204" pitchFamily="34" charset="0"/>
              </a:rPr>
              <a:t>de</a:t>
            </a:r>
            <a:r>
              <a:rPr lang="ru-RU" sz="2000" dirty="0">
                <a:latin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</a:rPr>
              <a:t>novo</a:t>
            </a:r>
            <a:r>
              <a:rPr lang="ru-RU" sz="2000" dirty="0">
                <a:latin typeface="Arial" panose="020B0604020202020204" pitchFamily="34" charset="0"/>
              </a:rPr>
              <a:t>). </a:t>
            </a:r>
            <a:endParaRPr lang="ru-RU" sz="2000" dirty="0" smtClean="0">
              <a:latin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</a:rPr>
              <a:t>Острый </a:t>
            </a:r>
            <a:r>
              <a:rPr lang="ru-RU" sz="2000" dirty="0">
                <a:latin typeface="Arial" panose="020B0604020202020204" pitchFamily="34" charset="0"/>
              </a:rPr>
              <a:t>пиелонефрит подразделяется на серозный и гнойный. </a:t>
            </a:r>
            <a:endParaRPr lang="ru-RU" sz="2000" dirty="0" smtClean="0">
              <a:latin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</a:rPr>
              <a:t>Хронический </a:t>
            </a:r>
            <a:r>
              <a:rPr lang="ru-RU" sz="2000" dirty="0">
                <a:latin typeface="Arial" panose="020B0604020202020204" pitchFamily="34" charset="0"/>
              </a:rPr>
              <a:t>пиелонефрит на латентный и рецидивирующий. Фазы течения: обострение (активный пиелонефрит) и ремиссия (неактивный пиелонефрит).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431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048" y="858858"/>
            <a:ext cx="104241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</a:rPr>
              <a:t>                          </a:t>
            </a:r>
            <a:r>
              <a:rPr lang="ru-RU" sz="3600" b="1" dirty="0" smtClean="0">
                <a:latin typeface="Arial" panose="020B0604020202020204" pitchFamily="34" charset="0"/>
              </a:rPr>
              <a:t>Классификация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</a:rPr>
              <a:t>По </a:t>
            </a:r>
            <a:r>
              <a:rPr lang="ru-RU" sz="2400" dirty="0">
                <a:latin typeface="Arial" panose="020B0604020202020204" pitchFamily="34" charset="0"/>
              </a:rPr>
              <a:t>патогенезу </a:t>
            </a:r>
            <a:endParaRPr lang="ru-RU" sz="2400" dirty="0" smtClean="0">
              <a:latin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ru-RU" sz="2400" dirty="0" smtClean="0">
                <a:latin typeface="Arial" panose="020B0604020202020204" pitchFamily="34" charset="0"/>
              </a:rPr>
              <a:t>Первичный </a:t>
            </a:r>
            <a:r>
              <a:rPr lang="ru-RU" sz="2400" dirty="0">
                <a:latin typeface="Arial" panose="020B0604020202020204" pitchFamily="34" charset="0"/>
              </a:rPr>
              <a:t>(без нарушения </a:t>
            </a:r>
            <a:r>
              <a:rPr lang="ru-RU" sz="2400" dirty="0" err="1">
                <a:latin typeface="Arial" panose="020B0604020202020204" pitchFamily="34" charset="0"/>
              </a:rPr>
              <a:t>уродинамики</a:t>
            </a:r>
            <a:r>
              <a:rPr lang="ru-RU" sz="2400" dirty="0">
                <a:latin typeface="Arial" panose="020B0604020202020204" pitchFamily="34" charset="0"/>
              </a:rPr>
              <a:t>). </a:t>
            </a:r>
            <a:endParaRPr lang="ru-RU" sz="2400" dirty="0" smtClean="0">
              <a:latin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</a:rPr>
              <a:t>2</a:t>
            </a:r>
            <a:r>
              <a:rPr lang="ru-RU" sz="2400" dirty="0">
                <a:latin typeface="Arial" panose="020B0604020202020204" pitchFamily="34" charset="0"/>
              </a:rPr>
              <a:t>. Вторичный (</a:t>
            </a:r>
            <a:r>
              <a:rPr lang="ru-RU" sz="2400" dirty="0" err="1">
                <a:latin typeface="Arial" panose="020B0604020202020204" pitchFamily="34" charset="0"/>
              </a:rPr>
              <a:t>развившийся</a:t>
            </a:r>
            <a:r>
              <a:rPr lang="ru-RU" sz="2400" dirty="0">
                <a:latin typeface="Arial" panose="020B0604020202020204" pitchFamily="34" charset="0"/>
              </a:rPr>
              <a:t> на фоне заболевания почки, аномалии развития или нарушения </a:t>
            </a:r>
            <a:r>
              <a:rPr lang="ru-RU" sz="2400" dirty="0" err="1">
                <a:latin typeface="Arial" panose="020B0604020202020204" pitchFamily="34" charset="0"/>
              </a:rPr>
              <a:t>уродинамики</a:t>
            </a:r>
            <a:r>
              <a:rPr lang="ru-RU" sz="2400" dirty="0">
                <a:latin typeface="Arial" panose="020B0604020202020204" pitchFamily="34" charset="0"/>
              </a:rPr>
              <a:t>: стриктура мочеточника, ДГПЖ, МКБ, атония мочевых путей, </a:t>
            </a:r>
            <a:r>
              <a:rPr lang="ru-RU" sz="2400" dirty="0" err="1">
                <a:latin typeface="Arial" panose="020B0604020202020204" pitchFamily="34" charset="0"/>
              </a:rPr>
              <a:t>рефлюксные</a:t>
            </a:r>
            <a:r>
              <a:rPr lang="ru-RU" sz="2400" dirty="0">
                <a:latin typeface="Arial" panose="020B0604020202020204" pitchFamily="34" charset="0"/>
              </a:rPr>
              <a:t> дискинезии). </a:t>
            </a:r>
            <a:endParaRPr lang="ru-RU" sz="2400" dirty="0" smtClean="0">
              <a:latin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anose="020B0604020202020204" pitchFamily="34" charset="0"/>
              </a:rPr>
              <a:t>По </a:t>
            </a:r>
            <a:r>
              <a:rPr lang="ru-RU" sz="2400" dirty="0">
                <a:latin typeface="Arial" panose="020B0604020202020204" pitchFamily="34" charset="0"/>
              </a:rPr>
              <a:t>локализации </a:t>
            </a:r>
            <a:endParaRPr lang="ru-RU" sz="2400" dirty="0" smtClean="0">
              <a:latin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ru-RU" sz="2400" dirty="0" smtClean="0">
              <a:latin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ru-RU" sz="2400" dirty="0" smtClean="0">
                <a:latin typeface="Arial" panose="020B0604020202020204" pitchFamily="34" charset="0"/>
              </a:rPr>
              <a:t>Односторонний </a:t>
            </a:r>
          </a:p>
          <a:p>
            <a:pPr marL="514350" indent="-514350">
              <a:buAutoNum type="arabicPeriod"/>
            </a:pPr>
            <a:endParaRPr lang="ru-RU" sz="2400" dirty="0">
              <a:latin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ru-RU" sz="2400" dirty="0" smtClean="0">
                <a:latin typeface="Arial" panose="020B0604020202020204" pitchFamily="34" charset="0"/>
              </a:rPr>
              <a:t>2</a:t>
            </a:r>
            <a:r>
              <a:rPr lang="ru-RU" sz="2400" dirty="0">
                <a:latin typeface="Arial" panose="020B0604020202020204" pitchFamily="34" charset="0"/>
              </a:rPr>
              <a:t>. Двусторонний.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034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456" y="557106"/>
            <a:ext cx="867765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</a:rPr>
              <a:t>                                </a:t>
            </a:r>
            <a:r>
              <a:rPr lang="ru-RU" sz="3600" dirty="0" smtClean="0">
                <a:latin typeface="Arial" panose="020B0604020202020204" pitchFamily="34" charset="0"/>
              </a:rPr>
              <a:t>Классификация </a:t>
            </a:r>
          </a:p>
          <a:p>
            <a:endParaRPr lang="ru-RU" sz="2400" b="1" dirty="0" smtClean="0">
              <a:latin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</a:rPr>
              <a:t>По </a:t>
            </a:r>
            <a:r>
              <a:rPr lang="ru-RU" sz="2400" b="1" dirty="0">
                <a:latin typeface="Arial" panose="020B0604020202020204" pitchFamily="34" charset="0"/>
              </a:rPr>
              <a:t>месту возникновения </a:t>
            </a:r>
            <a:endParaRPr lang="ru-RU" sz="2400" b="1" dirty="0" smtClean="0">
              <a:latin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anose="020B0604020202020204" pitchFamily="34" charset="0"/>
              </a:rPr>
              <a:t>Внебольничный </a:t>
            </a:r>
            <a:r>
              <a:rPr lang="ru-RU" sz="2400" dirty="0">
                <a:latin typeface="Arial" panose="020B0604020202020204" pitchFamily="34" charset="0"/>
              </a:rPr>
              <a:t>(амбулаторный) – </a:t>
            </a:r>
            <a:r>
              <a:rPr lang="ru-RU" sz="2400" dirty="0" err="1">
                <a:latin typeface="Arial" panose="020B0604020202020204" pitchFamily="34" charset="0"/>
              </a:rPr>
              <a:t>развившийся</a:t>
            </a:r>
            <a:r>
              <a:rPr lang="ru-RU" sz="2400" dirty="0">
                <a:latin typeface="Arial" panose="020B0604020202020204" pitchFamily="34" charset="0"/>
              </a:rPr>
              <a:t> у амбулаторных пациентов или через 48 ч после выписки из стационара. </a:t>
            </a:r>
            <a:endParaRPr lang="ru-RU" sz="2400" dirty="0" smtClean="0">
              <a:latin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</a:rPr>
              <a:t>2</a:t>
            </a:r>
            <a:r>
              <a:rPr lang="ru-RU" sz="2400" dirty="0">
                <a:latin typeface="Arial" panose="020B0604020202020204" pitchFamily="34" charset="0"/>
              </a:rPr>
              <a:t>. Внутрибольничный (</a:t>
            </a:r>
            <a:r>
              <a:rPr lang="ru-RU" sz="2400" dirty="0" err="1">
                <a:latin typeface="Arial" panose="020B0604020202020204" pitchFamily="34" charset="0"/>
              </a:rPr>
              <a:t>нозокомиальный</a:t>
            </a:r>
            <a:r>
              <a:rPr lang="ru-RU" sz="2400" dirty="0">
                <a:latin typeface="Arial" panose="020B0604020202020204" pitchFamily="34" charset="0"/>
              </a:rPr>
              <a:t>) – </a:t>
            </a:r>
            <a:r>
              <a:rPr lang="ru-RU" sz="2400" dirty="0" err="1">
                <a:latin typeface="Arial" panose="020B0604020202020204" pitchFamily="34" charset="0"/>
              </a:rPr>
              <a:t>развившийся</a:t>
            </a:r>
            <a:r>
              <a:rPr lang="ru-RU" sz="2400" dirty="0">
                <a:latin typeface="Arial" panose="020B0604020202020204" pitchFamily="34" charset="0"/>
              </a:rPr>
              <a:t> не ранее чем через 48 ч после госпитализации в стационар или до 48 ч после выписки из него.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82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328" y="837891"/>
            <a:ext cx="111465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</a:t>
            </a:r>
            <a:r>
              <a:rPr lang="ru-RU" sz="3600" dirty="0" smtClean="0">
                <a:latin typeface="Arial" panose="020B0604020202020204" pitchFamily="34" charset="0"/>
              </a:rPr>
              <a:t>Классификация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Arial" panose="020B0604020202020204" pitchFamily="34" charset="0"/>
              </a:rPr>
              <a:t>По </a:t>
            </a:r>
            <a:r>
              <a:rPr lang="ru-RU" sz="2400" dirty="0">
                <a:latin typeface="Arial" panose="020B0604020202020204" pitchFamily="34" charset="0"/>
              </a:rPr>
              <a:t>наличию осложнений </a:t>
            </a:r>
            <a:endParaRPr lang="ru-RU" sz="2400" dirty="0" smtClean="0">
              <a:latin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anose="020B0604020202020204" pitchFamily="34" charset="0"/>
              </a:rPr>
              <a:t>Неосложненный </a:t>
            </a:r>
            <a:r>
              <a:rPr lang="ru-RU" sz="2400" dirty="0">
                <a:latin typeface="Arial" panose="020B0604020202020204" pitchFamily="34" charset="0"/>
              </a:rPr>
              <a:t>(обычно у амбулаторных больных). </a:t>
            </a:r>
            <a:endParaRPr lang="ru-RU" sz="2400" dirty="0" smtClean="0">
              <a:latin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</a:rPr>
              <a:t>2</a:t>
            </a:r>
            <a:r>
              <a:rPr lang="ru-RU" sz="2400" dirty="0">
                <a:latin typeface="Arial" panose="020B0604020202020204" pitchFamily="34" charset="0"/>
              </a:rPr>
              <a:t>. Осложненный пиелонефрит (абсцесс почек, карбункул, паранефрит, сепсис; при </a:t>
            </a:r>
            <a:r>
              <a:rPr lang="ru-RU" sz="2400" dirty="0" err="1">
                <a:latin typeface="Arial" panose="020B0604020202020204" pitchFamily="34" charset="0"/>
              </a:rPr>
              <a:t>нозокомиальных</a:t>
            </a:r>
            <a:r>
              <a:rPr lang="ru-RU" sz="2400" dirty="0">
                <a:latin typeface="Arial" panose="020B0604020202020204" pitchFamily="34" charset="0"/>
              </a:rPr>
              <a:t> инфекциях, проведении инвазивных урологических процедур, нарушениях </a:t>
            </a:r>
            <a:r>
              <a:rPr lang="ru-RU" sz="2400" dirty="0" err="1">
                <a:latin typeface="Arial" panose="020B0604020202020204" pitchFamily="34" charset="0"/>
              </a:rPr>
              <a:t>уродинамики</a:t>
            </a:r>
            <a:r>
              <a:rPr lang="ru-RU" sz="2400" dirty="0">
                <a:latin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</a:rPr>
              <a:t>иммунодефицитных</a:t>
            </a:r>
            <a:r>
              <a:rPr lang="ru-RU" sz="2400" dirty="0">
                <a:latin typeface="Arial" panose="020B0604020202020204" pitchFamily="34" charset="0"/>
              </a:rPr>
              <a:t> состояниях</a:t>
            </a:r>
            <a:r>
              <a:rPr lang="ru-RU" sz="2400" dirty="0" smtClean="0">
                <a:latin typeface="Arial" panose="020B0604020202020204" pitchFamily="34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Arial" panose="020B060402020202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Arial" panose="020B0604020202020204" pitchFamily="34" charset="0"/>
              </a:rPr>
              <a:t>По </a:t>
            </a:r>
            <a:r>
              <a:rPr lang="ru-RU" sz="2400" dirty="0">
                <a:latin typeface="Arial" panose="020B0604020202020204" pitchFamily="34" charset="0"/>
              </a:rPr>
              <a:t>наличию артериальной гипертензии </a:t>
            </a:r>
            <a:endParaRPr lang="ru-RU" sz="2400" dirty="0" smtClean="0">
              <a:latin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</a:rPr>
              <a:t> 1. С </a:t>
            </a:r>
            <a:r>
              <a:rPr lang="ru-RU" sz="2400" dirty="0">
                <a:latin typeface="Arial" panose="020B0604020202020204" pitchFamily="34" charset="0"/>
              </a:rPr>
              <a:t>артериальной гипертензией</a:t>
            </a:r>
            <a:r>
              <a:rPr lang="ru-RU" sz="2400" dirty="0" smtClean="0">
                <a:latin typeface="Arial" panose="020B0604020202020204" pitchFamily="34" charset="0"/>
              </a:rPr>
              <a:t>.</a:t>
            </a:r>
          </a:p>
          <a:p>
            <a:endParaRPr lang="ru-RU" sz="2400" dirty="0" smtClean="0">
              <a:latin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</a:rPr>
              <a:t>2. Без артериальной гипертензии.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783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305</TotalTime>
  <Words>602</Words>
  <Application>Microsoft Office PowerPoint</Application>
  <PresentationFormat>Широкоэкранный</PresentationFormat>
  <Paragraphs>85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Tahoma</vt:lpstr>
      <vt:lpstr>Wingdings</vt:lpstr>
      <vt:lpstr>Wingdings 3</vt:lpstr>
      <vt:lpstr>Сектор</vt:lpstr>
      <vt:lpstr>Воспалительные заболевания органов мочеотделительной системы и мужских половых органов.</vt:lpstr>
      <vt:lpstr>Неспецифические воспалительные  заболевания органов мочеполовой системы – инфекция мочевых путей (ИМП)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Воспалительные заболевания органов мочеотделительной системы и мужских половых органов.</dc:title>
  <dc:creator>Веселов Денис Сергеевич</dc:creator>
  <cp:lastModifiedBy>Веселов Денис Сергеевич</cp:lastModifiedBy>
  <cp:revision>8</cp:revision>
  <dcterms:created xsi:type="dcterms:W3CDTF">2021-05-10T12:41:39Z</dcterms:created>
  <dcterms:modified xsi:type="dcterms:W3CDTF">2021-05-10T22:08:13Z</dcterms:modified>
</cp:coreProperties>
</file>