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6" r:id="rId9"/>
    <p:sldId id="272" r:id="rId10"/>
    <p:sldId id="262" r:id="rId11"/>
    <p:sldId id="264" r:id="rId12"/>
    <p:sldId id="278" r:id="rId13"/>
    <p:sldId id="265" r:id="rId14"/>
    <p:sldId id="276" r:id="rId15"/>
    <p:sldId id="277" r:id="rId16"/>
    <p:sldId id="269" r:id="rId17"/>
    <p:sldId id="270" r:id="rId18"/>
    <p:sldId id="271" r:id="rId19"/>
    <p:sldId id="273" r:id="rId20"/>
    <p:sldId id="274" r:id="rId21"/>
    <p:sldId id="279" r:id="rId22"/>
    <p:sldId id="275" r:id="rId23"/>
    <p:sldId id="285" r:id="rId24"/>
    <p:sldId id="281" r:id="rId25"/>
    <p:sldId id="282" r:id="rId26"/>
    <p:sldId id="280" r:id="rId27"/>
    <p:sldId id="286" r:id="rId28"/>
    <p:sldId id="287" r:id="rId29"/>
    <p:sldId id="288" r:id="rId30"/>
    <p:sldId id="289" r:id="rId31"/>
    <p:sldId id="290" r:id="rId32"/>
    <p:sldId id="291" r:id="rId33"/>
    <p:sldId id="297" r:id="rId34"/>
    <p:sldId id="300" r:id="rId35"/>
    <p:sldId id="292" r:id="rId36"/>
    <p:sldId id="293" r:id="rId37"/>
    <p:sldId id="294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826E-621A-404E-B8A7-FA4CE30BD3D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2637-0EC1-49A1-9959-EA9E341B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imageinterpretation.co.uk/images/knee/FRACTURE%20PATELLA,%20UNDISPLACED,%20LIPO%20-%20LATERA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35292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Повреждения коленного сустава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Дрейера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Предназначен для диагностики отрыва сухожилия четырёхглавой мышцы от верхнего полюса надколенника</a:t>
            </a:r>
          </a:p>
          <a:p>
            <a:r>
              <a:rPr lang="ru-RU" dirty="0"/>
              <a:t>Методика. Пациент лежит на спине, его просят поднять выпрямленную ногу. Если пациент не может этого выполнить, врач фиксирует сухожилие четырёхглавой мышцы </a:t>
            </a:r>
            <a:r>
              <a:rPr lang="ru-RU" dirty="0" err="1"/>
              <a:t>проксимальнее</a:t>
            </a:r>
            <a:r>
              <a:rPr lang="ru-RU" dirty="0"/>
              <a:t> надколенника и снова просит поднять ногу.</a:t>
            </a:r>
          </a:p>
          <a:p>
            <a:r>
              <a:rPr lang="ru-RU" dirty="0"/>
              <a:t>Оценка. Когда фиксированное сухожилие позволяет пациенту поднять ногу, это подтверждает разрыв сухожилия четырёхглавой мышцы или застарелый перелом надколенника.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0435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Дрейера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Предназначен для диагностики отрыва сухожилия четырёхглавой мышцы от верхнего полюса надколенника</a:t>
            </a:r>
          </a:p>
          <a:p>
            <a:r>
              <a:rPr lang="ru-RU" dirty="0"/>
              <a:t>Методика. Пациент лежит на спине, его просят поднять выпрямленную ногу. Если пациент не может этого выполнить, врач фиксирует сухожилие четырёхглавой мышцы </a:t>
            </a:r>
            <a:r>
              <a:rPr lang="ru-RU" dirty="0" err="1"/>
              <a:t>проксимальнее</a:t>
            </a:r>
            <a:r>
              <a:rPr lang="ru-RU" dirty="0"/>
              <a:t> надколенника и снова просит поднять ногу.</a:t>
            </a:r>
          </a:p>
          <a:p>
            <a:r>
              <a:rPr lang="ru-RU" dirty="0"/>
              <a:t>Оценка. Когда фиксированное сухожилие позволяет пациенту поднять ногу, это подтверждает разрыв сухожилия четырёхглавой мышцы или застарелый перелом надколенника.</a:t>
            </a:r>
          </a:p>
        </p:txBody>
      </p:sp>
      <p:pic>
        <p:nvPicPr>
          <p:cNvPr id="4" name="Picture 2" descr="E:\травматология и ортопедия\презентации\перелом надколенника\Тест Дрейе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6168"/>
            <a:ext cx="7272808" cy="43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Обычно выполняются стандартные прямая и боковая проекции, но при вертикальных переломах может потребоваться выполнение снимка в аксиальной проекции.</a:t>
            </a:r>
          </a:p>
          <a:p>
            <a:r>
              <a:rPr lang="ru-RU" dirty="0"/>
              <a:t>Иногда для более точного диагноза могут потребоваться компьютерная и/или магнитно-резонансная томография, но, в подавляющем большинстве случаев, достаточно рентгенографии.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1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Перелом без смещения отломков</a:t>
            </a:r>
            <a:endParaRPr lang="ru-RU" dirty="0"/>
          </a:p>
        </p:txBody>
      </p:sp>
      <p:pic>
        <p:nvPicPr>
          <p:cNvPr id="6" name="Picture 2" descr="http://www.imageinterpretation.co.uk/images/knee/FRACTURE%20PATELLA,%20UNDISPLACED,%20LIPO%20-%20LATERAL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8" t="6526" r="8704" b="19081"/>
          <a:stretch>
            <a:fillRect/>
          </a:stretch>
        </p:blipFill>
        <p:spPr bwMode="auto">
          <a:xfrm>
            <a:off x="739464" y="2060575"/>
            <a:ext cx="7433297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9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Поперечный перелом</a:t>
            </a:r>
            <a:endParaRPr lang="ru-RU" dirty="0"/>
          </a:p>
        </p:txBody>
      </p:sp>
      <p:pic>
        <p:nvPicPr>
          <p:cNvPr id="5" name="fancy_img" descr="Fxpatel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184576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Продольный перелом</a:t>
            </a:r>
            <a:endParaRPr lang="ru-RU" dirty="0"/>
          </a:p>
        </p:txBody>
      </p:sp>
      <p:pic>
        <p:nvPicPr>
          <p:cNvPr id="6" name="Picture 2" descr="F:\knee pictures\Patella-Fra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56139" cy="44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26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Тип А1 – консервативное</a:t>
            </a:r>
          </a:p>
          <a:p>
            <a:r>
              <a:rPr lang="ru-RU" dirty="0"/>
              <a:t>Тип А2 – А3 – </a:t>
            </a:r>
            <a:r>
              <a:rPr lang="ru-RU" dirty="0" err="1"/>
              <a:t>чрезкожная</a:t>
            </a:r>
            <a:r>
              <a:rPr lang="ru-RU" dirty="0"/>
              <a:t> фиксация</a:t>
            </a:r>
          </a:p>
          <a:p>
            <a:r>
              <a:rPr lang="ru-RU" dirty="0"/>
              <a:t>Тип В1 – С3 – открытый остеосинтез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Оперативное вмешательство проводится как правило при смещении отломков более чем 3 мм или при наличии ступенчатой деформации на суставной поверхности более 2 мм.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Срок </a:t>
            </a:r>
            <a:r>
              <a:rPr lang="ru-RU" dirty="0" err="1"/>
              <a:t>иммобиллизации</a:t>
            </a:r>
            <a:r>
              <a:rPr lang="ru-RU" dirty="0"/>
              <a:t> 4 – 6 недель. После чего конечность можно разрабатывать.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равматология и ортопедия\презентации\перелом надколенника\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5" y="764704"/>
            <a:ext cx="84755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9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равматология и ортопедия\презентации\перелом надколенника\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79"/>
            <a:ext cx="7272808" cy="55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6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848872" cy="16002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Повреждения менисков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1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6781800" cy="952128"/>
          </a:xfrm>
        </p:spPr>
        <p:txBody>
          <a:bodyPr/>
          <a:lstStyle/>
          <a:p>
            <a:r>
              <a:rPr lang="ru-RU" dirty="0" smtClean="0"/>
              <a:t>Анатомия</a:t>
            </a:r>
            <a:endParaRPr lang="ru-RU" dirty="0"/>
          </a:p>
        </p:txBody>
      </p:sp>
      <p:pic>
        <p:nvPicPr>
          <p:cNvPr id="1027" name="Picture 3" descr="https://im0-tub-by.yandex.net/i?id=01e40e5e4fa6dbe18ad6cb164f5c225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6886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Повреждения менисков коленного сустава встречаются довольно часто при закрытых повреждениях колен­ного сустава и составляют 57-77%. </a:t>
            </a:r>
            <a:endParaRPr lang="ru-RU" dirty="0" smtClean="0"/>
          </a:p>
          <a:p>
            <a:r>
              <a:rPr lang="ru-RU" dirty="0" smtClean="0"/>
              <a:t>Внутренний </a:t>
            </a:r>
            <a:r>
              <a:rPr lang="ru-RU" dirty="0"/>
              <a:t>ме­ниск менее подвижен, чем наружный, вследствие более прочного сраще­ния с капсулой сустава и краем суставной поверхности большеберцовой кости, поэтому он повреждается значительно чаще </a:t>
            </a:r>
            <a:r>
              <a:rPr lang="ru-RU" dirty="0" smtClean="0"/>
              <a:t>наружного.</a:t>
            </a:r>
          </a:p>
          <a:p>
            <a:r>
              <a:rPr lang="ru-RU" dirty="0" smtClean="0"/>
              <a:t> </a:t>
            </a:r>
            <a:r>
              <a:rPr lang="ru-RU" dirty="0"/>
              <a:t>Наиболее частым меха­низмом травмы является ротация (поворот) туловища </a:t>
            </a:r>
            <a:r>
              <a:rPr lang="ru-RU" dirty="0" err="1"/>
              <a:t>кнутри</a:t>
            </a:r>
            <a:r>
              <a:rPr lang="ru-RU" dirty="0"/>
              <a:t> при фикси­рованной стопе и одновременном разгибании ноги в коленном суставе. При таком механизме травмы внутренний мениск попадает между сустав­ными поверхностями бедренной и большеберцовой кости, ущемляется и ра­здавливается или разрывается.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6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Функции менисков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4392488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Участвуют в питании и смазке хряща.</a:t>
            </a:r>
          </a:p>
          <a:p>
            <a:r>
              <a:rPr lang="ru-RU" dirty="0" smtClean="0"/>
              <a:t>Выполняют буферную функцию(смягчают удары и сотрясения).</a:t>
            </a:r>
          </a:p>
          <a:p>
            <a:r>
              <a:rPr lang="ru-RU" dirty="0" smtClean="0"/>
              <a:t>Увеличивают зону контакта.</a:t>
            </a:r>
          </a:p>
          <a:p>
            <a:r>
              <a:rPr lang="ru-RU" dirty="0" smtClean="0"/>
              <a:t>Выполняют стабилизирующую функцию.</a:t>
            </a:r>
          </a:p>
          <a:p>
            <a:r>
              <a:rPr lang="ru-RU" dirty="0" smtClean="0"/>
              <a:t>Контролируют механизм движения в суставе.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kolena-travma.ru/files/razriv_meni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2655"/>
            <a:ext cx="2857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1-tub-by.yandex.net/i?id=0f3b83ef849a2735866d82b1a75c56a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7804"/>
            <a:ext cx="4082597" cy="25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остром периоде травмы возможен </a:t>
            </a:r>
            <a:r>
              <a:rPr lang="ru-RU" dirty="0" smtClean="0"/>
              <a:t>гемартроз (при </a:t>
            </a:r>
            <a:r>
              <a:rPr lang="ru-RU" dirty="0" err="1"/>
              <a:t>паракапсулярных</a:t>
            </a:r>
            <a:r>
              <a:rPr lang="ru-RU" dirty="0"/>
              <a:t> отрывах </a:t>
            </a:r>
            <a:r>
              <a:rPr lang="ru-RU" dirty="0" smtClean="0"/>
              <a:t>мениска), блокада </a:t>
            </a:r>
            <a:r>
              <a:rPr lang="ru-RU" dirty="0"/>
              <a:t>сустава</a:t>
            </a:r>
            <a:r>
              <a:rPr lang="ru-RU" dirty="0" smtClean="0"/>
              <a:t>, </a:t>
            </a:r>
            <a:r>
              <a:rPr lang="ru-RU" dirty="0"/>
              <a:t>снижение функ­ции поврежденной </a:t>
            </a:r>
            <a:r>
              <a:rPr lang="ru-RU" dirty="0" smtClean="0"/>
              <a:t>ноги.</a:t>
            </a:r>
          </a:p>
          <a:p>
            <a:r>
              <a:rPr lang="ru-RU" dirty="0" smtClean="0"/>
              <a:t>Со </a:t>
            </a:r>
            <a:r>
              <a:rPr lang="ru-RU" dirty="0"/>
              <a:t>временем развивается гипотрофия четырехглавой мышцы бедра. На этом фоне при поднятии выпрямленной ноги под кожей отчетливо </a:t>
            </a:r>
            <a:r>
              <a:rPr lang="ru-RU" dirty="0" err="1"/>
              <a:t>контурирует</a:t>
            </a:r>
            <a:r>
              <a:rPr lang="ru-RU" dirty="0"/>
              <a:t> портняжная мышца (симптом </a:t>
            </a:r>
            <a:r>
              <a:rPr lang="ru-RU" b="1" dirty="0" err="1"/>
              <a:t>Чаклина</a:t>
            </a:r>
            <a:r>
              <a:rPr lang="ru-RU" dirty="0"/>
              <a:t>).</a:t>
            </a:r>
          </a:p>
          <a:p>
            <a:r>
              <a:rPr lang="ru-RU" dirty="0"/>
              <a:t>При повреждении внутреннего мениска на внутренней поверхности коленного сустава может появиться зона повышенной (чаще), </a:t>
            </a:r>
            <a:r>
              <a:rPr lang="ru-RU" dirty="0" smtClean="0"/>
              <a:t>сниженной </a:t>
            </a:r>
            <a:r>
              <a:rPr lang="ru-RU" dirty="0"/>
              <a:t>болевой  чувствительности или ее инверсия (симптом </a:t>
            </a:r>
            <a:r>
              <a:rPr lang="ru-RU" b="1" dirty="0" err="1"/>
              <a:t>Турнера</a:t>
            </a:r>
            <a:r>
              <a:rPr lang="ru-RU" dirty="0"/>
              <a:t>).</a:t>
            </a:r>
          </a:p>
          <a:p>
            <a:r>
              <a:rPr lang="ru-RU" dirty="0" smtClean="0"/>
              <a:t>Симптом </a:t>
            </a:r>
            <a:r>
              <a:rPr lang="ru-RU" b="1" dirty="0" err="1"/>
              <a:t>Байкова</a:t>
            </a:r>
            <a:r>
              <a:rPr lang="ru-RU" dirty="0"/>
              <a:t> усиление боли при надавливании на поврежденный мениск и форсированном разгибании коленного сустава.</a:t>
            </a:r>
          </a:p>
          <a:p>
            <a:r>
              <a:rPr lang="ru-RU" dirty="0" smtClean="0"/>
              <a:t>Приведение </a:t>
            </a:r>
            <a:r>
              <a:rPr lang="ru-RU" dirty="0"/>
              <a:t>выпрямленной голени, пассивно лежащей на руке врача, вызывает усиление болей в области внутреннего мениска, а отведение усиливает боль при разрыве наружного мениска.</a:t>
            </a:r>
          </a:p>
          <a:p>
            <a:r>
              <a:rPr lang="ru-RU" dirty="0"/>
              <a:t>Симптом</a:t>
            </a:r>
            <a:r>
              <a:rPr lang="ru-RU" b="1" dirty="0"/>
              <a:t> "щелчка" </a:t>
            </a:r>
            <a:r>
              <a:rPr lang="ru-RU" b="1" dirty="0" err="1" smtClean="0"/>
              <a:t>Чаклина</a:t>
            </a:r>
            <a:r>
              <a:rPr lang="ru-RU" b="1" dirty="0" smtClean="0"/>
              <a:t>  </a:t>
            </a:r>
            <a:r>
              <a:rPr lang="ru-RU" dirty="0" smtClean="0"/>
              <a:t>при </a:t>
            </a:r>
            <a:r>
              <a:rPr lang="ru-RU" dirty="0"/>
              <a:t>движении в коленном суставе с на­ружной стороны голень как будто перекатывается через препятствие в области наружного мениска, при этом ощущается щелчок.</a:t>
            </a:r>
          </a:p>
          <a:p>
            <a:r>
              <a:rPr lang="ru-RU" dirty="0" smtClean="0"/>
              <a:t>Симптом</a:t>
            </a:r>
            <a:r>
              <a:rPr lang="ru-RU" dirty="0"/>
              <a:t> "</a:t>
            </a:r>
            <a:r>
              <a:rPr lang="ru-RU" b="1" dirty="0"/>
              <a:t>калоши</a:t>
            </a:r>
            <a:r>
              <a:rPr lang="ru-RU" dirty="0"/>
              <a:t>": усиление болей в суставе при движениях конечностью, имитирующих надевание калоши (ротацион­ные движения голенью и стопой).</a:t>
            </a:r>
          </a:p>
          <a:p>
            <a:r>
              <a:rPr lang="ru-RU" dirty="0"/>
              <a:t>Симптом </a:t>
            </a:r>
            <a:r>
              <a:rPr lang="ru-RU" b="1" dirty="0" err="1"/>
              <a:t>Штеймана-Бухарда</a:t>
            </a:r>
            <a:r>
              <a:rPr lang="ru-RU" dirty="0"/>
              <a:t>: появление болей при наружной или вну­тренней ротации голени, согнутой под углом 90°, в той точке, где при пальпации выявлялась локальная болезненность.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3180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r>
              <a:rPr lang="ru-RU" sz="3200" dirty="0"/>
              <a:t>Для уточнения диагноза применяются различные дополнительные методы диагностики, но только </a:t>
            </a:r>
            <a:r>
              <a:rPr lang="ru-RU" sz="3200" b="1" dirty="0"/>
              <a:t>МРТ и </a:t>
            </a:r>
            <a:r>
              <a:rPr lang="ru-RU" sz="3200" b="1" dirty="0" err="1"/>
              <a:t>артроскопия</a:t>
            </a:r>
            <a:r>
              <a:rPr lang="ru-RU" sz="3200" dirty="0"/>
              <a:t> могут дать точное подтверждение или исключение диагноза.  Однако, проведение рентгенографического исследования является обязательным для иск­лючения других внутрисуставных повреждений.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393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ovar.ru/d/106374/d/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2565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33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toscop.ru/wp-content/uploads/2015/07/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1098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9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936104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6085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острых случаях необходим покой, что достигается иммобилизацией конечности задней гипсовой шиной и постельным режимом.</a:t>
            </a:r>
          </a:p>
          <a:p>
            <a:r>
              <a:rPr lang="ru-RU" sz="1800" dirty="0" smtClean="0"/>
              <a:t>При блокаде коленного сустава, показана пункция сустава, удаление жидкости и введение 25-30 мл 1% раствора новокаина. После того, как наступила анестезия, вправляют ущемленную часть мениска: ногу сгибают в коленном суставе в положении ротации голени кнаружи и отведения. Затем проводят резкое разгибание голени с одновременной внутренней ротацией ее. При этом ущемившаяся часть мениска становится на свое место, явления блокады исчезают.</a:t>
            </a:r>
          </a:p>
          <a:p>
            <a:r>
              <a:rPr lang="ru-RU" sz="1800" dirty="0" smtClean="0"/>
              <a:t>Если 2-3 кратные попытки не дают результатов, необходима операция. </a:t>
            </a:r>
            <a:r>
              <a:rPr lang="ru-RU" sz="1800" dirty="0"/>
              <a:t>Хирургическое лечение показано, когда имеется повторная блокада сустава или ряд симптомов и специальные исследования подтвер­ждают разрыв мениска. Операция заключается в ре­визии коленного сустава и удалении поврежденного мениска. Трудоспособность восстанавливается через 1-1,5 месяца. В последние годы отдается предпочтение удалению только поврежденной части мениска с помощью </a:t>
            </a:r>
            <a:r>
              <a:rPr lang="ru-RU" sz="1800" dirty="0" err="1"/>
              <a:t>артроскопа</a:t>
            </a:r>
            <a:r>
              <a:rPr lang="ru-RU" sz="1800" dirty="0"/>
              <a:t>. Период восстановления трудоспособности при этом укорачивается в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xmlns="" val="31279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08912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Повреждения связок коленного сустава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8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63561348_d26b4c41d5f2743b2b68266a76e7e72d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1625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1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Повреждение боковых связок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568863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Наиболее часто при травме коленного сустава страдает внутренняя боковая связка. Она начинается от медиального </a:t>
            </a:r>
            <a:r>
              <a:rPr lang="ru-RU" sz="3200" dirty="0" err="1"/>
              <a:t>надмыщелка</a:t>
            </a:r>
            <a:r>
              <a:rPr lang="ru-RU" sz="3200" dirty="0"/>
              <a:t> бедра и прикрепляется к медиальной поверхности большеберцовой кости несколько ниже ее суставного края. Часть волокон этой связки вплетается в медиальный мениск. В 0˚ положении сус­тава связка напрягается, задерживая вращение голени, кроме того, она препятствует отклонению голени кнаружи.</a:t>
            </a:r>
          </a:p>
        </p:txBody>
      </p:sp>
      <p:pic>
        <p:nvPicPr>
          <p:cNvPr id="3074" name="Picture 2" descr="https://im2-tub-by.yandex.net/i?id=e6858ab172d247924d069f233a27b24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662" y="1772816"/>
            <a:ext cx="2986623" cy="41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6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992888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Переломы надколенника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0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Повреждения </a:t>
            </a:r>
            <a:r>
              <a:rPr lang="ru-RU" sz="3200" dirty="0"/>
              <a:t>внутренней связки </a:t>
            </a:r>
            <a:r>
              <a:rPr lang="ru-RU" sz="3200" dirty="0" smtClean="0"/>
              <a:t>характеризу­ется: </a:t>
            </a:r>
          </a:p>
          <a:p>
            <a:r>
              <a:rPr lang="ru-RU" sz="3200" dirty="0" smtClean="0"/>
              <a:t>остро </a:t>
            </a:r>
            <a:r>
              <a:rPr lang="ru-RU" sz="3200" dirty="0"/>
              <a:t>возникшими </a:t>
            </a:r>
            <a:r>
              <a:rPr lang="ru-RU" sz="3200" dirty="0" smtClean="0"/>
              <a:t>болями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значительным </a:t>
            </a:r>
            <a:r>
              <a:rPr lang="ru-RU" sz="3200" dirty="0"/>
              <a:t>ограничением подвижности </a:t>
            </a:r>
            <a:r>
              <a:rPr lang="ru-RU" sz="3200" dirty="0" smtClean="0"/>
              <a:t>сустава;</a:t>
            </a:r>
          </a:p>
          <a:p>
            <a:r>
              <a:rPr lang="ru-RU" sz="3200" dirty="0" smtClean="0"/>
              <a:t>припухлостью </a:t>
            </a:r>
            <a:r>
              <a:rPr lang="ru-RU" sz="3200" dirty="0"/>
              <a:t>на месте </a:t>
            </a:r>
            <a:r>
              <a:rPr lang="ru-RU" sz="3200" dirty="0" smtClean="0"/>
              <a:t>повреждения;</a:t>
            </a:r>
          </a:p>
          <a:p>
            <a:r>
              <a:rPr lang="ru-RU" sz="3200" dirty="0" smtClean="0"/>
              <a:t>гемартрозом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пальпация </a:t>
            </a:r>
            <a:r>
              <a:rPr lang="ru-RU" sz="3200" dirty="0"/>
              <a:t>медиальной связки резко </a:t>
            </a:r>
            <a:r>
              <a:rPr lang="ru-RU" sz="3200" dirty="0" smtClean="0"/>
              <a:t>болезненна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активное </a:t>
            </a:r>
            <a:r>
              <a:rPr lang="ru-RU" sz="3200" dirty="0"/>
              <a:t>растяжение медиальной связки вызывает усиление </a:t>
            </a:r>
            <a:r>
              <a:rPr lang="ru-RU" sz="3200" dirty="0" smtClean="0"/>
              <a:t>боли; </a:t>
            </a:r>
          </a:p>
          <a:p>
            <a:r>
              <a:rPr lang="ru-RU" sz="3200" dirty="0" smtClean="0"/>
              <a:t>при </a:t>
            </a:r>
            <a:r>
              <a:rPr lang="ru-RU" sz="3200" dirty="0"/>
              <a:t>полном разрыве внутренней связки появляется возможность наружного отклонения голени.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188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На рентгенограмме в </a:t>
            </a:r>
            <a:r>
              <a:rPr lang="ru-RU" sz="2800" dirty="0" smtClean="0"/>
              <a:t>положении наружного отклонения голени</a:t>
            </a:r>
            <a:r>
              <a:rPr lang="ru-RU" sz="2800" dirty="0"/>
              <a:t> от­четливо видна клиновидная форма суставной щели. При выпрямлении но­ги рука хирурга ощущает удар медиальных мыщелков бедра и большеберцовой кости. При механизме травмы, влекущем разрыв внутренней боковой связ­ки, нередко происходит сдавление наружного мыщелка большеберцовой кости, и может возникнуть его </a:t>
            </a:r>
            <a:r>
              <a:rPr lang="ru-RU" sz="2800" dirty="0" smtClean="0"/>
              <a:t>вдавленный перелом</a:t>
            </a:r>
            <a:r>
              <a:rPr lang="ru-RU" sz="28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381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 полном разрыве связки и наличии патологической боковой под­вижности показана иммобилизация конечности в гипсовой повязке на 6 недель. Применяется тренировка мышц бедра, физиотерапия. Если эффек­та не получено, сохраняется нестабильность коленного сустава, пока­зано оперативное восстановление связки.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415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P10107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689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53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114"/>
          <a:stretch>
            <a:fillRect/>
          </a:stretch>
        </p:blipFill>
        <p:spPr>
          <a:xfrm>
            <a:off x="539552" y="836712"/>
            <a:ext cx="7910512" cy="4679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Повреждение крестообразных связок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7848872" cy="511256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При выпрямленной ноге кре­стообразные связки напрягаются вместе с боковыми, значительно спо­собствуют ротации голени. Передняя крестообразная связка ограничива­ет смещение проксимального </a:t>
            </a:r>
            <a:r>
              <a:rPr lang="ru-RU" sz="2800" dirty="0" err="1"/>
              <a:t>метаэпифиза</a:t>
            </a:r>
            <a:r>
              <a:rPr lang="ru-RU" sz="2800" dirty="0"/>
              <a:t> большеберцовой кости кпереди, а задняя предупре­ждает </a:t>
            </a:r>
            <a:r>
              <a:rPr lang="ru-RU" sz="2800" dirty="0" err="1"/>
              <a:t>переразгибание</a:t>
            </a:r>
            <a:r>
              <a:rPr lang="ru-RU" sz="2800" dirty="0"/>
              <a:t> в коленном суставе. Чаще повреждается перед­няя крестообразная связка. </a:t>
            </a:r>
            <a:endParaRPr lang="ru-RU" sz="2800" dirty="0" smtClean="0"/>
          </a:p>
          <a:p>
            <a:r>
              <a:rPr lang="ru-RU" sz="2800" dirty="0" smtClean="0"/>
              <a:t>Наиболее </a:t>
            </a:r>
            <a:r>
              <a:rPr lang="ru-RU" sz="2800" dirty="0"/>
              <a:t>характерный механизм травмы - резкая ротация бедра внутрь, отведение голени и </a:t>
            </a:r>
            <a:r>
              <a:rPr lang="ru-RU" sz="2800" dirty="0" err="1"/>
              <a:t>переразгибание</a:t>
            </a:r>
            <a:r>
              <a:rPr lang="ru-RU" sz="2800" dirty="0"/>
              <a:t> в коленном суставе.</a:t>
            </a:r>
          </a:p>
        </p:txBody>
      </p:sp>
    </p:spTree>
    <p:extLst>
      <p:ext uri="{BB962C8B-B14F-4D97-AF65-F5344CB8AC3E}">
        <p14:creationId xmlns:p14="http://schemas.microsoft.com/office/powerpoint/2010/main" xmlns="" val="9108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Клиника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/>
          </a:bodyPr>
          <a:lstStyle/>
          <a:p>
            <a:r>
              <a:rPr lang="ru-RU" sz="2800" dirty="0"/>
              <a:t>гемартроз, </a:t>
            </a:r>
            <a:endParaRPr lang="ru-RU" sz="2800" dirty="0" smtClean="0"/>
          </a:p>
          <a:p>
            <a:r>
              <a:rPr lang="ru-RU" sz="2800" dirty="0" smtClean="0"/>
              <a:t>резкая </a:t>
            </a:r>
            <a:r>
              <a:rPr lang="ru-RU" sz="2800" dirty="0"/>
              <a:t>боль, </a:t>
            </a:r>
            <a:endParaRPr lang="ru-RU" sz="2800" dirty="0" smtClean="0"/>
          </a:p>
          <a:p>
            <a:r>
              <a:rPr lang="ru-RU" sz="2800" dirty="0" smtClean="0"/>
              <a:t>наруше­ние </a:t>
            </a:r>
            <a:r>
              <a:rPr lang="ru-RU" sz="2800" dirty="0"/>
              <a:t>опороспособности конечности. </a:t>
            </a:r>
            <a:endParaRPr lang="ru-RU" sz="2800" dirty="0" smtClean="0"/>
          </a:p>
          <a:p>
            <a:r>
              <a:rPr lang="ru-RU" sz="2800" dirty="0" smtClean="0"/>
              <a:t>После </a:t>
            </a:r>
            <a:r>
              <a:rPr lang="ru-RU" sz="2800" dirty="0"/>
              <a:t>регресса острых </a:t>
            </a:r>
            <a:r>
              <a:rPr lang="ru-RU" sz="2800" dirty="0" smtClean="0"/>
              <a:t>явлений </a:t>
            </a:r>
            <a:r>
              <a:rPr lang="ru-RU" sz="2800" dirty="0"/>
              <a:t> удается  выявить избыточную ротацию голени внутрь, неустойчивость коленного сустава при ходьбе и характерные для повреждения крестообразных связок сим­птомы "переднего выдвижного ящика" при повреждении передней крестообразной связи и симптом "заднего выдвижного ящика" при разрыве задней крестообразной связки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29606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При неполных разрывах крестообразных связок применяют циркулярную  гип­совую повязку до верхней трети бедра сроком на 5 недель. </a:t>
            </a:r>
            <a:endParaRPr lang="ru-RU" sz="2800" dirty="0" smtClean="0"/>
          </a:p>
          <a:p>
            <a:r>
              <a:rPr lang="ru-RU" sz="2800" dirty="0" smtClean="0"/>
              <a:t>Трудоспособность </a:t>
            </a:r>
            <a:r>
              <a:rPr lang="ru-RU" sz="2800" dirty="0"/>
              <a:t>восстанавливается через 6-8 недель.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полном разрыве связки пока­зана операция, которую лучше всего производить в первые 5 дней или через 2 месяца.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ранние сроки удобно применить первичный шов или </a:t>
            </a:r>
            <a:r>
              <a:rPr lang="ru-RU" sz="2800" dirty="0" err="1"/>
              <a:t>реинсерцию</a:t>
            </a:r>
            <a:r>
              <a:rPr lang="ru-RU" sz="2800" dirty="0"/>
              <a:t> связки. Для восстановления крестообразных связок в поздние сроки производят, чаще всего, её пластику.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777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by.yandex.net/i?id=03a749945da430228a6b380ecadb0ba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680520" cy="5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1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rwork.ru/img/translit-3958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rwork.ru/img/translit-3958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prwork.ru/img/translit-39584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prwork.ru/img/translit-3958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prwork.ru/img/translit-39584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мои документы\рисунки и рентген по темам\банк рентгенограмм\колен сустав\mri_acl_t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324" y="1268760"/>
            <a:ext cx="6526213" cy="47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8940" y="465138"/>
            <a:ext cx="8109523" cy="65960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Разрыв крестообразной связки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1358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40769"/>
            <a:ext cx="7455047" cy="46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3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59046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Артроскопическая</a:t>
            </a:r>
            <a:r>
              <a:rPr lang="ru-RU" dirty="0" smtClean="0"/>
              <a:t> тактика при повреждениях медиального мениска коленного сустава / </a:t>
            </a:r>
            <a:r>
              <a:rPr lang="ru-RU" dirty="0" err="1" smtClean="0"/>
              <a:t>Ночевкин</a:t>
            </a:r>
            <a:r>
              <a:rPr lang="ru-RU" dirty="0" smtClean="0"/>
              <a:t> В.А., </a:t>
            </a:r>
            <a:r>
              <a:rPr lang="ru-RU" dirty="0" err="1" smtClean="0"/>
              <a:t>Климовицкий</a:t>
            </a:r>
            <a:r>
              <a:rPr lang="ru-RU" dirty="0" smtClean="0"/>
              <a:t> В.Г., </a:t>
            </a:r>
            <a:r>
              <a:rPr lang="ru-RU" dirty="0" err="1" smtClean="0"/>
              <a:t>Бабоша</a:t>
            </a:r>
            <a:r>
              <a:rPr lang="ru-RU" dirty="0" smtClean="0"/>
              <a:t> В.А. - и - др. // Сб. материалов 3 Конгресса Российского </a:t>
            </a:r>
            <a:r>
              <a:rPr lang="ru-RU" dirty="0" err="1" smtClean="0"/>
              <a:t>Артроскопического</a:t>
            </a:r>
            <a:r>
              <a:rPr lang="ru-RU" dirty="0" smtClean="0"/>
              <a:t> Общества. М., 1999. - С. 42.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Артроскопическое</a:t>
            </a:r>
            <a:r>
              <a:rPr lang="ru-RU" dirty="0" smtClean="0"/>
              <a:t> сшивание менисков коленного сустава / </a:t>
            </a:r>
            <a:r>
              <a:rPr lang="ru-RU" dirty="0" err="1" smtClean="0"/>
              <a:t>Миленин</a:t>
            </a:r>
            <a:r>
              <a:rPr lang="ru-RU" dirty="0" smtClean="0"/>
              <a:t> О.Н., Щетинин С.А., Королев А.В., Голубев В.Г. // Материалы конгресса травматологов ортопедов России с международным участием "Новые имплантаты и технологии в травматологии и ортопедии".</a:t>
            </a:r>
          </a:p>
          <a:p>
            <a:r>
              <a:rPr lang="ru-RU" dirty="0" smtClean="0"/>
              <a:t>3. Бабкин В.М. Повреждения менисков коленного сустава. - М.: </a:t>
            </a:r>
            <a:r>
              <a:rPr lang="ru-RU" dirty="0" err="1" smtClean="0"/>
              <a:t>Медгиз</a:t>
            </a:r>
            <a:r>
              <a:rPr lang="ru-RU" dirty="0" smtClean="0"/>
              <a:t>, 1963. - 88 с.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Бабуркина</a:t>
            </a:r>
            <a:r>
              <a:rPr lang="ru-RU" dirty="0" smtClean="0"/>
              <a:t> Е.П. Теоретические предпосылки к </a:t>
            </a:r>
            <a:r>
              <a:rPr lang="ru-RU" dirty="0" err="1" smtClean="0"/>
              <a:t>артроскопическим</a:t>
            </a:r>
            <a:r>
              <a:rPr lang="ru-RU" dirty="0" smtClean="0"/>
              <a:t> вмешательствам на менисках // Сб. материалов IV Конгресса Российского </a:t>
            </a:r>
            <a:r>
              <a:rPr lang="ru-RU" dirty="0" err="1" smtClean="0"/>
              <a:t>Артроскопического</a:t>
            </a:r>
            <a:r>
              <a:rPr lang="ru-RU" dirty="0" smtClean="0"/>
              <a:t> Общества. М., 2001. - С. 106.</a:t>
            </a:r>
          </a:p>
          <a:p>
            <a:r>
              <a:rPr lang="ru-RU" dirty="0" smtClean="0"/>
              <a:t>5. Диагностика внутрисуставных повреждений коленного сустава в остром периоде травмы при помощи магнитно-резонансной томографии / </a:t>
            </a:r>
            <a:r>
              <a:rPr lang="ru-RU" dirty="0" err="1" smtClean="0"/>
              <a:t>Футрык</a:t>
            </a:r>
            <a:r>
              <a:rPr lang="ru-RU" dirty="0" smtClean="0"/>
              <a:t> А.Б., </a:t>
            </a:r>
            <a:r>
              <a:rPr lang="ru-RU" dirty="0" err="1" smtClean="0"/>
              <a:t>Головатенко-Абрамов</a:t>
            </a:r>
            <a:r>
              <a:rPr lang="ru-RU" dirty="0" smtClean="0"/>
              <a:t> К.В., </a:t>
            </a:r>
            <a:r>
              <a:rPr lang="ru-RU" dirty="0" err="1" smtClean="0"/>
              <a:t>Корочкина</a:t>
            </a:r>
            <a:r>
              <a:rPr lang="ru-RU" dirty="0" smtClean="0"/>
              <a:t> И.И. и др. // Вестник РУДН. 2002. - N 3. - С. 78 - 83.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Переломы надколенника составляют примерно 1% от всех повреждений скелета. </a:t>
            </a:r>
          </a:p>
          <a:p>
            <a:r>
              <a:rPr lang="ru-RU" dirty="0"/>
              <a:t>В 2 раза чаще у мужчин. Наибольшая частота в возрасте 20-50 лет</a:t>
            </a:r>
          </a:p>
          <a:p>
            <a:r>
              <a:rPr lang="ru-RU" dirty="0"/>
              <a:t>Механизм травмы: падение на согнутую в коленном суставе ногу или прямой удар по надколеннику. Возможен механизм травмы в результате резкого и сильного сокращения четырёхглавой мышцы бедра при фиксированной в положении сгибания в коленном суставе нижней конечности.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0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Боль, усиливающаяся при попытке поднять повреждённую конечность или опереться на неё</a:t>
            </a:r>
          </a:p>
          <a:p>
            <a:pPr lvl="0"/>
            <a:r>
              <a:rPr lang="ru-RU" dirty="0"/>
              <a:t>Отёк области коленного сустава</a:t>
            </a:r>
          </a:p>
          <a:p>
            <a:pPr lvl="0"/>
            <a:r>
              <a:rPr lang="ru-RU" dirty="0"/>
              <a:t>Гемартроз</a:t>
            </a:r>
          </a:p>
          <a:p>
            <a:pPr lvl="0"/>
            <a:r>
              <a:rPr lang="ru-RU" dirty="0"/>
              <a:t>Нарушение функции поврежденной конечности (тест </a:t>
            </a:r>
            <a:r>
              <a:rPr lang="ru-RU" dirty="0" err="1"/>
              <a:t>Дрейера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Деформация в виде западения в области надколенника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861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равматология и ортопедия\презентации\перелом надколенника\cf0cb81451ef31ed489e1aa8c46047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91698" cy="47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7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296144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40302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А – продольные переломы</a:t>
            </a:r>
          </a:p>
          <a:p>
            <a:pPr lvl="0"/>
            <a:r>
              <a:rPr lang="ru-RU" dirty="0"/>
              <a:t>А1 – продольный перелом без смещения</a:t>
            </a:r>
          </a:p>
          <a:p>
            <a:pPr lvl="0"/>
            <a:r>
              <a:rPr lang="ru-RU" dirty="0"/>
              <a:t>А2 – продольный перелом со смещением</a:t>
            </a:r>
          </a:p>
          <a:p>
            <a:pPr lvl="0"/>
            <a:r>
              <a:rPr lang="ru-RU" dirty="0"/>
              <a:t>А3 – продольный перелом с дополнительным фрагментом</a:t>
            </a:r>
          </a:p>
          <a:p>
            <a:pPr marL="0" indent="0">
              <a:buNone/>
            </a:pPr>
            <a:r>
              <a:rPr lang="ru-RU" b="1" dirty="0"/>
              <a:t>В – поперечные переломы</a:t>
            </a:r>
          </a:p>
          <a:p>
            <a:pPr lvl="0"/>
            <a:r>
              <a:rPr lang="ru-RU" dirty="0"/>
              <a:t>В1 – внесуставной отрыв полюса (верхний полюс &lt;5мм, нижний полюс &gt;15мм)</a:t>
            </a:r>
          </a:p>
          <a:p>
            <a:pPr lvl="0"/>
            <a:r>
              <a:rPr lang="ru-RU" dirty="0"/>
              <a:t>В2 – простой поперечный перелом</a:t>
            </a:r>
          </a:p>
          <a:p>
            <a:pPr lvl="0"/>
            <a:r>
              <a:rPr lang="ru-RU" dirty="0"/>
              <a:t>В3 – поперечный перелом с дополнительным фрагментом/двойной поперечный перелом</a:t>
            </a:r>
          </a:p>
          <a:p>
            <a:pPr marL="0" indent="0">
              <a:buNone/>
            </a:pPr>
            <a:r>
              <a:rPr lang="ru-RU" b="1" dirty="0"/>
              <a:t>С – </a:t>
            </a:r>
            <a:r>
              <a:rPr lang="ru-RU" b="1" dirty="0" err="1"/>
              <a:t>оскольчатый</a:t>
            </a:r>
            <a:r>
              <a:rPr lang="ru-RU" b="1" dirty="0"/>
              <a:t> перелом</a:t>
            </a:r>
          </a:p>
          <a:p>
            <a:pPr lvl="0"/>
            <a:r>
              <a:rPr lang="ru-RU" dirty="0"/>
              <a:t>С1 – без смещения отломков</a:t>
            </a:r>
          </a:p>
          <a:p>
            <a:pPr lvl="0"/>
            <a:r>
              <a:rPr lang="ru-RU" dirty="0"/>
              <a:t>С2 – со смещением отломков (&lt;2мм)</a:t>
            </a:r>
          </a:p>
          <a:p>
            <a:pPr lvl="0"/>
            <a:r>
              <a:rPr lang="ru-RU" dirty="0"/>
              <a:t>С3 – комбинированный перелом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2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ximus\Desktop\коленный сустав\11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488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3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1215</Words>
  <Application>Microsoft Office PowerPoint</Application>
  <PresentationFormat>Экран (4:3)</PresentationFormat>
  <Paragraphs>112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Повреждения коленного сустава</vt:lpstr>
      <vt:lpstr>Анатомия</vt:lpstr>
      <vt:lpstr>Переломы надколенника</vt:lpstr>
      <vt:lpstr>Слайд 4</vt:lpstr>
      <vt:lpstr>Этиология</vt:lpstr>
      <vt:lpstr>Клиника</vt:lpstr>
      <vt:lpstr>Слайд 7</vt:lpstr>
      <vt:lpstr>Классификация</vt:lpstr>
      <vt:lpstr>Слайд 9</vt:lpstr>
      <vt:lpstr>Тест Дрейера</vt:lpstr>
      <vt:lpstr>Тест Дрейера</vt:lpstr>
      <vt:lpstr>Диагностика</vt:lpstr>
      <vt:lpstr>Перелом без смещения отломков</vt:lpstr>
      <vt:lpstr>Поперечный перелом</vt:lpstr>
      <vt:lpstr>Продольный перелом</vt:lpstr>
      <vt:lpstr>Лечение</vt:lpstr>
      <vt:lpstr>Слайд 17</vt:lpstr>
      <vt:lpstr>Слайд 18</vt:lpstr>
      <vt:lpstr>Повреждения менисков</vt:lpstr>
      <vt:lpstr>Слайд 20</vt:lpstr>
      <vt:lpstr>Функции менисков</vt:lpstr>
      <vt:lpstr>Клиника</vt:lpstr>
      <vt:lpstr>Диагностика</vt:lpstr>
      <vt:lpstr>Слайд 24</vt:lpstr>
      <vt:lpstr>Слайд 25</vt:lpstr>
      <vt:lpstr>Лечение</vt:lpstr>
      <vt:lpstr>Повреждения связок коленного сустава</vt:lpstr>
      <vt:lpstr>Слайд 28</vt:lpstr>
      <vt:lpstr>Повреждение боковых связок</vt:lpstr>
      <vt:lpstr>Клиническая картина</vt:lpstr>
      <vt:lpstr>Диагностика</vt:lpstr>
      <vt:lpstr>Лечение</vt:lpstr>
      <vt:lpstr>Слайд 33</vt:lpstr>
      <vt:lpstr>Слайд 34</vt:lpstr>
      <vt:lpstr>Повреждение крестообразных связок</vt:lpstr>
      <vt:lpstr>Клиника</vt:lpstr>
      <vt:lpstr>Лечение</vt:lpstr>
      <vt:lpstr>Слайд 38</vt:lpstr>
      <vt:lpstr>Разрыв крестообразной связки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Повреждения коленного сустава</dc:title>
  <dc:creator>Aximus</dc:creator>
  <cp:lastModifiedBy>kosty</cp:lastModifiedBy>
  <cp:revision>20</cp:revision>
  <dcterms:created xsi:type="dcterms:W3CDTF">2017-03-05T12:18:41Z</dcterms:created>
  <dcterms:modified xsi:type="dcterms:W3CDTF">2023-02-27T18:32:57Z</dcterms:modified>
</cp:coreProperties>
</file>