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85" r:id="rId6"/>
    <p:sldId id="281" r:id="rId7"/>
    <p:sldId id="282" r:id="rId8"/>
    <p:sldId id="283" r:id="rId9"/>
    <p:sldId id="284" r:id="rId10"/>
    <p:sldId id="286" r:id="rId11"/>
    <p:sldId id="278" r:id="rId12"/>
    <p:sldId id="287" r:id="rId13"/>
    <p:sldId id="279" r:id="rId14"/>
    <p:sldId id="280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 varScale="1">
        <p:scale>
          <a:sx n="65" d="100"/>
          <a:sy n="65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 err="1"/>
              <a:t>Демиелинизирущие</a:t>
            </a:r>
            <a:r>
              <a:rPr lang="ru-RU" sz="2000" b="1" dirty="0"/>
              <a:t> заболевания нервной системы. Рассеянный склероз, ОРЭМ. Клиника, диагностика, методы восстановительного обучения нарушений познавательных функций»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9 </a:t>
            </a:r>
            <a:r>
              <a:rPr lang="ru-RU" sz="2000" dirty="0" smtClean="0"/>
              <a:t>по дисциплине </a:t>
            </a:r>
            <a:r>
              <a:rPr lang="ru-RU" sz="2000" b="1" dirty="0" err="1"/>
              <a:t>Спецпрактикум</a:t>
            </a:r>
            <a:r>
              <a:rPr lang="ru-RU" sz="2000" b="1" dirty="0"/>
              <a:t> по восстановительному обучению с </a:t>
            </a:r>
            <a:r>
              <a:rPr lang="ru-RU" sz="2000" b="1" dirty="0" err="1"/>
              <a:t>супервизией</a:t>
            </a:r>
            <a:r>
              <a:rPr lang="ru-RU" sz="2000" dirty="0" smtClean="0"/>
              <a:t> для </a:t>
            </a:r>
            <a:r>
              <a:rPr lang="ru-RU" sz="2000" dirty="0"/>
              <a:t>студентов 5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(</a:t>
            </a:r>
            <a:r>
              <a:rPr lang="ru-RU" sz="2000" dirty="0" smtClean="0"/>
              <a:t>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Основным показателем течения заболевания является частота обострений и темп нарастания неврологического дефицита, который проявляется центральными парезами конечностей (обычно с преобладанием в ногах), атаксией (чаще мозжечковой), снижением остроты зрения, двоением, нистагмом, расстройством чувствительности (особенно вибрационной), нарушением функции тазовых органов (императивными позывами на мочеиспускание, недержанием или задержкой мочи, запорами, импотенцией). Характерно колебание симптомов в течение дня, а также после физической или эмоциональной нагрузки, в жаркую погоду или после горячей ванны.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основным </a:t>
            </a:r>
            <a:r>
              <a:rPr lang="ru-RU" dirty="0"/>
              <a:t>критерием диагностики РС является принцип «диссоциации неврологической симптоматики в пространстве и во времени». Развитие неврологической симптоматики связано с нарушением прохождения нервных импульсов по различным проводящим путям, что обеспечивает диссеминацию в пространстве, а чередование в течение заболевания обострений и ремиссий говорит о диссеминации во времени. </a:t>
            </a:r>
          </a:p>
          <a:p>
            <a:r>
              <a:rPr lang="ru-RU" dirty="0"/>
              <a:t>В настоящее время не принято выделение клинических форм, основанных на локализации очагов поражения в ЦНС, а принято определять клинические формы РС на основе типа течения заболевания. Выделяют следующие клинические формы течения РС:</a:t>
            </a:r>
          </a:p>
          <a:p>
            <a:r>
              <a:rPr lang="ru-RU" dirty="0"/>
              <a:t>- </a:t>
            </a:r>
            <a:r>
              <a:rPr lang="ru-RU" dirty="0" err="1"/>
              <a:t>ремиттирующий</a:t>
            </a:r>
            <a:r>
              <a:rPr lang="ru-RU" dirty="0"/>
              <a:t> РС (РРС);</a:t>
            </a:r>
          </a:p>
          <a:p>
            <a:r>
              <a:rPr lang="ru-RU" dirty="0"/>
              <a:t>- вторично-прогрессирующий РС с обострениями и без них (ВПРС);</a:t>
            </a:r>
          </a:p>
          <a:p>
            <a:r>
              <a:rPr lang="ru-RU" dirty="0"/>
              <a:t>- первично-прогрессирующий РС (ППРС);</a:t>
            </a:r>
          </a:p>
          <a:p>
            <a:r>
              <a:rPr lang="ru-RU" dirty="0"/>
              <a:t>- </a:t>
            </a:r>
            <a:r>
              <a:rPr lang="ru-RU" dirty="0" err="1"/>
              <a:t>ремиттирующе-прогресирующий</a:t>
            </a:r>
            <a:r>
              <a:rPr lang="ru-RU" dirty="0"/>
              <a:t> РС (РПРС).</a:t>
            </a:r>
          </a:p>
          <a:p>
            <a:r>
              <a:rPr lang="ru-RU" dirty="0" smtClean="0"/>
              <a:t>5 </a:t>
            </a:r>
            <a:r>
              <a:rPr lang="ru-RU" dirty="0"/>
              <a:t>мг каждые 2-3 дня до полной отмены. Повторные обострения после перенесенного ОРЭМ не возникают, что принципиально отличают это заболевание от РС.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8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Методы диагностики РС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- </a:t>
            </a:r>
            <a:r>
              <a:rPr lang="ru-RU" b="1" dirty="0"/>
              <a:t>МРТ – </a:t>
            </a:r>
            <a:r>
              <a:rPr lang="ru-RU" dirty="0"/>
              <a:t>головного и спинного мозга;</a:t>
            </a:r>
          </a:p>
          <a:p>
            <a:r>
              <a:rPr lang="ru-RU" b="1" dirty="0"/>
              <a:t>- вызванные потенциалы: </a:t>
            </a:r>
            <a:r>
              <a:rPr lang="ru-RU" dirty="0"/>
              <a:t>зрительные, акустические и соматосенсорные;</a:t>
            </a:r>
          </a:p>
          <a:p>
            <a:r>
              <a:rPr lang="ru-RU" b="1" dirty="0"/>
              <a:t>- исследование спинномозговой жидкости.</a:t>
            </a:r>
            <a:endParaRPr lang="ru-RU" dirty="0"/>
          </a:p>
          <a:p>
            <a:r>
              <a:rPr lang="ru-RU" dirty="0"/>
              <a:t>Большое значение в диагностике РС имеет МРТ, которая выявляет многоочаговое поражение белого вещества головного и спинного мозга и позволяет исключить другие заболевания ЦНС. На МРТ в Т2-режиме очаги </a:t>
            </a:r>
            <a:r>
              <a:rPr lang="ru-RU" dirty="0" err="1"/>
              <a:t>демиелинизации</a:t>
            </a:r>
            <a:r>
              <a:rPr lang="ru-RU" dirty="0"/>
              <a:t>  выглядят как </a:t>
            </a:r>
            <a:r>
              <a:rPr lang="ru-RU" dirty="0" err="1"/>
              <a:t>гиперинтенсивные</a:t>
            </a:r>
            <a:r>
              <a:rPr lang="ru-RU" dirty="0"/>
              <a:t> очаги в стратегических для РС зонах: </a:t>
            </a:r>
            <a:r>
              <a:rPr lang="ru-RU" dirty="0" err="1"/>
              <a:t>перивентрикулярно</a:t>
            </a:r>
            <a:r>
              <a:rPr lang="ru-RU" dirty="0"/>
              <a:t>, в мозолистом теле (с характерным по форме распространением из него в белое вещество – «пальцы </a:t>
            </a:r>
            <a:r>
              <a:rPr lang="ru-RU" dirty="0" err="1"/>
              <a:t>Даусона</a:t>
            </a:r>
            <a:r>
              <a:rPr lang="ru-RU" dirty="0"/>
              <a:t>»), в стволе мозга, мозжечке, спинном мозге, зрительных нервах. Использование контрастного вещества (гадолиний) при МРТ позволяет отличить свежие очаги поражения по накоплению в них контраста и подтвердить диссеминацию во времени.</a:t>
            </a:r>
          </a:p>
          <a:p>
            <a:r>
              <a:rPr lang="ru-RU" dirty="0"/>
              <a:t>Исследование вызванных потенциалов: зрительных, слуховых, соматосенсорных позволяет выявить замедленное проведение возбуждения по указанным системам и подтвердить многоочаговое поражение.</a:t>
            </a:r>
          </a:p>
          <a:p>
            <a:r>
              <a:rPr lang="ru-RU" dirty="0"/>
              <a:t>В цереброспинальной жидкости у многих (около 80%) больных обнаруживают небольшой </a:t>
            </a:r>
            <a:r>
              <a:rPr lang="ru-RU" dirty="0" err="1"/>
              <a:t>лимфоцитарный</a:t>
            </a:r>
            <a:r>
              <a:rPr lang="ru-RU" dirty="0"/>
              <a:t> </a:t>
            </a:r>
            <a:r>
              <a:rPr lang="ru-RU" dirty="0" err="1"/>
              <a:t>плеоцитоз</a:t>
            </a:r>
            <a:r>
              <a:rPr lang="ru-RU" dirty="0"/>
              <a:t> и наличие </a:t>
            </a:r>
            <a:r>
              <a:rPr lang="ru-RU" dirty="0" err="1"/>
              <a:t>олигоклональных</a:t>
            </a:r>
            <a:r>
              <a:rPr lang="ru-RU" dirty="0"/>
              <a:t> антител к белкам миелина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1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период обострения применяются кортикостероиды (</a:t>
            </a:r>
            <a:r>
              <a:rPr lang="ru-RU" dirty="0" err="1"/>
              <a:t>метилпреднизолон</a:t>
            </a:r>
            <a:r>
              <a:rPr lang="ru-RU" dirty="0"/>
              <a:t>, преднизолон, </a:t>
            </a:r>
            <a:r>
              <a:rPr lang="ru-RU" dirty="0" err="1"/>
              <a:t>дексаметазон</a:t>
            </a:r>
            <a:r>
              <a:rPr lang="ru-RU" dirty="0"/>
              <a:t>) в виде «пульс терапии». Суточная доза </a:t>
            </a:r>
            <a:r>
              <a:rPr lang="ru-RU" dirty="0" err="1"/>
              <a:t>метилпреднизолона</a:t>
            </a:r>
            <a:r>
              <a:rPr lang="ru-RU" dirty="0"/>
              <a:t> 500-1000 мг в/в, </a:t>
            </a:r>
            <a:r>
              <a:rPr lang="ru-RU" dirty="0" err="1"/>
              <a:t>капельно</a:t>
            </a:r>
            <a:r>
              <a:rPr lang="ru-RU" dirty="0"/>
              <a:t> в течение 3-7 дней с последующим переходом на пероральный прием препарата из расчета 1 мг/кг. При тяжелых обострениях показан </a:t>
            </a:r>
            <a:r>
              <a:rPr lang="ru-RU" dirty="0" err="1"/>
              <a:t>плазмаферез</a:t>
            </a:r>
            <a:r>
              <a:rPr lang="ru-RU" dirty="0"/>
              <a:t> 3-5 операций.</a:t>
            </a:r>
          </a:p>
          <a:p>
            <a:r>
              <a:rPr lang="ru-RU" dirty="0"/>
              <a:t>Принципиально новым направлением в лечении РС является применение препаратов, изменяющих течение заболевания (ПИТРС), обладающих иммуномодулирующим или </a:t>
            </a:r>
            <a:r>
              <a:rPr lang="ru-RU" dirty="0" err="1"/>
              <a:t>иммуносупрессивным</a:t>
            </a:r>
            <a:r>
              <a:rPr lang="ru-RU" dirty="0"/>
              <a:t> действием. Они </a:t>
            </a:r>
            <a:r>
              <a:rPr lang="ru-RU" dirty="0" err="1"/>
              <a:t>урежают</a:t>
            </a:r>
            <a:r>
              <a:rPr lang="ru-RU" dirty="0"/>
              <a:t> частоту обострений, удлиняют ремиссии, уменьшают количество новых активных очагов на МРТ, замедляют нарастание </a:t>
            </a:r>
            <a:r>
              <a:rPr lang="ru-RU" dirty="0" err="1"/>
              <a:t>инвалидизации</a:t>
            </a:r>
            <a:r>
              <a:rPr lang="ru-RU" dirty="0"/>
              <a:t>. К иммуномодуляторам относятся: интерфероны (</a:t>
            </a:r>
            <a:r>
              <a:rPr lang="ru-RU" dirty="0" err="1"/>
              <a:t>бетаферон</a:t>
            </a:r>
            <a:r>
              <a:rPr lang="ru-RU" dirty="0"/>
              <a:t>, </a:t>
            </a:r>
            <a:r>
              <a:rPr lang="ru-RU" dirty="0" err="1"/>
              <a:t>ребиф</a:t>
            </a:r>
            <a:r>
              <a:rPr lang="ru-RU" dirty="0"/>
              <a:t>, </a:t>
            </a:r>
            <a:r>
              <a:rPr lang="ru-RU" dirty="0" err="1"/>
              <a:t>авонекс</a:t>
            </a:r>
            <a:r>
              <a:rPr lang="ru-RU" dirty="0"/>
              <a:t>) и </a:t>
            </a:r>
            <a:r>
              <a:rPr lang="ru-RU" dirty="0" err="1"/>
              <a:t>копаксон</a:t>
            </a:r>
            <a:r>
              <a:rPr lang="ru-RU" dirty="0"/>
              <a:t>; к </a:t>
            </a:r>
            <a:r>
              <a:rPr lang="ru-RU" dirty="0" err="1"/>
              <a:t>иммуносупрессорам</a:t>
            </a:r>
            <a:r>
              <a:rPr lang="ru-RU" dirty="0"/>
              <a:t> – </a:t>
            </a:r>
            <a:r>
              <a:rPr lang="ru-RU" dirty="0" err="1"/>
              <a:t>митоксантрон</a:t>
            </a:r>
            <a:r>
              <a:rPr lang="ru-RU" dirty="0"/>
              <a:t>, 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циклофосфан</a:t>
            </a:r>
            <a:r>
              <a:rPr lang="ru-RU" dirty="0"/>
              <a:t> и др. Препаратами первой очереди являются иммуномодуляторы, а второй (при неэффективности первых) – иммунодепрессанты.</a:t>
            </a:r>
          </a:p>
          <a:p>
            <a:r>
              <a:rPr lang="ru-RU" dirty="0"/>
              <a:t>В качестве симптоматической терапии: при </a:t>
            </a:r>
            <a:r>
              <a:rPr lang="ru-RU" dirty="0" err="1"/>
              <a:t>спастике</a:t>
            </a:r>
            <a:r>
              <a:rPr lang="ru-RU" dirty="0"/>
              <a:t> (высоком спастическом тонусе) – </a:t>
            </a:r>
            <a:r>
              <a:rPr lang="ru-RU" dirty="0" err="1"/>
              <a:t>баклофен</a:t>
            </a:r>
            <a:r>
              <a:rPr lang="ru-RU" dirty="0"/>
              <a:t>, </a:t>
            </a:r>
            <a:r>
              <a:rPr lang="ru-RU" dirty="0" err="1"/>
              <a:t>мидокалм</a:t>
            </a:r>
            <a:r>
              <a:rPr lang="ru-RU" dirty="0"/>
              <a:t>, </a:t>
            </a:r>
            <a:r>
              <a:rPr lang="ru-RU" dirty="0" err="1"/>
              <a:t>сирдалуд</a:t>
            </a:r>
            <a:r>
              <a:rPr lang="ru-RU" dirty="0"/>
              <a:t>. </a:t>
            </a:r>
          </a:p>
          <a:p>
            <a:r>
              <a:rPr lang="ru-RU" dirty="0"/>
              <a:t>При треморе: </a:t>
            </a:r>
            <a:r>
              <a:rPr lang="ru-RU" dirty="0" err="1"/>
              <a:t>пропранолол</a:t>
            </a:r>
            <a:r>
              <a:rPr lang="ru-RU" dirty="0"/>
              <a:t>, клоназепам, </a:t>
            </a:r>
            <a:r>
              <a:rPr lang="ru-RU" dirty="0" err="1"/>
              <a:t>диазепам</a:t>
            </a:r>
            <a:r>
              <a:rPr lang="ru-RU" dirty="0"/>
              <a:t>.</a:t>
            </a:r>
          </a:p>
          <a:p>
            <a:r>
              <a:rPr lang="ru-RU" dirty="0"/>
              <a:t>При нарушении мочеиспускания: при недержании – </a:t>
            </a:r>
            <a:r>
              <a:rPr lang="ru-RU" dirty="0" err="1"/>
              <a:t>детрузитол</a:t>
            </a:r>
            <a:r>
              <a:rPr lang="ru-RU" dirty="0"/>
              <a:t>, при задержке-</a:t>
            </a:r>
            <a:r>
              <a:rPr lang="ru-RU" dirty="0" err="1"/>
              <a:t>дальфаз</a:t>
            </a:r>
            <a:r>
              <a:rPr lang="ru-RU" dirty="0"/>
              <a:t> или катетеризация. </a:t>
            </a:r>
          </a:p>
          <a:p>
            <a:r>
              <a:rPr lang="ru-RU" dirty="0"/>
              <a:t>При парезах и атаксиях – двигательная реабилитация, лечебная гимнастика, различные виды массажа, </a:t>
            </a:r>
            <a:r>
              <a:rPr lang="ru-RU" dirty="0" err="1"/>
              <a:t>ортезы</a:t>
            </a:r>
            <a:r>
              <a:rPr lang="ru-RU" dirty="0"/>
              <a:t>, протезы и др. 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6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Острый рассеянный </a:t>
            </a:r>
            <a:r>
              <a:rPr lang="ru-RU" b="1" dirty="0" err="1"/>
              <a:t>энцефаломиелит</a:t>
            </a:r>
            <a:r>
              <a:rPr lang="ru-RU" b="1" dirty="0"/>
              <a:t> </a:t>
            </a:r>
            <a:r>
              <a:rPr lang="ru-RU" dirty="0"/>
              <a:t>(ОРЭМ)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относится </a:t>
            </a:r>
            <a:r>
              <a:rPr lang="ru-RU" dirty="0"/>
              <a:t>к группе </a:t>
            </a:r>
            <a:r>
              <a:rPr lang="ru-RU" dirty="0" err="1"/>
              <a:t>демиелинизирующих</a:t>
            </a:r>
            <a:r>
              <a:rPr lang="ru-RU" dirty="0"/>
              <a:t> заболеваний ЦНС; по патогенезу, морфологии поражения и клинической картине напоминает обострение РС. Предполагается аутоиммунная природа ОРЭМ. </a:t>
            </a:r>
          </a:p>
          <a:p>
            <a:r>
              <a:rPr lang="ru-RU" dirty="0"/>
              <a:t>Симптомы обычно развиваются в течение нескольких часов или дней после вирусной или реже бактериальной инфекции, либо после вакцинации. Выделяют формы с преимущественным поражением полушарий или ствола головного мозга, мозжечка или спинного мозга. На МРТ при ОРЭМ выявляются изменения сходные с изменениями при РС, только при проведении повторных МРТ по истечении острого периода новых очагов не определяется.</a:t>
            </a:r>
          </a:p>
          <a:p>
            <a:r>
              <a:rPr lang="ru-RU" dirty="0"/>
              <a:t>В ликворе при ОРЭМ определяется </a:t>
            </a:r>
            <a:r>
              <a:rPr lang="ru-RU" dirty="0" err="1"/>
              <a:t>лимфоцитарный</a:t>
            </a:r>
            <a:r>
              <a:rPr lang="ru-RU" dirty="0"/>
              <a:t> </a:t>
            </a:r>
            <a:r>
              <a:rPr lang="ru-RU" dirty="0" err="1"/>
              <a:t>плеоцитоз</a:t>
            </a:r>
            <a:r>
              <a:rPr lang="ru-RU" dirty="0"/>
              <a:t>.</a:t>
            </a:r>
          </a:p>
          <a:p>
            <a:r>
              <a:rPr lang="ru-RU" dirty="0"/>
              <a:t>В большинстве случаев прогноз благоприятный и нарушенные неврологические функции хорошо восстанавливаются. Но в тяжелых случаях, при обширном поражении головного и спинного мозга могут оставаться остаточные явления.</a:t>
            </a:r>
          </a:p>
          <a:p>
            <a:r>
              <a:rPr lang="ru-RU" b="1" dirty="0"/>
              <a:t>Лечение ОРЭМ:</a:t>
            </a:r>
            <a:r>
              <a:rPr lang="ru-RU" dirty="0"/>
              <a:t> как и при обострении РС наиболее часто используют кортикостероиды и </a:t>
            </a:r>
            <a:r>
              <a:rPr lang="ru-RU" dirty="0" err="1"/>
              <a:t>плазмаферез</a:t>
            </a:r>
            <a:r>
              <a:rPr lang="ru-RU" dirty="0"/>
              <a:t>. </a:t>
            </a:r>
            <a:r>
              <a:rPr lang="ru-RU" dirty="0" err="1"/>
              <a:t>Метилпреднизолон</a:t>
            </a:r>
            <a:r>
              <a:rPr lang="ru-RU" dirty="0"/>
              <a:t> в виде «пульс терапии» в суточной дозе 500-1000 мг в/ </a:t>
            </a:r>
            <a:r>
              <a:rPr lang="ru-RU" dirty="0" err="1"/>
              <a:t>капельно</a:t>
            </a:r>
            <a:r>
              <a:rPr lang="ru-RU" dirty="0"/>
              <a:t> 3-7 дней, с последующим переводом на пероральный прием препарата по 60-80 мг/</a:t>
            </a:r>
            <a:r>
              <a:rPr lang="ru-RU" dirty="0" err="1"/>
              <a:t>сут</a:t>
            </a:r>
            <a:r>
              <a:rPr lang="ru-RU" dirty="0"/>
              <a:t>. в течение 5-7 дней, с постепенным снижением дозы 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7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/>
              <a:t>- этиологию, патогенез и классификацию менингитов: гнойных (менингококкового, пневмококкового и др.) и серозных (туберкулезного и вирусных);</a:t>
            </a:r>
          </a:p>
          <a:p>
            <a:r>
              <a:rPr lang="ru-RU" dirty="0"/>
              <a:t>- клинику менингеального синдрома, состоящего из общемозговых (головная боль, рвота, изменение сознания) и оболочечных симптомов (ригидности затылочных мышц, симптомов </a:t>
            </a:r>
            <a:r>
              <a:rPr lang="ru-RU" dirty="0" err="1"/>
              <a:t>Кернига</a:t>
            </a:r>
            <a:r>
              <a:rPr lang="ru-RU" dirty="0"/>
              <a:t> и </a:t>
            </a:r>
            <a:r>
              <a:rPr lang="ru-RU" dirty="0" err="1"/>
              <a:t>Брудзинского</a:t>
            </a:r>
            <a:r>
              <a:rPr lang="ru-RU" dirty="0"/>
              <a:t>: верхнего, среднего и нижнего);</a:t>
            </a:r>
          </a:p>
          <a:p>
            <a:r>
              <a:rPr lang="ru-RU" dirty="0"/>
              <a:t>- критерии диагностики менингита: </a:t>
            </a:r>
            <a:r>
              <a:rPr lang="ru-RU" dirty="0" err="1"/>
              <a:t>общеинфекционный</a:t>
            </a:r>
            <a:r>
              <a:rPr lang="ru-RU" dirty="0"/>
              <a:t> синдром, менингеальный синдром и изменения ликвора;</a:t>
            </a:r>
          </a:p>
          <a:p>
            <a:r>
              <a:rPr lang="ru-RU" dirty="0"/>
              <a:t>- клинику, диагностику и лечение гнойных менингитов: менингококкового, пневмококкового и др.</a:t>
            </a:r>
          </a:p>
          <a:p>
            <a:r>
              <a:rPr lang="ru-RU" dirty="0"/>
              <a:t>- клинику, диагностику и лечение серозных вирусных менингитов;</a:t>
            </a:r>
          </a:p>
          <a:p>
            <a:r>
              <a:rPr lang="ru-RU" dirty="0"/>
              <a:t>- клинику, диагностику и лечение туберкулезного менингита;</a:t>
            </a:r>
          </a:p>
          <a:p>
            <a:r>
              <a:rPr lang="ru-RU" dirty="0"/>
              <a:t>- прогноз после перенесенных менингитов;</a:t>
            </a:r>
          </a:p>
          <a:p>
            <a:r>
              <a:rPr lang="ru-RU" dirty="0" smtClean="0"/>
              <a:t>- </a:t>
            </a:r>
            <a:r>
              <a:rPr lang="ru-RU" dirty="0"/>
              <a:t>поражение нервной системы при ВИЧ-инфекции;</a:t>
            </a:r>
          </a:p>
          <a:p>
            <a:r>
              <a:rPr lang="ru-RU" dirty="0"/>
              <a:t>- поражение нервной системы при СПИДе.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Основным представителем </a:t>
            </a:r>
            <a:r>
              <a:rPr lang="ru-RU" dirty="0" err="1"/>
              <a:t>демиелинизирующих</a:t>
            </a:r>
            <a:r>
              <a:rPr lang="ru-RU" dirty="0"/>
              <a:t> заболеваний является рассеянный склероз (PC). Это достаточно широко распространенное хроническое прогрессирующее заболевание нервной системы, поражающее в основном лиц молодого трудоспособного возраста, быстро приводящее к </a:t>
            </a:r>
            <a:r>
              <a:rPr lang="ru-RU" dirty="0" err="1"/>
              <a:t>инвалидизации</a:t>
            </a:r>
            <a:r>
              <a:rPr lang="ru-RU" dirty="0"/>
              <a:t>. В настоящее время установлено, что при PC развиваются как воспалительные, так и дегенеративные изменения, результатом которых являются </a:t>
            </a:r>
            <a:r>
              <a:rPr lang="ru-RU" dirty="0" err="1"/>
              <a:t>демиелинизация</a:t>
            </a:r>
            <a:r>
              <a:rPr lang="ru-RU" dirty="0"/>
              <a:t> проводников ЦНС и гибель самих аксонов. Одним из наиболее значимых достижений в неврологии конца XX является прогресс в изучении патогенеза, диагностики и методов лечения PC. Если раньше прогноз при PC бал, как правило, пессимистичным, то с появлением препаратов, так называемой, превентивной терапии – иммуномодуляторов, появилась возможность в определенной степени контролировать течение заболевания, предупреждая развитие обострений и замедляя наступление </a:t>
            </a:r>
            <a:r>
              <a:rPr lang="ru-RU" dirty="0" err="1"/>
              <a:t>инвалидизации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0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Рассеянный склероз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Рассеянный склероз (РС) – это хроническое прогрессирующее заболевание ЦНС, поражающее в основном лиц молодого возраста и быстро приводящее к </a:t>
            </a:r>
            <a:r>
              <a:rPr lang="ru-RU" dirty="0" err="1"/>
              <a:t>инвалидизации</a:t>
            </a:r>
            <a:r>
              <a:rPr lang="ru-RU" dirty="0"/>
              <a:t>. В последнее время во всем мире отмечается рост заболеваемости РС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5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общепринятой </a:t>
            </a:r>
            <a:r>
              <a:rPr lang="ru-RU" dirty="0"/>
              <a:t>считается </a:t>
            </a:r>
            <a:r>
              <a:rPr lang="ru-RU" dirty="0" err="1"/>
              <a:t>мультифакториальная</a:t>
            </a:r>
            <a:r>
              <a:rPr lang="ru-RU" dirty="0"/>
              <a:t> гипотеза этиологии РС, на основании которой важную роль отводят генетической предрасположенности к особому варианту иммунного ответа, к определенному типу метаболизма ЦНС, а также внешним факторам, среди которых особое место занимают инфекционные агенты – это в первую очередь вирусы герпеса, кори, краснухи, </a:t>
            </a:r>
            <a:r>
              <a:rPr lang="ru-RU" dirty="0" err="1"/>
              <a:t>ретровирусы</a:t>
            </a:r>
            <a:r>
              <a:rPr lang="ru-RU" dirty="0"/>
              <a:t>, а также различные бактерии и другие возбудители. Среди других внешних факторов не исключается влияние хронических интоксикаций (органические растворители: бензин, металлы и другие химикаты), особенностей питания (преобладание в диете животных жиров и белков), географических факторов и хронического психоэмоционального стресса.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1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Патогенез: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патогенезе РС важная роль отводится иммунологическим нарушениям. Механизм повреждения нервной ткани включает два основных процесса: </a:t>
            </a:r>
            <a:r>
              <a:rPr lang="ru-RU" dirty="0" err="1"/>
              <a:t>иммуновоспалительную</a:t>
            </a:r>
            <a:r>
              <a:rPr lang="ru-RU" dirty="0"/>
              <a:t> </a:t>
            </a:r>
            <a:r>
              <a:rPr lang="ru-RU" dirty="0" err="1"/>
              <a:t>демиелинизацию</a:t>
            </a:r>
            <a:r>
              <a:rPr lang="ru-RU" dirty="0"/>
              <a:t> с </a:t>
            </a:r>
            <a:r>
              <a:rPr lang="ru-RU" dirty="0" err="1"/>
              <a:t>олигодендропатией</a:t>
            </a:r>
            <a:r>
              <a:rPr lang="ru-RU" dirty="0"/>
              <a:t> и </a:t>
            </a:r>
            <a:r>
              <a:rPr lang="ru-RU" dirty="0" err="1"/>
              <a:t>нейродегенерацию</a:t>
            </a:r>
            <a:r>
              <a:rPr lang="ru-RU" dirty="0"/>
              <a:t>.</a:t>
            </a:r>
          </a:p>
          <a:p>
            <a:r>
              <a:rPr lang="ru-RU" dirty="0"/>
              <a:t>Важная роль отводится вирусной инфекции, которая может играть роль первичного стимула и при определенных условиях вызывать активацию </a:t>
            </a:r>
            <a:r>
              <a:rPr lang="ru-RU" dirty="0" err="1"/>
              <a:t>аутореактивных</a:t>
            </a:r>
            <a:r>
              <a:rPr lang="ru-RU" dirty="0"/>
              <a:t> Т-лимфоцитов, принадлежащих к Т-хелперам 1-го типа (</a:t>
            </a:r>
            <a:r>
              <a:rPr lang="en-US" dirty="0"/>
              <a:t>CD</a:t>
            </a:r>
            <a:r>
              <a:rPr lang="ru-RU" dirty="0"/>
              <a:t>-4-</a:t>
            </a:r>
            <a:r>
              <a:rPr lang="en-US" dirty="0"/>
              <a:t>T</a:t>
            </a:r>
            <a:r>
              <a:rPr lang="ru-RU" dirty="0"/>
              <a:t>-клетки) на периферии, вне ЦНС, способных атаковать антигены миелина. Активированные Т-лимфоциты проникают через гематоэнцефалический барьер и атакуют </a:t>
            </a:r>
            <a:r>
              <a:rPr lang="ru-RU" dirty="0" err="1"/>
              <a:t>антигенпрезентирующие</a:t>
            </a:r>
            <a:r>
              <a:rPr lang="ru-RU" dirty="0"/>
              <a:t> клетки, в качестве которых выступают макрофаги и клетки </a:t>
            </a:r>
            <a:r>
              <a:rPr lang="ru-RU" dirty="0" err="1"/>
              <a:t>глии</a:t>
            </a:r>
            <a:r>
              <a:rPr lang="ru-RU" dirty="0"/>
              <a:t>. Последние поглощают и </a:t>
            </a:r>
            <a:r>
              <a:rPr lang="ru-RU" dirty="0" err="1"/>
              <a:t>презентируют</a:t>
            </a:r>
            <a:r>
              <a:rPr lang="ru-RU" dirty="0"/>
              <a:t> на своей мембране данные антигены в комплексе с </a:t>
            </a:r>
            <a:r>
              <a:rPr lang="en-US" dirty="0"/>
              <a:t>HLA</a:t>
            </a:r>
            <a:r>
              <a:rPr lang="ru-RU" dirty="0"/>
              <a:t>-молекулами 2 класса и Т-клеточным рецептором и служат главным звеном в развитии аутоиммунного процесса. Происходит еще большая активация Т-клеток, которая сопровождается выделением </a:t>
            </a:r>
            <a:r>
              <a:rPr lang="ru-RU" dirty="0" err="1"/>
              <a:t>провоспалительных</a:t>
            </a:r>
            <a:r>
              <a:rPr lang="ru-RU" dirty="0"/>
              <a:t> цитокинов с развитием аутоиммунного воспаления (</a:t>
            </a:r>
            <a:r>
              <a:rPr lang="ru-RU" dirty="0" err="1"/>
              <a:t>демиелинизации</a:t>
            </a:r>
            <a:r>
              <a:rPr lang="ru-RU" dirty="0"/>
              <a:t>), которое может быть обратимым (</a:t>
            </a:r>
            <a:r>
              <a:rPr lang="ru-RU" dirty="0" err="1"/>
              <a:t>ремиелинизация</a:t>
            </a:r>
            <a:r>
              <a:rPr lang="ru-RU" dirty="0"/>
              <a:t>), так и приводить к образованию склеротических бляшек в зонах поврежденного миелина. Страдают также и аксоны нервных проводников (</a:t>
            </a:r>
            <a:r>
              <a:rPr lang="ru-RU" dirty="0" err="1"/>
              <a:t>нейродегенерация</a:t>
            </a:r>
            <a:r>
              <a:rPr lang="ru-RU" dirty="0"/>
              <a:t>), с чем в большей степени связан устойчивый неврологический дефицит – парезы, атаксии, чувствительные и тазовые расстройства. Поэтому в настоящее время РС рассматривается не только как </a:t>
            </a:r>
            <a:r>
              <a:rPr lang="ru-RU" dirty="0" err="1"/>
              <a:t>демиелинизирующее</a:t>
            </a:r>
            <a:r>
              <a:rPr lang="ru-RU" dirty="0"/>
              <a:t>, но и как </a:t>
            </a:r>
            <a:r>
              <a:rPr lang="ru-RU" dirty="0" err="1"/>
              <a:t>нейродегенеративное</a:t>
            </a:r>
            <a:r>
              <a:rPr lang="ru-RU" dirty="0"/>
              <a:t> заболевание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белом веществе головного и спинного мозга образуются множественные очаги </a:t>
            </a:r>
            <a:r>
              <a:rPr lang="ru-RU" dirty="0" err="1"/>
              <a:t>демиелинизации</a:t>
            </a:r>
            <a:r>
              <a:rPr lang="ru-RU" dirty="0"/>
              <a:t>, располагающиеся преимущественно вокруг желудочков, в мозжечке, стволе мозга, зрительных нервах. На месте одного или нескольких старых очагов возникают полости вследствие полного разрушения миелина и аксонов, морфологическим изменениям подвергается и, так называемое неизмененное, белое вещество. По мере нарастания </a:t>
            </a:r>
            <a:r>
              <a:rPr lang="ru-RU" dirty="0" err="1"/>
              <a:t>демиелинизации</a:t>
            </a:r>
            <a:r>
              <a:rPr lang="ru-RU" dirty="0"/>
              <a:t> и дегенерации аксонов и нервных клеток прогрессирует атрофия головного и спинного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5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симптомы </a:t>
            </a:r>
            <a:r>
              <a:rPr lang="ru-RU" dirty="0"/>
              <a:t>заболевания появляются обычно в возрасте 16-50 лет (чаще в 20-35 лет), реже в детском возрасте и после 50 лет.</a:t>
            </a:r>
          </a:p>
          <a:p>
            <a:r>
              <a:rPr lang="ru-RU" dirty="0"/>
              <a:t>Для заболевания характерно волнообразное течение с периодами обострений и ремиссий. При первом обострении нередко отмечается одно неврологическое нарушение, но может быть и их сочетание.</a:t>
            </a:r>
          </a:p>
          <a:p>
            <a:r>
              <a:rPr lang="ru-RU" dirty="0"/>
              <a:t>Клиническими симптомами, с разной частотой встречающимися в дебюте заболевания, могут быть:</a:t>
            </a:r>
          </a:p>
          <a:p>
            <a:r>
              <a:rPr lang="ru-RU" dirty="0"/>
              <a:t>- чувствительные нарушения;</a:t>
            </a:r>
          </a:p>
          <a:p>
            <a:r>
              <a:rPr lang="ru-RU" dirty="0"/>
              <a:t>- зрительные и глазодвигательные расстройства;</a:t>
            </a:r>
          </a:p>
          <a:p>
            <a:r>
              <a:rPr lang="ru-RU" dirty="0"/>
              <a:t>- нарушения походки;</a:t>
            </a:r>
          </a:p>
          <a:p>
            <a:r>
              <a:rPr lang="ru-RU" dirty="0"/>
              <a:t>- парезы;</a:t>
            </a:r>
          </a:p>
          <a:p>
            <a:r>
              <a:rPr lang="ru-RU" dirty="0"/>
              <a:t>- головокружение;</a:t>
            </a:r>
          </a:p>
          <a:p>
            <a:r>
              <a:rPr lang="ru-RU" dirty="0"/>
              <a:t>- нарушение мочеиспускания.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2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Клиническая картина: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Зрительные расстройства проявляются картиной ретробульбарного неврита, когда в течение нескольких часов или дней развивается снижение зрения или слепота на один глаз и боли при движении глазного яблока. Затем у большинства больных зрение частично или полностью восстанавливается. Вслед за дебютом болезни развивается характерное для нее хроническое течение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1754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«Демиелинизирущие заболевания нервной системы. Рассеянный склероз, ОРЭМ. Клиника, диагностика, методы восстановительного обучения нарушений познавательных функций»    лекция № 9 по дисциплине Спецпрактикум по восстановительному обучению с супервизией для студентов 5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Актуальность </vt:lpstr>
      <vt:lpstr>Рассеянный склероз</vt:lpstr>
      <vt:lpstr>Этиология:</vt:lpstr>
      <vt:lpstr>Патогенез:</vt:lpstr>
      <vt:lpstr>Презентация PowerPoint</vt:lpstr>
      <vt:lpstr>Клиническая картина:</vt:lpstr>
      <vt:lpstr>Клиническая картина:</vt:lpstr>
      <vt:lpstr>Клиническая картина:</vt:lpstr>
      <vt:lpstr>Диагноз:</vt:lpstr>
      <vt:lpstr>Методы диагностики РС:</vt:lpstr>
      <vt:lpstr>Лечение:</vt:lpstr>
      <vt:lpstr>Острый рассеянный энцефаломиелит (ОРЭМ):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sacred</cp:lastModifiedBy>
  <cp:revision>18</cp:revision>
  <dcterms:created xsi:type="dcterms:W3CDTF">2014-01-12T11:31:58Z</dcterms:created>
  <dcterms:modified xsi:type="dcterms:W3CDTF">2014-01-19T13:41:38Z</dcterms:modified>
</cp:coreProperties>
</file>