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59"/>
  </p:notesMasterIdLst>
  <p:sldIdLst>
    <p:sldId id="321" r:id="rId8"/>
    <p:sldId id="354" r:id="rId9"/>
    <p:sldId id="257" r:id="rId10"/>
    <p:sldId id="258" r:id="rId11"/>
    <p:sldId id="259" r:id="rId12"/>
    <p:sldId id="309" r:id="rId13"/>
    <p:sldId id="336" r:id="rId14"/>
    <p:sldId id="346" r:id="rId15"/>
    <p:sldId id="338" r:id="rId16"/>
    <p:sldId id="339" r:id="rId17"/>
    <p:sldId id="270" r:id="rId18"/>
    <p:sldId id="273" r:id="rId19"/>
    <p:sldId id="310" r:id="rId20"/>
    <p:sldId id="265" r:id="rId21"/>
    <p:sldId id="266" r:id="rId22"/>
    <p:sldId id="267" r:id="rId23"/>
    <p:sldId id="272" r:id="rId24"/>
    <p:sldId id="268" r:id="rId25"/>
    <p:sldId id="318" r:id="rId26"/>
    <p:sldId id="276" r:id="rId27"/>
    <p:sldId id="277" r:id="rId28"/>
    <p:sldId id="278" r:id="rId29"/>
    <p:sldId id="286" r:id="rId30"/>
    <p:sldId id="342" r:id="rId31"/>
    <p:sldId id="331" r:id="rId32"/>
    <p:sldId id="287" r:id="rId33"/>
    <p:sldId id="288" r:id="rId34"/>
    <p:sldId id="344" r:id="rId35"/>
    <p:sldId id="345" r:id="rId36"/>
    <p:sldId id="289" r:id="rId37"/>
    <p:sldId id="290" r:id="rId38"/>
    <p:sldId id="291" r:id="rId39"/>
    <p:sldId id="292" r:id="rId40"/>
    <p:sldId id="307" r:id="rId41"/>
    <p:sldId id="349" r:id="rId42"/>
    <p:sldId id="293" r:id="rId43"/>
    <p:sldId id="313" r:id="rId44"/>
    <p:sldId id="340" r:id="rId45"/>
    <p:sldId id="350" r:id="rId46"/>
    <p:sldId id="311" r:id="rId47"/>
    <p:sldId id="351" r:id="rId48"/>
    <p:sldId id="333" r:id="rId49"/>
    <p:sldId id="352" r:id="rId50"/>
    <p:sldId id="315" r:id="rId51"/>
    <p:sldId id="314" r:id="rId52"/>
    <p:sldId id="319" r:id="rId53"/>
    <p:sldId id="353" r:id="rId54"/>
    <p:sldId id="335" r:id="rId55"/>
    <p:sldId id="334" r:id="rId56"/>
    <p:sldId id="317" r:id="rId57"/>
    <p:sldId id="320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7BCBAC7-D67C-4E68-B1A5-42889FF1C01A}">
          <p14:sldIdLst>
            <p14:sldId id="321"/>
            <p14:sldId id="354"/>
            <p14:sldId id="257"/>
            <p14:sldId id="258"/>
            <p14:sldId id="259"/>
            <p14:sldId id="309"/>
            <p14:sldId id="336"/>
            <p14:sldId id="346"/>
            <p14:sldId id="338"/>
            <p14:sldId id="339"/>
            <p14:sldId id="270"/>
            <p14:sldId id="273"/>
            <p14:sldId id="310"/>
            <p14:sldId id="265"/>
            <p14:sldId id="266"/>
            <p14:sldId id="267"/>
            <p14:sldId id="272"/>
            <p14:sldId id="268"/>
            <p14:sldId id="318"/>
            <p14:sldId id="276"/>
            <p14:sldId id="277"/>
            <p14:sldId id="278"/>
            <p14:sldId id="286"/>
            <p14:sldId id="342"/>
            <p14:sldId id="331"/>
            <p14:sldId id="287"/>
            <p14:sldId id="288"/>
            <p14:sldId id="344"/>
            <p14:sldId id="345"/>
            <p14:sldId id="289"/>
            <p14:sldId id="290"/>
            <p14:sldId id="291"/>
            <p14:sldId id="292"/>
            <p14:sldId id="307"/>
            <p14:sldId id="349"/>
            <p14:sldId id="293"/>
            <p14:sldId id="313"/>
            <p14:sldId id="340"/>
            <p14:sldId id="350"/>
            <p14:sldId id="311"/>
            <p14:sldId id="351"/>
            <p14:sldId id="333"/>
            <p14:sldId id="352"/>
            <p14:sldId id="315"/>
            <p14:sldId id="314"/>
            <p14:sldId id="319"/>
            <p14:sldId id="353"/>
            <p14:sldId id="335"/>
            <p14:sldId id="334"/>
            <p14:sldId id="317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7AD1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72" autoAdjust="0"/>
    <p:restoredTop sz="96187" autoAdjust="0"/>
  </p:normalViewPr>
  <p:slideViewPr>
    <p:cSldViewPr snapToGrid="0">
      <p:cViewPr varScale="1">
        <p:scale>
          <a:sx n="116" d="100"/>
          <a:sy n="116" d="100"/>
        </p:scale>
        <p:origin x="11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405F2-D2F2-4490-8BAB-287CEF48B94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3F480-EE9A-42F9-A909-BFFA7FD406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09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051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ПРИ СОЗДАНИИ ПРЕЗЕНТАЦИИ РЕКОМЕНДУЕМ ИСПОЛЬЗОВАТЬ СВЕТЛЫЙ ФОН И КОНТРАСТНЫЙ ЕМУ ПО ЦВЕТУ ТЕКСТ 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ДЛЯ СОЗДАНИЯ ТИТУЛЬНОГО СЛАЙДА ИСПОЛЬЗОВАТЬ МАКЕТ «ЗАГОЛОВОК И ОБЪЕКТ»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ШРИФТ ПРЕЗЕНТАЦИИ НА УСМОТРЕНИЕ АВТОРА (на слайде представлен шрифт «</a:t>
            </a:r>
            <a:r>
              <a:rPr lang="en-US"/>
              <a:t>Calibri</a:t>
            </a:r>
            <a:r>
              <a:rPr lang="ru-RU"/>
              <a:t> (Заголовки)» и «</a:t>
            </a:r>
            <a:r>
              <a:rPr lang="en-US"/>
              <a:t>Calibri </a:t>
            </a:r>
            <a:r>
              <a:rPr lang="ru-RU"/>
              <a:t>(Основной текст)»)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r>
              <a:rPr lang="ru-RU"/>
              <a:t>1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20, официальное сокращенное наименование образовательной организации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2</a:t>
            </a:r>
            <a:r>
              <a:rPr lang="ru-RU" b="1"/>
              <a:t> – </a:t>
            </a:r>
            <a:r>
              <a:rPr lang="ru-RU"/>
              <a:t>рекомендуемый</a:t>
            </a:r>
            <a:r>
              <a:rPr lang="ru-RU" b="1"/>
              <a:t> </a:t>
            </a:r>
            <a:r>
              <a:rPr lang="ru-RU"/>
              <a:t>размер шрифта 18, название кафедры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3</a:t>
            </a:r>
            <a:r>
              <a:rPr lang="ru-RU" b="1"/>
              <a:t> – </a:t>
            </a:r>
            <a:r>
              <a:rPr lang="ru-RU"/>
              <a:t>рекомендуемый</a:t>
            </a:r>
            <a:r>
              <a:rPr lang="ru-RU" b="1"/>
              <a:t> </a:t>
            </a:r>
            <a:r>
              <a:rPr lang="ru-RU"/>
              <a:t>размер шрифта 28, заглавные буквы,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4 – рекомендуемый</a:t>
            </a:r>
            <a:r>
              <a:rPr lang="ru-RU" b="1"/>
              <a:t> </a:t>
            </a:r>
            <a:r>
              <a:rPr lang="ru-RU"/>
              <a:t>размер шрифта 18, интервал междустрочный одинарный, начало текста с маленькой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5 </a:t>
            </a:r>
            <a:r>
              <a:rPr lang="ru-RU" b="1"/>
              <a:t>– </a:t>
            </a:r>
            <a:r>
              <a:rPr lang="ru-RU"/>
              <a:t>с новой строки, перенос после запятой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6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18, интервал междустрочный одинарный, ученое звание (сокращенный вариант) и должность с маленькой буквы, имя, отчество, фамилия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7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16,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 b="1"/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B312C2-0CC3-46D1-B1A0-0137A8944A26}" type="slidenum">
              <a:rPr lang="ru-RU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4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3F480-EE9A-42F9-A909-BFFA7FD406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1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3F480-EE9A-42F9-A909-BFFA7FD406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3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3F480-EE9A-42F9-A909-BFFA7FD406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7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3F480-EE9A-42F9-A909-BFFA7FD406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24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F80F22-A2B7-448C-AD96-21CEA8A849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sz="1400" dirty="0" smtClean="0"/>
              <a:t>	</a:t>
            </a:r>
            <a:r>
              <a:rPr lang="ru-RU" sz="1400" dirty="0" smtClean="0">
                <a:cs typeface="Times New Roman" pitchFamily="18" charset="0"/>
              </a:rPr>
              <a:t>Природная устойчивость – это постоянный видовой признак микроорганизмов, и она обусловлена, по меньшей мере, тремя факторами.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400" dirty="0" smtClean="0"/>
              <a:t>	</a:t>
            </a:r>
            <a:r>
              <a:rPr lang="ru-RU" sz="1400" dirty="0" smtClean="0">
                <a:cs typeface="Times New Roman" pitchFamily="18" charset="0"/>
              </a:rPr>
              <a:t>Во-первых, наличие природной лекарственной устойчивости может быть обусловлено отсутствием у микроорганизмов мишени действия антибиотика. (пример действия пенициллина на </a:t>
            </a:r>
            <a:r>
              <a:rPr lang="ru-RU" sz="1400" dirty="0" err="1" smtClean="0">
                <a:cs typeface="Times New Roman" pitchFamily="18" charset="0"/>
              </a:rPr>
              <a:t>гр</a:t>
            </a:r>
            <a:r>
              <a:rPr lang="ru-RU" sz="1400" dirty="0" smtClean="0">
                <a:cs typeface="Times New Roman" pitchFamily="18" charset="0"/>
              </a:rPr>
              <a:t> + и </a:t>
            </a:r>
            <a:r>
              <a:rPr lang="ru-RU" sz="1400" dirty="0" err="1" smtClean="0">
                <a:cs typeface="Times New Roman" pitchFamily="18" charset="0"/>
              </a:rPr>
              <a:t>гр</a:t>
            </a:r>
            <a:r>
              <a:rPr lang="ru-RU" sz="1400" dirty="0" smtClean="0">
                <a:cs typeface="Times New Roman" pitchFamily="18" charset="0"/>
              </a:rPr>
              <a:t> – микроорганизмы. Вставить строение стенки клеточной мембраны).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400" dirty="0" smtClean="0"/>
              <a:t>	</a:t>
            </a:r>
            <a:r>
              <a:rPr lang="ru-RU" sz="1400" dirty="0" smtClean="0">
                <a:cs typeface="Times New Roman" pitchFamily="18" charset="0"/>
              </a:rPr>
              <a:t>Во-вторых, антимикробный препарат оказывается неэффективным вследствие недоступности мишени из-за первично низкой проницаемости лекарства через клеточную мембрану бактерии. (пример строения клеточной мембраны).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400" dirty="0" smtClean="0"/>
              <a:t>	</a:t>
            </a:r>
            <a:r>
              <a:rPr lang="ru-RU" sz="1400" dirty="0" smtClean="0">
                <a:cs typeface="Times New Roman" pitchFamily="18" charset="0"/>
              </a:rPr>
              <a:t>В-третьих, природная лекарственная устойчивость может быть обусловлена способностью микроорганизмов к ферментативной </a:t>
            </a:r>
            <a:r>
              <a:rPr lang="ru-RU" sz="1400" dirty="0" err="1" smtClean="0">
                <a:cs typeface="Times New Roman" pitchFamily="18" charset="0"/>
              </a:rPr>
              <a:t>инактивации</a:t>
            </a:r>
            <a:r>
              <a:rPr lang="ru-RU" sz="1400" dirty="0" smtClean="0">
                <a:cs typeface="Times New Roman" pitchFamily="18" charset="0"/>
              </a:rPr>
              <a:t> АБП путем его разрушения или изменения структуры лекарства, в результате чего он не может воздействовать на мишень, и вызвать гибель микроба.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400" dirty="0" smtClean="0">
                <a:cs typeface="Times New Roman" pitchFamily="18" charset="0"/>
              </a:rPr>
              <a:t>При наличии у бактерий природной устойчивости антибиотики клинически неэффективны.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1166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21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6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6B70-678C-491F-AD94-92717AEC2016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FF7DB-4C24-4A4F-98AF-27261FFC7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10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78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93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39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2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2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44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7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1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75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72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95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79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26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0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86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76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62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5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68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97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5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19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91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04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10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77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50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9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6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5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02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2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37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93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38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84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2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89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4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196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13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90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57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23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60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42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77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96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1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3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615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15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64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76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65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86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84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35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897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21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623F-DFE0-4582-B9F4-209BDE2F11DF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D869-7E92-4AEF-8645-BA741119D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5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1950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B85D-9478-409F-A1E1-6881878AED3B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255CD-258A-44D2-8521-3B41A90F6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17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C4FB3-FA0C-4F8F-B512-0D58AB5AE840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0659-B8EF-4D9C-B65A-F7A235C80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720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FE000-3A64-4478-92DA-FB83588C8A42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F70D-C985-4B0D-B572-56D8C91EF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13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74FAD-2675-407D-918D-B847AB751B75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F34F1-BDE9-4B49-B3CE-8B9DF4C66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00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BAB4-EB3D-4B7C-88BF-B3A0593C2BFA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FF05-01E1-49A2-B568-114CF503B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403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DD8C2-EF4A-4ABB-BAA7-C60D3996A8A4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C3096-B2D4-480F-B081-0042A7D7E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825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E324-F966-4297-84C2-DB863C35A71F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8E26-88F9-451D-9C7E-907106D2B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93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A10A3-77A6-4A5C-B530-C03A1A1FF262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8449A-4121-4C81-A968-CCE5EB13C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21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AD2A2-1371-402B-B16E-9F06295A3CBC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FBCE-908A-4F04-AA6A-57089B36D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344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F3AF0-B74B-4379-8FA4-2AC8E6C804B3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3ABEA-0A4A-4AD4-8176-4C63586C2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7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42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C700A-10F5-47F8-8262-B461398E410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C4800-E0FD-452C-9868-50CD2C045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87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3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6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0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14.02.2024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66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85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618D076-1B01-4884-8A4D-D301CBAA3F07}" type="datetimeFigureOut">
              <a:rPr lang="ru-RU"/>
              <a:pPr>
                <a:defRPr/>
              </a:pPr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067F574-70BF-4168-8E8A-E1EEEC22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7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4412" y="819151"/>
            <a:ext cx="6858000" cy="319564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49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Лекция №2</a:t>
            </a:r>
            <a:r>
              <a:rPr lang="ru-RU" altLang="ru-RU" sz="2800" b="1" dirty="0">
                <a:latin typeface="+mn-lt"/>
              </a:rPr>
              <a:t/>
            </a:r>
            <a:br>
              <a:rPr lang="ru-RU" altLang="ru-RU" sz="2800" b="1" dirty="0">
                <a:latin typeface="+mn-lt"/>
              </a:rPr>
            </a:br>
            <a:r>
              <a:rPr lang="ru-RU" altLang="ru-RU" sz="2800" b="1" dirty="0">
                <a:latin typeface="+mn-lt"/>
              </a:rPr>
              <a:t/>
            </a:r>
            <a:br>
              <a:rPr lang="ru-RU" altLang="ru-RU" sz="2800" b="1" dirty="0">
                <a:latin typeface="+mn-lt"/>
              </a:rPr>
            </a:br>
            <a:r>
              <a:rPr lang="ru-RU" altLang="ru-RU" sz="4000" b="1" dirty="0" smtClean="0">
                <a:latin typeface="+mn-lt"/>
              </a:rPr>
              <a:t>Этиология </a:t>
            </a:r>
            <a:r>
              <a:rPr lang="ru-RU" altLang="ru-RU" sz="4000" b="1" dirty="0">
                <a:latin typeface="+mn-lt"/>
              </a:rPr>
              <a:t>и патогенез </a:t>
            </a:r>
            <a:r>
              <a:rPr lang="ru-RU" altLang="ru-RU" sz="4000" b="1" dirty="0" smtClean="0">
                <a:latin typeface="+mn-lt"/>
              </a:rPr>
              <a:t>туберкулеза</a:t>
            </a:r>
            <a:r>
              <a:rPr lang="ru-RU" altLang="ru-RU" sz="4000" b="1" dirty="0">
                <a:latin typeface="+mn-lt"/>
              </a:rPr>
              <a:t/>
            </a:r>
            <a:br>
              <a:rPr lang="ru-RU" altLang="ru-RU" sz="4000" b="1" dirty="0">
                <a:latin typeface="+mn-lt"/>
              </a:rPr>
            </a:br>
            <a:r>
              <a:rPr lang="ru-RU" altLang="ru-RU" sz="4000" b="1" dirty="0">
                <a:latin typeface="+mn-lt"/>
              </a:rPr>
              <a:t/>
            </a:r>
            <a:br>
              <a:rPr lang="ru-RU" altLang="ru-RU" sz="4000" b="1" dirty="0">
                <a:latin typeface="+mn-lt"/>
              </a:rPr>
            </a:br>
            <a:r>
              <a:rPr lang="ru-RU" altLang="ru-RU" sz="1400" b="1" dirty="0">
                <a:latin typeface="+mn-lt"/>
              </a:rPr>
              <a:t>    </a:t>
            </a:r>
            <a:r>
              <a:rPr lang="ru-RU" altLang="ru-RU" sz="2000" b="1" dirty="0">
                <a:latin typeface="+mn-lt"/>
              </a:rPr>
              <a:t/>
            </a:r>
            <a:br>
              <a:rPr lang="ru-RU" altLang="ru-RU" sz="2000" b="1" dirty="0">
                <a:latin typeface="+mn-lt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 </a:t>
            </a: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28625" y="4191000"/>
            <a:ext cx="8029575" cy="15240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ru-RU" altLang="ru-RU" sz="1600" b="1" dirty="0">
                <a:solidFill>
                  <a:srgbClr val="002060"/>
                </a:solidFill>
              </a:rPr>
              <a:t>Лектор: </a:t>
            </a:r>
            <a:r>
              <a:rPr lang="ru-RU" altLang="ru-RU" sz="2000" b="1" dirty="0" err="1">
                <a:solidFill>
                  <a:srgbClr val="7030A0"/>
                </a:solidFill>
              </a:rPr>
              <a:t>Омельчук</a:t>
            </a:r>
            <a:r>
              <a:rPr lang="ru-RU" altLang="ru-RU" sz="2000" b="1" dirty="0">
                <a:solidFill>
                  <a:srgbClr val="7030A0"/>
                </a:solidFill>
              </a:rPr>
              <a:t> Данил Евгеньевич</a:t>
            </a:r>
            <a:r>
              <a:rPr lang="ru-RU" altLang="ru-RU" sz="1600" b="1" dirty="0">
                <a:solidFill>
                  <a:srgbClr val="0070C0"/>
                </a:solidFill>
              </a:rPr>
              <a:t/>
            </a:r>
            <a:br>
              <a:rPr lang="ru-RU" altLang="ru-RU" sz="1600" b="1" dirty="0">
                <a:solidFill>
                  <a:srgbClr val="0070C0"/>
                </a:solidFill>
              </a:rPr>
            </a:br>
            <a:r>
              <a:rPr lang="ru-RU" altLang="ru-RU" sz="1600" b="1" dirty="0">
                <a:solidFill>
                  <a:srgbClr val="0070C0"/>
                </a:solidFill>
              </a:rPr>
              <a:t>  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зав</a:t>
            </a:r>
            <a:r>
              <a:rPr lang="ru-RU" altLang="ru-RU" sz="1600" b="1" dirty="0">
                <a:solidFill>
                  <a:srgbClr val="002060"/>
                </a:solidFill>
              </a:rPr>
              <a:t>. кафедрой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туберкулеза с </a:t>
            </a:r>
            <a:r>
              <a:rPr lang="ru-RU" altLang="ru-RU" sz="1600" b="1" dirty="0">
                <a:solidFill>
                  <a:srgbClr val="002060"/>
                </a:solidFill>
              </a:rPr>
              <a:t>курсом ПО  </a:t>
            </a:r>
            <a:r>
              <a:rPr lang="ru-RU" altLang="ru-RU" sz="1600" b="1" dirty="0" err="1" smtClean="0">
                <a:solidFill>
                  <a:srgbClr val="002060"/>
                </a:solidFill>
              </a:rPr>
              <a:t>КрасГМУ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/>
            </a:r>
            <a:br>
              <a:rPr lang="ru-RU" altLang="ru-RU" sz="1600" b="1" dirty="0" smtClean="0">
                <a:solidFill>
                  <a:srgbClr val="002060"/>
                </a:solidFill>
              </a:rPr>
            </a:br>
            <a:r>
              <a:rPr lang="ru-RU" altLang="ru-RU" sz="1600" b="1" dirty="0" smtClean="0">
                <a:solidFill>
                  <a:srgbClr val="002060"/>
                </a:solidFill>
              </a:rPr>
              <a:t>                          кандидат </a:t>
            </a:r>
            <a:r>
              <a:rPr lang="ru-RU" altLang="ru-RU" sz="1600" b="1" dirty="0">
                <a:solidFill>
                  <a:srgbClr val="002060"/>
                </a:solidFill>
              </a:rPr>
              <a:t>медицинских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наук, доцент</a:t>
            </a:r>
            <a:r>
              <a:rPr lang="ru-RU" altLang="ru-RU" sz="1600" b="1" dirty="0">
                <a:solidFill>
                  <a:srgbClr val="002060"/>
                </a:solidFill>
              </a:rPr>
              <a:t/>
            </a:r>
            <a:br>
              <a:rPr lang="ru-RU" altLang="ru-RU" sz="1600" b="1" dirty="0">
                <a:solidFill>
                  <a:srgbClr val="002060"/>
                </a:solidFill>
              </a:rPr>
            </a:br>
            <a:r>
              <a:rPr lang="ru-RU" altLang="ru-RU" sz="1600" b="1" dirty="0">
                <a:solidFill>
                  <a:srgbClr val="002060"/>
                </a:solidFill>
              </a:rPr>
              <a:t>		заслуженный врач России</a:t>
            </a:r>
            <a:endParaRPr lang="ru-RU" alt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8" y="2276075"/>
            <a:ext cx="4614668" cy="3779197"/>
          </a:xfrm>
          <a:prstGeom prst="rect">
            <a:avLst/>
          </a:prstGeom>
        </p:spPr>
      </p:pic>
      <p:pic>
        <p:nvPicPr>
          <p:cNvPr id="21505" name="Picture 2" descr="Bacteria%20Illustration-iStock_000008493122Small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173660" y="2295126"/>
            <a:ext cx="3713165" cy="3779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23850" y="244022"/>
            <a:ext cx="8562975" cy="1421483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/>
              <a:t>Остальные микобактерии объедены в группу </a:t>
            </a:r>
            <a:r>
              <a:rPr lang="ru-RU" sz="2400" b="1" i="1" spc="300" dirty="0" smtClean="0">
                <a:solidFill>
                  <a:srgbClr val="002060"/>
                </a:solidFill>
              </a:rPr>
              <a:t>НЕТУБРКУЛЕЗНЫХ </a:t>
            </a:r>
            <a:r>
              <a:rPr lang="ru-RU" sz="2400" b="1" i="1" spc="300" dirty="0" smtClean="0">
                <a:solidFill>
                  <a:srgbClr val="002060"/>
                </a:solidFill>
              </a:rPr>
              <a:t>МИКОБАКТЕРИЙ </a:t>
            </a:r>
            <a:r>
              <a:rPr lang="ru-RU" sz="2400" b="1" dirty="0" smtClean="0">
                <a:solidFill>
                  <a:srgbClr val="7030A0"/>
                </a:solidFill>
              </a:rPr>
              <a:t>(НТМБ</a:t>
            </a:r>
            <a:r>
              <a:rPr lang="ru-RU" sz="2400" b="1" dirty="0" smtClean="0">
                <a:solidFill>
                  <a:srgbClr val="7030A0"/>
                </a:solidFill>
              </a:rPr>
              <a:t>)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3683" y="3319839"/>
            <a:ext cx="6943725" cy="13467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cs typeface="Arial" panose="020B0604020202020204" pitchFamily="34" charset="0"/>
              </a:rPr>
              <a:t>При определенных условиях данные микобактерии могут вызывать заболевания, которые называются </a:t>
            </a:r>
            <a:r>
              <a:rPr lang="ru-RU" sz="1600" b="1" i="1" spc="300" dirty="0" smtClean="0">
                <a:cs typeface="Arial" panose="020B0604020202020204" pitchFamily="34" charset="0"/>
              </a:rPr>
              <a:t>МИКОБАКТЕРИОЗАМИ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cs typeface="Arial" panose="020B0604020202020204" pitchFamily="34" charset="0"/>
              </a:rPr>
              <a:t>К третьей группе относятся такие патогенные микробы, как возбудитель проказы </a:t>
            </a:r>
            <a:r>
              <a:rPr lang="ru-RU" sz="1600" b="1" dirty="0" err="1">
                <a:cs typeface="Arial" panose="020B0604020202020204" pitchFamily="34" charset="0"/>
              </a:rPr>
              <a:t>M.leprae</a:t>
            </a:r>
            <a:r>
              <a:rPr lang="ru-RU" sz="1600" b="1" dirty="0">
                <a:cs typeface="Arial" panose="020B0604020202020204" pitchFamily="34" charset="0"/>
              </a:rPr>
              <a:t> и язвенных поражений </a:t>
            </a:r>
            <a:r>
              <a:rPr lang="ru-RU" sz="1600" b="1" dirty="0" err="1">
                <a:cs typeface="Arial" panose="020B0604020202020204" pitchFamily="34" charset="0"/>
              </a:rPr>
              <a:t>Buruli</a:t>
            </a:r>
            <a:r>
              <a:rPr lang="ru-RU" sz="1600" b="1" dirty="0">
                <a:cs typeface="Arial" panose="020B0604020202020204" pitchFamily="34" charset="0"/>
              </a:rPr>
              <a:t> M. </a:t>
            </a:r>
            <a:r>
              <a:rPr lang="ru-RU" sz="1600" b="1" dirty="0" err="1">
                <a:cs typeface="Arial" panose="020B0604020202020204" pitchFamily="34" charset="0"/>
              </a:rPr>
              <a:t>ulcerans</a:t>
            </a:r>
            <a:endParaRPr lang="ru-RU" sz="1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9B88FC-99FF-4687-8C27-90A8071903EC}" type="slidenum">
              <a:rPr kumimoji="1" lang="ru-RU" altLang="ru-RU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kumimoji="1" lang="ru-RU" altLang="ru-RU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81000" y="386151"/>
            <a:ext cx="8372475" cy="1568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Основной видовой признак микобактерий туберкулеза –   </a:t>
            </a:r>
            <a:r>
              <a:rPr lang="ru-RU" altLang="ru-RU" sz="2000" b="1" i="1" dirty="0" smtClean="0">
                <a:latin typeface="Calibri" panose="020F0502020204030204" pitchFamily="34" charset="0"/>
                <a:cs typeface="Arial" panose="020B0604020202020204" pitchFamily="34" charset="0"/>
              </a:rPr>
              <a:t>ПАТОГЕННОСТЬ</a:t>
            </a:r>
            <a:r>
              <a:rPr lang="ru-RU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</a:t>
            </a:r>
            <a:br>
              <a:rPr lang="ru-RU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способность </a:t>
            </a:r>
            <a:r>
              <a:rPr lang="ru-RU" alt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жить и размножаться в тканях живого организма и вызывать специфические патологические </a:t>
            </a:r>
            <a:r>
              <a:rPr lang="ru-RU" alt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изменения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9525" y="4279963"/>
            <a:ext cx="4800600" cy="1734609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ru-RU" altLang="ru-RU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МБТ </a:t>
            </a:r>
            <a:r>
              <a:rPr lang="ru-RU" altLang="ru-RU" sz="1800" b="1" dirty="0">
                <a:latin typeface="Calibri" panose="020F0502020204030204" pitchFamily="34" charset="0"/>
                <a:cs typeface="Arial" panose="020B0604020202020204" pitchFamily="34" charset="0"/>
              </a:rPr>
              <a:t>способны жить и размножаться внутри </a:t>
            </a:r>
            <a:r>
              <a:rPr lang="ru-RU" altLang="ru-RU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фагоцитов</a:t>
            </a:r>
            <a:endParaRPr lang="ru-RU" altLang="ru-RU" sz="1800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buNone/>
              <a:defRPr/>
            </a:pPr>
            <a:r>
              <a:rPr lang="ru-RU" altLang="ru-RU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sz="1800" b="1" dirty="0">
                <a:latin typeface="Calibri" panose="020F0502020204030204" pitchFamily="34" charset="0"/>
                <a:cs typeface="Arial" panose="020B0604020202020204" pitchFamily="34" charset="0"/>
              </a:rPr>
              <a:t>этом живя </a:t>
            </a:r>
            <a:r>
              <a:rPr lang="ru-RU" altLang="ru-RU" sz="1800" b="1" dirty="0" err="1">
                <a:latin typeface="Calibri" panose="020F0502020204030204" pitchFamily="34" charset="0"/>
                <a:cs typeface="Arial" panose="020B0604020202020204" pitchFamily="34" charset="0"/>
              </a:rPr>
              <a:t>внутриклеточно</a:t>
            </a:r>
            <a:r>
              <a:rPr lang="ru-RU" altLang="ru-RU" sz="1800" b="1" dirty="0">
                <a:latin typeface="Calibri" panose="020F0502020204030204" pitchFamily="34" charset="0"/>
                <a:cs typeface="Arial" panose="020B0604020202020204" pitchFamily="34" charset="0"/>
              </a:rPr>
              <a:t> многие годы</a:t>
            </a:r>
            <a:r>
              <a:rPr lang="ru-RU" altLang="ru-RU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800" b="1" dirty="0">
                <a:latin typeface="Calibri" panose="020F0502020204030204" pitchFamily="34" charset="0"/>
                <a:cs typeface="Arial" panose="020B0604020202020204" pitchFamily="34" charset="0"/>
              </a:rPr>
              <a:t>при определенных условиях они могут вызвать </a:t>
            </a:r>
            <a:r>
              <a:rPr lang="ru-RU" altLang="ru-RU" sz="1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заболевание</a:t>
            </a:r>
            <a:endParaRPr lang="ru-RU" altLang="ru-RU" sz="1800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4" descr="https://no-tuberculosis.ru/files/image/tuberkulez-legkih/simptomi-detskogo-tuberkuleza/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1" y="4279963"/>
            <a:ext cx="2342782" cy="1754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72" y="2183749"/>
            <a:ext cx="2056279" cy="17532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9525" y="2461619"/>
            <a:ext cx="462915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cs typeface="Arial" panose="020B0604020202020204" pitchFamily="34" charset="0"/>
              </a:rPr>
              <a:t>Микобактерии туберкулеза – факультативные внутриклеточные паразиты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2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6224" y="191728"/>
            <a:ext cx="8229600" cy="67730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Химический состав МБТ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E00FA42-2DF1-498F-84AF-6769B2D71A48}" type="slidenum">
              <a:rPr kumimoji="1" lang="ru-RU" altLang="ru-RU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1" lang="ru-RU" altLang="ru-RU" sz="1200" dirty="0" smtClean="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AutoShape 13"/>
          <p:cNvSpPr>
            <a:spLocks noChangeArrowheads="1"/>
          </p:cNvSpPr>
          <p:nvPr/>
        </p:nvSpPr>
        <p:spPr bwMode="auto">
          <a:xfrm>
            <a:off x="176088" y="1015512"/>
            <a:ext cx="649288" cy="863600"/>
          </a:xfrm>
          <a:prstGeom prst="curvedRightArrow">
            <a:avLst>
              <a:gd name="adj1" fmla="val 26601"/>
              <a:gd name="adj2" fmla="val 5320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6389" name="AutoShape 14"/>
          <p:cNvSpPr>
            <a:spLocks noChangeArrowheads="1"/>
          </p:cNvSpPr>
          <p:nvPr/>
        </p:nvSpPr>
        <p:spPr bwMode="auto">
          <a:xfrm>
            <a:off x="8520906" y="1098384"/>
            <a:ext cx="503238" cy="1008062"/>
          </a:xfrm>
          <a:prstGeom prst="curvedLeftArrow">
            <a:avLst>
              <a:gd name="adj1" fmla="val 40063"/>
              <a:gd name="adj2" fmla="val 8012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6390" name="Line 17"/>
          <p:cNvSpPr>
            <a:spLocks noChangeShapeType="1"/>
          </p:cNvSpPr>
          <p:nvPr/>
        </p:nvSpPr>
        <p:spPr bwMode="auto">
          <a:xfrm flipH="1">
            <a:off x="3591378" y="1366234"/>
            <a:ext cx="426224" cy="1953236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6391" name="Line 18"/>
          <p:cNvSpPr>
            <a:spLocks noChangeShapeType="1"/>
          </p:cNvSpPr>
          <p:nvPr/>
        </p:nvSpPr>
        <p:spPr bwMode="auto">
          <a:xfrm>
            <a:off x="4287837" y="1384049"/>
            <a:ext cx="540497" cy="1953236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259" name="Rectangle 19"/>
          <p:cNvSpPr>
            <a:spLocks/>
          </p:cNvSpPr>
          <p:nvPr/>
        </p:nvSpPr>
        <p:spPr bwMode="auto">
          <a:xfrm>
            <a:off x="732185" y="974128"/>
            <a:ext cx="3072305" cy="22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dirty="0" smtClean="0">
                <a:solidFill>
                  <a:srgbClr val="002060"/>
                </a:solidFill>
                <a:effectLst/>
                <a:latin typeface="+mn-lt"/>
              </a:rPr>
              <a:t>БЕЛКИ-</a:t>
            </a:r>
          </a:p>
          <a:p>
            <a:pPr>
              <a:defRPr/>
            </a:pPr>
            <a:r>
              <a:rPr lang="ru-RU" altLang="ru-RU" sz="1800" dirty="0" err="1">
                <a:solidFill>
                  <a:srgbClr val="002060"/>
                </a:solidFill>
                <a:effectLst/>
                <a:latin typeface="+mn-lt"/>
              </a:rPr>
              <a:t>т</a:t>
            </a:r>
            <a:r>
              <a:rPr lang="ru-RU" altLang="ru-RU" sz="1800" dirty="0" err="1" smtClean="0">
                <a:solidFill>
                  <a:srgbClr val="002060"/>
                </a:solidFill>
                <a:effectLst/>
                <a:latin typeface="+mn-lt"/>
              </a:rPr>
              <a:t>уберкулопротеины</a:t>
            </a:r>
            <a:r>
              <a:rPr lang="ru-RU" altLang="ru-RU" sz="1800" dirty="0" smtClean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effectLst/>
                <a:latin typeface="+mn-lt"/>
              </a:rPr>
              <a:t>56</a:t>
            </a:r>
            <a:r>
              <a:rPr lang="ru-RU" altLang="ru-RU" sz="1800" dirty="0" smtClean="0">
                <a:solidFill>
                  <a:srgbClr val="002060"/>
                </a:solidFill>
                <a:effectLst/>
                <a:latin typeface="+mn-lt"/>
              </a:rPr>
              <a:t>%</a:t>
            </a:r>
          </a:p>
          <a:p>
            <a:pPr>
              <a:defRPr/>
            </a:pPr>
            <a:endParaRPr lang="ru-RU" altLang="ru-RU" sz="600" dirty="0" smtClean="0">
              <a:effectLst/>
              <a:latin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главные носители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+mn-lt"/>
              </a:rPr>
              <a:t>антигенных свойств МБТ и проявляют специфичность в реакциях повышенной чувствительности замедленного 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типа</a:t>
            </a:r>
          </a:p>
        </p:txBody>
      </p:sp>
      <p:sp>
        <p:nvSpPr>
          <p:cNvPr id="10260" name="Rectangle 20"/>
          <p:cNvSpPr>
            <a:spLocks/>
          </p:cNvSpPr>
          <p:nvPr/>
        </p:nvSpPr>
        <p:spPr bwMode="auto">
          <a:xfrm>
            <a:off x="4727575" y="3576279"/>
            <a:ext cx="1978026" cy="727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rgbClr val="002060"/>
                </a:solidFill>
                <a:effectLst/>
                <a:latin typeface="+mn-lt"/>
              </a:rPr>
              <a:t>МИНЕРАЛЬНЫЕ</a:t>
            </a: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rgbClr val="002060"/>
                </a:solidFill>
                <a:effectLst/>
                <a:latin typeface="+mn-lt"/>
              </a:rPr>
              <a:t>ВЕЩЕСТВА 6</a:t>
            </a:r>
            <a:r>
              <a:rPr lang="ru-RU" altLang="ru-RU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%</a:t>
            </a:r>
          </a:p>
        </p:txBody>
      </p:sp>
      <p:sp>
        <p:nvSpPr>
          <p:cNvPr id="10261" name="Rectangle 21"/>
          <p:cNvSpPr>
            <a:spLocks/>
          </p:cNvSpPr>
          <p:nvPr/>
        </p:nvSpPr>
        <p:spPr bwMode="auto">
          <a:xfrm>
            <a:off x="2425277" y="3576279"/>
            <a:ext cx="1820416" cy="727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rgbClr val="002060"/>
                </a:solidFill>
                <a:effectLst/>
                <a:latin typeface="+mn-lt"/>
              </a:rPr>
              <a:t>УГЛЕВОДЫ</a:t>
            </a:r>
            <a:br>
              <a:rPr lang="ru-RU" altLang="ru-RU" sz="20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alt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15,3%</a:t>
            </a:r>
          </a:p>
        </p:txBody>
      </p:sp>
      <p:sp>
        <p:nvSpPr>
          <p:cNvPr id="10262" name="Rectangle 22"/>
          <p:cNvSpPr>
            <a:spLocks/>
          </p:cNvSpPr>
          <p:nvPr/>
        </p:nvSpPr>
        <p:spPr bwMode="auto">
          <a:xfrm>
            <a:off x="4727575" y="1087028"/>
            <a:ext cx="3707606" cy="228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dirty="0" smtClean="0">
                <a:solidFill>
                  <a:srgbClr val="002060"/>
                </a:solidFill>
                <a:effectLst/>
                <a:latin typeface="+mn-lt"/>
              </a:rPr>
              <a:t>ЛИПИДЫ 10-40%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обеспечивает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+mn-lt"/>
              </a:rPr>
              <a:t>вирулентность 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микобактерий и их устойчивость во внешней среде.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1600" dirty="0">
                <a:solidFill>
                  <a:schemeClr val="tx1"/>
                </a:solidFill>
                <a:effectLst/>
                <a:latin typeface="+mn-lt"/>
              </a:rPr>
              <a:t>О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пределяет 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+mn-lt"/>
              </a:rPr>
              <a:t>способность возбудителя туберкулеза повреждать макрофаги и препятствовать завершенному фагоцитозу</a:t>
            </a:r>
            <a:endParaRPr lang="ru-RU" altLang="ru-RU" sz="1600" dirty="0" smtClean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185" y="4649669"/>
            <a:ext cx="771048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 smtClean="0"/>
              <a:t>МБТ </a:t>
            </a:r>
            <a:r>
              <a:rPr lang="ru-RU" sz="1600" b="1" dirty="0"/>
              <a:t>не выделяют эндо- или экзотоксинов, поэтому при инфицировании ими клинических симптомов не </a:t>
            </a:r>
            <a:r>
              <a:rPr lang="ru-RU" sz="1600" b="1" dirty="0" smtClean="0"/>
              <a:t>бывает</a:t>
            </a:r>
          </a:p>
          <a:p>
            <a:pPr algn="ctr">
              <a:lnSpc>
                <a:spcPct val="120000"/>
              </a:lnSpc>
            </a:pPr>
            <a:r>
              <a:rPr lang="ru-RU" sz="1600" b="1" dirty="0" smtClean="0"/>
              <a:t>Затем </a:t>
            </a:r>
            <a:r>
              <a:rPr lang="ru-RU" sz="1600" b="1" dirty="0"/>
              <a:t>по мере размножения МБТ и формирования повышенной чувствительности тканей к </a:t>
            </a:r>
            <a:r>
              <a:rPr lang="ru-RU" sz="1600" b="1" dirty="0" err="1"/>
              <a:t>туберкулопротеидам</a:t>
            </a:r>
            <a:r>
              <a:rPr lang="ru-RU" sz="1600" b="1" dirty="0"/>
              <a:t> возникают первые признаки инфицирования в виде положительной реакции на </a:t>
            </a:r>
            <a:r>
              <a:rPr lang="ru-RU" sz="1600" b="1" dirty="0" smtClean="0"/>
              <a:t>туберкулин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2812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80128" y="921185"/>
            <a:ext cx="8601074" cy="154617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latin typeface="+mn-lt"/>
                <a:cs typeface="Arial" panose="020B0604020202020204" pitchFamily="34" charset="0"/>
              </a:rPr>
              <a:t>Форма 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МБТ подобна слегка изогнутой или прямой палочке длиной 1 – 10 мкм и шириной 0,2 – 0,6 мкм со слегка закругленными </a:t>
            </a:r>
            <a:r>
              <a:rPr lang="ru-RU" sz="1400" b="1" dirty="0" smtClean="0">
                <a:latin typeface="+mn-lt"/>
                <a:cs typeface="Arial" panose="020B0604020202020204" pitchFamily="34" charset="0"/>
              </a:rPr>
              <a:t>концами</a:t>
            </a:r>
            <a:br>
              <a:rPr lang="ru-RU" sz="1400" b="1" dirty="0" smtClean="0">
                <a:latin typeface="+mn-lt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Ядро 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у них примитивное – без оболочки, ядрышка и основных белков (гистонов</a:t>
            </a:r>
            <a:r>
              <a:rPr lang="ru-RU" sz="1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</a:t>
            </a:r>
            <a:br>
              <a:rPr lang="ru-RU" sz="1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1400" b="1" dirty="0" smtClean="0">
                <a:latin typeface="+mn-lt"/>
                <a:cs typeface="Arial" panose="020B0604020202020204" pitchFamily="34" charset="0"/>
              </a:rPr>
              <a:t>В цитоплазме 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нет </a:t>
            </a:r>
            <a:r>
              <a:rPr lang="ru-RU" sz="1400" b="1" dirty="0" err="1">
                <a:latin typeface="+mn-lt"/>
                <a:cs typeface="Arial" panose="020B0604020202020204" pitchFamily="34" charset="0"/>
              </a:rPr>
              <a:t>высокоорганизованых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+mn-lt"/>
                <a:cs typeface="Arial" panose="020B0604020202020204" pitchFamily="34" charset="0"/>
              </a:rPr>
              <a:t>органелл (</a:t>
            </a:r>
            <a:r>
              <a:rPr lang="ru-RU" sz="1400" b="1" dirty="0" smtClean="0">
                <a:latin typeface="+mn-lt"/>
                <a:cs typeface="Arial" panose="020B0604020202020204" pitchFamily="34" charset="0"/>
              </a:rPr>
              <a:t>митохондрий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, аппарата </a:t>
            </a:r>
            <a:r>
              <a:rPr lang="ru-RU" sz="1400" b="1" dirty="0" err="1">
                <a:latin typeface="+mn-lt"/>
                <a:cs typeface="Arial" panose="020B0604020202020204" pitchFamily="34" charset="0"/>
              </a:rPr>
              <a:t>Гольджи</a:t>
            </a:r>
            <a:r>
              <a:rPr lang="ru-RU" sz="1400" b="1" dirty="0">
                <a:latin typeface="+mn-lt"/>
                <a:cs typeface="Arial" panose="020B0604020202020204" pitchFamily="34" charset="0"/>
              </a:rPr>
              <a:t>, лизосом</a:t>
            </a:r>
            <a:r>
              <a:rPr lang="ru-RU" sz="1400" b="1" dirty="0" smtClean="0">
                <a:latin typeface="+mn-lt"/>
                <a:cs typeface="Arial" panose="020B0604020202020204" pitchFamily="34" charset="0"/>
              </a:rPr>
              <a:t>)</a:t>
            </a:r>
            <a:br>
              <a:rPr lang="ru-RU" sz="1400" b="1" dirty="0" smtClean="0">
                <a:latin typeface="+mn-lt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Неподвижны, не образуют спор и капсул</a:t>
            </a:r>
            <a:endParaRPr lang="ru-RU" sz="14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3860814" y="2851739"/>
            <a:ext cx="3972704" cy="188909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cs typeface="Arial" panose="020B0604020202020204" pitchFamily="34" charset="0"/>
              </a:rPr>
              <a:t>В бактериальной клетке </a:t>
            </a:r>
            <a:r>
              <a:rPr lang="ru-RU" sz="1400" b="1" dirty="0" smtClean="0">
                <a:cs typeface="Arial" panose="020B0604020202020204" pitchFamily="34" charset="0"/>
              </a:rPr>
              <a:t>дифференцируют: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микрокапсулу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стенку </a:t>
            </a:r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из 3 -4 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слоев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цитоплазму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цитоплазматическую мембрану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ядерную </a:t>
            </a:r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субстанцию – </a:t>
            </a:r>
            <a:r>
              <a:rPr lang="ru-RU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нуклеотид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Рисунок 1" descr="http://img2.gorod.lv/images/news_item_in_cifs/pic/35954/big/12.jpg?v=14713338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3" y="2920114"/>
            <a:ext cx="2151826" cy="17042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5398" y="5046775"/>
            <a:ext cx="7150533" cy="1426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  <a:tabLst>
                <a:tab pos="449580" algn="l"/>
                <a:tab pos="2969895" algn="ctr"/>
              </a:tabLst>
            </a:pPr>
            <a:r>
              <a:rPr lang="ru-RU" sz="14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Мирокапсула</a:t>
            </a:r>
            <a:r>
              <a:rPr lang="ru-RU" sz="1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слизистое образование толщиной менее 2 мкм, выявляемое только при электронной </a:t>
            </a:r>
            <a:r>
              <a:rPr lang="ru-RU" sz="1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микроскопии</a:t>
            </a: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449580" algn="l"/>
                <a:tab pos="2969895" algn="ctr"/>
              </a:tabLst>
            </a:pP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Микрокапсула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оберегает микобактерию от действия факторов внешней 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среды</a:t>
            </a:r>
          </a:p>
          <a:p>
            <a:pPr algn="ctr">
              <a:spcAft>
                <a:spcPts val="1000"/>
              </a:spcAft>
              <a:tabLst>
                <a:tab pos="449580" algn="l"/>
                <a:tab pos="2969895" algn="ctr"/>
              </a:tabLst>
            </a:pP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Состоит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в основном из полисахаридов, не токсична и не обладает антигенными 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свойствами</a:t>
            </a: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0826" y="268374"/>
            <a:ext cx="6476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cs typeface="Arial" panose="020B0604020202020204" pitchFamily="34" charset="0"/>
              </a:rPr>
              <a:t>МБТ относится к прокариотам (</a:t>
            </a:r>
            <a:r>
              <a:rPr lang="ru-RU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надцарство</a:t>
            </a:r>
            <a:r>
              <a:rPr lang="ru-RU" sz="2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cs typeface="Arial" panose="020B0604020202020204" pitchFamily="34" charset="0"/>
              </a:rPr>
              <a:t>Procaryotae</a:t>
            </a:r>
            <a:r>
              <a:rPr lang="ru-RU" sz="20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076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cs typeface="Arial" panose="020B0604020202020204" pitchFamily="34" charset="0"/>
              </a:rPr>
              <a:t>Схематическое устройство клеточной оболочки различных микроорганизмов </a:t>
            </a:r>
          </a:p>
        </p:txBody>
      </p:sp>
      <p:pic>
        <p:nvPicPr>
          <p:cNvPr id="24578" name="Picture 3" descr="gramp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65661"/>
            <a:ext cx="1739880" cy="165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gramn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3639" y="4151311"/>
            <a:ext cx="1915043" cy="217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ycoba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0692" y="3008871"/>
            <a:ext cx="229203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50803" y="1219653"/>
            <a:ext cx="2352674" cy="2419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1400" b="1" dirty="0">
                <a:cs typeface="Arial" panose="020B0604020202020204" pitchFamily="34" charset="0"/>
              </a:rPr>
              <a:t>Липидный </a:t>
            </a:r>
            <a:r>
              <a:rPr lang="ru-RU" sz="1400" b="1" dirty="0" err="1">
                <a:cs typeface="Arial" panose="020B0604020202020204" pitchFamily="34" charset="0"/>
              </a:rPr>
              <a:t>бислой</a:t>
            </a:r>
            <a:r>
              <a:rPr lang="ru-RU" sz="1400" b="1" dirty="0">
                <a:cs typeface="Arial" panose="020B0604020202020204" pitchFamily="34" charset="0"/>
              </a:rPr>
              <a:t> клеточной мембраны большинства</a:t>
            </a:r>
            <a:br>
              <a:rPr lang="ru-RU" sz="1400" b="1" dirty="0">
                <a:cs typeface="Arial" panose="020B0604020202020204" pitchFamily="34" charset="0"/>
              </a:rPr>
            </a:br>
            <a:r>
              <a:rPr lang="ru-RU" sz="1400" b="1" dirty="0" err="1">
                <a:cs typeface="Arial" panose="020B0604020202020204" pitchFamily="34" charset="0"/>
              </a:rPr>
              <a:t>Грам</a:t>
            </a:r>
            <a:r>
              <a:rPr lang="ru-RU" sz="1400" b="1" dirty="0">
                <a:cs typeface="Arial" panose="020B0604020202020204" pitchFamily="34" charset="0"/>
              </a:rPr>
              <a:t> (+) микроорганизмов покрыт пористым </a:t>
            </a:r>
            <a:r>
              <a:rPr lang="ru-RU" sz="1400" b="1" dirty="0" err="1">
                <a:cs typeface="Arial" panose="020B0604020202020204" pitchFamily="34" charset="0"/>
              </a:rPr>
              <a:t>пептидогликановым</a:t>
            </a:r>
            <a:r>
              <a:rPr lang="ru-RU" sz="1400" b="1" dirty="0">
                <a:cs typeface="Arial" panose="020B0604020202020204" pitchFamily="34" charset="0"/>
              </a:rPr>
              <a:t> слоем, который не вполне защищает от антимикробных агентов 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2776298" y="1215674"/>
            <a:ext cx="2571750" cy="214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1400" b="1" dirty="0" err="1">
                <a:cs typeface="Arial" panose="020B0604020202020204" pitchFamily="34" charset="0"/>
              </a:rPr>
              <a:t>Грам</a:t>
            </a:r>
            <a:r>
              <a:rPr lang="ru-RU" sz="1400" b="1" dirty="0"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cs typeface="Arial" panose="020B0604020202020204" pitchFamily="34" charset="0"/>
              </a:rPr>
              <a:t>(-) </a:t>
            </a:r>
            <a:r>
              <a:rPr lang="ru-RU" sz="1400" b="1" dirty="0">
                <a:cs typeface="Arial" panose="020B0604020202020204" pitchFamily="34" charset="0"/>
              </a:rPr>
              <a:t>бактерии имеют две мембраны. Внешняя мембрана функционирует как эффективный барьер проницаемости, так как состоит из </a:t>
            </a:r>
            <a:r>
              <a:rPr lang="ru-RU" sz="1400" b="1" dirty="0" err="1">
                <a:cs typeface="Arial" panose="020B0604020202020204" pitchFamily="34" charset="0"/>
              </a:rPr>
              <a:t>липополисахаридов</a:t>
            </a:r>
            <a:r>
              <a:rPr lang="ru-RU" sz="1400" b="1" dirty="0">
                <a:cs typeface="Arial" panose="020B0604020202020204" pitchFamily="34" charset="0"/>
              </a:rPr>
              <a:t> (ЛПС) и транспортных </a:t>
            </a:r>
            <a:r>
              <a:rPr lang="ru-RU" sz="1400" b="1" dirty="0" smtClean="0">
                <a:cs typeface="Arial" panose="020B0604020202020204" pitchFamily="34" charset="0"/>
              </a:rPr>
              <a:t>каналов</a:t>
            </a:r>
            <a:endParaRPr lang="ru-RU" sz="1400" b="1" dirty="0">
              <a:cs typeface="Arial" panose="020B0604020202020204" pitchFamily="34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5620870" y="1215674"/>
            <a:ext cx="3351680" cy="1626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1400" b="1" dirty="0">
                <a:cs typeface="Arial" panose="020B0604020202020204" pitchFamily="34" charset="0"/>
              </a:rPr>
              <a:t>Микобактерии продуцируют многослойную толстую клеточную оболочку, богатую </a:t>
            </a:r>
            <a:r>
              <a:rPr lang="ru-RU" sz="1400" b="1" dirty="0" err="1">
                <a:cs typeface="Arial" panose="020B0604020202020204" pitchFamily="34" charset="0"/>
              </a:rPr>
              <a:t>миколовыми</a:t>
            </a:r>
            <a:r>
              <a:rPr lang="ru-RU" sz="1400" b="1" dirty="0">
                <a:cs typeface="Arial" panose="020B0604020202020204" pitchFamily="34" charset="0"/>
              </a:rPr>
              <a:t> кислотами и исключительно эффективно выполняющую барьерные </a:t>
            </a:r>
            <a:r>
              <a:rPr lang="ru-RU" sz="1400" b="1" dirty="0" smtClean="0">
                <a:cs typeface="Arial" panose="020B0604020202020204" pitchFamily="34" charset="0"/>
              </a:rPr>
              <a:t>функции</a:t>
            </a:r>
            <a:endParaRPr lang="ru-RU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topnauka.ru/wp-content/uploads/2014/09/wpid-obladayut-neveroyatnoy-zhivuchest-yu_i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70" y="2066633"/>
            <a:ext cx="348297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6" name="Заголовок 2"/>
          <p:cNvSpPr>
            <a:spLocks noGrp="1"/>
          </p:cNvSpPr>
          <p:nvPr>
            <p:ph type="ctrTitle"/>
          </p:nvPr>
        </p:nvSpPr>
        <p:spPr>
          <a:xfrm>
            <a:off x="663015" y="199464"/>
            <a:ext cx="7772400" cy="7667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Микобактерия туберкулеза очень устойчива во внешней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среде</a:t>
            </a:r>
            <a:endParaRPr lang="ru-RU" sz="2400" b="1" dirty="0" smtClean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391452" y="2107100"/>
            <a:ext cx="3484712" cy="2661458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высушенной мокроте МБТ жизнеспособны и сохраняют вирулентность до 6 месяцев</a:t>
            </a:r>
          </a:p>
          <a:p>
            <a:pPr eaLnBrk="1" hangingPunct="1">
              <a:lnSpc>
                <a:spcPct val="130000"/>
              </a:lnSpc>
            </a:pPr>
            <a:r>
              <a:rPr lang="ru-RU" sz="9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На книгах, белье, на посуде, стенах, на предметах ухода до 3-х месяцев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eaLnBrk="1" hangingPunct="1"/>
            <a:endParaRPr lang="ru-RU" sz="1800" dirty="0" smtClean="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3015" y="5329223"/>
            <a:ext cx="7915835" cy="7927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cs typeface="Arial" panose="020B0604020202020204" pitchFamily="34" charset="0"/>
              </a:rPr>
              <a:t>По </a:t>
            </a:r>
            <a:r>
              <a:rPr lang="ru-RU" sz="1600" b="1" dirty="0">
                <a:cs typeface="Arial" panose="020B0604020202020204" pitchFamily="34" charset="0"/>
              </a:rPr>
              <a:t>своей устойчивости, после спорообразующих бактерий, они занимают лидирующее место в царстве </a:t>
            </a:r>
            <a:r>
              <a:rPr lang="ru-RU" sz="1600" b="1" dirty="0" smtClean="0">
                <a:cs typeface="Arial" panose="020B0604020202020204" pitchFamily="34" charset="0"/>
              </a:rPr>
              <a:t>прокариот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3015" y="1351997"/>
            <a:ext cx="745687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Arial" panose="020B0604020202020204" pitchFamily="34" charset="0"/>
              </a:rPr>
              <a:t>МБТ сохраняет свою жизнеспособность в сухом состоянии до 3-х </a:t>
            </a:r>
            <a:r>
              <a:rPr lang="ru-RU" b="1" dirty="0" smtClean="0">
                <a:cs typeface="Arial" panose="020B0604020202020204" pitchFamily="34" charset="0"/>
              </a:rPr>
              <a:t>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2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60176" y="765175"/>
            <a:ext cx="8669524" cy="80364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При действии прямых солнечных лучей МБТ в мокроте теряют свою вирулентность в течение</a:t>
            </a:r>
            <a:br>
              <a:rPr lang="ru-RU" sz="27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4 часов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0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35600" y="2708276"/>
            <a:ext cx="3089275" cy="18547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sz="1800" b="1" dirty="0" smtClean="0"/>
              <a:t>Под воздействием УФ-лучей МБТ погибают через 2-3 </a:t>
            </a:r>
            <a:r>
              <a:rPr lang="ru-RU" sz="1800" b="1" dirty="0" smtClean="0"/>
              <a:t>минуты</a:t>
            </a:r>
            <a:endParaRPr lang="ru-RU" sz="1800" b="1" dirty="0" smtClean="0"/>
          </a:p>
          <a:p>
            <a:pPr eaLnBrk="1" hangingPunct="1">
              <a:lnSpc>
                <a:spcPct val="100000"/>
              </a:lnSpc>
            </a:pPr>
            <a:r>
              <a:rPr lang="ru-RU" sz="1800" b="1" dirty="0" smtClean="0"/>
              <a:t>При кипячении через 5 </a:t>
            </a:r>
            <a:r>
              <a:rPr lang="ru-RU" sz="1800" b="1" dirty="0" smtClean="0"/>
              <a:t>минут</a:t>
            </a:r>
            <a:endParaRPr lang="ru-RU" sz="1800" b="1" dirty="0" smtClean="0"/>
          </a:p>
        </p:txBody>
      </p:sp>
      <p:pic>
        <p:nvPicPr>
          <p:cNvPr id="27651" name="Picture 2" descr="http://altituda.1gb.ru/wp-content/uploads/2016/05/%D0%A1%D0%BE%D0%BB%D0%BD%D1%86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176" y="1989138"/>
            <a:ext cx="4921250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62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457199"/>
            <a:ext cx="8448675" cy="230841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Другая фракция липидов –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фосфатидная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– обеспечивает вирулентность </a:t>
            </a:r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микобактерий</a:t>
            </a:r>
            <a: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1200" b="1" dirty="0">
                <a:latin typeface="+mn-lt"/>
                <a:cs typeface="Arial" panose="020B0604020202020204" pitchFamily="34" charset="0"/>
              </a:rPr>
              <a:t/>
            </a:r>
            <a:br>
              <a:rPr lang="ru-RU" sz="1200" b="1" dirty="0">
                <a:latin typeface="+mn-lt"/>
                <a:cs typeface="Arial" panose="020B0604020202020204" pitchFamily="34" charset="0"/>
              </a:rPr>
            </a:br>
            <a:r>
              <a:rPr lang="ru-RU" sz="2000" b="1" dirty="0">
                <a:latin typeface="+mn-lt"/>
                <a:cs typeface="Arial" panose="020B0604020202020204" pitchFamily="34" charset="0"/>
              </a:rPr>
              <a:t>Фактор вирулентности называют </a:t>
            </a:r>
            <a:r>
              <a:rPr lang="ru-RU" sz="2400" b="1" spc="300" dirty="0" smtClean="0">
                <a:latin typeface="+mn-lt"/>
                <a:cs typeface="Arial" panose="020B0604020202020204" pitchFamily="34" charset="0"/>
              </a:rPr>
              <a:t>корд-фактором</a:t>
            </a:r>
            <a:r>
              <a:rPr lang="ru-RU" sz="20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atin typeface="+mn-lt"/>
                <a:cs typeface="Arial" panose="020B0604020202020204" pitchFamily="34" charset="0"/>
              </a:rPr>
            </a:br>
            <a:r>
              <a:rPr lang="ru-RU" sz="1200" b="1" dirty="0">
                <a:latin typeface="+mn-lt"/>
                <a:cs typeface="Arial" panose="020B0604020202020204" pitchFamily="34" charset="0"/>
              </a:rPr>
              <a:t/>
            </a:r>
            <a:br>
              <a:rPr lang="ru-RU" sz="1200" b="1" dirty="0">
                <a:latin typeface="+mn-lt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Наряду с другими кислыми липидами он определяет способность возбудителя туберкулеза повреждать макрофаги и препятствовать завершенному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фагоцитозу</a:t>
            </a:r>
            <a:endParaRPr lang="ru-RU" sz="16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98372" y="3412270"/>
            <a:ext cx="4840061" cy="197615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600" b="1" dirty="0" smtClean="0">
                <a:cs typeface="Arial" panose="020B0604020202020204" pitchFamily="34" charset="0"/>
              </a:rPr>
              <a:t>В </a:t>
            </a:r>
            <a:r>
              <a:rPr lang="ru-RU" sz="1600" b="1" dirty="0">
                <a:cs typeface="Arial" panose="020B0604020202020204" pitchFamily="34" charset="0"/>
              </a:rPr>
              <a:t>организме здоровых животных клеточная стенка МБТ индуцирует специфическую тканевую воспалительную реакцию с образованием гранулемы, вызывает развитие гиперчувствительности замедленного типа (ГЗТ) и слабое образование </a:t>
            </a:r>
            <a:r>
              <a:rPr lang="ru-RU" sz="1600" b="1" dirty="0" smtClean="0">
                <a:cs typeface="Arial" panose="020B0604020202020204" pitchFamily="34" charset="0"/>
              </a:rPr>
              <a:t>антител</a:t>
            </a:r>
            <a:endParaRPr lang="ru-RU" sz="1600" b="1" dirty="0">
              <a:cs typeface="Arial" panose="020B0604020202020204" pitchFamily="34" charset="0"/>
            </a:endParaRPr>
          </a:p>
        </p:txBody>
      </p:sp>
      <p:pic>
        <p:nvPicPr>
          <p:cNvPr id="5" name="Picture 5" descr="mycobac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6165" y="3119717"/>
            <a:ext cx="1965154" cy="298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4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idx="4294967295"/>
          </p:nvPr>
        </p:nvSpPr>
        <p:spPr>
          <a:xfrm>
            <a:off x="419100" y="0"/>
            <a:ext cx="8229600" cy="836612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 smtClean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ЖИЗНЕНЫЙ ЦИКЛ БАКТЕРИЙ</a:t>
            </a:r>
            <a:endParaRPr lang="ru-RU" sz="2400" b="1" dirty="0" smtClean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555" name="Rectangle 6"/>
          <p:cNvSpPr>
            <a:spLocks noGrp="1"/>
          </p:cNvSpPr>
          <p:nvPr>
            <p:ph type="body" sz="half" idx="4294967295"/>
          </p:nvPr>
        </p:nvSpPr>
        <p:spPr>
          <a:xfrm>
            <a:off x="2286000" y="1192002"/>
            <a:ext cx="6400800" cy="109194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err="1" smtClean="0"/>
              <a:t>Жизненый</a:t>
            </a:r>
            <a:r>
              <a:rPr lang="ru-RU" sz="1800" b="1" dirty="0" smtClean="0"/>
              <a:t> цикл обыкновенных бактерий 20 – 30 минут.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/>
              <a:t>Жизненный цикл микобактерий туберкулеза 18 – 24 часа.</a:t>
            </a:r>
          </a:p>
        </p:txBody>
      </p:sp>
      <p:pic>
        <p:nvPicPr>
          <p:cNvPr id="23556" name="Picture 8" descr="fis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990" y="912628"/>
            <a:ext cx="1451151" cy="18544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8137" y="3052674"/>
            <a:ext cx="8391525" cy="27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002060"/>
                </a:solidFill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</a:rPr>
              <a:t>Под </a:t>
            </a:r>
            <a:r>
              <a:rPr lang="ru-RU" sz="1600" b="1" dirty="0">
                <a:solidFill>
                  <a:srgbClr val="002060"/>
                </a:solidFill>
              </a:rPr>
              <a:t>воздействием различных факторов МБТ подвергаются биологической изменчивости, которая проявляется образованием нитевидных, зернистых, </a:t>
            </a:r>
            <a:r>
              <a:rPr lang="ru-RU" sz="1600" b="1" dirty="0" err="1">
                <a:solidFill>
                  <a:srgbClr val="002060"/>
                </a:solidFill>
              </a:rPr>
              <a:t>кокковидных</a:t>
            </a:r>
            <a:r>
              <a:rPr lang="ru-RU" sz="1600" b="1" dirty="0">
                <a:solidFill>
                  <a:srgbClr val="002060"/>
                </a:solidFill>
              </a:rPr>
              <a:t> и так называемых L-форм микобактерий </a:t>
            </a:r>
            <a:r>
              <a:rPr lang="ru-RU" sz="1600" b="1" dirty="0" err="1" smtClean="0">
                <a:solidFill>
                  <a:srgbClr val="002060"/>
                </a:solidFill>
              </a:rPr>
              <a:t>туеркулеза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b="1" dirty="0"/>
              <a:t>	</a:t>
            </a:r>
            <a:r>
              <a:rPr lang="ru-RU" sz="1600" b="1" dirty="0" smtClean="0"/>
              <a:t>Оставаясь </a:t>
            </a:r>
            <a:r>
              <a:rPr lang="ru-RU" sz="1600" b="1" dirty="0"/>
              <a:t>жизнеспособными, они могут длительное время </a:t>
            </a:r>
            <a:r>
              <a:rPr lang="ru-RU" sz="1600" b="1" dirty="0" err="1"/>
              <a:t>персистировать</a:t>
            </a:r>
            <a:r>
              <a:rPr lang="ru-RU" sz="1600" b="1" dirty="0"/>
              <a:t> в организме и индуцировать противотуберкулезный </a:t>
            </a:r>
            <a:r>
              <a:rPr lang="ru-RU" sz="1600" b="1" dirty="0" smtClean="0"/>
              <a:t>иммунитет</a:t>
            </a:r>
            <a:endParaRPr lang="ru-RU" sz="1600" b="1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b="1" dirty="0"/>
              <a:t>	</a:t>
            </a:r>
            <a:r>
              <a:rPr lang="ru-RU" sz="1600" b="1" dirty="0">
                <a:solidFill>
                  <a:srgbClr val="002060"/>
                </a:solidFill>
              </a:rPr>
              <a:t>При соответствующих условиях </a:t>
            </a:r>
            <a:r>
              <a:rPr lang="en-US" sz="1600" b="1" dirty="0">
                <a:solidFill>
                  <a:srgbClr val="002060"/>
                </a:solidFill>
              </a:rPr>
              <a:t>L</a:t>
            </a:r>
            <a:r>
              <a:rPr lang="ru-RU" sz="1600" b="1" dirty="0">
                <a:solidFill>
                  <a:srgbClr val="002060"/>
                </a:solidFill>
              </a:rPr>
              <a:t> – формы могут реверсировать в палочковидный вариант, вызывая тем самым реактивацию туберкулезного </a:t>
            </a:r>
            <a:r>
              <a:rPr lang="ru-RU" sz="1600" b="1" dirty="0" smtClean="0">
                <a:solidFill>
                  <a:srgbClr val="002060"/>
                </a:solidFill>
              </a:rPr>
              <a:t>процесса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3851" y="681319"/>
            <a:ext cx="8229600" cy="1685364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Основные (клинически значимые) биологические свойства микобактерий туберкулеза: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4294967295"/>
          </p:nvPr>
        </p:nvSpPr>
        <p:spPr>
          <a:xfrm>
            <a:off x="1129873" y="3041983"/>
            <a:ext cx="6669741" cy="242336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dirty="0" smtClean="0">
                <a:latin typeface="Calibri" panose="020F0502020204030204" pitchFamily="34" charset="0"/>
              </a:rPr>
              <a:t>Вирулентность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sz="900" b="1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ru-RU" altLang="ru-RU" sz="3200" b="1" dirty="0" smtClean="0">
                <a:latin typeface="Calibri" panose="020F0502020204030204" pitchFamily="34" charset="0"/>
              </a:rPr>
              <a:t>Лекарственная устойчивость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1" lang="ru-RU" altLang="ru-RU" sz="1200" dirty="0" smtClean="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Заголовок 1"/>
          <p:cNvSpPr>
            <a:spLocks noGrp="1"/>
          </p:cNvSpPr>
          <p:nvPr>
            <p:ph type="title"/>
          </p:nvPr>
        </p:nvSpPr>
        <p:spPr>
          <a:xfrm>
            <a:off x="1494235" y="1052513"/>
            <a:ext cx="6172200" cy="857250"/>
          </a:xfrm>
        </p:spPr>
        <p:txBody>
          <a:bodyPr/>
          <a:lstStyle/>
          <a:p>
            <a:pPr eaLnBrk="1" hangingPunct="1"/>
            <a:r>
              <a:rPr lang="ru-RU" sz="1500"/>
              <a:t>ФГБОУ ВО КрасГМУ им. проф. В.Ф. Войно-Ясенецкого Минздрава России</a:t>
            </a:r>
            <a:r>
              <a:rPr lang="ru-RU" sz="1500" baseline="30000"/>
              <a:t/>
            </a:r>
            <a:br>
              <a:rPr lang="ru-RU" sz="1500" baseline="30000"/>
            </a:br>
            <a:r>
              <a:rPr lang="ru-RU" sz="825"/>
              <a:t/>
            </a:r>
            <a:br>
              <a:rPr lang="ru-RU" sz="825"/>
            </a:br>
            <a:r>
              <a:rPr lang="ru-RU" sz="1350"/>
              <a:t>Кафедра туберкулеза с курсом ПО</a:t>
            </a:r>
            <a:endParaRPr lang="ru-RU" sz="1350" baseline="300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1854" y="1808560"/>
            <a:ext cx="6172200" cy="3852863"/>
          </a:xfrm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475" b="1" spc="300" dirty="0" smtClean="0"/>
              <a:t>ЭТИОЛОГИЯ И ПАТОГЕНЕЗ ТУБЕРКУЛЕЗА</a:t>
            </a:r>
            <a:r>
              <a:rPr lang="ru-RU" sz="2475" b="1" dirty="0"/>
              <a:t/>
            </a:r>
            <a:br>
              <a:rPr lang="ru-RU" sz="2475" b="1" dirty="0"/>
            </a:b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1350" dirty="0"/>
              <a:t>                				</a:t>
            </a:r>
            <a:endParaRPr lang="ru-RU" sz="1050" i="1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1575" dirty="0"/>
              <a:t>лекция для студентов 6 курса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1575" dirty="0"/>
              <a:t>обучающихся по специальности 31.05.02 Педиатрия и 31.05.01 Лечебное дело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1350" dirty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350" dirty="0"/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к.м.н., доцент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Заслуженный врач РФ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заведующий кафедрой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75" dirty="0"/>
              <a:t>Данил Евгеньевич </a:t>
            </a:r>
            <a:r>
              <a:rPr lang="ru-RU" sz="1575" dirty="0" err="1"/>
              <a:t>Омельчук</a:t>
            </a:r>
            <a:endParaRPr lang="ru-RU" sz="1575" baseline="30000" dirty="0"/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1350" dirty="0"/>
              <a:t>                                                                               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2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25" dirty="0"/>
              <a:t>Красноярск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25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84301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3013" y="633390"/>
            <a:ext cx="7243482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7030A0"/>
                </a:solidFill>
              </a:rPr>
              <a:t>ВИРУЛЕНТНОСТЬ </a:t>
            </a:r>
            <a:r>
              <a:rPr lang="ru-RU" altLang="ru-RU" sz="2800" b="1" dirty="0">
                <a:solidFill>
                  <a:srgbClr val="7030A0"/>
                </a:solidFill>
              </a:rPr>
              <a:t>– </a:t>
            </a:r>
            <a:endParaRPr lang="ru-RU" altLang="ru-RU" sz="2800" b="1" dirty="0" smtClean="0">
              <a:solidFill>
                <a:srgbClr val="7030A0"/>
              </a:solidFill>
            </a:endParaRPr>
          </a:p>
          <a:p>
            <a:pPr algn="ctr">
              <a:defRPr/>
            </a:pPr>
            <a:endParaRPr lang="ru-RU" altLang="ru-RU" sz="1600" b="1" dirty="0" smtClean="0">
              <a:solidFill>
                <a:srgbClr val="7030A0"/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altLang="ru-RU" sz="2000" b="1" dirty="0" smtClean="0"/>
              <a:t>это </a:t>
            </a:r>
            <a:r>
              <a:rPr lang="ru-RU" altLang="ru-RU" sz="2000" b="1" dirty="0"/>
              <a:t>степень </a:t>
            </a:r>
            <a:r>
              <a:rPr lang="ru-RU" altLang="ru-RU" sz="2000" b="1" dirty="0" smtClean="0"/>
              <a:t>патогенности отдельного штамма микроорганизма,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altLang="ru-RU" sz="2000" b="1" dirty="0" smtClean="0"/>
              <a:t>и является индивидуальным признаком данного штамма, </a:t>
            </a:r>
            <a:r>
              <a:rPr lang="ru-RU" altLang="ru-RU" sz="2000" b="1" dirty="0"/>
              <a:t>характеризующийся интенсивностью его размножения в </a:t>
            </a:r>
            <a:r>
              <a:rPr lang="ru-RU" altLang="ru-RU" sz="2000" b="1" dirty="0" smtClean="0"/>
              <a:t>тканях</a:t>
            </a:r>
          </a:p>
          <a:p>
            <a:pPr algn="ctr">
              <a:lnSpc>
                <a:spcPct val="120000"/>
              </a:lnSpc>
              <a:defRPr/>
            </a:pPr>
            <a:endParaRPr lang="ru-RU" altLang="ru-RU" sz="2400" b="1" dirty="0" smtClean="0"/>
          </a:p>
          <a:p>
            <a:pPr algn="ctr">
              <a:lnSpc>
                <a:spcPct val="12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Вирулентность не является постоянным свойством микроба и зависит от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условий его существования и реакции </a:t>
            </a:r>
            <a:r>
              <a:rPr lang="ru-RU" sz="2000" b="1" dirty="0" err="1" smtClean="0">
                <a:solidFill>
                  <a:srgbClr val="002060"/>
                </a:solidFill>
              </a:rPr>
              <a:t>макроорганизма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6275" y="1067512"/>
            <a:ext cx="7781925" cy="12241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ru-RU" sz="3100" b="1" dirty="0" smtClean="0">
                <a:solidFill>
                  <a:srgbClr val="7030A0"/>
                </a:solidFill>
                <a:latin typeface="+mn-lt"/>
              </a:rPr>
              <a:t>ЛЕКАРСТВЕННАЯ   УСТОЙЧИВОСТЬ</a:t>
            </a:r>
            <a:r>
              <a:rPr lang="ru-RU" sz="3600" b="1" dirty="0" smtClean="0">
                <a:solidFill>
                  <a:srgbClr val="7030A0"/>
                </a:solidFill>
                <a:latin typeface="+mn-lt"/>
              </a:rPr>
              <a:t> –</a:t>
            </a:r>
            <a:br>
              <a:rPr lang="ru-RU" sz="36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900" dirty="0" smtClean="0">
                <a:solidFill>
                  <a:srgbClr val="7030A0"/>
                </a:solidFill>
              </a:rPr>
              <a:t> </a:t>
            </a:r>
            <a:r>
              <a:rPr lang="ru-RU" sz="1600" dirty="0">
                <a:solidFill>
                  <a:srgbClr val="7030A0"/>
                </a:solidFill>
              </a:rPr>
              <a:t/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800" b="1" dirty="0" smtClean="0">
                <a:latin typeface="+mn-lt"/>
              </a:rPr>
              <a:t> это </a:t>
            </a:r>
            <a:r>
              <a:rPr lang="ru-RU" sz="1800" b="1" dirty="0">
                <a:latin typeface="+mn-lt"/>
              </a:rPr>
              <a:t>природная или приобретенная способность возбудителя заболевания сохранять жизнедеятельность при воздействии на него лекарственных </a:t>
            </a:r>
            <a:r>
              <a:rPr lang="ru-RU" sz="1800" b="1" dirty="0" smtClean="0">
                <a:latin typeface="+mn-lt"/>
              </a:rPr>
              <a:t>средств</a:t>
            </a:r>
            <a:endParaRPr lang="ru-RU" sz="1800" b="1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6275" y="2580802"/>
            <a:ext cx="8010525" cy="288032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 smtClean="0">
                <a:solidFill>
                  <a:schemeClr val="tx1"/>
                </a:solidFill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</a:rPr>
              <a:t>Лекарственная устойчивость определяется </a:t>
            </a:r>
            <a:r>
              <a:rPr lang="ru-RU" sz="1600" b="1" dirty="0">
                <a:solidFill>
                  <a:srgbClr val="002060"/>
                </a:solidFill>
              </a:rPr>
              <a:t>как снижение </a:t>
            </a:r>
            <a:r>
              <a:rPr lang="ru-RU" sz="1600" b="1" dirty="0" smtClean="0">
                <a:solidFill>
                  <a:srgbClr val="002060"/>
                </a:solidFill>
              </a:rPr>
              <a:t>чувствительности антимикробного препарата </a:t>
            </a:r>
            <a:r>
              <a:rPr lang="ru-RU" sz="1600" b="1" dirty="0">
                <a:solidFill>
                  <a:srgbClr val="002060"/>
                </a:solidFill>
              </a:rPr>
              <a:t>до такой степени, что данный штамм микроорганизмов способен размножаться при воздействии на него препарата в критической или в более высокой </a:t>
            </a:r>
            <a:r>
              <a:rPr lang="ru-RU" sz="1600" b="1" dirty="0" smtClean="0">
                <a:solidFill>
                  <a:srgbClr val="002060"/>
                </a:solidFill>
              </a:rPr>
              <a:t>концентрации</a:t>
            </a:r>
          </a:p>
          <a:p>
            <a:pPr algn="ctr">
              <a:lnSpc>
                <a:spcPct val="120000"/>
              </a:lnSpc>
            </a:pPr>
            <a:endParaRPr lang="ru-RU" sz="1000" b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sz="1800" b="1" dirty="0" smtClean="0">
                <a:solidFill>
                  <a:schemeClr val="tx1"/>
                </a:solidFill>
              </a:rPr>
              <a:t>	</a:t>
            </a:r>
            <a:r>
              <a:rPr lang="ru-RU" sz="1600" b="1" dirty="0" smtClean="0"/>
              <a:t>Развитие </a:t>
            </a:r>
            <a:r>
              <a:rPr lang="ru-RU" sz="1600" b="1" dirty="0"/>
              <a:t>у микроорганизмов устойчивости к используемым для борьбы с ними препаратам является одним из проявлений фундаментального биологического свойства всех живых организмов – приспособляемости к изменениям условий внешней </a:t>
            </a:r>
            <a:r>
              <a:rPr lang="ru-RU" sz="1600" b="1" dirty="0" smtClean="0"/>
              <a:t>среды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59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07307" y="1024324"/>
            <a:ext cx="7219693" cy="394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ОСНОВОЙ ТЕРАПЕВТИЧЕСКОГО ДЕЙСТВИЯ АНТИБАКТЕРИАЛЬНЫХ ПРЕПАРАТОВ</a:t>
            </a:r>
            <a:r>
              <a:rPr lang="ru-RU" altLang="ru-RU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—</a:t>
            </a:r>
            <a:endParaRPr lang="ru-RU" altLang="ru-RU" sz="2400" b="1" dirty="0" smtClean="0">
              <a:solidFill>
                <a:srgbClr val="7030A0"/>
              </a:solidFill>
            </a:endParaRPr>
          </a:p>
          <a:p>
            <a:endParaRPr lang="ru-RU" altLang="ru-RU" b="1" dirty="0" smtClean="0"/>
          </a:p>
          <a:p>
            <a:pPr algn="ctr">
              <a:lnSpc>
                <a:spcPct val="110000"/>
              </a:lnSpc>
            </a:pPr>
            <a:r>
              <a:rPr lang="ru-RU" altLang="ru-RU" dirty="0" smtClean="0"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является 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подавление жизнедеятельности возбудителя в результате угнетения более или менее специфичного для микроорганизмов метаболического </a:t>
            </a: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процесса</a:t>
            </a:r>
            <a:endParaRPr lang="ru-RU" altLang="ru-RU" b="1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endParaRPr lang="ru-RU" altLang="ru-RU" sz="2000" b="1" dirty="0"/>
          </a:p>
          <a:p>
            <a:pPr algn="ctr">
              <a:lnSpc>
                <a:spcPct val="110000"/>
              </a:lnSpc>
            </a:pPr>
            <a:r>
              <a:rPr lang="ru-RU" altLang="ru-RU" b="1" dirty="0" smtClean="0">
                <a:cs typeface="Times New Roman" panose="02020603050405020304" pitchFamily="18" charset="0"/>
              </a:rPr>
              <a:t>Угнетение </a:t>
            </a:r>
            <a:r>
              <a:rPr lang="ru-RU" altLang="ru-RU" b="1" dirty="0">
                <a:cs typeface="Times New Roman" panose="02020603050405020304" pitchFamily="18" charset="0"/>
              </a:rPr>
              <a:t>происходит в </a:t>
            </a:r>
            <a:r>
              <a:rPr lang="ru-RU" altLang="ru-RU" b="1" dirty="0" smtClean="0">
                <a:cs typeface="Times New Roman" panose="02020603050405020304" pitchFamily="18" charset="0"/>
              </a:rPr>
              <a:t>результате</a:t>
            </a:r>
          </a:p>
          <a:p>
            <a:pPr algn="ctr">
              <a:lnSpc>
                <a:spcPct val="110000"/>
              </a:lnSpc>
            </a:pPr>
            <a:r>
              <a:rPr lang="ru-RU" altLang="ru-RU" b="1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связывания </a:t>
            </a:r>
            <a:r>
              <a:rPr lang="ru-RU" altLang="ru-RU" b="1" dirty="0">
                <a:solidFill>
                  <a:schemeClr val="hlink"/>
                </a:solidFill>
                <a:cs typeface="Times New Roman" panose="02020603050405020304" pitchFamily="18" charset="0"/>
              </a:rPr>
              <a:t>антибиотика с </a:t>
            </a:r>
            <a:r>
              <a:rPr lang="ru-RU" altLang="ru-RU" b="1" dirty="0" smtClean="0">
                <a:solidFill>
                  <a:schemeClr val="hlink"/>
                </a:solidFill>
                <a:cs typeface="Times New Roman" panose="02020603050405020304" pitchFamily="18" charset="0"/>
              </a:rPr>
              <a:t>мишенью</a:t>
            </a:r>
            <a:r>
              <a:rPr lang="ru-RU" alt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10000"/>
              </a:lnSpc>
            </a:pPr>
            <a:r>
              <a:rPr lang="ru-RU" altLang="ru-RU" b="1" dirty="0" smtClean="0"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cs typeface="Times New Roman" panose="02020603050405020304" pitchFamily="18" charset="0"/>
              </a:rPr>
              <a:t>качестве которой может выступать либо </a:t>
            </a:r>
            <a:r>
              <a:rPr lang="ru-RU" altLang="ru-RU" b="1" dirty="0" smtClean="0">
                <a:cs typeface="Times New Roman" panose="02020603050405020304" pitchFamily="18" charset="0"/>
              </a:rPr>
              <a:t>фермент,</a:t>
            </a:r>
          </a:p>
          <a:p>
            <a:pPr algn="ctr">
              <a:lnSpc>
                <a:spcPct val="110000"/>
              </a:lnSpc>
            </a:pPr>
            <a:r>
              <a:rPr lang="ru-RU" altLang="ru-RU" b="1" dirty="0" smtClean="0">
                <a:cs typeface="Times New Roman" panose="02020603050405020304" pitchFamily="18" charset="0"/>
              </a:rPr>
              <a:t>либо </a:t>
            </a:r>
            <a:r>
              <a:rPr lang="ru-RU" altLang="ru-RU" b="1" dirty="0">
                <a:cs typeface="Times New Roman" panose="02020603050405020304" pitchFamily="18" charset="0"/>
              </a:rPr>
              <a:t>структурная молекула </a:t>
            </a:r>
            <a:r>
              <a:rPr lang="ru-RU" altLang="ru-RU" b="1" dirty="0" smtClean="0">
                <a:cs typeface="Times New Roman" panose="02020603050405020304" pitchFamily="18" charset="0"/>
              </a:rPr>
              <a:t>микроорганизма </a:t>
            </a:r>
            <a:endParaRPr lang="ru-RU" altLang="ru-RU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3523"/>
            <a:ext cx="9144000" cy="57606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7030A0"/>
                </a:solidFill>
              </a:rPr>
              <a:t>ВИДЫ УСТОЙЧИВОСТИ МИКРООРГАНИЗМОВ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7" y="1266824"/>
            <a:ext cx="8262938" cy="460057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Clr>
                <a:schemeClr val="tx2"/>
              </a:buClr>
              <a:buNone/>
            </a:pPr>
            <a:endParaRPr lang="ru-RU" altLang="ru-RU" sz="2800" b="1" spc="300" dirty="0" smtClean="0">
              <a:solidFill>
                <a:srgbClr val="002060"/>
              </a:solidFill>
            </a:endParaRPr>
          </a:p>
          <a:p>
            <a:pPr marL="0" indent="0" algn="ctr">
              <a:buClr>
                <a:schemeClr val="tx2"/>
              </a:buClr>
              <a:buNone/>
            </a:pPr>
            <a:r>
              <a:rPr lang="ru-RU" altLang="ru-RU" sz="2800" b="1" spc="300" dirty="0" smtClean="0">
                <a:solidFill>
                  <a:srgbClr val="002060"/>
                </a:solidFill>
              </a:rPr>
              <a:t> </a:t>
            </a:r>
            <a:r>
              <a:rPr lang="ru-RU" altLang="ru-RU" sz="3000" b="1" spc="300" dirty="0" smtClean="0">
                <a:solidFill>
                  <a:srgbClr val="002060"/>
                </a:solidFill>
              </a:rPr>
              <a:t>И</a:t>
            </a:r>
            <a:r>
              <a:rPr lang="ru-RU" altLang="ru-RU" sz="3000" b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СТИНН</a:t>
            </a:r>
            <a:r>
              <a:rPr lang="ru-RU" altLang="ru-RU" sz="3000" b="1" spc="300" dirty="0" smtClean="0">
                <a:solidFill>
                  <a:srgbClr val="002060"/>
                </a:solidFill>
              </a:rPr>
              <a:t>АЯ</a:t>
            </a:r>
            <a:r>
              <a:rPr lang="ru-RU" altLang="ru-RU" sz="3000" b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ИЛИ</a:t>
            </a:r>
          </a:p>
          <a:p>
            <a:pPr marL="0" indent="0" algn="ctr">
              <a:buClr>
                <a:schemeClr val="tx2"/>
              </a:buClr>
              <a:buNone/>
            </a:pPr>
            <a:r>
              <a:rPr lang="ru-RU" altLang="ru-RU" sz="3000" b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ПРИРОДН</a:t>
            </a:r>
            <a:r>
              <a:rPr lang="ru-RU" altLang="ru-RU" sz="3000" b="1" spc="300" dirty="0" smtClean="0">
                <a:solidFill>
                  <a:srgbClr val="002060"/>
                </a:solidFill>
              </a:rPr>
              <a:t>АЯ</a:t>
            </a:r>
            <a:r>
              <a:rPr lang="ru-RU" altLang="ru-RU" sz="3000" b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УСТОЙЧИВОСТЬ</a:t>
            </a:r>
          </a:p>
          <a:p>
            <a:pPr marL="0" indent="0" algn="just">
              <a:buClr>
                <a:schemeClr val="tx2"/>
              </a:buClr>
              <a:buNone/>
            </a:pPr>
            <a:endParaRPr lang="ru-RU" altLang="ru-RU" sz="2800" b="1" spc="300" dirty="0" smtClean="0">
              <a:solidFill>
                <a:srgbClr val="002060"/>
              </a:solidFill>
            </a:endParaRPr>
          </a:p>
          <a:p>
            <a:pPr marL="0" indent="0" algn="just">
              <a:buClr>
                <a:schemeClr val="tx2"/>
              </a:buClr>
              <a:buNone/>
            </a:pPr>
            <a:r>
              <a:rPr lang="ru-RU" altLang="ru-RU" sz="1800" b="1" dirty="0" smtClean="0"/>
              <a:t>	</a:t>
            </a:r>
            <a:r>
              <a:rPr lang="ru-RU" altLang="ru-RU" sz="2200" b="1" dirty="0" smtClean="0"/>
              <a:t>ПОСТОЯННЫЙ ВИДОВОЙ ПРИЗНАК МИКРООРГАНИЗМОВ</a:t>
            </a:r>
          </a:p>
          <a:p>
            <a:pPr marL="0" indent="0" algn="just">
              <a:buClr>
                <a:schemeClr val="tx2"/>
              </a:buClr>
              <a:buNone/>
            </a:pPr>
            <a:endParaRPr lang="ru-RU" altLang="ru-RU" sz="2200" b="1" dirty="0" smtClean="0"/>
          </a:p>
          <a:p>
            <a:pPr marL="0" indent="0" algn="just">
              <a:buClr>
                <a:schemeClr val="tx2"/>
              </a:buClr>
              <a:buNone/>
            </a:pPr>
            <a:r>
              <a:rPr lang="ru-RU" altLang="ru-RU" sz="2000" b="1" dirty="0"/>
              <a:t>	</a:t>
            </a:r>
            <a:r>
              <a:rPr lang="ru-RU" altLang="ru-RU" sz="2000" b="1" dirty="0" smtClean="0"/>
              <a:t>	</a:t>
            </a:r>
            <a:r>
              <a:rPr lang="ru-RU" altLang="ru-RU" sz="1900" b="1" dirty="0"/>
              <a:t> </a:t>
            </a:r>
            <a:r>
              <a:rPr lang="ru-RU" altLang="ru-RU" sz="1900" b="1" dirty="0" smtClean="0"/>
              <a:t>     </a:t>
            </a:r>
            <a:r>
              <a:rPr lang="ru-RU" altLang="ru-RU" sz="1900" b="1" dirty="0" smtClean="0">
                <a:solidFill>
                  <a:srgbClr val="00B050"/>
                </a:solidFill>
              </a:rPr>
              <a:t>обусловлена:	отсутствием мишени;</a:t>
            </a:r>
          </a:p>
          <a:p>
            <a:pPr marL="0" indent="0" algn="just">
              <a:buClr>
                <a:schemeClr val="tx2"/>
              </a:buClr>
              <a:buNone/>
            </a:pPr>
            <a:r>
              <a:rPr lang="ru-RU" altLang="ru-RU" sz="1900" b="1" dirty="0" smtClean="0">
                <a:solidFill>
                  <a:srgbClr val="00B050"/>
                </a:solidFill>
              </a:rPr>
              <a:t>				недоступности мишени;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ru-RU" altLang="ru-RU" sz="1900" b="1" dirty="0" smtClean="0">
                <a:solidFill>
                  <a:srgbClr val="00B050"/>
                </a:solidFill>
              </a:rPr>
              <a:t>				ферментативной </a:t>
            </a:r>
            <a:r>
              <a:rPr lang="ru-RU" altLang="ru-RU" sz="1900" b="1" dirty="0" err="1" smtClean="0">
                <a:solidFill>
                  <a:srgbClr val="00B050"/>
                </a:solidFill>
              </a:rPr>
              <a:t>инактивацией</a:t>
            </a:r>
            <a:r>
              <a:rPr lang="ru-RU" altLang="ru-RU" sz="1900" b="1" dirty="0" smtClean="0">
                <a:solidFill>
                  <a:srgbClr val="00B050"/>
                </a:solidFill>
              </a:rPr>
              <a:t> 					антибиотика</a:t>
            </a:r>
          </a:p>
          <a:p>
            <a:pPr marL="0" indent="0" algn="just">
              <a:buClr>
                <a:schemeClr val="tx2"/>
              </a:buClr>
              <a:buNone/>
            </a:pPr>
            <a:endParaRPr lang="ru-RU" altLang="ru-RU" sz="900" b="1" dirty="0" smtClean="0">
              <a:solidFill>
                <a:srgbClr val="00B050"/>
              </a:solidFill>
            </a:endParaRPr>
          </a:p>
          <a:p>
            <a:pPr marL="0" indent="0" algn="just">
              <a:buClr>
                <a:schemeClr val="tx2"/>
              </a:buClr>
              <a:buNone/>
            </a:pPr>
            <a:endParaRPr lang="ru-RU" altLang="ru-RU" sz="900" b="1" dirty="0">
              <a:solidFill>
                <a:srgbClr val="00B050"/>
              </a:solidFill>
            </a:endParaRPr>
          </a:p>
          <a:p>
            <a:pPr algn="ctr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ru-RU" altLang="ru-RU" sz="2200" b="1" i="1" dirty="0" smtClean="0">
                <a:solidFill>
                  <a:srgbClr val="C00000"/>
                </a:solidFill>
              </a:rPr>
              <a:t>ПРИ НАЛИЧИИ У БАКТЕРИЙ ПРИРОДНОЙ УСТОЙЧИВОСТИ</a:t>
            </a:r>
          </a:p>
          <a:p>
            <a:pPr algn="ctr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ru-RU" altLang="ru-RU" sz="2200" b="1" i="1" dirty="0" smtClean="0">
                <a:solidFill>
                  <a:srgbClr val="C00000"/>
                </a:solidFill>
              </a:rPr>
              <a:t>АНТИБИОТИКИ КЛИНИЧЕСКИ НЕЭФФЕКТИВНЫ</a:t>
            </a:r>
          </a:p>
        </p:txBody>
      </p:sp>
    </p:spTree>
    <p:extLst>
      <p:ext uri="{BB962C8B-B14F-4D97-AF65-F5344CB8AC3E}">
        <p14:creationId xmlns:p14="http://schemas.microsoft.com/office/powerpoint/2010/main" val="26736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0768" y="536060"/>
            <a:ext cx="7439025" cy="576263"/>
          </a:xfrm>
        </p:spPr>
        <p:txBody>
          <a:bodyPr>
            <a:normAutofit/>
          </a:bodyPr>
          <a:lstStyle/>
          <a:p>
            <a:r>
              <a:rPr lang="ru-RU" altLang="ru-RU" sz="2400" b="1" spc="300" dirty="0" smtClean="0">
                <a:solidFill>
                  <a:srgbClr val="7030A0"/>
                </a:solidFill>
                <a:latin typeface="+mn-lt"/>
              </a:rPr>
              <a:t>ВИДЫ УСТОЙЧИВОСТИ МИКРООРГАНИЗМОВ</a:t>
            </a:r>
            <a:endParaRPr lang="ru-RU" altLang="ru-RU" sz="24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7265" y="1441264"/>
            <a:ext cx="7920810" cy="4265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endParaRPr lang="ru-RU" altLang="ru-RU" sz="800" b="1" spc="300" dirty="0" smtClean="0">
              <a:solidFill>
                <a:srgbClr val="002060"/>
              </a:solidFill>
            </a:endParaRPr>
          </a:p>
          <a:p>
            <a:pPr algn="ctr">
              <a:buClr>
                <a:schemeClr val="tx2"/>
              </a:buClr>
            </a:pPr>
            <a:r>
              <a:rPr lang="ru-RU" altLang="ru-RU" sz="2400" b="1" spc="600" dirty="0" smtClean="0">
                <a:solidFill>
                  <a:srgbClr val="002060"/>
                </a:solidFill>
              </a:rPr>
              <a:t>П</a:t>
            </a:r>
            <a:r>
              <a:rPr lang="ru-RU" altLang="ru-RU" sz="2400" b="1" spc="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РИОБРЕТЕНН</a:t>
            </a:r>
            <a:r>
              <a:rPr lang="ru-RU" altLang="ru-RU" sz="2400" b="1" spc="600" dirty="0" smtClean="0">
                <a:solidFill>
                  <a:srgbClr val="002060"/>
                </a:solidFill>
              </a:rPr>
              <a:t>АЯ</a:t>
            </a:r>
          </a:p>
          <a:p>
            <a:pPr algn="ctr">
              <a:buClr>
                <a:schemeClr val="tx2"/>
              </a:buClr>
            </a:pPr>
            <a:endParaRPr lang="ru-RU" altLang="ru-RU" sz="2400" b="1" spc="6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>
              <a:buClr>
                <a:schemeClr val="tx2"/>
              </a:buClr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Это </a:t>
            </a:r>
            <a:r>
              <a:rPr lang="ru-RU" altLang="ru-RU" sz="1600" b="1" dirty="0">
                <a:cs typeface="Times New Roman" panose="02020603050405020304" pitchFamily="18" charset="0"/>
              </a:rPr>
              <a:t>свойство отдельных штаммов бактерий сохранять жизнеспособность </a:t>
            </a:r>
          </a:p>
          <a:p>
            <a:pPr algn="ctr">
              <a:buClr>
                <a:schemeClr val="tx2"/>
              </a:buClr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при тех </a:t>
            </a:r>
            <a:r>
              <a:rPr lang="ru-RU" altLang="ru-RU" sz="1600" b="1" dirty="0">
                <a:cs typeface="Times New Roman" panose="02020603050405020304" pitchFamily="18" charset="0"/>
              </a:rPr>
              <a:t>концентрациях антибиотиков, которые подавляют основную </a:t>
            </a:r>
            <a:r>
              <a:rPr lang="ru-RU" altLang="ru-RU" sz="1600" b="1" dirty="0" smtClean="0">
                <a:cs typeface="Times New Roman" panose="02020603050405020304" pitchFamily="18" charset="0"/>
              </a:rPr>
              <a:t>часть микробной </a:t>
            </a:r>
            <a:r>
              <a:rPr lang="ru-RU" altLang="ru-RU" sz="1600" b="1" dirty="0">
                <a:cs typeface="Times New Roman" panose="02020603050405020304" pitchFamily="18" charset="0"/>
              </a:rPr>
              <a:t>популяции.</a:t>
            </a:r>
          </a:p>
          <a:p>
            <a:pPr algn="just">
              <a:buClr>
                <a:schemeClr val="tx2"/>
              </a:buClr>
            </a:pPr>
            <a:endParaRPr lang="ru-RU" altLang="ru-RU" sz="1600" b="1" dirty="0">
              <a:cs typeface="Times New Roman" panose="02020603050405020304" pitchFamily="18" charset="0"/>
            </a:endParaRPr>
          </a:p>
          <a:p>
            <a:pPr algn="ctr">
              <a:buClr>
                <a:schemeClr val="tx2"/>
              </a:buClr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Однако </a:t>
            </a:r>
            <a:r>
              <a:rPr lang="ru-RU" altLang="ru-RU" sz="1600" b="1" dirty="0">
                <a:cs typeface="Times New Roman" panose="02020603050405020304" pitchFamily="18" charset="0"/>
              </a:rPr>
              <a:t>необходимо помнить, что появление у бактерий приобретенной </a:t>
            </a:r>
            <a:r>
              <a:rPr lang="ru-RU" altLang="ru-RU" sz="1600" b="1" dirty="0" smtClean="0">
                <a:cs typeface="Times New Roman" panose="02020603050405020304" pitchFamily="18" charset="0"/>
              </a:rPr>
              <a:t>резистентности </a:t>
            </a:r>
            <a:r>
              <a:rPr lang="ru-RU" altLang="ru-RU" sz="1600" b="1" dirty="0">
                <a:cs typeface="Times New Roman" panose="02020603050405020304" pitchFamily="18" charset="0"/>
              </a:rPr>
              <a:t>не обязательно сопровождается снижением клинической 	эффективности </a:t>
            </a:r>
            <a:r>
              <a:rPr lang="ru-RU" altLang="ru-RU" sz="1600" b="1" dirty="0" smtClean="0">
                <a:cs typeface="Times New Roman" panose="02020603050405020304" pitchFamily="18" charset="0"/>
              </a:rPr>
              <a:t>антибиотика</a:t>
            </a:r>
          </a:p>
          <a:p>
            <a:pPr algn="ctr">
              <a:buClr>
                <a:schemeClr val="tx2"/>
              </a:buClr>
            </a:pPr>
            <a:endParaRPr lang="ru-RU" altLang="ru-RU" sz="1600" b="1" dirty="0"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ru-RU" sz="1600" b="1" i="1" dirty="0">
                <a:solidFill>
                  <a:srgbClr val="C00000"/>
                </a:solidFill>
              </a:rPr>
              <a:t>ФОРМИРОВАНИЕ РЕЗИСТЕНТНОСТИ БАКТЕРИЙ К ПРОТИВОМИКРОБНЫМ ПРЕПАРАТАМ ВО ВСЕХ СЛУЧАЯХ ОБУСЛОВЛЕНО ГЕНЕТИЧЕСКИ И ВОЗНИКАЕТ ИЛИ ЗА СЧЕТ ПРИОБРЕТЕНИЯ НОВОЙ ГЕНЕТИЧЕСКОЙ ИНФОРМАЦИИ ИЛИ ИЗМЕНЕНИЯ УРОВНЯ ЭКСПРЕССИИ СОБСТВЕННЫХ </a:t>
            </a:r>
            <a:r>
              <a:rPr lang="ru-RU" sz="1600" b="1" i="1" dirty="0" smtClean="0">
                <a:solidFill>
                  <a:srgbClr val="C00000"/>
                </a:solidFill>
              </a:rPr>
              <a:t>ГЕНОВ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400" b="1" spc="3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БИОХИМИЧЕСКИЕ МЕХАНИЗМЫ УСТОЙЧИВОСТИ</a:t>
            </a:r>
            <a:br>
              <a:rPr lang="ru-RU" altLang="ru-RU" sz="2400" b="1" spc="300" dirty="0" smtClean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ru-RU" altLang="ru-RU" sz="2400" b="1" spc="3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БАКТЕРИЙ К АНТИБИОТИКАМ:</a:t>
            </a:r>
            <a:br>
              <a:rPr lang="ru-RU" altLang="ru-RU" sz="2400" b="1" spc="300" dirty="0" smtClean="0">
                <a:solidFill>
                  <a:srgbClr val="7030A0"/>
                </a:solidFill>
                <a:cs typeface="Times New Roman" panose="02020603050405020304" pitchFamily="18" charset="0"/>
              </a:rPr>
            </a:b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885950" y="1239617"/>
            <a:ext cx="4572000" cy="58102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ru-RU" altLang="ru-RU" sz="1800" b="1" dirty="0" smtClean="0">
                <a:cs typeface="Times New Roman" panose="02020603050405020304" pitchFamily="18" charset="0"/>
              </a:rPr>
              <a:t>1. </a:t>
            </a:r>
            <a:r>
              <a:rPr lang="ru-RU" altLang="ru-RU" sz="1800" b="1" dirty="0" err="1" smtClean="0">
                <a:cs typeface="Times New Roman" panose="02020603050405020304" pitchFamily="18" charset="0"/>
              </a:rPr>
              <a:t>Инактивация</a:t>
            </a:r>
            <a:r>
              <a:rPr lang="ru-RU" altLang="ru-RU" sz="1800" b="1" dirty="0" smtClean="0">
                <a:cs typeface="Times New Roman" panose="02020603050405020304" pitchFamily="18" charset="0"/>
              </a:rPr>
              <a:t> антибиотика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85950" y="2018356"/>
            <a:ext cx="4572000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Модификация мишени действия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5950" y="2666026"/>
            <a:ext cx="4572000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ru-RU" altLang="ru-RU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Гиперпродукция</a:t>
            </a: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 мишени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85950" y="3458460"/>
            <a:ext cx="4572000" cy="5355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4. Активное выведение антибиотика из 	микробной клетки (</a:t>
            </a:r>
            <a:r>
              <a:rPr lang="ru-RU" alt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эффлюкс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85950" y="4228293"/>
            <a:ext cx="4572000" cy="5909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5. Изменение проницаемости внешних 	структур микробной клетки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85950" y="5041449"/>
            <a:ext cx="4572000" cy="5909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6. Формирование 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метаболического 	«шунта»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5950" y="5854605"/>
            <a:ext cx="4572000" cy="464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7. </a:t>
            </a:r>
            <a:r>
              <a:rPr lang="ru-RU" altLang="ru-RU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Стагнация </a:t>
            </a: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метаболизма (засыпание)</a:t>
            </a:r>
          </a:p>
        </p:txBody>
      </p:sp>
    </p:spTree>
    <p:extLst>
      <p:ext uri="{BB962C8B-B14F-4D97-AF65-F5344CB8AC3E}">
        <p14:creationId xmlns:p14="http://schemas.microsoft.com/office/powerpoint/2010/main" val="9599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599" y="314325"/>
            <a:ext cx="7820025" cy="1341786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7030A0"/>
                </a:solidFill>
              </a:rPr>
              <a:t>Согласно определению ВОЗ и Международного союза борьбы с туберкулезом и заболеваниями легких, у МБТ выделяют два вида лекарственной устойчивости: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61950" y="2158680"/>
            <a:ext cx="4019550" cy="3527746"/>
          </a:xfrm>
          <a:solidFill>
            <a:srgbClr val="FFFF99">
              <a:alpha val="98824"/>
            </a:srgb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spc="300" dirty="0" smtClean="0">
                <a:solidFill>
                  <a:srgbClr val="002060"/>
                </a:solidFill>
              </a:rPr>
              <a:t>ПЕРВИЧНАЯ ЛЕКАРСТВЕННАЯ УСТОЙЧИВОСТЬ (ПЛУ):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1000" b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900" b="1" dirty="0" smtClean="0"/>
              <a:t>наблюдается </a:t>
            </a:r>
            <a:r>
              <a:rPr lang="ru-RU" sz="1900" b="1" dirty="0"/>
              <a:t>у больных, которые никогда ранее не получали противотуберкулезных препаратов или принимали не более 1 </a:t>
            </a:r>
            <a:r>
              <a:rPr lang="ru-RU" sz="1900" b="1" dirty="0" smtClean="0"/>
              <a:t>мес.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900" b="1" dirty="0" smtClean="0"/>
              <a:t>Эти </a:t>
            </a:r>
            <a:r>
              <a:rPr lang="ru-RU" sz="1900" b="1" dirty="0"/>
              <a:t>больные первоначально инфицируются лекарственно-устойчивым штаммом микобактерий туберкулеза (МБТ</a:t>
            </a:r>
            <a:r>
              <a:rPr lang="ru-RU" sz="1900" b="1" dirty="0" smtClean="0"/>
              <a:t>)</a:t>
            </a:r>
            <a:endParaRPr lang="ru-RU" sz="19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15687" y="2158679"/>
            <a:ext cx="3990187" cy="3527746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spc="300" dirty="0" smtClean="0">
                <a:solidFill>
                  <a:srgbClr val="002060"/>
                </a:solidFill>
              </a:rPr>
              <a:t>ВТОРИЧНАЯ, ИЛИ ПРИОБРЕТЕННАЯ (ВЛУ):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1000" b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900" b="1" dirty="0" smtClean="0"/>
              <a:t>к </a:t>
            </a:r>
            <a:r>
              <a:rPr lang="ru-RU" sz="1900" b="1" dirty="0"/>
              <a:t>противотуберкулезным препаратам </a:t>
            </a:r>
            <a:r>
              <a:rPr lang="ru-RU" sz="1900" b="1" dirty="0" smtClean="0"/>
              <a:t>развивается у больного </a:t>
            </a:r>
            <a:r>
              <a:rPr lang="ru-RU" sz="1900" b="1" dirty="0"/>
              <a:t>на фоне проводимой в течение месяца и более противотуберкулезной </a:t>
            </a:r>
            <a:r>
              <a:rPr lang="ru-RU" sz="1900" b="1" dirty="0" smtClean="0"/>
              <a:t>терапии. Является обычно результатом неэффективного лечения или </a:t>
            </a:r>
            <a:r>
              <a:rPr lang="ru-RU" sz="1900" b="1" dirty="0"/>
              <a:t>невыполнения больным врачебных рекомендаций и прерывания </a:t>
            </a:r>
            <a:r>
              <a:rPr lang="ru-RU" sz="1900" b="1" dirty="0" smtClean="0"/>
              <a:t>лечения</a:t>
            </a:r>
            <a:endParaRPr lang="ru-RU" sz="1900" b="1" dirty="0"/>
          </a:p>
        </p:txBody>
      </p:sp>
    </p:spTree>
    <p:extLst>
      <p:ext uri="{BB962C8B-B14F-4D97-AF65-F5344CB8AC3E}">
        <p14:creationId xmlns:p14="http://schemas.microsoft.com/office/powerpoint/2010/main" val="25050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0061" y="527428"/>
            <a:ext cx="7866559" cy="56820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Виды  лекарственной  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устойчивости  </a:t>
            </a:r>
            <a:r>
              <a:rPr lang="ru-RU" sz="2400" spc="600" dirty="0" smtClean="0">
                <a:solidFill>
                  <a:srgbClr val="7030A0"/>
                </a:solidFill>
              </a:rPr>
              <a:t>МБТ</a:t>
            </a:r>
            <a:endParaRPr lang="ru-RU" sz="2400" spc="600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73289" y="1235676"/>
            <a:ext cx="8022306" cy="4740876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ru-RU" b="1" spc="300" dirty="0" smtClean="0">
                <a:solidFill>
                  <a:srgbClr val="002060"/>
                </a:solidFill>
              </a:rPr>
              <a:t>МОНОРЕЗИСТЕНТНОСТЬ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–</a:t>
            </a:r>
          </a:p>
          <a:p>
            <a:pPr algn="ctr">
              <a:lnSpc>
                <a:spcPct val="13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устойчивость МБТ только к одному из </a:t>
            </a:r>
            <a:r>
              <a:rPr lang="ru-RU" sz="1400" b="1" dirty="0" smtClean="0">
                <a:solidFill>
                  <a:schemeClr val="tx1"/>
                </a:solidFill>
              </a:rPr>
              <a:t>противотуберкулезных препаратов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ru-RU" b="1" spc="300" dirty="0" smtClean="0">
                <a:solidFill>
                  <a:srgbClr val="002060"/>
                </a:solidFill>
              </a:rPr>
              <a:t>ПОЛИРЕЗИСТЕНТНОСТЬ</a:t>
            </a:r>
            <a:r>
              <a:rPr lang="ru-RU" b="1" dirty="0" smtClean="0">
                <a:solidFill>
                  <a:schemeClr val="tx1"/>
                </a:solidFill>
              </a:rPr>
              <a:t>-</a:t>
            </a:r>
          </a:p>
          <a:p>
            <a:pPr algn="ctr">
              <a:lnSpc>
                <a:spcPct val="13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устойчивость МБТ к двум и более </a:t>
            </a:r>
            <a:r>
              <a:rPr lang="ru-RU" sz="1400" b="1" dirty="0" smtClean="0">
                <a:solidFill>
                  <a:schemeClr val="tx1"/>
                </a:solidFill>
              </a:rPr>
              <a:t>противотуберкулезным </a:t>
            </a:r>
            <a:r>
              <a:rPr lang="ru-RU" sz="1400" b="1" dirty="0">
                <a:solidFill>
                  <a:schemeClr val="tx1"/>
                </a:solidFill>
              </a:rPr>
              <a:t>препаратам, но не </a:t>
            </a:r>
            <a:r>
              <a:rPr lang="ru-RU" sz="1400" b="1" dirty="0" smtClean="0">
                <a:solidFill>
                  <a:schemeClr val="tx1"/>
                </a:solidFill>
              </a:rPr>
              <a:t>к </a:t>
            </a:r>
            <a:r>
              <a:rPr lang="ru-RU" sz="1400" b="1" dirty="0" smtClean="0">
                <a:solidFill>
                  <a:schemeClr val="tx1"/>
                </a:solidFill>
              </a:rPr>
              <a:t>сочетанию </a:t>
            </a:r>
            <a:r>
              <a:rPr lang="ru-RU" sz="1400" b="1" dirty="0" err="1">
                <a:solidFill>
                  <a:schemeClr val="tx1"/>
                </a:solidFill>
              </a:rPr>
              <a:t>изониазида</a:t>
            </a:r>
            <a:r>
              <a:rPr lang="ru-RU" sz="1400" b="1" dirty="0">
                <a:solidFill>
                  <a:schemeClr val="tx1"/>
                </a:solidFill>
              </a:rPr>
              <a:t> и </a:t>
            </a:r>
            <a:r>
              <a:rPr lang="ru-RU" sz="1400" b="1" dirty="0" err="1" smtClean="0">
                <a:solidFill>
                  <a:schemeClr val="tx1"/>
                </a:solidFill>
              </a:rPr>
              <a:t>рифампицина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ru-RU" b="1" spc="300" dirty="0" smtClean="0">
                <a:solidFill>
                  <a:srgbClr val="002060"/>
                </a:solidFill>
              </a:rPr>
              <a:t>ПЕРЕКРЕСТНАЯ </a:t>
            </a:r>
            <a:r>
              <a:rPr lang="ru-RU" b="1" spc="300" dirty="0" smtClean="0">
                <a:solidFill>
                  <a:srgbClr val="002060"/>
                </a:solidFill>
              </a:rPr>
              <a:t>РЕЗИСТЕНТНОСТЬ </a:t>
            </a:r>
            <a:r>
              <a:rPr lang="ru-RU" b="1" dirty="0" smtClean="0">
                <a:solidFill>
                  <a:schemeClr val="tx1"/>
                </a:solidFill>
              </a:rPr>
              <a:t>– </a:t>
            </a:r>
          </a:p>
          <a:p>
            <a:pPr algn="ctr">
              <a:lnSpc>
                <a:spcPct val="13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мутации</a:t>
            </a:r>
            <a:r>
              <a:rPr lang="ru-RU" sz="1400" b="1" dirty="0">
                <a:solidFill>
                  <a:schemeClr val="tx1"/>
                </a:solidFill>
              </a:rPr>
              <a:t>, вызывающие устойчивость </a:t>
            </a:r>
            <a:r>
              <a:rPr lang="ru-RU" sz="1400" b="1" dirty="0" smtClean="0">
                <a:solidFill>
                  <a:schemeClr val="tx1"/>
                </a:solidFill>
              </a:rPr>
              <a:t>к одному </a:t>
            </a:r>
            <a:r>
              <a:rPr lang="ru-RU" sz="1400" b="1" dirty="0">
                <a:solidFill>
                  <a:schemeClr val="tx1"/>
                </a:solidFill>
              </a:rPr>
              <a:t>препарату, могут также </a:t>
            </a:r>
            <a:r>
              <a:rPr lang="ru-RU" sz="1400" b="1" dirty="0" smtClean="0">
                <a:solidFill>
                  <a:schemeClr val="tx1"/>
                </a:solidFill>
              </a:rPr>
              <a:t>вызвать </a:t>
            </a:r>
            <a:r>
              <a:rPr lang="ru-RU" sz="1400" b="1" dirty="0">
                <a:solidFill>
                  <a:schemeClr val="tx1"/>
                </a:solidFill>
              </a:rPr>
              <a:t>устойчивость к </a:t>
            </a:r>
            <a:r>
              <a:rPr lang="ru-RU" sz="1400" b="1" dirty="0" smtClean="0">
                <a:solidFill>
                  <a:schemeClr val="tx1"/>
                </a:solidFill>
              </a:rPr>
              <a:t>некоторым </a:t>
            </a:r>
            <a:r>
              <a:rPr lang="ru-RU" sz="1400" b="1" dirty="0">
                <a:solidFill>
                  <a:schemeClr val="tx1"/>
                </a:solidFill>
              </a:rPr>
              <a:t>или ко </a:t>
            </a:r>
            <a:r>
              <a:rPr lang="ru-RU" sz="1400" b="1" dirty="0" smtClean="0">
                <a:solidFill>
                  <a:schemeClr val="tx1"/>
                </a:solidFill>
              </a:rPr>
              <a:t>всем </a:t>
            </a:r>
            <a:r>
              <a:rPr lang="ru-RU" sz="1400" b="1" dirty="0">
                <a:solidFill>
                  <a:schemeClr val="tx1"/>
                </a:solidFill>
              </a:rPr>
              <a:t>препаратам данной группы, и </a:t>
            </a:r>
            <a:r>
              <a:rPr lang="ru-RU" sz="1400" b="1" dirty="0" smtClean="0">
                <a:solidFill>
                  <a:schemeClr val="tx1"/>
                </a:solidFill>
              </a:rPr>
              <a:t>даже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</a:rPr>
              <a:t>что более </a:t>
            </a:r>
            <a:r>
              <a:rPr lang="ru-RU" sz="1400" b="1" dirty="0">
                <a:solidFill>
                  <a:schemeClr val="tx1"/>
                </a:solidFill>
              </a:rPr>
              <a:t>редко, к препаратам из других </a:t>
            </a:r>
            <a:r>
              <a:rPr lang="ru-RU" sz="1400" b="1" dirty="0" smtClean="0">
                <a:solidFill>
                  <a:schemeClr val="tx1"/>
                </a:solidFill>
              </a:rPr>
              <a:t>групп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ru-RU" b="1" spc="300" dirty="0">
                <a:solidFill>
                  <a:srgbClr val="002060"/>
                </a:solidFill>
              </a:rPr>
              <a:t>УСТОЙЧИВОСТЬ К ИЗОНИАЗИДУ </a:t>
            </a:r>
            <a:r>
              <a:rPr lang="ru-RU" b="1" spc="300" dirty="0" smtClean="0">
                <a:solidFill>
                  <a:srgbClr val="002060"/>
                </a:solidFill>
              </a:rPr>
              <a:t>–</a:t>
            </a:r>
          </a:p>
          <a:p>
            <a:pPr algn="ctr">
              <a:lnSpc>
                <a:spcPct val="13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это </a:t>
            </a:r>
            <a:r>
              <a:rPr lang="ru-RU" sz="1400" b="1" dirty="0">
                <a:solidFill>
                  <a:schemeClr val="tx1"/>
                </a:solidFill>
              </a:rPr>
              <a:t>лекарственная устойчивость </a:t>
            </a:r>
            <a:r>
              <a:rPr lang="ru-RU" sz="1400" b="1" dirty="0" smtClean="0">
                <a:solidFill>
                  <a:schemeClr val="tx1"/>
                </a:solidFill>
              </a:rPr>
              <a:t>микобактерии </a:t>
            </a:r>
            <a:r>
              <a:rPr lang="ru-RU" sz="1400" b="1" dirty="0">
                <a:solidFill>
                  <a:schemeClr val="tx1"/>
                </a:solidFill>
              </a:rPr>
              <a:t>туберкулеза к </a:t>
            </a:r>
            <a:r>
              <a:rPr lang="ru-RU" sz="1400" b="1" dirty="0" err="1">
                <a:solidFill>
                  <a:schemeClr val="tx1"/>
                </a:solidFill>
              </a:rPr>
              <a:t>изониазиду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независимо от лекарственной </a:t>
            </a:r>
            <a:r>
              <a:rPr lang="ru-RU" sz="1400" b="1" dirty="0">
                <a:solidFill>
                  <a:schemeClr val="tx1"/>
                </a:solidFill>
              </a:rPr>
              <a:t>устойчивости к </a:t>
            </a:r>
            <a:r>
              <a:rPr lang="ru-RU" sz="1400" b="1" dirty="0" smtClean="0">
                <a:solidFill>
                  <a:schemeClr val="tx1"/>
                </a:solidFill>
              </a:rPr>
              <a:t>другим </a:t>
            </a:r>
            <a:r>
              <a:rPr lang="ru-RU" sz="1400" b="1" dirty="0">
                <a:solidFill>
                  <a:schemeClr val="tx1"/>
                </a:solidFill>
              </a:rPr>
              <a:t>противотуберкулезным </a:t>
            </a:r>
            <a:r>
              <a:rPr lang="ru-RU" sz="1400" b="1" dirty="0" smtClean="0">
                <a:solidFill>
                  <a:schemeClr val="tx1"/>
                </a:solidFill>
              </a:rPr>
              <a:t>препаратам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</a:rPr>
              <a:t>определенная </a:t>
            </a:r>
            <a:r>
              <a:rPr lang="ru-RU" sz="1400" b="1" dirty="0">
                <a:solidFill>
                  <a:schemeClr val="tx1"/>
                </a:solidFill>
              </a:rPr>
              <a:t>любым методом определения </a:t>
            </a:r>
            <a:r>
              <a:rPr lang="ru-RU" sz="1400" b="1" dirty="0" smtClean="0">
                <a:solidFill>
                  <a:schemeClr val="tx1"/>
                </a:solidFill>
              </a:rPr>
              <a:t>лекарственной чувствительности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6633" y="323502"/>
            <a:ext cx="7772400" cy="124812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</a:rPr>
              <a:t>Виды  лекарственной  </a:t>
            </a:r>
            <a:r>
              <a:rPr lang="ru-RU" sz="2400" dirty="0">
                <a:solidFill>
                  <a:srgbClr val="7030A0"/>
                </a:solidFill>
              </a:rPr>
              <a:t> устойчивости  МБТ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1600" dirty="0" smtClean="0">
                <a:solidFill>
                  <a:srgbClr val="7030A0"/>
                </a:solidFill>
              </a:rPr>
              <a:t>(</a:t>
            </a:r>
            <a:r>
              <a:rPr lang="ru-RU" sz="1600" spc="300" dirty="0" smtClean="0">
                <a:solidFill>
                  <a:srgbClr val="7030A0"/>
                </a:solidFill>
              </a:rPr>
              <a:t>Разновидности </a:t>
            </a:r>
            <a:r>
              <a:rPr lang="ru-RU" sz="1600" spc="300" dirty="0" err="1">
                <a:solidFill>
                  <a:srgbClr val="7030A0"/>
                </a:solidFill>
              </a:rPr>
              <a:t>полирезистентности</a:t>
            </a:r>
            <a:r>
              <a:rPr lang="ru-RU" sz="1600" spc="300" dirty="0">
                <a:solidFill>
                  <a:srgbClr val="7030A0"/>
                </a:solidFill>
              </a:rPr>
              <a:t> </a:t>
            </a:r>
            <a:r>
              <a:rPr lang="ru-RU" sz="1600" spc="300" dirty="0" smtClean="0">
                <a:solidFill>
                  <a:srgbClr val="7030A0"/>
                </a:solidFill>
              </a:rPr>
              <a:t>МБТ</a:t>
            </a:r>
            <a:r>
              <a:rPr lang="ru-RU" sz="1600" dirty="0" smtClean="0">
                <a:solidFill>
                  <a:srgbClr val="7030A0"/>
                </a:solidFill>
              </a:rPr>
              <a:t>)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57880" y="1818758"/>
            <a:ext cx="7529384" cy="3428745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МНОЖЕСТВЕННАЯ ЛЕКАРСТВЕННАЯ УСТОЙЧИВОСТЬ (</a:t>
            </a:r>
            <a:r>
              <a:rPr lang="ru-RU" b="1" dirty="0" smtClean="0">
                <a:solidFill>
                  <a:srgbClr val="002060"/>
                </a:solidFill>
              </a:rPr>
              <a:t>МЛУ)</a:t>
            </a:r>
          </a:p>
          <a:p>
            <a:pPr algn="ctr">
              <a:lnSpc>
                <a:spcPct val="13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устойчивость </a:t>
            </a:r>
            <a:r>
              <a:rPr lang="ru-RU" sz="1400" b="1" dirty="0">
                <a:solidFill>
                  <a:schemeClr val="tx1"/>
                </a:solidFill>
              </a:rPr>
              <a:t>МБТ к </a:t>
            </a:r>
            <a:r>
              <a:rPr lang="ru-RU" sz="1400" b="1" dirty="0" err="1">
                <a:solidFill>
                  <a:schemeClr val="tx1"/>
                </a:solidFill>
              </a:rPr>
              <a:t>изониазиду</a:t>
            </a:r>
            <a:r>
              <a:rPr lang="ru-RU" sz="1400" b="1" dirty="0">
                <a:solidFill>
                  <a:schemeClr val="tx1"/>
                </a:solidFill>
              </a:rPr>
              <a:t> и </a:t>
            </a:r>
            <a:r>
              <a:rPr lang="ru-RU" sz="1400" b="1" dirty="0" err="1">
                <a:solidFill>
                  <a:schemeClr val="tx1"/>
                </a:solidFill>
              </a:rPr>
              <a:t>рифампицину</a:t>
            </a:r>
            <a:r>
              <a:rPr lang="ru-RU" sz="1400" b="1" dirty="0">
                <a:solidFill>
                  <a:schemeClr val="tx1"/>
                </a:solidFill>
              </a:rPr>
              <a:t> независимо от наличия устойчивости к другим противотуберкулезным препаратам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30000"/>
              </a:lnSpc>
            </a:pPr>
            <a:endParaRPr lang="ru-RU" sz="1600" b="1" dirty="0">
              <a:solidFill>
                <a:schemeClr val="tx1"/>
              </a:solidFill>
            </a:endParaRPr>
          </a:p>
          <a:p>
            <a:pPr lvl="0" algn="ctr">
              <a:lnSpc>
                <a:spcPct val="130000"/>
              </a:lnSpc>
            </a:pPr>
            <a:r>
              <a:rPr lang="ru-RU" b="1" dirty="0">
                <a:solidFill>
                  <a:srgbClr val="002060"/>
                </a:solidFill>
              </a:rPr>
              <a:t>РИФАМПИЦИН УСТОЙЧИВЫЕ МБТ (РУ МБТ</a:t>
            </a:r>
            <a:r>
              <a:rPr lang="ru-RU" b="1" dirty="0" smtClean="0">
                <a:solidFill>
                  <a:srgbClr val="002060"/>
                </a:solidFill>
              </a:rPr>
              <a:t>)-</a:t>
            </a:r>
          </a:p>
          <a:p>
            <a:pPr lvl="0" algn="ctr">
              <a:lnSpc>
                <a:spcPct val="130000"/>
              </a:lnSpc>
            </a:pPr>
            <a:r>
              <a:rPr lang="ru-RU" sz="25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устойчивость МБТ к </a:t>
            </a:r>
            <a:r>
              <a:rPr lang="ru-RU" sz="1400" b="1" dirty="0" err="1">
                <a:solidFill>
                  <a:prstClr val="black"/>
                </a:solidFill>
              </a:rPr>
              <a:t>рифампицину</a:t>
            </a:r>
            <a:r>
              <a:rPr lang="ru-RU" sz="1400" b="1" dirty="0">
                <a:solidFill>
                  <a:prstClr val="black"/>
                </a:solidFill>
              </a:rPr>
              <a:t> независимо от наличия устойчивости к другим противотуберкулезным препаратам.</a:t>
            </a:r>
          </a:p>
          <a:p>
            <a:pPr lvl="0" algn="ctr">
              <a:lnSpc>
                <a:spcPct val="130000"/>
              </a:lnSpc>
            </a:pPr>
            <a:r>
              <a:rPr lang="ru-RU" sz="1400" b="1" dirty="0">
                <a:solidFill>
                  <a:prstClr val="black"/>
                </a:solidFill>
              </a:rPr>
              <a:t>Согласно оценкам ВОЗ доля МЛУ МБТ среди больных туберкулезом с РУ МБТ составляет в целом почти 85%.</a:t>
            </a:r>
          </a:p>
        </p:txBody>
      </p:sp>
    </p:spTree>
    <p:extLst>
      <p:ext uri="{BB962C8B-B14F-4D97-AF65-F5344CB8AC3E}">
        <p14:creationId xmlns:p14="http://schemas.microsoft.com/office/powerpoint/2010/main" val="268103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7881" y="692696"/>
            <a:ext cx="7479957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	</a:t>
            </a:r>
            <a:r>
              <a:rPr lang="ru-RU" b="1" dirty="0">
                <a:solidFill>
                  <a:prstClr val="black"/>
                </a:solidFill>
              </a:rPr>
              <a:t>В октябре 2020 года состоялось консультативное совещание экспертов ВОЗ, на котором были предложены изменения в категориях лекарственной устойчивости микобактерий </a:t>
            </a:r>
            <a:r>
              <a:rPr lang="ru-RU" b="1" dirty="0" smtClean="0">
                <a:solidFill>
                  <a:prstClr val="black"/>
                </a:solidFill>
              </a:rPr>
              <a:t>туберкулеза</a:t>
            </a:r>
            <a:endParaRPr lang="ru-RU" b="1" dirty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</a:pPr>
            <a:endParaRPr lang="ru-RU" b="1" dirty="0" smtClean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en-US" sz="1400" b="1" dirty="0">
                <a:solidFill>
                  <a:srgbClr val="002060"/>
                </a:solidFill>
              </a:rPr>
              <a:t>(World Health Organization: Meeting report of the WHO expert consultation on the definition of extensively drug-resistant tuberculosis. Geneva, October 2020, 33 p</a:t>
            </a:r>
            <a:r>
              <a:rPr lang="en-US" sz="1400" b="1" dirty="0" smtClean="0">
                <a:solidFill>
                  <a:srgbClr val="002060"/>
                </a:solidFill>
              </a:rPr>
              <a:t>.)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endParaRPr lang="ru-RU" sz="800" b="1" dirty="0" smtClean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</a:pPr>
            <a:endParaRPr lang="ru-RU" sz="800" b="1" dirty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Вместо </a:t>
            </a:r>
            <a:r>
              <a:rPr lang="ru-RU" b="1" dirty="0">
                <a:solidFill>
                  <a:prstClr val="black"/>
                </a:solidFill>
              </a:rPr>
              <a:t>категории </a:t>
            </a:r>
            <a:r>
              <a:rPr lang="ru-RU" b="1" dirty="0" smtClean="0">
                <a:solidFill>
                  <a:prstClr val="black"/>
                </a:solidFill>
              </a:rPr>
              <a:t>туберкулез </a:t>
            </a:r>
            <a:r>
              <a:rPr lang="ru-RU" b="1" dirty="0">
                <a:solidFill>
                  <a:prstClr val="black"/>
                </a:solidFill>
              </a:rPr>
              <a:t>с </a:t>
            </a:r>
            <a:r>
              <a:rPr lang="ru-RU" b="1" dirty="0" smtClean="0">
                <a:solidFill>
                  <a:prstClr val="black"/>
                </a:solidFill>
              </a:rPr>
              <a:t>широкой лекарственной устойчивостью </a:t>
            </a:r>
            <a:r>
              <a:rPr lang="ru-RU" b="1" dirty="0">
                <a:solidFill>
                  <a:prstClr val="black"/>
                </a:solidFill>
              </a:rPr>
              <a:t>введена новая категория "</a:t>
            </a:r>
            <a:r>
              <a:rPr lang="ru-RU" b="1" dirty="0">
                <a:solidFill>
                  <a:srgbClr val="7030A0"/>
                </a:solidFill>
              </a:rPr>
              <a:t>пред-широкая лекарственная устойчивость</a:t>
            </a:r>
            <a:r>
              <a:rPr lang="ru-RU" b="1" dirty="0">
                <a:solidFill>
                  <a:prstClr val="black"/>
                </a:solidFill>
              </a:rPr>
              <a:t>" (ТБ с </a:t>
            </a:r>
            <a:r>
              <a:rPr lang="ru-RU" b="1" dirty="0">
                <a:solidFill>
                  <a:srgbClr val="7030A0"/>
                </a:solidFill>
              </a:rPr>
              <a:t>пре-ШЛУ</a:t>
            </a:r>
            <a:r>
              <a:rPr lang="ru-RU" b="1" dirty="0" smtClean="0">
                <a:solidFill>
                  <a:prstClr val="black"/>
                </a:solidFill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"</a:t>
            </a:r>
            <a:r>
              <a:rPr lang="ru-RU" b="1" dirty="0">
                <a:solidFill>
                  <a:srgbClr val="7030A0"/>
                </a:solidFill>
              </a:rPr>
              <a:t>Туберкулез с широкой лекарственной устойчивостью</a:t>
            </a:r>
            <a:r>
              <a:rPr lang="ru-RU" b="1" dirty="0">
                <a:solidFill>
                  <a:prstClr val="black"/>
                </a:solidFill>
              </a:rPr>
              <a:t>" (</a:t>
            </a:r>
            <a:r>
              <a:rPr lang="ru-RU" b="1" dirty="0">
                <a:solidFill>
                  <a:srgbClr val="7030A0"/>
                </a:solidFill>
              </a:rPr>
              <a:t>ШЛУ ТБ</a:t>
            </a:r>
            <a:r>
              <a:rPr lang="ru-RU" b="1" dirty="0">
                <a:solidFill>
                  <a:prstClr val="black"/>
                </a:solidFill>
              </a:rPr>
              <a:t>) получил другое </a:t>
            </a:r>
            <a:r>
              <a:rPr lang="ru-RU" b="1" dirty="0" smtClean="0">
                <a:solidFill>
                  <a:prstClr val="black"/>
                </a:solidFill>
              </a:rPr>
              <a:t>определение.	</a:t>
            </a:r>
          </a:p>
          <a:p>
            <a:pPr algn="ctr">
              <a:lnSpc>
                <a:spcPct val="120000"/>
              </a:lnSpc>
            </a:pPr>
            <a:endParaRPr lang="ru-RU" b="1" dirty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С марта 2022 года данные изменения утверждены 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в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40469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8690" y="652784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Цель лекции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4294967295"/>
          </p:nvPr>
        </p:nvSpPr>
        <p:spPr>
          <a:xfrm>
            <a:off x="883492" y="1978347"/>
            <a:ext cx="7097097" cy="3965251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4000" b="1" dirty="0" smtClean="0">
                <a:latin typeface="Times New Roman" panose="02020603050405020304" pitchFamily="18" charset="0"/>
              </a:rPr>
              <a:t>	</a:t>
            </a:r>
            <a:r>
              <a:rPr lang="ru-RU" altLang="ru-RU" sz="4000" b="1" dirty="0" smtClean="0"/>
              <a:t>Получение знаний по этиологии и патогенезу туберкулеза</a:t>
            </a: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84E872-73CD-44A2-9B63-8376DB564427}" type="slidenum">
              <a:rPr kumimoji="1" lang="ru-RU" altLang="ru-RU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1" lang="ru-RU" altLang="ru-RU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7928" y="482080"/>
            <a:ext cx="7772400" cy="112429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7030A0"/>
                </a:solidFill>
              </a:rPr>
              <a:t>Виды  лекарственной   устойчивости  МБТ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(</a:t>
            </a:r>
            <a:r>
              <a:rPr lang="ru-RU" sz="1600" spc="300" dirty="0">
                <a:solidFill>
                  <a:srgbClr val="7030A0"/>
                </a:solidFill>
              </a:rPr>
              <a:t>Разновидности </a:t>
            </a:r>
            <a:r>
              <a:rPr lang="ru-RU" sz="1600" spc="300" dirty="0" err="1">
                <a:solidFill>
                  <a:srgbClr val="7030A0"/>
                </a:solidFill>
              </a:rPr>
              <a:t>полирезистентности</a:t>
            </a:r>
            <a:r>
              <a:rPr lang="ru-RU" sz="1600" spc="300" dirty="0">
                <a:solidFill>
                  <a:srgbClr val="7030A0"/>
                </a:solidFill>
              </a:rPr>
              <a:t> МБТ</a:t>
            </a:r>
            <a:r>
              <a:rPr lang="ru-RU" sz="16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21492" y="1738183"/>
            <a:ext cx="7109254" cy="3495418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40000"/>
              </a:lnSpc>
            </a:pPr>
            <a:r>
              <a:rPr lang="ru-RU" sz="2200" b="1" dirty="0" smtClean="0">
                <a:solidFill>
                  <a:srgbClr val="002060"/>
                </a:solidFill>
              </a:rPr>
              <a:t>ПРЕД-ШИРОКАЯ ЛЕКАРСТВЕННАЯ УСТОЙЧИВОСТЬ</a:t>
            </a:r>
            <a:r>
              <a:rPr lang="ru-RU" sz="2200" b="1" dirty="0" smtClean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40000"/>
              </a:lnSpc>
            </a:pPr>
            <a:r>
              <a:rPr lang="ru-RU" sz="2200" b="1" dirty="0" smtClean="0">
                <a:solidFill>
                  <a:srgbClr val="002060"/>
                </a:solidFill>
              </a:rPr>
              <a:t>(</a:t>
            </a:r>
            <a:r>
              <a:rPr lang="ru-RU" sz="2200" b="1" dirty="0">
                <a:solidFill>
                  <a:srgbClr val="002060"/>
                </a:solidFill>
              </a:rPr>
              <a:t>ТБ с пре-ШЛУ</a:t>
            </a:r>
            <a:r>
              <a:rPr lang="ru-RU" sz="2200" b="1" dirty="0" smtClean="0">
                <a:solidFill>
                  <a:srgbClr val="002060"/>
                </a:solidFill>
              </a:rPr>
              <a:t>)</a:t>
            </a:r>
          </a:p>
          <a:p>
            <a:pPr algn="ctr">
              <a:lnSpc>
                <a:spcPct val="140000"/>
              </a:lnSpc>
            </a:pPr>
            <a:r>
              <a:rPr lang="ru-RU" sz="1500" b="1" dirty="0" smtClean="0">
                <a:solidFill>
                  <a:schemeClr val="tx1"/>
                </a:solidFill>
              </a:rPr>
              <a:t>– </a:t>
            </a:r>
            <a:r>
              <a:rPr lang="ru-RU" sz="1500" b="1" dirty="0">
                <a:solidFill>
                  <a:schemeClr val="tx1"/>
                </a:solidFill>
              </a:rPr>
              <a:t>это туберкулез, вызванный штаммами </a:t>
            </a:r>
            <a:r>
              <a:rPr lang="ru-RU" sz="1500" b="1" dirty="0" smtClean="0">
                <a:solidFill>
                  <a:schemeClr val="tx1"/>
                </a:solidFill>
              </a:rPr>
              <a:t>МБТ резистентными </a:t>
            </a:r>
            <a:r>
              <a:rPr lang="ru-RU" sz="1500" b="1" dirty="0">
                <a:solidFill>
                  <a:schemeClr val="tx1"/>
                </a:solidFill>
              </a:rPr>
              <a:t>к </a:t>
            </a:r>
            <a:r>
              <a:rPr lang="ru-RU" sz="1500" b="1" dirty="0" err="1">
                <a:solidFill>
                  <a:schemeClr val="tx1"/>
                </a:solidFill>
              </a:rPr>
              <a:t>рифампицину</a:t>
            </a:r>
            <a:r>
              <a:rPr lang="ru-RU" sz="1500" b="1" dirty="0">
                <a:solidFill>
                  <a:schemeClr val="tx1"/>
                </a:solidFill>
              </a:rPr>
              <a:t> и </a:t>
            </a:r>
            <a:r>
              <a:rPr lang="ru-RU" sz="1500" b="1" dirty="0" err="1">
                <a:solidFill>
                  <a:schemeClr val="tx1"/>
                </a:solidFill>
              </a:rPr>
              <a:t>изониазиду</a:t>
            </a:r>
            <a:r>
              <a:rPr lang="ru-RU" sz="1500" b="1" dirty="0">
                <a:solidFill>
                  <a:schemeClr val="tx1"/>
                </a:solidFill>
              </a:rPr>
              <a:t> (или только к одному </a:t>
            </a:r>
            <a:r>
              <a:rPr lang="ru-RU" sz="1500" b="1" dirty="0" err="1">
                <a:solidFill>
                  <a:schemeClr val="tx1"/>
                </a:solidFill>
              </a:rPr>
              <a:t>рифампицину</a:t>
            </a:r>
            <a:r>
              <a:rPr lang="ru-RU" sz="1500" b="1" dirty="0">
                <a:solidFill>
                  <a:schemeClr val="tx1"/>
                </a:solidFill>
              </a:rPr>
              <a:t> (РУ МБТ)), в сочетании с устойчивостью к </a:t>
            </a:r>
            <a:r>
              <a:rPr lang="ru-RU" sz="1500" b="1" dirty="0" err="1">
                <a:solidFill>
                  <a:schemeClr val="tx1"/>
                </a:solidFill>
              </a:rPr>
              <a:t>фторхинолонам</a:t>
            </a:r>
            <a:r>
              <a:rPr lang="ru-RU" sz="1500" b="1" dirty="0">
                <a:solidFill>
                  <a:schemeClr val="tx1"/>
                </a:solidFill>
              </a:rPr>
              <a:t> - </a:t>
            </a:r>
            <a:r>
              <a:rPr lang="ru-RU" sz="1500" b="1" dirty="0" err="1">
                <a:solidFill>
                  <a:schemeClr val="tx1"/>
                </a:solidFill>
              </a:rPr>
              <a:t>левофлоксацину</a:t>
            </a:r>
            <a:r>
              <a:rPr lang="ru-RU" sz="1500" b="1" dirty="0">
                <a:solidFill>
                  <a:schemeClr val="tx1"/>
                </a:solidFill>
              </a:rPr>
              <a:t> и </a:t>
            </a:r>
            <a:r>
              <a:rPr lang="ru-RU" sz="1500" b="1" dirty="0" err="1" smtClean="0">
                <a:solidFill>
                  <a:schemeClr val="tx1"/>
                </a:solidFill>
              </a:rPr>
              <a:t>моксифлоксацину</a:t>
            </a:r>
            <a:endParaRPr lang="ru-RU" sz="15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40000"/>
              </a:lnSpc>
            </a:pPr>
            <a:endParaRPr lang="ru-RU" sz="15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ШИРОКАЯ </a:t>
            </a:r>
            <a:r>
              <a:rPr lang="ru-RU" b="1" dirty="0">
                <a:solidFill>
                  <a:srgbClr val="002060"/>
                </a:solidFill>
              </a:rPr>
              <a:t>ЛЕКАРСТВЕННАЯ </a:t>
            </a:r>
            <a:r>
              <a:rPr lang="ru-RU" b="1" dirty="0" smtClean="0">
                <a:solidFill>
                  <a:srgbClr val="002060"/>
                </a:solidFill>
              </a:rPr>
              <a:t>УСТОЙЧИВОСТЬ</a:t>
            </a:r>
          </a:p>
          <a:p>
            <a:pPr algn="ctr">
              <a:lnSpc>
                <a:spcPct val="14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(ШЛУ </a:t>
            </a:r>
            <a:r>
              <a:rPr lang="ru-RU" b="1" dirty="0">
                <a:solidFill>
                  <a:srgbClr val="002060"/>
                </a:solidFill>
              </a:rPr>
              <a:t>ТБ</a:t>
            </a:r>
            <a:r>
              <a:rPr lang="ru-RU" b="1" dirty="0" smtClean="0">
                <a:solidFill>
                  <a:srgbClr val="002060"/>
                </a:solidFill>
              </a:rPr>
              <a:t>)-</a:t>
            </a:r>
          </a:p>
          <a:p>
            <a:pPr algn="ctr">
              <a:lnSpc>
                <a:spcPct val="14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устойчивость МБТ </a:t>
            </a:r>
            <a:r>
              <a:rPr lang="ru-RU" sz="1400" b="1" dirty="0">
                <a:solidFill>
                  <a:prstClr val="black"/>
                </a:solidFill>
              </a:rPr>
              <a:t>к </a:t>
            </a:r>
            <a:r>
              <a:rPr lang="ru-RU" sz="1400" b="1" dirty="0" err="1">
                <a:solidFill>
                  <a:prstClr val="black"/>
                </a:solidFill>
              </a:rPr>
              <a:t>рифампицину</a:t>
            </a:r>
            <a:r>
              <a:rPr lang="ru-RU" sz="1400" b="1" dirty="0">
                <a:solidFill>
                  <a:prstClr val="black"/>
                </a:solidFill>
              </a:rPr>
              <a:t> и </a:t>
            </a:r>
            <a:r>
              <a:rPr lang="ru-RU" sz="1400" b="1" dirty="0" err="1">
                <a:solidFill>
                  <a:prstClr val="black"/>
                </a:solidFill>
              </a:rPr>
              <a:t>изониазиду</a:t>
            </a:r>
            <a:r>
              <a:rPr lang="ru-RU" sz="1400" b="1" dirty="0">
                <a:solidFill>
                  <a:prstClr val="black"/>
                </a:solidFill>
              </a:rPr>
              <a:t> (или только к одному </a:t>
            </a:r>
            <a:r>
              <a:rPr lang="ru-RU" sz="1400" b="1" dirty="0" err="1">
                <a:solidFill>
                  <a:prstClr val="black"/>
                </a:solidFill>
              </a:rPr>
              <a:t>рифампицину</a:t>
            </a:r>
            <a:r>
              <a:rPr lang="ru-RU" sz="1400" b="1" dirty="0">
                <a:solidFill>
                  <a:prstClr val="black"/>
                </a:solidFill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</a:rPr>
              <a:t>РУ </a:t>
            </a:r>
            <a:r>
              <a:rPr lang="ru-RU" sz="1400" b="1" dirty="0">
                <a:solidFill>
                  <a:prstClr val="black"/>
                </a:solidFill>
              </a:rPr>
              <a:t>МБТ)), в сочетании с устойчивостью к любому </a:t>
            </a:r>
            <a:r>
              <a:rPr lang="ru-RU" sz="1400" b="1" dirty="0" err="1">
                <a:solidFill>
                  <a:prstClr val="black"/>
                </a:solidFill>
              </a:rPr>
              <a:t>фторхинолону</a:t>
            </a:r>
            <a:r>
              <a:rPr lang="ru-RU" sz="1400" b="1" dirty="0">
                <a:solidFill>
                  <a:prstClr val="black"/>
                </a:solidFill>
              </a:rPr>
              <a:t> (</a:t>
            </a:r>
            <a:r>
              <a:rPr lang="ru-RU" sz="1400" b="1" dirty="0" err="1">
                <a:solidFill>
                  <a:prstClr val="black"/>
                </a:solidFill>
              </a:rPr>
              <a:t>левофлоксацину</a:t>
            </a:r>
            <a:r>
              <a:rPr lang="ru-RU" sz="1400" b="1" dirty="0">
                <a:solidFill>
                  <a:prstClr val="black"/>
                </a:solidFill>
              </a:rPr>
              <a:t> или </a:t>
            </a:r>
            <a:r>
              <a:rPr lang="ru-RU" sz="1400" b="1" dirty="0" err="1">
                <a:solidFill>
                  <a:prstClr val="black"/>
                </a:solidFill>
              </a:rPr>
              <a:t>моксифлоксацину</a:t>
            </a:r>
            <a:r>
              <a:rPr lang="ru-RU" sz="1400" b="1" dirty="0">
                <a:solidFill>
                  <a:prstClr val="black"/>
                </a:solidFill>
              </a:rPr>
              <a:t>) и к одному либо нескольким препаратам из группы А (по классификации препаратов для лечения туберкулеза рекомендованных ВОЗ) к </a:t>
            </a:r>
            <a:r>
              <a:rPr lang="ru-RU" sz="1400" b="1" dirty="0" err="1">
                <a:solidFill>
                  <a:prstClr val="black"/>
                </a:solidFill>
              </a:rPr>
              <a:t>линезолиду</a:t>
            </a:r>
            <a:r>
              <a:rPr lang="ru-RU" sz="1400" b="1" dirty="0">
                <a:solidFill>
                  <a:prstClr val="black"/>
                </a:solidFill>
              </a:rPr>
              <a:t> или/и </a:t>
            </a:r>
            <a:r>
              <a:rPr lang="ru-RU" sz="1400" b="1" dirty="0" err="1" smtClean="0">
                <a:solidFill>
                  <a:prstClr val="black"/>
                </a:solidFill>
              </a:rPr>
              <a:t>бедаквилину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6119" y="692696"/>
            <a:ext cx="7685904" cy="505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	</a:t>
            </a:r>
            <a:r>
              <a:rPr lang="ru-RU" sz="1600" b="1" dirty="0" smtClean="0">
                <a:solidFill>
                  <a:prstClr val="black"/>
                </a:solidFill>
              </a:rPr>
              <a:t>По </a:t>
            </a:r>
            <a:r>
              <a:rPr lang="ru-RU" sz="1600" b="1" dirty="0">
                <a:solidFill>
                  <a:prstClr val="black"/>
                </a:solidFill>
              </a:rPr>
              <a:t>своей природе лекарственная резистентность микобактерий туберкулеза обусловлена хромосомными мутациями, она развивается в результате одной или нескольких хромосомных мутаций в независимых генах </a:t>
            </a:r>
            <a:r>
              <a:rPr lang="ru-RU" sz="1600" b="1" dirty="0" smtClean="0">
                <a:solidFill>
                  <a:prstClr val="black"/>
                </a:solidFill>
              </a:rPr>
              <a:t>МБТ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</a:pPr>
            <a:endParaRPr lang="ru-RU" sz="800" b="1" dirty="0" smtClean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</a:rPr>
              <a:t>Микобактерии </a:t>
            </a:r>
            <a:r>
              <a:rPr lang="ru-RU" sz="1600" b="1" dirty="0">
                <a:solidFill>
                  <a:srgbClr val="002060"/>
                </a:solidFill>
              </a:rPr>
              <a:t>имеют крайне ограниченные возможности генетического обмена между клетками и формирование у них резистентности практически всегда связано с накоплением хромосомных мутаций в генах, кодирующих мишени действия </a:t>
            </a:r>
            <a:r>
              <a:rPr lang="ru-RU" sz="1600" b="1" dirty="0" smtClean="0">
                <a:solidFill>
                  <a:srgbClr val="002060"/>
                </a:solidFill>
              </a:rPr>
              <a:t>препаратов</a:t>
            </a:r>
            <a:endParaRPr lang="ru-RU" sz="1600" b="1" dirty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	</a:t>
            </a:r>
            <a:r>
              <a:rPr lang="ru-RU" sz="1600" b="1" dirty="0" smtClean="0">
                <a:solidFill>
                  <a:prstClr val="black"/>
                </a:solidFill>
              </a:rPr>
              <a:t>МЛУ</a:t>
            </a:r>
            <a:r>
              <a:rPr lang="ru-RU" sz="1600" b="1" dirty="0">
                <a:solidFill>
                  <a:prstClr val="black"/>
                </a:solidFill>
              </a:rPr>
              <a:t>, как результат спонтанных (природных) мутаций, практически невозможна, поскольку нет единого гена, кодирующего МЛУ, а мутации, приводящие к развитию устойчивости к различным препаратам, генетически не </a:t>
            </a:r>
            <a:r>
              <a:rPr lang="ru-RU" sz="1600" b="1" dirty="0" smtClean="0">
                <a:solidFill>
                  <a:prstClr val="black"/>
                </a:solidFill>
              </a:rPr>
              <a:t>связаны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</a:pPr>
            <a:endParaRPr lang="ru-RU" sz="800" b="1" dirty="0" smtClean="0">
              <a:solidFill>
                <a:prstClr val="black"/>
              </a:solidFill>
            </a:endParaRPr>
          </a:p>
          <a:p>
            <a:pPr>
              <a:lnSpc>
                <a:spcPct val="13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</a:rPr>
              <a:t>Лишь </a:t>
            </a:r>
            <a:r>
              <a:rPr lang="ru-RU" sz="1600" b="1" dirty="0">
                <a:solidFill>
                  <a:srgbClr val="002060"/>
                </a:solidFill>
              </a:rPr>
              <a:t>неадекватное воздействие противотуберкулезных препаратов на популяцию микобактерий обеспечивает </a:t>
            </a:r>
            <a:r>
              <a:rPr lang="ru-RU" sz="1600" b="1" dirty="0" smtClean="0">
                <a:solidFill>
                  <a:srgbClr val="002060"/>
                </a:solidFill>
              </a:rPr>
              <a:t>развитие множественной лекарственной устойчивости (МЛУ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8555" y="567438"/>
            <a:ext cx="7772400" cy="50405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spc="300" dirty="0" smtClean="0">
                <a:solidFill>
                  <a:srgbClr val="7030A0"/>
                </a:solidFill>
              </a:rPr>
              <a:t>причины </a:t>
            </a:r>
            <a:r>
              <a:rPr lang="ru-RU" sz="2400" spc="300" dirty="0">
                <a:solidFill>
                  <a:srgbClr val="7030A0"/>
                </a:solidFill>
              </a:rPr>
              <a:t>возникновения </a:t>
            </a:r>
            <a:r>
              <a:rPr lang="ru-RU" sz="2400" spc="300" dirty="0" smtClean="0">
                <a:solidFill>
                  <a:srgbClr val="7030A0"/>
                </a:solidFill>
              </a:rPr>
              <a:t>(МЛУ)</a:t>
            </a:r>
            <a:br>
              <a:rPr lang="ru-RU" sz="2400" spc="300" dirty="0" smtClean="0">
                <a:solidFill>
                  <a:srgbClr val="7030A0"/>
                </a:solidFill>
              </a:rPr>
            </a:br>
            <a:r>
              <a:rPr lang="ru-RU" sz="2400" spc="300" dirty="0" smtClean="0">
                <a:solidFill>
                  <a:srgbClr val="7030A0"/>
                </a:solidFill>
              </a:rPr>
              <a:t>множественной лекарственной устойчивости МТБ </a:t>
            </a:r>
            <a:endParaRPr lang="ru-RU" sz="2400" spc="300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02166" y="2619632"/>
            <a:ext cx="7261531" cy="30644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Перерывы в </a:t>
            </a:r>
            <a:r>
              <a:rPr lang="ru-RU" sz="1600" b="1" dirty="0" smtClean="0">
                <a:solidFill>
                  <a:schemeClr val="tx1"/>
                </a:solidFill>
              </a:rPr>
              <a:t>лечении</a:t>
            </a:r>
            <a:endParaRPr lang="ru-RU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Незавершенное </a:t>
            </a:r>
            <a:r>
              <a:rPr lang="ru-RU" sz="1600" b="1" dirty="0">
                <a:solidFill>
                  <a:srgbClr val="002060"/>
                </a:solidFill>
              </a:rPr>
              <a:t>предыдущее </a:t>
            </a:r>
            <a:r>
              <a:rPr lang="ru-RU" sz="1600" b="1" dirty="0" smtClean="0">
                <a:solidFill>
                  <a:srgbClr val="002060"/>
                </a:solidFill>
              </a:rPr>
              <a:t>лечение</a:t>
            </a:r>
            <a:endParaRPr lang="ru-RU" sz="1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Несоблюдение сроков </a:t>
            </a:r>
            <a:r>
              <a:rPr lang="ru-RU" sz="1600" b="1" dirty="0" smtClean="0">
                <a:solidFill>
                  <a:srgbClr val="002060"/>
                </a:solidFill>
              </a:rPr>
              <a:t>химиотерапии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Поздняя диагностика первичной лекарственной устойчивости </a:t>
            </a:r>
            <a:r>
              <a:rPr lang="ru-RU" sz="1600" b="1" dirty="0" smtClean="0">
                <a:solidFill>
                  <a:schemeClr val="tx1"/>
                </a:solidFill>
              </a:rPr>
              <a:t>возбудителя</a:t>
            </a:r>
            <a:endParaRPr lang="ru-RU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Неадекватный </a:t>
            </a:r>
            <a:r>
              <a:rPr lang="ru-RU" sz="1600" b="1" dirty="0" smtClean="0">
                <a:solidFill>
                  <a:srgbClr val="002060"/>
                </a:solidFill>
              </a:rPr>
              <a:t>или ошибочно выбранный режим </a:t>
            </a:r>
            <a:r>
              <a:rPr lang="ru-RU" sz="1600" b="1" dirty="0" smtClean="0">
                <a:solidFill>
                  <a:srgbClr val="002060"/>
                </a:solidFill>
              </a:rPr>
              <a:t>химиотерапии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Временные </a:t>
            </a:r>
            <a:r>
              <a:rPr lang="ru-RU" sz="1600" b="1" dirty="0" smtClean="0">
                <a:solidFill>
                  <a:srgbClr val="002060"/>
                </a:solidFill>
              </a:rPr>
              <a:t>отмены того или иного </a:t>
            </a:r>
            <a:r>
              <a:rPr lang="ru-RU" sz="1600" b="1" dirty="0" smtClean="0">
                <a:solidFill>
                  <a:srgbClr val="002060"/>
                </a:solidFill>
              </a:rPr>
              <a:t>препарата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Использование некачественных противотуберкулезных </a:t>
            </a:r>
            <a:r>
              <a:rPr lang="ru-RU" sz="1600" b="1" dirty="0" smtClean="0">
                <a:solidFill>
                  <a:schemeClr val="tx1"/>
                </a:solidFill>
              </a:rPr>
              <a:t>препаратов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419100"/>
            <a:ext cx="7772400" cy="13537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400" spc="300" dirty="0">
                <a:solidFill>
                  <a:srgbClr val="7030A0"/>
                </a:solidFill>
              </a:rPr>
              <a:t>причинами </a:t>
            </a:r>
            <a:r>
              <a:rPr lang="ru-RU" sz="2400" spc="300" dirty="0" smtClean="0">
                <a:solidFill>
                  <a:srgbClr val="7030A0"/>
                </a:solidFill>
              </a:rPr>
              <a:t>возникновения (</a:t>
            </a:r>
            <a:r>
              <a:rPr lang="ru-RU" sz="3200" spc="300" dirty="0" smtClean="0">
                <a:solidFill>
                  <a:srgbClr val="7030A0"/>
                </a:solidFill>
              </a:rPr>
              <a:t>ШЛУ</a:t>
            </a:r>
            <a:r>
              <a:rPr lang="ru-RU" sz="2400" spc="300" dirty="0" smtClean="0">
                <a:solidFill>
                  <a:srgbClr val="7030A0"/>
                </a:solidFill>
              </a:rPr>
              <a:t>)</a:t>
            </a:r>
            <a:br>
              <a:rPr lang="ru-RU" sz="2400" spc="300" dirty="0" smtClean="0">
                <a:solidFill>
                  <a:srgbClr val="7030A0"/>
                </a:solidFill>
              </a:rPr>
            </a:br>
            <a:r>
              <a:rPr lang="ru-RU" sz="2400" spc="300" dirty="0" smtClean="0">
                <a:solidFill>
                  <a:srgbClr val="7030A0"/>
                </a:solidFill>
              </a:rPr>
              <a:t>Широкой Лекарственной Устойчивости МТБ </a:t>
            </a:r>
            <a:endParaRPr lang="ru-RU" sz="2400" spc="300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13484" y="2238108"/>
            <a:ext cx="6912768" cy="31494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Перерывы в лечении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Незавершенное предыдущее лечение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Первичная или вторичная МЛУ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Распространенный </a:t>
            </a:r>
            <a:r>
              <a:rPr lang="ru-RU" sz="1600" b="1" dirty="0">
                <a:solidFill>
                  <a:srgbClr val="002060"/>
                </a:solidFill>
              </a:rPr>
              <a:t>двухсторонний процесс в </a:t>
            </a:r>
            <a:r>
              <a:rPr lang="ru-RU" sz="1600" b="1" dirty="0" smtClean="0">
                <a:solidFill>
                  <a:srgbClr val="002060"/>
                </a:solidFill>
              </a:rPr>
              <a:t>легких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Более </a:t>
            </a:r>
            <a:r>
              <a:rPr lang="ru-RU" sz="1600" b="1" dirty="0">
                <a:solidFill>
                  <a:schemeClr val="tx1"/>
                </a:solidFill>
              </a:rPr>
              <a:t>трех курсов химиотерапии туберкулеза в </a:t>
            </a:r>
            <a:r>
              <a:rPr lang="ru-RU" sz="1600" b="1" dirty="0" smtClean="0">
                <a:solidFill>
                  <a:schemeClr val="tx1"/>
                </a:solidFill>
              </a:rPr>
              <a:t>анамнезе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Применение </a:t>
            </a:r>
            <a:r>
              <a:rPr lang="ru-RU" sz="1600" b="1" dirty="0">
                <a:solidFill>
                  <a:srgbClr val="002060"/>
                </a:solidFill>
              </a:rPr>
              <a:t>противотуберкулезных препаратов резервного ряда в предыдущих курсах </a:t>
            </a:r>
            <a:r>
              <a:rPr lang="ru-RU" sz="1600" b="1" dirty="0" smtClean="0">
                <a:solidFill>
                  <a:srgbClr val="002060"/>
                </a:solidFill>
              </a:rPr>
              <a:t>химиотерапии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50" y="1703152"/>
            <a:ext cx="7646334" cy="390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 smtClean="0"/>
              <a:t>1. Заболевшие </a:t>
            </a:r>
            <a:r>
              <a:rPr lang="ru-RU" sz="1600" b="1" dirty="0"/>
              <a:t>из достоверного контакта с больным МЛУ ТБ</a:t>
            </a:r>
            <a:r>
              <a:rPr lang="ru-RU" sz="1600" b="1" dirty="0" smtClean="0"/>
              <a:t>;</a:t>
            </a:r>
          </a:p>
          <a:p>
            <a:pPr>
              <a:lnSpc>
                <a:spcPct val="130000"/>
              </a:lnSpc>
            </a:pP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2. Больные </a:t>
            </a:r>
            <a:r>
              <a:rPr lang="ru-RU" sz="1600" b="1" dirty="0">
                <a:solidFill>
                  <a:srgbClr val="002060"/>
                </a:solidFill>
              </a:rPr>
              <a:t>туберкулёзом, ранее получавшие 2 и более неэффективных курсов химиотерапии туберкулеза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30000"/>
              </a:lnSpc>
            </a:pP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 smtClean="0"/>
              <a:t>3. Больные </a:t>
            </a:r>
            <a:r>
              <a:rPr lang="ru-RU" sz="1600" b="1" dirty="0"/>
              <a:t>с рецидивом туберкулеза и другими случаями повторного лечения, если ранее у них была выявлена ЛУ к одному из основных препаратов – </a:t>
            </a:r>
            <a:r>
              <a:rPr lang="ru-RU" sz="1600" b="1" dirty="0" err="1"/>
              <a:t>изониазиду</a:t>
            </a:r>
            <a:r>
              <a:rPr lang="ru-RU" sz="1600" b="1" dirty="0"/>
              <a:t> или </a:t>
            </a:r>
            <a:r>
              <a:rPr lang="ru-RU" sz="1600" b="1" dirty="0" err="1"/>
              <a:t>рифампицину</a:t>
            </a:r>
            <a:r>
              <a:rPr lang="ru-RU" sz="1600" b="1" dirty="0" smtClean="0"/>
              <a:t>;</a:t>
            </a:r>
          </a:p>
          <a:p>
            <a:pPr>
              <a:lnSpc>
                <a:spcPct val="130000"/>
              </a:lnSpc>
            </a:pP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4. Больные </a:t>
            </a:r>
            <a:r>
              <a:rPr lang="ru-RU" sz="1600" b="1" dirty="0">
                <a:solidFill>
                  <a:srgbClr val="002060"/>
                </a:solidFill>
              </a:rPr>
              <a:t>с отрицательной клинико-рентгенологической динамикой процесса, а также с </a:t>
            </a:r>
            <a:r>
              <a:rPr lang="ru-RU" sz="1600" b="1" dirty="0" smtClean="0">
                <a:solidFill>
                  <a:srgbClr val="002060"/>
                </a:solidFill>
              </a:rPr>
              <a:t>сохранением или </a:t>
            </a:r>
            <a:r>
              <a:rPr lang="ru-RU" sz="1600" b="1" dirty="0">
                <a:solidFill>
                  <a:srgbClr val="002060"/>
                </a:solidFill>
              </a:rPr>
              <a:t>появлением </a:t>
            </a:r>
            <a:r>
              <a:rPr lang="ru-RU" sz="1600" b="1" dirty="0" err="1">
                <a:solidFill>
                  <a:srgbClr val="002060"/>
                </a:solidFill>
              </a:rPr>
              <a:t>бактериовыделения</a:t>
            </a:r>
            <a:r>
              <a:rPr lang="ru-RU" sz="1600" b="1" dirty="0">
                <a:solidFill>
                  <a:srgbClr val="002060"/>
                </a:solidFill>
              </a:rPr>
              <a:t> на фоне контролируемого лечения по стандартным режимам химиотерапии.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735" y="788341"/>
            <a:ext cx="781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300" dirty="0" smtClean="0">
                <a:solidFill>
                  <a:srgbClr val="7030A0"/>
                </a:solidFill>
              </a:rPr>
              <a:t>ГРУППЫ ВЫСОКОГО РИСКА МЛУ ТБ: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599" y="1560277"/>
            <a:ext cx="7934325" cy="422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 smtClean="0"/>
              <a:t>1. Заболевшие </a:t>
            </a:r>
            <a:r>
              <a:rPr lang="ru-RU" sz="1600" b="1" dirty="0"/>
              <a:t>из достоверного контакта с больным пре-ШЛУ ТБ;</a:t>
            </a:r>
            <a:endParaRPr lang="ru-RU" sz="1600" b="1" dirty="0" smtClean="0"/>
          </a:p>
          <a:p>
            <a:pPr>
              <a:lnSpc>
                <a:spcPct val="130000"/>
              </a:lnSpc>
            </a:pP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2. Пациенты, </a:t>
            </a:r>
            <a:r>
              <a:rPr lang="ru-RU" sz="1600" b="1" dirty="0">
                <a:solidFill>
                  <a:srgbClr val="002060"/>
                </a:solidFill>
              </a:rPr>
              <a:t>ранее </a:t>
            </a:r>
            <a:r>
              <a:rPr lang="ru-RU" sz="1600" b="1" dirty="0" smtClean="0">
                <a:solidFill>
                  <a:srgbClr val="002060"/>
                </a:solidFill>
              </a:rPr>
              <a:t>получившие </a:t>
            </a:r>
            <a:r>
              <a:rPr lang="ru-RU" sz="1600" b="1" dirty="0">
                <a:solidFill>
                  <a:srgbClr val="002060"/>
                </a:solidFill>
              </a:rPr>
              <a:t>неэффективный курс химиотерапии туберкулеза (с сохранением </a:t>
            </a:r>
            <a:r>
              <a:rPr lang="ru-RU" sz="1600" b="1" dirty="0" err="1">
                <a:solidFill>
                  <a:srgbClr val="002060"/>
                </a:solidFill>
              </a:rPr>
              <a:t>бактериовыделения</a:t>
            </a:r>
            <a:r>
              <a:rPr lang="ru-RU" sz="1600" b="1" dirty="0">
                <a:solidFill>
                  <a:srgbClr val="002060"/>
                </a:solidFill>
              </a:rPr>
              <a:t> и/или отрицательной клинико-рентгенологической динамикой процесса) по МЛУ режиму химиотерапии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30000"/>
              </a:lnSpc>
            </a:pP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 smtClean="0"/>
              <a:t>3. Больные </a:t>
            </a:r>
            <a:r>
              <a:rPr lang="ru-RU" sz="1600" b="1" dirty="0"/>
              <a:t>с рецидивом туберкулеза и другими случаями повторного лечения, если ранее у них была выявлена ЛУ к одному из основных препаратов – </a:t>
            </a:r>
            <a:r>
              <a:rPr lang="ru-RU" sz="1600" b="1" dirty="0" err="1" smtClean="0"/>
              <a:t>изониазиду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рифампицину</a:t>
            </a:r>
            <a:r>
              <a:rPr lang="ru-RU" sz="1600" b="1" dirty="0" smtClean="0"/>
              <a:t> и </a:t>
            </a:r>
            <a:r>
              <a:rPr lang="ru-RU" sz="1600" b="1" dirty="0" err="1" smtClean="0"/>
              <a:t>фторхинолону</a:t>
            </a:r>
            <a:r>
              <a:rPr lang="ru-RU" sz="1600" b="1" dirty="0" smtClean="0"/>
              <a:t>;</a:t>
            </a:r>
          </a:p>
          <a:p>
            <a:pPr>
              <a:lnSpc>
                <a:spcPct val="130000"/>
              </a:lnSpc>
            </a:pPr>
            <a:endParaRPr lang="ru-RU" sz="1600" b="1" dirty="0"/>
          </a:p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4. Больные </a:t>
            </a:r>
            <a:r>
              <a:rPr lang="ru-RU" sz="1600" b="1" dirty="0">
                <a:solidFill>
                  <a:srgbClr val="002060"/>
                </a:solidFill>
              </a:rPr>
              <a:t>с отрицательной клинико-рентгенологической динамикой процесса, а также с </a:t>
            </a:r>
            <a:r>
              <a:rPr lang="ru-RU" sz="1600" b="1" dirty="0" smtClean="0">
                <a:solidFill>
                  <a:srgbClr val="002060"/>
                </a:solidFill>
              </a:rPr>
              <a:t>сохранением или </a:t>
            </a:r>
            <a:r>
              <a:rPr lang="ru-RU" sz="1600" b="1" dirty="0">
                <a:solidFill>
                  <a:srgbClr val="002060"/>
                </a:solidFill>
              </a:rPr>
              <a:t>появлением </a:t>
            </a:r>
            <a:r>
              <a:rPr lang="ru-RU" sz="1600" b="1" dirty="0" err="1">
                <a:solidFill>
                  <a:srgbClr val="002060"/>
                </a:solidFill>
              </a:rPr>
              <a:t>бактериовыделения</a:t>
            </a:r>
            <a:r>
              <a:rPr lang="ru-RU" sz="1600" b="1" dirty="0">
                <a:solidFill>
                  <a:srgbClr val="002060"/>
                </a:solidFill>
              </a:rPr>
              <a:t> на фоне контролируемого лечения </a:t>
            </a:r>
            <a:r>
              <a:rPr lang="ru-RU" sz="1600" b="1" dirty="0" smtClean="0">
                <a:solidFill>
                  <a:srgbClr val="002060"/>
                </a:solidFill>
              </a:rPr>
              <a:t>по </a:t>
            </a:r>
            <a:r>
              <a:rPr lang="ru-RU" sz="1600" b="1" dirty="0">
                <a:solidFill>
                  <a:srgbClr val="002060"/>
                </a:solidFill>
              </a:rPr>
              <a:t>МЛУ режиму терапии.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68236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300" dirty="0" smtClean="0">
                <a:solidFill>
                  <a:srgbClr val="7030A0"/>
                </a:solidFill>
              </a:rPr>
              <a:t>ГРУППЫ ВЫСОКОГО </a:t>
            </a:r>
            <a:r>
              <a:rPr lang="ru-RU" sz="2400" b="1" spc="300" dirty="0">
                <a:solidFill>
                  <a:srgbClr val="7030A0"/>
                </a:solidFill>
              </a:rPr>
              <a:t>РИСКА пре-ШЛУ ТБ:</a:t>
            </a:r>
          </a:p>
        </p:txBody>
      </p:sp>
    </p:spTree>
    <p:extLst>
      <p:ext uri="{BB962C8B-B14F-4D97-AF65-F5344CB8AC3E}">
        <p14:creationId xmlns:p14="http://schemas.microsoft.com/office/powerpoint/2010/main" val="28735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" y="286870"/>
            <a:ext cx="8829675" cy="5961529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</a:rPr>
              <a:t>		</a:t>
            </a:r>
            <a:r>
              <a:rPr lang="ru-RU" altLang="ru-RU" sz="1700" b="1" dirty="0" smtClean="0"/>
              <a:t>По данным ВОЗ (2021г.), Россия занимает 3 место в мире по распространенности туберкулеза с МЛУ (ШЛУ) МБТ после Индии и Китая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ru-RU" altLang="ru-RU" sz="1700" b="1" dirty="0"/>
              <a:t>На долю России приходится около 10% всех больных в мире имеющих МЛУ </a:t>
            </a:r>
            <a:endParaRPr lang="ru-RU" altLang="ru-RU" sz="1700" b="1" dirty="0" smtClean="0"/>
          </a:p>
          <a:p>
            <a:pPr algn="ctr">
              <a:buNone/>
              <a:defRPr/>
            </a:pPr>
            <a:endParaRPr lang="ru-RU" altLang="ru-RU" sz="1000" b="1" dirty="0" smtClean="0">
              <a:latin typeface="Calibri" panose="020F0502020204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9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Распространенность туберкулеза с МЛУ (ШЛУ) МБТ растет: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1900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900" b="1" dirty="0">
                <a:latin typeface="Calibri" panose="020F0502020204030204" pitchFamily="34" charset="0"/>
              </a:rPr>
              <a:t>	</a:t>
            </a:r>
            <a:r>
              <a:rPr lang="ru-RU" altLang="ru-RU" sz="1900" b="1" dirty="0" smtClean="0">
                <a:latin typeface="Calibri" panose="020F0502020204030204" pitchFamily="34" charset="0"/>
              </a:rPr>
              <a:t>	Россия:			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2012 г. - 4,0 на 100тыс. населения</a:t>
            </a:r>
          </a:p>
          <a:p>
            <a:pPr>
              <a:buNone/>
              <a:defRPr/>
            </a:pP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				2020г. </a:t>
            </a: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– 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6,6 на </a:t>
            </a: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100тыс. н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аселения</a:t>
            </a:r>
          </a:p>
          <a:p>
            <a:pPr>
              <a:buNone/>
              <a:defRPr/>
            </a:pPr>
            <a:endParaRPr lang="ru-RU" altLang="ru-RU" sz="19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900" b="1" dirty="0" smtClean="0">
                <a:latin typeface="Calibri" panose="020F0502020204030204" pitchFamily="34" charset="0"/>
              </a:rPr>
              <a:t>	Красноярский край:	</a:t>
            </a:r>
            <a:r>
              <a:rPr lang="ru-RU" altLang="ru-RU" sz="1900" b="1" dirty="0" smtClean="0">
                <a:latin typeface="Calibri" panose="020F0502020204030204" pitchFamily="34" charset="0"/>
              </a:rPr>
              <a:t>	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2012 </a:t>
            </a: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г. 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– 7,9 </a:t>
            </a: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на 100тыс. населения</a:t>
            </a:r>
          </a:p>
          <a:p>
            <a:pPr>
              <a:buNone/>
              <a:defRPr/>
            </a:pP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				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	2020г</a:t>
            </a: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. – </a:t>
            </a:r>
            <a:r>
              <a:rPr lang="ru-RU" altLang="ru-RU" sz="19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10,8 </a:t>
            </a:r>
            <a:r>
              <a:rPr lang="ru-RU" altLang="ru-RU" sz="1900" b="1" dirty="0">
                <a:solidFill>
                  <a:srgbClr val="002060"/>
                </a:solidFill>
                <a:latin typeface="Calibri" panose="020F0502020204030204" pitchFamily="34" charset="0"/>
              </a:rPr>
              <a:t>на 100тыс. населения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sz="1900" b="1" dirty="0" smtClean="0">
              <a:latin typeface="Calibri" panose="020F0502020204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900" b="1" dirty="0" smtClean="0">
                <a:latin typeface="Calibri" panose="020F0502020204030204" pitchFamily="34" charset="0"/>
              </a:rPr>
              <a:t>	</a:t>
            </a:r>
            <a:r>
              <a:rPr lang="ru-RU" altLang="ru-RU" sz="1700" b="1" dirty="0" smtClean="0">
                <a:latin typeface="Calibri" panose="020F0502020204030204" pitchFamily="34" charset="0"/>
              </a:rPr>
              <a:t>Лечение данной категории больных представляет наибольшие трудности и очень экономически </a:t>
            </a:r>
            <a:r>
              <a:rPr lang="ru-RU" altLang="ru-RU" sz="1700" b="1" dirty="0" err="1" smtClean="0">
                <a:latin typeface="Calibri" panose="020F0502020204030204" pitchFamily="34" charset="0"/>
              </a:rPr>
              <a:t>затратно</a:t>
            </a:r>
            <a:r>
              <a:rPr lang="ru-RU" altLang="ru-RU" sz="1700" b="1" dirty="0" smtClean="0">
                <a:latin typeface="Calibri" panose="020F0502020204030204" pitchFamily="34" charset="0"/>
              </a:rPr>
              <a:t>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1000" b="1" dirty="0" smtClean="0">
              <a:latin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buNone/>
              <a:defRPr/>
            </a:pPr>
            <a:r>
              <a:rPr lang="ru-RU" altLang="ru-RU" sz="1900" b="1" dirty="0">
                <a:solidFill>
                  <a:srgbClr val="C00000"/>
                </a:solidFill>
                <a:latin typeface="Calibri" panose="020F0502020204030204" pitchFamily="34" charset="0"/>
              </a:rPr>
              <a:t>Длительность основного курса лечения </a:t>
            </a:r>
            <a:r>
              <a:rPr lang="ru-RU" altLang="ru-RU" sz="1900" b="1" u="sng" dirty="0" smtClean="0">
                <a:solidFill>
                  <a:srgbClr val="C00000"/>
                </a:solidFill>
                <a:latin typeface="Calibri" panose="020F0502020204030204" pitchFamily="34" charset="0"/>
              </a:rPr>
              <a:t>2 года и более</a:t>
            </a:r>
            <a:endParaRPr lang="ru-RU" altLang="ru-RU" sz="1900" b="1" u="sng" dirty="0" smtClean="0">
              <a:latin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buNone/>
              <a:defRPr/>
            </a:pPr>
            <a:r>
              <a:rPr lang="ru-RU" altLang="ru-RU" sz="1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Лечение больного с МЛУ стоит: </a:t>
            </a:r>
            <a:r>
              <a:rPr lang="ru-RU" altLang="ru-RU" sz="1900" b="1" u="sng" dirty="0" smtClean="0">
                <a:solidFill>
                  <a:srgbClr val="C00000"/>
                </a:solidFill>
                <a:latin typeface="Calibri" panose="020F0502020204030204" pitchFamily="34" charset="0"/>
              </a:rPr>
              <a:t>от 360 до 900 </a:t>
            </a:r>
            <a:r>
              <a:rPr lang="ru-RU" altLang="ru-RU" sz="1900" b="1" u="sng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тыс.руб</a:t>
            </a:r>
            <a:r>
              <a:rPr lang="ru-RU" altLang="ru-RU" sz="1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  <a:p>
            <a:pPr algn="ctr">
              <a:lnSpc>
                <a:spcPct val="130000"/>
              </a:lnSpc>
              <a:buNone/>
              <a:defRPr/>
            </a:pPr>
            <a:r>
              <a:rPr lang="ru-RU" altLang="ru-RU" sz="1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Лечение </a:t>
            </a:r>
            <a:r>
              <a:rPr lang="ru-RU" altLang="ru-RU" sz="1900" b="1" dirty="0">
                <a:solidFill>
                  <a:srgbClr val="C00000"/>
                </a:solidFill>
                <a:latin typeface="Calibri" panose="020F0502020204030204" pitchFamily="34" charset="0"/>
              </a:rPr>
              <a:t>больного с </a:t>
            </a:r>
            <a:r>
              <a:rPr lang="ru-RU" altLang="ru-RU" sz="1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ШЛУ стоит </a:t>
            </a:r>
            <a:r>
              <a:rPr lang="ru-RU" altLang="ru-RU" sz="1900" b="1" u="sng" dirty="0" smtClean="0">
                <a:solidFill>
                  <a:srgbClr val="C00000"/>
                </a:solidFill>
                <a:latin typeface="Calibri" panose="020F0502020204030204" pitchFamily="34" charset="0"/>
              </a:rPr>
              <a:t>не менее 2 млн 800 тыс. руб</a:t>
            </a:r>
            <a:r>
              <a:rPr lang="ru-RU" altLang="ru-RU" sz="19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72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223" y="270397"/>
            <a:ext cx="8229600" cy="573087"/>
          </a:xfrm>
        </p:spPr>
        <p:txBody>
          <a:bodyPr>
            <a:normAutofit/>
          </a:bodyPr>
          <a:lstStyle/>
          <a:p>
            <a:r>
              <a:rPr lang="ru-RU" sz="2400" b="1" spc="300" dirty="0" smtClean="0">
                <a:solidFill>
                  <a:srgbClr val="7030A0"/>
                </a:solidFill>
              </a:rPr>
              <a:t>ТУБЕРКУЛЕЗНОЕ ВОСПАЛЕНИЕ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51253" y="5604705"/>
            <a:ext cx="4040188" cy="429733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Туберкулезный </a:t>
            </a:r>
            <a:r>
              <a:rPr lang="ru-RU" sz="1400" dirty="0" smtClean="0"/>
              <a:t>бугорок (</a:t>
            </a:r>
            <a:r>
              <a:rPr lang="ru-RU" sz="1400" dirty="0" smtClean="0"/>
              <a:t>гранулема)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642" r="8787" b="18889"/>
          <a:stretch/>
        </p:blipFill>
        <p:spPr>
          <a:xfrm>
            <a:off x="589626" y="2398655"/>
            <a:ext cx="3223399" cy="3029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291441" y="5624153"/>
            <a:ext cx="4041775" cy="39083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Творожистый (казеозный</a:t>
            </a:r>
            <a:r>
              <a:rPr lang="ru-RU" sz="1400" dirty="0" smtClean="0"/>
              <a:t>) </a:t>
            </a:r>
            <a:r>
              <a:rPr lang="ru-RU" sz="1400" dirty="0" smtClean="0"/>
              <a:t>некроз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64436" y="2398654"/>
            <a:ext cx="4041775" cy="3029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41795" y="1087035"/>
            <a:ext cx="7491421" cy="867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1400" b="1" dirty="0"/>
              <a:t>Специфичность туберкулезного воспаления проявляется двумя </a:t>
            </a:r>
            <a:r>
              <a:rPr lang="ru-RU" altLang="ru-RU" sz="1400" b="1" dirty="0" err="1"/>
              <a:t>мофологическими</a:t>
            </a:r>
            <a:r>
              <a:rPr lang="ru-RU" altLang="ru-RU" sz="1400" b="1" dirty="0"/>
              <a:t> признаками: развитием  туберкулезной гранулемы (бугорка) и осложнение воспаления в виде творожистого некроза (</a:t>
            </a:r>
            <a:r>
              <a:rPr lang="ru-RU" altLang="ru-RU" sz="1400" b="1" dirty="0" err="1"/>
              <a:t>казеоза</a:t>
            </a:r>
            <a:r>
              <a:rPr lang="ru-RU" altLang="ru-RU" sz="1400" b="1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05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05" y="1523073"/>
            <a:ext cx="4074036" cy="2739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4233" y="491070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300" dirty="0" smtClean="0">
                <a:solidFill>
                  <a:srgbClr val="7030A0"/>
                </a:solidFill>
              </a:rPr>
              <a:t>ВОСПАЛЕНИЕ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5177" y="4956191"/>
            <a:ext cx="1864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ПРОЛИФЕРАЦИЯ</a:t>
            </a:r>
            <a:endParaRPr lang="ru-RU" b="1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2752283" y="4995767"/>
            <a:ext cx="723900" cy="342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20346" y="4982575"/>
            <a:ext cx="14929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АЛЬТЕРАЦИЯ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15148" y="4956191"/>
            <a:ext cx="15153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ЭКССУДАЦИЯ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49" y="4941442"/>
            <a:ext cx="737680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14775" y="994217"/>
            <a:ext cx="4871852" cy="994172"/>
          </a:xfrm>
        </p:spPr>
        <p:txBody>
          <a:bodyPr rtlCol="0"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ru-RU" sz="2400" b="1" spc="225" dirty="0">
                <a:solidFill>
                  <a:srgbClr val="7030A0"/>
                </a:solidFill>
                <a:latin typeface="+mn-lt"/>
              </a:rPr>
              <a:t>СТАДИИ ФОРМИРОВАНИЯ</a:t>
            </a:r>
            <a:br>
              <a:rPr lang="ru-RU" sz="2400" b="1" spc="225" dirty="0">
                <a:solidFill>
                  <a:srgbClr val="7030A0"/>
                </a:solidFill>
                <a:latin typeface="+mn-lt"/>
              </a:rPr>
            </a:br>
            <a:r>
              <a:rPr lang="ru-RU" sz="2400" b="1" spc="225" dirty="0">
                <a:solidFill>
                  <a:srgbClr val="7030A0"/>
                </a:solidFill>
                <a:latin typeface="+mn-lt"/>
              </a:rPr>
              <a:t>ТУБЕРКУЛЕЗНОЙ ГРАНУЛЕМЫ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599935" y="2122656"/>
            <a:ext cx="5413435" cy="3071039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50" b="1" dirty="0"/>
              <a:t>1) </a:t>
            </a:r>
            <a:r>
              <a:rPr lang="ru-RU" sz="1500" b="1" dirty="0"/>
              <a:t>накопление в очаге повреждения ткани юных моноцитарных фагоцитов;</a:t>
            </a:r>
          </a:p>
          <a:p>
            <a:pPr>
              <a:lnSpc>
                <a:spcPct val="120000"/>
              </a:lnSpc>
              <a:defRPr/>
            </a:pPr>
            <a:r>
              <a:rPr lang="ru-RU" sz="1500" b="1" dirty="0"/>
              <a:t>2) созревание этих клеток в макрофаги и образование макрофагальной гранулёмы;</a:t>
            </a:r>
          </a:p>
          <a:p>
            <a:pPr>
              <a:lnSpc>
                <a:spcPct val="120000"/>
              </a:lnSpc>
              <a:defRPr/>
            </a:pPr>
            <a:r>
              <a:rPr lang="ru-RU" sz="1500" b="1" dirty="0"/>
              <a:t>3) созревание и трансформация моноцитарных фагоцитов и макрофагов в эпителиоидные клетки и образование эпителиоидной клеточной гранулёмы;</a:t>
            </a:r>
          </a:p>
          <a:p>
            <a:pPr>
              <a:lnSpc>
                <a:spcPct val="120000"/>
              </a:lnSpc>
              <a:defRPr/>
            </a:pPr>
            <a:r>
              <a:rPr lang="ru-RU" sz="1500" b="1" dirty="0"/>
              <a:t>4) образование гигантских клеток </a:t>
            </a:r>
            <a:r>
              <a:rPr lang="ru-RU" sz="1500" b="1" dirty="0" err="1"/>
              <a:t>Лангханса</a:t>
            </a:r>
            <a:r>
              <a:rPr lang="ru-RU" sz="1500" b="1" dirty="0"/>
              <a:t> и формирование гигантоклеточной гранулёмы.</a:t>
            </a:r>
          </a:p>
        </p:txBody>
      </p:sp>
      <p:pic>
        <p:nvPicPr>
          <p:cNvPr id="3993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977" y="2260178"/>
            <a:ext cx="2908207" cy="27959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66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Задачи лекции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4294967295"/>
          </p:nvPr>
        </p:nvSpPr>
        <p:spPr>
          <a:xfrm>
            <a:off x="1427584" y="1499053"/>
            <a:ext cx="6308957" cy="43513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cs typeface="Arial" panose="020B0604020202020204" pitchFamily="34" charset="0"/>
              </a:rPr>
              <a:t>Ознакомить с основными биологическими свойствами микобактерий туберкулеза</a:t>
            </a:r>
          </a:p>
          <a:p>
            <a:pPr eaLnBrk="1" hangingPunct="1">
              <a:defRPr/>
            </a:pPr>
            <a:r>
              <a:rPr lang="ru-RU" altLang="ru-RU" sz="3600" b="1" dirty="0" smtClean="0">
                <a:cs typeface="Arial" panose="020B0604020202020204" pitchFamily="34" charset="0"/>
              </a:rPr>
              <a:t>Рассмотреть патогенез туберкулеза</a:t>
            </a:r>
            <a:endParaRPr lang="ru-RU" altLang="ru-RU" sz="3600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5DFEDAA-3413-4B0A-9C8E-3A6FA610A2BA}" type="slidenum">
              <a:rPr kumimoji="1" lang="ru-RU" altLang="ru-RU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kumimoji="1" lang="ru-RU" altLang="ru-RU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70189" y="415059"/>
            <a:ext cx="5103728" cy="114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spc="300" dirty="0" smtClean="0"/>
              <a:t>МОРФОЛОГИЧЕСКОЕ СТРОЕНИЕ</a:t>
            </a:r>
            <a:br>
              <a:rPr lang="ru-RU" sz="2000" b="1" spc="300" dirty="0" smtClean="0"/>
            </a:br>
            <a:r>
              <a:rPr lang="ru-RU" sz="2000" b="1" spc="300" dirty="0" smtClean="0"/>
              <a:t>ТУБЕРКУЛЕЗНОЙ ГРАНУЛЕМЫ</a:t>
            </a:r>
            <a:endParaRPr lang="ru-RU" sz="20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021481" y="415059"/>
            <a:ext cx="1874444" cy="1930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36" y="3359725"/>
            <a:ext cx="1874444" cy="1659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6561" y="1884632"/>
            <a:ext cx="4581138" cy="2950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898877" y="5264906"/>
            <a:ext cx="231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ГИГАНТСКАЯ КЛЕТКА</a:t>
            </a:r>
          </a:p>
          <a:p>
            <a:pPr algn="ctr"/>
            <a:r>
              <a:rPr lang="ru-RU" sz="1400" b="1" dirty="0" smtClean="0"/>
              <a:t>Пирогова-</a:t>
            </a:r>
            <a:r>
              <a:rPr lang="ru-RU" sz="1400" b="1" dirty="0" err="1" smtClean="0"/>
              <a:t>Лангханса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24668" y="2591062"/>
            <a:ext cx="226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ТУБЕРКУЛЕЗНАЯ ГРАНУЛЕМА</a:t>
            </a:r>
            <a:endParaRPr lang="ru-RU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76772" y="5632765"/>
            <a:ext cx="387221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Почти полностью </a:t>
            </a:r>
            <a:r>
              <a:rPr lang="ru-RU" sz="1600" b="1" dirty="0"/>
              <a:t>отсутствуют </a:t>
            </a:r>
            <a:r>
              <a:rPr lang="ru-RU" sz="1600" b="1" dirty="0" smtClean="0"/>
              <a:t>капилляры</a:t>
            </a:r>
          </a:p>
          <a:p>
            <a:pPr algn="ctr"/>
            <a:r>
              <a:rPr lang="ru-RU" sz="1600" b="1" dirty="0" smtClean="0"/>
              <a:t>как </a:t>
            </a:r>
            <a:r>
              <a:rPr lang="ru-RU" sz="1600" b="1" dirty="0"/>
              <a:t>кровеносные, так </a:t>
            </a:r>
            <a:r>
              <a:rPr lang="ru-RU" sz="1600" b="1" dirty="0" smtClean="0"/>
              <a:t>и </a:t>
            </a:r>
            <a:r>
              <a:rPr lang="ru-RU" sz="1600" b="1" dirty="0"/>
              <a:t>лимфатические</a:t>
            </a:r>
          </a:p>
        </p:txBody>
      </p:sp>
    </p:spTree>
    <p:extLst>
      <p:ext uri="{BB962C8B-B14F-4D97-AF65-F5344CB8AC3E}">
        <p14:creationId xmlns:p14="http://schemas.microsoft.com/office/powerpoint/2010/main" val="3122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idx="4294967295"/>
          </p:nvPr>
        </p:nvSpPr>
        <p:spPr>
          <a:xfrm>
            <a:off x="523628" y="401901"/>
            <a:ext cx="7819929" cy="293442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2400" b="1" spc="225" dirty="0">
                <a:solidFill>
                  <a:srgbClr val="7030A0"/>
                </a:solidFill>
              </a:rPr>
              <a:t>МИКОТУБЕРКУЛЕЗНЫЕ ГРАНУЛЕМЫ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1800" b="1" dirty="0"/>
              <a:t> </a:t>
            </a:r>
            <a:r>
              <a:rPr lang="ru-RU" sz="1600" b="1" dirty="0"/>
              <a:t>как и гранулемы при специфическом воспалении любой другой этиологии, являются не столько гранулемами фагоцитоза, сколько гранулемами отграничения, что является морфологическим проявлением </a:t>
            </a:r>
            <a:endParaRPr lang="ru-RU" sz="1600" b="1" dirty="0" smtClean="0"/>
          </a:p>
          <a:p>
            <a:pPr marL="0" indent="0" algn="ctr">
              <a:lnSpc>
                <a:spcPct val="130000"/>
              </a:lnSpc>
              <a:buNone/>
            </a:pPr>
            <a:endParaRPr lang="ru-RU" sz="1600" b="1" dirty="0"/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400" b="1" spc="225" dirty="0">
                <a:solidFill>
                  <a:srgbClr val="CC3300"/>
                </a:solidFill>
              </a:rPr>
              <a:t>НЕСТЕРИЛЬНОГО ИНФЕКЦИОННОГО ИММУНИТЕТА</a:t>
            </a:r>
            <a:endParaRPr lang="ru-RU" sz="2400" spc="225" dirty="0">
              <a:solidFill>
                <a:srgbClr val="CC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628" y="3781425"/>
            <a:ext cx="750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/>
              <a:t>Клеточный состав туберкулезной гранулемы </a:t>
            </a:r>
            <a:r>
              <a:rPr lang="ru-RU" sz="1600" b="1" dirty="0" smtClean="0"/>
              <a:t>находится  </a:t>
            </a:r>
            <a:r>
              <a:rPr lang="ru-RU" sz="1600" b="1" dirty="0"/>
              <a:t>в состоянии динамики и меняется на разных </a:t>
            </a:r>
            <a:r>
              <a:rPr lang="ru-RU" sz="1600" b="1" dirty="0" smtClean="0"/>
              <a:t>стадиях  </a:t>
            </a:r>
            <a:r>
              <a:rPr lang="ru-RU" sz="1600" b="1" dirty="0"/>
              <a:t>их образования и инволюции, что проявляется в </a:t>
            </a:r>
            <a:r>
              <a:rPr lang="ru-RU" sz="1600" b="1" dirty="0" smtClean="0"/>
              <a:t>волнообразном </a:t>
            </a:r>
            <a:r>
              <a:rPr lang="ru-RU" sz="1600" b="1" dirty="0"/>
              <a:t>течении туберкулезного </a:t>
            </a:r>
            <a:r>
              <a:rPr lang="ru-RU" sz="1600" b="1" dirty="0" smtClean="0"/>
              <a:t>воспаления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805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1604" y="286828"/>
            <a:ext cx="7530281" cy="950056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000" b="1" spc="300" dirty="0" smtClean="0">
                <a:solidFill>
                  <a:srgbClr val="7030A0"/>
                </a:solidFill>
              </a:rPr>
              <a:t>В РАЗВИТИИ ТУБЕРКУЛЕЗА ВЫДЕЛЯЮТ ДВА ПЕРИОДА – ПЕРВИЧНЫЙ И ВТОРИЧНЫЙ</a:t>
            </a:r>
            <a:endParaRPr lang="ru-RU" sz="2000" b="1" spc="300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94270" y="1759574"/>
            <a:ext cx="3608173" cy="2852564"/>
          </a:xfrm>
          <a:solidFill>
            <a:srgbClr val="FFFF99">
              <a:alpha val="98824"/>
            </a:srgb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ru-RU" sz="900" b="1" spc="300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100" b="1" spc="300" dirty="0" smtClean="0">
                <a:solidFill>
                  <a:srgbClr val="0070C0"/>
                </a:solidFill>
              </a:rPr>
              <a:t>ПЕРВИЧНЫЙ ТУБЕРКУЛЕЗ</a:t>
            </a:r>
            <a:endParaRPr lang="ru-RU" sz="2100" b="1" spc="3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1000" b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ru-RU" sz="1700" b="1" dirty="0" smtClean="0"/>
              <a:t>первичный </a:t>
            </a:r>
            <a:r>
              <a:rPr lang="ru-RU" sz="1700" b="1" dirty="0"/>
              <a:t>период туберкулезной инфекции начинается с момента первого внедрения в организм </a:t>
            </a:r>
            <a:r>
              <a:rPr lang="ru-RU" sz="1700" b="1" dirty="0" err="1"/>
              <a:t>вирулетных</a:t>
            </a:r>
            <a:r>
              <a:rPr lang="ru-RU" sz="1700" b="1" dirty="0"/>
              <a:t> МБТ, то есть в результате первого соприкосновения организма человека с микобактериями </a:t>
            </a:r>
            <a:r>
              <a:rPr lang="ru-RU" sz="1700" b="1" dirty="0" smtClean="0"/>
              <a:t>туберкулеза</a:t>
            </a:r>
            <a:endParaRPr lang="ru-RU" sz="17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56744" y="1764489"/>
            <a:ext cx="4118006" cy="2852564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ru-RU" sz="900" b="1" spc="300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100" b="1" spc="300" dirty="0" smtClean="0">
                <a:solidFill>
                  <a:srgbClr val="0070C0"/>
                </a:solidFill>
              </a:rPr>
              <a:t>ВТОРИЧНЫЙ ТУБЕРКУЛЕЗ</a:t>
            </a:r>
            <a:endParaRPr lang="ru-RU" sz="2100" b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1000" b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ru-RU" sz="1600" b="1" dirty="0" smtClean="0"/>
              <a:t>вторичный </a:t>
            </a:r>
            <a:r>
              <a:rPr lang="ru-RU" sz="1600" b="1" dirty="0"/>
              <a:t>или </a:t>
            </a:r>
            <a:r>
              <a:rPr lang="ru-RU" sz="1600" b="1" dirty="0" err="1"/>
              <a:t>реинфекционный</a:t>
            </a:r>
            <a:r>
              <a:rPr lang="ru-RU" sz="1600" b="1" dirty="0"/>
              <a:t> туберкулез развивается в организме взрослого человека, перенесшего в детстве первичную туберкулезную инфекцию, которая обеспечила ему относительный иммунитет, но не оградила от возможного повторного заболевания.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57273" y="5134828"/>
            <a:ext cx="7530281" cy="7927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/>
              <a:t>Необходимость такого деления обусловлена существенными различиями в реакции организма человека на первый и повторный контакт с </a:t>
            </a:r>
            <a:r>
              <a:rPr lang="ru-RU" sz="1600" b="1" dirty="0" smtClean="0"/>
              <a:t>МБТ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2050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173891" y="2603810"/>
            <a:ext cx="6748660" cy="44529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2000" b="1" spc="300" dirty="0" smtClean="0">
                <a:solidFill>
                  <a:srgbClr val="7030A0"/>
                </a:solidFill>
                <a:latin typeface="+mn-lt"/>
              </a:rPr>
              <a:t>ОСОБЕННОСТИ ПЕРВИЧНОГО ТУБЕРКУЛЕЗА</a:t>
            </a:r>
            <a:endParaRPr lang="ru-RU" sz="2000" b="1" spc="300" dirty="0">
              <a:latin typeface="+mn-lt"/>
            </a:endParaRPr>
          </a:p>
        </p:txBody>
      </p:sp>
      <p:sp>
        <p:nvSpPr>
          <p:cNvPr id="18434" name="Текст 9"/>
          <p:cNvSpPr>
            <a:spLocks noGrp="1"/>
          </p:cNvSpPr>
          <p:nvPr>
            <p:ph type="body" idx="4294967295"/>
          </p:nvPr>
        </p:nvSpPr>
        <p:spPr>
          <a:xfrm>
            <a:off x="786712" y="4156600"/>
            <a:ext cx="6917405" cy="353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spc="225" dirty="0"/>
              <a:t>2</a:t>
            </a:r>
            <a:r>
              <a:rPr lang="ru-RU" sz="1600" b="1" dirty="0"/>
              <a:t>. СКЛОННОСТЬ К ЛИМФОГЕМАТОГЕННОМУ  РАСПРОСТРЕНЕНИЮ</a:t>
            </a:r>
          </a:p>
        </p:txBody>
      </p:sp>
      <p:sp>
        <p:nvSpPr>
          <p:cNvPr id="18436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786711" y="4663919"/>
            <a:ext cx="8280099" cy="4071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spc="225" dirty="0"/>
              <a:t>3</a:t>
            </a:r>
            <a:r>
              <a:rPr lang="ru-RU" sz="1600" b="1" dirty="0"/>
              <a:t>. ПАРАСПЕЦИФИЧЕСКИЕ РЕАКЦИИ (поражение слизистых и серозных оболочек)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901012" y="925945"/>
            <a:ext cx="7294418" cy="101566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spc="225" dirty="0">
                <a:solidFill>
                  <a:srgbClr val="7030A0"/>
                </a:solidFill>
              </a:rPr>
              <a:t>ПЕРВИЧНЫЙ ТУБЕРКУЛЕЗ: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70C0"/>
                </a:solidFill>
              </a:rPr>
              <a:t>это специфический процесс, который развивается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70C0"/>
                </a:solidFill>
              </a:rPr>
              <a:t>в организме ранее не затронутом туберкулезной инфекцией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6712" y="3636180"/>
            <a:ext cx="4901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pc="225" dirty="0">
                <a:solidFill>
                  <a:prstClr val="black"/>
                </a:solidFill>
              </a:rPr>
              <a:t>1</a:t>
            </a:r>
            <a:r>
              <a:rPr lang="ru-RU" sz="1600" b="1" dirty="0">
                <a:solidFill>
                  <a:prstClr val="black"/>
                </a:solidFill>
              </a:rPr>
              <a:t>. ЛИМФОТРОПНОСТЬ (лимфангиты, лимфадениты)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711" y="5107903"/>
            <a:ext cx="3540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</a:rPr>
              <a:t>4. СКЛОННОСТЬ К САМОИЗЛЕЧЕНИЮ </a:t>
            </a:r>
          </a:p>
        </p:txBody>
      </p:sp>
    </p:spTree>
    <p:extLst>
      <p:ext uri="{BB962C8B-B14F-4D97-AF65-F5344CB8AC3E}">
        <p14:creationId xmlns:p14="http://schemas.microsoft.com/office/powerpoint/2010/main" val="25591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29841" y="170330"/>
            <a:ext cx="7886700" cy="19467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spc="300" dirty="0" smtClean="0">
                <a:solidFill>
                  <a:srgbClr val="7030A0"/>
                </a:solidFill>
                <a:latin typeface="+mn-lt"/>
              </a:rPr>
              <a:t>	ФОРМЫ </a:t>
            </a:r>
            <a:r>
              <a:rPr lang="ru-RU" sz="2000" b="1" spc="300" dirty="0" smtClean="0">
                <a:solidFill>
                  <a:srgbClr val="7030A0"/>
                </a:solidFill>
                <a:latin typeface="+mn-lt"/>
              </a:rPr>
              <a:t>ПЕРВИЧНОГО ТУБЕРКУЛЕЗА</a:t>
            </a:r>
            <a:r>
              <a:rPr lang="ru-RU" sz="2000" b="1" dirty="0" smtClean="0">
                <a:solidFill>
                  <a:srgbClr val="7030A0"/>
                </a:solidFill>
                <a:latin typeface="+mn-lt"/>
              </a:rPr>
              <a:t>:</a:t>
            </a:r>
            <a:br>
              <a:rPr lang="ru-RU" sz="20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>
                <a:latin typeface="+mn-lt"/>
              </a:rPr>
              <a:t>	</a:t>
            </a:r>
            <a:r>
              <a:rPr lang="ru-RU" sz="1600" b="1" dirty="0" smtClean="0">
                <a:latin typeface="+mn-lt"/>
              </a:rPr>
              <a:t>1. Туберкулезная интоксикация у детей и подростков.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>
                <a:latin typeface="+mn-lt"/>
              </a:rPr>
              <a:t>	</a:t>
            </a:r>
            <a:r>
              <a:rPr lang="ru-RU" sz="1600" b="1" dirty="0" smtClean="0">
                <a:latin typeface="+mn-lt"/>
              </a:rPr>
              <a:t>2. Первичный туберкулезный комплекс.</a:t>
            </a:r>
            <a:br>
              <a:rPr lang="ru-RU" sz="1600" b="1" dirty="0" smtClean="0">
                <a:latin typeface="+mn-lt"/>
              </a:rPr>
            </a:br>
            <a:r>
              <a:rPr lang="ru-RU" sz="1600" b="1" dirty="0">
                <a:latin typeface="+mn-lt"/>
              </a:rPr>
              <a:t>	3. Туберкулез внутригрудных </a:t>
            </a:r>
            <a:r>
              <a:rPr lang="ru-RU" sz="1600" b="1" dirty="0" smtClean="0">
                <a:latin typeface="+mn-lt"/>
              </a:rPr>
              <a:t>лимфоузлов.</a:t>
            </a:r>
            <a:endParaRPr lang="ru-RU" sz="1600" b="1" dirty="0">
              <a:latin typeface="+mn-lt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29841" y="5608470"/>
            <a:ext cx="3628394" cy="39227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 smtClean="0">
                <a:solidFill>
                  <a:srgbClr val="002060"/>
                </a:solidFill>
              </a:rPr>
              <a:t>ПЕРВИЧНЫЙ ТУБЕРКУЛЕЗНЫЙ КОМПЛЕКС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057" y="2253368"/>
            <a:ext cx="3257961" cy="2971041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785669" y="5637921"/>
            <a:ext cx="3887391" cy="33337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rgbClr val="002060"/>
                </a:solidFill>
              </a:rPr>
              <a:t>ТУБЕРКУЛЕЗ ВНУТРИГРУДНЫХ ЛИМФОУЗЛОВ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79048" y="2224034"/>
            <a:ext cx="3408935" cy="30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9550" y="274638"/>
            <a:ext cx="847725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spc="300" dirty="0" smtClean="0">
                <a:solidFill>
                  <a:srgbClr val="7030A0"/>
                </a:solidFill>
              </a:rPr>
              <a:t>ОСТАТОЧНЫЕ ИЗМЕНЕНИЯ ПОСЛЕ </a:t>
            </a:r>
            <a:br>
              <a:rPr lang="ru-RU" sz="2400" b="1" spc="300" dirty="0" smtClean="0">
                <a:solidFill>
                  <a:srgbClr val="7030A0"/>
                </a:solidFill>
              </a:rPr>
            </a:br>
            <a:r>
              <a:rPr lang="ru-RU" sz="2400" b="1" spc="300" dirty="0" smtClean="0">
                <a:solidFill>
                  <a:srgbClr val="7030A0"/>
                </a:solidFill>
              </a:rPr>
              <a:t>ПЕРЕНЕСЕННОГО ПЕРВИЧНОГО ТУБЕРКУЛЕЗА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8781" y="1805643"/>
            <a:ext cx="2859272" cy="2706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5524" y="1805643"/>
            <a:ext cx="2410379" cy="2882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68411" y="4900507"/>
            <a:ext cx="3478548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spc="300" dirty="0" smtClean="0"/>
              <a:t>КАЛЬЦИНАТЫ В ЛИМФАТИЧЕСКИХ УЗЛАХ</a:t>
            </a:r>
            <a:endParaRPr lang="ru-RU" sz="1400" b="1" spc="300" dirty="0"/>
          </a:p>
        </p:txBody>
      </p:sp>
      <p:sp>
        <p:nvSpPr>
          <p:cNvPr id="10" name="TextBox 9"/>
          <p:cNvSpPr txBox="1"/>
          <p:nvPr/>
        </p:nvSpPr>
        <p:spPr>
          <a:xfrm>
            <a:off x="5127243" y="5099247"/>
            <a:ext cx="295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 smtClean="0"/>
              <a:t>КАЛЬЦИНАТЫ В ЛЕГКОМ</a:t>
            </a:r>
            <a:endParaRPr lang="ru-RU" sz="1400" b="1" spc="300" dirty="0"/>
          </a:p>
        </p:txBody>
      </p:sp>
    </p:spTree>
    <p:extLst>
      <p:ext uri="{BB962C8B-B14F-4D97-AF65-F5344CB8AC3E}">
        <p14:creationId xmlns:p14="http://schemas.microsoft.com/office/powerpoint/2010/main" val="7527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305" b="5898"/>
          <a:stretch/>
        </p:blipFill>
        <p:spPr>
          <a:xfrm>
            <a:off x="4900605" y="3162300"/>
            <a:ext cx="3738570" cy="33623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3629" y="24477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spc="600" dirty="0" smtClean="0">
                <a:solidFill>
                  <a:srgbClr val="7030A0"/>
                </a:solidFill>
              </a:rPr>
              <a:t>ВТОРИЧНЫЙ ТУБЕРКУЛЕЗ</a:t>
            </a:r>
            <a:endParaRPr lang="ru-RU" sz="2400" b="1" spc="6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08274" y="1634525"/>
            <a:ext cx="6830840" cy="283862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/>
              <a:t>Вторичный </a:t>
            </a:r>
            <a:r>
              <a:rPr lang="ru-RU" sz="1400" b="1" dirty="0"/>
              <a:t>или </a:t>
            </a:r>
            <a:r>
              <a:rPr lang="ru-RU" sz="1400" b="1" dirty="0" err="1"/>
              <a:t>реинфекционный</a:t>
            </a:r>
            <a:r>
              <a:rPr lang="ru-RU" sz="1400" b="1" dirty="0"/>
              <a:t> туберкулез развивается в организме взрослого человека, перенесшего в детстве первичную туберкулезную инфекцию, которая обеспечила ему относительный иммунитет, но не оградила от возможного повторного заболевания</a:t>
            </a:r>
            <a:r>
              <a:rPr lang="ru-RU" sz="1400" b="1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1400" b="1" dirty="0"/>
          </a:p>
          <a:p>
            <a:pPr>
              <a:lnSpc>
                <a:spcPct val="150000"/>
              </a:lnSpc>
            </a:pPr>
            <a:r>
              <a:rPr lang="ru-RU" sz="1400" b="1" dirty="0"/>
              <a:t>Вторичный туберкулез характеризуется поражением легких и длительное время локализуется только в этом органе, (что отличает его от первичного или гематогенного).</a:t>
            </a:r>
          </a:p>
        </p:txBody>
      </p:sp>
    </p:spTree>
    <p:extLst>
      <p:ext uri="{BB962C8B-B14F-4D97-AF65-F5344CB8AC3E}">
        <p14:creationId xmlns:p14="http://schemas.microsoft.com/office/powerpoint/2010/main" val="24112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305" b="5898"/>
          <a:stretch/>
        </p:blipFill>
        <p:spPr>
          <a:xfrm>
            <a:off x="5164216" y="3244678"/>
            <a:ext cx="3738570" cy="33623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9575" y="2365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spc="600" dirty="0" smtClean="0">
                <a:solidFill>
                  <a:srgbClr val="7030A0"/>
                </a:solidFill>
              </a:rPr>
              <a:t>ВТОРИЧНЫЙ ТУБЕРКУЛЕЗ</a:t>
            </a:r>
            <a:endParaRPr lang="ru-RU" sz="2400" b="1" spc="6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51755" y="1379538"/>
            <a:ext cx="6704634" cy="354668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/>
              <a:t>Вторичный туберкулез развивается двумя путями.</a:t>
            </a:r>
          </a:p>
          <a:p>
            <a:pPr>
              <a:lnSpc>
                <a:spcPct val="150000"/>
              </a:lnSpc>
            </a:pPr>
            <a:r>
              <a:rPr lang="ru-RU" sz="1400" b="1" dirty="0"/>
              <a:t>	Один из них – повторное заражение микобактериями человека, перенесшего первичный период туберкулезной инфекции (экзогенная суперинфекция);</a:t>
            </a:r>
          </a:p>
          <a:p>
            <a:pPr>
              <a:lnSpc>
                <a:spcPct val="150000"/>
              </a:lnSpc>
            </a:pPr>
            <a:r>
              <a:rPr lang="ru-RU" sz="1400" b="1" dirty="0"/>
              <a:t>	</a:t>
            </a:r>
            <a:r>
              <a:rPr lang="ru-RU" sz="1400" b="1" dirty="0" smtClean="0"/>
              <a:t>Другой </a:t>
            </a:r>
            <a:r>
              <a:rPr lang="ru-RU" sz="1400" b="1" dirty="0"/>
              <a:t>в результате реактивации остаточных </a:t>
            </a:r>
            <a:r>
              <a:rPr lang="ru-RU" sz="1400" b="1" dirty="0" err="1"/>
              <a:t>посттуберкулезных</a:t>
            </a:r>
            <a:r>
              <a:rPr lang="ru-RU" sz="1400" b="1" dirty="0"/>
              <a:t> изменений, возникших в результате исхода первичного периода (эндогенна реактивация).</a:t>
            </a:r>
          </a:p>
          <a:p>
            <a:pPr>
              <a:lnSpc>
                <a:spcPct val="150000"/>
              </a:lnSpc>
            </a:pPr>
            <a:r>
              <a:rPr lang="ru-RU" sz="1400" b="1" dirty="0"/>
              <a:t>	</a:t>
            </a:r>
            <a:r>
              <a:rPr lang="ru-RU" sz="1400" b="1" dirty="0" err="1"/>
              <a:t>Обзательным</a:t>
            </a:r>
            <a:r>
              <a:rPr lang="ru-RU" sz="1400" b="1" dirty="0"/>
              <a:t> условием развития вторичного туберкулеза является снижение клеточного иммунитета, которое наступает под воздействием различных неблагоприятных факторов внешней и </a:t>
            </a:r>
            <a:r>
              <a:rPr lang="ru-RU" sz="1400" b="1" dirty="0" err="1"/>
              <a:t>внутреней</a:t>
            </a:r>
            <a:r>
              <a:rPr lang="ru-RU" sz="1400" b="1" dirty="0"/>
              <a:t> среды.</a:t>
            </a:r>
          </a:p>
        </p:txBody>
      </p:sp>
    </p:spTree>
    <p:extLst>
      <p:ext uri="{BB962C8B-B14F-4D97-AF65-F5344CB8AC3E}">
        <p14:creationId xmlns:p14="http://schemas.microsoft.com/office/powerpoint/2010/main" val="2492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4" y="3616932"/>
            <a:ext cx="1935241" cy="2888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574" y="286758"/>
            <a:ext cx="2964620" cy="26755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8176" y="473205"/>
            <a:ext cx="6167632" cy="104094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000" spc="300" dirty="0" smtClean="0">
                <a:solidFill>
                  <a:srgbClr val="7030A0"/>
                </a:solidFill>
              </a:rPr>
              <a:t>Клинические формы вторичного туберкулеза органов дыхания</a:t>
            </a:r>
            <a:endParaRPr lang="ru-RU" sz="2000" spc="300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956640" y="1777460"/>
            <a:ext cx="5597244" cy="446463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Очаговый </a:t>
            </a:r>
            <a:r>
              <a:rPr lang="ru-RU" sz="14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туберкулез легких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Инфильтративный туберкулез легких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Казеозная пневмония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 err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Туберкулема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легких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Кавернозный туберкулез легких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Фиброзно-кавернозный туберкулез легких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Цирротический</a:t>
            </a:r>
            <a:r>
              <a:rPr lang="ru-RU" sz="14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туберкулез легких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Туберкулезный плеврит (в том числе эмпиема)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Туберкулез бронхов, трахеи, верхних дыхательных путей</a:t>
            </a:r>
          </a:p>
          <a:p>
            <a:pPr marL="609600" lvl="0" indent="-609600" algn="just" eaLnBrk="0" fontAlgn="base" hangingPunct="0">
              <a:lnSpc>
                <a:spcPct val="150000"/>
              </a:lnSpc>
              <a:spcAft>
                <a:spcPct val="0"/>
              </a:spcAft>
              <a:buFont typeface="Arial" charset="0"/>
              <a:buAutoNum type="arabicPeriod"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Туберкулез органов дыхания, комбинированный с профессиональными пылевыми заболеваниями легких (</a:t>
            </a:r>
            <a:r>
              <a:rPr lang="ru-RU" sz="14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кониотуберкулез)</a:t>
            </a:r>
            <a:endParaRPr lang="ru-RU" sz="1400" b="1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537" y="656830"/>
            <a:ext cx="2523963" cy="240203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401" y="2840208"/>
            <a:ext cx="6734175" cy="321460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/>
              <a:t>Некоторые </a:t>
            </a:r>
            <a:r>
              <a:rPr lang="ru-RU" sz="1600" b="1" dirty="0"/>
              <a:t>формы туберкулеза имеют своеобразное течение, которые нельзя в полной мере отнести к первичному или вторичному туберкулезу.</a:t>
            </a:r>
          </a:p>
          <a:p>
            <a:pPr>
              <a:lnSpc>
                <a:spcPct val="150000"/>
              </a:lnSpc>
            </a:pPr>
            <a:r>
              <a:rPr lang="ru-RU" sz="1600" b="1" dirty="0"/>
              <a:t>	Туберкулез, имеющий такое течение, принято называть </a:t>
            </a:r>
            <a:r>
              <a:rPr lang="ru-RU" sz="1600" b="1" dirty="0" err="1"/>
              <a:t>послепервичным</a:t>
            </a:r>
            <a:r>
              <a:rPr lang="ru-RU" sz="1600" b="1" dirty="0"/>
              <a:t> или гематогенным.</a:t>
            </a:r>
          </a:p>
          <a:p>
            <a:pPr>
              <a:lnSpc>
                <a:spcPct val="150000"/>
              </a:lnSpc>
            </a:pPr>
            <a:r>
              <a:rPr lang="ru-RU" sz="1600" b="1" dirty="0"/>
              <a:t>	Он может развиваться при прогрессировании первичного туберкулеза или в результате реактивации остаточных </a:t>
            </a:r>
            <a:r>
              <a:rPr lang="ru-RU" sz="1600" b="1" dirty="0" err="1"/>
              <a:t>постуберкулезных</a:t>
            </a:r>
            <a:r>
              <a:rPr lang="ru-RU" sz="1600" b="1" dirty="0"/>
              <a:t> изменений первичного генеза</a:t>
            </a:r>
            <a:endParaRPr lang="ru-RU" sz="1600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8052" y="716811"/>
            <a:ext cx="6524625" cy="141962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b="1" spc="300" dirty="0" smtClean="0">
                <a:solidFill>
                  <a:srgbClr val="7030A0"/>
                </a:solidFill>
              </a:rPr>
              <a:t>ПОСЛЕПЕРВИЧНЫЙ</a:t>
            </a:r>
            <a:br>
              <a:rPr lang="ru-RU" sz="2400" b="1" spc="300" dirty="0" smtClean="0">
                <a:solidFill>
                  <a:srgbClr val="7030A0"/>
                </a:solidFill>
              </a:rPr>
            </a:br>
            <a:r>
              <a:rPr lang="ru-RU" sz="2400" b="1" spc="300" dirty="0" smtClean="0">
                <a:solidFill>
                  <a:srgbClr val="7030A0"/>
                </a:solidFill>
              </a:rPr>
              <a:t>ИЛИ</a:t>
            </a:r>
            <a:br>
              <a:rPr lang="ru-RU" sz="2400" b="1" spc="300" dirty="0" smtClean="0">
                <a:solidFill>
                  <a:srgbClr val="7030A0"/>
                </a:solidFill>
              </a:rPr>
            </a:br>
            <a:r>
              <a:rPr lang="ru-RU" sz="2400" b="1" spc="300" dirty="0" smtClean="0">
                <a:solidFill>
                  <a:srgbClr val="7030A0"/>
                </a:solidFill>
              </a:rPr>
              <a:t>ГЕМАТОГЕННЫЙ ТУБЕРКУЛЕЗ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План лекции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45761" y="1481034"/>
            <a:ext cx="6691831" cy="452596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b="1" dirty="0" smtClean="0">
                <a:cs typeface="Arial" panose="020B0604020202020204" pitchFamily="34" charset="0"/>
              </a:rPr>
              <a:t>Возбудитель туберкулеза и его свойства</a:t>
            </a:r>
          </a:p>
          <a:p>
            <a:pPr eaLnBrk="1" hangingPunct="1">
              <a:defRPr/>
            </a:pPr>
            <a:r>
              <a:rPr lang="ru-RU" altLang="ru-RU" sz="4000" b="1" dirty="0" smtClean="0">
                <a:cs typeface="Arial" panose="020B0604020202020204" pitchFamily="34" charset="0"/>
              </a:rPr>
              <a:t>Понятие о первичном и вторичном туберкулезе</a:t>
            </a:r>
          </a:p>
          <a:p>
            <a:pPr eaLnBrk="1" hangingPunct="1">
              <a:defRPr/>
            </a:pPr>
            <a:endParaRPr lang="ru-RU" altLang="ru-RU" sz="2800" dirty="0" smtClean="0">
              <a:latin typeface="Times New Roman" panose="02020603050405020304" pitchFamily="18" charset="0"/>
            </a:endParaRPr>
          </a:p>
        </p:txBody>
      </p:sp>
      <p:sp>
        <p:nvSpPr>
          <p:cNvPr id="819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noFill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DFE3EB-C0F9-46B4-8B6E-099E55077F42}" type="slidenum">
              <a:rPr kumimoji="1" lang="ru-RU" altLang="ru-RU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1" lang="ru-RU" altLang="ru-RU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03314" y="402593"/>
            <a:ext cx="7259636" cy="7112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РАЗНОВИДНОСТИ ГЕМАТОГЕННОГО ТУБЕРКУЛЕЗА</a:t>
            </a:r>
            <a:endParaRPr lang="ru-RU" sz="2400" b="1" spc="3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3932280" y="2334204"/>
            <a:ext cx="4343400" cy="28877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b="1" dirty="0" smtClean="0"/>
              <a:t>1. </a:t>
            </a:r>
            <a:r>
              <a:rPr lang="ru-RU" sz="1600" b="1" dirty="0" err="1" smtClean="0"/>
              <a:t>Генерализованный</a:t>
            </a:r>
            <a:r>
              <a:rPr lang="ru-RU" sz="1600" b="1" dirty="0" smtClean="0"/>
              <a:t> </a:t>
            </a:r>
            <a:r>
              <a:rPr lang="ru-RU" sz="1600" b="1" dirty="0"/>
              <a:t>гематогенный туберкулез</a:t>
            </a:r>
            <a:r>
              <a:rPr lang="ru-RU" sz="1600" b="1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 smtClean="0"/>
              <a:t>2</a:t>
            </a:r>
            <a:r>
              <a:rPr lang="ru-RU" sz="1600" b="1" dirty="0" smtClean="0"/>
              <a:t>. Гематогенный </a:t>
            </a:r>
            <a:r>
              <a:rPr lang="ru-RU" sz="1600" b="1" dirty="0"/>
              <a:t>туберкулез с преимущественным поражением </a:t>
            </a:r>
            <a:r>
              <a:rPr lang="ru-RU" sz="1600" b="1" dirty="0" smtClean="0"/>
              <a:t>легких.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 smtClean="0"/>
              <a:t>3</a:t>
            </a:r>
            <a:r>
              <a:rPr lang="ru-RU" sz="1600" b="1" dirty="0" smtClean="0"/>
              <a:t>. Гематогенный </a:t>
            </a:r>
            <a:r>
              <a:rPr lang="ru-RU" sz="1600" b="1" dirty="0"/>
              <a:t>туберкулез с преимущественно внелегочным поражением.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95" y="1394631"/>
            <a:ext cx="2735955" cy="2339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27" y="4128767"/>
            <a:ext cx="2766623" cy="2186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16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88" y="0"/>
            <a:ext cx="8839200" cy="6723063"/>
          </a:xfrm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719" y="4900967"/>
            <a:ext cx="7010400" cy="81179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5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Благодарю за </a:t>
            </a:r>
            <a:r>
              <a:rPr lang="ru-RU" altLang="ru-RU" sz="54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внимание</a:t>
            </a:r>
            <a:endParaRPr lang="ru-RU" altLang="ru-RU" sz="4800" b="1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6425" y="5885936"/>
            <a:ext cx="3910013" cy="41116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400" b="1" spc="300" dirty="0" smtClean="0">
                <a:solidFill>
                  <a:srgbClr val="7030A0"/>
                </a:solidFill>
                <a:latin typeface="+mn-lt"/>
              </a:rPr>
              <a:t>Роберт Кох</a:t>
            </a:r>
            <a:br>
              <a:rPr lang="ru-RU" altLang="ru-RU" sz="24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(1843-1910)</a:t>
            </a:r>
          </a:p>
        </p:txBody>
      </p:sp>
      <p:graphicFrame>
        <p:nvGraphicFramePr>
          <p:cNvPr id="1945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" y="381000"/>
          <a:ext cx="4364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Рисунок" r:id="rId3" imgW="3921877" imgH="3070904" progId="Imaging.Document">
                  <p:embed/>
                </p:oleObj>
              </mc:Choice>
              <mc:Fallback>
                <p:oleObj name="Рисунок" r:id="rId3" imgW="3921877" imgH="3070904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1000"/>
                        <a:ext cx="4364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1641" y="1428270"/>
            <a:ext cx="3776662" cy="347438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ru-RU" altLang="ru-RU" sz="1800" b="1" dirty="0" smtClean="0"/>
              <a:t>24 марта 1882 года на заседании Берлинского физиологического общества Роберт Кох сообщил об открытии им возбудителя туберкулеза.</a:t>
            </a:r>
          </a:p>
          <a:p>
            <a:pPr algn="ctr">
              <a:buNone/>
            </a:pPr>
            <a:r>
              <a:rPr lang="ru-RU" altLang="ru-RU" sz="1800" b="1" dirty="0" smtClean="0"/>
              <a:t>В 1886 году микроорганизм был назван</a:t>
            </a:r>
          </a:p>
          <a:p>
            <a:pPr algn="ctr">
              <a:buNone/>
            </a:pPr>
            <a:r>
              <a:rPr lang="en-US" altLang="ru-RU" sz="2600" b="1" i="1" spc="300" dirty="0" smtClean="0">
                <a:solidFill>
                  <a:srgbClr val="002060"/>
                </a:solidFill>
              </a:rPr>
              <a:t>MYCOBACTERIUM TUBERCULOSIS </a:t>
            </a:r>
            <a:r>
              <a:rPr lang="ru-RU" altLang="ru-RU" sz="2600" b="1" i="1" spc="300" dirty="0" smtClean="0">
                <a:solidFill>
                  <a:srgbClr val="002060"/>
                </a:solidFill>
              </a:rPr>
              <a:t> </a:t>
            </a:r>
            <a:endParaRPr lang="ru-RU" altLang="ru-RU" sz="2400" spc="3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4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Bacteria%20Illustration-iStock_000008493122Smal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241013" y="3000375"/>
            <a:ext cx="363855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23850" y="361950"/>
            <a:ext cx="8820150" cy="2882900"/>
          </a:xfrm>
          <a:noFill/>
          <a:ln>
            <a:noFill/>
          </a:ln>
        </p:spPr>
        <p:txBody>
          <a:bodyPr rtlCol="0">
            <a:normAutofit fontScale="90000"/>
          </a:bodyPr>
          <a:lstStyle/>
          <a:p>
            <a:pPr algn="ctr">
              <a:lnSpc>
                <a:spcPct val="140000"/>
              </a:lnSpc>
              <a:defRPr/>
            </a:pPr>
            <a:r>
              <a:rPr lang="ru-RU" sz="3600" b="1" i="1" spc="3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МИКОБАКТЕРИЯ ТУБЕРКУЛЕЗА (МБТ)</a:t>
            </a:r>
            <a:r>
              <a:rPr lang="ru-RU" sz="4000" b="1" spc="3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4000" b="1" spc="300" dirty="0" smtClean="0">
                <a:latin typeface="+mn-lt"/>
                <a:cs typeface="Arial" panose="020B0604020202020204" pitchFamily="34" charset="0"/>
              </a:rPr>
            </a:br>
            <a:r>
              <a:rPr lang="ru-RU" sz="2200" b="1" dirty="0" smtClean="0">
                <a:latin typeface="+mn-lt"/>
                <a:cs typeface="Arial" panose="020B0604020202020204" pitchFamily="34" charset="0"/>
              </a:rPr>
              <a:t>ОТНОСИТСЯ К СЕМЕЙСТВУ ШИРОКО РАСПРОСТРАНЕННЫХ В ПРИРОДЕ ЛУЧИСТЫХ ГРИБОВ</a:t>
            </a:r>
            <a:br>
              <a:rPr lang="ru-RU" sz="2200" b="1" dirty="0" smtClean="0">
                <a:latin typeface="+mn-lt"/>
                <a:cs typeface="Arial" panose="020B0604020202020204" pitchFamily="34" charset="0"/>
              </a:rPr>
            </a:br>
            <a:r>
              <a:rPr lang="ru-RU" sz="3600" b="1" spc="600" dirty="0" smtClean="0">
                <a:latin typeface="+mn-lt"/>
                <a:cs typeface="Arial" panose="020B0604020202020204" pitchFamily="34" charset="0"/>
              </a:rPr>
              <a:t>АКТИНОМИЦЕТОВ</a:t>
            </a:r>
            <a:r>
              <a:rPr lang="en-US" sz="3600" b="1" spc="3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+mn-lt"/>
                <a:cs typeface="Arial" panose="020B0604020202020204" pitchFamily="34" charset="0"/>
              </a:rPr>
            </a:br>
            <a:endParaRPr lang="ru-RU" sz="3600" i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202" r="13339"/>
          <a:stretch/>
        </p:blipFill>
        <p:spPr>
          <a:xfrm>
            <a:off x="249913" y="3000375"/>
            <a:ext cx="4283987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621573" y="3765799"/>
            <a:ext cx="471000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cs typeface="Arial" panose="020B0604020202020204" pitchFamily="34" charset="0"/>
              </a:rPr>
              <a:t>ПОРЯДК </a:t>
            </a:r>
            <a:r>
              <a:rPr lang="ru-RU" sz="2000" b="1" dirty="0">
                <a:cs typeface="Arial" panose="020B0604020202020204" pitchFamily="34" charset="0"/>
              </a:rPr>
              <a:t>–</a:t>
            </a:r>
            <a:r>
              <a:rPr lang="ru-RU" sz="2000" b="1" spc="300" dirty="0">
                <a:cs typeface="Arial" panose="020B0604020202020204" pitchFamily="34" charset="0"/>
              </a:rPr>
              <a:t> </a:t>
            </a:r>
            <a:r>
              <a:rPr lang="en-US" sz="2000" b="1" i="1" spc="300" dirty="0" smtClean="0">
                <a:solidFill>
                  <a:srgbClr val="002060"/>
                </a:solidFill>
                <a:cs typeface="Arial" panose="020B0604020202020204" pitchFamily="34" charset="0"/>
              </a:rPr>
              <a:t>ACTINOMYCETALES</a:t>
            </a:r>
            <a:endParaRPr lang="ru-RU" sz="2000" b="1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cs typeface="Arial" panose="020B0604020202020204" pitchFamily="34" charset="0"/>
              </a:rPr>
              <a:t>СЕМЕЙСТВО -</a:t>
            </a:r>
            <a:r>
              <a:rPr lang="en-US" altLang="ru-RU" sz="2000" b="1" dirty="0" smtClean="0">
                <a:cs typeface="Arial" panose="020B0604020202020204" pitchFamily="34" charset="0"/>
              </a:rPr>
              <a:t> </a:t>
            </a:r>
            <a:r>
              <a:rPr lang="en-US" altLang="ru-RU" sz="2000" b="1" i="1" spc="300" dirty="0" smtClean="0">
                <a:solidFill>
                  <a:srgbClr val="002060"/>
                </a:solidFill>
                <a:cs typeface="Arial" panose="020B0604020202020204" pitchFamily="34" charset="0"/>
              </a:rPr>
              <a:t>MYCOBACTERIACEAE</a:t>
            </a:r>
            <a:r>
              <a:rPr lang="en-US" altLang="ru-RU" sz="2000" b="1" dirty="0">
                <a:cs typeface="Arial" panose="020B0604020202020204" pitchFamily="34" charset="0"/>
              </a:rPr>
              <a:t/>
            </a:r>
            <a:br>
              <a:rPr lang="en-US" altLang="ru-RU" sz="2000" b="1" dirty="0">
                <a:cs typeface="Arial" panose="020B0604020202020204" pitchFamily="34" charset="0"/>
              </a:rPr>
            </a:br>
            <a:r>
              <a:rPr lang="ru-RU" altLang="ru-RU" sz="2000" b="1" dirty="0" smtClean="0">
                <a:cs typeface="Arial" panose="020B0604020202020204" pitchFamily="34" charset="0"/>
              </a:rPr>
              <a:t>РОД - </a:t>
            </a:r>
            <a:r>
              <a:rPr lang="en-US" altLang="ru-RU" sz="2000" b="1" i="1" spc="300" dirty="0">
                <a:solidFill>
                  <a:srgbClr val="002060"/>
                </a:solidFill>
                <a:cs typeface="Arial" panose="020B0604020202020204" pitchFamily="34" charset="0"/>
              </a:rPr>
              <a:t>MYCOBACTERIUM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668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Bacteria%20Illustration-iStock_000008493122Smal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241013" y="3000375"/>
            <a:ext cx="363855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23825" y="408214"/>
            <a:ext cx="8820150" cy="1861457"/>
          </a:xfrm>
          <a:noFill/>
          <a:ln>
            <a:noFill/>
          </a:ln>
        </p:spPr>
        <p:txBody>
          <a:bodyPr rtlCol="0">
            <a:normAutofit/>
          </a:bodyPr>
          <a:lstStyle/>
          <a:p>
            <a:pPr>
              <a:lnSpc>
                <a:spcPct val="140000"/>
              </a:lnSpc>
              <a:defRPr/>
            </a:pPr>
            <a:r>
              <a:rPr lang="ru-RU" sz="3200" b="1" i="1" spc="3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МИКОБАКТЕРИЯ ТУБЕРКУЛЕЗА (МБТ)</a:t>
            </a:r>
            <a:r>
              <a:rPr lang="ru-RU" sz="3200" b="1" spc="3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3200" b="1" spc="300" dirty="0" smtClean="0">
                <a:latin typeface="+mn-lt"/>
                <a:cs typeface="Arial" panose="020B0604020202020204" pitchFamily="34" charset="0"/>
              </a:rPr>
            </a:br>
            <a:r>
              <a:rPr lang="ru-RU" sz="2400" b="1" dirty="0">
                <a:latin typeface="+mn-lt"/>
                <a:cs typeface="Arial" panose="020B0604020202020204" pitchFamily="34" charset="0"/>
              </a:rPr>
              <a:t>Все микобактерии разделяют </a:t>
            </a:r>
            <a:r>
              <a:rPr lang="ru-RU" sz="2400" b="1" dirty="0" smtClean="0">
                <a:latin typeface="+mn-lt"/>
                <a:cs typeface="Arial" panose="020B0604020202020204" pitchFamily="34" charset="0"/>
              </a:rPr>
              <a:t>на</a:t>
            </a:r>
            <a:br>
              <a:rPr lang="ru-RU" sz="2400" b="1" dirty="0" smtClean="0">
                <a:latin typeface="+mn-lt"/>
                <a:cs typeface="Arial" panose="020B0604020202020204" pitchFamily="34" charset="0"/>
              </a:rPr>
            </a:br>
            <a:r>
              <a:rPr lang="ru-RU" sz="24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+mn-lt"/>
                <a:cs typeface="Arial" panose="020B0604020202020204" pitchFamily="34" charset="0"/>
              </a:rPr>
              <a:t>патогенные для человека, условно-патогенные и </a:t>
            </a:r>
            <a:r>
              <a:rPr lang="ru-RU" sz="2400" b="1" dirty="0" smtClean="0">
                <a:latin typeface="+mn-lt"/>
                <a:cs typeface="Arial" panose="020B0604020202020204" pitchFamily="34" charset="0"/>
              </a:rPr>
              <a:t>сапрофитные</a:t>
            </a:r>
            <a:endParaRPr lang="ru-RU" sz="1700" i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202" r="13339"/>
          <a:stretch/>
        </p:blipFill>
        <p:spPr>
          <a:xfrm>
            <a:off x="249913" y="3000375"/>
            <a:ext cx="4283987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982676" y="3647783"/>
            <a:ext cx="6085344" cy="19574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algn="ctr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</a:rPr>
              <a:t>ОПРЕДЕЛЯЮЩИЕ СВОЙСТВА МИКОБАКТЕРИЙ </a:t>
            </a:r>
          </a:p>
          <a:p>
            <a:pPr marL="342900" lvl="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</a:rPr>
              <a:t>1. </a:t>
            </a:r>
            <a:r>
              <a:rPr lang="ru-RU" altLang="ru-RU" sz="1600" b="1" dirty="0" err="1" smtClean="0">
                <a:solidFill>
                  <a:srgbClr val="000000"/>
                </a:solidFill>
              </a:rPr>
              <a:t>Кислото</a:t>
            </a:r>
            <a:r>
              <a:rPr lang="ru-RU" altLang="ru-RU" sz="1600" b="1" dirty="0" smtClean="0">
                <a:solidFill>
                  <a:srgbClr val="000000"/>
                </a:solidFill>
              </a:rPr>
              <a:t>-</a:t>
            </a:r>
            <a:r>
              <a:rPr lang="ru-RU" altLang="ru-RU" sz="1600" b="1" dirty="0">
                <a:solidFill>
                  <a:srgbClr val="000000"/>
                </a:solidFill>
              </a:rPr>
              <a:t>, </a:t>
            </a:r>
            <a:r>
              <a:rPr lang="ru-RU" altLang="ru-RU" sz="1600" b="1" dirty="0" err="1">
                <a:solidFill>
                  <a:srgbClr val="000000"/>
                </a:solidFill>
              </a:rPr>
              <a:t>спирто</a:t>
            </a:r>
            <a:r>
              <a:rPr lang="ru-RU" altLang="ru-RU" sz="1600" b="1" dirty="0">
                <a:solidFill>
                  <a:srgbClr val="000000"/>
                </a:solidFill>
              </a:rPr>
              <a:t>-, </a:t>
            </a:r>
            <a:r>
              <a:rPr lang="ru-RU" altLang="ru-RU" sz="1600" b="1" dirty="0" err="1">
                <a:solidFill>
                  <a:srgbClr val="000000"/>
                </a:solidFill>
              </a:rPr>
              <a:t>щелочеустойчивость</a:t>
            </a:r>
            <a:r>
              <a:rPr lang="ru-RU" altLang="ru-RU" sz="1600" b="1" dirty="0">
                <a:solidFill>
                  <a:srgbClr val="000000"/>
                </a:solidFill>
              </a:rPr>
              <a:t>.</a:t>
            </a:r>
          </a:p>
          <a:p>
            <a:pPr marL="342900" lvl="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</a:rPr>
              <a:t>2. Высокое </a:t>
            </a:r>
            <a:r>
              <a:rPr lang="ru-RU" altLang="ru-RU" sz="1600" b="1" dirty="0">
                <a:solidFill>
                  <a:srgbClr val="000000"/>
                </a:solidFill>
              </a:rPr>
              <a:t>содержание липидов в клетке, особенно в клеточной стенке, с чем связывают их высокую устойчивость к вредным воздействиям.</a:t>
            </a:r>
          </a:p>
        </p:txBody>
      </p:sp>
    </p:spTree>
    <p:extLst>
      <p:ext uri="{BB962C8B-B14F-4D97-AF65-F5344CB8AC3E}">
        <p14:creationId xmlns:p14="http://schemas.microsoft.com/office/powerpoint/2010/main" val="4058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72" y="1610490"/>
            <a:ext cx="4310246" cy="3529890"/>
          </a:xfrm>
          <a:prstGeom prst="rect">
            <a:avLst/>
          </a:prstGeom>
        </p:spPr>
      </p:pic>
      <p:pic>
        <p:nvPicPr>
          <p:cNvPr id="21505" name="Picture 2" descr="Bacteria%20Illustration-iStock_000008493122Small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598199" y="1646815"/>
            <a:ext cx="3396838" cy="3457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30874" y="180975"/>
            <a:ext cx="8562975" cy="1409700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latin typeface="+mn-lt"/>
                <a:cs typeface="Arial" panose="020B0604020202020204" pitchFamily="34" charset="0"/>
              </a:rPr>
              <a:t>Все виды микобактерий вызывающие туберкулез </a:t>
            </a:r>
            <a:r>
              <a:rPr lang="ru-RU" sz="2400" b="1" dirty="0" smtClean="0">
                <a:latin typeface="+mn-lt"/>
                <a:cs typeface="Arial" panose="020B0604020202020204" pitchFamily="34" charset="0"/>
              </a:rPr>
              <a:t>объединены </a:t>
            </a:r>
            <a:r>
              <a:rPr lang="ru-RU" sz="2400" b="1" dirty="0">
                <a:latin typeface="+mn-lt"/>
                <a:cs typeface="Arial" panose="020B0604020202020204" pitchFamily="34" charset="0"/>
              </a:rPr>
              <a:t>в комплекс </a:t>
            </a:r>
            <a:r>
              <a:rPr lang="ru-RU" sz="2400" b="1" dirty="0" smtClean="0">
                <a:latin typeface="+mn-lt"/>
                <a:cs typeface="Arial" panose="020B0604020202020204" pitchFamily="34" charset="0"/>
              </a:rPr>
              <a:t>– </a:t>
            </a:r>
            <a:r>
              <a:rPr lang="ru-RU" sz="2800" b="1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. TUBERCULOSIS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COMPLEX</a:t>
            </a:r>
            <a:endParaRPr lang="ru-RU" sz="2400" i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2665" y="2021999"/>
            <a:ext cx="6330415" cy="25483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b="1" dirty="0"/>
              <a:t>ОСНОВНЫМИ </a:t>
            </a:r>
            <a:r>
              <a:rPr lang="ru-RU" sz="1600" b="1" dirty="0" smtClean="0"/>
              <a:t>ТИПАМИ ДАННОГО </a:t>
            </a:r>
            <a:r>
              <a:rPr lang="ru-RU" sz="1600" b="1" dirty="0"/>
              <a:t>КОМПЛЕКСА ЯВЛЯЮТСЯ</a:t>
            </a:r>
            <a:r>
              <a:rPr lang="ru-RU" b="1" dirty="0"/>
              <a:t>: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MYCOBACTERIUM </a:t>
            </a: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TUBERCULOSIS </a:t>
            </a:r>
            <a:r>
              <a:rPr lang="ru-RU" altLang="ru-RU" sz="1600" b="1" dirty="0">
                <a:cs typeface="Arial" panose="020B0604020202020204" pitchFamily="34" charset="0"/>
              </a:rPr>
              <a:t>(человеческий вид)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MYCOBACTERIUM BOVIS</a:t>
            </a:r>
            <a:r>
              <a:rPr lang="ru-RU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cs typeface="Arial" panose="020B0604020202020204" pitchFamily="34" charset="0"/>
              </a:rPr>
              <a:t>(бычий вид) и ее вариант БЦЖ (бацилла </a:t>
            </a:r>
            <a:r>
              <a:rPr lang="ru-RU" altLang="ru-RU" sz="1600" b="1" dirty="0" err="1">
                <a:cs typeface="Arial" panose="020B0604020202020204" pitchFamily="34" charset="0"/>
              </a:rPr>
              <a:t>Кальметта-Герена</a:t>
            </a:r>
            <a:r>
              <a:rPr lang="ru-RU" altLang="ru-RU" sz="1600" b="1" dirty="0">
                <a:cs typeface="Arial" panose="020B0604020202020204" pitchFamily="34" charset="0"/>
              </a:rPr>
              <a:t>), 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MYCOBACTERIUM</a:t>
            </a:r>
            <a:r>
              <a:rPr lang="ru-RU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AFRICANUM</a:t>
            </a:r>
            <a:r>
              <a:rPr lang="ru-RU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cs typeface="Arial" panose="020B0604020202020204" pitchFamily="34" charset="0"/>
              </a:rPr>
              <a:t>(промежуточный вид)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MYCOBACTERIUM </a:t>
            </a:r>
            <a:r>
              <a:rPr lang="en-US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MICROTI</a:t>
            </a:r>
            <a:r>
              <a:rPr lang="ru-RU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; </a:t>
            </a: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MYCOBACTERIUM </a:t>
            </a:r>
            <a:r>
              <a:rPr lang="en-US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CANETTI</a:t>
            </a:r>
            <a:r>
              <a:rPr lang="ru-RU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;</a:t>
            </a:r>
            <a:r>
              <a:rPr lang="en-US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MYCOBACTERIUM </a:t>
            </a:r>
            <a:r>
              <a:rPr lang="en-US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CAPRAE</a:t>
            </a:r>
            <a:r>
              <a:rPr lang="ru-RU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;</a:t>
            </a:r>
            <a:r>
              <a:rPr lang="en-US" altLang="ru-RU" sz="16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MYCOBACTERIUM PINNIPEDII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0872" y="5571704"/>
            <a:ext cx="8562975" cy="6635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/>
              <a:t>В возникновении туберкулеза у человека первостепенное значение имеют два типа МБТ – </a:t>
            </a:r>
            <a:r>
              <a:rPr lang="ru-RU" sz="1600" b="1" dirty="0" smtClean="0"/>
              <a:t>ЧЕЛОВЕЧИЙ </a:t>
            </a:r>
            <a:r>
              <a:rPr lang="ru-RU" sz="1600" b="1" dirty="0"/>
              <a:t>(86 – 98%) и реже </a:t>
            </a:r>
            <a:r>
              <a:rPr lang="ru-RU" sz="1600" b="1" dirty="0" smtClean="0"/>
              <a:t>БЫЧИЙ </a:t>
            </a:r>
            <a:r>
              <a:rPr lang="ru-RU" sz="1600" b="1" dirty="0"/>
              <a:t>(2 – 14</a:t>
            </a:r>
            <a:r>
              <a:rPr lang="ru-RU" sz="1600" b="1" dirty="0" smtClean="0"/>
              <a:t>%)</a:t>
            </a:r>
            <a:r>
              <a:rPr lang="en-US" sz="1600" b="1" dirty="0" smtClean="0"/>
              <a:t>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2278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4105</TotalTime>
  <Words>2065</Words>
  <Application>Microsoft Office PowerPoint</Application>
  <PresentationFormat>Экран (4:3)</PresentationFormat>
  <Paragraphs>353</Paragraphs>
  <Slides>51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6" baseType="lpstr">
      <vt:lpstr>Arial</vt:lpstr>
      <vt:lpstr>Arial Black</vt:lpstr>
      <vt:lpstr>Calibri</vt:lpstr>
      <vt:lpstr>Calibri Light</vt:lpstr>
      <vt:lpstr>Garamond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Рисунок</vt:lpstr>
      <vt:lpstr>   Лекция №2  Этиология и патогенез туберкулеза         </vt:lpstr>
      <vt:lpstr>ФГБОУ ВО КрасГМУ им. проф. В.Ф. Войно-Ясенецкого Минздрава России  Кафедра туберкулеза с курсом ПО</vt:lpstr>
      <vt:lpstr>Цель лекции </vt:lpstr>
      <vt:lpstr>Задачи лекции</vt:lpstr>
      <vt:lpstr>План лекции</vt:lpstr>
      <vt:lpstr>Роберт Кох (1843-1910)</vt:lpstr>
      <vt:lpstr>МИКОБАКТЕРИЯ ТУБЕРКУЛЕЗА (МБТ) ОТНОСИТСЯ К СЕМЕЙСТВУ ШИРОКО РАСПРОСТРАНЕННЫХ В ПРИРОДЕ ЛУЧИСТЫХ ГРИБОВ АКТИНОМИЦЕТОВ  </vt:lpstr>
      <vt:lpstr>МИКОБАКТЕРИЯ ТУБЕРКУЛЕЗА (МБТ) Все микобактерии разделяют на  патогенные для человека, условно-патогенные и сапрофитные</vt:lpstr>
      <vt:lpstr>Все виды микобактерий вызывающие туберкулез объединены в комплекс –  M. TUBERCULOSIS COMPLEX</vt:lpstr>
      <vt:lpstr>Остальные микобактерии объедены в группу НЕТУБРКУЛЕЗНЫХ МИКОБАКТЕРИЙ (НТМБ)</vt:lpstr>
      <vt:lpstr>Основной видовой признак микобактерий туберкулеза –   ПАТОГЕННОСТЬ – способность жить и размножаться в тканях живого организма и вызывать специфические патологические изменения</vt:lpstr>
      <vt:lpstr>Химический состав МБТ</vt:lpstr>
      <vt:lpstr>Форма МБТ подобна слегка изогнутой или прямой палочке длиной 1 – 10 мкм и шириной 0,2 – 0,6 мкм со слегка закругленными концами Ядро у них примитивное – без оболочки, ядрышка и основных белков (гистонов) В цитоплазме нет высокоорганизованых органелл (митохондрий, аппарата Гольджи, лизосом) Неподвижны, не образуют спор и капсул</vt:lpstr>
      <vt:lpstr>Презентация PowerPoint</vt:lpstr>
      <vt:lpstr>Микобактерия туберкулеза очень устойчива во внешней среде</vt:lpstr>
      <vt:lpstr> При действии прямых солнечных лучей МБТ в мокроте теряют свою вирулентность в течение 4 часов</vt:lpstr>
      <vt:lpstr>Другая фракция липидов – фосфатидная – обеспечивает вирулентность микобактерий  Фактор вирулентности называют корд-фактором  Наряду с другими кислыми липидами он определяет способность возбудителя туберкулеза повреждать макрофаги и препятствовать завершенному фагоцитозу</vt:lpstr>
      <vt:lpstr>ЖИЗНЕНЫЙ ЦИКЛ БАКТЕРИЙ</vt:lpstr>
      <vt:lpstr>Основные (клинически значимые) биологические свойства микобактерий туберкулеза:</vt:lpstr>
      <vt:lpstr>Презентация PowerPoint</vt:lpstr>
      <vt:lpstr>ЛЕКАРСТВЕННАЯ   УСТОЙЧИВОСТЬ –    это природная или приобретенная способность возбудителя заболевания сохранять жизнедеятельность при воздействии на него лекарственных средств</vt:lpstr>
      <vt:lpstr>Презентация PowerPoint</vt:lpstr>
      <vt:lpstr>ВИДЫ УСТОЙЧИВОСТИ МИКРООРГАНИЗМОВ</vt:lpstr>
      <vt:lpstr>ВИДЫ УСТОЙЧИВОСТИ МИКРООРГАНИЗМОВ</vt:lpstr>
      <vt:lpstr>БИОХИМИЧЕСКИЕ МЕХАНИЗМЫ УСТОЙЧИВОСТИ БАКТЕРИЙ К АНТИБИОТИКАМ: </vt:lpstr>
      <vt:lpstr>Согласно определению ВОЗ и Международного союза борьбы с туберкулезом и заболеваниями легких, у МБТ выделяют два вида лекарственной устойчивости: </vt:lpstr>
      <vt:lpstr>Виды  лекарственной   устойчивости  МБТ</vt:lpstr>
      <vt:lpstr>Виды  лекарственной   устойчивости  МБТ (Разновидности полирезистентности МБТ)</vt:lpstr>
      <vt:lpstr>Презентация PowerPoint</vt:lpstr>
      <vt:lpstr>Виды  лекарственной   устойчивости  МБТ (Разновидности полирезистентности МБТ)</vt:lpstr>
      <vt:lpstr>Презентация PowerPoint</vt:lpstr>
      <vt:lpstr>причины возникновения (МЛУ) множественной лекарственной устойчивости МТБ </vt:lpstr>
      <vt:lpstr>причинами возникновения (ШЛУ) Широкой Лекарственной Устойчивости МТБ </vt:lpstr>
      <vt:lpstr>Презентация PowerPoint</vt:lpstr>
      <vt:lpstr>Презентация PowerPoint</vt:lpstr>
      <vt:lpstr>Презентация PowerPoint</vt:lpstr>
      <vt:lpstr>ТУБЕРКУЛЕЗНОЕ ВОСПАЛЕНИЕ</vt:lpstr>
      <vt:lpstr>Презентация PowerPoint</vt:lpstr>
      <vt:lpstr>СТАДИИ ФОРМИРОВАНИЯ ТУБЕРКУЛЕЗНОЙ ГРАНУЛЕМЫ</vt:lpstr>
      <vt:lpstr>МОРФОЛОГИЧЕСКОЕ СТРОЕНИЕ ТУБЕРКУЛЕЗНОЙ ГРАНУЛЕМЫ</vt:lpstr>
      <vt:lpstr>Презентация PowerPoint</vt:lpstr>
      <vt:lpstr>В РАЗВИТИИ ТУБЕРКУЛЕЗА ВЫДЕЛЯЮТ ДВА ПЕРИОДА – ПЕРВИЧНЫЙ И ВТОРИЧНЫЙ</vt:lpstr>
      <vt:lpstr>ОСОБЕННОСТИ ПЕРВИЧНОГО ТУБЕРКУЛЕЗА</vt:lpstr>
      <vt:lpstr> ФОРМЫ ПЕРВИЧНОГО ТУБЕРКУЛЕЗА:  1. Туберкулезная интоксикация у детей и подростков.  2. Первичный туберкулезный комплекс.  3. Туберкулез внутригрудных лимфоузлов.</vt:lpstr>
      <vt:lpstr>ОСТАТОЧНЫЕ ИЗМЕНЕНИЯ ПОСЛЕ  ПЕРЕНЕСЕННОГО ПЕРВИЧНОГО ТУБЕРКУЛЕЗА</vt:lpstr>
      <vt:lpstr>ВТОРИЧНЫЙ ТУБЕРКУЛЕЗ</vt:lpstr>
      <vt:lpstr>ВТОРИЧНЫЙ ТУБЕРКУЛЕЗ</vt:lpstr>
      <vt:lpstr>Клинические формы вторичного туберкулеза органов дыхания</vt:lpstr>
      <vt:lpstr>ПОСЛЕПЕРВИЧНЫЙ ИЛИ ГЕМАТОГЕННЫЙ ТУБЕРКУЛЕЗ</vt:lpstr>
      <vt:lpstr>РАЗНОВИДНОСТИ ГЕМАТОГЕННОГО ТУБЕРКУЛЕЗА</vt:lpstr>
      <vt:lpstr>Благодарю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№2  Основные эпидемиологические показатели по туберкулезу. Этиология и патогенез туберкулеза.</dc:title>
  <dc:creator>User</dc:creator>
  <cp:lastModifiedBy>User</cp:lastModifiedBy>
  <cp:revision>260</cp:revision>
  <dcterms:created xsi:type="dcterms:W3CDTF">2017-09-10T11:06:01Z</dcterms:created>
  <dcterms:modified xsi:type="dcterms:W3CDTF">2024-02-14T12:54:29Z</dcterms:modified>
</cp:coreProperties>
</file>