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75" r:id="rId5"/>
    <p:sldId id="262" r:id="rId6"/>
    <p:sldId id="263" r:id="rId7"/>
    <p:sldId id="283" r:id="rId8"/>
    <p:sldId id="280" r:id="rId9"/>
    <p:sldId id="268" r:id="rId10"/>
    <p:sldId id="264" r:id="rId11"/>
    <p:sldId id="265" r:id="rId12"/>
    <p:sldId id="267" r:id="rId13"/>
    <p:sldId id="278" r:id="rId14"/>
    <p:sldId id="276" r:id="rId15"/>
    <p:sldId id="274" r:id="rId16"/>
    <p:sldId id="266" r:id="rId17"/>
    <p:sldId id="257" r:id="rId18"/>
    <p:sldId id="272" r:id="rId19"/>
    <p:sldId id="273" r:id="rId20"/>
    <p:sldId id="269" r:id="rId21"/>
    <p:sldId id="270" r:id="rId22"/>
    <p:sldId id="279" r:id="rId23"/>
    <p:sldId id="271" r:id="rId24"/>
    <p:sldId id="277" r:id="rId25"/>
    <p:sldId id="281" r:id="rId26"/>
    <p:sldId id="260" r:id="rId27"/>
    <p:sldId id="282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90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Бизнес-</a:t>
            </a:r>
            <a:r>
              <a:rPr lang="ru-RU" dirty="0" err="1"/>
              <a:t>плАнирование</a:t>
            </a:r>
            <a:r>
              <a:rPr lang="ru-RU" dirty="0"/>
              <a:t> в области биотехнологий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Д.м.Н.</a:t>
            </a:r>
            <a:r>
              <a:rPr lang="ru-RU" dirty="0"/>
              <a:t>  Руководитель управления инновационной деятельностью Шульмин А. В.</a:t>
            </a:r>
          </a:p>
        </p:txBody>
      </p:sp>
    </p:spTree>
    <p:extLst>
      <p:ext uri="{BB962C8B-B14F-4D97-AF65-F5344CB8AC3E}">
        <p14:creationId xmlns:p14="http://schemas.microsoft.com/office/powerpoint/2010/main" val="362887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ssers.ru/avtoreferati-dissertatsii-ekonomika/images/clip_image002_002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2" y="0"/>
            <a:ext cx="11646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2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s.podelise.ru/pars_docs/diser_refs/50/49297/49297_html_4af8d0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" y="81346"/>
            <a:ext cx="10695306" cy="6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0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0560" y="629920"/>
            <a:ext cx="191674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33827"/>
              </p:ext>
            </p:extLst>
          </p:nvPr>
        </p:nvGraphicFramePr>
        <p:xfrm>
          <a:off x="0" y="0"/>
          <a:ext cx="12216093" cy="638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Visio" r:id="rId3" imgW="11649753" imgH="9547157" progId="Visio.Drawing.11">
                  <p:embed/>
                </p:oleObj>
              </mc:Choice>
              <mc:Fallback>
                <p:oleObj name="Visio" r:id="rId3" imgW="11649753" imgH="95471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16093" cy="63804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70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tudmed.ru/docs/static/7/b/e/b/e/7bebe9b88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89694"/>
            <a:ext cx="11386322" cy="66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0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randars.ru/images/1/review/id/4122/eda83331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3" y="568961"/>
            <a:ext cx="11792145" cy="61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5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adocs.ru/pars_docs/refs/49/48923/48923_html_167ca37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4" y="0"/>
            <a:ext cx="7685838" cy="66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3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.nashaucheba.ru/tw_files2/urls_5/71/d-70674/70674_html_m408732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" y="650875"/>
            <a:ext cx="11763213" cy="62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2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6711" y="721676"/>
            <a:ext cx="6230738" cy="52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4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" y="562608"/>
            <a:ext cx="8821148" cy="61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orks.doklad.ru/images/xAs2T-qE_BM/7130cef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8" y="447675"/>
            <a:ext cx="10205048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2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50" y="625979"/>
            <a:ext cx="8730170" cy="60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2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endocs.ru/gendocs/docs/20/19704/conv_1/file1_html_m24cae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4" y="347980"/>
            <a:ext cx="8348345" cy="67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4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martcat.ru/catalog/IntelectCapitalUp/image02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597217"/>
            <a:ext cx="962025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4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k-t.ru/studopediaru/baza9/877362395602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1442"/>
            <a:ext cx="12039895" cy="65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refdb.ru/images/946/1890882/14a06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757554"/>
            <a:ext cx="10015008" cy="60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1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tudmed.ru/docs/static/5/6/5/a/3/565a33b5d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" y="1"/>
            <a:ext cx="10847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6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ntuit.ru/EDI/13_12_15_4/1449958784-19792/tutorial/145/objects/2/files/02_06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4" y="0"/>
            <a:ext cx="11843385" cy="67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47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120" y="1"/>
            <a:ext cx="8113688" cy="67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7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-t.ru/lektsiopedia/baza/516412601316.files/image005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0"/>
            <a:ext cx="11640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6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878" y="669102"/>
            <a:ext cx="4304162" cy="6116441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9740" y="669102"/>
            <a:ext cx="4332100" cy="60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ovetprost.ru/image/%D0%A1%D1%85%D0%B5%D0%BC%D0%B0-%D0%B8-%D0%BC%D0%B5%D1%82%D0%BE%D0%B4%D0%B8%D0%BA%D0%B0-%D1%81%D0%BE%D0%B7%D0%B4%D0%B0%D0%BD%D0%B8%D1%8F-%D0%B1%D0%B8%D0%B7%D0%BD%D0%B5%D1%81-%D0%BF%D0%BB%D0%B0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5608" cy="67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2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" y="104140"/>
            <a:ext cx="11836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pp.nashaucheba.ru/pars_docs/refs/58/57491/img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" y="81089"/>
            <a:ext cx="11720698" cy="67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8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tudmed.ru/docs/static/7/b/e/b/e/7bebe9b88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89694"/>
            <a:ext cx="11386322" cy="66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4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680" y="693619"/>
            <a:ext cx="1157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Verdana" panose="020B0604030504040204" pitchFamily="34" charset="0"/>
              </a:rPr>
              <a:t>Под </a:t>
            </a:r>
            <a:r>
              <a:rPr lang="ru-RU" sz="2400" i="1">
                <a:solidFill>
                  <a:srgbClr val="000000"/>
                </a:solidFill>
                <a:latin typeface="Verdana" panose="020B0604030504040204" pitchFamily="34" charset="0"/>
              </a:rPr>
              <a:t>риском </a:t>
            </a:r>
            <a:r>
              <a:rPr lang="ru-RU" sz="2400">
                <a:solidFill>
                  <a:srgbClr val="000000"/>
                </a:solidFill>
                <a:latin typeface="Verdana" panose="020B0604030504040204" pitchFamily="34" charset="0"/>
              </a:rPr>
              <a:t>понимается возможная опасность потери, вытекающая из специфики тех или иных явлений природы и видов деятельности хозяйствующих субъектов. Риск характеризуется возможностью вероятных потерь или убытков в ходе реализации инвестиционных проектов. </a:t>
            </a:r>
            <a:r>
              <a:rPr lang="ru-RU" sz="2400" i="1">
                <a:solidFill>
                  <a:srgbClr val="000000"/>
                </a:solidFill>
                <a:latin typeface="Verdana" panose="020B0604030504040204" pitchFamily="34" charset="0"/>
              </a:rPr>
              <a:t>Чем больше неопределенность </a:t>
            </a:r>
            <a:r>
              <a:rPr lang="ru-RU" sz="2400">
                <a:solidFill>
                  <a:srgbClr val="000000"/>
                </a:solidFill>
                <a:latin typeface="Verdana" panose="020B0604030504040204" pitchFamily="34" charset="0"/>
              </a:rPr>
              <a:t>хозяйственной ситуации при принятии решений, </a:t>
            </a:r>
            <a:r>
              <a:rPr lang="ru-RU" sz="2400" i="1">
                <a:solidFill>
                  <a:srgbClr val="000000"/>
                </a:solidFill>
                <a:latin typeface="Verdana" panose="020B0604030504040204" pitchFamily="34" charset="0"/>
              </a:rPr>
              <a:t>тем больше и степень риска</a:t>
            </a:r>
            <a:r>
              <a:rPr lang="ru-RU" sz="240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680" y="3083898"/>
            <a:ext cx="11673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</a:rPr>
              <a:t>Последствием неопределенности и риска является возможное ухудшение показателей инновационного проекта по сравнению с ожидаемыми показателями эффективности, а именно: уменьшение доходов по проекту; увеличение капитальных затрат; увеличение текущих (эксплуатационных) затрат.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587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poln.ru/pars_docs/refs/218/217864/217864_html_m17efb526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57200"/>
            <a:ext cx="11968480" cy="6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31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af9d2c79dd548b25516a2f6da36d5aeae8b826"/>
</p:tagLst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410</TotalTime>
  <Words>52</Words>
  <Application>Microsoft Office PowerPoint</Application>
  <PresentationFormat>Широкоэкранный</PresentationFormat>
  <Paragraphs>4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Corbel</vt:lpstr>
      <vt:lpstr>Gill Sans MT</vt:lpstr>
      <vt:lpstr>Verdana</vt:lpstr>
      <vt:lpstr>Wingdings 2</vt:lpstr>
      <vt:lpstr>Дивиденд</vt:lpstr>
      <vt:lpstr>Visio</vt:lpstr>
      <vt:lpstr>Бизнес-плАнирование в области биотехнологий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Шульмин Андрей</dc:creator>
  <cp:lastModifiedBy>Шульмин Андрей</cp:lastModifiedBy>
  <cp:revision>23</cp:revision>
  <dcterms:created xsi:type="dcterms:W3CDTF">2016-06-20T14:59:57Z</dcterms:created>
  <dcterms:modified xsi:type="dcterms:W3CDTF">2016-06-23T18:03:36Z</dcterms:modified>
</cp:coreProperties>
</file>