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1"/>
  </p:notesMasterIdLst>
  <p:sldIdLst>
    <p:sldId id="256" r:id="rId2"/>
    <p:sldId id="279" r:id="rId3"/>
    <p:sldId id="280" r:id="rId4"/>
    <p:sldId id="281" r:id="rId5"/>
    <p:sldId id="282" r:id="rId6"/>
    <p:sldId id="283" r:id="rId7"/>
    <p:sldId id="284" r:id="rId8"/>
    <p:sldId id="285" r:id="rId9"/>
    <p:sldId id="286" r:id="rId10"/>
    <p:sldId id="287" r:id="rId11"/>
    <p:sldId id="288" r:id="rId12"/>
    <p:sldId id="289" r:id="rId13"/>
    <p:sldId id="290" r:id="rId14"/>
    <p:sldId id="291" r:id="rId15"/>
    <p:sldId id="295" r:id="rId16"/>
    <p:sldId id="296" r:id="rId17"/>
    <p:sldId id="292" r:id="rId18"/>
    <p:sldId id="293" r:id="rId19"/>
    <p:sldId id="294" r:id="rId20"/>
    <p:sldId id="297" r:id="rId21"/>
    <p:sldId id="298" r:id="rId22"/>
    <p:sldId id="299" r:id="rId23"/>
    <p:sldId id="300" r:id="rId24"/>
    <p:sldId id="301" r:id="rId25"/>
    <p:sldId id="302" r:id="rId26"/>
    <p:sldId id="303" r:id="rId27"/>
    <p:sldId id="304" r:id="rId28"/>
    <p:sldId id="305" r:id="rId29"/>
    <p:sldId id="306" r:id="rId30"/>
    <p:sldId id="307" r:id="rId31"/>
    <p:sldId id="308" r:id="rId32"/>
    <p:sldId id="309" r:id="rId33"/>
    <p:sldId id="310" r:id="rId34"/>
    <p:sldId id="311" r:id="rId35"/>
    <p:sldId id="312" r:id="rId36"/>
    <p:sldId id="313" r:id="rId37"/>
    <p:sldId id="314" r:id="rId38"/>
    <p:sldId id="315" r:id="rId39"/>
    <p:sldId id="352" r:id="rId4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5F7F440B-67A1-4CC0-AF56-CE5881402928}">
          <p14:sldIdLst>
            <p14:sldId id="256"/>
            <p14:sldId id="279"/>
            <p14:sldId id="280"/>
            <p14:sldId id="281"/>
            <p14:sldId id="282"/>
            <p14:sldId id="283"/>
            <p14:sldId id="284"/>
            <p14:sldId id="285"/>
            <p14:sldId id="286"/>
            <p14:sldId id="287"/>
            <p14:sldId id="288"/>
            <p14:sldId id="289"/>
            <p14:sldId id="290"/>
            <p14:sldId id="291"/>
            <p14:sldId id="295"/>
            <p14:sldId id="296"/>
            <p14:sldId id="292"/>
            <p14:sldId id="293"/>
            <p14:sldId id="294"/>
            <p14:sldId id="297"/>
            <p14:sldId id="298"/>
            <p14:sldId id="299"/>
            <p14:sldId id="300"/>
            <p14:sldId id="301"/>
            <p14:sldId id="302"/>
            <p14:sldId id="303"/>
            <p14:sldId id="304"/>
            <p14:sldId id="305"/>
            <p14:sldId id="306"/>
            <p14:sldId id="307"/>
            <p14:sldId id="308"/>
            <p14:sldId id="309"/>
            <p14:sldId id="310"/>
            <p14:sldId id="311"/>
            <p14:sldId id="312"/>
            <p14:sldId id="313"/>
            <p14:sldId id="314"/>
            <p14:sldId id="315"/>
            <p14:sldId id="35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25" autoAdjust="0"/>
    <p:restoredTop sz="87752" autoAdjust="0"/>
  </p:normalViewPr>
  <p:slideViewPr>
    <p:cSldViewPr snapToGrid="0">
      <p:cViewPr varScale="1">
        <p:scale>
          <a:sx n="74" d="100"/>
          <a:sy n="74" d="100"/>
        </p:scale>
        <p:origin x="902" y="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7413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2A22DC-288B-4D5F-8852-D4D10C078569}" type="datetimeFigureOut">
              <a:rPr lang="ru-RU" smtClean="0"/>
              <a:t>25.05.2021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2A0ADD-54A4-4BA1-87EF-15582CA71A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57821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Грыжи живота</a:t>
            </a:r>
          </a:p>
          <a:p>
            <a:endParaRPr lang="ru-RU" dirty="0" smtClean="0"/>
          </a:p>
          <a:p>
            <a:r>
              <a:rPr lang="ru-RU" dirty="0" smtClean="0"/>
              <a:t>доктор мед. наук, профессор</a:t>
            </a:r>
          </a:p>
          <a:p>
            <a:r>
              <a:rPr lang="ru-RU" dirty="0" smtClean="0"/>
              <a:t>Дмитрий Владимирович </a:t>
            </a:r>
            <a:r>
              <a:rPr lang="ru-RU" dirty="0" err="1" smtClean="0"/>
              <a:t>Черданцев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2A0ADD-54A4-4BA1-87EF-15582CA71A73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77962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Postoperative Complications</a:t>
            </a:r>
          </a:p>
          <a:p>
            <a:r>
              <a:rPr lang="en-US" sz="1200" b="1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Seromas</a:t>
            </a:r>
            <a:r>
              <a:rPr lang="en-US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Hematomas, and Abscesses</a:t>
            </a:r>
          </a:p>
          <a:p>
            <a:r>
              <a:rPr lang="ru-RU" dirty="0" smtClean="0"/>
              <a:t>С дистальным </a:t>
            </a:r>
            <a:r>
              <a:rPr lang="ru-RU" dirty="0" err="1" smtClean="0"/>
              <a:t>псевдоусилением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2A0ADD-54A4-4BA1-87EF-15582CA71A73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23369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грыжевой мешок, шейка которого прилегает к латеральному краю сетки. Кишечник и жидкость видны в грыжевом мешке, который проходит </a:t>
            </a:r>
            <a:r>
              <a:rPr lang="ru-RU" dirty="0" err="1" smtClean="0"/>
              <a:t>медиальнее</a:t>
            </a:r>
            <a:r>
              <a:rPr lang="ru-RU" dirty="0" smtClean="0"/>
              <a:t> и кпереди от сетки.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2A0ADD-54A4-4BA1-87EF-15582CA71A73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46710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??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linear echogenic area (short arrows), compatible with migration of the mesh, is seen in the hernia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2A0ADD-54A4-4BA1-87EF-15582CA71A73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47121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Схема иллюстрирует классификацию врожденного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гидроцеле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 Слева: при не сообщающемся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цистированном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гидроцеле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жидкость задерживается в остатке ЛВ. Середина: при не сообщающемся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фуникулярном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гидроцеле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скопление жидкости в IC сообщается с брюшной полостью; однако связи с мошонкой нет. Справа: при сообщающемся (например, брюшно-мошоночном)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гидроцеле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имеется сообщение жидкости между брюшной полостью и мошонкой из-за полной проходимости ЛВ.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2A0ADD-54A4-4BA1-87EF-15582CA71A73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448552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 Жидкость не попадает в мошонку. Это </a:t>
            </a:r>
            <a:r>
              <a:rPr lang="ru-RU" dirty="0" err="1" smtClean="0"/>
              <a:t>гидроцеле</a:t>
            </a:r>
            <a:r>
              <a:rPr lang="ru-RU" dirty="0" smtClean="0"/>
              <a:t> семенного канатика увеличивалось в размере при маневрировании </a:t>
            </a:r>
            <a:r>
              <a:rPr lang="ru-RU" dirty="0" err="1" smtClean="0"/>
              <a:t>Вальсальвы</a:t>
            </a:r>
            <a:r>
              <a:rPr lang="ru-RU" dirty="0" smtClean="0"/>
              <a:t> (не показано).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2A0ADD-54A4-4BA1-87EF-15582CA71A73}" type="slidenum">
              <a:rPr lang="ru-RU" smtClean="0"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534979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Жидкостное образование (*), которое смещает яичко кзади (a) и распространяется в IC (стрелки на b) </a:t>
            </a:r>
            <a:r>
              <a:rPr lang="ru-RU" dirty="0" err="1" smtClean="0"/>
              <a:t>краниально</a:t>
            </a:r>
            <a:r>
              <a:rPr lang="ru-RU" dirty="0" smtClean="0"/>
              <a:t> (b).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2A0ADD-54A4-4BA1-87EF-15582CA71A73}" type="slidenum">
              <a:rPr lang="ru-RU" smtClean="0"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572216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(c) КТ-изображение с усиленным контрастом показывает заполненную жидкостью структуру (*), простирающуюся до правой IC. В полости брюшины жидкости нет.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2A0ADD-54A4-4BA1-87EF-15582CA71A73}" type="slidenum">
              <a:rPr lang="ru-RU" smtClean="0"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302754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err="1" smtClean="0"/>
              <a:t>Варикоцеле</a:t>
            </a:r>
            <a:r>
              <a:rPr lang="ru-RU" dirty="0" smtClean="0"/>
              <a:t> обычно проявляется с левой стороны (очень редко проявляется как двустороннее или правостороннее), что объясняется впадением семенной вены слева под прямым углом в почечную вену.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2A0ADD-54A4-4BA1-87EF-15582CA71A73}" type="slidenum">
              <a:rPr lang="ru-RU" smtClean="0"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083621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2A0ADD-54A4-4BA1-87EF-15582CA71A73}" type="slidenum">
              <a:rPr lang="ru-RU" smtClean="0"/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746088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Эти данные совместимы с варикозным расширением вен. Аналогичные результаты присутствовали на левой стороне (не показано).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2A0ADD-54A4-4BA1-87EF-15582CA71A73}" type="slidenum">
              <a:rPr lang="ru-RU" smtClean="0"/>
              <a:t>38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25975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dirty="0" smtClean="0"/>
              <a:t>Визуализируется паховая грыжа перед семенным канатиком</a:t>
            </a:r>
          </a:p>
          <a:p>
            <a:r>
              <a:rPr lang="ru-RU" sz="1200" dirty="0" smtClean="0"/>
              <a:t>Грыжевой мешок содержит кишечник, наполненный воздухом</a:t>
            </a:r>
          </a:p>
          <a:p>
            <a:r>
              <a:rPr lang="ru-RU" sz="1200" dirty="0" smtClean="0"/>
              <a:t>Присутствует небольшое </a:t>
            </a:r>
            <a:r>
              <a:rPr lang="ru-RU" sz="1200" dirty="0" err="1" smtClean="0"/>
              <a:t>гидроцеле</a:t>
            </a:r>
            <a:endParaRPr lang="ru-RU" sz="1200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Мальчик 2 месяца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2A0ADD-54A4-4BA1-87EF-15582CA71A73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44697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грыжевой мешок, содержащий жир и кишечник (H), расположен </a:t>
            </a:r>
            <a:r>
              <a:rPr lang="ru-RU" dirty="0" err="1" smtClean="0"/>
              <a:t>медиальнее</a:t>
            </a:r>
            <a:r>
              <a:rPr lang="ru-RU" dirty="0" smtClean="0"/>
              <a:t> нижних надчревных сосудов (стрелки) в треугольнике </a:t>
            </a:r>
            <a:r>
              <a:rPr lang="ru-RU" dirty="0" err="1" smtClean="0"/>
              <a:t>Гессельбаха</a:t>
            </a:r>
            <a:r>
              <a:rPr lang="ru-RU" dirty="0" smtClean="0"/>
              <a:t>. EIA = наружная подвздошная артерия, EIV = внешняя подвздошная вена. В состоянии покоя грыжевой мешок не вправляется.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2A0ADD-54A4-4BA1-87EF-15582CA71A73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44164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Нормальное движение семенного канатика при маневре </a:t>
            </a:r>
            <a:r>
              <a:rPr lang="ru-RU" dirty="0" err="1" smtClean="0"/>
              <a:t>Вальсальвы</a:t>
            </a:r>
            <a:r>
              <a:rPr lang="ru-RU" dirty="0" smtClean="0"/>
              <a:t> у 32-летнего мужчины с болью в левой мошонке. Динамические косые УЗИ по длинной оси через ИС демонстрируют движение семенного канатика с помощью маневра </a:t>
            </a:r>
            <a:r>
              <a:rPr lang="ru-RU" dirty="0" err="1" smtClean="0"/>
              <a:t>Вальсальвы</a:t>
            </a:r>
            <a:r>
              <a:rPr lang="ru-RU" dirty="0" smtClean="0"/>
              <a:t>. Паховой грыжи не видно.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2A0ADD-54A4-4BA1-87EF-15582CA71A73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15488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Https://cyberleninka.ru/article/n/punktsionno-infuzionnyy-sposob-lecheniya-vpravimyh-pahovyh-gryzh-metodom-inektsionnogo-vvedeniya-introkorporalno</a:t>
            </a:r>
            <a:endParaRPr lang="ru-RU" dirty="0" smtClean="0"/>
          </a:p>
          <a:p>
            <a:r>
              <a:rPr lang="ru-RU" sz="1200" dirty="0" smtClean="0"/>
              <a:t>у 3-месячного мальчика с пальпируемым образованием в правой паховой области. </a:t>
            </a:r>
          </a:p>
          <a:p>
            <a:endParaRPr lang="ru-RU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Мерзликин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Н.В.,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Бражникова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Н.А., Альперович Б.И.,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Цхай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В.Ф. К493 Клиническая хирургия. Т. 2: Учебник для медицинских вузов. 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2A0ADD-54A4-4BA1-87EF-15582CA71A73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22671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у девочки 3-х лет с синдромом абдоминальной боли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2A0ADD-54A4-4BA1-87EF-15582CA71A73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92215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dirty="0" smtClean="0"/>
              <a:t>Визуализируется грыжевой мешок, содержащий петли кишечника и свободную жидкость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2A0ADD-54A4-4BA1-87EF-15582CA71A73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00210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В статье- </a:t>
            </a:r>
            <a:r>
              <a:rPr lang="ru-RU" dirty="0" err="1" smtClean="0"/>
              <a:t>эхогенная</a:t>
            </a:r>
            <a:r>
              <a:rPr lang="ru-RU" dirty="0" smtClean="0"/>
              <a:t> </a:t>
            </a: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 US, a mesh appears as an echogenic structure, with posterior acoustic shadowing that results from the US beam reflection from the surface of the mesh.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2A0ADD-54A4-4BA1-87EF-15582CA71A73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30700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dirty="0" smtClean="0"/>
              <a:t>Никаких изменений при приеме </a:t>
            </a:r>
            <a:r>
              <a:rPr lang="ru-RU" sz="1200" b="1" dirty="0" err="1" smtClean="0"/>
              <a:t>Вальсальвы</a:t>
            </a:r>
            <a:r>
              <a:rPr lang="ru-RU" sz="1200" b="1" dirty="0" smtClean="0"/>
              <a:t> не наблюдалось – сетчатый </a:t>
            </a:r>
            <a:r>
              <a:rPr lang="ru-RU" sz="1200" b="1" dirty="0" err="1" smtClean="0"/>
              <a:t>имплант</a:t>
            </a:r>
            <a:r>
              <a:rPr lang="ru-RU" sz="1200" b="1" dirty="0" smtClean="0"/>
              <a:t> не поврежден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2A0ADD-54A4-4BA1-87EF-15582CA71A73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54756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EB017-B256-4BA7-849F-248493781F2A}" type="datetimeFigureOut">
              <a:rPr lang="ru-RU" smtClean="0"/>
              <a:t>25.05.2021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1ADF7-7481-4974-A36C-E279726993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41532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EB017-B256-4BA7-849F-248493781F2A}" type="datetimeFigureOut">
              <a:rPr lang="ru-RU" smtClean="0"/>
              <a:t>25.05.2021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1ADF7-7481-4974-A36C-E279726993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3311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EB017-B256-4BA7-849F-248493781F2A}" type="datetimeFigureOut">
              <a:rPr lang="ru-RU" smtClean="0"/>
              <a:t>25.05.2021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1ADF7-7481-4974-A36C-E27972699369}" type="slidenum">
              <a:rPr lang="ru-RU" smtClean="0"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048379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EB017-B256-4BA7-849F-248493781F2A}" type="datetimeFigureOut">
              <a:rPr lang="ru-RU" smtClean="0"/>
              <a:t>25.05.2021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1ADF7-7481-4974-A36C-E279726993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51220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EB017-B256-4BA7-849F-248493781F2A}" type="datetimeFigureOut">
              <a:rPr lang="ru-RU" smtClean="0"/>
              <a:t>25.05.2021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1ADF7-7481-4974-A36C-E27972699369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5958662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EB017-B256-4BA7-849F-248493781F2A}" type="datetimeFigureOut">
              <a:rPr lang="ru-RU" smtClean="0"/>
              <a:t>25.05.2021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1ADF7-7481-4974-A36C-E279726993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40969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EB017-B256-4BA7-849F-248493781F2A}" type="datetimeFigureOut">
              <a:rPr lang="ru-RU" smtClean="0"/>
              <a:t>25.05.2021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1ADF7-7481-4974-A36C-E279726993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87126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EB017-B256-4BA7-849F-248493781F2A}" type="datetimeFigureOut">
              <a:rPr lang="ru-RU" smtClean="0"/>
              <a:t>25.05.2021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1ADF7-7481-4974-A36C-E279726993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67002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EB017-B256-4BA7-849F-248493781F2A}" type="datetimeFigureOut">
              <a:rPr lang="ru-RU" smtClean="0"/>
              <a:t>25.05.2021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1ADF7-7481-4974-A36C-E279726993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49180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EB017-B256-4BA7-849F-248493781F2A}" type="datetimeFigureOut">
              <a:rPr lang="ru-RU" smtClean="0"/>
              <a:t>25.05.2021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1ADF7-7481-4974-A36C-E279726993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94216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EB017-B256-4BA7-849F-248493781F2A}" type="datetimeFigureOut">
              <a:rPr lang="ru-RU" smtClean="0"/>
              <a:t>25.05.2021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1ADF7-7481-4974-A36C-E279726993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4607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EB017-B256-4BA7-849F-248493781F2A}" type="datetimeFigureOut">
              <a:rPr lang="ru-RU" smtClean="0"/>
              <a:t>25.05.2021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1ADF7-7481-4974-A36C-E279726993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74605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EB017-B256-4BA7-849F-248493781F2A}" type="datetimeFigureOut">
              <a:rPr lang="ru-RU" smtClean="0"/>
              <a:t>25.05.2021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1ADF7-7481-4974-A36C-E279726993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0175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EB017-B256-4BA7-849F-248493781F2A}" type="datetimeFigureOut">
              <a:rPr lang="ru-RU" smtClean="0"/>
              <a:t>25.05.2021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1ADF7-7481-4974-A36C-E279726993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9608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EB017-B256-4BA7-849F-248493781F2A}" type="datetimeFigureOut">
              <a:rPr lang="ru-RU" smtClean="0"/>
              <a:t>25.05.2021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1ADF7-7481-4974-A36C-E279726993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95122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EB017-B256-4BA7-849F-248493781F2A}" type="datetimeFigureOut">
              <a:rPr lang="ru-RU" smtClean="0"/>
              <a:t>25.05.2021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1ADF7-7481-4974-A36C-E279726993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14859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3EB017-B256-4BA7-849F-248493781F2A}" type="datetimeFigureOut">
              <a:rPr lang="ru-RU" smtClean="0"/>
              <a:t>25.05.2021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62F1ADF7-7481-4974-A36C-E279726993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26934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1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12466" y="1715092"/>
            <a:ext cx="9967964" cy="2375894"/>
          </a:xfrm>
        </p:spPr>
        <p:txBody>
          <a:bodyPr/>
          <a:lstStyle/>
          <a:p>
            <a:pPr algn="ctr"/>
            <a:r>
              <a:rPr lang="ru-RU" sz="4400" b="1" dirty="0" smtClean="0"/>
              <a:t>Ультразвуковая диагностика патологических процессов пахового канала. Часть 2</a:t>
            </a:r>
            <a:endParaRPr lang="ru-RU" sz="4400" b="1" dirty="0"/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804559" y="86946"/>
            <a:ext cx="9529762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2400" dirty="0">
                <a:solidFill>
                  <a:schemeClr val="tx1"/>
                </a:solidFill>
                <a:latin typeface="Arial" panose="020B0604020202020204" pitchFamily="34" charset="0"/>
              </a:rPr>
              <a:t>Федеральное государственное бюджетное образовательное учреждение высшего образования "Красноярский государственный медицинский университет имени профессора В.Ф. </a:t>
            </a:r>
            <a:r>
              <a:rPr lang="ru-RU" altLang="ru-RU" sz="2400" dirty="0" err="1">
                <a:solidFill>
                  <a:schemeClr val="tx1"/>
                </a:solidFill>
                <a:latin typeface="Arial" panose="020B0604020202020204" pitchFamily="34" charset="0"/>
              </a:rPr>
              <a:t>Войно-Ясенецкого</a:t>
            </a:r>
            <a:r>
              <a:rPr lang="ru-RU" altLang="ru-RU" sz="2400" dirty="0">
                <a:solidFill>
                  <a:schemeClr val="tx1"/>
                </a:solidFill>
                <a:latin typeface="Arial" panose="020B0604020202020204" pitchFamily="34" charset="0"/>
              </a:rPr>
              <a:t>" Министерства здравоохранения Российской Федерации</a:t>
            </a:r>
          </a:p>
        </p:txBody>
      </p:sp>
      <p:sp>
        <p:nvSpPr>
          <p:cNvPr id="5" name="Подзаголовок 2"/>
          <p:cNvSpPr txBox="1">
            <a:spLocks/>
          </p:cNvSpPr>
          <p:nvPr/>
        </p:nvSpPr>
        <p:spPr bwMode="auto">
          <a:xfrm>
            <a:off x="6469684" y="5730875"/>
            <a:ext cx="5608637" cy="112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None/>
              <a:defRPr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ts val="1000"/>
              </a:spcBef>
              <a:spcAft>
                <a:spcPct val="0"/>
              </a:spcAft>
              <a:buClr>
                <a:srgbClr val="92278F"/>
              </a:buClr>
              <a:buSzTx/>
              <a:buFont typeface="Wingdings 3" panose="05040102010807070707" pitchFamily="18" charset="2"/>
              <a:buNone/>
              <a:tabLst/>
              <a:defRPr/>
            </a:pPr>
            <a:r>
              <a:rPr kumimoji="0" lang="ru-RU" alt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Выполнила:</a:t>
            </a:r>
            <a:endParaRPr kumimoji="0" lang="en-US" altLang="ru-RU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ts val="1000"/>
              </a:spcBef>
              <a:spcAft>
                <a:spcPct val="0"/>
              </a:spcAft>
              <a:buClr>
                <a:srgbClr val="92278F"/>
              </a:buClr>
              <a:buSzTx/>
              <a:buFont typeface="Wingdings 3" panose="05040102010807070707" pitchFamily="18" charset="2"/>
              <a:buNone/>
              <a:tabLst/>
              <a:defRPr/>
            </a:pPr>
            <a:r>
              <a:rPr kumimoji="0" lang="ru-RU" alt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</a:t>
            </a:r>
            <a:r>
              <a:rPr kumimoji="0" lang="ru-RU" altLang="ru-RU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Коноплёва</a:t>
            </a:r>
            <a:r>
              <a:rPr kumimoji="0" lang="ru-RU" alt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Маргарита Андреевна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55276"/>
            <a:ext cx="7204668" cy="2750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584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79362" y="1618267"/>
            <a:ext cx="5520102" cy="5032905"/>
          </a:xfrm>
        </p:spPr>
        <p:txBody>
          <a:bodyPr>
            <a:normAutofit/>
          </a:bodyPr>
          <a:lstStyle/>
          <a:p>
            <a:r>
              <a:rPr lang="ru-RU" sz="2400" b="1" dirty="0" smtClean="0"/>
              <a:t>Мужчина 52 года с </a:t>
            </a:r>
            <a:r>
              <a:rPr lang="ru-RU" sz="2400" b="1" dirty="0"/>
              <a:t>болевым синдромом в паховой области</a:t>
            </a:r>
            <a:endParaRPr lang="ru-RU" sz="2400" b="1" dirty="0" smtClean="0"/>
          </a:p>
          <a:p>
            <a:r>
              <a:rPr lang="ru-RU" sz="2400" b="1" dirty="0" smtClean="0"/>
              <a:t>грыжевой </a:t>
            </a:r>
            <a:r>
              <a:rPr lang="ru-RU" sz="2400" b="1" dirty="0"/>
              <a:t>мешок, содержащий жир и кишечник (</a:t>
            </a:r>
            <a:r>
              <a:rPr lang="ru-RU" sz="2400" b="1" dirty="0" smtClean="0"/>
              <a:t>H)</a:t>
            </a:r>
          </a:p>
          <a:p>
            <a:r>
              <a:rPr lang="ru-RU" sz="2400" b="1" dirty="0"/>
              <a:t>н</a:t>
            </a:r>
            <a:r>
              <a:rPr lang="ru-RU" sz="2400" b="1" dirty="0" smtClean="0"/>
              <a:t>ижние надчревные сосуды </a:t>
            </a:r>
            <a:r>
              <a:rPr lang="ru-RU" sz="2400" b="1" dirty="0"/>
              <a:t>(стрелки) в треугольнике </a:t>
            </a:r>
            <a:r>
              <a:rPr lang="ru-RU" sz="2400" b="1" dirty="0" err="1" smtClean="0"/>
              <a:t>Гессельбаха</a:t>
            </a:r>
            <a:endParaRPr lang="ru-RU" sz="2400" b="1" dirty="0"/>
          </a:p>
          <a:p>
            <a:r>
              <a:rPr lang="ru-RU" sz="2400" b="1" dirty="0" smtClean="0"/>
              <a:t>EIA </a:t>
            </a:r>
            <a:r>
              <a:rPr lang="ru-RU" sz="2400" b="1" dirty="0"/>
              <a:t>= наружная подвздошная </a:t>
            </a:r>
            <a:r>
              <a:rPr lang="ru-RU" sz="2400" b="1" dirty="0" smtClean="0"/>
              <a:t>артерия</a:t>
            </a:r>
          </a:p>
          <a:p>
            <a:r>
              <a:rPr lang="ru-RU" sz="2400" b="1" dirty="0" smtClean="0"/>
              <a:t>EIV </a:t>
            </a:r>
            <a:r>
              <a:rPr lang="ru-RU" sz="2400" b="1" dirty="0"/>
              <a:t>= </a:t>
            </a:r>
            <a:r>
              <a:rPr lang="ru-RU" sz="2400" b="1" dirty="0" smtClean="0"/>
              <a:t>наружная подвздошная вена</a:t>
            </a:r>
            <a:r>
              <a:rPr lang="ru-RU" sz="2400" b="1" dirty="0"/>
              <a:t> 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8684" y="1411439"/>
            <a:ext cx="5050345" cy="523973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522028" y="5703845"/>
            <a:ext cx="21118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Режим ЦДК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339877" y="76200"/>
            <a:ext cx="9293980" cy="1838097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/>
              <a:t>УЗИ пахового канала. Прямая паховая грыжа</a:t>
            </a: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val="3739702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290578" y="1"/>
            <a:ext cx="11901422" cy="1257300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ctr"/>
            <a:r>
              <a:rPr lang="ru-RU" b="1" dirty="0" smtClean="0"/>
              <a:t>УЗИ пахового канала. Продольное сканирование.</a:t>
            </a:r>
            <a:r>
              <a:rPr lang="en-US" b="1" dirty="0" smtClean="0"/>
              <a:t> </a:t>
            </a:r>
            <a:r>
              <a:rPr lang="ru-RU" b="1" dirty="0" smtClean="0"/>
              <a:t>Проба </a:t>
            </a:r>
            <a:r>
              <a:rPr lang="ru-RU" b="1" dirty="0" err="1" smtClean="0"/>
              <a:t>Вальсальвы</a:t>
            </a:r>
            <a:endParaRPr lang="ru-RU" b="1" dirty="0"/>
          </a:p>
        </p:txBody>
      </p:sp>
      <p:pic>
        <p:nvPicPr>
          <p:cNvPr id="6" name="rg150181suppm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81878" y="1495712"/>
            <a:ext cx="7118822" cy="536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587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90248" y="1703389"/>
            <a:ext cx="9326637" cy="4294640"/>
          </a:xfrm>
        </p:spPr>
        <p:txBody>
          <a:bodyPr>
            <a:normAutofit/>
          </a:bodyPr>
          <a:lstStyle/>
          <a:p>
            <a:r>
              <a:rPr lang="ru-RU" sz="2400" b="1" dirty="0"/>
              <a:t>Грыжевой мешок может </a:t>
            </a:r>
            <a:r>
              <a:rPr lang="ru-RU" sz="2400" b="1" dirty="0" smtClean="0"/>
              <a:t>содержать большой сальник, </a:t>
            </a:r>
            <a:r>
              <a:rPr lang="ru-RU" sz="2400" b="1" dirty="0"/>
              <a:t>тонкий кишечник, </a:t>
            </a:r>
            <a:r>
              <a:rPr lang="ru-RU" sz="2400" b="1" dirty="0" smtClean="0"/>
              <a:t>восходящую </a:t>
            </a:r>
            <a:r>
              <a:rPr lang="ru-RU" sz="2400" b="1" dirty="0"/>
              <a:t>и / или </a:t>
            </a:r>
            <a:r>
              <a:rPr lang="ru-RU" sz="2400" b="1" dirty="0" smtClean="0"/>
              <a:t>нисходящую ободочную кишку, </a:t>
            </a:r>
            <a:r>
              <a:rPr lang="ru-RU" sz="2400" b="1" dirty="0"/>
              <a:t>мочевой пузырь, </a:t>
            </a:r>
            <a:r>
              <a:rPr lang="ru-RU" sz="2400" b="1" dirty="0" smtClean="0"/>
              <a:t>яичник, </a:t>
            </a:r>
            <a:r>
              <a:rPr lang="ru-RU" sz="2400" b="1" dirty="0"/>
              <a:t>аппендикс и </a:t>
            </a:r>
            <a:r>
              <a:rPr lang="ru-RU" sz="2400" b="1" dirty="0" smtClean="0"/>
              <a:t>мочеточник</a:t>
            </a:r>
          </a:p>
          <a:p>
            <a:r>
              <a:rPr lang="ru-RU" sz="2400" b="1" dirty="0" smtClean="0"/>
              <a:t>Грыжа </a:t>
            </a:r>
            <a:r>
              <a:rPr lang="ru-RU" sz="2400" b="1" dirty="0"/>
              <a:t>считается ущемленной или невправимой, если ее содержимое </a:t>
            </a:r>
            <a:r>
              <a:rPr lang="ru-RU" sz="2400" b="1" dirty="0" smtClean="0"/>
              <a:t>не вправляется в </a:t>
            </a:r>
            <a:r>
              <a:rPr lang="ru-RU" sz="2400" b="1" dirty="0"/>
              <a:t>брюшную полость ни спонтанно, ни при </a:t>
            </a:r>
            <a:r>
              <a:rPr lang="ru-RU" sz="2400" b="1" dirty="0" smtClean="0"/>
              <a:t>сдавливании</a:t>
            </a:r>
            <a:endParaRPr lang="ru-RU" sz="2400" b="1" dirty="0"/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677334" y="250372"/>
            <a:ext cx="8596668" cy="1320800"/>
          </a:xfrm>
        </p:spPr>
        <p:txBody>
          <a:bodyPr/>
          <a:lstStyle/>
          <a:p>
            <a:pPr algn="ctr"/>
            <a:r>
              <a:rPr lang="ru-RU" b="1" dirty="0" smtClean="0"/>
              <a:t>Паховые грыжи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13380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8731" y="195943"/>
            <a:ext cx="9734359" cy="1964646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/>
              <a:t>УЗИ пахового канала</a:t>
            </a:r>
            <a:r>
              <a:rPr lang="ru-RU" sz="3200" b="1" dirty="0"/>
              <a:t>. Продольное </a:t>
            </a:r>
            <a:r>
              <a:rPr lang="ru-RU" sz="3200" b="1" dirty="0" smtClean="0"/>
              <a:t>сканирование.</a:t>
            </a:r>
            <a:r>
              <a:rPr lang="ru-RU" sz="3200" b="1" dirty="0"/>
              <a:t/>
            </a:r>
            <a:br>
              <a:rPr lang="ru-RU" sz="3200" b="1" dirty="0"/>
            </a:br>
            <a:r>
              <a:rPr lang="ru-RU" sz="3200" b="1" dirty="0" smtClean="0"/>
              <a:t>Паховая </a:t>
            </a:r>
            <a:r>
              <a:rPr lang="ru-RU" sz="3200" b="1" dirty="0"/>
              <a:t>грыжа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41309" y="2160589"/>
            <a:ext cx="4754640" cy="461428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b="1" dirty="0" smtClean="0"/>
              <a:t>Мальчик 3 месяца </a:t>
            </a:r>
            <a:r>
              <a:rPr lang="ru-RU" sz="2400" b="1" dirty="0"/>
              <a:t>с пальпируемым образованием в правой паховой области</a:t>
            </a:r>
            <a:endParaRPr lang="ru-RU" sz="240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ru-RU" sz="240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  <a:t>Во </a:t>
            </a: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</a:rPr>
              <a:t>время </a:t>
            </a: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  <a:t>пробы </a:t>
            </a:r>
            <a:r>
              <a:rPr lang="ru-RU" sz="2400" b="1" dirty="0" err="1" smtClean="0">
                <a:solidFill>
                  <a:schemeClr val="accent1">
                    <a:lumMod val="75000"/>
                  </a:schemeClr>
                </a:solidFill>
              </a:rPr>
              <a:t>Вальсальвы</a:t>
            </a:r>
            <a:endParaRPr lang="ru-RU" sz="240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ru-RU" sz="2400" b="1" dirty="0" smtClean="0"/>
              <a:t>грыжевой </a:t>
            </a:r>
            <a:r>
              <a:rPr lang="ru-RU" sz="2400" b="1" dirty="0"/>
              <a:t>мешок (белые стрелки) </a:t>
            </a:r>
            <a:r>
              <a:rPr lang="ru-RU" sz="2400" b="1" dirty="0" smtClean="0"/>
              <a:t>в паховом канале</a:t>
            </a:r>
          </a:p>
          <a:p>
            <a:r>
              <a:rPr lang="ru-RU" sz="2400" b="1" dirty="0" smtClean="0"/>
              <a:t>петля </a:t>
            </a:r>
            <a:r>
              <a:rPr lang="ru-RU" sz="2400" b="1" dirty="0"/>
              <a:t>тонкой кишки </a:t>
            </a:r>
            <a:r>
              <a:rPr lang="ru-RU" sz="2400" b="1" dirty="0" smtClean="0"/>
              <a:t>(*)</a:t>
            </a:r>
          </a:p>
          <a:p>
            <a:r>
              <a:rPr lang="ru-RU" sz="2400" b="1" dirty="0" smtClean="0"/>
              <a:t>шейку грыжевого мешка (черные </a:t>
            </a:r>
            <a:r>
              <a:rPr lang="ru-RU" sz="2400" b="1" dirty="0"/>
              <a:t>стрелки)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1868" y="2160589"/>
            <a:ext cx="6650132" cy="409346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987143" y="5209793"/>
            <a:ext cx="21118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В-режим</a:t>
            </a:r>
            <a:endParaRPr lang="ru-RU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3063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1134" y="2073503"/>
            <a:ext cx="4563148" cy="3989840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ru-RU" sz="2400" b="1" dirty="0"/>
              <a:t>Мальчик 3 </a:t>
            </a:r>
            <a:r>
              <a:rPr lang="ru-RU" sz="2400" b="1" dirty="0" smtClean="0"/>
              <a:t>месяца </a:t>
            </a:r>
            <a:r>
              <a:rPr lang="ru-RU" sz="2400" b="1" dirty="0"/>
              <a:t>с пальпируемым образованием в правой паховой области</a:t>
            </a:r>
            <a:endParaRPr lang="ru-RU" sz="2400" b="1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ru-RU" sz="240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  <a:t>В состоянии покоя</a:t>
            </a:r>
          </a:p>
          <a:p>
            <a:r>
              <a:rPr lang="ru-RU" sz="2400" b="1" dirty="0" smtClean="0"/>
              <a:t>Спонтанное </a:t>
            </a:r>
            <a:r>
              <a:rPr lang="ru-RU" sz="2400" b="1" dirty="0"/>
              <a:t>вправление </a:t>
            </a:r>
            <a:r>
              <a:rPr lang="ru-RU" sz="2400" b="1" dirty="0" smtClean="0"/>
              <a:t>грыжи</a:t>
            </a:r>
          </a:p>
          <a:p>
            <a:r>
              <a:rPr lang="ru-RU" sz="2400" b="1" dirty="0" smtClean="0"/>
              <a:t>В грыжевом мешке остается </a:t>
            </a:r>
            <a:r>
              <a:rPr lang="ru-RU" sz="2400" b="1" dirty="0"/>
              <a:t>лишь небольшое количество сальника (стрелки).</a:t>
            </a:r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220132" y="108857"/>
            <a:ext cx="9547323" cy="1964646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/>
              <a:t>УЗИ пахового </a:t>
            </a:r>
            <a:r>
              <a:rPr lang="ru-RU" b="1" dirty="0"/>
              <a:t>канала. Поперечное </a:t>
            </a:r>
            <a:r>
              <a:rPr lang="ru-RU" b="1" dirty="0" smtClean="0"/>
              <a:t>сканирование. Паховая грыжа </a:t>
            </a:r>
            <a:endParaRPr lang="ru-RU" b="1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7286" y="2160589"/>
            <a:ext cx="6694714" cy="425038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747657" y="5601678"/>
            <a:ext cx="21118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В-режим</a:t>
            </a:r>
            <a:endParaRPr lang="ru-RU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5560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206828"/>
            <a:ext cx="8596668" cy="1320800"/>
          </a:xfrm>
        </p:spPr>
        <p:txBody>
          <a:bodyPr/>
          <a:lstStyle/>
          <a:p>
            <a:pPr algn="ctr"/>
            <a:r>
              <a:rPr lang="ru-RU" b="1" dirty="0" smtClean="0"/>
              <a:t>Ущемленные паховые грыжи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1616303"/>
            <a:ext cx="8596668" cy="3880773"/>
          </a:xfrm>
        </p:spPr>
        <p:txBody>
          <a:bodyPr/>
          <a:lstStyle/>
          <a:p>
            <a:r>
              <a:rPr lang="ru-RU" sz="2400" b="1" dirty="0" smtClean="0"/>
              <a:t>Ущемление паховой </a:t>
            </a:r>
            <a:r>
              <a:rPr lang="ru-RU" sz="2400" b="1" dirty="0"/>
              <a:t>грыжи </a:t>
            </a:r>
            <a:r>
              <a:rPr lang="ru-RU" sz="2400" b="1" dirty="0" smtClean="0"/>
              <a:t>характеризуется </a:t>
            </a:r>
            <a:r>
              <a:rPr lang="ru-RU" sz="2400" b="1" dirty="0"/>
              <a:t>нарушением кровоснабжения содержимого </a:t>
            </a:r>
            <a:r>
              <a:rPr lang="ru-RU" sz="2400" b="1" dirty="0" smtClean="0"/>
              <a:t>грыжевого мешка</a:t>
            </a:r>
          </a:p>
          <a:p>
            <a:pPr marL="0" indent="0">
              <a:buNone/>
            </a:pP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  <a:t>Признаки </a:t>
            </a: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</a:rPr>
              <a:t>потенциальной </a:t>
            </a: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  <a:t>ишемии: </a:t>
            </a:r>
          </a:p>
          <a:p>
            <a:r>
              <a:rPr lang="ru-RU" sz="2400" b="1" dirty="0"/>
              <a:t>С</a:t>
            </a:r>
            <a:r>
              <a:rPr lang="ru-RU" sz="2400" b="1" dirty="0" smtClean="0"/>
              <a:t>вободная </a:t>
            </a:r>
            <a:r>
              <a:rPr lang="ru-RU" sz="2400" b="1" dirty="0"/>
              <a:t>жидкость в грыжевом </a:t>
            </a:r>
            <a:r>
              <a:rPr lang="ru-RU" sz="2400" b="1" dirty="0" smtClean="0"/>
              <a:t>мешке</a:t>
            </a:r>
          </a:p>
          <a:p>
            <a:r>
              <a:rPr lang="ru-RU" sz="2400" b="1" dirty="0" smtClean="0"/>
              <a:t>Отек органа </a:t>
            </a:r>
            <a:r>
              <a:rPr lang="ru-RU" sz="2400" b="1" dirty="0"/>
              <a:t>или </a:t>
            </a:r>
            <a:r>
              <a:rPr lang="ru-RU" sz="2400" b="1" dirty="0" smtClean="0"/>
              <a:t>его стенки</a:t>
            </a:r>
          </a:p>
          <a:p>
            <a:r>
              <a:rPr lang="ru-RU" sz="2400" b="1" dirty="0" smtClean="0"/>
              <a:t>Отсутствие </a:t>
            </a:r>
            <a:r>
              <a:rPr lang="ru-RU" sz="2400" b="1" dirty="0"/>
              <a:t>перистальтики </a:t>
            </a:r>
            <a:r>
              <a:rPr lang="ru-RU" sz="2400" b="1" dirty="0" smtClean="0"/>
              <a:t>кишечника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27891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1527628"/>
            <a:ext cx="9163352" cy="4447040"/>
          </a:xfrm>
        </p:spPr>
        <p:txBody>
          <a:bodyPr>
            <a:noAutofit/>
          </a:bodyPr>
          <a:lstStyle/>
          <a:p>
            <a:r>
              <a:rPr lang="ru-RU" sz="2400" b="1" dirty="0" smtClean="0"/>
              <a:t>Оценку ишемии содержимого грыжевого мешка проводят посредством режимов ЦДК и ЭДК</a:t>
            </a:r>
          </a:p>
          <a:p>
            <a:r>
              <a:rPr lang="ru-RU" sz="2400" b="1" dirty="0" smtClean="0"/>
              <a:t>На </a:t>
            </a:r>
            <a:r>
              <a:rPr lang="ru-RU" sz="2400" b="1" dirty="0"/>
              <a:t>ранних стадиях </a:t>
            </a:r>
            <a:r>
              <a:rPr lang="ru-RU" sz="2400" b="1" dirty="0" smtClean="0"/>
              <a:t>ущемления чаще визуализируется гиперемия, а </a:t>
            </a:r>
            <a:r>
              <a:rPr lang="ru-RU" sz="2400" b="1" dirty="0"/>
              <a:t>на </a:t>
            </a:r>
            <a:r>
              <a:rPr lang="ru-RU" sz="2400" b="1" dirty="0" smtClean="0"/>
              <a:t>поздних</a:t>
            </a:r>
            <a:r>
              <a:rPr lang="ru-RU" sz="2400" b="1" dirty="0"/>
              <a:t> </a:t>
            </a:r>
            <a:r>
              <a:rPr lang="ru-RU" sz="2400" b="1" dirty="0" smtClean="0"/>
              <a:t>- </a:t>
            </a:r>
            <a:r>
              <a:rPr lang="ru-RU" sz="2400" b="1" dirty="0"/>
              <a:t>отсутствие кровотока </a:t>
            </a:r>
            <a:endParaRPr lang="ru-RU" sz="2400" b="1" dirty="0" smtClean="0"/>
          </a:p>
          <a:p>
            <a:r>
              <a:rPr lang="ru-RU" sz="2400" b="1" dirty="0"/>
              <a:t>Воздух в грыжевом мешке, брюшной полости или стенке кишечника </a:t>
            </a:r>
            <a:r>
              <a:rPr lang="ru-RU" sz="2400" b="1" dirty="0" smtClean="0"/>
              <a:t>является </a:t>
            </a:r>
            <a:r>
              <a:rPr lang="ru-RU" sz="2400" b="1" dirty="0"/>
              <a:t>признаком некроза или перфорации </a:t>
            </a:r>
            <a:r>
              <a:rPr lang="ru-RU" sz="2400" b="1" dirty="0" smtClean="0"/>
              <a:t>кишки</a:t>
            </a:r>
          </a:p>
          <a:p>
            <a:r>
              <a:rPr lang="ru-RU" sz="2400" b="1" dirty="0" smtClean="0"/>
              <a:t>При ущемлении паховой грыжи рекомендовано оценить </a:t>
            </a:r>
            <a:r>
              <a:rPr lang="ru-RU" sz="2400" b="1" dirty="0"/>
              <a:t>брюшную полость на предмет наличия признаков непроходимости </a:t>
            </a:r>
            <a:r>
              <a:rPr lang="ru-RU" sz="2400" b="1" dirty="0" smtClean="0"/>
              <a:t>кишечника</a:t>
            </a:r>
            <a:endParaRPr lang="ru-RU" sz="2400" b="1" dirty="0"/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677334" y="206828"/>
            <a:ext cx="8596668" cy="1320800"/>
          </a:xfrm>
        </p:spPr>
        <p:txBody>
          <a:bodyPr/>
          <a:lstStyle/>
          <a:p>
            <a:pPr algn="ctr"/>
            <a:r>
              <a:rPr lang="ru-RU" b="1" dirty="0" smtClean="0"/>
              <a:t>Ущемленные паховые грыжи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66561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9419" y="184973"/>
            <a:ext cx="9155323" cy="145877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УЗИ пахового канала. Продольное сканирование. Ущемленная косая паховая грыжа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2160589"/>
            <a:ext cx="4460723" cy="436490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b="1" dirty="0"/>
              <a:t>Д</a:t>
            </a:r>
            <a:r>
              <a:rPr lang="ru-RU" sz="2400" b="1" dirty="0" smtClean="0"/>
              <a:t>евочка 5 </a:t>
            </a:r>
            <a:r>
              <a:rPr lang="ru-RU" sz="2400" b="1" dirty="0"/>
              <a:t>лет с синдромом абдоминальной </a:t>
            </a:r>
            <a:r>
              <a:rPr lang="ru-RU" sz="2400" b="1" dirty="0" smtClean="0"/>
              <a:t>боли</a:t>
            </a:r>
          </a:p>
          <a:p>
            <a:pPr marL="0" indent="0">
              <a:buNone/>
            </a:pPr>
            <a:endParaRPr lang="ru-RU" sz="2400" b="1" dirty="0" smtClean="0"/>
          </a:p>
          <a:p>
            <a:r>
              <a:rPr lang="ru-RU" sz="2400" b="1" dirty="0" smtClean="0"/>
              <a:t>Петля кишки с жидкостным содержимым </a:t>
            </a:r>
            <a:r>
              <a:rPr lang="ru-RU" sz="2400" b="1" dirty="0"/>
              <a:t>(стрелки</a:t>
            </a:r>
            <a:r>
              <a:rPr lang="ru-RU" sz="2400" b="1" dirty="0" smtClean="0"/>
              <a:t>)</a:t>
            </a:r>
          </a:p>
          <a:p>
            <a:r>
              <a:rPr lang="ru-RU" sz="2400" b="1" dirty="0" smtClean="0"/>
              <a:t>Грыжевой мешок </a:t>
            </a:r>
            <a:r>
              <a:rPr lang="ru-RU" sz="2400" b="1" dirty="0"/>
              <a:t>(наконечники </a:t>
            </a:r>
            <a:r>
              <a:rPr lang="ru-RU" sz="2400" b="1" dirty="0" smtClean="0"/>
              <a:t>стрелок)</a:t>
            </a:r>
          </a:p>
          <a:p>
            <a:r>
              <a:rPr lang="ru-RU" sz="2400" b="1" dirty="0" smtClean="0"/>
              <a:t>Свободная жидкость в грыжевом мешке </a:t>
            </a:r>
            <a:r>
              <a:rPr lang="ru-RU" sz="2400" b="1" dirty="0"/>
              <a:t>(*) </a:t>
            </a:r>
            <a:endParaRPr lang="ru-RU" sz="2400" b="1" dirty="0" smtClean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9857" y="2160589"/>
            <a:ext cx="6742143" cy="38957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638800" y="5558135"/>
            <a:ext cx="21118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В-режим</a:t>
            </a:r>
            <a:endParaRPr lang="ru-RU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6130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72736"/>
            <a:ext cx="12192000" cy="1585686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ctr"/>
            <a:r>
              <a:rPr lang="ru-RU" b="1" dirty="0" smtClean="0"/>
              <a:t>УЗИ пахового </a:t>
            </a:r>
            <a:r>
              <a:rPr lang="ru-RU" b="1" dirty="0"/>
              <a:t>канала. </a:t>
            </a:r>
            <a:r>
              <a:rPr lang="ru-RU" b="1" dirty="0" smtClean="0"/>
              <a:t>Поперечное сканирование.</a:t>
            </a:r>
            <a:r>
              <a:rPr lang="ru-RU" b="1" dirty="0"/>
              <a:t/>
            </a:r>
            <a:br>
              <a:rPr lang="ru-RU" b="1" dirty="0"/>
            </a:br>
            <a:r>
              <a:rPr lang="ru-RU" b="1" dirty="0"/>
              <a:t> </a:t>
            </a:r>
            <a:r>
              <a:rPr lang="ru-RU" b="1" dirty="0" smtClean="0"/>
              <a:t>Ущемленная паховая грыжа </a:t>
            </a:r>
            <a:endParaRPr lang="ru-RU" b="1" dirty="0"/>
          </a:p>
        </p:txBody>
      </p:sp>
      <p:pic>
        <p:nvPicPr>
          <p:cNvPr id="4" name="rg150181suppm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65609" y="1512950"/>
            <a:ext cx="7126733" cy="5345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964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g150181suppm6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38401" y="1371601"/>
            <a:ext cx="7315198" cy="5486399"/>
          </a:xfrm>
          <a:prstGeom prst="rect">
            <a:avLst/>
          </a:prstGeom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371600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ctr"/>
            <a:r>
              <a:rPr lang="ru-RU" b="1" dirty="0" smtClean="0"/>
              <a:t>УЗИ пахового канала. Продольное сканирование. Ущемленная косая паховая грыжа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114818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250372"/>
            <a:ext cx="8596668" cy="1320800"/>
          </a:xfrm>
        </p:spPr>
        <p:txBody>
          <a:bodyPr/>
          <a:lstStyle/>
          <a:p>
            <a:pPr algn="ctr"/>
            <a:r>
              <a:rPr lang="ru-RU" b="1" dirty="0" smtClean="0"/>
              <a:t>Паховые грыжи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62391" y="1571172"/>
            <a:ext cx="8847667" cy="4648201"/>
          </a:xfrm>
        </p:spPr>
        <p:txBody>
          <a:bodyPr>
            <a:noAutofit/>
          </a:bodyPr>
          <a:lstStyle/>
          <a:p>
            <a:r>
              <a:rPr lang="ru-RU" sz="2400" b="1" dirty="0" smtClean="0"/>
              <a:t>Косые грыжи составляют </a:t>
            </a:r>
            <a:r>
              <a:rPr lang="ru-RU" sz="2400" b="1" dirty="0"/>
              <a:t>50% всех паховых </a:t>
            </a:r>
            <a:r>
              <a:rPr lang="ru-RU" sz="2400" b="1" dirty="0" smtClean="0"/>
              <a:t>грыж</a:t>
            </a:r>
          </a:p>
          <a:p>
            <a:r>
              <a:rPr lang="ru-RU" sz="2400" b="1" dirty="0" smtClean="0"/>
              <a:t>Прямые грыжи – до 25</a:t>
            </a:r>
            <a:r>
              <a:rPr lang="ru-RU" sz="2400" b="1" dirty="0"/>
              <a:t>%  </a:t>
            </a:r>
            <a:endParaRPr lang="ru-RU" sz="2400" b="1" dirty="0" smtClean="0"/>
          </a:p>
          <a:p>
            <a:r>
              <a:rPr lang="ru-RU" sz="2400" b="1" dirty="0" smtClean="0"/>
              <a:t>Комбинированные грыжи - </a:t>
            </a:r>
            <a:r>
              <a:rPr lang="ru-RU" sz="2400" b="1" dirty="0"/>
              <a:t>до 6,8</a:t>
            </a:r>
            <a:r>
              <a:rPr lang="ru-RU" sz="2400" b="1" dirty="0" smtClean="0"/>
              <a:t>%</a:t>
            </a:r>
          </a:p>
        </p:txBody>
      </p:sp>
    </p:spTree>
    <p:extLst>
      <p:ext uri="{BB962C8B-B14F-4D97-AF65-F5344CB8AC3E}">
        <p14:creationId xmlns:p14="http://schemas.microsoft.com/office/powerpoint/2010/main" val="2778237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2276" y="157348"/>
            <a:ext cx="9239552" cy="1320800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/>
              <a:t>Ультразвуковые особенности пахового канала после </a:t>
            </a:r>
            <a:r>
              <a:rPr lang="ru-RU" b="1" dirty="0" err="1" smtClean="0"/>
              <a:t>герниопластики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92276" y="1903785"/>
            <a:ext cx="9424610" cy="5058124"/>
          </a:xfrm>
        </p:spPr>
        <p:txBody>
          <a:bodyPr>
            <a:noAutofit/>
          </a:bodyPr>
          <a:lstStyle/>
          <a:p>
            <a:r>
              <a:rPr lang="ru-RU" sz="2400" b="1" dirty="0" err="1" smtClean="0"/>
              <a:t>Герниопластика</a:t>
            </a:r>
            <a:r>
              <a:rPr lang="ru-RU" sz="2400" b="1" dirty="0" smtClean="0"/>
              <a:t> с использованием полипропилен-политетрафторэтиленовых </a:t>
            </a:r>
            <a:r>
              <a:rPr lang="ru-RU" sz="2400" b="1" dirty="0"/>
              <a:t>сетчатых </a:t>
            </a:r>
            <a:r>
              <a:rPr lang="ru-RU" sz="2400" b="1" dirty="0" smtClean="0"/>
              <a:t>имплантатов </a:t>
            </a:r>
          </a:p>
          <a:p>
            <a:r>
              <a:rPr lang="ru-RU" sz="2400" b="1" dirty="0" smtClean="0"/>
              <a:t>Сетчатый имплантат пониженной </a:t>
            </a:r>
            <a:r>
              <a:rPr lang="ru-RU" sz="2400" b="1" dirty="0" err="1" smtClean="0"/>
              <a:t>эхогенности</a:t>
            </a:r>
            <a:r>
              <a:rPr lang="ru-RU" sz="2400" b="1" dirty="0" smtClean="0"/>
              <a:t> с дистальной акустической  тенью, которая </a:t>
            </a:r>
            <a:r>
              <a:rPr lang="ru-RU" sz="2400" b="1" dirty="0"/>
              <a:t>возникает в результате отражения УЗ-луча от поверхности </a:t>
            </a:r>
            <a:r>
              <a:rPr lang="ru-RU" sz="2400" b="1" dirty="0" smtClean="0"/>
              <a:t>сетки</a:t>
            </a:r>
          </a:p>
          <a:p>
            <a:r>
              <a:rPr lang="ru-RU" sz="2400" b="1" dirty="0"/>
              <a:t>Более глубокие анатомические структуры обычно не видны из-за </a:t>
            </a:r>
            <a:r>
              <a:rPr lang="ru-RU" sz="2400" b="1" dirty="0" smtClean="0"/>
              <a:t>акустической тени </a:t>
            </a:r>
          </a:p>
          <a:p>
            <a:r>
              <a:rPr lang="ru-RU" sz="2400" b="1" dirty="0" smtClean="0"/>
              <a:t>При </a:t>
            </a:r>
            <a:r>
              <a:rPr lang="ru-RU" sz="2400" b="1" dirty="0"/>
              <a:t>более старых </a:t>
            </a:r>
            <a:r>
              <a:rPr lang="ru-RU" sz="2400" b="1" dirty="0" smtClean="0"/>
              <a:t>оперированных грыжах сетчатый имплантат может </a:t>
            </a:r>
            <a:r>
              <a:rPr lang="ru-RU" sz="2400" b="1" dirty="0"/>
              <a:t>иметь волнистый </a:t>
            </a:r>
            <a:r>
              <a:rPr lang="ru-RU" sz="2400" b="1" dirty="0" smtClean="0"/>
              <a:t>контур в </a:t>
            </a:r>
            <a:r>
              <a:rPr lang="ru-RU" sz="2400" b="1" dirty="0"/>
              <a:t>результате </a:t>
            </a:r>
            <a:r>
              <a:rPr lang="ru-RU" sz="2400" b="1" dirty="0" smtClean="0"/>
              <a:t>образования </a:t>
            </a:r>
            <a:r>
              <a:rPr lang="ru-RU" sz="2400" b="1" dirty="0"/>
              <a:t>фиброзной </a:t>
            </a:r>
            <a:r>
              <a:rPr lang="ru-RU" sz="2400" b="1" dirty="0" smtClean="0"/>
              <a:t>ткани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3492850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3923" y="238496"/>
            <a:ext cx="9323487" cy="1741714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/>
              <a:t>УЗИ пахового канала. После </a:t>
            </a:r>
            <a:r>
              <a:rPr lang="ru-RU" b="1" dirty="0" err="1" smtClean="0"/>
              <a:t>герниопластики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7858" y="1782782"/>
            <a:ext cx="4547809" cy="480505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b="1" dirty="0" smtClean="0"/>
              <a:t>Мужчина 45 </a:t>
            </a:r>
            <a:r>
              <a:rPr lang="ru-RU" sz="2400" b="1" dirty="0"/>
              <a:t>лет</a:t>
            </a:r>
            <a:endParaRPr lang="ru-RU" sz="2400" b="1" dirty="0" smtClean="0"/>
          </a:p>
          <a:p>
            <a:endParaRPr lang="ru-RU" sz="2400" b="1" dirty="0"/>
          </a:p>
          <a:p>
            <a:r>
              <a:rPr lang="ru-RU" sz="2400" b="1" dirty="0" smtClean="0"/>
              <a:t>Дистальная акустическая </a:t>
            </a:r>
            <a:r>
              <a:rPr lang="ru-RU" sz="2400" b="1" dirty="0"/>
              <a:t>тень (*) </a:t>
            </a:r>
            <a:endParaRPr lang="ru-RU" sz="2400" b="1" dirty="0" smtClean="0"/>
          </a:p>
          <a:p>
            <a:r>
              <a:rPr lang="ru-RU" sz="2400" b="1" dirty="0" smtClean="0"/>
              <a:t>Глубокое </a:t>
            </a:r>
            <a:r>
              <a:rPr lang="ru-RU" sz="2400" b="1" dirty="0"/>
              <a:t>паховое кольцо (</a:t>
            </a:r>
            <a:r>
              <a:rPr lang="ru-RU" sz="2400" b="1" dirty="0" smtClean="0"/>
              <a:t>стрелки)</a:t>
            </a:r>
          </a:p>
          <a:p>
            <a:r>
              <a:rPr lang="ru-RU" sz="2400" b="1" dirty="0" smtClean="0"/>
              <a:t>Сетчатый </a:t>
            </a:r>
            <a:r>
              <a:rPr lang="ru-RU" sz="2400" b="1" dirty="0" err="1" smtClean="0"/>
              <a:t>имплант</a:t>
            </a:r>
            <a:r>
              <a:rPr lang="ru-RU" sz="2400" b="1" dirty="0" smtClean="0"/>
              <a:t> (МР)</a:t>
            </a:r>
          </a:p>
          <a:p>
            <a:r>
              <a:rPr lang="ru-RU" sz="2400" b="1" dirty="0"/>
              <a:t>Проба </a:t>
            </a:r>
            <a:r>
              <a:rPr lang="ru-RU" sz="2400" b="1" dirty="0" err="1"/>
              <a:t>Вальсальвы</a:t>
            </a:r>
            <a:r>
              <a:rPr lang="ru-RU" sz="2400" b="1" dirty="0"/>
              <a:t> отрицательная</a:t>
            </a:r>
          </a:p>
          <a:p>
            <a:endParaRPr lang="ru-RU" sz="2400" b="1" dirty="0" smtClean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1541" y="1782782"/>
            <a:ext cx="7240460" cy="507521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972753" y="5558135"/>
            <a:ext cx="17417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</a:rPr>
              <a:t>В - режим</a:t>
            </a:r>
            <a:endParaRPr lang="ru-RU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8546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7590" y="76200"/>
            <a:ext cx="9196009" cy="158931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400" b="1" dirty="0" smtClean="0"/>
              <a:t>Ультразвуковая семиотика послеоперационных осложнении (</a:t>
            </a:r>
            <a:r>
              <a:rPr lang="ru-RU" sz="3400" b="1" dirty="0" err="1" smtClean="0"/>
              <a:t>Серома</a:t>
            </a:r>
            <a:r>
              <a:rPr lang="ru-RU" sz="3400" b="1" dirty="0" smtClean="0"/>
              <a:t>, гематома, абсцесс)</a:t>
            </a:r>
            <a:endParaRPr lang="ru-RU" sz="34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1897743"/>
            <a:ext cx="10186609" cy="4786085"/>
          </a:xfrm>
        </p:spPr>
        <p:txBody>
          <a:bodyPr>
            <a:noAutofit/>
          </a:bodyPr>
          <a:lstStyle/>
          <a:p>
            <a:r>
              <a:rPr lang="ru-RU" sz="2400" b="1" dirty="0" err="1" smtClean="0"/>
              <a:t>Серома</a:t>
            </a:r>
            <a:r>
              <a:rPr lang="ru-RU" sz="2400" b="1" dirty="0" smtClean="0"/>
              <a:t> </a:t>
            </a:r>
            <a:r>
              <a:rPr lang="ru-RU" sz="2400" b="1" dirty="0"/>
              <a:t>или </a:t>
            </a:r>
            <a:r>
              <a:rPr lang="ru-RU" sz="2400" b="1" dirty="0" smtClean="0"/>
              <a:t>гематома </a:t>
            </a:r>
            <a:r>
              <a:rPr lang="ru-RU" sz="2400" b="1" dirty="0"/>
              <a:t>- частое </a:t>
            </a:r>
            <a:r>
              <a:rPr lang="ru-RU" sz="2400" b="1" dirty="0" smtClean="0"/>
              <a:t>(</a:t>
            </a:r>
            <a:r>
              <a:rPr lang="ru-RU" sz="2400" b="1" dirty="0"/>
              <a:t>5% до </a:t>
            </a:r>
            <a:r>
              <a:rPr lang="ru-RU" sz="2400" b="1" dirty="0" smtClean="0"/>
              <a:t>25%) осложнение </a:t>
            </a:r>
            <a:r>
              <a:rPr lang="ru-RU" sz="2400" b="1" dirty="0" err="1" smtClean="0"/>
              <a:t>лапароскопической</a:t>
            </a:r>
            <a:r>
              <a:rPr lang="ru-RU" sz="2400" b="1" dirty="0" smtClean="0"/>
              <a:t> </a:t>
            </a:r>
            <a:r>
              <a:rPr lang="ru-RU" sz="2400" b="1" dirty="0"/>
              <a:t>или открытой </a:t>
            </a:r>
            <a:r>
              <a:rPr lang="ru-RU" sz="2400" b="1" dirty="0" err="1" smtClean="0"/>
              <a:t>герниопластики</a:t>
            </a:r>
            <a:endParaRPr lang="ru-RU" sz="2400" b="1" dirty="0"/>
          </a:p>
          <a:p>
            <a:r>
              <a:rPr lang="ru-RU" sz="2400" b="1" dirty="0"/>
              <a:t>Г</a:t>
            </a:r>
            <a:r>
              <a:rPr lang="ru-RU" sz="2400" b="1" dirty="0" smtClean="0"/>
              <a:t>ематома визуализируется как </a:t>
            </a:r>
            <a:r>
              <a:rPr lang="ru-RU" sz="2400" b="1" dirty="0" err="1" smtClean="0"/>
              <a:t>анэхогенное</a:t>
            </a:r>
            <a:r>
              <a:rPr lang="ru-RU" sz="2400" b="1" dirty="0" smtClean="0"/>
              <a:t> жидкостное образование с </a:t>
            </a:r>
            <a:r>
              <a:rPr lang="ru-RU" sz="2400" b="1" dirty="0" err="1" smtClean="0"/>
              <a:t>гиперэхогенными</a:t>
            </a:r>
            <a:r>
              <a:rPr lang="ru-RU" sz="2400" b="1" dirty="0" smtClean="0"/>
              <a:t> линейными включениями или без них</a:t>
            </a:r>
          </a:p>
          <a:p>
            <a:r>
              <a:rPr lang="ru-RU" sz="2400" b="1" dirty="0" smtClean="0"/>
              <a:t>Абсцесс визуализируется как образование гетерогенной структуры, преимущественно </a:t>
            </a:r>
            <a:r>
              <a:rPr lang="ru-RU" sz="2400" b="1" dirty="0" err="1" smtClean="0"/>
              <a:t>гипоэхогенное</a:t>
            </a:r>
            <a:r>
              <a:rPr lang="ru-RU" sz="2400" b="1" dirty="0" smtClean="0"/>
              <a:t> с </a:t>
            </a:r>
            <a:r>
              <a:rPr lang="ru-RU" sz="2400" b="1" dirty="0" err="1" smtClean="0"/>
              <a:t>анэхогенными</a:t>
            </a:r>
            <a:r>
              <a:rPr lang="ru-RU" sz="2400" b="1" dirty="0" smtClean="0"/>
              <a:t> включениями или без них</a:t>
            </a:r>
          </a:p>
          <a:p>
            <a:r>
              <a:rPr lang="ru-RU" sz="2400" b="1" dirty="0"/>
              <a:t>КТ с </a:t>
            </a:r>
            <a:r>
              <a:rPr lang="ru-RU" sz="2400" b="1" dirty="0" smtClean="0"/>
              <a:t>контрастированием – уточняющий метод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2603446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174171"/>
            <a:ext cx="10714566" cy="1718130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ctr"/>
            <a:r>
              <a:rPr lang="ru-RU" b="1" dirty="0" smtClean="0"/>
              <a:t>УЗИ пахового канала, продольное сканирование. Послеоперационная гематома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3" y="1970314"/>
            <a:ext cx="4232123" cy="469174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b="1" dirty="0" smtClean="0"/>
              <a:t>Мужчина </a:t>
            </a:r>
            <a:r>
              <a:rPr lang="ru-RU" sz="2400" b="1" dirty="0"/>
              <a:t>45 лет с отеком мошонки и болью на 11 день после </a:t>
            </a:r>
            <a:r>
              <a:rPr lang="ru-RU" sz="2400" b="1" dirty="0" err="1"/>
              <a:t>герниопластики</a:t>
            </a:r>
            <a:endParaRPr lang="ru-RU" sz="2400" b="1" dirty="0"/>
          </a:p>
          <a:p>
            <a:pPr marL="0" indent="0">
              <a:buNone/>
            </a:pPr>
            <a:endParaRPr lang="ru-RU" sz="2400" b="1" dirty="0" smtClean="0"/>
          </a:p>
          <a:p>
            <a:r>
              <a:rPr lang="ru-RU" sz="2400" b="1" dirty="0" smtClean="0"/>
              <a:t>растяжение </a:t>
            </a:r>
            <a:r>
              <a:rPr lang="ru-RU" sz="2400" b="1" dirty="0"/>
              <a:t>правого </a:t>
            </a:r>
            <a:r>
              <a:rPr lang="ru-RU" sz="2400" b="1" dirty="0" smtClean="0"/>
              <a:t>пахового канала </a:t>
            </a:r>
            <a:r>
              <a:rPr lang="ru-RU" sz="2400" b="1" dirty="0"/>
              <a:t>(</a:t>
            </a:r>
            <a:r>
              <a:rPr lang="ru-RU" sz="2400" b="1" dirty="0" smtClean="0"/>
              <a:t>стрелки)</a:t>
            </a:r>
          </a:p>
          <a:p>
            <a:r>
              <a:rPr lang="ru-RU" sz="2400" b="1" dirty="0" smtClean="0"/>
              <a:t>скоплением </a:t>
            </a:r>
            <a:r>
              <a:rPr lang="ru-RU" sz="2400" b="1" dirty="0"/>
              <a:t>гетерогенной жидкости </a:t>
            </a:r>
            <a:r>
              <a:rPr lang="ru-RU" sz="2400" b="1" dirty="0" smtClean="0"/>
              <a:t>(*)</a:t>
            </a:r>
            <a:endParaRPr lang="ru-RU" sz="2400" b="1" dirty="0"/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9093" y="2098482"/>
            <a:ext cx="7142907" cy="443540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749689" y="5558135"/>
            <a:ext cx="17417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</a:rPr>
              <a:t>В - режим</a:t>
            </a:r>
            <a:endParaRPr lang="ru-RU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9083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1134" y="348342"/>
            <a:ext cx="8596668" cy="1320800"/>
          </a:xfrm>
        </p:spPr>
        <p:txBody>
          <a:bodyPr/>
          <a:lstStyle/>
          <a:p>
            <a:pPr algn="ctr"/>
            <a:r>
              <a:rPr lang="ru-RU" b="1" dirty="0" smtClean="0"/>
              <a:t>Рецидив паховой грыжи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42647" y="2160589"/>
            <a:ext cx="8596668" cy="3880773"/>
          </a:xfrm>
        </p:spPr>
        <p:txBody>
          <a:bodyPr/>
          <a:lstStyle/>
          <a:p>
            <a:r>
              <a:rPr lang="ru-RU" sz="2400" b="1" dirty="0"/>
              <a:t>Грыжи рецидивируют у 0,5–15,0% </a:t>
            </a:r>
            <a:r>
              <a:rPr lang="ru-RU" sz="2400" b="1" dirty="0" smtClean="0"/>
              <a:t>пациентов и связаны с миграцией </a:t>
            </a:r>
            <a:r>
              <a:rPr lang="ru-RU" sz="2400" b="1" dirty="0"/>
              <a:t>или эрозией </a:t>
            </a:r>
            <a:r>
              <a:rPr lang="ru-RU" sz="2400" b="1" dirty="0" smtClean="0"/>
              <a:t>сетчатого </a:t>
            </a:r>
            <a:r>
              <a:rPr lang="ru-RU" sz="2400" b="1" dirty="0" err="1" smtClean="0"/>
              <a:t>имлантата</a:t>
            </a:r>
            <a:endParaRPr lang="ru-RU" sz="2400" b="1" dirty="0" smtClean="0"/>
          </a:p>
          <a:p>
            <a:r>
              <a:rPr lang="ru-RU" sz="2400" b="1" dirty="0" smtClean="0"/>
              <a:t>На эхограммах визуализируется грыжевой </a:t>
            </a:r>
            <a:r>
              <a:rPr lang="ru-RU" sz="2400" b="1" dirty="0"/>
              <a:t>мешок </a:t>
            </a:r>
            <a:r>
              <a:rPr lang="ru-RU" sz="2400" b="1" dirty="0" smtClean="0"/>
              <a:t>по </a:t>
            </a:r>
            <a:r>
              <a:rPr lang="ru-RU" sz="2400" b="1" dirty="0"/>
              <a:t>краю линейной </a:t>
            </a:r>
            <a:r>
              <a:rPr lang="ru-RU" sz="2400" b="1" dirty="0" err="1" smtClean="0"/>
              <a:t>гиперэхогенной</a:t>
            </a:r>
            <a:r>
              <a:rPr lang="ru-RU" sz="2400" b="1" dirty="0" smtClean="0"/>
              <a:t> </a:t>
            </a:r>
            <a:r>
              <a:rPr lang="ru-RU" sz="2400" b="1" dirty="0"/>
              <a:t>сетки, </a:t>
            </a:r>
            <a:r>
              <a:rPr lang="ru-RU" sz="2400" b="1" dirty="0" smtClean="0"/>
              <a:t>дистальная акустическая тень которой является ориентиром грыжи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48532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611086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УЗИ пахового канала, поперечное сканирование.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> </a:t>
            </a:r>
            <a:r>
              <a:rPr lang="ru-RU" dirty="0" smtClean="0"/>
              <a:t>Рецидив паховой грыжи после </a:t>
            </a:r>
            <a:r>
              <a:rPr lang="ru-RU" dirty="0" err="1" smtClean="0"/>
              <a:t>герниопластики</a:t>
            </a:r>
            <a:r>
              <a:rPr lang="ru-RU" dirty="0" smtClean="0"/>
              <a:t> с использованием сетчатого </a:t>
            </a:r>
            <a:r>
              <a:rPr lang="ru-RU" dirty="0" err="1" smtClean="0"/>
              <a:t>имлантата</a:t>
            </a:r>
            <a:endParaRPr lang="ru-RU" dirty="0"/>
          </a:p>
        </p:txBody>
      </p:sp>
      <p:pic>
        <p:nvPicPr>
          <p:cNvPr id="4" name="rg150181suppm7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72443" y="1722664"/>
            <a:ext cx="6847114" cy="5135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754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2227"/>
            <a:ext cx="12191999" cy="1433286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ctr"/>
            <a:r>
              <a:rPr lang="ru-RU" sz="2800" dirty="0" smtClean="0"/>
              <a:t>УЗИ </a:t>
            </a:r>
            <a:r>
              <a:rPr lang="ru-RU" sz="2800" dirty="0"/>
              <a:t>пахового </a:t>
            </a:r>
            <a:r>
              <a:rPr lang="ru-RU" sz="2800" dirty="0" smtClean="0"/>
              <a:t>канала. Продольное  сканирование. Рецидивирующая </a:t>
            </a:r>
            <a:r>
              <a:rPr lang="ru-RU" sz="2800" dirty="0"/>
              <a:t>паховая грыжа с </a:t>
            </a:r>
            <a:r>
              <a:rPr lang="ru-RU" sz="2800" dirty="0" smtClean="0"/>
              <a:t>миграцией сетчатого </a:t>
            </a:r>
            <a:r>
              <a:rPr lang="ru-RU" sz="2800" dirty="0" err="1" smtClean="0"/>
              <a:t>импланта</a:t>
            </a:r>
            <a:r>
              <a:rPr lang="ru-RU" sz="2800" dirty="0" smtClean="0"/>
              <a:t> и множественными абсцессами</a:t>
            </a: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34435" y="1872343"/>
            <a:ext cx="5571066" cy="455022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b="1" dirty="0" smtClean="0"/>
              <a:t>Мужчина 34 года через </a:t>
            </a:r>
            <a:r>
              <a:rPr lang="ru-RU" sz="2400" b="1" dirty="0"/>
              <a:t>6 дней после </a:t>
            </a:r>
            <a:r>
              <a:rPr lang="ru-RU" sz="2400" b="1" dirty="0" err="1"/>
              <a:t>герниопластики</a:t>
            </a:r>
            <a:endParaRPr lang="ru-RU" sz="2400" b="1" dirty="0"/>
          </a:p>
          <a:p>
            <a:endParaRPr lang="ru-RU" sz="2400" b="1" dirty="0" smtClean="0"/>
          </a:p>
          <a:p>
            <a:r>
              <a:rPr lang="ru-RU" sz="2400" b="1" dirty="0" smtClean="0"/>
              <a:t>грыжевой мешок - волнистая белая линия вверху</a:t>
            </a:r>
          </a:p>
          <a:p>
            <a:r>
              <a:rPr lang="ru-RU" sz="2400" b="1" dirty="0" smtClean="0"/>
              <a:t>гетерогенные жидкостные образования(*)</a:t>
            </a:r>
          </a:p>
          <a:p>
            <a:r>
              <a:rPr lang="ru-RU" sz="2400" b="1" dirty="0" smtClean="0"/>
              <a:t>жировая клетчатка, </a:t>
            </a:r>
            <a:r>
              <a:rPr lang="ru-RU" sz="2400" b="1" dirty="0"/>
              <a:t>петли тонкой кишки и </a:t>
            </a:r>
            <a:r>
              <a:rPr lang="ru-RU" sz="2400" b="1" dirty="0" smtClean="0"/>
              <a:t>сетчатый </a:t>
            </a:r>
            <a:r>
              <a:rPr lang="ru-RU" sz="2400" b="1" dirty="0" err="1" smtClean="0"/>
              <a:t>имплант</a:t>
            </a:r>
            <a:r>
              <a:rPr lang="ru-RU" sz="2400" b="1" dirty="0" smtClean="0"/>
              <a:t> (длинная стрелка)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9029" y="2001884"/>
            <a:ext cx="5704114" cy="485611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514067" y="6087407"/>
            <a:ext cx="17417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</a:rPr>
              <a:t>В - режим</a:t>
            </a:r>
            <a:endParaRPr lang="ru-RU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7346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797077" y="2512267"/>
            <a:ext cx="4656666" cy="4367503"/>
          </a:xfrm>
        </p:spPr>
        <p:txBody>
          <a:bodyPr>
            <a:normAutofit/>
          </a:bodyPr>
          <a:lstStyle/>
          <a:p>
            <a:r>
              <a:rPr lang="ru-RU" sz="2400" b="1" dirty="0" smtClean="0"/>
              <a:t>сетчатый имплантат (</a:t>
            </a:r>
            <a:r>
              <a:rPr lang="ru-RU" sz="2400" b="1" dirty="0"/>
              <a:t>стрелки) </a:t>
            </a:r>
            <a:endParaRPr lang="ru-RU" sz="2400" b="1" dirty="0" smtClean="0"/>
          </a:p>
          <a:p>
            <a:r>
              <a:rPr lang="ru-RU" sz="2400" b="1" dirty="0" smtClean="0"/>
              <a:t>скопление </a:t>
            </a:r>
            <a:r>
              <a:rPr lang="ru-RU" sz="2400" b="1" dirty="0"/>
              <a:t>жидкости </a:t>
            </a:r>
            <a:r>
              <a:rPr lang="ru-RU" sz="2400" b="1" dirty="0" smtClean="0"/>
              <a:t>(*)</a:t>
            </a:r>
          </a:p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3457" y="945041"/>
            <a:ext cx="5759690" cy="5912959"/>
          </a:xfrm>
          <a:prstGeom prst="rect">
            <a:avLst/>
          </a:prstGeom>
        </p:spPr>
      </p:pic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601133" y="108857"/>
            <a:ext cx="8956523" cy="1320800"/>
          </a:xfrm>
        </p:spPr>
        <p:txBody>
          <a:bodyPr/>
          <a:lstStyle/>
          <a:p>
            <a:pPr algn="ctr"/>
            <a:r>
              <a:rPr lang="ru-RU" b="1" dirty="0" smtClean="0"/>
              <a:t>КТ с контрастированием. Фронтальная проекция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269016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0800"/>
          </a:xfrm>
        </p:spPr>
        <p:txBody>
          <a:bodyPr/>
          <a:lstStyle/>
          <a:p>
            <a:pPr algn="ctr"/>
            <a:r>
              <a:rPr lang="ru-RU" b="1" dirty="0" err="1" smtClean="0"/>
              <a:t>Гидроцеле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84161" y="1028476"/>
            <a:ext cx="8912981" cy="2226354"/>
          </a:xfrm>
        </p:spPr>
        <p:txBody>
          <a:bodyPr/>
          <a:lstStyle/>
          <a:p>
            <a:endParaRPr lang="ru-RU" dirty="0"/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057" y="872042"/>
            <a:ext cx="11625943" cy="373261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53143" y="4855023"/>
            <a:ext cx="36769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err="1" smtClean="0">
                <a:solidFill>
                  <a:schemeClr val="bg2">
                    <a:lumMod val="25000"/>
                  </a:schemeClr>
                </a:solidFill>
              </a:rPr>
              <a:t>Несообщающееся</a:t>
            </a:r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2400" b="1" dirty="0" err="1" smtClean="0">
                <a:solidFill>
                  <a:schemeClr val="bg2">
                    <a:lumMod val="25000"/>
                  </a:schemeClr>
                </a:solidFill>
              </a:rPr>
              <a:t>гидроцеле</a:t>
            </a:r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</a:rPr>
              <a:t> (киста)</a:t>
            </a:r>
            <a:endParaRPr lang="ru-RU" sz="24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246914" y="4864070"/>
            <a:ext cx="36769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err="1" smtClean="0">
                <a:solidFill>
                  <a:schemeClr val="bg2">
                    <a:lumMod val="25000"/>
                  </a:schemeClr>
                </a:solidFill>
              </a:rPr>
              <a:t>Несообщающееся</a:t>
            </a:r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2400" b="1" dirty="0" err="1" smtClean="0">
                <a:solidFill>
                  <a:schemeClr val="bg2">
                    <a:lumMod val="25000"/>
                  </a:schemeClr>
                </a:solidFill>
              </a:rPr>
              <a:t>гидроцеле</a:t>
            </a:r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</a:rPr>
              <a:t>  (</a:t>
            </a:r>
            <a:r>
              <a:rPr lang="ru-RU" sz="2400" b="1" dirty="0" err="1" smtClean="0">
                <a:solidFill>
                  <a:schemeClr val="bg2">
                    <a:lumMod val="25000"/>
                  </a:schemeClr>
                </a:solidFill>
              </a:rPr>
              <a:t>фуникулярное</a:t>
            </a:r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</a:rPr>
              <a:t>)</a:t>
            </a:r>
            <a:endParaRPr lang="ru-RU" sz="24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390467" y="4855022"/>
            <a:ext cx="36769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400" b="1" dirty="0">
                <a:solidFill>
                  <a:schemeClr val="bg2">
                    <a:lumMod val="25000"/>
                  </a:schemeClr>
                </a:solidFill>
              </a:rPr>
              <a:t>С</a:t>
            </a:r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</a:rPr>
              <a:t>ообщающееся </a:t>
            </a:r>
            <a:r>
              <a:rPr lang="ru-RU" sz="2400" b="1" dirty="0" err="1" smtClean="0">
                <a:solidFill>
                  <a:schemeClr val="bg2">
                    <a:lumMod val="25000"/>
                  </a:schemeClr>
                </a:solidFill>
              </a:rPr>
              <a:t>гидроцеле</a:t>
            </a:r>
            <a:endParaRPr lang="ru-RU" sz="2400" b="1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827321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95553" y="37136"/>
            <a:ext cx="10404323" cy="1883229"/>
          </a:xfrm>
        </p:spPr>
        <p:txBody>
          <a:bodyPr>
            <a:normAutofit/>
          </a:bodyPr>
          <a:lstStyle/>
          <a:p>
            <a:pPr algn="ctr"/>
            <a:r>
              <a:rPr lang="ru-RU" sz="3400" b="1" dirty="0" smtClean="0"/>
              <a:t>УЗИ органов мошонки и пахового канала</a:t>
            </a:r>
            <a:r>
              <a:rPr lang="ru-RU" sz="3400" b="1" dirty="0"/>
              <a:t>. Продольное </a:t>
            </a:r>
            <a:r>
              <a:rPr lang="ru-RU" sz="3400" b="1" dirty="0" smtClean="0"/>
              <a:t>сканирование.</a:t>
            </a:r>
            <a:r>
              <a:rPr lang="ru-RU" sz="3400" b="1" dirty="0"/>
              <a:t/>
            </a:r>
            <a:br>
              <a:rPr lang="ru-RU" sz="3400" b="1" dirty="0"/>
            </a:br>
            <a:r>
              <a:rPr lang="ru-RU" sz="3400" b="1" dirty="0" err="1"/>
              <a:t>Г</a:t>
            </a:r>
            <a:r>
              <a:rPr lang="ru-RU" sz="3400" b="1" dirty="0" err="1" smtClean="0"/>
              <a:t>идроцеле</a:t>
            </a:r>
            <a:r>
              <a:rPr lang="ru-RU" sz="3400" b="1" dirty="0" smtClean="0"/>
              <a:t> справа, асцит </a:t>
            </a:r>
            <a:endParaRPr lang="ru-RU" sz="34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6590" y="2688772"/>
            <a:ext cx="4645780" cy="31459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b="1" dirty="0" smtClean="0"/>
              <a:t>Мужчина 59 лет</a:t>
            </a:r>
          </a:p>
          <a:p>
            <a:pPr marL="0" indent="0">
              <a:buNone/>
            </a:pPr>
            <a:endParaRPr lang="ru-RU" sz="2800" b="1" dirty="0" smtClean="0"/>
          </a:p>
          <a:p>
            <a:r>
              <a:rPr lang="ru-RU" sz="2800" b="1" dirty="0" smtClean="0"/>
              <a:t> </a:t>
            </a:r>
            <a:r>
              <a:rPr lang="ru-RU" sz="2800" b="1" dirty="0"/>
              <a:t>асцит </a:t>
            </a:r>
            <a:r>
              <a:rPr lang="ru-RU" sz="2800" b="1" dirty="0" smtClean="0"/>
              <a:t>(стрелка</a:t>
            </a:r>
            <a:r>
              <a:rPr lang="ru-RU" sz="2800" b="1" dirty="0"/>
              <a:t>) </a:t>
            </a:r>
            <a:endParaRPr lang="ru-RU" sz="2800" b="1" dirty="0" smtClean="0"/>
          </a:p>
          <a:p>
            <a:r>
              <a:rPr lang="ru-RU" sz="2800" b="1" dirty="0" smtClean="0"/>
              <a:t>брюшная полость </a:t>
            </a:r>
            <a:r>
              <a:rPr lang="ru-RU" sz="2800" b="1" dirty="0"/>
              <a:t>(Р</a:t>
            </a:r>
            <a:r>
              <a:rPr lang="ru-RU" sz="2800" b="1" dirty="0" smtClean="0"/>
              <a:t>)</a:t>
            </a:r>
            <a:endParaRPr lang="ru-RU" sz="28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7029" y="1898594"/>
            <a:ext cx="6574971" cy="495940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548210" y="5978550"/>
            <a:ext cx="17417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</a:rPr>
              <a:t>В - режим</a:t>
            </a:r>
            <a:endParaRPr lang="ru-RU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07230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1736046"/>
            <a:ext cx="8912980" cy="4447040"/>
          </a:xfrm>
        </p:spPr>
        <p:txBody>
          <a:bodyPr>
            <a:noAutofit/>
          </a:bodyPr>
          <a:lstStyle/>
          <a:p>
            <a:r>
              <a:rPr lang="ru-RU" sz="2400" b="1" dirty="0"/>
              <a:t>Косая паховая грыжа возникает, когда содержимое брюшной полости выходит через глубокое паховое кольцо в паховый канал</a:t>
            </a:r>
          </a:p>
          <a:p>
            <a:r>
              <a:rPr lang="ru-RU" sz="2400" b="1" dirty="0"/>
              <a:t>Часто грыжевой мешок опускается в мошонку или большие половые губы, проходя поверхностное паховое кольцо </a:t>
            </a:r>
          </a:p>
          <a:p>
            <a:r>
              <a:rPr lang="ru-RU" sz="2400" b="1" dirty="0" smtClean="0"/>
              <a:t>Косые </a:t>
            </a:r>
            <a:r>
              <a:rPr lang="ru-RU" sz="2400" b="1" dirty="0"/>
              <a:t>паховые грыжи чаще встречаются у мужчин и считаются врожденными, так как 90% случаев связаны с нарушением облитерации влагалищного отростка</a:t>
            </a: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677334" y="250372"/>
            <a:ext cx="8596668" cy="1320800"/>
          </a:xfrm>
        </p:spPr>
        <p:txBody>
          <a:bodyPr/>
          <a:lstStyle/>
          <a:p>
            <a:pPr algn="ctr"/>
            <a:r>
              <a:rPr lang="ru-RU" dirty="0" smtClean="0"/>
              <a:t>Паховые грыжи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18355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284514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ctr"/>
            <a:r>
              <a:rPr lang="ru-RU" sz="3400" b="1" dirty="0"/>
              <a:t>УЗИ органов мошонки и пахового канала. Продольное </a:t>
            </a:r>
            <a:r>
              <a:rPr lang="ru-RU" sz="3400" b="1" dirty="0" smtClean="0"/>
              <a:t>сканирование. </a:t>
            </a:r>
            <a:r>
              <a:rPr lang="ru-RU" sz="3400" b="1" dirty="0" err="1" smtClean="0"/>
              <a:t>Гидроцеле</a:t>
            </a:r>
            <a:r>
              <a:rPr lang="ru-RU" sz="3400" b="1" dirty="0" smtClean="0"/>
              <a:t> </a:t>
            </a:r>
            <a:endParaRPr lang="ru-RU" sz="34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-87086" y="2830283"/>
            <a:ext cx="3788229" cy="3766459"/>
          </a:xfrm>
        </p:spPr>
        <p:txBody>
          <a:bodyPr>
            <a:noAutofit/>
          </a:bodyPr>
          <a:lstStyle/>
          <a:p>
            <a:r>
              <a:rPr lang="ru-RU" sz="2400" b="1" dirty="0" err="1" smtClean="0"/>
              <a:t>Несообщающееся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гидроцеле</a:t>
            </a:r>
            <a:r>
              <a:rPr lang="ru-RU" sz="2400" b="1" dirty="0" smtClean="0"/>
              <a:t> (кистозное) (*) </a:t>
            </a:r>
          </a:p>
          <a:p>
            <a:r>
              <a:rPr lang="ru-RU" sz="2400" b="1" dirty="0" smtClean="0"/>
              <a:t>семенной канатик </a:t>
            </a:r>
            <a:r>
              <a:rPr lang="ru-RU" sz="2400" b="1" dirty="0"/>
              <a:t>(стрелки</a:t>
            </a:r>
            <a:r>
              <a:rPr lang="ru-RU" sz="2400" b="1" dirty="0" smtClean="0"/>
              <a:t>)</a:t>
            </a:r>
          </a:p>
          <a:p>
            <a:r>
              <a:rPr lang="ru-RU" sz="2400" b="1" dirty="0" smtClean="0"/>
              <a:t>жидкостное образование в мошонке (Т)</a:t>
            </a:r>
          </a:p>
          <a:p>
            <a:r>
              <a:rPr lang="ru-RU" sz="2400" b="1" dirty="0" smtClean="0"/>
              <a:t>брюшная полость (P)</a:t>
            </a:r>
            <a:endParaRPr lang="ru-RU" sz="24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1143" y="3450770"/>
            <a:ext cx="8490857" cy="252548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044496" y="4948535"/>
            <a:ext cx="17417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</a:rPr>
              <a:t>В - режим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57653" y="1358873"/>
            <a:ext cx="8915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</a:rPr>
              <a:t>Мальчик 10 месяцев с </a:t>
            </a:r>
            <a:r>
              <a:rPr lang="ru-RU" sz="2400" b="1" dirty="0">
                <a:solidFill>
                  <a:schemeClr val="bg2">
                    <a:lumMod val="25000"/>
                  </a:schemeClr>
                </a:solidFill>
              </a:rPr>
              <a:t>пальпируемым образованием в правой паховой </a:t>
            </a:r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</a:rPr>
              <a:t>области</a:t>
            </a:r>
            <a:endParaRPr lang="ru-RU" sz="2400" b="1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205019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63675" y="2852056"/>
            <a:ext cx="4134153" cy="3445554"/>
          </a:xfrm>
        </p:spPr>
        <p:txBody>
          <a:bodyPr/>
          <a:lstStyle/>
          <a:p>
            <a:r>
              <a:rPr lang="ru-RU" sz="2400" b="1" dirty="0" err="1"/>
              <a:t>Несообщающееся</a:t>
            </a:r>
            <a:r>
              <a:rPr lang="ru-RU" sz="2400" b="1" dirty="0"/>
              <a:t> </a:t>
            </a:r>
            <a:r>
              <a:rPr lang="ru-RU" sz="2400" b="1" dirty="0" err="1"/>
              <a:t>гидроцеле</a:t>
            </a:r>
            <a:r>
              <a:rPr lang="ru-RU" sz="2400" b="1" dirty="0"/>
              <a:t> </a:t>
            </a:r>
            <a:r>
              <a:rPr lang="ru-RU" sz="2400" b="1" dirty="0" smtClean="0"/>
              <a:t>(</a:t>
            </a:r>
            <a:r>
              <a:rPr lang="ru-RU" sz="2400" b="1" dirty="0" err="1" smtClean="0"/>
              <a:t>фуникулярное</a:t>
            </a:r>
            <a:r>
              <a:rPr lang="ru-RU" sz="2400" b="1" dirty="0" smtClean="0"/>
              <a:t>) (*) </a:t>
            </a:r>
          </a:p>
          <a:p>
            <a:r>
              <a:rPr lang="ru-RU" sz="2400" b="1" dirty="0" smtClean="0"/>
              <a:t>брюшная полость </a:t>
            </a:r>
            <a:r>
              <a:rPr lang="ru-RU" sz="2400" b="1" dirty="0"/>
              <a:t>(P</a:t>
            </a:r>
            <a:r>
              <a:rPr lang="ru-RU" sz="2400" b="1" dirty="0" smtClean="0"/>
              <a:t>)</a:t>
            </a:r>
          </a:p>
          <a:p>
            <a:r>
              <a:rPr lang="ru-RU" sz="2400" b="1" dirty="0"/>
              <a:t> LT = левое </a:t>
            </a:r>
            <a:r>
              <a:rPr lang="ru-RU" sz="2400" b="1" dirty="0" smtClean="0"/>
              <a:t>яичко</a:t>
            </a:r>
            <a:endParaRPr lang="ru-RU" sz="2400" b="1" dirty="0"/>
          </a:p>
          <a:p>
            <a:endParaRPr lang="ru-RU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0" y="0"/>
            <a:ext cx="12192000" cy="166551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3400" b="1" dirty="0"/>
              <a:t>УЗИ органов мошонки и пахового канала</a:t>
            </a:r>
            <a:r>
              <a:rPr lang="ru-RU" sz="3400" b="1" dirty="0" smtClean="0"/>
              <a:t>.</a:t>
            </a:r>
            <a:r>
              <a:rPr lang="ru-RU" sz="3400" dirty="0"/>
              <a:t> </a:t>
            </a:r>
            <a:r>
              <a:rPr lang="ru-RU" sz="3400" b="1" dirty="0"/>
              <a:t>Продольное </a:t>
            </a:r>
            <a:r>
              <a:rPr lang="ru-RU" sz="3400" b="1" dirty="0" smtClean="0"/>
              <a:t>сканирование. </a:t>
            </a:r>
            <a:endParaRPr lang="ru-RU" sz="3400" b="1" dirty="0"/>
          </a:p>
          <a:p>
            <a:pPr algn="ctr"/>
            <a:r>
              <a:rPr lang="ru-RU" sz="3400" b="1" dirty="0" smtClean="0"/>
              <a:t> </a:t>
            </a:r>
            <a:r>
              <a:rPr lang="ru-RU" sz="3400" b="1" dirty="0" err="1" smtClean="0"/>
              <a:t>Гидроцеле</a:t>
            </a:r>
            <a:endParaRPr lang="ru-RU" sz="3400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0743" y="2852056"/>
            <a:ext cx="7881257" cy="298962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0134600" y="5268686"/>
            <a:ext cx="23622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Режим-ЦДК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3675" y="1843287"/>
            <a:ext cx="1173911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Мальчик 3 месяца с </a:t>
            </a:r>
            <a:r>
              <a:rPr lang="ru-RU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пальпируемым образованием в правой паховой области</a:t>
            </a:r>
          </a:p>
          <a:p>
            <a:r>
              <a:rPr lang="ru-RU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endParaRPr lang="ru-RU" sz="2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211000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092" y="0"/>
            <a:ext cx="12140908" cy="1920518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pPr algn="ctr"/>
            <a:r>
              <a:rPr lang="ru-RU" b="1" dirty="0"/>
              <a:t>УЗИ органов мошонки и пахового канала</a:t>
            </a:r>
            <a:r>
              <a:rPr lang="ru-RU" b="1" dirty="0" smtClean="0"/>
              <a:t>.</a:t>
            </a:r>
            <a:r>
              <a:rPr lang="ru-RU" b="1" dirty="0"/>
              <a:t> Продольное </a:t>
            </a:r>
            <a:r>
              <a:rPr lang="ru-RU" b="1" dirty="0" smtClean="0"/>
              <a:t>сканирование.</a:t>
            </a:r>
            <a:r>
              <a:rPr lang="ru-RU" b="1" dirty="0"/>
              <a:t/>
            </a:r>
            <a:br>
              <a:rPr lang="ru-RU" b="1" dirty="0"/>
            </a:br>
            <a:r>
              <a:rPr lang="ru-RU" b="1" dirty="0" smtClean="0"/>
              <a:t> </a:t>
            </a:r>
            <a:r>
              <a:rPr lang="ru-RU" b="1" dirty="0"/>
              <a:t>К</a:t>
            </a:r>
            <a:r>
              <a:rPr lang="ru-RU" b="1" dirty="0" smtClean="0"/>
              <a:t>иста придатка яичка, распространяющаяся на паховый канал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092" y="2481943"/>
            <a:ext cx="3149309" cy="358139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 smtClean="0"/>
              <a:t>Мужчина 59 лет с </a:t>
            </a:r>
            <a:r>
              <a:rPr lang="ru-RU" sz="2400" dirty="0"/>
              <a:t>болью в правом </a:t>
            </a:r>
            <a:r>
              <a:rPr lang="ru-RU" sz="2400" dirty="0" smtClean="0"/>
              <a:t>яичке</a:t>
            </a:r>
          </a:p>
          <a:p>
            <a:endParaRPr lang="ru-RU" sz="2400" dirty="0" smtClean="0"/>
          </a:p>
          <a:p>
            <a:r>
              <a:rPr lang="ru-RU" sz="2400" dirty="0" smtClean="0"/>
              <a:t>Жидкостное образование (*)</a:t>
            </a:r>
          </a:p>
          <a:p>
            <a:r>
              <a:rPr lang="ru-RU" sz="2400" dirty="0" smtClean="0"/>
              <a:t>Паховый канал (стрелки)</a:t>
            </a:r>
            <a:endParaRPr lang="ru-RU" sz="2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1" y="3313121"/>
            <a:ext cx="4446402" cy="354487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6803" y="2481943"/>
            <a:ext cx="4545197" cy="330512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775946" y="5003732"/>
            <a:ext cx="17417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</a:rPr>
              <a:t>В - режим</a:t>
            </a:r>
            <a:endParaRPr lang="ru-RU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40380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Объект 6"/>
          <p:cNvSpPr>
            <a:spLocks noGrp="1"/>
          </p:cNvSpPr>
          <p:nvPr>
            <p:ph sz="half" idx="2"/>
          </p:nvPr>
        </p:nvSpPr>
        <p:spPr>
          <a:xfrm>
            <a:off x="675746" y="2737245"/>
            <a:ext cx="4560284" cy="1061869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chemeClr val="tx1"/>
                </a:solidFill>
              </a:rPr>
              <a:t>Жидкостная структура (*)</a:t>
            </a:r>
            <a:endParaRPr lang="ru-RU" sz="2400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9657" y="1005709"/>
            <a:ext cx="5682343" cy="5857222"/>
          </a:xfrm>
        </p:spPr>
      </p:pic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274562" y="97971"/>
            <a:ext cx="9424609" cy="1320800"/>
          </a:xfrm>
        </p:spPr>
        <p:txBody>
          <a:bodyPr/>
          <a:lstStyle/>
          <a:p>
            <a:pPr algn="ctr"/>
            <a:r>
              <a:rPr lang="ru-RU" b="1" dirty="0" smtClean="0"/>
              <a:t>КТ с контрастированием. Фронтальная проекция 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94263637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677334" y="76200"/>
            <a:ext cx="8596668" cy="1320800"/>
          </a:xfrm>
        </p:spPr>
        <p:txBody>
          <a:bodyPr/>
          <a:lstStyle/>
          <a:p>
            <a:pPr algn="ctr"/>
            <a:r>
              <a:rPr lang="ru-RU" b="1" dirty="0" err="1" smtClean="0"/>
              <a:t>Варикоцеле</a:t>
            </a:r>
            <a:endParaRPr lang="ru-RU" b="1" dirty="0"/>
          </a:p>
        </p:txBody>
      </p:sp>
      <p:sp>
        <p:nvSpPr>
          <p:cNvPr id="8" name="Объект 7"/>
          <p:cNvSpPr>
            <a:spLocks noGrp="1"/>
          </p:cNvSpPr>
          <p:nvPr>
            <p:ph idx="1"/>
          </p:nvPr>
        </p:nvSpPr>
        <p:spPr>
          <a:xfrm>
            <a:off x="437847" y="984932"/>
            <a:ext cx="9435495" cy="5785982"/>
          </a:xfrm>
        </p:spPr>
        <p:txBody>
          <a:bodyPr>
            <a:noAutofit/>
          </a:bodyPr>
          <a:lstStyle/>
          <a:p>
            <a:r>
              <a:rPr lang="ru-RU" sz="2400" b="1" dirty="0" smtClean="0"/>
              <a:t>Идиопатическое </a:t>
            </a:r>
            <a:r>
              <a:rPr lang="ru-RU" sz="2400" b="1" dirty="0" err="1"/>
              <a:t>варикоцеле</a:t>
            </a:r>
            <a:r>
              <a:rPr lang="ru-RU" sz="2400" b="1" dirty="0"/>
              <a:t> связано с несостоятельностью клапанов </a:t>
            </a: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</a:rPr>
              <a:t>гроздевидного</a:t>
            </a:r>
            <a:r>
              <a:rPr lang="ru-RU" sz="2400" b="1" dirty="0" smtClean="0"/>
              <a:t> </a:t>
            </a:r>
            <a:r>
              <a:rPr lang="ru-RU" sz="2400" b="1" dirty="0"/>
              <a:t>сплетения, что приводит к нарушению венозного </a:t>
            </a:r>
            <a:r>
              <a:rPr lang="ru-RU" sz="2400" b="1" dirty="0" smtClean="0"/>
              <a:t>оттока</a:t>
            </a:r>
          </a:p>
          <a:p>
            <a:r>
              <a:rPr lang="ru-RU" sz="2400" b="1" dirty="0" smtClean="0"/>
              <a:t>Вторичное </a:t>
            </a:r>
            <a:r>
              <a:rPr lang="ru-RU" sz="2400" b="1" dirty="0" err="1"/>
              <a:t>варикоцеле</a:t>
            </a:r>
            <a:r>
              <a:rPr lang="ru-RU" sz="2400" b="1" dirty="0"/>
              <a:t> вызвано повышенным давлением </a:t>
            </a:r>
            <a:r>
              <a:rPr lang="ru-RU" sz="2400" b="1" dirty="0" smtClean="0"/>
              <a:t>в </a:t>
            </a:r>
            <a:r>
              <a:rPr lang="ru-RU" sz="2400" b="1" dirty="0" err="1" smtClean="0"/>
              <a:t>яичковой</a:t>
            </a:r>
            <a:r>
              <a:rPr lang="ru-RU" sz="2400" b="1" dirty="0" smtClean="0"/>
              <a:t> вене </a:t>
            </a:r>
            <a:r>
              <a:rPr lang="ru-RU" sz="2400" b="1" dirty="0"/>
              <a:t>в результате внутрибрюшной </a:t>
            </a:r>
            <a:r>
              <a:rPr lang="ru-RU" sz="2400" b="1" dirty="0" smtClean="0"/>
              <a:t>патологии</a:t>
            </a:r>
          </a:p>
          <a:p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</a:rPr>
              <a:t>Необходимо тщательное исследование забрюшинного пространства </a:t>
            </a:r>
            <a:r>
              <a:rPr lang="ru-RU" sz="2400" b="1" dirty="0">
                <a:solidFill>
                  <a:schemeClr val="bg2">
                    <a:lumMod val="25000"/>
                  </a:schemeClr>
                </a:solidFill>
              </a:rPr>
              <a:t>и </a:t>
            </a:r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</a:rPr>
              <a:t>брюшной полости с целью выявления патологического </a:t>
            </a:r>
            <a:r>
              <a:rPr lang="ru-RU" sz="2400" b="1" dirty="0">
                <a:solidFill>
                  <a:schemeClr val="bg2">
                    <a:lumMod val="25000"/>
                  </a:schemeClr>
                </a:solidFill>
              </a:rPr>
              <a:t>процесса, чаще всего </a:t>
            </a:r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</a:rPr>
              <a:t>новообразования</a:t>
            </a:r>
            <a:endParaRPr lang="ru-RU" sz="2400" b="1" dirty="0">
              <a:solidFill>
                <a:schemeClr val="bg2">
                  <a:lumMod val="25000"/>
                </a:schemeClr>
              </a:solidFill>
            </a:endParaRPr>
          </a:p>
          <a:p>
            <a:r>
              <a:rPr lang="ru-RU" sz="2400" b="1" dirty="0" err="1"/>
              <a:t>Варикоцеле</a:t>
            </a:r>
            <a:r>
              <a:rPr lang="ru-RU" sz="2400" b="1" dirty="0"/>
              <a:t> также может развиться как осложнение предшествующей </a:t>
            </a:r>
            <a:r>
              <a:rPr lang="ru-RU" sz="2400" b="1" dirty="0" err="1" smtClean="0"/>
              <a:t>вазэктомии</a:t>
            </a:r>
            <a:r>
              <a:rPr lang="ru-RU" sz="2400" b="1" dirty="0" smtClean="0"/>
              <a:t> (частота </a:t>
            </a:r>
            <a:r>
              <a:rPr lang="ru-RU" sz="2400" b="1" dirty="0"/>
              <a:t>таких случаев -</a:t>
            </a:r>
            <a:r>
              <a:rPr lang="ru-RU" sz="2400" b="1" dirty="0" smtClean="0"/>
              <a:t> </a:t>
            </a:r>
            <a:r>
              <a:rPr lang="ru-RU" sz="2400" b="1" dirty="0"/>
              <a:t>27</a:t>
            </a:r>
            <a:r>
              <a:rPr lang="ru-RU" sz="2400" b="1" dirty="0" smtClean="0"/>
              <a:t>%)</a:t>
            </a:r>
            <a:r>
              <a:rPr lang="ru-RU" sz="2400" b="1" dirty="0"/>
              <a:t> </a:t>
            </a:r>
            <a:endParaRPr lang="ru-RU" sz="2400" b="1" dirty="0" smtClean="0"/>
          </a:p>
          <a:p>
            <a:r>
              <a:rPr lang="ru-RU" sz="2400" b="1" dirty="0" smtClean="0"/>
              <a:t>Симптомы </a:t>
            </a:r>
            <a:r>
              <a:rPr lang="ru-RU" sz="2400" b="1" dirty="0" err="1" smtClean="0"/>
              <a:t>варикоцеле</a:t>
            </a:r>
            <a:r>
              <a:rPr lang="ru-RU" sz="2400" b="1" dirty="0" smtClean="0"/>
              <a:t> включают </a:t>
            </a:r>
            <a:r>
              <a:rPr lang="ru-RU" sz="2400" b="1" dirty="0"/>
              <a:t>мягкое пальпируемое образование в </a:t>
            </a:r>
            <a:r>
              <a:rPr lang="ru-RU" sz="2400" b="1" dirty="0" smtClean="0"/>
              <a:t>паховой области, болевой синдром  и/или бесплодие 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191675340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293915"/>
            <a:ext cx="8793237" cy="1320800"/>
          </a:xfrm>
        </p:spPr>
        <p:txBody>
          <a:bodyPr/>
          <a:lstStyle/>
          <a:p>
            <a:pPr algn="ctr"/>
            <a:r>
              <a:rPr lang="ru-RU" b="1" dirty="0" smtClean="0"/>
              <a:t>Ультразвуковые признаки </a:t>
            </a:r>
            <a:r>
              <a:rPr lang="ru-RU" b="1" dirty="0" err="1" smtClean="0"/>
              <a:t>варикоцеле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2035629"/>
            <a:ext cx="9598780" cy="4005733"/>
          </a:xfrm>
        </p:spPr>
        <p:txBody>
          <a:bodyPr>
            <a:normAutofit/>
          </a:bodyPr>
          <a:lstStyle/>
          <a:p>
            <a:r>
              <a:rPr lang="ru-RU" sz="2400" b="1" dirty="0"/>
              <a:t>М</a:t>
            </a:r>
            <a:r>
              <a:rPr lang="ru-RU" sz="2400" b="1" dirty="0" smtClean="0"/>
              <a:t>ножественные </a:t>
            </a:r>
            <a:r>
              <a:rPr lang="ru-RU" sz="2400" b="1" dirty="0" err="1"/>
              <a:t>анэхогенные</a:t>
            </a:r>
            <a:r>
              <a:rPr lang="ru-RU" sz="2400" b="1" dirty="0"/>
              <a:t> трубчатые структуры </a:t>
            </a:r>
            <a:r>
              <a:rPr lang="ru-RU" sz="2400" b="1" dirty="0" smtClean="0"/>
              <a:t>вдоль пахового канала</a:t>
            </a:r>
          </a:p>
          <a:p>
            <a:r>
              <a:rPr lang="ru-RU" sz="2400" b="1" dirty="0" smtClean="0"/>
              <a:t>Увеличение диаметра вен гроздевидного сплетения более 2-3 мм</a:t>
            </a:r>
          </a:p>
          <a:p>
            <a:r>
              <a:rPr lang="ru-RU" sz="2400" b="1" dirty="0" smtClean="0"/>
              <a:t>Проба </a:t>
            </a:r>
            <a:r>
              <a:rPr lang="ru-RU" sz="2400" b="1" dirty="0" err="1" smtClean="0"/>
              <a:t>Вальсальвы</a:t>
            </a:r>
            <a:r>
              <a:rPr lang="ru-RU" sz="2400" b="1" dirty="0" smtClean="0"/>
              <a:t> </a:t>
            </a:r>
            <a:r>
              <a:rPr lang="ru-RU" sz="2400" b="1" dirty="0"/>
              <a:t>и в </a:t>
            </a:r>
            <a:r>
              <a:rPr lang="ru-RU" sz="2400" b="1" dirty="0" smtClean="0"/>
              <a:t>положение пациента стоя облегчает визуализацию гроздевидного сплетения</a:t>
            </a:r>
          </a:p>
        </p:txBody>
      </p:sp>
    </p:spTree>
    <p:extLst>
      <p:ext uri="{BB962C8B-B14F-4D97-AF65-F5344CB8AC3E}">
        <p14:creationId xmlns:p14="http://schemas.microsoft.com/office/powerpoint/2010/main" val="251275726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1134" y="119742"/>
            <a:ext cx="9010952" cy="1556657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/>
              <a:t>УЗИ органов мошонки и пахового канала. Продольное </a:t>
            </a:r>
            <a:r>
              <a:rPr lang="ru-RU" b="1" dirty="0" smtClean="0"/>
              <a:t>сканирование. </a:t>
            </a:r>
            <a:r>
              <a:rPr lang="ru-RU" b="1" dirty="0" err="1" smtClean="0"/>
              <a:t>Варикоцеле</a:t>
            </a:r>
            <a:r>
              <a:rPr lang="ru-RU" b="1" dirty="0" smtClean="0"/>
              <a:t> 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2160589"/>
            <a:ext cx="4809066" cy="41204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b="1" dirty="0" smtClean="0"/>
              <a:t>Мужчина 21 год, после </a:t>
            </a:r>
            <a:r>
              <a:rPr lang="ru-RU" sz="2400" b="1" dirty="0" err="1" smtClean="0"/>
              <a:t>вазэктомии</a:t>
            </a:r>
            <a:r>
              <a:rPr lang="ru-RU" sz="2400" b="1" dirty="0" smtClean="0"/>
              <a:t> </a:t>
            </a:r>
            <a:endParaRPr lang="ru-RU" sz="2400" b="1" dirty="0" smtClean="0">
              <a:solidFill>
                <a:srgbClr val="FF0000"/>
              </a:solidFill>
            </a:endParaRPr>
          </a:p>
          <a:p>
            <a:endParaRPr lang="ru-RU" sz="2400" b="1" dirty="0">
              <a:solidFill>
                <a:srgbClr val="FF0000"/>
              </a:solidFill>
            </a:endParaRPr>
          </a:p>
          <a:p>
            <a:r>
              <a:rPr lang="ru-RU" sz="2400" b="1" dirty="0" err="1"/>
              <a:t>В</a:t>
            </a:r>
            <a:r>
              <a:rPr lang="ru-RU" sz="2400" b="1" dirty="0" err="1" smtClean="0"/>
              <a:t>арикоцеле</a:t>
            </a:r>
            <a:r>
              <a:rPr lang="ru-RU" sz="2400" b="1" dirty="0" smtClean="0"/>
              <a:t> с частичным тромбозом </a:t>
            </a:r>
            <a:r>
              <a:rPr lang="ru-RU" sz="2400" b="1" dirty="0"/>
              <a:t>(</a:t>
            </a:r>
            <a:r>
              <a:rPr lang="ru-RU" sz="2400" b="1" dirty="0" smtClean="0"/>
              <a:t>стрелка)</a:t>
            </a:r>
          </a:p>
          <a:p>
            <a:r>
              <a:rPr lang="ru-RU" sz="2400" b="1" dirty="0" smtClean="0"/>
              <a:t>Увеличение диаметра вены более </a:t>
            </a:r>
            <a:r>
              <a:rPr lang="ru-RU" sz="2400" b="1" dirty="0"/>
              <a:t>3 </a:t>
            </a:r>
            <a:r>
              <a:rPr lang="ru-RU" sz="2400" b="1" dirty="0" smtClean="0"/>
              <a:t>мм</a:t>
            </a:r>
            <a:endParaRPr lang="ru-RU" sz="2400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314" y="2160589"/>
            <a:ext cx="6792686" cy="411334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829799" y="4855028"/>
            <a:ext cx="23622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Режим-ЦДК</a:t>
            </a:r>
            <a:endParaRPr lang="ru-RU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448959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0"/>
            <a:ext cx="8596668" cy="1320800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/>
              <a:t>Варикозное </a:t>
            </a:r>
            <a:r>
              <a:rPr lang="ru-RU" b="1" dirty="0"/>
              <a:t>расширение вен </a:t>
            </a:r>
            <a:r>
              <a:rPr lang="ru-RU" b="1" dirty="0" smtClean="0"/>
              <a:t>круглой связки матки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1970315"/>
            <a:ext cx="9544352" cy="4071048"/>
          </a:xfrm>
        </p:spPr>
        <p:txBody>
          <a:bodyPr>
            <a:normAutofit/>
          </a:bodyPr>
          <a:lstStyle/>
          <a:p>
            <a:r>
              <a:rPr lang="ru-RU" sz="2400" b="1" dirty="0" smtClean="0"/>
              <a:t>Наблюдается </a:t>
            </a:r>
            <a:r>
              <a:rPr lang="ru-RU" sz="2400" b="1" dirty="0"/>
              <a:t>во время беременности и проявляется в виде острого отека и </a:t>
            </a:r>
            <a:r>
              <a:rPr lang="ru-RU" sz="2400" b="1" dirty="0" smtClean="0"/>
              <a:t>болевого синдрома </a:t>
            </a:r>
            <a:r>
              <a:rPr lang="ru-RU" sz="2400" b="1" dirty="0"/>
              <a:t>в </a:t>
            </a:r>
            <a:r>
              <a:rPr lang="ru-RU" sz="2400" b="1" dirty="0" smtClean="0"/>
              <a:t>паховой области</a:t>
            </a:r>
          </a:p>
          <a:p>
            <a:r>
              <a:rPr lang="ru-RU" sz="2400" b="1" dirty="0" smtClean="0"/>
              <a:t>Ультразвуковые признаки аналогичны признакам </a:t>
            </a:r>
            <a:r>
              <a:rPr lang="ru-RU" sz="2400" b="1" dirty="0" err="1" smtClean="0"/>
              <a:t>варикоцеле</a:t>
            </a:r>
            <a:r>
              <a:rPr lang="ru-RU" sz="2400" b="1" dirty="0" smtClean="0"/>
              <a:t> у мужчин</a:t>
            </a:r>
          </a:p>
          <a:p>
            <a:r>
              <a:rPr lang="ru-RU" sz="2400" b="1" dirty="0" smtClean="0"/>
              <a:t>Купируется самостоятельно после родов, но необходим ультразвуковой контроль в динамике, так как возможен тромбоз </a:t>
            </a:r>
            <a:r>
              <a:rPr lang="ru-RU" sz="2400" b="1" dirty="0" err="1" smtClean="0"/>
              <a:t>варикозно</a:t>
            </a:r>
            <a:r>
              <a:rPr lang="ru-RU" sz="2400" b="1" dirty="0" smtClean="0"/>
              <a:t> расширенных вен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244301848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469571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УЗИ пахового </a:t>
            </a:r>
            <a:r>
              <a:rPr lang="ru-RU" b="1" dirty="0"/>
              <a:t>канала. Продольное </a:t>
            </a:r>
            <a:r>
              <a:rPr lang="ru-RU" b="1" dirty="0" smtClean="0"/>
              <a:t>сканирование, линейный датчик. Варикозное расширение </a:t>
            </a:r>
            <a:r>
              <a:rPr lang="ru-RU" b="1" dirty="0"/>
              <a:t>вен круглой </a:t>
            </a:r>
            <a:r>
              <a:rPr lang="ru-RU" b="1" dirty="0" smtClean="0"/>
              <a:t>связки матки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1886" y="2133601"/>
            <a:ext cx="3733800" cy="448491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b="1" dirty="0" smtClean="0"/>
              <a:t>Женщина 19 лет на </a:t>
            </a:r>
            <a:r>
              <a:rPr lang="ru-RU" sz="2400" b="1" dirty="0"/>
              <a:t>8-м месяце </a:t>
            </a:r>
            <a:r>
              <a:rPr lang="ru-RU" sz="2400" b="1" dirty="0" smtClean="0"/>
              <a:t>беременности</a:t>
            </a:r>
          </a:p>
          <a:p>
            <a:endParaRPr lang="ru-RU" sz="2400" b="1" dirty="0"/>
          </a:p>
          <a:p>
            <a:r>
              <a:rPr lang="ru-RU" sz="2400" b="1" dirty="0" smtClean="0"/>
              <a:t>состояние </a:t>
            </a:r>
            <a:r>
              <a:rPr lang="ru-RU" sz="2400" b="1" dirty="0"/>
              <a:t>покоя (слева</a:t>
            </a:r>
            <a:r>
              <a:rPr lang="ru-RU" sz="2400" b="1" dirty="0" smtClean="0"/>
              <a:t>)</a:t>
            </a:r>
          </a:p>
          <a:p>
            <a:r>
              <a:rPr lang="ru-RU" sz="2400" b="1" dirty="0" smtClean="0"/>
              <a:t>после пробы </a:t>
            </a:r>
            <a:r>
              <a:rPr lang="ru-RU" sz="2400" b="1" dirty="0" err="1"/>
              <a:t>Вальсальвы</a:t>
            </a:r>
            <a:r>
              <a:rPr lang="ru-RU" sz="2400" b="1" dirty="0"/>
              <a:t> (справа</a:t>
            </a:r>
            <a:r>
              <a:rPr lang="ru-RU" sz="2400" b="1" dirty="0" smtClean="0"/>
              <a:t>)</a:t>
            </a:r>
          </a:p>
          <a:p>
            <a:r>
              <a:rPr lang="ru-RU" sz="2400" b="1" dirty="0" smtClean="0"/>
              <a:t>множественные </a:t>
            </a:r>
            <a:r>
              <a:rPr lang="ru-RU" sz="2400" b="1" dirty="0"/>
              <a:t>сосуды (стрелки</a:t>
            </a:r>
            <a:r>
              <a:rPr lang="ru-RU" sz="2400" b="1" dirty="0" smtClean="0"/>
              <a:t>)</a:t>
            </a:r>
            <a:endParaRPr lang="ru-RU" sz="24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384" y="2412596"/>
            <a:ext cx="7602616" cy="341126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500256" y="5050971"/>
            <a:ext cx="23622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Режим-ЦДК</a:t>
            </a:r>
            <a:endParaRPr lang="ru-RU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505972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424543"/>
            <a:ext cx="8596668" cy="1320800"/>
          </a:xfrm>
        </p:spPr>
        <p:txBody>
          <a:bodyPr/>
          <a:lstStyle/>
          <a:p>
            <a:pPr algn="ctr"/>
            <a:r>
              <a:rPr lang="ru-RU" b="1" dirty="0" smtClean="0"/>
              <a:t>Литература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93019" y="1589315"/>
            <a:ext cx="8967409" cy="4441162"/>
          </a:xfrm>
        </p:spPr>
        <p:txBody>
          <a:bodyPr>
            <a:normAutofit/>
          </a:bodyPr>
          <a:lstStyle/>
          <a:p>
            <a:endParaRPr lang="ru-RU" sz="2400" b="1" dirty="0" smtClean="0"/>
          </a:p>
          <a:p>
            <a:pPr marL="0" indent="0">
              <a:buNone/>
            </a:pPr>
            <a:r>
              <a:rPr lang="en-US" sz="2400" b="1" dirty="0" smtClean="0"/>
              <a:t>Radio Graphics</a:t>
            </a:r>
            <a:r>
              <a:rPr lang="ru-RU" sz="2400" b="1" dirty="0" smtClean="0"/>
              <a:t> </a:t>
            </a:r>
            <a:r>
              <a:rPr lang="en-US" sz="2400" b="1" dirty="0" smtClean="0"/>
              <a:t>Vol</a:t>
            </a:r>
            <a:r>
              <a:rPr lang="en-US" sz="2400" b="1" dirty="0"/>
              <a:t>. 36, No. 7</a:t>
            </a:r>
            <a:endParaRPr lang="ru-RU" sz="2400" b="1" dirty="0"/>
          </a:p>
          <a:p>
            <a:pPr marL="0" indent="0">
              <a:buNone/>
            </a:pPr>
            <a:r>
              <a:rPr lang="en-US" sz="2400" b="1" dirty="0"/>
              <a:t>Published </a:t>
            </a:r>
            <a:r>
              <a:rPr lang="en-US" sz="2400" b="1" dirty="0" smtClean="0"/>
              <a:t>Online</a:t>
            </a:r>
            <a:r>
              <a:rPr lang="ru-RU" sz="2400" b="1" dirty="0" smtClean="0"/>
              <a:t> </a:t>
            </a:r>
            <a:r>
              <a:rPr lang="en-US" sz="2400" b="1" dirty="0" smtClean="0"/>
              <a:t>Oct </a:t>
            </a:r>
            <a:r>
              <a:rPr lang="en-US" sz="2400" b="1" dirty="0"/>
              <a:t>7 2016</a:t>
            </a:r>
            <a:endParaRPr lang="ru-RU" sz="2400" b="1" dirty="0" smtClean="0"/>
          </a:p>
          <a:p>
            <a:pPr marL="0" indent="0">
              <a:buNone/>
            </a:pPr>
            <a:r>
              <a:rPr lang="en-US" sz="2400" b="1" dirty="0" smtClean="0"/>
              <a:t>US </a:t>
            </a:r>
            <a:r>
              <a:rPr lang="en-US" sz="2400" b="1" dirty="0"/>
              <a:t>of the Inguinal Canal: Comprehensive Review of Pathologic Processes with CT and MR Imaging Correlation</a:t>
            </a:r>
          </a:p>
          <a:p>
            <a:pPr marL="0" indent="0">
              <a:buNone/>
            </a:pPr>
            <a:r>
              <a:rPr lang="en-US" sz="2400" b="1" dirty="0" smtClean="0"/>
              <a:t> 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41487384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3" y="304800"/>
            <a:ext cx="9054496" cy="1393371"/>
          </a:xfrm>
        </p:spPr>
        <p:txBody>
          <a:bodyPr/>
          <a:lstStyle/>
          <a:p>
            <a:pPr algn="ctr"/>
            <a:r>
              <a:rPr lang="ru-RU" dirty="0" smtClean="0"/>
              <a:t>Ультразвуковое исследование пахового канала. Паховая грыжа </a:t>
            </a:r>
            <a:endParaRPr lang="ru-RU" dirty="0"/>
          </a:p>
        </p:txBody>
      </p:sp>
      <p:pic>
        <p:nvPicPr>
          <p:cNvPr id="4" name="rg150181suppm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19747" y="1698171"/>
            <a:ext cx="6879774" cy="5159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680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4306" y="1180875"/>
            <a:ext cx="9740294" cy="5143725"/>
          </a:xfrm>
        </p:spPr>
        <p:txBody>
          <a:bodyPr>
            <a:noAutofit/>
          </a:bodyPr>
          <a:lstStyle/>
          <a:p>
            <a:r>
              <a:rPr lang="ru-RU" sz="2400" b="1" dirty="0"/>
              <a:t>Прямые грыжи не являются врожденными и чаще возникают у пожилых людей в результате </a:t>
            </a:r>
            <a:r>
              <a:rPr lang="ru-RU" sz="2400" b="1" dirty="0" smtClean="0"/>
              <a:t>снижения тонуса мышц передней </a:t>
            </a:r>
            <a:r>
              <a:rPr lang="ru-RU" sz="2400" b="1" dirty="0"/>
              <a:t>брюшной стенки и истончения фасции. Обычно они </a:t>
            </a:r>
            <a:r>
              <a:rPr lang="ru-RU" sz="2400" b="1" dirty="0" smtClean="0"/>
              <a:t>двусторонние</a:t>
            </a:r>
          </a:p>
          <a:p>
            <a:r>
              <a:rPr lang="ru-RU" sz="2400" b="1" dirty="0" smtClean="0"/>
              <a:t>Любое </a:t>
            </a:r>
            <a:r>
              <a:rPr lang="ru-RU" sz="2400" b="1" dirty="0"/>
              <a:t>состояние, которое приводит либо к повышению внутрибрюшного давления, либо к </a:t>
            </a:r>
            <a:r>
              <a:rPr lang="ru-RU" sz="2400" b="1" dirty="0" smtClean="0"/>
              <a:t>изменению соединительной ткан, </a:t>
            </a:r>
            <a:r>
              <a:rPr lang="ru-RU" sz="2400" b="1" dirty="0"/>
              <a:t>может вызвать развитие прямой паховой </a:t>
            </a:r>
            <a:r>
              <a:rPr lang="ru-RU" sz="2400" b="1" dirty="0" smtClean="0"/>
              <a:t>грыжи</a:t>
            </a:r>
          </a:p>
          <a:p>
            <a:r>
              <a:rPr lang="ru-RU" sz="2400" b="1" dirty="0"/>
              <a:t>Факторы риска включают хроническую </a:t>
            </a:r>
            <a:r>
              <a:rPr lang="ru-RU" sz="2400" b="1" dirty="0" err="1"/>
              <a:t>обструктивную</a:t>
            </a:r>
            <a:r>
              <a:rPr lang="ru-RU" sz="2400" b="1" dirty="0"/>
              <a:t> болезнь легких, поднятие тяжестей, асцит, кашель, </a:t>
            </a:r>
            <a:r>
              <a:rPr lang="ru-RU" sz="2400" b="1" dirty="0" err="1"/>
              <a:t>перитонеальный</a:t>
            </a:r>
            <a:r>
              <a:rPr lang="ru-RU" sz="2400" b="1" dirty="0"/>
              <a:t> диализ, курение и </a:t>
            </a:r>
            <a:r>
              <a:rPr lang="ru-RU" sz="2400" b="1" dirty="0" smtClean="0"/>
              <a:t>коллагенозы.</a:t>
            </a:r>
            <a:r>
              <a:rPr lang="ru-RU" sz="2400" b="1" dirty="0"/>
              <a:t> </a:t>
            </a:r>
            <a:r>
              <a:rPr lang="ru-RU" sz="2400" b="1" dirty="0" smtClean="0"/>
              <a:t>Грыжевой мешок попадает </a:t>
            </a:r>
            <a:r>
              <a:rPr lang="ru-RU" sz="2400" b="1" dirty="0"/>
              <a:t>в </a:t>
            </a:r>
            <a:r>
              <a:rPr lang="ru-RU" sz="2400" b="1" dirty="0" smtClean="0"/>
              <a:t>паховый канал через </a:t>
            </a:r>
            <a:r>
              <a:rPr lang="ru-RU" sz="2400" b="1" dirty="0"/>
              <a:t>дефект </a:t>
            </a:r>
            <a:r>
              <a:rPr lang="ru-RU" sz="2400" b="1" dirty="0" smtClean="0"/>
              <a:t>его задней </a:t>
            </a:r>
            <a:r>
              <a:rPr lang="ru-RU" sz="2400" b="1" dirty="0"/>
              <a:t>стенки </a:t>
            </a: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677334" y="250372"/>
            <a:ext cx="8596668" cy="1320800"/>
          </a:xfrm>
        </p:spPr>
        <p:txBody>
          <a:bodyPr/>
          <a:lstStyle/>
          <a:p>
            <a:pPr algn="ctr"/>
            <a:r>
              <a:rPr lang="ru-RU" dirty="0" smtClean="0"/>
              <a:t>Паховые грыжи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76727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2138818"/>
            <a:ext cx="9130695" cy="3880773"/>
          </a:xfrm>
        </p:spPr>
        <p:txBody>
          <a:bodyPr/>
          <a:lstStyle/>
          <a:p>
            <a:r>
              <a:rPr lang="ru-RU" sz="2400" b="1" dirty="0" smtClean="0"/>
              <a:t>Тип </a:t>
            </a:r>
            <a:r>
              <a:rPr lang="ru-RU" sz="2400" b="1" dirty="0"/>
              <a:t>паховой грыжи можно определить при УЗИ, </a:t>
            </a:r>
            <a:r>
              <a:rPr lang="ru-RU" sz="2400" b="1" dirty="0" err="1" smtClean="0"/>
              <a:t>идентифецировав</a:t>
            </a:r>
            <a:r>
              <a:rPr lang="ru-RU" sz="2400" b="1" dirty="0" smtClean="0"/>
              <a:t> шейку грыжевого мешка </a:t>
            </a:r>
            <a:r>
              <a:rPr lang="ru-RU" sz="2400" b="1" dirty="0"/>
              <a:t>и ее отношение к нижним </a:t>
            </a:r>
            <a:r>
              <a:rPr lang="ru-RU" sz="2400" b="1" dirty="0" err="1"/>
              <a:t>эпигастральным</a:t>
            </a:r>
            <a:r>
              <a:rPr lang="ru-RU" sz="2400" b="1" dirty="0"/>
              <a:t> сосудам, а также наблюдая характерное движение содержимого </a:t>
            </a:r>
            <a:r>
              <a:rPr lang="ru-RU" sz="2400" b="1" dirty="0" smtClean="0"/>
              <a:t>грыжевого мешка </a:t>
            </a:r>
            <a:r>
              <a:rPr lang="ru-RU" sz="2400" b="1" dirty="0"/>
              <a:t>по отношению к </a:t>
            </a:r>
            <a:r>
              <a:rPr lang="ru-RU" sz="2400" b="1" dirty="0" smtClean="0"/>
              <a:t>датчику</a:t>
            </a:r>
          </a:p>
          <a:p>
            <a:endParaRPr lang="ru-RU" dirty="0"/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677334" y="250372"/>
            <a:ext cx="8836780" cy="1320800"/>
          </a:xfrm>
        </p:spPr>
        <p:txBody>
          <a:bodyPr/>
          <a:lstStyle/>
          <a:p>
            <a:pPr algn="ctr"/>
            <a:r>
              <a:rPr lang="ru-RU" b="1" dirty="0" smtClean="0"/>
              <a:t>Ультразвуковая семиотика паховых грыж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899125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1930400"/>
            <a:ext cx="9566123" cy="4414382"/>
          </a:xfrm>
        </p:spPr>
        <p:txBody>
          <a:bodyPr>
            <a:noAutofit/>
          </a:bodyPr>
          <a:lstStyle/>
          <a:p>
            <a:r>
              <a:rPr lang="ru-RU" sz="2400" b="1" dirty="0"/>
              <a:t>Поскольку прямые паховые грыжи могут возникать в любом месте треугольника </a:t>
            </a:r>
            <a:r>
              <a:rPr lang="ru-RU" sz="2400" b="1" dirty="0" err="1"/>
              <a:t>Гессельбаха</a:t>
            </a:r>
            <a:r>
              <a:rPr lang="ru-RU" sz="2400" b="1" dirty="0"/>
              <a:t>, весь треугольник необходимо исследовать постепенно, используя пробу </a:t>
            </a:r>
            <a:r>
              <a:rPr lang="ru-RU" sz="2400" b="1" dirty="0" err="1" smtClean="0"/>
              <a:t>Вальсальвы</a:t>
            </a:r>
            <a:endParaRPr lang="ru-RU" sz="2400" b="1" dirty="0" smtClean="0"/>
          </a:p>
          <a:p>
            <a:r>
              <a:rPr lang="ru-RU" sz="2400" b="1" dirty="0" smtClean="0"/>
              <a:t>В случае прямой паховой грыже содержимое грыжевого мешка перемещается по направлению к УЗ-датчику во время выполнения пробы </a:t>
            </a:r>
            <a:r>
              <a:rPr lang="ru-RU" sz="2400" b="1" dirty="0" err="1" smtClean="0"/>
              <a:t>Вальсальвы</a:t>
            </a:r>
            <a:endParaRPr lang="ru-RU" sz="2400" b="1" dirty="0" smtClean="0"/>
          </a:p>
          <a:p>
            <a:r>
              <a:rPr lang="ru-RU" sz="2400" b="1" dirty="0" smtClean="0"/>
              <a:t>При косой паховой грыже содержимое грыжевого перемещается </a:t>
            </a:r>
            <a:r>
              <a:rPr lang="ru-RU" sz="2400" b="1" dirty="0"/>
              <a:t>вдоль оси п</a:t>
            </a:r>
            <a:r>
              <a:rPr lang="ru-RU" sz="2400" b="1" dirty="0" smtClean="0"/>
              <a:t>ахового канала </a:t>
            </a:r>
            <a:r>
              <a:rPr lang="ru-RU" sz="2400" b="1" dirty="0" err="1" smtClean="0"/>
              <a:t>медиально</a:t>
            </a:r>
            <a:r>
              <a:rPr lang="ru-RU" sz="2400" b="1" dirty="0" smtClean="0"/>
              <a:t> и ниже</a:t>
            </a:r>
            <a:endParaRPr lang="ru-RU" sz="2400" b="1" dirty="0"/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677334" y="250372"/>
            <a:ext cx="8836780" cy="1320800"/>
          </a:xfrm>
        </p:spPr>
        <p:txBody>
          <a:bodyPr/>
          <a:lstStyle/>
          <a:p>
            <a:pPr algn="ctr"/>
            <a:r>
              <a:rPr lang="ru-RU" b="1" dirty="0" smtClean="0"/>
              <a:t>Ультразвуковая семиотика паховых грыж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948452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1681617"/>
            <a:ext cx="9903580" cy="5023983"/>
          </a:xfrm>
        </p:spPr>
        <p:txBody>
          <a:bodyPr>
            <a:noAutofit/>
          </a:bodyPr>
          <a:lstStyle/>
          <a:p>
            <a:pPr marL="0" lvl="0" indent="0">
              <a:buNone/>
            </a:pPr>
            <a:r>
              <a:rPr lang="ru-RU" sz="2400" b="1" dirty="0" smtClean="0"/>
              <a:t>За движение грыжевого мешка можно принять нормальное движение семенного канатика</a:t>
            </a:r>
          </a:p>
          <a:p>
            <a:pPr lvl="0"/>
            <a:r>
              <a:rPr lang="ru-RU" sz="2400" b="1" dirty="0" smtClean="0"/>
              <a:t>Отсутствие </a:t>
            </a:r>
            <a:r>
              <a:rPr lang="ru-RU" sz="2400" b="1" dirty="0"/>
              <a:t>растяжения </a:t>
            </a:r>
            <a:r>
              <a:rPr lang="ru-RU" sz="2400" b="1" dirty="0" smtClean="0"/>
              <a:t>пахового канала </a:t>
            </a:r>
            <a:r>
              <a:rPr lang="ru-RU" sz="2400" b="1" dirty="0"/>
              <a:t>во время </a:t>
            </a:r>
            <a:r>
              <a:rPr lang="ru-RU" sz="2400" b="1" dirty="0" smtClean="0"/>
              <a:t>пробы </a:t>
            </a:r>
            <a:r>
              <a:rPr lang="ru-RU" sz="2400" b="1" dirty="0" err="1"/>
              <a:t>Вальсальвы</a:t>
            </a:r>
            <a:r>
              <a:rPr lang="ru-RU" sz="2400" b="1" dirty="0"/>
              <a:t> </a:t>
            </a:r>
            <a:r>
              <a:rPr lang="ru-RU" sz="2400" b="1" dirty="0" smtClean="0"/>
              <a:t>в поперечном сканировании позволяет избежать </a:t>
            </a:r>
            <a:r>
              <a:rPr lang="ru-RU" sz="2400" b="1" dirty="0" err="1" smtClean="0"/>
              <a:t>гипердиагностики</a:t>
            </a:r>
            <a:endParaRPr lang="ru-RU" sz="2400" b="1" dirty="0" smtClean="0"/>
          </a:p>
          <a:p>
            <a:pPr marL="0" lvl="0" indent="0">
              <a:buNone/>
            </a:pPr>
            <a:endParaRPr lang="ru-RU" sz="2400" b="1" dirty="0" smtClean="0"/>
          </a:p>
          <a:p>
            <a:pPr marL="0" lvl="0" indent="0">
              <a:buNone/>
            </a:pPr>
            <a:r>
              <a:rPr lang="ru-RU" sz="2400" b="1" dirty="0" smtClean="0"/>
              <a:t>Неверное </a:t>
            </a:r>
            <a:r>
              <a:rPr lang="ru-RU" sz="2400" b="1" dirty="0"/>
              <a:t>толкование движения брюшной стенки как прямой паховой </a:t>
            </a:r>
            <a:r>
              <a:rPr lang="ru-RU" sz="2400" b="1" dirty="0" smtClean="0"/>
              <a:t>грыжи</a:t>
            </a:r>
          </a:p>
          <a:p>
            <a:pPr lvl="0"/>
            <a:r>
              <a:rPr lang="ru-RU" sz="2400" b="1" dirty="0"/>
              <a:t>П</a:t>
            </a:r>
            <a:r>
              <a:rPr lang="ru-RU" sz="2400" b="1" dirty="0" smtClean="0"/>
              <a:t>ри пробе </a:t>
            </a:r>
            <a:r>
              <a:rPr lang="ru-RU" sz="2400" b="1" dirty="0" err="1"/>
              <a:t>Вальсальвы</a:t>
            </a:r>
            <a:r>
              <a:rPr lang="ru-RU" sz="2400" b="1" dirty="0"/>
              <a:t> брюшная стенка </a:t>
            </a:r>
            <a:r>
              <a:rPr lang="ru-RU" sz="2400" b="1" dirty="0" smtClean="0"/>
              <a:t>двигается как </a:t>
            </a:r>
            <a:r>
              <a:rPr lang="ru-RU" sz="2400" b="1" dirty="0"/>
              <a:t>единое целое, </a:t>
            </a:r>
            <a:r>
              <a:rPr lang="ru-RU" sz="2400" b="1" dirty="0" smtClean="0"/>
              <a:t>а грыжевой мешок - отдельно (кпереди </a:t>
            </a:r>
            <a:r>
              <a:rPr lang="ru-RU" sz="2400" b="1" dirty="0"/>
              <a:t>от </a:t>
            </a:r>
            <a:r>
              <a:rPr lang="ru-RU" sz="2400" b="1" dirty="0" smtClean="0"/>
              <a:t>нижних </a:t>
            </a:r>
            <a:r>
              <a:rPr lang="ru-RU" sz="2400" b="1" dirty="0" err="1" smtClean="0"/>
              <a:t>эпигастральных</a:t>
            </a:r>
            <a:r>
              <a:rPr lang="ru-RU" sz="2400" b="1" dirty="0" smtClean="0"/>
              <a:t> сосудов)</a:t>
            </a:r>
            <a:endParaRPr lang="ru-RU" sz="2400" b="1" dirty="0"/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677334" y="250372"/>
            <a:ext cx="8836780" cy="1320800"/>
          </a:xfrm>
        </p:spPr>
        <p:txBody>
          <a:bodyPr/>
          <a:lstStyle/>
          <a:p>
            <a:pPr algn="ctr"/>
            <a:r>
              <a:rPr lang="ru-RU" b="1" dirty="0"/>
              <a:t>Ультразвуковая семиотика паховых </a:t>
            </a:r>
            <a:r>
              <a:rPr lang="ru-RU" b="1" dirty="0" smtClean="0"/>
              <a:t>грыж. Возможные ошибки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576570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9877" y="76200"/>
            <a:ext cx="9293980" cy="1838097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/>
              <a:t>УЗИ пахового канала. Косая паховая грыжа</a:t>
            </a:r>
            <a:endParaRPr lang="ru-RU" sz="32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56552" y="1620262"/>
            <a:ext cx="4787295" cy="4240211"/>
          </a:xfrm>
        </p:spPr>
        <p:txBody>
          <a:bodyPr>
            <a:normAutofit lnSpcReduction="10000"/>
          </a:bodyPr>
          <a:lstStyle/>
          <a:p>
            <a:r>
              <a:rPr lang="ru-RU" sz="2400" b="1" dirty="0" smtClean="0"/>
              <a:t>мальчик </a:t>
            </a:r>
            <a:r>
              <a:rPr lang="ru-RU" sz="2400" b="1" dirty="0"/>
              <a:t>13-ти лет с пальпируемым образованием в паховой области</a:t>
            </a:r>
          </a:p>
          <a:p>
            <a:endParaRPr lang="ru-RU" sz="2400" dirty="0"/>
          </a:p>
          <a:p>
            <a:endParaRPr lang="ru-RU" sz="2400" b="1" dirty="0" smtClean="0"/>
          </a:p>
          <a:p>
            <a:r>
              <a:rPr lang="ru-RU" sz="2400" b="1" dirty="0" smtClean="0"/>
              <a:t>Прямые </a:t>
            </a:r>
            <a:r>
              <a:rPr lang="ru-RU" sz="2400" b="1" dirty="0"/>
              <a:t>мышцы живота (</a:t>
            </a:r>
            <a:r>
              <a:rPr lang="ru-RU" sz="2400" b="1" dirty="0" smtClean="0"/>
              <a:t>M)</a:t>
            </a:r>
          </a:p>
          <a:p>
            <a:r>
              <a:rPr lang="ru-RU" sz="2400" b="1" dirty="0"/>
              <a:t>Г</a:t>
            </a:r>
            <a:r>
              <a:rPr lang="ru-RU" sz="2400" b="1" dirty="0" smtClean="0"/>
              <a:t>рыжевой </a:t>
            </a:r>
            <a:r>
              <a:rPr lang="ru-RU" sz="2400" b="1" dirty="0"/>
              <a:t>мешок </a:t>
            </a:r>
            <a:r>
              <a:rPr lang="ru-RU" sz="2400" b="1" dirty="0" smtClean="0"/>
              <a:t>(*)</a:t>
            </a:r>
            <a:endParaRPr lang="ru-RU" sz="2400" b="1" dirty="0"/>
          </a:p>
          <a:p>
            <a:r>
              <a:rPr lang="ru-RU" sz="2400" b="1" dirty="0"/>
              <a:t>Нижние </a:t>
            </a:r>
            <a:r>
              <a:rPr lang="ru-RU" sz="2400" b="1" dirty="0" err="1"/>
              <a:t>эпигастральные</a:t>
            </a:r>
            <a:r>
              <a:rPr lang="ru-RU" sz="2400" b="1" dirty="0"/>
              <a:t> артерия и вена (стрелка</a:t>
            </a:r>
            <a:r>
              <a:rPr lang="ru-RU" sz="2400" b="1" dirty="0" smtClean="0"/>
              <a:t>)</a:t>
            </a:r>
            <a:endParaRPr lang="ru-RU" sz="2400" b="1" dirty="0"/>
          </a:p>
        </p:txBody>
      </p:sp>
      <p:pic>
        <p:nvPicPr>
          <p:cNvPr id="4" name="rg150181suppm3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92862" y="1203089"/>
            <a:ext cx="5799138" cy="5654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99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Аспект">
  <a:themeElements>
    <a:clrScheme name="Фиолетовый">
      <a:dk1>
        <a:sysClr val="windowText" lastClr="000000"/>
      </a:dk1>
      <a:lt1>
        <a:sysClr val="window" lastClr="FFFFFF"/>
      </a:lt1>
      <a:dk2>
        <a:srgbClr val="373545"/>
      </a:dk2>
      <a:lt2>
        <a:srgbClr val="DCD8DC"/>
      </a:lt2>
      <a:accent1>
        <a:srgbClr val="AD84C6"/>
      </a:accent1>
      <a:accent2>
        <a:srgbClr val="8784C7"/>
      </a:accent2>
      <a:accent3>
        <a:srgbClr val="5D739A"/>
      </a:accent3>
      <a:accent4>
        <a:srgbClr val="6997AF"/>
      </a:accent4>
      <a:accent5>
        <a:srgbClr val="84ACB6"/>
      </a:accent5>
      <a:accent6>
        <a:srgbClr val="6F8183"/>
      </a:accent6>
      <a:hlink>
        <a:srgbClr val="69A020"/>
      </a:hlink>
      <a:folHlink>
        <a:srgbClr val="8C8C8C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7040</TotalTime>
  <Words>1639</Words>
  <Application>Microsoft Office PowerPoint</Application>
  <PresentationFormat>Широкоэкранный</PresentationFormat>
  <Paragraphs>235</Paragraphs>
  <Slides>39</Slides>
  <Notes>19</Notes>
  <HiddenSlides>0</HiddenSlides>
  <MMClips>6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39</vt:i4>
      </vt:variant>
    </vt:vector>
  </HeadingPairs>
  <TitlesOfParts>
    <vt:vector size="45" baseType="lpstr">
      <vt:lpstr>Arial</vt:lpstr>
      <vt:lpstr>Calibri</vt:lpstr>
      <vt:lpstr>Century Gothic</vt:lpstr>
      <vt:lpstr>Trebuchet MS</vt:lpstr>
      <vt:lpstr>Wingdings 3</vt:lpstr>
      <vt:lpstr>Аспект</vt:lpstr>
      <vt:lpstr>Ультразвуковая диагностика патологических процессов пахового канала. Часть 2</vt:lpstr>
      <vt:lpstr>Паховые грыжи</vt:lpstr>
      <vt:lpstr>Паховые грыжи</vt:lpstr>
      <vt:lpstr>Ультразвуковое исследование пахового канала. Паховая грыжа </vt:lpstr>
      <vt:lpstr>Паховые грыжи</vt:lpstr>
      <vt:lpstr>Ультразвуковая семиотика паховых грыж</vt:lpstr>
      <vt:lpstr>Ультразвуковая семиотика паховых грыж</vt:lpstr>
      <vt:lpstr>Ультразвуковая семиотика паховых грыж. Возможные ошибки</vt:lpstr>
      <vt:lpstr>УЗИ пахового канала. Косая паховая грыжа</vt:lpstr>
      <vt:lpstr>УЗИ пахового канала. Прямая паховая грыжа</vt:lpstr>
      <vt:lpstr>УЗИ пахового канала. Продольное сканирование. Проба Вальсальвы</vt:lpstr>
      <vt:lpstr>Паховые грыжи</vt:lpstr>
      <vt:lpstr>УЗИ пахового канала. Продольное сканирование. Паховая грыжа</vt:lpstr>
      <vt:lpstr>УЗИ пахового канала. Поперечное сканирование. Паховая грыжа </vt:lpstr>
      <vt:lpstr>Ущемленные паховые грыжи</vt:lpstr>
      <vt:lpstr>Ущемленные паховые грыжи</vt:lpstr>
      <vt:lpstr>УЗИ пахового канала. Продольное сканирование. Ущемленная косая паховая грыжа</vt:lpstr>
      <vt:lpstr>УЗИ пахового канала. Поперечное сканирование.  Ущемленная паховая грыжа </vt:lpstr>
      <vt:lpstr>УЗИ пахового канала. Продольное сканирование. Ущемленная косая паховая грыжа</vt:lpstr>
      <vt:lpstr>Ультразвуковые особенности пахового канала после герниопластики</vt:lpstr>
      <vt:lpstr>УЗИ пахового канала. После герниопластики</vt:lpstr>
      <vt:lpstr>Ультразвуковая семиотика послеоперационных осложнении (Серома, гематома, абсцесс)</vt:lpstr>
      <vt:lpstr>УЗИ пахового канала, продольное сканирование. Послеоперационная гематома</vt:lpstr>
      <vt:lpstr>Рецидив паховой грыжи</vt:lpstr>
      <vt:lpstr>УЗИ пахового канала, поперечное сканирование.  Рецидив паховой грыжи после герниопластики с использованием сетчатого имлантата</vt:lpstr>
      <vt:lpstr>УЗИ пахового канала. Продольное  сканирование. Рецидивирующая паховая грыжа с миграцией сетчатого импланта и множественными абсцессами</vt:lpstr>
      <vt:lpstr>КТ с контрастированием. Фронтальная проекция</vt:lpstr>
      <vt:lpstr>Гидроцеле</vt:lpstr>
      <vt:lpstr>УЗИ органов мошонки и пахового канала. Продольное сканирование. Гидроцеле справа, асцит </vt:lpstr>
      <vt:lpstr>УЗИ органов мошонки и пахового канала. Продольное сканирование. Гидроцеле </vt:lpstr>
      <vt:lpstr>Презентация PowerPoint</vt:lpstr>
      <vt:lpstr>УЗИ органов мошонки и пахового канала. Продольное сканирование.  Киста придатка яичка, распространяющаяся на паховый канал</vt:lpstr>
      <vt:lpstr>КТ с контрастированием. Фронтальная проекция </vt:lpstr>
      <vt:lpstr>Варикоцеле</vt:lpstr>
      <vt:lpstr>Ультразвуковые признаки варикоцеле</vt:lpstr>
      <vt:lpstr>УЗИ органов мошонки и пахового канала. Продольное сканирование. Варикоцеле </vt:lpstr>
      <vt:lpstr>Варикозное расширение вен круглой связки матки</vt:lpstr>
      <vt:lpstr>УЗИ пахового канала. Продольное сканирование, линейный датчик. Варикозное расширение вен круглой связки матки</vt:lpstr>
      <vt:lpstr>Литература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79082</dc:creator>
  <cp:lastModifiedBy>79082</cp:lastModifiedBy>
  <cp:revision>189</cp:revision>
  <dcterms:created xsi:type="dcterms:W3CDTF">2021-05-03T04:00:06Z</dcterms:created>
  <dcterms:modified xsi:type="dcterms:W3CDTF">2021-05-25T09:51:09Z</dcterms:modified>
</cp:coreProperties>
</file>