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0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365104"/>
            <a:ext cx="6400800" cy="1752600"/>
          </a:xfrm>
        </p:spPr>
        <p:txBody>
          <a:bodyPr>
            <a:normAutofit/>
          </a:bodyPr>
          <a:lstStyle/>
          <a:p>
            <a:pPr marR="0"/>
            <a:r>
              <a:rPr lang="ru-RU" dirty="0" smtClean="0"/>
              <a:t> </a:t>
            </a:r>
            <a:r>
              <a:rPr lang="ru-RU" dirty="0" smtClean="0"/>
              <a:t>Выполнил:</a:t>
            </a:r>
          </a:p>
          <a:p>
            <a:pPr marR="0"/>
            <a:r>
              <a:rPr lang="ru-RU" dirty="0" smtClean="0"/>
              <a:t>Ординатор 1 года </a:t>
            </a:r>
          </a:p>
          <a:p>
            <a:pPr marR="0"/>
            <a:r>
              <a:rPr lang="ru-RU" dirty="0" err="1" smtClean="0"/>
              <a:t>Хамдамов</a:t>
            </a:r>
            <a:r>
              <a:rPr lang="ru-RU" dirty="0" smtClean="0"/>
              <a:t> </a:t>
            </a:r>
            <a:r>
              <a:rPr lang="ru-RU" dirty="0" err="1" smtClean="0"/>
              <a:t>Нуриддин</a:t>
            </a:r>
            <a:r>
              <a:rPr lang="ru-RU" dirty="0" smtClean="0"/>
              <a:t> </a:t>
            </a:r>
            <a:r>
              <a:rPr lang="ru-RU" dirty="0" err="1" smtClean="0"/>
              <a:t>Баходирович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92D050"/>
                </a:solidFill>
              </a:rPr>
              <a:t>Абдоминальная ишемическая болезнь </a:t>
            </a:r>
          </a:p>
        </p:txBody>
      </p:sp>
    </p:spTree>
    <p:extLst>
      <p:ext uri="{BB962C8B-B14F-4D97-AF65-F5344CB8AC3E}">
        <p14:creationId xmlns:p14="http://schemas.microsoft.com/office/powerpoint/2010/main" xmlns="" val="3442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4800" cy="1143000"/>
          </a:xfrm>
        </p:spPr>
        <p:txBody>
          <a:bodyPr/>
          <a:lstStyle/>
          <a:p>
            <a:r>
              <a:rPr lang="ru-RU" dirty="0">
                <a:solidFill>
                  <a:srgbClr val="92D050"/>
                </a:solidFill>
              </a:rPr>
              <a:t>КЛИНИЧЕСКАЯ КАРТИНА  </a:t>
            </a:r>
            <a:r>
              <a:rPr lang="ru-RU" dirty="0"/>
              <a:t>ЗАБОЛЕВАНИЯ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Клиническая картина хронической абдоминальной ишемии отличается большим разнообразием и мало выраженной специфичностью. Эти больные годами ходят к врачам различных специальностей, им проводят многочисленные исследования, диагностируют различные заболевания, которые, возможно, у них есть, но носят вторичный характер. </a:t>
            </a:r>
            <a:endParaRPr lang="ru-RU" dirty="0" smtClean="0"/>
          </a:p>
          <a:p>
            <a:r>
              <a:rPr lang="ru-RU" dirty="0"/>
              <a:t>Еще в 1901 году </a:t>
            </a:r>
            <a:r>
              <a:rPr lang="ru-RU" dirty="0" err="1"/>
              <a:t>Schnitzler</a:t>
            </a:r>
            <a:r>
              <a:rPr lang="ru-RU" dirty="0"/>
              <a:t> систематизировал симптоматику этого заболевания и выделил триаду симптомов: </a:t>
            </a:r>
            <a:r>
              <a:rPr lang="ru-RU" dirty="0">
                <a:solidFill>
                  <a:srgbClr val="FF0000"/>
                </a:solidFill>
              </a:rPr>
              <a:t>боли в животе, дисфункция кишечника, прогрессирующее похудение</a:t>
            </a:r>
            <a:r>
              <a:rPr lang="ru-RU" dirty="0"/>
              <a:t>. Эти симптомы являются ведущими в клинике заболевания</a:t>
            </a:r>
            <a:r>
              <a:rPr lang="ru-RU" dirty="0" smtClean="0"/>
              <a:t>.</a:t>
            </a:r>
          </a:p>
          <a:p>
            <a:r>
              <a:rPr lang="ru-RU" dirty="0"/>
              <a:t>При чревной форме доминирующим является болевой синдром; брыжеечная форма, кроме боли, сопровождается дисфункцией кишечника, выражающейся нарушением моторной, секреторной и абсорбционной функций.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4767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r>
              <a:rPr lang="ru-RU" dirty="0"/>
              <a:t>Основной жалобой больных при синдроме хронической абдоминальной ишемии является </a:t>
            </a:r>
            <a:r>
              <a:rPr lang="ru-RU" dirty="0">
                <a:solidFill>
                  <a:srgbClr val="FF0000"/>
                </a:solidFill>
              </a:rPr>
              <a:t>боль</a:t>
            </a:r>
            <a:r>
              <a:rPr lang="ru-RU" dirty="0"/>
              <a:t> в животе как результат ишемии и гипоксии органов пищеварения. По характеру боль может быть схваткообразной, ноющей или тупой, </a:t>
            </a:r>
            <a:r>
              <a:rPr lang="ru-RU" dirty="0" err="1"/>
              <a:t>иррадиировать</a:t>
            </a:r>
            <a:r>
              <a:rPr lang="ru-RU" dirty="0"/>
              <a:t> в спину, правое подреберье. При поражении чревной артерии боль может быть обусловлена ишемией печени и не иметь четкой связи с процессом пищеварения. У некоторых больных она возникает при ходьбе или физической нагрузке. При брыжеечной форме боль появляется через 15–30 минут </a:t>
            </a:r>
            <a:r>
              <a:rPr lang="ru-RU" dirty="0">
                <a:solidFill>
                  <a:srgbClr val="FF0000"/>
                </a:solidFill>
              </a:rPr>
              <a:t>после еды</a:t>
            </a:r>
            <a:r>
              <a:rPr lang="ru-RU" dirty="0"/>
              <a:t> и продолжается 2–2,5 часа, т.е. в течение всего периода пассажа пищи по кишечнику.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Боль</a:t>
            </a:r>
            <a:r>
              <a:rPr lang="ru-RU" dirty="0"/>
              <a:t> локализуется преимущественно в </a:t>
            </a:r>
            <a:r>
              <a:rPr lang="ru-RU" dirty="0" err="1">
                <a:solidFill>
                  <a:srgbClr val="FF0000"/>
                </a:solidFill>
              </a:rPr>
              <a:t>эпигастральной</a:t>
            </a:r>
            <a:r>
              <a:rPr lang="ru-RU" dirty="0"/>
              <a:t> области, иногда </a:t>
            </a:r>
            <a:r>
              <a:rPr lang="ru-RU" dirty="0" err="1"/>
              <a:t>иррадиирует</a:t>
            </a:r>
            <a:r>
              <a:rPr lang="ru-RU" dirty="0"/>
              <a:t> в спину или правое подреберье (бассейн чревного ствола), может появляться в </a:t>
            </a:r>
            <a:r>
              <a:rPr lang="ru-RU" dirty="0" err="1"/>
              <a:t>мезогастрии</a:t>
            </a:r>
            <a:r>
              <a:rPr lang="ru-RU" dirty="0"/>
              <a:t> (бассейн верхней брыжеечной артерии) или левой подвздошной области (бассейн нижней брыжеечной артерии). Болевой синдром уменьшается при резком ограничении приема пищи.</a:t>
            </a:r>
          </a:p>
          <a:p>
            <a:endParaRPr lang="ru-RU" dirty="0"/>
          </a:p>
          <a:p>
            <a:r>
              <a:rPr lang="ru-RU" dirty="0"/>
              <a:t>В начальной стадии заболевания боль носит периодический характер, появляется после употребления мясной, молочной и другой трудноперевариваемой пищи. По мере прогрессирования заболевания боль усиливается, возникает после приема любой пищи, что заставляет больных резко ограничивать себя в еде. В дальнейшем боль становится постоянной, очень интенсивной, усиливающейся после приема любой пищи в небольшом количестве, больные почти перестают есть.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8563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Ряд факторов может влиять на уменьшение боли: прием спазмолитиков (нитроглицерина), коленно-локтевое положение (более эффективно при </a:t>
            </a:r>
            <a:r>
              <a:rPr lang="ru-RU" dirty="0" err="1"/>
              <a:t>экстравазальных</a:t>
            </a:r>
            <a:r>
              <a:rPr lang="ru-RU" dirty="0"/>
              <a:t> компрессиях). Иногда больным приходится прибегать к приему наркотических препаратов.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Вторым</a:t>
            </a:r>
            <a:r>
              <a:rPr lang="ru-RU" dirty="0"/>
              <a:t> основным симптомом хронической абдоминальной ишемии является </a:t>
            </a:r>
            <a:r>
              <a:rPr lang="ru-RU" dirty="0">
                <a:solidFill>
                  <a:srgbClr val="FF0000"/>
                </a:solidFill>
              </a:rPr>
              <a:t>дисфункция кишечника</a:t>
            </a:r>
            <a:r>
              <a:rPr lang="ru-RU" dirty="0"/>
              <a:t>, проявляющаяся тяжестью в животе, метеоризмом, диареей или запорами, позывами на дефекацию вскоре после еды, дискомфортом, наличием непереваренной пищи в кале. Возможна изжога, отрыжка, чувство переполнения желудка, тошнота, рвота. Окклюзия нижней брыжеечной артерии обычно проявляется запорами.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Третий </a:t>
            </a:r>
            <a:r>
              <a:rPr lang="ru-RU" dirty="0"/>
              <a:t>характерный симптом хронической абдоминальной ишемии — прогрессирующее исхудание. Оно связано с тем, что из-за боли пациенты ограничивают себя в количестве и качестве пищи: принимают ее малыми порциями (синдром </a:t>
            </a:r>
            <a:r>
              <a:rPr lang="ru-RU" dirty="0" err="1"/>
              <a:t>мальабсорбции</a:t>
            </a:r>
            <a:r>
              <a:rPr lang="ru-RU" dirty="0"/>
              <a:t>), переходят на малокалорийную, легко усвояемую однообразную диету. Потеря веса у больных за время болезни составляет иногда до 20–30 кг.</a:t>
            </a:r>
          </a:p>
        </p:txBody>
      </p:sp>
    </p:spTree>
    <p:extLst>
      <p:ext uri="{BB962C8B-B14F-4D97-AF65-F5344CB8AC3E}">
        <p14:creationId xmlns:p14="http://schemas.microsoft.com/office/powerpoint/2010/main" xmlns="" val="39319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А.В. Гавриленко, А.Н. Косенков (2000) выделяют </a:t>
            </a:r>
            <a:r>
              <a:rPr lang="ru-RU" sz="2800" dirty="0">
                <a:solidFill>
                  <a:srgbClr val="92D050"/>
                </a:solidFill>
              </a:rPr>
              <a:t>4 клинические формы </a:t>
            </a:r>
            <a:r>
              <a:rPr lang="ru-RU" sz="2800" dirty="0"/>
              <a:t>заболевания: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ru-RU" dirty="0"/>
              <a:t>1. Болевая форма, которая характеризуется выраженным болевым синдромом и чаще встречается при стенозе чревного ствола.</a:t>
            </a:r>
          </a:p>
          <a:p>
            <a:endParaRPr lang="ru-RU" dirty="0"/>
          </a:p>
          <a:p>
            <a:r>
              <a:rPr lang="ru-RU" dirty="0"/>
              <a:t>2. Тонкокишечная </a:t>
            </a:r>
            <a:r>
              <a:rPr lang="ru-RU" dirty="0" err="1"/>
              <a:t>энтеропатия</a:t>
            </a:r>
            <a:r>
              <a:rPr lang="ru-RU" dirty="0"/>
              <a:t>, при которой преобладают нарушения секреторной и абсорбционной функции кишечника; проявляет себя неустойчивостью стула, метеоризмом, чувством переедания, отрыжкой, изжогой, рвотой; наблюдается при нарушении </a:t>
            </a:r>
            <a:r>
              <a:rPr lang="ru-RU" dirty="0" err="1"/>
              <a:t>верх­небрыжеечного</a:t>
            </a:r>
            <a:r>
              <a:rPr lang="ru-RU" dirty="0"/>
              <a:t> кровообращения.</a:t>
            </a:r>
          </a:p>
          <a:p>
            <a:endParaRPr lang="ru-RU" dirty="0"/>
          </a:p>
          <a:p>
            <a:r>
              <a:rPr lang="ru-RU" dirty="0"/>
              <a:t>3. Толстокишечная </a:t>
            </a:r>
            <a:r>
              <a:rPr lang="ru-RU" dirty="0" err="1"/>
              <a:t>колонопатия</a:t>
            </a:r>
            <a:r>
              <a:rPr lang="ru-RU" dirty="0"/>
              <a:t>, проявляющая себя нарушением моторики толстой кишки в виде запоров, язвенного колита (изъязвление слизистой, отек подслизистого слоя, кровотечения), сопровождается повышением СОЭ, лейкоцитозом, </a:t>
            </a:r>
            <a:r>
              <a:rPr lang="ru-RU" dirty="0" err="1"/>
              <a:t>нейтрофилезом</a:t>
            </a:r>
            <a:r>
              <a:rPr lang="ru-RU" dirty="0"/>
              <a:t>. В далеко зашедших стадиях может привести к рубцовым стенозам левых отделов толстой кишки. Встречается при стенозах верхней и нижней брыжеечной артерии.</a:t>
            </a:r>
          </a:p>
          <a:p>
            <a:endParaRPr lang="ru-RU" dirty="0"/>
          </a:p>
          <a:p>
            <a:r>
              <a:rPr lang="ru-RU" dirty="0"/>
              <a:t>4. К смешанной форме можно отнести комбинации вышеуказанных форм и сопутствующие заболевания органов пищеварения.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410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1" y="116632"/>
            <a:ext cx="9144000" cy="1143000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>
                <a:solidFill>
                  <a:srgbClr val="92D050"/>
                </a:solidFill>
              </a:rPr>
              <a:t>течении</a:t>
            </a:r>
            <a:r>
              <a:rPr lang="ru-RU" dirty="0"/>
              <a:t> заболевания выделяют три стадии.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424936" cy="525658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Стадия компенсации (бессимптомная) — клинические проявления отсутствуют. Поражение висцеральных ветвей выявляется при обследовании по поводу другой артериальной патологии (</a:t>
            </a:r>
            <a:r>
              <a:rPr lang="ru-RU" dirty="0" err="1"/>
              <a:t>окклюзионные</a:t>
            </a:r>
            <a:r>
              <a:rPr lang="ru-RU" dirty="0"/>
              <a:t> заболевания аорто-подвздошной зоны, почечных артерий, аневризмы аорты).</a:t>
            </a:r>
          </a:p>
          <a:p>
            <a:endParaRPr lang="ru-RU" dirty="0"/>
          </a:p>
          <a:p>
            <a:r>
              <a:rPr lang="ru-RU" dirty="0"/>
              <a:t>Стадия </a:t>
            </a:r>
            <a:r>
              <a:rPr lang="ru-RU" dirty="0" err="1"/>
              <a:t>субкомпенсации</a:t>
            </a:r>
            <a:r>
              <a:rPr lang="ru-RU" dirty="0"/>
              <a:t> — характеризуется болями после приема пищи, явлениями диспепсии.</a:t>
            </a:r>
          </a:p>
          <a:p>
            <a:endParaRPr lang="ru-RU" dirty="0"/>
          </a:p>
          <a:p>
            <a:r>
              <a:rPr lang="ru-RU" dirty="0"/>
              <a:t>Стадия декомпенсации — симптомы постоянны, усиливаются после приема небольшого количества любой пищи</a:t>
            </a:r>
            <a:r>
              <a:rPr lang="ru-RU" dirty="0" smtClean="0"/>
              <a:t>.</a:t>
            </a:r>
          </a:p>
          <a:p>
            <a:r>
              <a:rPr lang="ru-RU" dirty="0"/>
              <a:t>А.В. </a:t>
            </a:r>
            <a:r>
              <a:rPr lang="ru-RU" dirty="0" err="1"/>
              <a:t>Поташов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выделяют четвертую стадию — язвенно-некротические изменения в органах пищеварения, к которой относят развитие особой популяции язв желудка и двенадцатиперстной кишки, энтериты, колиты, постинфарктные стриктуры тонкой и толстой кишки. По данным различных авторов, частота язв желудка и двенадцатиперстной кишки при поражении висцеральных артерий варьирует от 18 до 70 %. Нарушение кровообращения в этих органах приводит к прогрессирующей атрофии слизистой оболочки, более выраженной в </a:t>
            </a:r>
            <a:r>
              <a:rPr lang="ru-RU" dirty="0" err="1"/>
              <a:t>антральном</a:t>
            </a:r>
            <a:r>
              <a:rPr lang="ru-RU" dirty="0"/>
              <a:t> отделе, снижению продукции эпителиальными клетками защитных муцинов, что способствует </a:t>
            </a:r>
            <a:r>
              <a:rPr lang="ru-RU" dirty="0" err="1"/>
              <a:t>язвообразованию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24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568952" cy="5184576"/>
          </a:xfrm>
        </p:spPr>
        <p:txBody>
          <a:bodyPr>
            <a:normAutofit/>
          </a:bodyPr>
          <a:lstStyle/>
          <a:p>
            <a:r>
              <a:rPr lang="ru-RU" dirty="0"/>
              <a:t>Нарушение кровоснабжения поджелудочной железы при стенозе чревного ствола приводит к разрастанию соединительной и жировой ткани внутри и между дольками железы, дистрофическим изменениям железистой ткани, нарушению эндокринной и экзокринной функции.</a:t>
            </a:r>
          </a:p>
          <a:p>
            <a:endParaRPr lang="ru-RU" dirty="0"/>
          </a:p>
          <a:p>
            <a:r>
              <a:rPr lang="ru-RU" dirty="0"/>
              <a:t>Таким образом, хроническое нарушение артериального кровообращения по непарным висцеральным артериям брюшной аорты приводит к морфофункциональным изменениям практически всех органов желудочно-кишечного тракта.</a:t>
            </a:r>
          </a:p>
          <a:p>
            <a:endParaRPr lang="ru-RU" dirty="0"/>
          </a:p>
          <a:p>
            <a:r>
              <a:rPr lang="ru-RU" dirty="0"/>
              <a:t>Угнетение психоневрологического статуса является неотъемлемым признаком больных с синдромом хронической абдоминальной ишемии (А.В. Гавриленко, 1990). Это выражается в виде астении (раздражительность, плаксивость, беспокойство, тревога), ипохондрии (</a:t>
            </a:r>
            <a:r>
              <a:rPr lang="ru-RU" dirty="0" err="1"/>
              <a:t>онкофобия</a:t>
            </a:r>
            <a:r>
              <a:rPr lang="ru-RU" dirty="0"/>
              <a:t>, </a:t>
            </a:r>
            <a:r>
              <a:rPr lang="ru-RU" dirty="0" err="1"/>
              <a:t>кардиофобия</a:t>
            </a:r>
            <a:r>
              <a:rPr lang="ru-RU" dirty="0"/>
              <a:t>, страх), депрессии. Психопатии более выражены у женщин.</a:t>
            </a:r>
          </a:p>
        </p:txBody>
      </p:sp>
    </p:spTree>
    <p:extLst>
      <p:ext uri="{BB962C8B-B14F-4D97-AF65-F5344CB8AC3E}">
        <p14:creationId xmlns:p14="http://schemas.microsoft.com/office/powerpoint/2010/main" xmlns="" val="27667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184"/>
            <a:ext cx="7924800" cy="8103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АЛГОРИТМ ДИАГНОСТИКИ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836712"/>
            <a:ext cx="8928992" cy="558924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1</a:t>
            </a:r>
            <a:r>
              <a:rPr lang="ru-RU" dirty="0"/>
              <a:t>) Жалобы больных на упорные боли в животе, связь их с приемом пищи, исхудание, поражение других сосудистых бассейнов, многократные обследования в различных лечебных учреждениях, безрезультатность консервативного лечения дают основания врачу предположить диагноз синдрома хронической абдоминальной ишемии. Единственным специфическим симптомом данного заболевания является систолический шум в </a:t>
            </a:r>
            <a:r>
              <a:rPr lang="ru-RU" dirty="0" err="1"/>
              <a:t>эпигастральной</a:t>
            </a:r>
            <a:r>
              <a:rPr lang="ru-RU" dirty="0"/>
              <a:t> области, однако выслушивается он менее чем у половины больных. Поэтому отсутствие шума не дает основания исключить патологию висцеральных ветвей. Шум появляется при стенозе артерии от 70 до 90 %. При поражении чревного ствола он выслушивается под мечевидным отростком или на 2–3 см ниже, при стенозе чревной артерии – на границе средней и нижней трети линии, соединяющей мечевидный отросток с пупком, или несколько правее. Наиболее информативна аускультация в положении больного лежа, натощак и на выдохе. Целесообразно также проводить ее в положении больного стоя и на корточках, т.к. при </a:t>
            </a:r>
            <a:r>
              <a:rPr lang="ru-RU" dirty="0" err="1"/>
              <a:t>экстравазальной</a:t>
            </a:r>
            <a:r>
              <a:rPr lang="ru-RU" dirty="0"/>
              <a:t> компрессии чревного ствола в этом положении может появиться шум над его проекцией</a:t>
            </a:r>
            <a:r>
              <a:rPr lang="ru-RU" dirty="0" smtClean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2) </a:t>
            </a:r>
            <a:r>
              <a:rPr lang="ru-RU" dirty="0"/>
              <a:t>Предложен ряд проб, основанных на провокации болевого синдрома пищевой нагрузкой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Проба </a:t>
            </a:r>
            <a:r>
              <a:rPr lang="ru-RU" dirty="0" err="1"/>
              <a:t>Миккельсена</a:t>
            </a:r>
            <a:r>
              <a:rPr lang="ru-RU" dirty="0"/>
              <a:t> — в течение одного часа больной должен выпить 1 литр молока. Появление боли свидетельствует об ишемическом ее характере. Пробу используют также для дифференциальной диагностики язвенной болезни желудка и двенадцатиперстной кишки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Проба «насильственного кормления» — больному предлагается еже­дневный прием высококалорийной пищи (5000 ккал), вызывающей типичную клинику кишечной ишемии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Нитроглицериновая проба заключается в том, что больному на высоте болевого приступа рекомендуют принять таблетку нитроглицерина под язык. Если через 15–20 мин боли проходят или уменьшаются, проба считается положительной.</a:t>
            </a:r>
          </a:p>
        </p:txBody>
      </p:sp>
    </p:spTree>
    <p:extLst>
      <p:ext uri="{BB962C8B-B14F-4D97-AF65-F5344CB8AC3E}">
        <p14:creationId xmlns:p14="http://schemas.microsoft.com/office/powerpoint/2010/main" xmlns="" val="37388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4932040" cy="6858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3)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Оценка </a:t>
            </a:r>
            <a:r>
              <a:rPr lang="ru-RU" dirty="0"/>
              <a:t>клинико-биохимических показателей:</a:t>
            </a:r>
          </a:p>
          <a:p>
            <a:endParaRPr lang="ru-RU" dirty="0"/>
          </a:p>
          <a:p>
            <a:r>
              <a:rPr lang="ru-RU" dirty="0"/>
              <a:t>— тщательный сбор анамнеза с выделением группы риска по возможному атеросклеротическому поражению висцеральных артерий;</a:t>
            </a:r>
          </a:p>
          <a:p>
            <a:endParaRPr lang="ru-RU" dirty="0"/>
          </a:p>
          <a:p>
            <a:r>
              <a:rPr lang="ru-RU" dirty="0"/>
              <a:t>— общеклинический анализ крови, мочи, кала;</a:t>
            </a:r>
          </a:p>
          <a:p>
            <a:endParaRPr lang="ru-RU" dirty="0"/>
          </a:p>
          <a:p>
            <a:r>
              <a:rPr lang="ru-RU" dirty="0"/>
              <a:t>— биохимическое исследование крови;</a:t>
            </a:r>
          </a:p>
          <a:p>
            <a:endParaRPr lang="ru-RU" dirty="0"/>
          </a:p>
          <a:p>
            <a:r>
              <a:rPr lang="ru-RU" dirty="0"/>
              <a:t>— исследование липидного спектра крови;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— исследование показателей свертывающей системы крови.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11253" y="188640"/>
            <a:ext cx="4283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Оценка гемодинамических показателей висцерального кровотока: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— ультразвуковое исследование брюшной аорты и ее висцеральных ветвей;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— допплеровское исследование висцеральных артерий;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— функциональные пробы (пищевая нагрузка, нитроглицериновая проба</a:t>
            </a:r>
            <a:r>
              <a:rPr lang="ru-RU" dirty="0" smtClean="0">
                <a:solidFill>
                  <a:srgbClr val="FFFF00"/>
                </a:solidFill>
              </a:rPr>
              <a:t>,);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— ангиографическое исследование брюшной аорты и висцеральных ветвей.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3970499"/>
            <a:ext cx="409117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Оценка функциональных и морфологических изменений органов пищеварения:</a:t>
            </a:r>
          </a:p>
          <a:p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>
                <a:solidFill>
                  <a:srgbClr val="FF0000"/>
                </a:solidFill>
              </a:rPr>
              <a:t>— </a:t>
            </a:r>
            <a:r>
              <a:rPr lang="ru-RU" sz="1400" dirty="0" err="1">
                <a:solidFill>
                  <a:srgbClr val="FF0000"/>
                </a:solidFill>
              </a:rPr>
              <a:t>гастродуоденоскопия</a:t>
            </a:r>
            <a:r>
              <a:rPr lang="ru-RU" sz="1400" dirty="0">
                <a:solidFill>
                  <a:srgbClr val="FF0000"/>
                </a:solidFill>
              </a:rPr>
              <a:t>, </a:t>
            </a:r>
            <a:r>
              <a:rPr lang="ru-RU" sz="1400" dirty="0" err="1">
                <a:solidFill>
                  <a:srgbClr val="FF0000"/>
                </a:solidFill>
              </a:rPr>
              <a:t>колоноскопия</a:t>
            </a:r>
            <a:r>
              <a:rPr lang="ru-RU" sz="1400" dirty="0">
                <a:solidFill>
                  <a:srgbClr val="FF0000"/>
                </a:solidFill>
              </a:rPr>
              <a:t>;</a:t>
            </a:r>
          </a:p>
          <a:p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>
                <a:solidFill>
                  <a:srgbClr val="FF0000"/>
                </a:solidFill>
              </a:rPr>
              <a:t>— исследование желудочной секреции;</a:t>
            </a:r>
          </a:p>
          <a:p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>
                <a:solidFill>
                  <a:srgbClr val="FF0000"/>
                </a:solidFill>
              </a:rPr>
              <a:t>— исследование ферментов поджелудочной железы;</a:t>
            </a:r>
          </a:p>
          <a:p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>
                <a:solidFill>
                  <a:srgbClr val="FF0000"/>
                </a:solidFill>
              </a:rPr>
              <a:t>— гистологическое исследование слизистой оболочки желудка и двенадцатиперстной кишки, тонкой, толстой кишки, печени, определение маркеров вирусной инфекции.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6689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r>
              <a:rPr lang="ru-RU" sz="2000" dirty="0"/>
              <a:t>Цель лабораторных методов исследования — оценить абсорбционную и секреторную функцию кишечника, а также функцию печени и поджелудочной железы.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dirty="0"/>
              <a:t>Исследование функции печени может выявить снижение количества альбуминов и повышение глобулинов, увеличение показателей </a:t>
            </a:r>
            <a:r>
              <a:rPr lang="ru-RU" dirty="0" err="1"/>
              <a:t>АлАТ</a:t>
            </a:r>
            <a:r>
              <a:rPr lang="ru-RU" dirty="0"/>
              <a:t>, активности ЛДГ и 5-оксииндолуксусной кислоты в моче.</a:t>
            </a:r>
          </a:p>
          <a:p>
            <a:endParaRPr lang="ru-RU" dirty="0"/>
          </a:p>
          <a:p>
            <a:r>
              <a:rPr lang="ru-RU" dirty="0"/>
              <a:t>Проба с d-ксилозой определяет состояние абсорбции в проксимальном отделе тонкой кишки. Состояние абсорбции в дистальных отделах тонкой кишки определяется методом выведения витамина В12, меченного 58Со.</a:t>
            </a:r>
          </a:p>
          <a:p>
            <a:endParaRPr lang="ru-RU" dirty="0"/>
          </a:p>
          <a:p>
            <a:r>
              <a:rPr lang="ru-RU" dirty="0"/>
              <a:t>Изучение желудочной секреции методом внутрижелудочной рН-метрии в состоянии покоя и после стимуляции гистамином выявляет угнетение функции пилорических желез.</a:t>
            </a:r>
          </a:p>
          <a:p>
            <a:endParaRPr lang="ru-RU" dirty="0"/>
          </a:p>
          <a:p>
            <a:r>
              <a:rPr lang="ru-RU" dirty="0"/>
              <a:t>Копрологическое исследование определяет наличие в кале большого количества слизи, нейтрального жира, непереваренных мышечных волокон, соединительной ткани.</a:t>
            </a:r>
          </a:p>
          <a:p>
            <a:endParaRPr lang="ru-RU" dirty="0"/>
          </a:p>
          <a:p>
            <a:r>
              <a:rPr lang="ru-RU" dirty="0"/>
              <a:t>При радиоизотопной </a:t>
            </a:r>
            <a:r>
              <a:rPr lang="ru-RU" dirty="0" err="1"/>
              <a:t>гепатографии</a:t>
            </a:r>
            <a:r>
              <a:rPr lang="ru-RU" dirty="0"/>
              <a:t> выявляется нарушение функции полигональных клеток у части больных.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30002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669360"/>
          </a:xfrm>
        </p:spPr>
        <p:txBody>
          <a:bodyPr>
            <a:normAutofit/>
          </a:bodyPr>
          <a:lstStyle/>
          <a:p>
            <a:r>
              <a:rPr lang="ru-RU" dirty="0"/>
              <a:t>Рентгенологическое исследование ЖКТ может выявить замедленный пассаж бария по желудку и кишечнику, повышенное газообразование, язвы желудка и двенадцатиперстной кишки ишемической природы, исчезновение </a:t>
            </a:r>
            <a:r>
              <a:rPr lang="ru-RU" dirty="0" err="1"/>
              <a:t>гаустр</a:t>
            </a:r>
            <a:r>
              <a:rPr lang="ru-RU" dirty="0"/>
              <a:t> в толстой кишке. При </a:t>
            </a:r>
            <a:r>
              <a:rPr lang="ru-RU" dirty="0" err="1"/>
              <a:t>ирригоскопии</a:t>
            </a:r>
            <a:r>
              <a:rPr lang="ru-RU" dirty="0"/>
              <a:t> выявляется неравномерное распределение и фрагментация бариевой взвеси, длительная задержка ее в кишке, участки стеноза с исчезновением </a:t>
            </a:r>
            <a:r>
              <a:rPr lang="ru-RU" dirty="0" err="1"/>
              <a:t>гаустраций</a:t>
            </a:r>
            <a:r>
              <a:rPr lang="ru-RU" dirty="0"/>
              <a:t>, дефекты наполнения, напоминающие «отпечатки пальцев» или «дымящую трубу», в местах отека слизистой и подслизистого слоя кишки.</a:t>
            </a:r>
          </a:p>
          <a:p>
            <a:endParaRPr lang="ru-RU" dirty="0"/>
          </a:p>
          <a:p>
            <a:r>
              <a:rPr lang="ru-RU" dirty="0"/>
              <a:t>При ФГДС обычно обнаруживают атрофический гастрит, язву желудка или двенадцатиперстной кишки.</a:t>
            </a:r>
          </a:p>
          <a:p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колоноскопии</a:t>
            </a:r>
            <a:r>
              <a:rPr lang="ru-RU" dirty="0"/>
              <a:t> выявляют колит с избыточной продукцией слизи, атрофию слизистой, сегментарные стенозы. Возможны эрозии, язвы, полипы кишки</a:t>
            </a:r>
            <a:r>
              <a:rPr lang="ru-RU" dirty="0" smtClean="0"/>
              <a:t>.</a:t>
            </a:r>
          </a:p>
          <a:p>
            <a:r>
              <a:rPr lang="ru-RU" dirty="0"/>
              <a:t>При ультразвуковой диагностике оценка идет по определению степени СКН, расширению петель, характера перистальтики, наличия выпота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733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Абдоминальная ишемическая болезнь – хроническое нарушение магистрального и органного кровотока в бассейне брюшной аорты и ее непарных висцеральных ветвей, которое приводит к возникновению боли, функциональным, органическим и морфологическим изменениям в </a:t>
            </a:r>
            <a:r>
              <a:rPr lang="ru-RU" dirty="0" err="1"/>
              <a:t>кровоснабжаемых</a:t>
            </a:r>
            <a:r>
              <a:rPr lang="ru-RU" dirty="0"/>
              <a:t> органах</a:t>
            </a:r>
            <a:r>
              <a:rPr lang="ru-RU" dirty="0" smtClean="0"/>
              <a:t>.</a:t>
            </a:r>
          </a:p>
          <a:p>
            <a:r>
              <a:rPr lang="ru-RU" dirty="0"/>
              <a:t>Хроническая окклюзия одной из артерий редко приводит к выраженному нарушению кровоснабжения кишки, однако острая закупорка (эмболия или тромбоз), которая возникает чаще в </a:t>
            </a:r>
            <a:r>
              <a:rPr lang="ru-RU" dirty="0">
                <a:solidFill>
                  <a:srgbClr val="FF0000"/>
                </a:solidFill>
              </a:rPr>
              <a:t>верхней брыжеечной артерии</a:t>
            </a:r>
            <a:r>
              <a:rPr lang="ru-RU" dirty="0"/>
              <a:t>, сопровождается, как правило, тотальным или сегментарным некрозом кишки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 ишемии в первую очередь страдают слизистый и подслизистый слои желудочно-кишечного тракта (ЖКТ), развивается их дистрофия, что приводит к снижению продукции активных пищеварительных ферментов, возникновению язвенно-некротических изменений, </a:t>
            </a:r>
            <a:r>
              <a:rPr lang="ru-RU" dirty="0" err="1"/>
              <a:t>постишемических</a:t>
            </a:r>
            <a:r>
              <a:rPr lang="ru-RU" dirty="0"/>
              <a:t> стенозов.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7517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7924800" cy="41148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4) </a:t>
            </a:r>
            <a:r>
              <a:rPr lang="ru-RU" dirty="0"/>
              <a:t>Высокой информативностью обладают </a:t>
            </a:r>
            <a:r>
              <a:rPr lang="ru-RU" dirty="0" err="1"/>
              <a:t>неинвазивные</a:t>
            </a:r>
            <a:r>
              <a:rPr lang="ru-RU" dirty="0"/>
              <a:t> современные методики исследования сосудов — СКТ и МРТ-ангиография.</a:t>
            </a:r>
          </a:p>
        </p:txBody>
      </p:sp>
      <p:pic>
        <p:nvPicPr>
          <p:cNvPr id="4098" name="Picture 2" descr="C:\Users\ДНС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6768752" cy="435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46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303" y="188640"/>
            <a:ext cx="9001193" cy="41148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5) </a:t>
            </a:r>
            <a:r>
              <a:rPr lang="ru-RU" dirty="0"/>
              <a:t>Н</a:t>
            </a:r>
            <a:r>
              <a:rPr lang="ru-RU" dirty="0" smtClean="0"/>
              <a:t>аиболее </a:t>
            </a:r>
            <a:r>
              <a:rPr lang="ru-RU" dirty="0"/>
              <a:t>современным, достаточно информативным методом диагностики является ультразвуковое дуплексное сканирование. Исследование проводят в сагиттальном, продольном и поперечном направлениях. Продольное сканирование в </a:t>
            </a:r>
            <a:r>
              <a:rPr lang="ru-RU" dirty="0" err="1"/>
              <a:t>эпигастральной</a:t>
            </a:r>
            <a:r>
              <a:rPr lang="ru-RU" dirty="0"/>
              <a:t> области позволяет получить изображение чревного ствола и верхней брыжеечной артерии. Качественные характеристики спектра кровотока дают информацию о степени сужения сосуда. При сужении просвета артерии более чем на 60 % имеет место увеличение линейной скорости кровотока с локальными изменениями кровотока, приобретающего турбулентный характер. Преимуществом метода является его </a:t>
            </a:r>
            <a:r>
              <a:rPr lang="ru-RU" dirty="0" err="1"/>
              <a:t>неинвазивность</a:t>
            </a:r>
            <a:r>
              <a:rPr lang="ru-RU" dirty="0"/>
              <a:t>, возможность динамического наблюдения. Однако ультразвуковое исследование не дает возможности судить о характере коллатерального кровотока и о состоянии нижней брыжеечной артерии из-за малого ее диаметра. Оно может быть </a:t>
            </a:r>
            <a:r>
              <a:rPr lang="ru-RU" dirty="0" err="1"/>
              <a:t>скрининговым</a:t>
            </a:r>
            <a:r>
              <a:rPr lang="ru-RU" dirty="0"/>
              <a:t> методом для отбора больных на ангиографию.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573016"/>
            <a:ext cx="91236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Ангиография является заключительным и наиболее информативным методом исследования висцеральных артерий. Выполняется, как правило, </a:t>
            </a:r>
            <a:r>
              <a:rPr lang="ru-RU" dirty="0" err="1"/>
              <a:t>катетеризационная</a:t>
            </a:r>
            <a:r>
              <a:rPr lang="ru-RU" dirty="0"/>
              <a:t> </a:t>
            </a:r>
            <a:r>
              <a:rPr lang="ru-RU" dirty="0" err="1"/>
              <a:t>аортография</a:t>
            </a:r>
            <a:r>
              <a:rPr lang="ru-RU" dirty="0"/>
              <a:t> по методике </a:t>
            </a:r>
            <a:r>
              <a:rPr lang="ru-RU" dirty="0" err="1"/>
              <a:t>Сельдингера</a:t>
            </a:r>
            <a:r>
              <a:rPr lang="ru-RU" dirty="0"/>
              <a:t> путем пункции бедренной артерии. При окклюзии брюшной аорты и подвздошных артерий катетер в аорту вводится через подмышечную артерию. Для диагностики патологии непарных висцеральных ветвей </a:t>
            </a:r>
            <a:r>
              <a:rPr lang="ru-RU" dirty="0" err="1"/>
              <a:t>аортография</a:t>
            </a:r>
            <a:r>
              <a:rPr lang="ru-RU" dirty="0"/>
              <a:t> производится в двух проекциях — переднезадней и левой боковой. Наиболее информативна </a:t>
            </a:r>
            <a:r>
              <a:rPr lang="ru-RU" dirty="0" err="1"/>
              <a:t>аортография</a:t>
            </a:r>
            <a:r>
              <a:rPr lang="ru-RU" dirty="0"/>
              <a:t> в боковой проекции, т.к. позволяет увидеть устья чревного ствола и верхней брыжеечной артерии. В прямой проекции они накладываются на тень </a:t>
            </a:r>
            <a:r>
              <a:rPr lang="ru-RU" dirty="0" err="1"/>
              <a:t>контрастированной</a:t>
            </a:r>
            <a:r>
              <a:rPr lang="ru-RU" dirty="0"/>
              <a:t> аорты и поэтому не видны. Для уточнения состояния ветвей и дистального русла, выявления второго блока, оценки состояния коллатерального </a:t>
            </a:r>
            <a:r>
              <a:rPr lang="ru-RU" dirty="0" err="1"/>
              <a:t>перетока</a:t>
            </a:r>
            <a:r>
              <a:rPr lang="ru-RU" dirty="0"/>
              <a:t> между висцеральными ветвями проводится селективная ангио­графия пораженных сосудов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30278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НС\Desktop\10_img_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39248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47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6) </a:t>
            </a:r>
            <a:r>
              <a:rPr lang="ru-RU" dirty="0"/>
              <a:t>диагностическая </a:t>
            </a:r>
            <a:r>
              <a:rPr lang="ru-RU" dirty="0" smtClean="0"/>
              <a:t>лапароскопия</a:t>
            </a:r>
          </a:p>
          <a:p>
            <a:r>
              <a:rPr lang="ru-RU" dirty="0"/>
              <a:t>К</a:t>
            </a:r>
            <a:r>
              <a:rPr lang="ru-RU" dirty="0" smtClean="0"/>
              <a:t>ритерии </a:t>
            </a:r>
            <a:r>
              <a:rPr lang="ru-RU" dirty="0"/>
              <a:t>оценки отрицательной динамики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бледно- серый и серый цвет кишки, появление очагов некроза серо-черного цвета, </a:t>
            </a:r>
            <a:r>
              <a:rPr lang="ru-RU" dirty="0" err="1"/>
              <a:t>петехиальные</a:t>
            </a:r>
            <a:r>
              <a:rPr lang="ru-RU" dirty="0"/>
              <a:t> геморрагии на серозной оболочки кишки;</a:t>
            </a:r>
          </a:p>
          <a:p>
            <a:r>
              <a:rPr lang="ru-RU" dirty="0"/>
              <a:t>геморрагический выпот, свободный фибрин;</a:t>
            </a:r>
          </a:p>
          <a:p>
            <a:r>
              <a:rPr lang="ru-RU" dirty="0"/>
              <a:t>отсутствие перистальтики;</a:t>
            </a:r>
          </a:p>
          <a:p>
            <a:r>
              <a:rPr lang="ru-RU" dirty="0" smtClean="0"/>
              <a:t>расширенные </a:t>
            </a:r>
            <a:r>
              <a:rPr lang="ru-RU" dirty="0"/>
              <a:t>петли кишки.</a:t>
            </a:r>
          </a:p>
        </p:txBody>
      </p:sp>
      <p:pic>
        <p:nvPicPr>
          <p:cNvPr id="7170" name="Picture 2" descr="C:\Users\ДНС\Desktop\artet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5" y="3429000"/>
            <a:ext cx="482320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7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4800" cy="65293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</a:rPr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9036496" cy="5805264"/>
          </a:xfrm>
        </p:spPr>
        <p:txBody>
          <a:bodyPr>
            <a:normAutofit/>
          </a:bodyPr>
          <a:lstStyle/>
          <a:p>
            <a:r>
              <a:rPr lang="ru-RU" dirty="0"/>
              <a:t>Целью лечения является восстановление нормальной проходимости висцеральных артерий. Консервативное лечение показано пациентам в компенсированной стадии и оперированным больным — с целью реабилитации в послеоперационном периоде. В стадии </a:t>
            </a:r>
            <a:r>
              <a:rPr lang="ru-RU" dirty="0" err="1"/>
              <a:t>субкомпенсации</a:t>
            </a:r>
            <a:r>
              <a:rPr lang="ru-RU" dirty="0"/>
              <a:t> при первом обращении к врачу обычно тоже назначают консервативное лечение. Оно может быть продолжено при условии его эффективности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Консервативное лечение синдрома хронической абдоминальной ишемии является симптоматическим и включает диетотерапию, нитраты, </a:t>
            </a:r>
            <a:r>
              <a:rPr lang="ru-RU" dirty="0" err="1"/>
              <a:t>антиагреганты</a:t>
            </a:r>
            <a:r>
              <a:rPr lang="ru-RU" dirty="0"/>
              <a:t> и </a:t>
            </a:r>
            <a:r>
              <a:rPr lang="ru-RU" dirty="0" err="1"/>
              <a:t>антисекреторные</a:t>
            </a:r>
            <a:r>
              <a:rPr lang="ru-RU" dirty="0"/>
              <a:t> препараты (ИПП). Питание должно быть частым, малыми порциями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 атеросклеротическом генезе заболевания используют препараты, направленные на нормализацию липидного обмена (</a:t>
            </a:r>
            <a:r>
              <a:rPr lang="ru-RU" dirty="0" err="1"/>
              <a:t>статины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При неспецифическом </a:t>
            </a:r>
            <a:r>
              <a:rPr lang="ru-RU" dirty="0" err="1"/>
              <a:t>аортоартериите</a:t>
            </a:r>
            <a:r>
              <a:rPr lang="ru-RU" dirty="0"/>
              <a:t> и облитерирующем тромбангиите в стадии обострения воспалительного процесса проводится противовоспалительное лечение </a:t>
            </a:r>
            <a:r>
              <a:rPr lang="ru-RU" dirty="0" err="1"/>
              <a:t>глюкокортикоидами</a:t>
            </a:r>
            <a:r>
              <a:rPr lang="ru-RU" dirty="0"/>
              <a:t>, в </a:t>
            </a:r>
            <a:r>
              <a:rPr lang="ru-RU" dirty="0" err="1"/>
              <a:t>т.ч</a:t>
            </a:r>
            <a:r>
              <a:rPr lang="ru-RU" dirty="0"/>
              <a:t>. пульс-терапия их высокими дозами, часто в комбинации с </a:t>
            </a:r>
            <a:r>
              <a:rPr lang="ru-RU" dirty="0" err="1"/>
              <a:t>цитостатиками</a:t>
            </a:r>
            <a:r>
              <a:rPr lang="ru-RU" dirty="0"/>
              <a:t>, при необходимости — </a:t>
            </a:r>
            <a:r>
              <a:rPr lang="ru-RU" dirty="0" err="1"/>
              <a:t>гемосорбция</a:t>
            </a:r>
            <a:r>
              <a:rPr lang="ru-RU" dirty="0"/>
              <a:t>, </a:t>
            </a:r>
            <a:r>
              <a:rPr lang="ru-RU" dirty="0" err="1"/>
              <a:t>плазмаферез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80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04664"/>
            <a:ext cx="8954735" cy="4114800"/>
          </a:xfrm>
        </p:spPr>
        <p:txBody>
          <a:bodyPr>
            <a:normAutofit/>
          </a:bodyPr>
          <a:lstStyle/>
          <a:p>
            <a:r>
              <a:rPr lang="ru-RU" sz="2000" dirty="0"/>
              <a:t>Показания к хирургическому лечению определяются на основании того, что органическое нарушение проходимости висцеральных артерий будет постепенно прогрессировать, и ишемия органов пищеварения приведет сначала к функциональным, а затем и к структурным изменениям заинтересованных органов. Иными словами, оперативное вмешательство (открытое или </a:t>
            </a:r>
            <a:r>
              <a:rPr lang="ru-RU" sz="2000" dirty="0" err="1"/>
              <a:t>эндоваскулярное</a:t>
            </a:r>
            <a:r>
              <a:rPr lang="ru-RU" sz="2000" dirty="0"/>
              <a:t>) показано больным в стадии </a:t>
            </a:r>
            <a:r>
              <a:rPr lang="ru-RU" sz="2000" dirty="0" err="1"/>
              <a:t>субкомпенсации</a:t>
            </a:r>
            <a:r>
              <a:rPr lang="ru-RU" sz="2000" dirty="0"/>
              <a:t> и декомпенсации. В компенсированной стадии операция показана при сочетанной патологии висцеральных ветвей и брюшной аорты, если висцеральные артерии находятся в зоне оперативного вмешательства на аорте</a:t>
            </a:r>
          </a:p>
        </p:txBody>
      </p:sp>
    </p:spTree>
    <p:extLst>
      <p:ext uri="{BB962C8B-B14F-4D97-AF65-F5344CB8AC3E}">
        <p14:creationId xmlns:p14="http://schemas.microsoft.com/office/powerpoint/2010/main" xmlns="" val="22634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Выделяют три типа операций при синдроме хронической абдоминальной ишемии: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— условно-реконструктивные (</a:t>
            </a:r>
            <a:r>
              <a:rPr lang="ru-RU" dirty="0" err="1"/>
              <a:t>декомпрессивные</a:t>
            </a:r>
            <a:r>
              <a:rPr lang="ru-RU" dirty="0"/>
              <a:t>);</a:t>
            </a:r>
          </a:p>
          <a:p>
            <a:endParaRPr lang="ru-RU" dirty="0"/>
          </a:p>
          <a:p>
            <a:r>
              <a:rPr lang="ru-RU" dirty="0"/>
              <a:t>— прямая реконструкция;</a:t>
            </a:r>
          </a:p>
          <a:p>
            <a:endParaRPr lang="ru-RU" dirty="0"/>
          </a:p>
          <a:p>
            <a:r>
              <a:rPr lang="ru-RU" dirty="0"/>
              <a:t>— непрямая реконструкция (создание обходных шунтирующих путей кровотока).</a:t>
            </a:r>
          </a:p>
        </p:txBody>
      </p:sp>
    </p:spTree>
    <p:extLst>
      <p:ext uri="{BB962C8B-B14F-4D97-AF65-F5344CB8AC3E}">
        <p14:creationId xmlns:p14="http://schemas.microsoft.com/office/powerpoint/2010/main" xmlns="" val="5906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Условно-реконструктивные (</a:t>
            </a:r>
            <a:r>
              <a:rPr lang="ru-RU" dirty="0" err="1"/>
              <a:t>декомпрессивные</a:t>
            </a:r>
            <a:r>
              <a:rPr lang="ru-RU" dirty="0"/>
              <a:t>) операции производят при </a:t>
            </a:r>
            <a:r>
              <a:rPr lang="ru-RU" dirty="0" err="1"/>
              <a:t>экстравазальной</a:t>
            </a:r>
            <a:r>
              <a:rPr lang="ru-RU" dirty="0"/>
              <a:t> компрессии чревного ствола. В комплекс </a:t>
            </a:r>
            <a:r>
              <a:rPr lang="ru-RU" dirty="0" err="1"/>
              <a:t>декомпрессивных</a:t>
            </a:r>
            <a:r>
              <a:rPr lang="ru-RU" dirty="0"/>
              <a:t> вмешательств входят: рассечение серповидной связки диафрагмы, пересечение медиальной ножки диафрагмы (</a:t>
            </a:r>
            <a:r>
              <a:rPr lang="ru-RU" dirty="0" err="1"/>
              <a:t>круротомия</a:t>
            </a:r>
            <a:r>
              <a:rPr lang="ru-RU" dirty="0"/>
              <a:t>), удаление ганглиев и пересечение </a:t>
            </a:r>
            <a:r>
              <a:rPr lang="ru-RU" dirty="0" err="1"/>
              <a:t>комиссуральных</a:t>
            </a:r>
            <a:r>
              <a:rPr lang="ru-RU" dirty="0"/>
              <a:t> ветвей чревного сплетения, освобождение артерии от фиброзного футляра и ликвидация приобретенных компрессионных факторов (опухоли, спаек, фиброзных тяжей, аневризмы). Для доступа к чревному стволу используют преимущественно верхнесрединную лапаротомию. Некоторые хирурги предпочитают </a:t>
            </a:r>
            <a:r>
              <a:rPr lang="ru-RU" dirty="0" err="1"/>
              <a:t>торакофренолюмботомический</a:t>
            </a:r>
            <a:r>
              <a:rPr lang="ru-RU" dirty="0"/>
              <a:t> доступ. Если причиной хронической ишемии кишечника является поражение собственно артериальной стенки (атеросклероз, неспецифический </a:t>
            </a:r>
            <a:r>
              <a:rPr lang="ru-RU" dirty="0" err="1"/>
              <a:t>аортоартериит</a:t>
            </a:r>
            <a:r>
              <a:rPr lang="ru-RU" dirty="0"/>
              <a:t>, фиброзно-мышечная дисплазия), производятся реконструктивные операции. Наиболее предпочтительным доступом при изолированном </a:t>
            </a:r>
            <a:r>
              <a:rPr lang="ru-RU" dirty="0" err="1"/>
              <a:t>эндовазальном</a:t>
            </a:r>
            <a:r>
              <a:rPr lang="ru-RU" dirty="0"/>
              <a:t> поражении чревного ствола или верхней брыжеечной артерии, а также при их сочетанном поражении является левосторонняя </a:t>
            </a:r>
            <a:r>
              <a:rPr lang="ru-RU" dirty="0" err="1"/>
              <a:t>торакофренолюмботомия</a:t>
            </a:r>
            <a:r>
              <a:rPr lang="ru-RU" dirty="0"/>
              <a:t> по 7–9-му </a:t>
            </a:r>
            <a:r>
              <a:rPr lang="ru-RU" dirty="0" err="1"/>
              <a:t>межреберью</a:t>
            </a:r>
            <a:r>
              <a:rPr lang="ru-RU" dirty="0"/>
              <a:t>. Редко используется лапаротомия и </a:t>
            </a:r>
            <a:r>
              <a:rPr lang="ru-RU" dirty="0" err="1"/>
              <a:t>торакофренолапаротомия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035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Все реконструктивные операции можно разделить:</a:t>
            </a:r>
          </a:p>
          <a:p>
            <a:endParaRPr lang="ru-RU" dirty="0"/>
          </a:p>
          <a:p>
            <a:r>
              <a:rPr lang="ru-RU" dirty="0"/>
              <a:t>— на </a:t>
            </a:r>
            <a:r>
              <a:rPr lang="ru-RU" dirty="0" err="1" smtClean="0"/>
              <a:t>эндартерэктомию</a:t>
            </a:r>
            <a:endParaRPr lang="ru-RU" dirty="0"/>
          </a:p>
          <a:p>
            <a:endParaRPr lang="ru-RU" dirty="0"/>
          </a:p>
          <a:p>
            <a:r>
              <a:rPr lang="ru-RU" dirty="0"/>
              <a:t>— </a:t>
            </a:r>
            <a:r>
              <a:rPr lang="ru-RU" dirty="0" err="1"/>
              <a:t>реимплантацию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— протезирование;</a:t>
            </a:r>
          </a:p>
          <a:p>
            <a:endParaRPr lang="ru-RU" dirty="0"/>
          </a:p>
          <a:p>
            <a:r>
              <a:rPr lang="ru-RU" dirty="0"/>
              <a:t>— шунтирование.</a:t>
            </a:r>
          </a:p>
        </p:txBody>
      </p:sp>
      <p:pic>
        <p:nvPicPr>
          <p:cNvPr id="8194" name="Picture 2" descr="C:\Users\ДНС\Desktop\E-ndartere-ktomiya-247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3203810" cy="38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3275856" y="23425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2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Вид </a:t>
            </a:r>
            <a:r>
              <a:rPr lang="ru-RU" dirty="0" err="1"/>
              <a:t>реваскуляризирующей</a:t>
            </a:r>
            <a:r>
              <a:rPr lang="ru-RU" dirty="0"/>
              <a:t> операции определяется этиологией заболевания, протяженностью поражения и локализацией патологического процесса. Выполнение реконструктивной операции возможно при удовлетворительном состоянии периферического русла. </a:t>
            </a:r>
            <a:r>
              <a:rPr lang="ru-RU" dirty="0" err="1"/>
              <a:t>Эндартерэктомия</a:t>
            </a:r>
            <a:r>
              <a:rPr lang="ru-RU" dirty="0"/>
              <a:t> может быть </a:t>
            </a:r>
            <a:r>
              <a:rPr lang="ru-RU" dirty="0" err="1"/>
              <a:t>трансаортальной</a:t>
            </a:r>
            <a:r>
              <a:rPr lang="ru-RU" dirty="0"/>
              <a:t> и </a:t>
            </a:r>
            <a:r>
              <a:rPr lang="ru-RU" dirty="0" err="1"/>
              <a:t>трансартериальной</a:t>
            </a:r>
            <a:r>
              <a:rPr lang="ru-RU" dirty="0"/>
              <a:t>. Последний вид выполняется редко. При </a:t>
            </a:r>
            <a:r>
              <a:rPr lang="ru-RU" dirty="0" err="1"/>
              <a:t>трансаортальной</a:t>
            </a:r>
            <a:r>
              <a:rPr lang="ru-RU" dirty="0"/>
              <a:t> </a:t>
            </a:r>
            <a:r>
              <a:rPr lang="ru-RU" dirty="0" err="1"/>
              <a:t>эндартерэктомии</a:t>
            </a:r>
            <a:r>
              <a:rPr lang="ru-RU" dirty="0"/>
              <a:t> аорту и пораженную артерию выделяют </a:t>
            </a:r>
            <a:r>
              <a:rPr lang="ru-RU" dirty="0" err="1"/>
              <a:t>торакофренолюмботомическим</a:t>
            </a:r>
            <a:r>
              <a:rPr lang="ru-RU" dirty="0"/>
              <a:t> доступом, производят пристеночное </a:t>
            </a:r>
            <a:r>
              <a:rPr lang="ru-RU" dirty="0" err="1"/>
              <a:t>отжатие</a:t>
            </a:r>
            <a:r>
              <a:rPr lang="ru-RU" dirty="0"/>
              <a:t> аорты, просвет ее вскрывают дугообразным разрезом, окаймляющим устье артерии. Осторожно надсекают интиму и отслаивают ее по всей окружности. Затем под визуальным контролем выполняют </a:t>
            </a:r>
            <a:r>
              <a:rPr lang="ru-RU" dirty="0" err="1"/>
              <a:t>эндартерэктомию</a:t>
            </a:r>
            <a:r>
              <a:rPr lang="ru-RU" dirty="0"/>
              <a:t> из пораженной артерии и ушивают аорту.</a:t>
            </a:r>
          </a:p>
          <a:p>
            <a:endParaRPr lang="ru-RU" dirty="0"/>
          </a:p>
          <a:p>
            <a:r>
              <a:rPr lang="ru-RU" dirty="0"/>
              <a:t>Одномоментная </a:t>
            </a:r>
            <a:r>
              <a:rPr lang="ru-RU" dirty="0" err="1"/>
              <a:t>трансаортальная</a:t>
            </a:r>
            <a:r>
              <a:rPr lang="ru-RU" dirty="0"/>
              <a:t> </a:t>
            </a:r>
            <a:r>
              <a:rPr lang="ru-RU" dirty="0" err="1"/>
              <a:t>эндартерэктомия</a:t>
            </a:r>
            <a:r>
              <a:rPr lang="ru-RU" dirty="0"/>
              <a:t>, предложенная А.В. По­кровским и </a:t>
            </a:r>
            <a:r>
              <a:rPr lang="ru-RU" dirty="0" err="1"/>
              <a:t>соавт</a:t>
            </a:r>
            <a:r>
              <a:rPr lang="ru-RU" dirty="0"/>
              <a:t>. (1971), показана при локальном атеросклеротическом поражении устьев артерий на протяжении не более 1,5–2 см. Аорту выделяют и рассекают продольным разрезом по заднебоковой поверхности и удаляют единым блоком интиму и бляшки из аорты и устьев висцеральных артерий. Возможна резекция пораженного участка артерии с </a:t>
            </a:r>
            <a:r>
              <a:rPr lang="ru-RU" dirty="0" err="1"/>
              <a:t>реимплантацией</a:t>
            </a:r>
            <a:r>
              <a:rPr lang="ru-RU" dirty="0"/>
              <a:t> артерии в старое или новое устье.</a:t>
            </a:r>
          </a:p>
          <a:p>
            <a:endParaRPr lang="ru-RU" dirty="0"/>
          </a:p>
          <a:p>
            <a:r>
              <a:rPr lang="ru-RU" dirty="0"/>
              <a:t>При протяженном стенозе более 2 см от устья производят резекцию артерии с протезированием, для чего используют синтетические протезы диаметром  8 мм.</a:t>
            </a:r>
          </a:p>
          <a:p>
            <a:endParaRPr lang="ru-RU" dirty="0"/>
          </a:p>
          <a:p>
            <a:r>
              <a:rPr lang="ru-RU" dirty="0"/>
              <a:t>При сочетанном поражении чревного ствола и верхней брыжеечной артерии выполняют протезирование этих артерий </a:t>
            </a:r>
            <a:r>
              <a:rPr lang="ru-RU" dirty="0" err="1"/>
              <a:t>бифуркационным</a:t>
            </a:r>
            <a:r>
              <a:rPr lang="ru-RU" dirty="0"/>
              <a:t> протезом от аорты.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93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НС\Desktop\7376_00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50363" cy="526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70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36496" cy="6741368"/>
          </a:xfrm>
        </p:spPr>
        <p:txBody>
          <a:bodyPr>
            <a:normAutofit/>
          </a:bodyPr>
          <a:lstStyle/>
          <a:p>
            <a:r>
              <a:rPr lang="ru-RU" dirty="0"/>
              <a:t>Метод шунтирования висцеральных артерий предполагает выполнение дистального анастомоза с артерией по типу «конец в бок». Различают </a:t>
            </a:r>
            <a:r>
              <a:rPr lang="ru-RU" dirty="0" err="1"/>
              <a:t>антеградное</a:t>
            </a:r>
            <a:r>
              <a:rPr lang="ru-RU" dirty="0"/>
              <a:t> и ретроградное шунтирование: при </a:t>
            </a:r>
            <a:r>
              <a:rPr lang="ru-RU" dirty="0" err="1"/>
              <a:t>антеградном</a:t>
            </a:r>
            <a:r>
              <a:rPr lang="ru-RU" dirty="0"/>
              <a:t> шунтировании проксимальный анастомоз с аортой накладывают выше пораженной артерии, при ретроградном — ниже.</a:t>
            </a:r>
          </a:p>
          <a:p>
            <a:endParaRPr lang="ru-RU" dirty="0"/>
          </a:p>
          <a:p>
            <a:r>
              <a:rPr lang="ru-RU" dirty="0"/>
              <a:t>Большие возможности в лечении хронической абдоминальной ишемии открывает </a:t>
            </a:r>
            <a:r>
              <a:rPr lang="ru-RU" dirty="0" err="1"/>
              <a:t>эндоваскулярная</a:t>
            </a:r>
            <a:r>
              <a:rPr lang="ru-RU" dirty="0"/>
              <a:t> хирургия — </a:t>
            </a:r>
            <a:r>
              <a:rPr lang="ru-RU" dirty="0" err="1"/>
              <a:t>чрескожная</a:t>
            </a:r>
            <a:r>
              <a:rPr lang="ru-RU" dirty="0"/>
              <a:t> </a:t>
            </a:r>
            <a:r>
              <a:rPr lang="ru-RU" dirty="0" err="1"/>
              <a:t>транслюминальная</a:t>
            </a:r>
            <a:r>
              <a:rPr lang="ru-RU" dirty="0"/>
              <a:t> </a:t>
            </a:r>
            <a:r>
              <a:rPr lang="ru-RU" dirty="0" err="1"/>
              <a:t>ангио­пластика</a:t>
            </a:r>
            <a:r>
              <a:rPr lang="ru-RU" dirty="0"/>
              <a:t> и </a:t>
            </a:r>
            <a:r>
              <a:rPr lang="ru-RU" dirty="0" err="1"/>
              <a:t>стентирование</a:t>
            </a:r>
            <a:r>
              <a:rPr lang="ru-RU" dirty="0"/>
              <a:t> артерий. Сущность метода </a:t>
            </a:r>
            <a:r>
              <a:rPr lang="ru-RU" dirty="0" err="1"/>
              <a:t>ангиопластики</a:t>
            </a:r>
            <a:r>
              <a:rPr lang="ru-RU" dirty="0"/>
              <a:t> состоит в следующем: путем пункции бедренной или левой подмышечной артерии в сосудистое русло вводится баллонный катетер, баллон устанавливается в месте стеноза и раздувается несколько раз под давлением в 8–12 атмосфер. За счет компрессии бляшки и </a:t>
            </a:r>
            <a:r>
              <a:rPr lang="ru-RU" dirty="0" err="1"/>
              <a:t>диссекции</a:t>
            </a:r>
            <a:r>
              <a:rPr lang="ru-RU" dirty="0"/>
              <a:t> интимы происходит дилатация артерии в месте стеноза. Однако </a:t>
            </a:r>
            <a:r>
              <a:rPr lang="ru-RU" dirty="0" err="1"/>
              <a:t>ангиопластика</a:t>
            </a:r>
            <a:r>
              <a:rPr lang="ru-RU" dirty="0"/>
              <a:t> при этой патологии оказалась мало эффективной, в ближайшие 1–3 месяца наступал рецидив заболевания. Значительно лучшие результаты получены при использовании металлических </a:t>
            </a:r>
            <a:r>
              <a:rPr lang="ru-RU" dirty="0" err="1"/>
              <a:t>стентов</a:t>
            </a:r>
            <a:r>
              <a:rPr lang="ru-RU" dirty="0"/>
              <a:t>, которые устанавливаются в месте стеноза после дилатации. Преимущество этих методов в малой </a:t>
            </a:r>
            <a:r>
              <a:rPr lang="ru-RU" dirty="0" err="1"/>
              <a:t>травматичности</a:t>
            </a:r>
            <a:r>
              <a:rPr lang="ru-RU" dirty="0"/>
              <a:t>, меньшей кровопотере, сокращении срока пребывания в стационаре. Поэтому они идеальны для пациентов с множественными сопутствующими заболеваниями и высокой степенью риска открытых операций. </a:t>
            </a:r>
            <a:r>
              <a:rPr lang="ru-RU" dirty="0" err="1"/>
              <a:t>Эндоваскулярные</a:t>
            </a:r>
            <a:r>
              <a:rPr lang="ru-RU" dirty="0"/>
              <a:t> вмешательства показаны при атеросклеротическом поражении чревного ствола и верхней брыжеечной артерии, </a:t>
            </a:r>
            <a:r>
              <a:rPr lang="ru-RU" dirty="0" err="1"/>
              <a:t>экстравазальной</a:t>
            </a:r>
            <a:r>
              <a:rPr lang="ru-RU" dirty="0"/>
              <a:t> компрессии чревного ствола серповидной связкой и ножками диафрагмы, дегенеративных изменениях висцеральных артерий (неспецифический </a:t>
            </a:r>
            <a:r>
              <a:rPr lang="ru-RU" dirty="0" err="1"/>
              <a:t>аортоартериит</a:t>
            </a:r>
            <a:r>
              <a:rPr lang="ru-RU" dirty="0"/>
              <a:t>, фибромускулярная дисплазия).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34920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ДНС\Desktop\KARTINKA221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7532103" cy="551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54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Результаты хирургического лечения больных с синдромом хронической абдоминальной ишемии могут быть признаны хорошими, если исчезают боли в животе, дисфункция кишечника, больные начинают быстро прибавлять в весе. По сводным литературным данным, около 90 % оперированных больных избавились от симптомов заболевания. Выживаемость пациентов, которым проведено хирургическое лечение, выше, чем при консервативном лечении. Консервативное лечение синдрома хронической абдоминальной ишемии является малоперспективным и не позволяет добиться компенсации кровообращения висцеральных  органов.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8075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ЭТИОЛОГИЯ И КЛАССИФИКАЦИЯ  ХРОНИЧЕСКОГО НАРУШЕНИЯ  ВИСЦЕРАЛЬНОГО КРОВООБРАЩЕНИЯ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205064"/>
          </a:xfrm>
        </p:spPr>
        <p:txBody>
          <a:bodyPr/>
          <a:lstStyle/>
          <a:p>
            <a:r>
              <a:rPr lang="ru-RU" dirty="0"/>
              <a:t>Синдром хронической абдоминальной ишемии может быть обусловлен </a:t>
            </a:r>
            <a:r>
              <a:rPr lang="ru-RU" dirty="0">
                <a:solidFill>
                  <a:srgbClr val="FF0000"/>
                </a:solidFill>
              </a:rPr>
              <a:t>функциональными, органическими и комбинированными </a:t>
            </a:r>
            <a:r>
              <a:rPr lang="ru-RU" dirty="0"/>
              <a:t>причинами. К функциональным причинам относят </a:t>
            </a:r>
            <a:r>
              <a:rPr lang="ru-RU" dirty="0" err="1"/>
              <a:t>артериоспазм</a:t>
            </a:r>
            <a:r>
              <a:rPr lang="ru-RU" dirty="0"/>
              <a:t>, гипотензии центрального происхождения, гипогликемию, прием некоторых лекарственных препаратов, полицитемию.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Органические</a:t>
            </a:r>
            <a:r>
              <a:rPr lang="ru-RU" dirty="0"/>
              <a:t> причины нарушения висцерального кровообращения многообразны и могут быть врожденного и приобретенного характера. К врожденным факторам относятся аномалии отхождения и положения сосудов, аплазия или гипоплазия их, фиброзно-мышечная дисплазия, врожденные стенозы (</a:t>
            </a:r>
            <a:r>
              <a:rPr lang="ru-RU" dirty="0" err="1"/>
              <a:t>коарктация</a:t>
            </a:r>
            <a:r>
              <a:rPr lang="ru-RU" dirty="0"/>
              <a:t> абдоминальной аорты), </a:t>
            </a:r>
            <a:r>
              <a:rPr lang="ru-RU" dirty="0" err="1"/>
              <a:t>гемангиомы</a:t>
            </a:r>
            <a:r>
              <a:rPr lang="ru-RU" dirty="0"/>
              <a:t> и артериовенозные свищи. Среди приобретенных факторов наиболее частым является атеросклероз, значительно реже — неспецифический </a:t>
            </a:r>
            <a:r>
              <a:rPr lang="ru-RU" dirty="0" err="1"/>
              <a:t>аортоартериит</a:t>
            </a:r>
            <a:r>
              <a:rPr lang="ru-RU" dirty="0"/>
              <a:t>, облитерирующий тромбангиит, аневризмы висцеральных артерий.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36938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зависимости от </a:t>
            </a:r>
            <a:r>
              <a:rPr lang="ru-RU" dirty="0">
                <a:solidFill>
                  <a:srgbClr val="FF0000"/>
                </a:solidFill>
              </a:rPr>
              <a:t>локализации</a:t>
            </a:r>
            <a:r>
              <a:rPr lang="ru-RU" dirty="0"/>
              <a:t> патологического процесса различают </a:t>
            </a:r>
            <a:r>
              <a:rPr lang="ru-RU" dirty="0">
                <a:solidFill>
                  <a:srgbClr val="FF0000"/>
                </a:solidFill>
              </a:rPr>
              <a:t>чревную</a:t>
            </a:r>
            <a:r>
              <a:rPr lang="ru-RU" dirty="0"/>
              <a:t> и </a:t>
            </a:r>
            <a:r>
              <a:rPr lang="ru-RU" dirty="0">
                <a:solidFill>
                  <a:srgbClr val="FF0000"/>
                </a:solidFill>
              </a:rPr>
              <a:t>брыжеечную</a:t>
            </a:r>
            <a:r>
              <a:rPr lang="ru-RU" dirty="0"/>
              <a:t> формы синдрома хронической абдоминальной ишемии. Чревная форма чаще имеет </a:t>
            </a:r>
            <a:r>
              <a:rPr lang="ru-RU" dirty="0" err="1"/>
              <a:t>экстравазальную</a:t>
            </a:r>
            <a:r>
              <a:rPr lang="ru-RU" dirty="0"/>
              <a:t> природу. В силу особенностей анатомического расположения чревный ствол может сдавливаться близлежащими структурами: серповидной связкой и ножками диафрагмы, гипертрофированными ганглиями чревного сплетения и их </a:t>
            </a:r>
            <a:r>
              <a:rPr lang="ru-RU" dirty="0" err="1"/>
              <a:t>комиссуральными</a:t>
            </a:r>
            <a:r>
              <a:rPr lang="ru-RU" dirty="0"/>
              <a:t> ветвями, </a:t>
            </a:r>
            <a:r>
              <a:rPr lang="ru-RU" dirty="0" err="1"/>
              <a:t>ретроперитонеальным</a:t>
            </a:r>
            <a:r>
              <a:rPr lang="ru-RU" dirty="0"/>
              <a:t> фиброзом, спайками, рубцами и опухолью. Для брыжеечных артерий более характерны </a:t>
            </a:r>
            <a:r>
              <a:rPr lang="ru-RU" dirty="0" err="1"/>
              <a:t>эндовазальные</a:t>
            </a:r>
            <a:r>
              <a:rPr lang="ru-RU" dirty="0"/>
              <a:t> поражения. Среди них на первом месте стоит </a:t>
            </a:r>
            <a:r>
              <a:rPr lang="ru-RU" dirty="0">
                <a:solidFill>
                  <a:srgbClr val="FF0000"/>
                </a:solidFill>
              </a:rPr>
              <a:t>атеросклероз</a:t>
            </a:r>
            <a:r>
              <a:rPr lang="ru-RU" dirty="0"/>
              <a:t>, реже встречаются неспецифический </a:t>
            </a:r>
            <a:r>
              <a:rPr lang="ru-RU" dirty="0" err="1"/>
              <a:t>аортоартериит</a:t>
            </a:r>
            <a:r>
              <a:rPr lang="ru-RU" dirty="0"/>
              <a:t>, фиброзно-мышечная дисплазия, аневризмы и облитерирующий тромбангиит. При атеросклерозе процесс локализуется, как правило, в устье артерий; при </a:t>
            </a:r>
            <a:r>
              <a:rPr lang="ru-RU" dirty="0" err="1"/>
              <a:t>аортоартериите</a:t>
            </a:r>
            <a:r>
              <a:rPr lang="ru-RU" dirty="0"/>
              <a:t> стеноз более протяженный, располагается в проксимальном отделе артерии и сочетается с поражением брюшной аорты и почечных артерий. Для фиброзно-мышечной дисплазии характерны множественные сужения ствола артерии, при этом участки стеноза чередуются с участками расширения, на </a:t>
            </a:r>
            <a:r>
              <a:rPr lang="ru-RU" dirty="0" err="1"/>
              <a:t>ангиограмме</a:t>
            </a:r>
            <a:r>
              <a:rPr lang="ru-RU" dirty="0"/>
              <a:t> артерия имеет вид нитки бус. При облитерирующем тромбангиите в процесс вовлекаются преимущественно периферические отделы артериального русла.</a:t>
            </a:r>
          </a:p>
        </p:txBody>
      </p:sp>
    </p:spTree>
    <p:extLst>
      <p:ext uri="{BB962C8B-B14F-4D97-AF65-F5344CB8AC3E}">
        <p14:creationId xmlns:p14="http://schemas.microsoft.com/office/powerpoint/2010/main" xmlns="" val="10026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9761"/>
            <a:ext cx="7924800" cy="3615263"/>
          </a:xfrm>
        </p:spPr>
        <p:txBody>
          <a:bodyPr/>
          <a:lstStyle/>
          <a:p>
            <a:r>
              <a:rPr lang="ru-RU" dirty="0"/>
              <a:t>Атеросклерозом чаще всего поражается нижняя брыжеечная артерия, но клинически это проявляется редко, т.к. кровоснабжение соответствующих отделов кишечника компенсируется из системы верхней брыжеечной артерии по дуге </a:t>
            </a:r>
            <a:r>
              <a:rPr lang="ru-RU" dirty="0" err="1" smtClean="0"/>
              <a:t>Риолана</a:t>
            </a:r>
            <a:r>
              <a:rPr lang="ru-RU" dirty="0" smtClean="0"/>
              <a:t> (анастомоз </a:t>
            </a:r>
            <a:r>
              <a:rPr lang="ru-RU" dirty="0"/>
              <a:t>между ветвями верхней и нижней брыжеечных артерий в брыжейке поперечной ободочной </a:t>
            </a:r>
            <a:r>
              <a:rPr lang="ru-RU" dirty="0" smtClean="0"/>
              <a:t>кишки). </a:t>
            </a:r>
            <a:r>
              <a:rPr lang="ru-RU" dirty="0"/>
              <a:t>Поскольку атеросклероз и неспецифический </a:t>
            </a:r>
            <a:r>
              <a:rPr lang="ru-RU" dirty="0" err="1"/>
              <a:t>аортоартериит</a:t>
            </a:r>
            <a:r>
              <a:rPr lang="ru-RU" dirty="0"/>
              <a:t> являются системными заболеваниями, часто наблюдаются множественные поражения висцеральных ветвей. При этом атеросклероз непарных висцеральных ветвей часто сочетается с атеросклерозом других сосудистых бассейнов, в частности с поражением аорты и артерий нижних конечностей. Неспецифическим </a:t>
            </a:r>
            <a:r>
              <a:rPr lang="ru-RU" dirty="0" err="1"/>
              <a:t>аортоартериитом</a:t>
            </a:r>
            <a:r>
              <a:rPr lang="ru-RU" dirty="0"/>
              <a:t> чаще болеют молодые женщины, атеросклерозом — мужчины после 40 лет.</a:t>
            </a:r>
          </a:p>
        </p:txBody>
      </p:sp>
      <p:pic>
        <p:nvPicPr>
          <p:cNvPr id="2050" name="Picture 2" descr="C:\Users\ДНС\Desktop\preview_Ischemic colitis angiography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068960"/>
            <a:ext cx="4932041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5901619"/>
            <a:ext cx="4422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Стрелкой </a:t>
            </a:r>
            <a:r>
              <a:rPr lang="ru-RU" dirty="0" smtClean="0"/>
              <a:t> указан  участок  стеноза </a:t>
            </a:r>
            <a:r>
              <a:rPr lang="ru-RU" dirty="0"/>
              <a:t>левой ободочной артерии </a:t>
            </a:r>
            <a:r>
              <a:rPr lang="ru-RU" dirty="0" smtClean="0"/>
              <a:t> в </a:t>
            </a:r>
            <a:r>
              <a:rPr lang="ru-RU" dirty="0"/>
              <a:t>месте её отхождения от нижней </a:t>
            </a:r>
            <a:r>
              <a:rPr lang="ru-RU" dirty="0" smtClean="0"/>
              <a:t> брыжеечной  артерии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664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r>
              <a:rPr lang="ru-RU" dirty="0">
                <a:solidFill>
                  <a:srgbClr val="92D050"/>
                </a:solidFill>
              </a:rPr>
              <a:t>Классификация</a:t>
            </a:r>
            <a:r>
              <a:rPr lang="ru-RU" dirty="0"/>
              <a:t> </a:t>
            </a:r>
            <a:r>
              <a:rPr lang="ru-RU" dirty="0" smtClean="0"/>
              <a:t>-А.В</a:t>
            </a:r>
            <a:r>
              <a:rPr lang="ru-RU" dirty="0"/>
              <a:t>. Гавриленко и А.Н. Косенков (2000)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2040" y="1196752"/>
            <a:ext cx="8712968" cy="5544616"/>
          </a:xfrm>
        </p:spPr>
        <p:txBody>
          <a:bodyPr>
            <a:noAutofit/>
          </a:bodyPr>
          <a:lstStyle/>
          <a:p>
            <a:r>
              <a:rPr lang="ru-RU" sz="1050" dirty="0">
                <a:solidFill>
                  <a:srgbClr val="FF0000"/>
                </a:solidFill>
              </a:rPr>
              <a:t>I</a:t>
            </a:r>
            <a:r>
              <a:rPr lang="ru-RU" sz="1050" dirty="0"/>
              <a:t>. Форма и этиология поражения.</a:t>
            </a:r>
          </a:p>
          <a:p>
            <a:endParaRPr lang="ru-RU" sz="1050" dirty="0"/>
          </a:p>
          <a:p>
            <a:r>
              <a:rPr lang="ru-RU" sz="1050" dirty="0"/>
              <a:t>1. </a:t>
            </a:r>
            <a:r>
              <a:rPr lang="ru-RU" sz="1050" dirty="0" err="1"/>
              <a:t>Интравазальная</a:t>
            </a:r>
            <a:r>
              <a:rPr lang="ru-RU" sz="1050" dirty="0"/>
              <a:t>:</a:t>
            </a:r>
          </a:p>
          <a:p>
            <a:endParaRPr lang="ru-RU" sz="1050" dirty="0"/>
          </a:p>
          <a:p>
            <a:r>
              <a:rPr lang="ru-RU" sz="1050" dirty="0"/>
              <a:t>а) атеросклероз;</a:t>
            </a:r>
          </a:p>
          <a:p>
            <a:endParaRPr lang="ru-RU" sz="1050" dirty="0"/>
          </a:p>
          <a:p>
            <a:r>
              <a:rPr lang="ru-RU" sz="1050" dirty="0"/>
              <a:t>б) артериит;</a:t>
            </a:r>
          </a:p>
          <a:p>
            <a:endParaRPr lang="ru-RU" sz="1050" dirty="0"/>
          </a:p>
          <a:p>
            <a:r>
              <a:rPr lang="ru-RU" sz="1050" dirty="0"/>
              <a:t>в) фиброзно-мышечная дисплазия.</a:t>
            </a:r>
          </a:p>
          <a:p>
            <a:endParaRPr lang="ru-RU" sz="1050" dirty="0"/>
          </a:p>
          <a:p>
            <a:r>
              <a:rPr lang="ru-RU" sz="1050" dirty="0"/>
              <a:t>2. </a:t>
            </a:r>
            <a:r>
              <a:rPr lang="ru-RU" sz="1050" dirty="0" err="1"/>
              <a:t>Экстравазальная</a:t>
            </a:r>
            <a:r>
              <a:rPr lang="ru-RU" sz="1050" dirty="0"/>
              <a:t>:</a:t>
            </a:r>
          </a:p>
          <a:p>
            <a:endParaRPr lang="ru-RU" sz="1050" dirty="0"/>
          </a:p>
          <a:p>
            <a:r>
              <a:rPr lang="ru-RU" sz="1050" dirty="0"/>
              <a:t>а) срединная дугообразная связка и медиальная ножка диафрагмы;</a:t>
            </a:r>
          </a:p>
          <a:p>
            <a:endParaRPr lang="ru-RU" sz="1050" dirty="0"/>
          </a:p>
          <a:p>
            <a:r>
              <a:rPr lang="ru-RU" sz="1050" dirty="0"/>
              <a:t>б) гипертрофированный ганглий солнечного сплетения;</a:t>
            </a:r>
          </a:p>
          <a:p>
            <a:endParaRPr lang="ru-RU" sz="1050" dirty="0"/>
          </a:p>
          <a:p>
            <a:r>
              <a:rPr lang="ru-RU" sz="1050" dirty="0"/>
              <a:t>в) фиброзная ткань;</a:t>
            </a:r>
          </a:p>
          <a:p>
            <a:endParaRPr lang="ru-RU" sz="1050" dirty="0"/>
          </a:p>
          <a:p>
            <a:r>
              <a:rPr lang="ru-RU" sz="1050" dirty="0"/>
              <a:t>г) сдавление опухолью;</a:t>
            </a:r>
          </a:p>
          <a:p>
            <a:endParaRPr lang="ru-RU" sz="1050" dirty="0"/>
          </a:p>
          <a:p>
            <a:r>
              <a:rPr lang="ru-RU" sz="1050" dirty="0"/>
              <a:t>д) смешанная.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70180" y="112474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II</a:t>
            </a:r>
            <a:r>
              <a:rPr lang="ru-RU" sz="1600" dirty="0"/>
              <a:t>. Стадии.</a:t>
            </a:r>
          </a:p>
          <a:p>
            <a:endParaRPr lang="ru-RU" sz="1600" dirty="0"/>
          </a:p>
          <a:p>
            <a:r>
              <a:rPr lang="ru-RU" sz="1600" dirty="0"/>
              <a:t>1. Относительная компенсация.</a:t>
            </a:r>
          </a:p>
          <a:p>
            <a:endParaRPr lang="ru-RU" sz="1600" dirty="0"/>
          </a:p>
          <a:p>
            <a:r>
              <a:rPr lang="ru-RU" sz="1600" dirty="0"/>
              <a:t>2. </a:t>
            </a:r>
            <a:r>
              <a:rPr lang="ru-RU" sz="1600" dirty="0" err="1"/>
              <a:t>Субкомпенсация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r>
              <a:rPr lang="ru-RU" sz="1600" dirty="0"/>
              <a:t>3. Декомпенсация.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8076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7924800" cy="568863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III</a:t>
            </a:r>
            <a:r>
              <a:rPr lang="ru-RU" sz="1800" dirty="0"/>
              <a:t>. Степень поражения артерий.</a:t>
            </a:r>
          </a:p>
          <a:p>
            <a:endParaRPr lang="ru-RU" sz="1800" dirty="0"/>
          </a:p>
          <a:p>
            <a:r>
              <a:rPr lang="ru-RU" sz="1800" dirty="0"/>
              <a:t>1. Стеноз до 50 %.</a:t>
            </a:r>
          </a:p>
          <a:p>
            <a:endParaRPr lang="ru-RU" sz="1800" dirty="0"/>
          </a:p>
          <a:p>
            <a:r>
              <a:rPr lang="ru-RU" sz="1800" dirty="0"/>
              <a:t>2. Стеноз более 51 %.</a:t>
            </a:r>
          </a:p>
          <a:p>
            <a:endParaRPr lang="ru-RU" sz="1800" dirty="0"/>
          </a:p>
          <a:p>
            <a:r>
              <a:rPr lang="ru-RU" sz="1800" dirty="0"/>
              <a:t>3. Окклюзия.</a:t>
            </a:r>
          </a:p>
          <a:p>
            <a:endParaRPr lang="ru-RU" sz="1800" dirty="0"/>
          </a:p>
          <a:p>
            <a:r>
              <a:rPr lang="ru-RU" sz="1800" dirty="0">
                <a:solidFill>
                  <a:srgbClr val="FF0000"/>
                </a:solidFill>
              </a:rPr>
              <a:t>IV</a:t>
            </a:r>
            <a:r>
              <a:rPr lang="ru-RU" sz="1800" dirty="0"/>
              <a:t>. Распространенность.</a:t>
            </a:r>
          </a:p>
          <a:p>
            <a:endParaRPr lang="ru-RU" sz="1800" dirty="0"/>
          </a:p>
          <a:p>
            <a:r>
              <a:rPr lang="ru-RU" sz="1800" dirty="0"/>
              <a:t>1. Сегментарная (до 1,5 см).</a:t>
            </a:r>
          </a:p>
          <a:p>
            <a:endParaRPr lang="ru-RU" sz="1800" dirty="0"/>
          </a:p>
          <a:p>
            <a:r>
              <a:rPr lang="ru-RU" sz="1800" dirty="0"/>
              <a:t>2. Диффузная.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8864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V</a:t>
            </a:r>
            <a:r>
              <a:rPr lang="ru-RU" dirty="0"/>
              <a:t>. Локализация.</a:t>
            </a:r>
          </a:p>
          <a:p>
            <a:endParaRPr lang="ru-RU" dirty="0"/>
          </a:p>
          <a:p>
            <a:r>
              <a:rPr lang="ru-RU" dirty="0"/>
              <a:t>1. Чревный ствол.</a:t>
            </a:r>
          </a:p>
          <a:p>
            <a:endParaRPr lang="ru-RU" dirty="0"/>
          </a:p>
          <a:p>
            <a:r>
              <a:rPr lang="ru-RU" dirty="0"/>
              <a:t>2. Верхняя брыжеечная артерия.</a:t>
            </a:r>
          </a:p>
          <a:p>
            <a:endParaRPr lang="ru-RU" dirty="0"/>
          </a:p>
          <a:p>
            <a:r>
              <a:rPr lang="ru-RU" dirty="0"/>
              <a:t>3. Нижняя брыжеечная артерия.</a:t>
            </a:r>
          </a:p>
          <a:p>
            <a:endParaRPr lang="ru-RU" dirty="0"/>
          </a:p>
          <a:p>
            <a:r>
              <a:rPr lang="ru-RU" dirty="0"/>
              <a:t>4. Множественная.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VI</a:t>
            </a:r>
            <a:r>
              <a:rPr lang="ru-RU" dirty="0"/>
              <a:t>. Клиническая форма.</a:t>
            </a:r>
          </a:p>
          <a:p>
            <a:endParaRPr lang="ru-RU" dirty="0"/>
          </a:p>
          <a:p>
            <a:r>
              <a:rPr lang="ru-RU" dirty="0"/>
              <a:t>1. Болевая.</a:t>
            </a:r>
          </a:p>
          <a:p>
            <a:endParaRPr lang="ru-RU" dirty="0"/>
          </a:p>
          <a:p>
            <a:r>
              <a:rPr lang="ru-RU" dirty="0"/>
              <a:t>2. Тонкокишечная (</a:t>
            </a:r>
            <a:r>
              <a:rPr lang="ru-RU" dirty="0" err="1"/>
              <a:t>энтеропатия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3. Толстокишечная (</a:t>
            </a:r>
            <a:r>
              <a:rPr lang="ru-RU" dirty="0" err="1"/>
              <a:t>колопатия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4. Смешанная.</a:t>
            </a:r>
          </a:p>
        </p:txBody>
      </p:sp>
    </p:spTree>
    <p:extLst>
      <p:ext uri="{BB962C8B-B14F-4D97-AF65-F5344CB8AC3E}">
        <p14:creationId xmlns:p14="http://schemas.microsoft.com/office/powerpoint/2010/main" xmlns="" val="29743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5976" y="31354"/>
            <a:ext cx="4320480" cy="41148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Существует еще одна форма нарушения висцерального кровотока — так называемый синдром обкрадывания (</a:t>
            </a:r>
            <a:r>
              <a:rPr lang="ru-RU" dirty="0" err="1"/>
              <a:t>steal</a:t>
            </a:r>
            <a:r>
              <a:rPr lang="ru-RU" dirty="0"/>
              <a:t> </a:t>
            </a:r>
            <a:r>
              <a:rPr lang="ru-RU" dirty="0" err="1"/>
              <a:t>syndrome</a:t>
            </a:r>
            <a:r>
              <a:rPr lang="ru-RU" dirty="0"/>
              <a:t>), который может развиваться при окклюзии брюшной аорты или после операции по поводу окклюзии брюшной аорты. В первом случае нижняя брыжеечная артерия через анастомозы с системой внутренних подвздошных артерий осуществляет кровоснабжение органов таза и нижних конечностей. Во втором случае после восстановления кровотока в нижние конечности происходит обеднение кровотока в висцеральных ветвях при их поражении, которое до операции компенсировалось повышенным давлением в аорте выше окклюзии.</a:t>
            </a:r>
          </a:p>
        </p:txBody>
      </p:sp>
      <p:pic>
        <p:nvPicPr>
          <p:cNvPr id="6146" name="Picture 2" descr="C:\Users\ДНС\Desktop\1153_15126439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3" y="116632"/>
            <a:ext cx="4703543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89429" y="4306434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А)высокая </a:t>
            </a:r>
            <a:r>
              <a:rPr lang="ru-RU" sz="1600" dirty="0"/>
              <a:t>окклюзия брюшной аорты с поражением висцеральных или почечных артерий; </a:t>
            </a:r>
          </a:p>
          <a:p>
            <a:r>
              <a:rPr lang="ru-RU" sz="1600" dirty="0" smtClean="0"/>
              <a:t>Б)окклюзия </a:t>
            </a:r>
            <a:r>
              <a:rPr lang="ru-RU" sz="1600" dirty="0"/>
              <a:t>терминального отдела аорты или обеих общих подвздошных артерий — типичный синдром </a:t>
            </a:r>
            <a:r>
              <a:rPr lang="ru-RU" sz="1600" dirty="0" err="1"/>
              <a:t>Лериша</a:t>
            </a:r>
            <a:r>
              <a:rPr lang="ru-RU" sz="1600" dirty="0"/>
              <a:t>; </a:t>
            </a:r>
          </a:p>
          <a:p>
            <a:r>
              <a:rPr lang="ru-RU" sz="1600" dirty="0" smtClean="0"/>
              <a:t>В)односторонняя </a:t>
            </a:r>
            <a:r>
              <a:rPr lang="ru-RU" sz="1600" dirty="0"/>
              <a:t>окклюзия подвздошных артерий; </a:t>
            </a:r>
          </a:p>
          <a:p>
            <a:r>
              <a:rPr lang="ru-RU" sz="1600" dirty="0" smtClean="0"/>
              <a:t>Г)</a:t>
            </a:r>
            <a:r>
              <a:rPr lang="ru-RU" sz="1600" dirty="0" err="1" smtClean="0"/>
              <a:t>окклюзионно</a:t>
            </a:r>
            <a:r>
              <a:rPr lang="ru-RU" sz="1600" dirty="0" smtClean="0"/>
              <a:t>-стенотическое </a:t>
            </a:r>
            <a:r>
              <a:rPr lang="ru-RU" sz="1600" dirty="0"/>
              <a:t>поражение бифуркации аорты и подвздошных артерий с сохранением кровотока в общих и внутренних подвздошных артериях.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38744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94</TotalTime>
  <Words>3055</Words>
  <Application>Microsoft Office PowerPoint</Application>
  <PresentationFormat>Экран (4:3)</PresentationFormat>
  <Paragraphs>208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Горизонт</vt:lpstr>
      <vt:lpstr>Абдоминальная ишемическая болезнь </vt:lpstr>
      <vt:lpstr>Слайд 2</vt:lpstr>
      <vt:lpstr>Слайд 3</vt:lpstr>
      <vt:lpstr>ЭТИОЛОГИЯ И КЛАССИФИКАЦИЯ  ХРОНИЧЕСКОГО НАРУШЕНИЯ  ВИСЦЕРАЛЬНОГО КРОВООБРАЩЕНИЯ</vt:lpstr>
      <vt:lpstr>Слайд 5</vt:lpstr>
      <vt:lpstr>Слайд 6</vt:lpstr>
      <vt:lpstr>Классификация -А.В. Гавриленко и А.Н. Косенков (2000) </vt:lpstr>
      <vt:lpstr>Слайд 8</vt:lpstr>
      <vt:lpstr>Слайд 9</vt:lpstr>
      <vt:lpstr>КЛИНИЧЕСКАЯ КАРТИНА  ЗАБОЛЕВАНИЯ</vt:lpstr>
      <vt:lpstr>Слайд 11</vt:lpstr>
      <vt:lpstr>Слайд 12</vt:lpstr>
      <vt:lpstr>А.В. Гавриленко, А.Н. Косенков (2000) выделяют 4 клинические формы заболевания:</vt:lpstr>
      <vt:lpstr>В течении заболевания выделяют три стадии.</vt:lpstr>
      <vt:lpstr>Слайд 15</vt:lpstr>
      <vt:lpstr>АЛГОРИТМ ДИАГНОСТИКИ</vt:lpstr>
      <vt:lpstr>Слайд 17</vt:lpstr>
      <vt:lpstr>Цель лабораторных методов исследования — оценить абсорбционную и секреторную функцию кишечника, а также функцию печени и поджелудочной железы.</vt:lpstr>
      <vt:lpstr>Слайд 19</vt:lpstr>
      <vt:lpstr>Слайд 20</vt:lpstr>
      <vt:lpstr>Слайд 21</vt:lpstr>
      <vt:lpstr>Слайд 22</vt:lpstr>
      <vt:lpstr>Слайд 23</vt:lpstr>
      <vt:lpstr>ЛЕЧЕНИЕ</vt:lpstr>
      <vt:lpstr>Слайд 25</vt:lpstr>
      <vt:lpstr>Выделяют три типа операций при синдроме хронической абдоминальной ишемии: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Хроническая абдоминальная ишемия</dc:title>
  <dc:creator>ДНС</dc:creator>
  <cp:lastModifiedBy>2HOOper8</cp:lastModifiedBy>
  <cp:revision>13</cp:revision>
  <dcterms:created xsi:type="dcterms:W3CDTF">2015-03-08T09:43:45Z</dcterms:created>
  <dcterms:modified xsi:type="dcterms:W3CDTF">2020-04-14T06:17:07Z</dcterms:modified>
</cp:coreProperties>
</file>