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61" r:id="rId2"/>
    <p:sldId id="263" r:id="rId3"/>
    <p:sldId id="257" r:id="rId4"/>
    <p:sldId id="262" r:id="rId5"/>
    <p:sldId id="265" r:id="rId6"/>
    <p:sldId id="266" r:id="rId7"/>
    <p:sldId id="269" r:id="rId8"/>
    <p:sldId id="270" r:id="rId9"/>
    <p:sldId id="267" r:id="rId10"/>
    <p:sldId id="271" r:id="rId11"/>
    <p:sldId id="272" r:id="rId12"/>
    <p:sldId id="273" r:id="rId13"/>
    <p:sldId id="264" r:id="rId14"/>
    <p:sldId id="258" r:id="rId15"/>
    <p:sldId id="25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66" autoAdjust="0"/>
    <p:restoredTop sz="83166" autoAdjust="0"/>
  </p:normalViewPr>
  <p:slideViewPr>
    <p:cSldViewPr snapToGrid="0">
      <p:cViewPr varScale="1">
        <p:scale>
          <a:sx n="52" d="100"/>
          <a:sy n="52" d="100"/>
        </p:scale>
        <p:origin x="11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пациентов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Медуллярный рак</c:v>
                </c:pt>
                <c:pt idx="1">
                  <c:v>Папиллярный рак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97</c:v>
                </c:pt>
                <c:pt idx="1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98-4D06-B75F-54D113B3C62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очагов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Медуллярный рак</c:v>
                </c:pt>
                <c:pt idx="1">
                  <c:v>Папиллярный рак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127</c:v>
                </c:pt>
                <c:pt idx="1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98-4D06-B75F-54D113B3C62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7490048"/>
        <c:axId val="117491584"/>
      </c:barChart>
      <c:catAx>
        <c:axId val="11749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491584"/>
        <c:crosses val="autoZero"/>
        <c:auto val="1"/>
        <c:lblAlgn val="ctr"/>
        <c:lblOffset val="100"/>
        <c:noMultiLvlLbl val="0"/>
      </c:catAx>
      <c:valAx>
        <c:axId val="11749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490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7E82A-D2AA-4633-97DE-A9A237B20601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4A52C-D492-4A47-ABD8-AF4F38BE1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556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Заголовок поменять, выделить</a:t>
            </a:r>
            <a:r>
              <a:rPr lang="ru-RU" baseline="0" dirty="0" smtClean="0"/>
              <a:t> статистически значимые различия (фигуры). Возраст, пол, отдаленные метастазы статистически значимы (р</a:t>
            </a:r>
            <a:r>
              <a:rPr lang="en-US" baseline="0" dirty="0" smtClean="0"/>
              <a:t>&lt;</a:t>
            </a:r>
            <a:r>
              <a:rPr lang="ru-RU" baseline="0" dirty="0" smtClean="0"/>
              <a:t>0,05).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4A52C-D492-4A47-ABD8-AF4F38BE1A7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302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ВЫДЕЛИТЬ ЗНАЧИМЫЕ РАЗЛИЧИЯ;</a:t>
            </a:r>
            <a:r>
              <a:rPr lang="ru-RU" baseline="0" dirty="0" smtClean="0"/>
              <a:t> СРАВНИТ АНАЛИЗ УЗ ПРИЗНАКОВ МЕДУЛ И ПАПИЛ РАКА ЩЖ - ЗАГОЛОВОК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4A52C-D492-4A47-ABD8-AF4F38BE1A7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710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..(</a:t>
            </a:r>
            <a:r>
              <a:rPr lang="ru-RU" dirty="0" err="1" smtClean="0"/>
              <a:t>интра</a:t>
            </a:r>
            <a:r>
              <a:rPr lang="ru-RU" dirty="0" smtClean="0"/>
              <a:t>- и </a:t>
            </a:r>
            <a:r>
              <a:rPr lang="ru-RU" dirty="0" err="1" smtClean="0"/>
              <a:t>перинодулярный</a:t>
            </a:r>
            <a:r>
              <a:rPr lang="ru-RU" dirty="0" smtClean="0"/>
              <a:t> кровоток)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4A52C-D492-4A47-ABD8-AF4F38BE1A7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216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ЗАГОЛОВОК УЗИ ЛУ ОПИСАНИЕ ИМЕНИТЕЛЬНЫЙ ПАДЕЖ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4A52C-D492-4A47-ABD8-AF4F38BE1A7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756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Медул</a:t>
            </a:r>
            <a:r>
              <a:rPr lang="ru-RU" dirty="0" smtClean="0"/>
              <a:t> рак в начале заголовка (акцент). Клин </a:t>
            </a:r>
            <a:r>
              <a:rPr lang="ru-RU" dirty="0" err="1" smtClean="0"/>
              <a:t>случ</a:t>
            </a:r>
            <a:r>
              <a:rPr lang="ru-RU" dirty="0" smtClean="0"/>
              <a:t> в конец. Скан через запятую. Убрать большие пробелы, лишний текст, ИМЕНИТ ПАДЕЖ.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4A52C-D492-4A47-ABD8-AF4F38BE1A7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381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Характерные признаки </a:t>
            </a:r>
            <a:r>
              <a:rPr lang="ru-RU" sz="12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медуллярного рака </a:t>
            </a:r>
            <a:r>
              <a:rPr lang="ru-RU" sz="12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щитовидной железы в В-режиме: (сюда добавить признаки</a:t>
            </a:r>
            <a:r>
              <a:rPr lang="ru-RU" sz="1200" baseline="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из слайда 14)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Характерные признаки </a:t>
            </a:r>
            <a:r>
              <a:rPr lang="ru-RU" sz="12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медуллярного рака </a:t>
            </a:r>
            <a:r>
              <a:rPr lang="ru-RU" sz="12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щитовидной железы в режиме ЦДК:…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Слайд 14 убрать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4A52C-D492-4A47-ABD8-AF4F38BE1A7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57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2FF85-E091-45D0-847B-4F37382E2761}" type="datetime1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0A08A71-216B-4CEE-B137-49BA2E7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81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61B66-487C-45EC-BC6B-2F55DFE649F5}" type="datetime1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55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BA21-C600-4E39-9F57-D7400250DAEC}" type="datetime1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20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287F-86FB-418E-A2FA-6126BD94C3C6}" type="datetime1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93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A8C1C19-B6FA-41DB-825F-E2941F6F6ACF}" type="datetime1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0A08A71-216B-4CEE-B137-49BA2E7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84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A0F87-64C8-44F7-B37E-9529899961A5}" type="datetime1">
              <a:rPr lang="ru-RU" smtClean="0"/>
              <a:t>21.01.2024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2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9C783-BEB9-47FC-B89C-6809A6EA8EAC}" type="datetime1">
              <a:rPr lang="ru-RU" smtClean="0"/>
              <a:t>21.01.2024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56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F95B-C67B-4495-B755-364AC876728A}" type="datetime1">
              <a:rPr lang="ru-RU" smtClean="0"/>
              <a:t>21.01.2024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08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7A73-28C8-48FD-B378-3E0AF94808B9}" type="datetime1">
              <a:rPr lang="ru-RU" smtClean="0"/>
              <a:t>21.01.2024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37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1EDB-1336-4068-91FA-FB4C89ECFBFE}" type="datetime1">
              <a:rPr lang="ru-RU" smtClean="0"/>
              <a:t>21.01.2024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4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7FAFA-02DF-4C24-B2F0-25AE62557C22}" type="datetime1">
              <a:rPr lang="ru-RU" smtClean="0"/>
              <a:t>21.01.2024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7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2F904B9-2277-4227-8AFE-5BBE25209D66}" type="datetime1">
              <a:rPr lang="ru-RU" smtClean="0"/>
              <a:t>21.01.2024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0A08A71-216B-4CEE-B137-49BA2E72D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31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1560" y="1"/>
            <a:ext cx="9966960" cy="1362634"/>
          </a:xfrm>
        </p:spPr>
        <p:txBody>
          <a:bodyPr/>
          <a:lstStyle/>
          <a:p>
            <a:pPr algn="ctr"/>
            <a:r>
              <a:rPr lang="ru-RU" altLang="ru-RU" sz="2200" cap="none" dirty="0">
                <a:solidFill>
                  <a:srgbClr val="002060"/>
                </a:solidFill>
                <a:latin typeface="Trebuchet MS" panose="020B0603020202020204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altLang="ru-RU" sz="2200" cap="none" dirty="0" err="1">
                <a:solidFill>
                  <a:srgbClr val="002060"/>
                </a:solidFill>
                <a:latin typeface="Trebuchet MS" panose="020B0603020202020204"/>
              </a:rPr>
              <a:t>Войно-Ясенецкого</a:t>
            </a:r>
            <a:r>
              <a:rPr lang="ru-RU" altLang="ru-RU" sz="2200" cap="none" dirty="0">
                <a:solidFill>
                  <a:srgbClr val="002060"/>
                </a:solidFill>
                <a:latin typeface="Trebuchet MS" panose="020B0603020202020204"/>
              </a:rPr>
              <a:t>» </a:t>
            </a:r>
            <a:br>
              <a:rPr lang="ru-RU" altLang="ru-RU" sz="2200" cap="none" dirty="0">
                <a:solidFill>
                  <a:srgbClr val="002060"/>
                </a:solidFill>
                <a:latin typeface="Trebuchet MS" panose="020B0603020202020204"/>
              </a:rPr>
            </a:br>
            <a:r>
              <a:rPr lang="ru-RU" altLang="ru-RU" sz="2200" cap="none" dirty="0">
                <a:solidFill>
                  <a:srgbClr val="002060"/>
                </a:solidFill>
                <a:latin typeface="Trebuchet MS" panose="020B0603020202020204"/>
              </a:rPr>
              <a:t/>
            </a:r>
            <a:br>
              <a:rPr lang="ru-RU" altLang="ru-RU" sz="2200" cap="none" dirty="0">
                <a:solidFill>
                  <a:srgbClr val="002060"/>
                </a:solidFill>
                <a:latin typeface="Trebuchet MS" panose="020B0603020202020204"/>
              </a:rPr>
            </a:br>
            <a:r>
              <a:rPr lang="ru-RU" altLang="ru-RU" sz="2200" cap="none" dirty="0">
                <a:solidFill>
                  <a:srgbClr val="002060"/>
                </a:solidFill>
                <a:latin typeface="Trebuchet MS" panose="020B0603020202020204"/>
              </a:rPr>
              <a:t>Кафедра лучевой диагностики ИПО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153" y="1846728"/>
            <a:ext cx="11779623" cy="501127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600" dirty="0" smtClean="0">
                <a:solidFill>
                  <a:srgbClr val="002060"/>
                </a:solidFill>
              </a:rPr>
              <a:t>Усиление </a:t>
            </a:r>
            <a:r>
              <a:rPr lang="ru-RU" sz="4600" dirty="0" err="1" smtClean="0">
                <a:solidFill>
                  <a:srgbClr val="002060"/>
                </a:solidFill>
              </a:rPr>
              <a:t>васкуляризации</a:t>
            </a:r>
            <a:r>
              <a:rPr lang="ru-RU" sz="4600" dirty="0" smtClean="0">
                <a:solidFill>
                  <a:srgbClr val="002060"/>
                </a:solidFill>
              </a:rPr>
              <a:t> как дифференциальный признак медуллярного рака щитовидной железы</a:t>
            </a:r>
          </a:p>
          <a:p>
            <a:pPr algn="ctr"/>
            <a:endParaRPr lang="ru-RU" sz="4600" dirty="0">
              <a:solidFill>
                <a:srgbClr val="002060"/>
              </a:solidFill>
            </a:endParaRPr>
          </a:p>
          <a:p>
            <a:pPr lvl="0" algn="r" defTabSz="457200">
              <a:lnSpc>
                <a:spcPct val="100000"/>
              </a:lnSpc>
              <a:spcBef>
                <a:spcPts val="1000"/>
              </a:spcBef>
              <a:buClr>
                <a:srgbClr val="0F6FC6"/>
              </a:buClr>
              <a:buSzPct val="80000"/>
              <a:defRPr/>
            </a:pPr>
            <a:r>
              <a:rPr lang="ru-RU" sz="2400" b="1" dirty="0">
                <a:solidFill>
                  <a:prstClr val="black"/>
                </a:solidFill>
                <a:latin typeface="Trebuchet MS" panose="020B0603020202020204"/>
              </a:rPr>
              <a:t>Выполнила: </a:t>
            </a:r>
            <a:endParaRPr lang="en-US" sz="2400" b="1" dirty="0">
              <a:solidFill>
                <a:prstClr val="black"/>
              </a:solidFill>
              <a:latin typeface="Trebuchet MS" panose="020B0603020202020204"/>
            </a:endParaRPr>
          </a:p>
          <a:p>
            <a:pPr lvl="0" algn="r" defTabSz="457200">
              <a:lnSpc>
                <a:spcPct val="100000"/>
              </a:lnSpc>
              <a:spcBef>
                <a:spcPts val="1000"/>
              </a:spcBef>
              <a:buClr>
                <a:srgbClr val="0F6FC6"/>
              </a:buClr>
              <a:buSzPct val="80000"/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rebuchet MS" panose="020B0603020202020204"/>
              </a:rPr>
              <a:t>о</a:t>
            </a:r>
            <a:r>
              <a:rPr lang="ru-RU" altLang="ru-RU" sz="2400" b="1" dirty="0" smtClean="0">
                <a:solidFill>
                  <a:prstClr val="black"/>
                </a:solidFill>
                <a:latin typeface="Trebuchet MS" panose="020B0603020202020204"/>
              </a:rPr>
              <a:t>рдинатор 2 </a:t>
            </a:r>
            <a:r>
              <a:rPr lang="ru-RU" altLang="ru-RU" sz="2400" b="1" dirty="0">
                <a:solidFill>
                  <a:prstClr val="black"/>
                </a:solidFill>
                <a:latin typeface="Trebuchet MS" panose="020B0603020202020204"/>
              </a:rPr>
              <a:t>года обучения </a:t>
            </a:r>
          </a:p>
          <a:p>
            <a:pPr lvl="0" algn="r" defTabSz="457200">
              <a:lnSpc>
                <a:spcPct val="100000"/>
              </a:lnSpc>
              <a:spcBef>
                <a:spcPts val="1000"/>
              </a:spcBef>
              <a:buClr>
                <a:srgbClr val="0F6FC6"/>
              </a:buClr>
              <a:buSzPct val="80000"/>
              <a:defRPr/>
            </a:pPr>
            <a:r>
              <a:rPr lang="ru-RU" altLang="ru-RU" sz="2400" b="1" dirty="0">
                <a:solidFill>
                  <a:prstClr val="black"/>
                </a:solidFill>
                <a:latin typeface="Trebuchet MS" panose="020B0603020202020204"/>
              </a:rPr>
              <a:t>специальности УЗД</a:t>
            </a:r>
          </a:p>
          <a:p>
            <a:pPr lvl="0" algn="r" defTabSz="457200">
              <a:lnSpc>
                <a:spcPct val="100000"/>
              </a:lnSpc>
              <a:spcBef>
                <a:spcPts val="1000"/>
              </a:spcBef>
              <a:buClr>
                <a:srgbClr val="0F6FC6"/>
              </a:buClr>
              <a:buSzPct val="80000"/>
              <a:defRPr/>
            </a:pPr>
            <a:r>
              <a:rPr lang="ru-RU" altLang="ru-RU" sz="2400" b="1" dirty="0" err="1">
                <a:solidFill>
                  <a:prstClr val="black"/>
                </a:solidFill>
                <a:latin typeface="Trebuchet MS" panose="020B0603020202020204"/>
              </a:rPr>
              <a:t>Слепенко</a:t>
            </a:r>
            <a:r>
              <a:rPr lang="ru-RU" altLang="ru-RU" sz="2400" b="1" dirty="0">
                <a:solidFill>
                  <a:prstClr val="black"/>
                </a:solidFill>
                <a:latin typeface="Trebuchet MS" panose="020B0603020202020204"/>
              </a:rPr>
              <a:t> Мария Николаевна</a:t>
            </a:r>
          </a:p>
          <a:p>
            <a:pPr lvl="0" algn="ctr">
              <a:buClr>
                <a:srgbClr val="3494BA">
                  <a:lumMod val="75000"/>
                </a:srgbClr>
              </a:buClr>
            </a:pPr>
            <a:endParaRPr lang="ru-RU" dirty="0">
              <a:solidFill>
                <a:prstClr val="black"/>
              </a:solidFill>
              <a:latin typeface="Trebuchet MS" panose="020B0603020202020204"/>
            </a:endParaRPr>
          </a:p>
          <a:p>
            <a:pPr lvl="0" algn="ctr">
              <a:buClr>
                <a:srgbClr val="3494BA">
                  <a:lumMod val="75000"/>
                </a:srgbClr>
              </a:buClr>
            </a:pPr>
            <a:r>
              <a:rPr lang="ru-RU" b="1" dirty="0">
                <a:solidFill>
                  <a:prstClr val="black"/>
                </a:solidFill>
                <a:latin typeface="Trebuchet MS" panose="020B0603020202020204"/>
              </a:rPr>
              <a:t>г. Красноярск, 2023</a:t>
            </a:r>
          </a:p>
          <a:p>
            <a:pPr algn="r"/>
            <a:endParaRPr lang="ru-RU" sz="46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56847"/>
            <a:ext cx="7925288" cy="201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25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612" y="143973"/>
            <a:ext cx="10488705" cy="161895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УЗИ щитовидной железы в В-режиме, режиме ЦДК, </a:t>
            </a:r>
            <a:r>
              <a:rPr lang="ru-RU" sz="36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поперечное </a:t>
            </a:r>
            <a:r>
              <a:rPr lang="ru-RU" sz="3600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сканирование. </a:t>
            </a:r>
            <a:r>
              <a:rPr lang="ru-RU" sz="2900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Клинический случай №</a:t>
            </a:r>
            <a:r>
              <a:rPr lang="ru-RU" sz="29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1</a:t>
            </a:r>
            <a:endParaRPr lang="ru-RU" sz="29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63" y="1932096"/>
            <a:ext cx="4282888" cy="281810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958" y="1932096"/>
            <a:ext cx="4186516" cy="2818160"/>
          </a:xfrm>
        </p:spPr>
      </p:pic>
      <p:sp>
        <p:nvSpPr>
          <p:cNvPr id="7" name="TextBox 6"/>
          <p:cNvSpPr txBox="1"/>
          <p:nvPr/>
        </p:nvSpPr>
        <p:spPr>
          <a:xfrm>
            <a:off x="932181" y="4884744"/>
            <a:ext cx="4711252" cy="18466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900" b="1" dirty="0" smtClean="0">
                <a:latin typeface="Trebuchet MS" panose="020B0603020202020204" pitchFamily="34" charset="0"/>
              </a:rPr>
              <a:t>Округлая</a:t>
            </a:r>
            <a:r>
              <a:rPr lang="ru-RU" sz="1900" dirty="0" smtClean="0">
                <a:latin typeface="Trebuchet MS" panose="020B0603020202020204" pitchFamily="34" charset="0"/>
              </a:rPr>
              <a:t> форма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900" b="1" dirty="0" smtClean="0">
                <a:latin typeface="Trebuchet MS" panose="020B0603020202020204" pitchFamily="34" charset="0"/>
              </a:rPr>
              <a:t>гетерогенная</a:t>
            </a:r>
            <a:r>
              <a:rPr lang="ru-RU" sz="1900" dirty="0" smtClean="0">
                <a:latin typeface="Trebuchet MS" panose="020B0603020202020204" pitchFamily="34" charset="0"/>
              </a:rPr>
              <a:t> структура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900" b="1" dirty="0">
                <a:latin typeface="Trebuchet MS" panose="020B0603020202020204" pitchFamily="34" charset="0"/>
              </a:rPr>
              <a:t>п</a:t>
            </a:r>
            <a:r>
              <a:rPr lang="ru-RU" sz="1900" b="1" dirty="0" smtClean="0">
                <a:latin typeface="Trebuchet MS" panose="020B0603020202020204" pitchFamily="34" charset="0"/>
              </a:rPr>
              <a:t>ониженная </a:t>
            </a:r>
            <a:r>
              <a:rPr lang="ru-RU" sz="1900" b="1" dirty="0" err="1" smtClean="0">
                <a:latin typeface="Trebuchet MS" panose="020B0603020202020204" pitchFamily="34" charset="0"/>
              </a:rPr>
              <a:t>эхогенность</a:t>
            </a:r>
            <a:r>
              <a:rPr lang="ru-RU" sz="1900" dirty="0" smtClean="0">
                <a:latin typeface="Trebuchet MS" panose="020B0603020202020204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900" b="1" dirty="0">
                <a:latin typeface="Trebuchet MS" panose="020B0603020202020204" pitchFamily="34" charset="0"/>
              </a:rPr>
              <a:t>ч</a:t>
            </a:r>
            <a:r>
              <a:rPr lang="ru-RU" sz="1900" b="1" dirty="0" smtClean="0">
                <a:latin typeface="Trebuchet MS" panose="020B0603020202020204" pitchFamily="34" charset="0"/>
              </a:rPr>
              <a:t>еткие неровные </a:t>
            </a:r>
            <a:r>
              <a:rPr lang="ru-RU" sz="1900" dirty="0" smtClean="0">
                <a:latin typeface="Trebuchet MS" panose="020B0603020202020204" pitchFamily="34" charset="0"/>
              </a:rPr>
              <a:t>контуры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900" b="1" dirty="0">
                <a:latin typeface="Trebuchet MS" panose="020B0603020202020204" pitchFamily="34" charset="0"/>
              </a:rPr>
              <a:t>о</a:t>
            </a:r>
            <a:r>
              <a:rPr lang="ru-RU" sz="1900" b="1" dirty="0" smtClean="0">
                <a:latin typeface="Trebuchet MS" panose="020B0603020202020204" pitchFamily="34" charset="0"/>
              </a:rPr>
              <a:t>тсутствие</a:t>
            </a:r>
            <a:r>
              <a:rPr lang="ru-RU" sz="1900" dirty="0" smtClean="0">
                <a:latin typeface="Trebuchet MS" panose="020B0603020202020204" pitchFamily="34" charset="0"/>
              </a:rPr>
              <a:t> </a:t>
            </a:r>
            <a:r>
              <a:rPr lang="ru-RU" sz="1900" dirty="0" err="1" smtClean="0">
                <a:latin typeface="Trebuchet MS" panose="020B0603020202020204" pitchFamily="34" charset="0"/>
              </a:rPr>
              <a:t>анэхогенного</a:t>
            </a:r>
            <a:r>
              <a:rPr lang="ru-RU" sz="1900" dirty="0" smtClean="0">
                <a:latin typeface="Trebuchet MS" panose="020B0603020202020204" pitchFamily="34" charset="0"/>
              </a:rPr>
              <a:t> ободка по периферии, </a:t>
            </a:r>
            <a:r>
              <a:rPr lang="ru-RU" sz="1900" dirty="0" err="1" smtClean="0">
                <a:latin typeface="Trebuchet MS" panose="020B0603020202020204" pitchFamily="34" charset="0"/>
              </a:rPr>
              <a:t>кальцинатов</a:t>
            </a:r>
            <a:endParaRPr lang="ru-RU" sz="1900" dirty="0"/>
          </a:p>
        </p:txBody>
      </p:sp>
      <p:sp>
        <p:nvSpPr>
          <p:cNvPr id="8" name="TextBox 7"/>
          <p:cNvSpPr txBox="1"/>
          <p:nvPr/>
        </p:nvSpPr>
        <p:spPr>
          <a:xfrm>
            <a:off x="6816537" y="5338890"/>
            <a:ext cx="4417357" cy="6771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900" b="1" dirty="0" smtClean="0">
                <a:latin typeface="Trebuchet MS" panose="020B0603020202020204" pitchFamily="34" charset="0"/>
              </a:rPr>
              <a:t>Усиление </a:t>
            </a:r>
            <a:r>
              <a:rPr lang="ru-RU" sz="1900" b="1" dirty="0" err="1" smtClean="0">
                <a:latin typeface="Trebuchet MS" panose="020B0603020202020204" pitchFamily="34" charset="0"/>
              </a:rPr>
              <a:t>интра</a:t>
            </a:r>
            <a:r>
              <a:rPr lang="ru-RU" sz="1900" b="1" dirty="0" smtClean="0">
                <a:latin typeface="Trebuchet MS" panose="020B0603020202020204" pitchFamily="34" charset="0"/>
              </a:rPr>
              <a:t>-, </a:t>
            </a:r>
            <a:r>
              <a:rPr lang="ru-RU" sz="1900" b="1" dirty="0" err="1" smtClean="0">
                <a:latin typeface="Trebuchet MS" panose="020B0603020202020204" pitchFamily="34" charset="0"/>
              </a:rPr>
              <a:t>перинодулярного</a:t>
            </a:r>
            <a:r>
              <a:rPr lang="ru-RU" sz="1900" b="1" dirty="0" smtClean="0">
                <a:latin typeface="Trebuchet MS" panose="020B0603020202020204" pitchFamily="34" charset="0"/>
              </a:rPr>
              <a:t> кровотока</a:t>
            </a:r>
            <a:endParaRPr lang="ru-RU" sz="19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22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937" y="179832"/>
            <a:ext cx="10345271" cy="150553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УЗИ шейных лимфоузлов в </a:t>
            </a:r>
            <a:r>
              <a:rPr lang="ru-RU" sz="4000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В-режиме, режиме </a:t>
            </a:r>
            <a:r>
              <a:rPr lang="ru-RU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ЦДК, продольное сканирование.</a:t>
            </a:r>
            <a:r>
              <a:rPr lang="ru-RU" sz="32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 </a:t>
            </a:r>
            <a:r>
              <a:rPr lang="ru-RU" sz="3200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Клинический случай №</a:t>
            </a:r>
            <a:r>
              <a:rPr lang="ru-RU" sz="32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1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37" y="1955792"/>
            <a:ext cx="4792508" cy="308386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349" y="1955790"/>
            <a:ext cx="4607859" cy="3083862"/>
          </a:xfrm>
        </p:spPr>
      </p:pic>
      <p:sp>
        <p:nvSpPr>
          <p:cNvPr id="7" name="TextBox 6"/>
          <p:cNvSpPr txBox="1"/>
          <p:nvPr/>
        </p:nvSpPr>
        <p:spPr>
          <a:xfrm>
            <a:off x="952937" y="5310082"/>
            <a:ext cx="4792508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100" dirty="0">
                <a:latin typeface="Trebuchet MS" panose="020B0603020202020204" pitchFamily="34" charset="0"/>
              </a:rPr>
              <a:t>О</a:t>
            </a:r>
            <a:r>
              <a:rPr lang="ru-RU" sz="2100" dirty="0" smtClean="0">
                <a:latin typeface="Trebuchet MS" panose="020B0603020202020204" pitchFamily="34" charset="0"/>
              </a:rPr>
              <a:t>вальная форма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100" b="1" dirty="0" smtClean="0">
                <a:latin typeface="Trebuchet MS" panose="020B0603020202020204" pitchFamily="34" charset="0"/>
              </a:rPr>
              <a:t>пониженная </a:t>
            </a:r>
            <a:r>
              <a:rPr lang="ru-RU" sz="2100" b="1" dirty="0" err="1" smtClean="0">
                <a:latin typeface="Trebuchet MS" panose="020B0603020202020204" pitchFamily="34" charset="0"/>
              </a:rPr>
              <a:t>эхогенность</a:t>
            </a:r>
            <a:endParaRPr lang="ru-RU" sz="2100" dirty="0" smtClean="0">
              <a:latin typeface="Trebuchet MS" panose="020B0603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100" b="1" dirty="0" smtClean="0">
                <a:latin typeface="Trebuchet MS" panose="020B0603020202020204" pitchFamily="34" charset="0"/>
              </a:rPr>
              <a:t>отсутствие дифференцировки</a:t>
            </a:r>
            <a:endParaRPr lang="ru-RU" sz="2100" dirty="0">
              <a:latin typeface="Trebuchet MS" panose="020B0603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100" dirty="0" smtClean="0">
                <a:latin typeface="Trebuchet MS" panose="020B0603020202020204" pitchFamily="34" charset="0"/>
              </a:rPr>
              <a:t>четкие контуры</a:t>
            </a:r>
            <a:endParaRPr lang="ru-RU" sz="2100" dirty="0"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90348" y="5564898"/>
            <a:ext cx="460785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rebuchet MS" panose="020B0603020202020204" pitchFamily="34" charset="0"/>
              </a:rPr>
              <a:t>Диффузное </a:t>
            </a:r>
            <a:r>
              <a:rPr lang="ru-RU" sz="2000" b="1" dirty="0" smtClean="0">
                <a:latin typeface="Trebuchet MS" panose="020B0603020202020204" pitchFamily="34" charset="0"/>
              </a:rPr>
              <a:t>усиление </a:t>
            </a:r>
            <a:r>
              <a:rPr lang="ru-RU" sz="2000" b="1" dirty="0" err="1" smtClean="0">
                <a:latin typeface="Trebuchet MS" panose="020B0603020202020204" pitchFamily="34" charset="0"/>
              </a:rPr>
              <a:t>васкуляризации</a:t>
            </a:r>
            <a:endParaRPr lang="ru-RU" sz="2000" b="1" dirty="0">
              <a:latin typeface="Trebuchet MS" panose="020B0603020202020204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32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105" y="179832"/>
            <a:ext cx="10757647" cy="159181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6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Медуллярный рак. УЗИ щитовидной железы в </a:t>
            </a:r>
            <a:r>
              <a:rPr lang="ru-RU" sz="3600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В-режиме, режиме </a:t>
            </a:r>
            <a:r>
              <a:rPr lang="ru-RU" sz="36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ЦДК, продольное сканирование. </a:t>
            </a:r>
            <a:r>
              <a:rPr lang="ru-RU" sz="2900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Клинический случай №</a:t>
            </a:r>
            <a:r>
              <a:rPr lang="ru-RU" sz="29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2</a:t>
            </a:r>
            <a:endParaRPr lang="ru-RU" sz="29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809" y="1906878"/>
            <a:ext cx="3371507" cy="454846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13928" y="2485459"/>
            <a:ext cx="4876799" cy="3391306"/>
          </a:xfrm>
          <a:ln>
            <a:solidFill>
              <a:srgbClr val="002060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sz="2200" i="1" u="sng" dirty="0" smtClean="0">
                <a:latin typeface="Trebuchet MS" panose="020B0603020202020204" pitchFamily="34" charset="0"/>
              </a:rPr>
              <a:t>Мужчина, 44 года</a:t>
            </a:r>
            <a:r>
              <a:rPr lang="ru-RU" sz="2200" i="1" dirty="0" smtClean="0">
                <a:latin typeface="Trebuchet MS" panose="020B0603020202020204" pitchFamily="34" charset="0"/>
              </a:rPr>
              <a:t>.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200" b="1" i="1" dirty="0">
                <a:latin typeface="Trebuchet MS" panose="020B0603020202020204" pitchFamily="34" charset="0"/>
              </a:rPr>
              <a:t> </a:t>
            </a:r>
            <a:r>
              <a:rPr lang="ru-RU" sz="2200" b="1" dirty="0" smtClean="0">
                <a:latin typeface="Trebuchet MS" panose="020B0603020202020204" pitchFamily="34" charset="0"/>
              </a:rPr>
              <a:t>Неправильная форма</a:t>
            </a:r>
            <a:endParaRPr lang="ru-RU" sz="22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Trebuchet MS" panose="020B0603020202020204" pitchFamily="34" charset="0"/>
              </a:rPr>
              <a:t> </a:t>
            </a:r>
            <a:r>
              <a:rPr lang="ru-RU" sz="2200" b="1" dirty="0" smtClean="0">
                <a:latin typeface="Trebuchet MS" panose="020B0603020202020204" pitchFamily="34" charset="0"/>
              </a:rPr>
              <a:t>гетерогенная структура </a:t>
            </a:r>
            <a:r>
              <a:rPr lang="ru-RU" sz="2200" dirty="0" smtClean="0">
                <a:latin typeface="Trebuchet MS" panose="020B0603020202020204" pitchFamily="34" charset="0"/>
              </a:rPr>
              <a:t>за счет </a:t>
            </a:r>
            <a:r>
              <a:rPr lang="ru-RU" sz="2200" dirty="0" err="1" smtClean="0">
                <a:latin typeface="Trebuchet MS" panose="020B0603020202020204" pitchFamily="34" charset="0"/>
              </a:rPr>
              <a:t>анэхогенных</a:t>
            </a:r>
            <a:r>
              <a:rPr lang="ru-RU" sz="2200" dirty="0" smtClean="0">
                <a:latin typeface="Trebuchet MS" panose="020B0603020202020204" pitchFamily="34" charset="0"/>
              </a:rPr>
              <a:t> включений, </a:t>
            </a:r>
            <a:r>
              <a:rPr lang="ru-RU" sz="2200" dirty="0" err="1" smtClean="0">
                <a:latin typeface="Trebuchet MS" panose="020B0603020202020204" pitchFamily="34" charset="0"/>
              </a:rPr>
              <a:t>микрокальцинатов</a:t>
            </a:r>
            <a:endParaRPr lang="ru-RU" sz="22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200" b="1" dirty="0">
                <a:latin typeface="Trebuchet MS" panose="020B0603020202020204" pitchFamily="34" charset="0"/>
              </a:rPr>
              <a:t> </a:t>
            </a:r>
            <a:r>
              <a:rPr lang="ru-RU" sz="2200" b="1" dirty="0" smtClean="0">
                <a:latin typeface="Trebuchet MS" panose="020B0603020202020204" pitchFamily="34" charset="0"/>
              </a:rPr>
              <a:t>пониженная </a:t>
            </a:r>
            <a:r>
              <a:rPr lang="ru-RU" sz="2200" b="1" dirty="0" err="1" smtClean="0">
                <a:latin typeface="Trebuchet MS" panose="020B0603020202020204" pitchFamily="34" charset="0"/>
              </a:rPr>
              <a:t>эхогенность</a:t>
            </a:r>
            <a:endParaRPr lang="ru-RU" sz="2200" b="1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200" b="1" dirty="0" smtClean="0">
                <a:latin typeface="Trebuchet MS" panose="020B0603020202020204" pitchFamily="34" charset="0"/>
              </a:rPr>
              <a:t> нечеткие,</a:t>
            </a:r>
            <a:r>
              <a:rPr lang="ru-RU" sz="2200" dirty="0" smtClean="0">
                <a:latin typeface="Trebuchet MS" panose="020B0603020202020204" pitchFamily="34" charset="0"/>
              </a:rPr>
              <a:t> неровные (</a:t>
            </a:r>
            <a:r>
              <a:rPr lang="ru-RU" sz="2200" b="1" dirty="0" smtClean="0">
                <a:latin typeface="Trebuchet MS" panose="020B0603020202020204" pitchFamily="34" charset="0"/>
              </a:rPr>
              <a:t>дольчатые</a:t>
            </a:r>
            <a:r>
              <a:rPr lang="ru-RU" sz="2200" dirty="0" smtClean="0">
                <a:latin typeface="Trebuchet MS" panose="020B0603020202020204" pitchFamily="34" charset="0"/>
              </a:rPr>
              <a:t>) контуры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200" dirty="0" smtClean="0">
                <a:latin typeface="Trebuchet MS" panose="020B0603020202020204" pitchFamily="34" charset="0"/>
              </a:rPr>
              <a:t> </a:t>
            </a:r>
            <a:r>
              <a:rPr lang="ru-RU" sz="2200" b="1" dirty="0">
                <a:latin typeface="Trebuchet MS" panose="020B0603020202020204" pitchFamily="34" charset="0"/>
              </a:rPr>
              <a:t>у</a:t>
            </a:r>
            <a:r>
              <a:rPr lang="ru-RU" sz="2200" b="1" dirty="0" smtClean="0">
                <a:latin typeface="Trebuchet MS" panose="020B0603020202020204" pitchFamily="34" charset="0"/>
              </a:rPr>
              <a:t>силение </a:t>
            </a:r>
            <a:r>
              <a:rPr lang="ru-RU" sz="2200" b="1" dirty="0" err="1" smtClean="0">
                <a:latin typeface="Trebuchet MS" panose="020B0603020202020204" pitchFamily="34" charset="0"/>
              </a:rPr>
              <a:t>васкуляризации</a:t>
            </a:r>
            <a:r>
              <a:rPr lang="ru-RU" sz="2200" b="1" dirty="0" smtClean="0">
                <a:latin typeface="Trebuchet MS" panose="020B0603020202020204" pitchFamily="34" charset="0"/>
              </a:rPr>
              <a:t> </a:t>
            </a:r>
            <a:endParaRPr lang="ru-RU" sz="2200" dirty="0">
              <a:latin typeface="Trebuchet MS" panose="020B0603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54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6765" y="161365"/>
            <a:ext cx="10524565" cy="125505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400" cap="none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Выводы</a:t>
            </a:r>
            <a:endParaRPr lang="ru-RU" sz="44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6765" y="1735493"/>
            <a:ext cx="10524565" cy="4902415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2500" dirty="0" smtClean="0">
                <a:latin typeface="Trebuchet MS" panose="020B0603020202020204" pitchFamily="34" charset="0"/>
              </a:rPr>
              <a:t> </a:t>
            </a:r>
            <a:r>
              <a:rPr lang="ru-RU" sz="2400" dirty="0" smtClean="0">
                <a:latin typeface="Trebuchet MS" panose="020B0603020202020204" pitchFamily="34" charset="0"/>
              </a:rPr>
              <a:t>Характерные признаки </a:t>
            </a:r>
            <a:r>
              <a:rPr lang="ru-RU" sz="2400" b="1" dirty="0" smtClean="0">
                <a:latin typeface="Trebuchet MS" panose="020B0603020202020204" pitchFamily="34" charset="0"/>
              </a:rPr>
              <a:t>медуллярного рака </a:t>
            </a:r>
            <a:r>
              <a:rPr lang="ru-RU" sz="2400" dirty="0" smtClean="0">
                <a:latin typeface="Trebuchet MS" panose="020B0603020202020204" pitchFamily="34" charset="0"/>
              </a:rPr>
              <a:t>щитовидной железы </a:t>
            </a:r>
            <a:r>
              <a:rPr lang="ru-RU" sz="2400" dirty="0" smtClean="0">
                <a:latin typeface="Trebuchet MS" panose="020B0603020202020204" pitchFamily="34" charset="0"/>
              </a:rPr>
              <a:t>в </a:t>
            </a:r>
            <a:r>
              <a:rPr lang="ru-RU" sz="2400" b="1" dirty="0" smtClean="0">
                <a:latin typeface="Trebuchet MS" panose="020B0603020202020204" pitchFamily="34" charset="0"/>
              </a:rPr>
              <a:t>В-режиме:</a:t>
            </a:r>
            <a:endParaRPr lang="ru-RU" sz="2400" b="1" dirty="0" smtClean="0">
              <a:latin typeface="Trebuchet MS" panose="020B0603020202020204" pitchFamily="34" charset="0"/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rebuchet MS" panose="020B0603020202020204" pitchFamily="34" charset="0"/>
              </a:rPr>
              <a:t> неправильная форма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rebuchet MS" panose="020B0603020202020204" pitchFamily="34" charset="0"/>
              </a:rPr>
              <a:t> </a:t>
            </a:r>
            <a:r>
              <a:rPr lang="ru-RU" sz="2400" dirty="0" smtClean="0">
                <a:latin typeface="Trebuchet MS" panose="020B0603020202020204" pitchFamily="34" charset="0"/>
              </a:rPr>
              <a:t>гетерогенная</a:t>
            </a:r>
            <a:r>
              <a:rPr lang="ru-RU" sz="2400" dirty="0" smtClean="0">
                <a:latin typeface="Trebuchet MS" panose="020B0603020202020204" pitchFamily="34" charset="0"/>
              </a:rPr>
              <a:t> </a:t>
            </a:r>
            <a:r>
              <a:rPr lang="ru-RU" sz="2400" dirty="0" smtClean="0">
                <a:latin typeface="Trebuchet MS" panose="020B0603020202020204" pitchFamily="34" charset="0"/>
              </a:rPr>
              <a:t>структура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rebuchet MS" panose="020B0603020202020204" pitchFamily="34" charset="0"/>
              </a:rPr>
              <a:t> пониженная </a:t>
            </a:r>
            <a:r>
              <a:rPr lang="ru-RU" sz="2400" dirty="0" err="1" smtClean="0">
                <a:latin typeface="Trebuchet MS" panose="020B0603020202020204" pitchFamily="34" charset="0"/>
              </a:rPr>
              <a:t>эхогенность</a:t>
            </a:r>
            <a:endParaRPr lang="ru-RU" sz="2400" dirty="0">
              <a:latin typeface="Trebuchet MS" panose="020B0603020202020204" pitchFamily="34" charset="0"/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rebuchet MS" panose="020B0603020202020204" pitchFamily="34" charset="0"/>
              </a:rPr>
              <a:t> отсутствие </a:t>
            </a:r>
            <a:r>
              <a:rPr lang="ru-RU" sz="2400" dirty="0" err="1" smtClean="0">
                <a:latin typeface="Trebuchet MS" panose="020B0603020202020204" pitchFamily="34" charset="0"/>
              </a:rPr>
              <a:t>анэхогенного</a:t>
            </a:r>
            <a:r>
              <a:rPr lang="ru-RU" sz="2400" dirty="0" smtClean="0">
                <a:latin typeface="Trebuchet MS" panose="020B0603020202020204" pitchFamily="34" charset="0"/>
              </a:rPr>
              <a:t> ободка по периферии очагового образования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rebuchet MS" panose="020B0603020202020204" pitchFamily="34" charset="0"/>
              </a:rPr>
              <a:t> нечеткость, неровность </a:t>
            </a:r>
            <a:r>
              <a:rPr lang="ru-RU" sz="2400" dirty="0" smtClean="0">
                <a:latin typeface="Trebuchet MS" panose="020B0603020202020204" pitchFamily="34" charset="0"/>
              </a:rPr>
              <a:t>контуров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rebuchet MS" panose="020B0603020202020204" pitchFamily="34" charset="0"/>
              </a:rPr>
              <a:t> </a:t>
            </a:r>
            <a:r>
              <a:rPr lang="ru-RU" sz="2400" dirty="0" smtClean="0">
                <a:latin typeface="Trebuchet MS" panose="020B0603020202020204" pitchFamily="34" charset="0"/>
              </a:rPr>
              <a:t>крупный размер</a:t>
            </a:r>
            <a:endParaRPr lang="ru-RU" sz="2400" dirty="0" smtClean="0">
              <a:latin typeface="Trebuchet MS" panose="020B0603020202020204" pitchFamily="34" charset="0"/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rebuchet MS" panose="020B0603020202020204" pitchFamily="34" charset="0"/>
              </a:rPr>
              <a:t> наличие </a:t>
            </a:r>
            <a:r>
              <a:rPr lang="ru-RU" sz="2400" dirty="0" err="1" smtClean="0">
                <a:latin typeface="Trebuchet MS" panose="020B0603020202020204" pitchFamily="34" charset="0"/>
              </a:rPr>
              <a:t>микрокальцинатов</a:t>
            </a:r>
            <a:r>
              <a:rPr lang="ru-RU" sz="2400" dirty="0" smtClean="0">
                <a:latin typeface="Trebuchet MS" panose="020B0603020202020204" pitchFamily="34" charset="0"/>
              </a:rPr>
              <a:t> </a:t>
            </a:r>
            <a:endParaRPr lang="ru-RU" sz="2400" dirty="0" smtClean="0">
              <a:latin typeface="Trebuchet MS" panose="020B0603020202020204" pitchFamily="34" charset="0"/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ru-RU" sz="2400" dirty="0">
                <a:latin typeface="Trebuchet MS" panose="020B0603020202020204" pitchFamily="34" charset="0"/>
              </a:rPr>
              <a:t> </a:t>
            </a:r>
            <a:r>
              <a:rPr lang="ru-RU" sz="2400" dirty="0" smtClean="0">
                <a:latin typeface="Trebuchet MS" panose="020B0603020202020204" pitchFamily="34" charset="0"/>
              </a:rPr>
              <a:t>Характерный признак </a:t>
            </a:r>
            <a:r>
              <a:rPr lang="ru-RU" sz="2400" b="1" dirty="0">
                <a:latin typeface="Trebuchet MS" panose="020B0603020202020204" pitchFamily="34" charset="0"/>
              </a:rPr>
              <a:t>медуллярного рака</a:t>
            </a:r>
            <a:r>
              <a:rPr lang="ru-RU" sz="2400" dirty="0">
                <a:latin typeface="Trebuchet MS" panose="020B0603020202020204" pitchFamily="34" charset="0"/>
              </a:rPr>
              <a:t> щитовидной железы </a:t>
            </a:r>
            <a:r>
              <a:rPr lang="ru-RU" sz="2400" b="1" dirty="0">
                <a:latin typeface="Trebuchet MS" panose="020B0603020202020204" pitchFamily="34" charset="0"/>
              </a:rPr>
              <a:t>в режиме </a:t>
            </a:r>
            <a:r>
              <a:rPr lang="ru-RU" sz="2400" b="1" dirty="0" smtClean="0">
                <a:latin typeface="Trebuchet MS" panose="020B0603020202020204" pitchFamily="34" charset="0"/>
              </a:rPr>
              <a:t>ЦДК</a:t>
            </a:r>
            <a:r>
              <a:rPr lang="ru-RU" sz="2400" dirty="0" smtClean="0">
                <a:latin typeface="Trebuchet MS" panose="020B0603020202020204" pitchFamily="34" charset="0"/>
              </a:rPr>
              <a:t> </a:t>
            </a:r>
            <a:r>
              <a:rPr lang="ru-RU" sz="2400" dirty="0">
                <a:latin typeface="Trebuchet MS" panose="020B0603020202020204" pitchFamily="34" charset="0"/>
              </a:rPr>
              <a:t>- </a:t>
            </a:r>
            <a:r>
              <a:rPr lang="ru-RU" sz="2400" b="1" dirty="0">
                <a:latin typeface="Trebuchet MS" panose="020B0603020202020204" pitchFamily="34" charset="0"/>
              </a:rPr>
              <a:t>усиление </a:t>
            </a:r>
            <a:r>
              <a:rPr lang="ru-RU" sz="2400" b="1" dirty="0" err="1">
                <a:latin typeface="Trebuchet MS" panose="020B0603020202020204" pitchFamily="34" charset="0"/>
              </a:rPr>
              <a:t>интранодулярного</a:t>
            </a:r>
            <a:r>
              <a:rPr lang="ru-RU" sz="2400" b="1" dirty="0">
                <a:latin typeface="Trebuchet MS" panose="020B0603020202020204" pitchFamily="34" charset="0"/>
              </a:rPr>
              <a:t> кровотока</a:t>
            </a:r>
            <a:r>
              <a:rPr lang="ru-RU" sz="2400" dirty="0">
                <a:latin typeface="Trebuchet MS" panose="020B0603020202020204" pitchFamily="34" charset="0"/>
              </a:rPr>
              <a:t>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ru-RU" sz="2400" dirty="0" smtClean="0">
              <a:latin typeface="Trebuchet MS" panose="020B0603020202020204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73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035" y="161903"/>
            <a:ext cx="10793505" cy="1093156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ru-RU" sz="4400" cap="none" dirty="0">
                <a:solidFill>
                  <a:prstClr val="black"/>
                </a:solidFill>
                <a:latin typeface="Trebuchet MS" panose="020B0603020202020204" pitchFamily="34" charset="0"/>
              </a:rPr>
              <a:t>С</a:t>
            </a:r>
            <a:r>
              <a:rPr lang="ru-RU" sz="4400" cap="none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035" y="1775012"/>
            <a:ext cx="10793505" cy="4397188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rebuchet MS" panose="020B0603020202020204" pitchFamily="34" charset="0"/>
              </a:rPr>
              <a:t> </a:t>
            </a:r>
            <a:r>
              <a:rPr lang="en-US" sz="2600" dirty="0" smtClean="0">
                <a:latin typeface="Trebuchet MS" panose="020B0603020202020204" pitchFamily="34" charset="0"/>
              </a:rPr>
              <a:t>Xingjian Lai</a:t>
            </a:r>
            <a:r>
              <a:rPr lang="ru-RU" sz="2600" dirty="0" smtClean="0">
                <a:latin typeface="Trebuchet MS" panose="020B0603020202020204" pitchFamily="34" charset="0"/>
              </a:rPr>
              <a:t> </a:t>
            </a:r>
            <a:r>
              <a:rPr lang="en-US" sz="2600" dirty="0" smtClean="0">
                <a:latin typeface="Trebuchet MS" panose="020B0603020202020204" pitchFamily="34" charset="0"/>
              </a:rPr>
              <a:t>et al</a:t>
            </a:r>
            <a:r>
              <a:rPr lang="ru-RU" sz="2600" dirty="0" smtClean="0">
                <a:latin typeface="Trebuchet MS" panose="020B0603020202020204" pitchFamily="34" charset="0"/>
              </a:rPr>
              <a:t>. </a:t>
            </a:r>
            <a:r>
              <a:rPr lang="en-US" sz="2600" dirty="0" err="1">
                <a:latin typeface="Trebuchet MS" panose="020B0603020202020204" pitchFamily="34" charset="0"/>
              </a:rPr>
              <a:t>Hypervascularity</a:t>
            </a:r>
            <a:r>
              <a:rPr lang="en-US" sz="2600" dirty="0">
                <a:latin typeface="Trebuchet MS" panose="020B0603020202020204" pitchFamily="34" charset="0"/>
              </a:rPr>
              <a:t> is more </a:t>
            </a:r>
            <a:r>
              <a:rPr lang="en-US" sz="2600" dirty="0" smtClean="0">
                <a:latin typeface="Trebuchet MS" panose="020B0603020202020204" pitchFamily="34" charset="0"/>
              </a:rPr>
              <a:t>frequent</a:t>
            </a:r>
            <a:r>
              <a:rPr lang="ru-RU" sz="2600" dirty="0" smtClean="0">
                <a:latin typeface="Trebuchet MS" panose="020B0603020202020204" pitchFamily="34" charset="0"/>
              </a:rPr>
              <a:t> </a:t>
            </a:r>
            <a:r>
              <a:rPr lang="en-US" sz="2600" dirty="0" smtClean="0">
                <a:latin typeface="Trebuchet MS" panose="020B0603020202020204" pitchFamily="34" charset="0"/>
              </a:rPr>
              <a:t>in </a:t>
            </a:r>
            <a:r>
              <a:rPr lang="en-US" sz="2600" dirty="0">
                <a:latin typeface="Trebuchet MS" panose="020B0603020202020204" pitchFamily="34" charset="0"/>
              </a:rPr>
              <a:t>medullary </a:t>
            </a:r>
            <a:r>
              <a:rPr lang="en-US" sz="2600" dirty="0" smtClean="0">
                <a:latin typeface="Trebuchet MS" panose="020B0603020202020204" pitchFamily="34" charset="0"/>
              </a:rPr>
              <a:t>  thyroid carcinoma</a:t>
            </a:r>
            <a:r>
              <a:rPr lang="ru-RU" sz="2600" dirty="0" smtClean="0">
                <a:latin typeface="Trebuchet MS" panose="020B0603020202020204" pitchFamily="34" charset="0"/>
              </a:rPr>
              <a:t> с</a:t>
            </a:r>
            <a:r>
              <a:rPr lang="en-US" sz="2600" dirty="0" err="1" smtClean="0">
                <a:latin typeface="Trebuchet MS" panose="020B0603020202020204" pitchFamily="34" charset="0"/>
              </a:rPr>
              <a:t>ompared</a:t>
            </a:r>
            <a:r>
              <a:rPr lang="en-US" sz="2600" dirty="0" smtClean="0">
                <a:latin typeface="Trebuchet MS" panose="020B0603020202020204" pitchFamily="34" charset="0"/>
              </a:rPr>
              <a:t> </a:t>
            </a:r>
            <a:r>
              <a:rPr lang="en-US" sz="2600" dirty="0">
                <a:latin typeface="Trebuchet MS" panose="020B0603020202020204" pitchFamily="34" charset="0"/>
              </a:rPr>
              <a:t>with papillary thyroid </a:t>
            </a:r>
            <a:r>
              <a:rPr lang="en-US" sz="2600" dirty="0" smtClean="0">
                <a:latin typeface="Trebuchet MS" panose="020B0603020202020204" pitchFamily="34" charset="0"/>
              </a:rPr>
              <a:t>carcinoma // Medicine</a:t>
            </a:r>
            <a:r>
              <a:rPr lang="ru-RU" sz="2600" dirty="0" smtClean="0">
                <a:latin typeface="Trebuchet MS" panose="020B0603020202020204" pitchFamily="34" charset="0"/>
              </a:rPr>
              <a:t> (</a:t>
            </a:r>
            <a:r>
              <a:rPr lang="en-US" sz="2600" dirty="0">
                <a:latin typeface="Trebuchet MS" panose="020B0603020202020204" pitchFamily="34" charset="0"/>
              </a:rPr>
              <a:t>Baltimore</a:t>
            </a:r>
            <a:r>
              <a:rPr lang="ru-RU" sz="2600" dirty="0" smtClean="0">
                <a:latin typeface="Trebuchet MS" panose="020B0603020202020204" pitchFamily="34" charset="0"/>
              </a:rPr>
              <a:t>)</a:t>
            </a:r>
            <a:r>
              <a:rPr lang="en-US" sz="2600" dirty="0" smtClean="0">
                <a:latin typeface="Trebuchet MS" panose="020B0603020202020204" pitchFamily="34" charset="0"/>
              </a:rPr>
              <a:t>. – 2016. </a:t>
            </a:r>
            <a:r>
              <a:rPr lang="en-US" sz="2600" dirty="0">
                <a:latin typeface="Trebuchet MS" panose="020B0603020202020204" pitchFamily="34" charset="0"/>
              </a:rPr>
              <a:t>– Vol. </a:t>
            </a:r>
            <a:r>
              <a:rPr lang="en-US" sz="2600" dirty="0" smtClean="0">
                <a:latin typeface="Trebuchet MS" panose="020B0603020202020204" pitchFamily="34" charset="0"/>
              </a:rPr>
              <a:t>49. </a:t>
            </a:r>
            <a:r>
              <a:rPr lang="en-US" sz="2600" dirty="0">
                <a:latin typeface="Trebuchet MS" panose="020B0603020202020204" pitchFamily="34" charset="0"/>
              </a:rPr>
              <a:t>– P</a:t>
            </a:r>
            <a:r>
              <a:rPr lang="en-US" sz="2600" dirty="0" smtClean="0">
                <a:latin typeface="Trebuchet MS" panose="020B0603020202020204" pitchFamily="34" charset="0"/>
              </a:rPr>
              <a:t>. 1-5.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600" dirty="0" smtClean="0">
                <a:latin typeface="Trebuchet MS" panose="020B0603020202020204" pitchFamily="34" charset="0"/>
              </a:rPr>
              <a:t> DOI</a:t>
            </a:r>
            <a:r>
              <a:rPr lang="en-US" sz="2600" dirty="0">
                <a:latin typeface="Trebuchet MS" panose="020B0603020202020204" pitchFamily="34" charset="0"/>
              </a:rPr>
              <a:t>: 10.1097/MD.0000000000005502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400" dirty="0">
              <a:latin typeface="Trebuchet MS" panose="020B0603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15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33989" y="2259106"/>
            <a:ext cx="10058400" cy="1936376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ru-RU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Благодарю </a:t>
            </a:r>
            <a:r>
              <a:rPr lang="ru-RU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за внимание !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61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047" y="126043"/>
            <a:ext cx="10345272" cy="121866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800" cap="none" dirty="0">
                <a:solidFill>
                  <a:prstClr val="black"/>
                </a:solidFill>
                <a:latin typeface="Trebuchet MS" panose="020B0603020202020204" pitchFamily="34" charset="0"/>
              </a:rPr>
              <a:t>Цель 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4047" y="1924185"/>
            <a:ext cx="10345272" cy="3831156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q"/>
            </a:pPr>
            <a:r>
              <a:rPr lang="ru-RU" sz="3000" dirty="0" smtClean="0">
                <a:latin typeface="Trebuchet MS" panose="020B0603020202020204" pitchFamily="34" charset="0"/>
              </a:rPr>
              <a:t> Дифференциальная диагностика медуллярной и папиллярной карцином щитовидной железы по результатам УЗИ в В-режиме и режиме ЦДК</a:t>
            </a:r>
            <a:endParaRPr lang="ru-RU" sz="3000" dirty="0">
              <a:latin typeface="Trebuchet MS" panose="020B0603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69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541" y="125506"/>
            <a:ext cx="10470777" cy="111162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400" cap="none" dirty="0">
                <a:solidFill>
                  <a:schemeClr val="tx1"/>
                </a:solidFill>
                <a:latin typeface="Trebuchet MS" panose="020B0603020202020204" pitchFamily="34" charset="0"/>
              </a:rPr>
              <a:t>Введение</a:t>
            </a:r>
            <a:endParaRPr lang="ru-RU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8541" y="1816443"/>
            <a:ext cx="10470777" cy="3842952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rebuchet MS" panose="020B0603020202020204" pitchFamily="34" charset="0"/>
              </a:rPr>
              <a:t> </a:t>
            </a:r>
            <a:r>
              <a:rPr lang="ru-RU" sz="2500" b="1" dirty="0" smtClean="0">
                <a:latin typeface="Trebuchet MS" panose="020B0603020202020204" pitchFamily="34" charset="0"/>
              </a:rPr>
              <a:t>Медуллярная карцинома </a:t>
            </a:r>
            <a:r>
              <a:rPr lang="ru-RU" sz="2500" dirty="0" smtClean="0">
                <a:latin typeface="Trebuchet MS" panose="020B0603020202020204" pitchFamily="34" charset="0"/>
              </a:rPr>
              <a:t>– редкое злокачественное новообразование, возникающее из </a:t>
            </a:r>
            <a:r>
              <a:rPr lang="en-US" sz="2500" b="1" dirty="0" smtClean="0">
                <a:latin typeface="Trebuchet MS" panose="020B0603020202020204" pitchFamily="34" charset="0"/>
              </a:rPr>
              <a:t>C</a:t>
            </a:r>
            <a:r>
              <a:rPr lang="ru-RU" sz="2500" b="1" dirty="0" smtClean="0">
                <a:latin typeface="Trebuchet MS" panose="020B0603020202020204" pitchFamily="34" charset="0"/>
              </a:rPr>
              <a:t>-клеток </a:t>
            </a:r>
            <a:r>
              <a:rPr lang="ru-RU" sz="2500" dirty="0" smtClean="0">
                <a:latin typeface="Trebuchet MS" panose="020B0603020202020204" pitchFamily="34" charset="0"/>
              </a:rPr>
              <a:t>щитовидной железы.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500" dirty="0">
                <a:latin typeface="Trebuchet MS" panose="020B0603020202020204" pitchFamily="34" charset="0"/>
              </a:rPr>
              <a:t> </a:t>
            </a:r>
            <a:r>
              <a:rPr lang="ru-RU" sz="2500" dirty="0" smtClean="0">
                <a:latin typeface="Trebuchet MS" panose="020B0603020202020204" pitchFamily="34" charset="0"/>
              </a:rPr>
              <a:t>Составляет </a:t>
            </a:r>
            <a:r>
              <a:rPr lang="ru-RU" sz="2500" b="1" dirty="0" smtClean="0">
                <a:latin typeface="Trebuchet MS" panose="020B0603020202020204" pitchFamily="34" charset="0"/>
              </a:rPr>
              <a:t>5-8% </a:t>
            </a:r>
            <a:r>
              <a:rPr lang="ru-RU" sz="2500" dirty="0" smtClean="0">
                <a:latin typeface="Trebuchet MS" panose="020B0603020202020204" pitchFamily="34" charset="0"/>
              </a:rPr>
              <a:t>всех злокачественных новообразований щитовидной железы.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500" dirty="0">
                <a:latin typeface="Trebuchet MS" panose="020B0603020202020204" pitchFamily="34" charset="0"/>
              </a:rPr>
              <a:t> </a:t>
            </a:r>
            <a:r>
              <a:rPr lang="ru-RU" sz="2500" dirty="0" smtClean="0">
                <a:latin typeface="Trebuchet MS" panose="020B0603020202020204" pitchFamily="34" charset="0"/>
              </a:rPr>
              <a:t>Характеризуется </a:t>
            </a:r>
            <a:r>
              <a:rPr lang="ru-RU" sz="2500" b="1" dirty="0" smtClean="0">
                <a:latin typeface="Trebuchet MS" panose="020B0603020202020204" pitchFamily="34" charset="0"/>
              </a:rPr>
              <a:t>медленным</a:t>
            </a:r>
            <a:r>
              <a:rPr lang="ru-RU" sz="2500" dirty="0" smtClean="0">
                <a:latin typeface="Trebuchet MS" panose="020B0603020202020204" pitchFamily="34" charset="0"/>
              </a:rPr>
              <a:t> ростом, </a:t>
            </a:r>
            <a:r>
              <a:rPr lang="ru-RU" sz="2500" b="1" dirty="0" smtClean="0">
                <a:latin typeface="Trebuchet MS" panose="020B0603020202020204" pitchFamily="34" charset="0"/>
              </a:rPr>
              <a:t>высоким уровнем </a:t>
            </a:r>
            <a:r>
              <a:rPr lang="ru-RU" sz="2500" dirty="0" smtClean="0">
                <a:latin typeface="Trebuchet MS" panose="020B0603020202020204" pitchFamily="34" charset="0"/>
              </a:rPr>
              <a:t>регионарного </a:t>
            </a:r>
            <a:r>
              <a:rPr lang="ru-RU" sz="2500" b="1" dirty="0" smtClean="0">
                <a:latin typeface="Trebuchet MS" panose="020B0603020202020204" pitchFamily="34" charset="0"/>
              </a:rPr>
              <a:t>метастазирования</a:t>
            </a:r>
            <a:r>
              <a:rPr lang="ru-RU" sz="2500" dirty="0" smtClean="0">
                <a:latin typeface="Trebuchet MS" panose="020B0603020202020204" pitchFamily="34" charset="0"/>
              </a:rPr>
              <a:t> (на момент диагностики у 35</a:t>
            </a:r>
            <a:r>
              <a:rPr lang="ru-RU" sz="2500" dirty="0">
                <a:latin typeface="Trebuchet MS" panose="020B0603020202020204" pitchFamily="34" charset="0"/>
              </a:rPr>
              <a:t>% пациентов </a:t>
            </a:r>
            <a:r>
              <a:rPr lang="ru-RU" sz="2500" dirty="0" smtClean="0">
                <a:latin typeface="Trebuchet MS" panose="020B0603020202020204" pitchFamily="34" charset="0"/>
              </a:rPr>
              <a:t>наблюдаются метастазы в лимфатические узлы).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500" dirty="0" smtClean="0">
                <a:latin typeface="Trebuchet MS" panose="020B0603020202020204" pitchFamily="34" charset="0"/>
              </a:rPr>
              <a:t> </a:t>
            </a:r>
            <a:r>
              <a:rPr lang="ru-RU" sz="2500" b="1" dirty="0" smtClean="0">
                <a:latin typeface="Trebuchet MS" panose="020B0603020202020204" pitchFamily="34" charset="0"/>
              </a:rPr>
              <a:t>УЗИ</a:t>
            </a:r>
            <a:r>
              <a:rPr lang="ru-RU" sz="2500" dirty="0" smtClean="0">
                <a:latin typeface="Trebuchet MS" panose="020B0603020202020204" pitchFamily="34" charset="0"/>
              </a:rPr>
              <a:t> – основной метод диагностики образований щитовидной железы</a:t>
            </a:r>
            <a:endParaRPr lang="ru-RU" sz="2400" dirty="0">
              <a:latin typeface="Trebuchet MS" panose="020B0603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71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105" y="143436"/>
            <a:ext cx="10883153" cy="121920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44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УЗ-критерии оценки очаговых образований щитовидной железы</a:t>
            </a:r>
            <a:endParaRPr lang="ru-RU" sz="44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59670352"/>
              </p:ext>
            </p:extLst>
          </p:nvPr>
        </p:nvGraphicFramePr>
        <p:xfrm>
          <a:off x="735012" y="1613648"/>
          <a:ext cx="5432705" cy="484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608110" y="1910137"/>
            <a:ext cx="4874468" cy="4248150"/>
          </a:xfrm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ru-RU" sz="2500" dirty="0" smtClean="0">
                <a:latin typeface="Trebuchet MS" panose="020B0603020202020204" pitchFamily="34" charset="0"/>
              </a:rPr>
              <a:t> </a:t>
            </a:r>
            <a:r>
              <a:rPr lang="ru-RU" sz="2400" dirty="0" smtClean="0">
                <a:latin typeface="Trebuchet MS" panose="020B0603020202020204" pitchFamily="34" charset="0"/>
              </a:rPr>
              <a:t>Размер</a:t>
            </a:r>
            <a:endParaRPr lang="ru-RU" sz="2400" dirty="0">
              <a:latin typeface="Trebuchet MS" panose="020B0603020202020204" pitchFamily="34" charset="0"/>
            </a:endParaRP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rebuchet MS" panose="020B0603020202020204" pitchFamily="34" charset="0"/>
              </a:rPr>
              <a:t> Форма</a:t>
            </a: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rebuchet MS" panose="020B0603020202020204" pitchFamily="34" charset="0"/>
              </a:rPr>
              <a:t> </a:t>
            </a:r>
            <a:r>
              <a:rPr lang="ru-RU" sz="2400" dirty="0" smtClean="0">
                <a:latin typeface="Trebuchet MS" panose="020B0603020202020204" pitchFamily="34" charset="0"/>
              </a:rPr>
              <a:t>Вертикальная ориентация</a:t>
            </a: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ru-RU" sz="2400" dirty="0">
                <a:latin typeface="Trebuchet MS" panose="020B0603020202020204" pitchFamily="34" charset="0"/>
              </a:rPr>
              <a:t> </a:t>
            </a:r>
            <a:r>
              <a:rPr lang="ru-RU" sz="2400" dirty="0" smtClean="0">
                <a:latin typeface="Trebuchet MS" panose="020B0603020202020204" pitchFamily="34" charset="0"/>
              </a:rPr>
              <a:t>Структура</a:t>
            </a: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rebuchet MS" panose="020B0603020202020204" pitchFamily="34" charset="0"/>
              </a:rPr>
              <a:t> </a:t>
            </a:r>
            <a:r>
              <a:rPr lang="ru-RU" sz="2400" dirty="0" err="1" smtClean="0">
                <a:latin typeface="Trebuchet MS" panose="020B0603020202020204" pitchFamily="34" charset="0"/>
              </a:rPr>
              <a:t>Эхогенность</a:t>
            </a:r>
            <a:endParaRPr lang="ru-RU" sz="2400" dirty="0" smtClean="0">
              <a:latin typeface="Trebuchet MS" panose="020B0603020202020204" pitchFamily="34" charset="0"/>
            </a:endParaRP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rebuchet MS" panose="020B0603020202020204" pitchFamily="34" charset="0"/>
              </a:rPr>
              <a:t> Наличие </a:t>
            </a:r>
            <a:r>
              <a:rPr lang="ru-RU" sz="2400" dirty="0" err="1" smtClean="0">
                <a:latin typeface="Trebuchet MS" panose="020B0603020202020204" pitchFamily="34" charset="0"/>
              </a:rPr>
              <a:t>анэхогенного</a:t>
            </a:r>
            <a:r>
              <a:rPr lang="ru-RU" sz="2400" dirty="0" smtClean="0">
                <a:latin typeface="Trebuchet MS" panose="020B0603020202020204" pitchFamily="34" charset="0"/>
              </a:rPr>
              <a:t> ободка по периферии</a:t>
            </a: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rebuchet MS" panose="020B0603020202020204" pitchFamily="34" charset="0"/>
              </a:rPr>
              <a:t> Контуры</a:t>
            </a: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rebuchet MS" panose="020B0603020202020204" pitchFamily="34" charset="0"/>
              </a:rPr>
              <a:t> Наличие </a:t>
            </a:r>
            <a:r>
              <a:rPr lang="ru-RU" sz="2400" dirty="0" err="1" smtClean="0">
                <a:latin typeface="Trebuchet MS" panose="020B0603020202020204" pitchFamily="34" charset="0"/>
              </a:rPr>
              <a:t>кальцинатов</a:t>
            </a:r>
            <a:r>
              <a:rPr lang="ru-RU" sz="2400" dirty="0" smtClean="0">
                <a:latin typeface="Trebuchet MS" panose="020B0603020202020204" pitchFamily="34" charset="0"/>
              </a:rPr>
              <a:t> в структуре</a:t>
            </a: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rebuchet MS" panose="020B0603020202020204" pitchFamily="34" charset="0"/>
              </a:rPr>
              <a:t> </a:t>
            </a:r>
            <a:r>
              <a:rPr lang="ru-RU" sz="2400" dirty="0" err="1" smtClean="0">
                <a:latin typeface="Trebuchet MS" panose="020B0603020202020204" pitchFamily="34" charset="0"/>
              </a:rPr>
              <a:t>Васкуляризация</a:t>
            </a:r>
            <a:endParaRPr lang="ru-RU" sz="24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24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2400" dirty="0">
              <a:latin typeface="Trebuchet MS" panose="020B0603020202020204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43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3651" y="91364"/>
            <a:ext cx="10936941" cy="145890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600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Сравнительный анализ </a:t>
            </a:r>
            <a:r>
              <a:rPr lang="ru-RU" sz="36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клинических особенностей </a:t>
            </a:r>
            <a:r>
              <a:rPr lang="ru-RU" sz="3600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медуллярного и папиллярного рака щитовидной железы</a:t>
            </a:r>
            <a:endParaRPr lang="ru-RU" sz="3600" dirty="0">
              <a:latin typeface="Trebuchet MS" panose="020B06030202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600308"/>
              </p:ext>
            </p:extLst>
          </p:nvPr>
        </p:nvGraphicFramePr>
        <p:xfrm>
          <a:off x="475130" y="1686523"/>
          <a:ext cx="11277598" cy="49513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37915">
                  <a:extLst>
                    <a:ext uri="{9D8B030D-6E8A-4147-A177-3AD203B41FA5}">
                      <a16:colId xmlns:a16="http://schemas.microsoft.com/office/drawing/2014/main" val="3727290596"/>
                    </a:ext>
                  </a:extLst>
                </a:gridCol>
                <a:gridCol w="3642109">
                  <a:extLst>
                    <a:ext uri="{9D8B030D-6E8A-4147-A177-3AD203B41FA5}">
                      <a16:colId xmlns:a16="http://schemas.microsoft.com/office/drawing/2014/main" val="1142930240"/>
                    </a:ext>
                  </a:extLst>
                </a:gridCol>
                <a:gridCol w="3697574">
                  <a:extLst>
                    <a:ext uri="{9D8B030D-6E8A-4147-A177-3AD203B41FA5}">
                      <a16:colId xmlns:a16="http://schemas.microsoft.com/office/drawing/2014/main" val="559523411"/>
                    </a:ext>
                  </a:extLst>
                </a:gridCol>
              </a:tblGrid>
              <a:tr h="43019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Признак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Медуллярный рак (</a:t>
                      </a:r>
                      <a:r>
                        <a:rPr lang="en-US" sz="2000" dirty="0" smtClean="0"/>
                        <a:t>n1=97)</a:t>
                      </a:r>
                      <a:endParaRPr lang="ru-RU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Папиллярный</a:t>
                      </a:r>
                      <a:r>
                        <a:rPr lang="ru-RU" sz="2000" baseline="0" dirty="0" smtClean="0"/>
                        <a:t> рак (</a:t>
                      </a:r>
                      <a:r>
                        <a:rPr lang="en-US" sz="2000" baseline="0" dirty="0" smtClean="0"/>
                        <a:t>n2=107)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399064"/>
                  </a:ext>
                </a:extLst>
              </a:tr>
              <a:tr h="42381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Возраст (среднее</a:t>
                      </a:r>
                      <a:r>
                        <a:rPr lang="ru-RU" b="1" baseline="0" dirty="0" smtClean="0">
                          <a:latin typeface="Trebuchet MS" panose="020B0603020202020204" pitchFamily="34" charset="0"/>
                        </a:rPr>
                        <a:t> значение)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46,9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42,9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20211327"/>
                  </a:ext>
                </a:extLst>
              </a:tr>
              <a:tr h="42381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Возраст (диапазон)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21-73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17-76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69926660"/>
                  </a:ext>
                </a:extLst>
              </a:tr>
              <a:tr h="42381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Пол (мужской)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53,6%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33,6%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85886954"/>
                  </a:ext>
                </a:extLst>
              </a:tr>
              <a:tr h="42381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Билатеральность поражения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32%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29,9%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81516802"/>
                  </a:ext>
                </a:extLst>
              </a:tr>
              <a:tr h="42381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Наличие множественных очагов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39,2%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35,5%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60093643"/>
                  </a:ext>
                </a:extLst>
              </a:tr>
              <a:tr h="42381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Наличие метастазов</a:t>
                      </a:r>
                      <a:r>
                        <a:rPr lang="ru-RU" baseline="0" dirty="0" smtClean="0">
                          <a:latin typeface="Trebuchet MS" panose="020B0603020202020204" pitchFamily="34" charset="0"/>
                        </a:rPr>
                        <a:t> в лимфоузлах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52,6%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48,6%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87866921"/>
                  </a:ext>
                </a:extLst>
              </a:tr>
              <a:tr h="42381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Наличие отдаленных метастазов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7,2%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0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84137963"/>
                  </a:ext>
                </a:extLst>
              </a:tr>
              <a:tr h="88015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Наличие в анамнезе синдрома множественной</a:t>
                      </a:r>
                      <a:r>
                        <a:rPr lang="ru-RU" baseline="0" dirty="0" smtClean="0">
                          <a:latin typeface="Trebuchet MS" panose="020B0603020202020204" pitchFamily="34" charset="0"/>
                        </a:rPr>
                        <a:t> эндокринной неоплазии (МЭН)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rebuchet MS" panose="020B0603020202020204" pitchFamily="34" charset="0"/>
                        </a:rPr>
                        <a:t>21,6%</a:t>
                      </a:r>
                      <a:endParaRPr lang="ru-RU" b="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Trebuchet MS" panose="020B0603020202020204" pitchFamily="34" charset="0"/>
                        </a:rPr>
                        <a:t>-</a:t>
                      </a:r>
                      <a:endParaRPr lang="ru-RU" sz="2800" b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46040786"/>
                  </a:ext>
                </a:extLst>
              </a:tr>
              <a:tr h="61611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Наличие очагов папиллярного рака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rebuchet MS" panose="020B0603020202020204" pitchFamily="34" charset="0"/>
                        </a:rPr>
                        <a:t>7,2%</a:t>
                      </a:r>
                      <a:endParaRPr lang="ru-RU" b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atin typeface="Trebuchet MS" panose="020B0603020202020204" pitchFamily="34" charset="0"/>
                        </a:rPr>
                        <a:t>-</a:t>
                      </a:r>
                      <a:endParaRPr lang="ru-RU" sz="2800" b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713742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5</a:t>
            </a:fld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5550043" y="2067027"/>
            <a:ext cx="1384151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07647" y="2067027"/>
            <a:ext cx="1384151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550044" y="2939772"/>
            <a:ext cx="1384151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9207647" y="2939772"/>
            <a:ext cx="1384151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550044" y="4562175"/>
            <a:ext cx="1384151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9207647" y="4562175"/>
            <a:ext cx="1384151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16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529" y="143974"/>
            <a:ext cx="10972800" cy="154139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800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С</a:t>
            </a:r>
            <a:r>
              <a:rPr lang="ru-RU" sz="38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равнительный анализ ультразвуковых признаков медуллярного и папиллярного рака щитовидной железы</a:t>
            </a:r>
            <a:endParaRPr lang="ru-RU" sz="3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269019"/>
              </p:ext>
            </p:extLst>
          </p:nvPr>
        </p:nvGraphicFramePr>
        <p:xfrm>
          <a:off x="627525" y="1864655"/>
          <a:ext cx="10972804" cy="4836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8355">
                  <a:extLst>
                    <a:ext uri="{9D8B030D-6E8A-4147-A177-3AD203B41FA5}">
                      <a16:colId xmlns:a16="http://schemas.microsoft.com/office/drawing/2014/main" val="3756082904"/>
                    </a:ext>
                  </a:extLst>
                </a:gridCol>
                <a:gridCol w="2653555">
                  <a:extLst>
                    <a:ext uri="{9D8B030D-6E8A-4147-A177-3AD203B41FA5}">
                      <a16:colId xmlns:a16="http://schemas.microsoft.com/office/drawing/2014/main" val="236682953"/>
                    </a:ext>
                  </a:extLst>
                </a:gridCol>
                <a:gridCol w="2725271">
                  <a:extLst>
                    <a:ext uri="{9D8B030D-6E8A-4147-A177-3AD203B41FA5}">
                      <a16:colId xmlns:a16="http://schemas.microsoft.com/office/drawing/2014/main" val="2455407160"/>
                    </a:ext>
                  </a:extLst>
                </a:gridCol>
                <a:gridCol w="2635623">
                  <a:extLst>
                    <a:ext uri="{9D8B030D-6E8A-4147-A177-3AD203B41FA5}">
                      <a16:colId xmlns:a16="http://schemas.microsoft.com/office/drawing/2014/main" val="2367682410"/>
                    </a:ext>
                  </a:extLst>
                </a:gridCol>
              </a:tblGrid>
              <a:tr h="52461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Признак</a:t>
                      </a:r>
                      <a:endParaRPr lang="ru-RU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Медуллярный рак (</a:t>
                      </a:r>
                      <a:r>
                        <a:rPr lang="en-US" dirty="0" smtClean="0">
                          <a:latin typeface="+mn-lt"/>
                        </a:rPr>
                        <a:t>n1=127)</a:t>
                      </a:r>
                      <a:endParaRPr lang="ru-RU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Папиллярный рак</a:t>
                      </a:r>
                      <a:r>
                        <a:rPr lang="en-US" dirty="0" smtClean="0">
                          <a:latin typeface="+mn-lt"/>
                        </a:rPr>
                        <a:t> (n2=132)</a:t>
                      </a:r>
                      <a:endParaRPr lang="ru-RU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995181"/>
                  </a:ext>
                </a:extLst>
              </a:tr>
              <a:tr h="524612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Размер образования</a:t>
                      </a:r>
                      <a:endParaRPr lang="ru-RU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Среднее значение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2,2 см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1,2 см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75584644"/>
                  </a:ext>
                </a:extLst>
              </a:tr>
              <a:tr h="52461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Диапазон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0,4-9,5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0,3-5,7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090300"/>
                  </a:ext>
                </a:extLst>
              </a:tr>
              <a:tr h="524612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Форма</a:t>
                      </a:r>
                      <a:endParaRPr lang="ru-RU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Правильная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35</a:t>
                      </a:r>
                      <a:r>
                        <a:rPr lang="en-US" b="1" dirty="0" smtClean="0">
                          <a:latin typeface="Trebuchet MS" panose="020B0603020202020204" pitchFamily="34" charset="0"/>
                        </a:rPr>
                        <a:t>/127 (27,6%)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rebuchet MS" panose="020B0603020202020204" pitchFamily="34" charset="0"/>
                        </a:rPr>
                        <a:t>10/132 (7,6%)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0383776"/>
                  </a:ext>
                </a:extLst>
              </a:tr>
              <a:tr h="52461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>
                          <a:latin typeface="Trebuchet MS" panose="020B0603020202020204" pitchFamily="34" charset="0"/>
                        </a:rPr>
                        <a:t>Неправильная</a:t>
                      </a:r>
                      <a:endParaRPr lang="ru-RU" b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rebuchet MS" panose="020B0603020202020204" pitchFamily="34" charset="0"/>
                        </a:rPr>
                        <a:t>92/127 (72,4%)</a:t>
                      </a:r>
                      <a:endParaRPr lang="ru-RU" b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rebuchet MS" panose="020B0603020202020204" pitchFamily="34" charset="0"/>
                        </a:rPr>
                        <a:t>122/132 (92,4%)</a:t>
                      </a:r>
                      <a:endParaRPr lang="ru-RU" b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215700"/>
                  </a:ext>
                </a:extLst>
              </a:tr>
              <a:tr h="524612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Вертикальная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ориентация</a:t>
                      </a:r>
                      <a:endParaRPr lang="ru-RU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>
                          <a:latin typeface="Trebuchet MS" panose="020B0603020202020204" pitchFamily="34" charset="0"/>
                        </a:rPr>
                        <a:t>Да</a:t>
                      </a:r>
                      <a:endParaRPr lang="ru-RU" b="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rebuchet MS" panose="020B0603020202020204" pitchFamily="34" charset="0"/>
                        </a:rPr>
                        <a:t>31/127 (24,4%)</a:t>
                      </a:r>
                      <a:endParaRPr lang="ru-RU" b="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rebuchet MS" panose="020B0603020202020204" pitchFamily="34" charset="0"/>
                        </a:rPr>
                        <a:t>64/132 (48,5%)</a:t>
                      </a:r>
                      <a:endParaRPr lang="ru-RU" b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73882036"/>
                  </a:ext>
                </a:extLst>
              </a:tr>
              <a:tr h="52461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Нет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rebuchet MS" panose="020B0603020202020204" pitchFamily="34" charset="0"/>
                        </a:rPr>
                        <a:t>96/127 (75,6%)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rebuchet MS" panose="020B0603020202020204" pitchFamily="34" charset="0"/>
                        </a:rPr>
                        <a:t>68/132 (51,5%)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170761"/>
                  </a:ext>
                </a:extLst>
              </a:tr>
              <a:tr h="524612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Контуры</a:t>
                      </a:r>
                      <a:endParaRPr lang="ru-RU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Четкие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46/127 (36,2%)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38/132 (28,8%)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52257390"/>
                  </a:ext>
                </a:extLst>
              </a:tr>
              <a:tr h="52461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>
                          <a:latin typeface="Trebuchet MS" panose="020B0603020202020204" pitchFamily="34" charset="0"/>
                        </a:rPr>
                        <a:t>Нечеткие</a:t>
                      </a:r>
                      <a:endParaRPr lang="ru-RU" b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81/127 (63,8%)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94/132 (71,2%)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510347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6</a:t>
            </a:fld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6682740" y="2478607"/>
            <a:ext cx="1767840" cy="6286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319260" y="2478607"/>
            <a:ext cx="1843278" cy="6286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682740" y="3413760"/>
            <a:ext cx="1767840" cy="7353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9319260" y="3413760"/>
            <a:ext cx="1892808" cy="7353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682740" y="5027215"/>
            <a:ext cx="1767840" cy="7353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9319260" y="5057695"/>
            <a:ext cx="1843278" cy="7353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80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330" y="143973"/>
            <a:ext cx="10811435" cy="159518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800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Сравнительный анализ ультразвуковых признаков медуллярного и папиллярного рака щитовидной железы</a:t>
            </a:r>
            <a:endParaRPr lang="ru-RU" sz="3800" dirty="0">
              <a:latin typeface="Trebuchet MS" panose="020B06030202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244701"/>
              </p:ext>
            </p:extLst>
          </p:nvPr>
        </p:nvGraphicFramePr>
        <p:xfrm>
          <a:off x="693331" y="1990156"/>
          <a:ext cx="10811436" cy="4647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2859">
                  <a:extLst>
                    <a:ext uri="{9D8B030D-6E8A-4147-A177-3AD203B41FA5}">
                      <a16:colId xmlns:a16="http://schemas.microsoft.com/office/drawing/2014/main" val="2084527078"/>
                    </a:ext>
                  </a:extLst>
                </a:gridCol>
                <a:gridCol w="2702859">
                  <a:extLst>
                    <a:ext uri="{9D8B030D-6E8A-4147-A177-3AD203B41FA5}">
                      <a16:colId xmlns:a16="http://schemas.microsoft.com/office/drawing/2014/main" val="175547531"/>
                    </a:ext>
                  </a:extLst>
                </a:gridCol>
                <a:gridCol w="2702859">
                  <a:extLst>
                    <a:ext uri="{9D8B030D-6E8A-4147-A177-3AD203B41FA5}">
                      <a16:colId xmlns:a16="http://schemas.microsoft.com/office/drawing/2014/main" val="3337832691"/>
                    </a:ext>
                  </a:extLst>
                </a:gridCol>
                <a:gridCol w="2702859">
                  <a:extLst>
                    <a:ext uri="{9D8B030D-6E8A-4147-A177-3AD203B41FA5}">
                      <a16:colId xmlns:a16="http://schemas.microsoft.com/office/drawing/2014/main" val="2945142782"/>
                    </a:ext>
                  </a:extLst>
                </a:gridCol>
              </a:tblGrid>
              <a:tr h="64985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Признак</a:t>
                      </a:r>
                      <a:endParaRPr lang="ru-RU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Медуллярный рак (</a:t>
                      </a:r>
                      <a:r>
                        <a:rPr lang="en-US" dirty="0" smtClean="0">
                          <a:latin typeface="+mn-lt"/>
                        </a:rPr>
                        <a:t>n1=127)</a:t>
                      </a:r>
                      <a:endParaRPr lang="ru-RU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n-lt"/>
                        </a:rPr>
                        <a:t>Папиллярный рак</a:t>
                      </a:r>
                      <a:r>
                        <a:rPr lang="en-US" dirty="0" smtClean="0">
                          <a:latin typeface="+mn-lt"/>
                        </a:rPr>
                        <a:t> (n2=132)</a:t>
                      </a:r>
                      <a:endParaRPr lang="ru-RU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936555"/>
                  </a:ext>
                </a:extLst>
              </a:tr>
              <a:tr h="57112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rebuchet MS" panose="020B0603020202020204" pitchFamily="34" charset="0"/>
                        </a:rPr>
                        <a:t>Наличие </a:t>
                      </a:r>
                      <a:r>
                        <a:rPr lang="ru-RU" sz="1800" b="1" dirty="0" err="1" smtClean="0">
                          <a:latin typeface="Trebuchet MS" panose="020B0603020202020204" pitchFamily="34" charset="0"/>
                        </a:rPr>
                        <a:t>анэхогенного</a:t>
                      </a:r>
                      <a:r>
                        <a:rPr lang="ru-RU" sz="1800" b="1" dirty="0" smtClean="0">
                          <a:latin typeface="Trebuchet MS" panose="020B0603020202020204" pitchFamily="34" charset="0"/>
                        </a:rPr>
                        <a:t> ободка по периферии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Да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8/127 (6,3%)</a:t>
                      </a:r>
                      <a:endParaRPr lang="ru-RU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6/132 (4,5%)</a:t>
                      </a:r>
                      <a:endParaRPr lang="ru-RU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91448756"/>
                  </a:ext>
                </a:extLst>
              </a:tr>
              <a:tr h="5711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Нет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119/127 (93,7%)</a:t>
                      </a:r>
                      <a:endParaRPr lang="ru-RU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126/132 (95,5%)</a:t>
                      </a:r>
                      <a:endParaRPr lang="ru-RU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450411"/>
                  </a:ext>
                </a:extLst>
              </a:tr>
              <a:tr h="571128">
                <a:tc rowSpan="3"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latin typeface="Trebuchet MS" panose="020B0603020202020204" pitchFamily="34" charset="0"/>
                        </a:rPr>
                        <a:t>Эхогенность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rebuchet MS" panose="020B0603020202020204" pitchFamily="34" charset="0"/>
                        </a:rPr>
                        <a:t>Гипоэхогенное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123/127 (96,9%)</a:t>
                      </a:r>
                      <a:endParaRPr lang="ru-RU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126/132 (95,5%)</a:t>
                      </a:r>
                      <a:endParaRPr lang="ru-RU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84231480"/>
                  </a:ext>
                </a:extLst>
              </a:tr>
              <a:tr h="5711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rebuchet MS" panose="020B0603020202020204" pitchFamily="34" charset="0"/>
                        </a:rPr>
                        <a:t>Изоэхогенное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4/127 (3,1%)</a:t>
                      </a:r>
                      <a:endParaRPr lang="ru-RU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6/132 (4,5%)</a:t>
                      </a:r>
                      <a:endParaRPr lang="ru-RU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17454"/>
                  </a:ext>
                </a:extLst>
              </a:tr>
              <a:tr h="5711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rebuchet MS" panose="020B0603020202020204" pitchFamily="34" charset="0"/>
                        </a:rPr>
                        <a:t>Гиперэхогенное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82590423"/>
                  </a:ext>
                </a:extLst>
              </a:tr>
              <a:tr h="571128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Структура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Гомогенная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30/127 (23,6%)</a:t>
                      </a:r>
                      <a:endParaRPr lang="ru-RU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60/132 (45,5%)</a:t>
                      </a:r>
                      <a:endParaRPr lang="ru-RU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86711"/>
                  </a:ext>
                </a:extLst>
              </a:tr>
              <a:tr h="5711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Гетерогенная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97/127 (76,4%)</a:t>
                      </a:r>
                      <a:endParaRPr lang="ru-RU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72/132 (54,5%)</a:t>
                      </a:r>
                      <a:endParaRPr lang="ru-RU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978921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7</a:t>
            </a:fld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6461760" y="5942965"/>
            <a:ext cx="2042160" cy="69494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111189" y="5942965"/>
            <a:ext cx="2042160" cy="69494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64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471" y="161365"/>
            <a:ext cx="10883153" cy="169952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800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Сравнительный анализ ультразвуковых признаков медуллярного и папиллярного рака щитовидной железы</a:t>
            </a:r>
            <a:endParaRPr lang="ru-RU" sz="3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987104"/>
              </p:ext>
            </p:extLst>
          </p:nvPr>
        </p:nvGraphicFramePr>
        <p:xfrm>
          <a:off x="657225" y="2120894"/>
          <a:ext cx="10883900" cy="4637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0975">
                  <a:extLst>
                    <a:ext uri="{9D8B030D-6E8A-4147-A177-3AD203B41FA5}">
                      <a16:colId xmlns:a16="http://schemas.microsoft.com/office/drawing/2014/main" val="687480729"/>
                    </a:ext>
                  </a:extLst>
                </a:gridCol>
                <a:gridCol w="2720975">
                  <a:extLst>
                    <a:ext uri="{9D8B030D-6E8A-4147-A177-3AD203B41FA5}">
                      <a16:colId xmlns:a16="http://schemas.microsoft.com/office/drawing/2014/main" val="2662608666"/>
                    </a:ext>
                  </a:extLst>
                </a:gridCol>
                <a:gridCol w="2720975">
                  <a:extLst>
                    <a:ext uri="{9D8B030D-6E8A-4147-A177-3AD203B41FA5}">
                      <a16:colId xmlns:a16="http://schemas.microsoft.com/office/drawing/2014/main" val="966904893"/>
                    </a:ext>
                  </a:extLst>
                </a:gridCol>
                <a:gridCol w="2720975">
                  <a:extLst>
                    <a:ext uri="{9D8B030D-6E8A-4147-A177-3AD203B41FA5}">
                      <a16:colId xmlns:a16="http://schemas.microsoft.com/office/drawing/2014/main" val="630108160"/>
                    </a:ext>
                  </a:extLst>
                </a:gridCol>
              </a:tblGrid>
              <a:tr h="444127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Признак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Медуллярный рак (</a:t>
                      </a:r>
                      <a:r>
                        <a:rPr lang="en-US" dirty="0" smtClean="0"/>
                        <a:t>n1=127)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Папиллярный рак</a:t>
                      </a:r>
                      <a:r>
                        <a:rPr lang="en-US" dirty="0" smtClean="0"/>
                        <a:t> (n2=132)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205482"/>
                  </a:ext>
                </a:extLst>
              </a:tr>
              <a:tr h="444127">
                <a:tc row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Наличие кистозного компонента в структуре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Да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rebuchet MS" panose="020B0603020202020204" pitchFamily="34" charset="0"/>
                        </a:rPr>
                        <a:t>27/127 (21,3%)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rebuchet MS" panose="020B0603020202020204" pitchFamily="34" charset="0"/>
                        </a:rPr>
                        <a:t>11/132 (8,3%)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48418123"/>
                  </a:ext>
                </a:extLst>
              </a:tr>
              <a:tr h="44412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Солидно-кистозное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24/27 (88,9%)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10/11 (90,9%)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19590240"/>
                  </a:ext>
                </a:extLst>
              </a:tr>
              <a:tr h="44412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Кистозно-солидное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3/27</a:t>
                      </a:r>
                      <a:r>
                        <a:rPr lang="en-US" baseline="0" dirty="0" smtClean="0">
                          <a:latin typeface="Trebuchet MS" panose="020B0603020202020204" pitchFamily="34" charset="0"/>
                        </a:rPr>
                        <a:t> (11,1%)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1/11 (9,1%)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52027040"/>
                  </a:ext>
                </a:extLst>
              </a:tr>
              <a:tr h="444127">
                <a:tc row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Наличие </a:t>
                      </a:r>
                      <a:r>
                        <a:rPr lang="ru-RU" b="1" dirty="0" err="1" smtClean="0">
                          <a:latin typeface="Trebuchet MS" panose="020B0603020202020204" pitchFamily="34" charset="0"/>
                        </a:rPr>
                        <a:t>кальцинатов</a:t>
                      </a:r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 в структуре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Да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81/127 (63,8%)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94/132 (71,2%)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61665461"/>
                  </a:ext>
                </a:extLst>
              </a:tr>
              <a:tr h="44412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rebuchet MS" panose="020B0603020202020204" pitchFamily="34" charset="0"/>
                        </a:rPr>
                        <a:t>Микрокальцинаты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70/81 (86,4%)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79/94 (84%)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52214071"/>
                  </a:ext>
                </a:extLst>
              </a:tr>
              <a:tr h="44412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rebuchet MS" panose="020B0603020202020204" pitchFamily="34" charset="0"/>
                        </a:rPr>
                        <a:t>Макрокальцинаты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11/81 (13,6%)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15/94 (16%)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90441957"/>
                  </a:ext>
                </a:extLst>
              </a:tr>
              <a:tr h="444127">
                <a:tc rowSpan="3"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latin typeface="Trebuchet MS" panose="020B0603020202020204" pitchFamily="34" charset="0"/>
                        </a:rPr>
                        <a:t>Васкуляризация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Аваскулярное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2/127 (1,6%)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11/132 (8,3%)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55782474"/>
                  </a:ext>
                </a:extLst>
              </a:tr>
              <a:tr h="44412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Умеренная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33/127 (26,0%)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rebuchet MS" panose="020B0603020202020204" pitchFamily="34" charset="0"/>
                        </a:rPr>
                        <a:t>58/132 (43,9%)</a:t>
                      </a:r>
                      <a:endParaRPr lang="ru-RU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92937061"/>
                  </a:ext>
                </a:extLst>
              </a:tr>
              <a:tr h="44412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Усиленная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rebuchet MS" panose="020B0603020202020204" pitchFamily="34" charset="0"/>
                        </a:rPr>
                        <a:t>92/127 (72,4%)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rebuchet MS" panose="020B0603020202020204" pitchFamily="34" charset="0"/>
                        </a:rPr>
                        <a:t>63/132 (47,7%)</a:t>
                      </a:r>
                      <a:endParaRPr lang="ru-RU" b="1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616743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8</a:t>
            </a:fld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6400800" y="2682240"/>
            <a:ext cx="1965960" cy="6553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9128760" y="2682240"/>
            <a:ext cx="1965960" cy="6553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400800" y="6180643"/>
            <a:ext cx="1965960" cy="67735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128760" y="6202680"/>
            <a:ext cx="1965960" cy="6553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97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0965" y="143973"/>
            <a:ext cx="10632142" cy="138002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УЗИ щитовидной железы в В-режиме, режиме ЦДК, продольное сканирование. </a:t>
            </a:r>
            <a:r>
              <a:rPr lang="ru-RU" sz="3200" cap="none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Клинический случай №</a:t>
            </a:r>
            <a:r>
              <a:rPr lang="ru-RU" sz="32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1</a:t>
            </a:r>
            <a:endParaRPr lang="ru-RU" sz="32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75" y="2718664"/>
            <a:ext cx="3944471" cy="2642531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254" y="2718664"/>
            <a:ext cx="4001548" cy="2642531"/>
          </a:xfrm>
        </p:spPr>
      </p:pic>
      <p:sp>
        <p:nvSpPr>
          <p:cNvPr id="6" name="TextBox 5"/>
          <p:cNvSpPr txBox="1"/>
          <p:nvPr/>
        </p:nvSpPr>
        <p:spPr>
          <a:xfrm>
            <a:off x="770965" y="1721223"/>
            <a:ext cx="10632142" cy="83099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i="1" u="sng" dirty="0" smtClean="0">
                <a:latin typeface="Trebuchet MS" panose="020B0603020202020204" pitchFamily="34" charset="0"/>
              </a:rPr>
              <a:t>Мужчина, 48 лет</a:t>
            </a:r>
            <a:r>
              <a:rPr lang="ru-RU" sz="2400" i="1" dirty="0" smtClean="0">
                <a:latin typeface="Trebuchet MS" panose="020B0603020202020204" pitchFamily="34" charset="0"/>
              </a:rPr>
              <a:t>. Медуллярный рак щитовидной железы с метастазами в шейные лимфоузлы</a:t>
            </a:r>
            <a:endParaRPr lang="ru-RU" sz="2400" i="1" dirty="0">
              <a:latin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7948" y="5461302"/>
            <a:ext cx="4462123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rebuchet MS" panose="020B0603020202020204" pitchFamily="34" charset="0"/>
              </a:rPr>
              <a:t>Овальная</a:t>
            </a:r>
            <a:r>
              <a:rPr lang="ru-RU" sz="2000" dirty="0" smtClean="0">
                <a:latin typeface="Trebuchet MS" panose="020B0603020202020204" pitchFamily="34" charset="0"/>
              </a:rPr>
              <a:t> форма образования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rebuchet MS" panose="020B0603020202020204" pitchFamily="34" charset="0"/>
              </a:rPr>
              <a:t>гетерогенная</a:t>
            </a:r>
            <a:r>
              <a:rPr lang="ru-RU" sz="2000" dirty="0" smtClean="0">
                <a:latin typeface="Trebuchet MS" panose="020B0603020202020204" pitchFamily="34" charset="0"/>
              </a:rPr>
              <a:t> структура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rebuchet MS" panose="020B0603020202020204" pitchFamily="34" charset="0"/>
              </a:rPr>
              <a:t>пониженная </a:t>
            </a:r>
            <a:r>
              <a:rPr lang="ru-RU" sz="2000" b="1" dirty="0" err="1" smtClean="0">
                <a:latin typeface="Trebuchet MS" panose="020B0603020202020204" pitchFamily="34" charset="0"/>
              </a:rPr>
              <a:t>эхогенность</a:t>
            </a:r>
            <a:endParaRPr lang="ru-RU" sz="2000" b="1" dirty="0" smtClean="0">
              <a:latin typeface="Trebuchet MS" panose="020B0603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rebuchet MS" panose="020B0603020202020204" pitchFamily="34" charset="0"/>
              </a:rPr>
              <a:t>четкие </a:t>
            </a:r>
            <a:r>
              <a:rPr lang="ru-RU" sz="2000" dirty="0" smtClean="0">
                <a:latin typeface="Trebuchet MS" panose="020B0603020202020204" pitchFamily="34" charset="0"/>
              </a:rPr>
              <a:t>контуры</a:t>
            </a:r>
            <a:endParaRPr lang="ru-RU" sz="2000" dirty="0"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61848" y="5564898"/>
            <a:ext cx="422036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rebuchet MS" panose="020B0603020202020204" pitchFamily="34" charset="0"/>
              </a:rPr>
              <a:t>Усиление</a:t>
            </a:r>
            <a:r>
              <a:rPr lang="ru-RU" sz="2000" dirty="0" smtClean="0">
                <a:latin typeface="Trebuchet MS" panose="020B0603020202020204" pitchFamily="34" charset="0"/>
              </a:rPr>
              <a:t> </a:t>
            </a:r>
            <a:r>
              <a:rPr lang="ru-RU" sz="2000" b="1" dirty="0" err="1" smtClean="0">
                <a:latin typeface="Trebuchet MS" panose="020B0603020202020204" pitchFamily="34" charset="0"/>
              </a:rPr>
              <a:t>интра</a:t>
            </a:r>
            <a:r>
              <a:rPr lang="ru-RU" sz="2000" b="1" dirty="0" smtClean="0">
                <a:latin typeface="Trebuchet MS" panose="020B0603020202020204" pitchFamily="34" charset="0"/>
              </a:rPr>
              <a:t>-, </a:t>
            </a:r>
            <a:r>
              <a:rPr lang="ru-RU" sz="2000" b="1" dirty="0" err="1" smtClean="0">
                <a:latin typeface="Trebuchet MS" panose="020B0603020202020204" pitchFamily="34" charset="0"/>
              </a:rPr>
              <a:t>перинодулярного</a:t>
            </a:r>
            <a:r>
              <a:rPr lang="ru-RU" sz="2000" b="1" dirty="0" smtClean="0">
                <a:latin typeface="Trebuchet MS" panose="020B0603020202020204" pitchFamily="34" charset="0"/>
              </a:rPr>
              <a:t> кровотока</a:t>
            </a:r>
            <a:endParaRPr lang="ru-RU" sz="20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8A71-216B-4CEE-B137-49BA2E72DB4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07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8955</TotalTime>
  <Words>923</Words>
  <Application>Microsoft Office PowerPoint</Application>
  <PresentationFormat>Широкоэкранный</PresentationFormat>
  <Paragraphs>220</Paragraphs>
  <Slides>15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</vt:lpstr>
      <vt:lpstr>Rockwell</vt:lpstr>
      <vt:lpstr>Rockwell Condensed</vt:lpstr>
      <vt:lpstr>Trebuchet MS</vt:lpstr>
      <vt:lpstr>Wingdings</vt:lpstr>
      <vt:lpstr>Дерево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 Кафедра лучевой диагностики ИПО</vt:lpstr>
      <vt:lpstr>Цель </vt:lpstr>
      <vt:lpstr>Введение</vt:lpstr>
      <vt:lpstr>УЗ-критерии оценки очаговых образований щитовидной железы</vt:lpstr>
      <vt:lpstr>Сравнительный анализ клинических особенностей медуллярного и папиллярного рака щитовидной железы</vt:lpstr>
      <vt:lpstr>Сравнительный анализ ультразвуковых признаков медуллярного и папиллярного рака щитовидной железы</vt:lpstr>
      <vt:lpstr>Сравнительный анализ ультразвуковых признаков медуллярного и папиллярного рака щитовидной железы</vt:lpstr>
      <vt:lpstr>Сравнительный анализ ультразвуковых признаков медуллярного и папиллярного рака щитовидной железы</vt:lpstr>
      <vt:lpstr>УЗИ щитовидной железы в В-режиме, режиме ЦДК, продольное сканирование. Клинический случай №1</vt:lpstr>
      <vt:lpstr>УЗИ щитовидной железы в В-режиме, режиме ЦДК, поперечное сканирование. Клинический случай №1</vt:lpstr>
      <vt:lpstr>УЗИ шейных лимфоузлов в В-режиме, режиме ЦДК, продольное сканирование. Клинический случай №1 </vt:lpstr>
      <vt:lpstr>Медуллярный рак. УЗИ щитовидной железы в В-режиме, режиме ЦДК, продольное сканирование. Клинический случай №2</vt:lpstr>
      <vt:lpstr>Выводы</vt:lpstr>
      <vt:lpstr>Список литературы</vt:lpstr>
      <vt:lpstr>Благодарю за внимание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200</cp:revision>
  <dcterms:created xsi:type="dcterms:W3CDTF">2023-12-15T16:30:10Z</dcterms:created>
  <dcterms:modified xsi:type="dcterms:W3CDTF">2024-01-21T19:12:14Z</dcterms:modified>
</cp:coreProperties>
</file>