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handoutMasterIdLst>
    <p:handoutMasterId r:id="rId41"/>
  </p:handoutMasterIdLst>
  <p:sldIdLst>
    <p:sldId id="257" r:id="rId5"/>
    <p:sldId id="258" r:id="rId6"/>
    <p:sldId id="259" r:id="rId7"/>
    <p:sldId id="260" r:id="rId8"/>
    <p:sldId id="261" r:id="rId9"/>
    <p:sldId id="270" r:id="rId10"/>
    <p:sldId id="263" r:id="rId11"/>
    <p:sldId id="264" r:id="rId12"/>
    <p:sldId id="265" r:id="rId13"/>
    <p:sldId id="266" r:id="rId14"/>
    <p:sldId id="267" r:id="rId15"/>
    <p:sldId id="269" r:id="rId16"/>
    <p:sldId id="271" r:id="rId17"/>
    <p:sldId id="276" r:id="rId18"/>
    <p:sldId id="272" r:id="rId19"/>
    <p:sldId id="273" r:id="rId20"/>
    <p:sldId id="274" r:id="rId21"/>
    <p:sldId id="275" r:id="rId22"/>
    <p:sldId id="285" r:id="rId23"/>
    <p:sldId id="284" r:id="rId24"/>
    <p:sldId id="277" r:id="rId25"/>
    <p:sldId id="278" r:id="rId26"/>
    <p:sldId id="280" r:id="rId27"/>
    <p:sldId id="281" r:id="rId28"/>
    <p:sldId id="282" r:id="rId29"/>
    <p:sldId id="283" r:id="rId30"/>
    <p:sldId id="288" r:id="rId31"/>
    <p:sldId id="286" r:id="rId32"/>
    <p:sldId id="287" r:id="rId33"/>
    <p:sldId id="290" r:id="rId34"/>
    <p:sldId id="292" r:id="rId35"/>
    <p:sldId id="293" r:id="rId36"/>
    <p:sldId id="289" r:id="rId37"/>
    <p:sldId id="291" r:id="rId38"/>
    <p:sldId id="294" r:id="rId39"/>
    <p:sldId id="262" r:id="rId40"/>
  </p:sldIdLst>
  <p:sldSz cx="12192000" cy="6858000"/>
  <p:notesSz cx="6858000" cy="9144000"/>
  <p:custDataLst>
    <p:tags r:id="rId4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2D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3052" autoAdjust="0"/>
  </p:normalViewPr>
  <p:slideViewPr>
    <p:cSldViewPr snapToGrid="0">
      <p:cViewPr varScale="1">
        <p:scale>
          <a:sx n="105" d="100"/>
          <a:sy n="105" d="100"/>
        </p:scale>
        <p:origin x="120" y="22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pPr/>
              <a:t>16.02.2022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pPr/>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6992" y="1801368"/>
            <a:ext cx="9144000" cy="1271668"/>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1887" y="4919472"/>
            <a:ext cx="780779" cy="1813213"/>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1887" y="2486190"/>
            <a:ext cx="6529105" cy="3339888"/>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04288" y="3148546"/>
            <a:ext cx="946995" cy="888846"/>
          </a:xfrm>
          <a:prstGeom prst="rect">
            <a:avLst/>
          </a:prstGeom>
        </p:spPr>
      </p:pic>
      <p:pic>
        <p:nvPicPr>
          <p:cNvPr id="5" name="Рисунок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284064" flipH="1">
            <a:off x="9040091" y="280346"/>
            <a:ext cx="1620000" cy="1449746"/>
          </a:xfrm>
          <a:prstGeom prst="rect">
            <a:avLst/>
          </a:prstGeom>
        </p:spPr>
      </p:pic>
      <p:pic>
        <p:nvPicPr>
          <p:cNvPr id="6" name="Рисунок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22264">
            <a:off x="432872" y="866690"/>
            <a:ext cx="2281516" cy="1341106"/>
          </a:xfrm>
          <a:prstGeom prst="rect">
            <a:avLst/>
          </a:prstGeom>
        </p:spPr>
      </p:pic>
      <p:pic>
        <p:nvPicPr>
          <p:cNvPr id="7" name="Рисунок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1078" y="5120640"/>
            <a:ext cx="462607" cy="910292"/>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212276" y="-494119"/>
            <a:ext cx="2726006" cy="2888194"/>
          </a:xfrm>
          <a:prstGeom prst="rect">
            <a:avLst/>
          </a:prstGeom>
        </p:spPr>
      </p:pic>
      <p:pic>
        <p:nvPicPr>
          <p:cNvPr id="11" name="Рисунок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45520" y="785524"/>
            <a:ext cx="521596" cy="818616"/>
          </a:xfrm>
          <a:prstGeom prst="rect">
            <a:avLst/>
          </a:prstGeom>
        </p:spPr>
      </p:pic>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6879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6479" y="4982080"/>
            <a:ext cx="2264474" cy="133108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518841" y="624268"/>
            <a:ext cx="1087755" cy="101917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8841" y="2288674"/>
            <a:ext cx="1378875" cy="1280922"/>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1546" y="160762"/>
            <a:ext cx="844933" cy="793051"/>
          </a:xfrm>
          <a:prstGeom prst="rect">
            <a:avLst/>
          </a:prstGeom>
        </p:spPr>
      </p:pic>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4345" y="1896931"/>
            <a:ext cx="413035" cy="812747"/>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34828" y="3776471"/>
            <a:ext cx="1062888" cy="1357383"/>
          </a:xfrm>
          <a:prstGeom prst="rect">
            <a:avLst/>
          </a:prstGeom>
        </p:spPr>
      </p:pic>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0616" y="-416425"/>
            <a:ext cx="2105596" cy="2230872"/>
          </a:xfrm>
          <a:prstGeom prst="rect">
            <a:avLst/>
          </a:prstGeom>
        </p:spPr>
      </p:pic>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2744" y="105247"/>
            <a:ext cx="748195" cy="702253"/>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528" y="1617231"/>
            <a:ext cx="590550" cy="1162050"/>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2478" y="4179048"/>
            <a:ext cx="832257" cy="1062851"/>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70825" y="4768561"/>
            <a:ext cx="1497976" cy="946676"/>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5101" y="5605930"/>
            <a:ext cx="1359952" cy="1263343"/>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49272" y="5631447"/>
            <a:ext cx="1384005" cy="662763"/>
          </a:xfrm>
          <a:prstGeom prst="rect">
            <a:avLst/>
          </a:prstGeom>
        </p:spPr>
      </p:pic>
    </p:spTree>
    <p:extLst>
      <p:ext uri="{BB962C8B-B14F-4D97-AF65-F5344CB8AC3E}">
        <p14:creationId xmlns:p14="http://schemas.microsoft.com/office/powerpoint/2010/main" val="233126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9587" y="-347322"/>
            <a:ext cx="2348721" cy="2488462"/>
          </a:xfrm>
          <a:prstGeom prst="rect">
            <a:avLst/>
          </a:prstGeom>
        </p:spPr>
      </p:pic>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4819" y="5166360"/>
            <a:ext cx="924802" cy="868016"/>
          </a:xfrm>
          <a:prstGeom prst="rect">
            <a:avLst/>
          </a:prstGeom>
        </p:spPr>
      </p:pic>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78" y="2020246"/>
            <a:ext cx="456953" cy="899166"/>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459951" flipH="1">
            <a:off x="205829" y="3358523"/>
            <a:ext cx="971850" cy="1208618"/>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35827" y="89169"/>
            <a:ext cx="920345" cy="753900"/>
          </a:xfrm>
          <a:prstGeom prst="rect">
            <a:avLst/>
          </a:prstGeom>
        </p:spPr>
      </p:pic>
    </p:spTree>
    <p:extLst>
      <p:ext uri="{BB962C8B-B14F-4D97-AF65-F5344CB8AC3E}">
        <p14:creationId xmlns:p14="http://schemas.microsoft.com/office/powerpoint/2010/main" val="13221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1399" y="169358"/>
            <a:ext cx="766227" cy="719178"/>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737" y="5047487"/>
            <a:ext cx="495264" cy="974551"/>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9213" y="3233118"/>
            <a:ext cx="1383331" cy="176661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45847" y="5688912"/>
            <a:ext cx="1750047" cy="1169088"/>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39978" y="-281815"/>
            <a:ext cx="1913925" cy="2027797"/>
          </a:xfrm>
          <a:prstGeom prst="rect">
            <a:avLst/>
          </a:prstGeom>
        </p:spPr>
      </p:pic>
    </p:spTree>
    <p:extLst>
      <p:ext uri="{BB962C8B-B14F-4D97-AF65-F5344CB8AC3E}">
        <p14:creationId xmlns:p14="http://schemas.microsoft.com/office/powerpoint/2010/main" val="178310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2940" y="1171075"/>
            <a:ext cx="1844592" cy="1954339"/>
          </a:xfrm>
          <a:prstGeom prst="rect">
            <a:avLst/>
          </a:prstGeom>
        </p:spPr>
      </p:pic>
      <p:sp>
        <p:nvSpPr>
          <p:cNvPr id="5" name="Заголовок 1"/>
          <p:cNvSpPr>
            <a:spLocks noGrp="1"/>
          </p:cNvSpPr>
          <p:nvPr>
            <p:ph type="title"/>
          </p:nvPr>
        </p:nvSpPr>
        <p:spPr>
          <a:xfrm>
            <a:off x="2980944" y="1964368"/>
            <a:ext cx="6210373" cy="1161046"/>
          </a:xfrm>
          <a:prstGeom prst="rect">
            <a:avLst/>
          </a:prstGeom>
        </p:spPr>
        <p:txBody>
          <a:bodyPr/>
          <a:lstStyle>
            <a:lvl1pPr>
              <a:defRPr sz="54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22240" y="-1521677"/>
            <a:ext cx="869033" cy="815671"/>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93017" y="6858000"/>
            <a:ext cx="1143002" cy="938786"/>
          </a:xfrm>
          <a:prstGeom prst="rect">
            <a:avLst/>
          </a:prstGeom>
        </p:spPr>
      </p:pic>
      <p:pic>
        <p:nvPicPr>
          <p:cNvPr id="4" name="Рисунок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21188" y="4246511"/>
            <a:ext cx="1063754" cy="1008890"/>
          </a:xfrm>
          <a:prstGeom prst="rect">
            <a:avLst/>
          </a:prstGeom>
        </p:spPr>
      </p:pic>
      <p:pic>
        <p:nvPicPr>
          <p:cNvPr id="6" name="Рисунок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3276" y="247307"/>
            <a:ext cx="1005842" cy="862586"/>
          </a:xfrm>
          <a:prstGeom prst="rect">
            <a:avLst/>
          </a:prstGeom>
        </p:spPr>
      </p:pic>
      <p:pic>
        <p:nvPicPr>
          <p:cNvPr id="9" name="Рисунок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8672" y="5255401"/>
            <a:ext cx="398728" cy="784592"/>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192000" y="4366661"/>
            <a:ext cx="1178004" cy="1281036"/>
          </a:xfrm>
          <a:prstGeom prst="rect">
            <a:avLst/>
          </a:prstGeom>
        </p:spPr>
      </p:pic>
    </p:spTree>
    <p:extLst>
      <p:ext uri="{BB962C8B-B14F-4D97-AF65-F5344CB8AC3E}">
        <p14:creationId xmlns:p14="http://schemas.microsoft.com/office/powerpoint/2010/main" val="11131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08333E-7 -2.59259E-6 L 0.4944 0.03982 " pathEditMode="relative" rAng="0" ptsTypes="AA">
                                      <p:cBhvr>
                                        <p:cTn id="6" dur="3250" fill="hold"/>
                                        <p:tgtEl>
                                          <p:spTgt spid="6"/>
                                        </p:tgtEl>
                                        <p:attrNameLst>
                                          <p:attrName>ppt_x</p:attrName>
                                          <p:attrName>ppt_y</p:attrName>
                                        </p:attrNameLst>
                                      </p:cBhvr>
                                      <p:rCtr x="24714" y="1991"/>
                                    </p:animMotion>
                                  </p:childTnLst>
                                </p:cTn>
                              </p:par>
                              <p:par>
                                <p:cTn id="7" presetID="63" presetClass="path" presetSubtype="0" accel="50000" decel="50000" fill="hold" nodeType="withEffect">
                                  <p:stCondLst>
                                    <p:cond delay="0"/>
                                  </p:stCondLst>
                                  <p:childTnLst>
                                    <p:animMotion origin="layout" path="M -1.66667E-6 -2.77556E-17 L 0.26823 0.75972 " pathEditMode="relative" rAng="0" ptsTypes="AA">
                                      <p:cBhvr>
                                        <p:cTn id="8" dur="3500" fill="hold"/>
                                        <p:tgtEl>
                                          <p:spTgt spid="2"/>
                                        </p:tgtEl>
                                        <p:attrNameLst>
                                          <p:attrName>ppt_x</p:attrName>
                                          <p:attrName>ppt_y</p:attrName>
                                        </p:attrNameLst>
                                      </p:cBhvr>
                                      <p:rCtr x="13411" y="37986"/>
                                    </p:animMotion>
                                  </p:childTnLst>
                                </p:cTn>
                              </p:par>
                              <p:par>
                                <p:cTn id="9" presetID="64" presetClass="path" presetSubtype="0" accel="50000" decel="50000" fill="hold" nodeType="withEffect">
                                  <p:stCondLst>
                                    <p:cond delay="0"/>
                                  </p:stCondLst>
                                  <p:childTnLst>
                                    <p:animMotion origin="layout" path="M 3.54167E-6 -2.59259E-6 L 0.74127 -0.53078 " pathEditMode="relative" rAng="0" ptsTypes="AA">
                                      <p:cBhvr>
                                        <p:cTn id="10" dur="4000" fill="hold"/>
                                        <p:tgtEl>
                                          <p:spTgt spid="4"/>
                                        </p:tgtEl>
                                        <p:attrNameLst>
                                          <p:attrName>ppt_x</p:attrName>
                                          <p:attrName>ppt_y</p:attrName>
                                        </p:attrNameLst>
                                      </p:cBhvr>
                                      <p:rCtr x="37057" y="-26551"/>
                                    </p:animMotion>
                                  </p:childTnLst>
                                </p:cTn>
                              </p:par>
                              <p:par>
                                <p:cTn id="11" presetID="35" presetClass="path" presetSubtype="0" accel="50000" decel="50000" fill="hold" nodeType="withEffect">
                                  <p:stCondLst>
                                    <p:cond delay="0"/>
                                  </p:stCondLst>
                                  <p:childTnLst>
                                    <p:animMotion origin="layout" path="M 0.19636 0.32106 L -0.23802 -0.46945 " pathEditMode="relative" rAng="0" ptsTypes="AA">
                                      <p:cBhvr>
                                        <p:cTn id="12" dur="3500" fill="hold"/>
                                        <p:tgtEl>
                                          <p:spTgt spid="3"/>
                                        </p:tgtEl>
                                        <p:attrNameLst>
                                          <p:attrName>ppt_x</p:attrName>
                                          <p:attrName>ppt_y</p:attrName>
                                        </p:attrNameLst>
                                      </p:cBhvr>
                                      <p:rCtr x="-21719" y="-39537"/>
                                    </p:animMotion>
                                  </p:childTnLst>
                                </p:cTn>
                              </p:par>
                              <p:par>
                                <p:cTn id="13" presetID="44" presetClass="path" presetSubtype="0" accel="45143" decel="45143" fill="hold" nodeType="withEffect">
                                  <p:stCondLst>
                                    <p:cond delay="0"/>
                                  </p:stCondLst>
                                  <p:childTnLst>
                                    <p:animMotion origin="layout" path="M 2.70833E-6 -2.59259E-6 C -0.06966 0.12616 -0.2306 0.11273 -0.23867 0.10695 C -0.2405 0.10533 -0.42617 0.13426 -0.50482 0.10093 C -0.58373 0.06783 -0.65964 -0.01967 -0.71185 -0.09236 C -0.76185 -0.18102 -0.79128 -0.24815 -0.81133 -0.3169 C -0.83151 -0.38588 -0.84271 -0.53379 -0.85026 -0.55416 " pathEditMode="relative" rAng="0" ptsTypes="AAAAAA">
                                      <p:cBhvr>
                                        <p:cTn id="14" dur="3500" fill="hold"/>
                                        <p:tgtEl>
                                          <p:spTgt spid="10"/>
                                        </p:tgtEl>
                                        <p:attrNameLst>
                                          <p:attrName>ppt_x</p:attrName>
                                          <p:attrName>ppt_y</p:attrName>
                                        </p:attrNameLst>
                                      </p:cBhvr>
                                      <p:rCtr x="-42513" y="-21852"/>
                                    </p:animMotion>
                                  </p:childTnLst>
                                </p:cTn>
                              </p:par>
                              <p:par>
                                <p:cTn id="15" presetID="3" presetClass="emph" presetSubtype="1" grpId="0" nodeType="withEffect">
                                  <p:stCondLst>
                                    <p:cond delay="0"/>
                                  </p:stCondLst>
                                  <p:childTnLst>
                                    <p:set>
                                      <p:cBhvr override="childStyle">
                                        <p:cTn id="16" dur="indefinite"/>
                                        <p:tgtEl>
                                          <p:spTgt spid="5"/>
                                        </p:tgtEl>
                                        <p:attrNameLst>
                                          <p:attrName>style.color</p:attrName>
                                        </p:attrNameLst>
                                      </p:cBhvr>
                                      <p:to>
                                        <p:clrVal>
                                          <a:srgbClr val="FF1F1F"/>
                                        </p:clrVal>
                                      </p:to>
                                    </p:set>
                                  </p:childTnLst>
                                  <p:subTnLst>
                                    <p:audio>
                                      <p:cMediaNode>
                                        <p:cTn display="0" masterRel="sameClick">
                                          <p:stCondLst>
                                            <p:cond evt="begin" delay="0">
                                              <p:tn val="15"/>
                                            </p:cond>
                                          </p:stCondLst>
                                          <p:endCondLst>
                                            <p:cond evt="onStopAudio" delay="0">
                                              <p:tgtEl>
                                                <p:sldTgt/>
                                              </p:tgtEl>
                                            </p:cond>
                                          </p:endCondLst>
                                        </p:cTn>
                                        <p:tgtEl>
                                          <p:sndTgt r:embed="rId1" name="chimes.wav"/>
                                        </p:tgtEl>
                                      </p:cMediaNode>
                                    </p:audio>
                                  </p:subTnLst>
                                </p:cTn>
                              </p:par>
                              <p:par>
                                <p:cTn id="17" presetID="26" presetClass="emph" presetSubtype="0" repeatCount="indefinite" fill="hold" grpId="1" nodeType="withEffect">
                                  <p:stCondLst>
                                    <p:cond delay="0"/>
                                  </p:stCondLst>
                                  <p:childTnLst>
                                    <p:animEffect transition="out" filter="fade">
                                      <p:cBhvr>
                                        <p:cTn id="18" dur="1000" tmFilter="0, 0; .2, .5; .8, .5; 1, 0"/>
                                        <p:tgtEl>
                                          <p:spTgt spid="5"/>
                                        </p:tgtEl>
                                      </p:cBhvr>
                                    </p:animEffect>
                                    <p:animScale>
                                      <p:cBhvr>
                                        <p:cTn id="19"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81" r:id="rId3"/>
    <p:sldLayoutId id="2147483687" r:id="rId4"/>
    <p:sldLayoutId id="2147483688" r:id="rId5"/>
    <p:sldLayoutId id="2147483689" r:id="rId6"/>
    <p:sldLayoutId id="2147483692" r:id="rId7"/>
  </p:sldLayoutIdLst>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8.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5588" y="2069611"/>
            <a:ext cx="9144000" cy="1653955"/>
          </a:xfrm>
          <a:prstGeom prst="rect">
            <a:avLst/>
          </a:prstGeom>
        </p:spPr>
        <p:txBody>
          <a:bodyPr/>
          <a:lstStyle/>
          <a:p>
            <a:r>
              <a:rPr lang="ru-RU" sz="2800" b="1" dirty="0">
                <a:effectLst>
                  <a:outerShdw blurRad="38100" dist="38100" dir="2700000" algn="tl">
                    <a:srgbClr val="000000">
                      <a:alpha val="43137"/>
                    </a:srgbClr>
                  </a:outerShdw>
                </a:effectLst>
              </a:rPr>
              <a:t>Острый пульпит временных зубов. Этиология, патогенез, классификация. Клиника, дифференциальная диагностика и лечение острого пульпита временных зубов.</a:t>
            </a:r>
          </a:p>
        </p:txBody>
      </p:sp>
      <p:sp>
        <p:nvSpPr>
          <p:cNvPr id="3" name="Подзаголовок 2">
            <a:extLst>
              <a:ext uri="{FF2B5EF4-FFF2-40B4-BE49-F238E27FC236}">
                <a16:creationId xmlns:a16="http://schemas.microsoft.com/office/drawing/2014/main" id="{67A28F67-E0DE-41D3-84E5-67C2A5106B5E}"/>
              </a:ext>
            </a:extLst>
          </p:cNvPr>
          <p:cNvSpPr>
            <a:spLocks noGrp="1"/>
          </p:cNvSpPr>
          <p:nvPr>
            <p:ph type="subTitle" idx="1"/>
          </p:nvPr>
        </p:nvSpPr>
        <p:spPr>
          <a:xfrm>
            <a:off x="466344" y="219300"/>
            <a:ext cx="10689337" cy="1653954"/>
          </a:xfrm>
        </p:spPr>
        <p:txBody>
          <a:bodyPr rtlCol="0">
            <a:noAutofit/>
          </a:bodyPr>
          <a:lstStyle/>
          <a:p>
            <a:pPr algn="ctr" rtl="0"/>
            <a:r>
              <a:rPr lang="ru-RU" sz="2000" dirty="0">
                <a:solidFill>
                  <a:schemeClr val="tx1"/>
                </a:solidFill>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p>
          <a:p>
            <a:pPr algn="ctr" rtl="0"/>
            <a:r>
              <a:rPr lang="ru-RU" sz="2000" dirty="0">
                <a:solidFill>
                  <a:schemeClr val="tx1"/>
                </a:solidFill>
              </a:rPr>
              <a:t>Министерства здравоохранения Российской Федерации </a:t>
            </a:r>
          </a:p>
          <a:p>
            <a:pPr algn="ctr" rtl="0"/>
            <a:r>
              <a:rPr lang="ru-RU" sz="2000" dirty="0">
                <a:solidFill>
                  <a:schemeClr val="tx1"/>
                </a:solidFill>
              </a:rPr>
              <a:t>Кафедра стоматологии ИПО </a:t>
            </a:r>
            <a:endParaRPr lang="ru" sz="2000" dirty="0">
              <a:solidFill>
                <a:schemeClr val="tx1"/>
              </a:solidFill>
            </a:endParaRPr>
          </a:p>
        </p:txBody>
      </p:sp>
      <p:sp>
        <p:nvSpPr>
          <p:cNvPr id="4" name="Подзаголовок 2">
            <a:extLst>
              <a:ext uri="{FF2B5EF4-FFF2-40B4-BE49-F238E27FC236}">
                <a16:creationId xmlns:a16="http://schemas.microsoft.com/office/drawing/2014/main" id="{DA34FE6F-1DA9-42E6-96B6-DE95C801AFA1}"/>
              </a:ext>
            </a:extLst>
          </p:cNvPr>
          <p:cNvSpPr txBox="1">
            <a:spLocks/>
          </p:cNvSpPr>
          <p:nvPr/>
        </p:nvSpPr>
        <p:spPr>
          <a:xfrm>
            <a:off x="1117092" y="4310997"/>
            <a:ext cx="4730496" cy="20392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ru-RU" sz="2000" dirty="0">
                <a:solidFill>
                  <a:schemeClr val="tx2"/>
                </a:solidFill>
              </a:rPr>
              <a:t>Выполнил ординатор </a:t>
            </a:r>
          </a:p>
          <a:p>
            <a:r>
              <a:rPr lang="ru-RU" sz="2000" dirty="0">
                <a:solidFill>
                  <a:schemeClr val="tx2"/>
                </a:solidFill>
              </a:rPr>
              <a:t>кафедры-клиники стоматологии ИПО по специальности </a:t>
            </a:r>
          </a:p>
          <a:p>
            <a:r>
              <a:rPr lang="ru-RU" sz="2000" dirty="0">
                <a:solidFill>
                  <a:schemeClr val="tx2"/>
                </a:solidFill>
              </a:rPr>
              <a:t>«стоматология детская»</a:t>
            </a:r>
          </a:p>
          <a:p>
            <a:r>
              <a:rPr lang="ru-RU" sz="2000" dirty="0" err="1">
                <a:solidFill>
                  <a:schemeClr val="tx2"/>
                </a:solidFill>
              </a:rPr>
              <a:t>Маштакова</a:t>
            </a:r>
            <a:r>
              <a:rPr lang="ru-RU" sz="2000" dirty="0">
                <a:solidFill>
                  <a:schemeClr val="tx2"/>
                </a:solidFill>
              </a:rPr>
              <a:t> П. С</a:t>
            </a:r>
          </a:p>
          <a:p>
            <a:r>
              <a:rPr lang="ru-RU" sz="2000" dirty="0">
                <a:solidFill>
                  <a:schemeClr val="tx2"/>
                </a:solidFill>
              </a:rPr>
              <a:t>рецензент к.м.н., Доцент</a:t>
            </a:r>
          </a:p>
          <a:p>
            <a:r>
              <a:rPr lang="ru-RU" sz="2000" dirty="0" err="1">
                <a:solidFill>
                  <a:schemeClr val="tx2"/>
                </a:solidFill>
              </a:rPr>
              <a:t>Буянкина</a:t>
            </a:r>
            <a:r>
              <a:rPr lang="ru-RU" sz="2000" dirty="0">
                <a:solidFill>
                  <a:schemeClr val="tx2"/>
                </a:solidFill>
              </a:rPr>
              <a:t> Р. Г</a:t>
            </a:r>
          </a:p>
          <a:p>
            <a:endParaRPr lang="ru" sz="2800" dirty="0">
              <a:solidFill>
                <a:schemeClr val="tx2"/>
              </a:solidFill>
            </a:endParaRPr>
          </a:p>
        </p:txBody>
      </p:sp>
      <p:sp>
        <p:nvSpPr>
          <p:cNvPr id="5" name="Подзаголовок 2">
            <a:extLst>
              <a:ext uri="{FF2B5EF4-FFF2-40B4-BE49-F238E27FC236}">
                <a16:creationId xmlns:a16="http://schemas.microsoft.com/office/drawing/2014/main" id="{B8AFAEC8-CF51-4A76-AA01-C8916BE827A9}"/>
              </a:ext>
            </a:extLst>
          </p:cNvPr>
          <p:cNvSpPr txBox="1">
            <a:spLocks/>
          </p:cNvSpPr>
          <p:nvPr/>
        </p:nvSpPr>
        <p:spPr>
          <a:xfrm>
            <a:off x="5214334" y="6299730"/>
            <a:ext cx="1763331" cy="2284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ru" sz="1600" dirty="0">
                <a:solidFill>
                  <a:schemeClr val="tx2"/>
                </a:solidFill>
              </a:rPr>
              <a:t>Красноярск 2022</a:t>
            </a:r>
          </a:p>
          <a:p>
            <a:endParaRPr lang="ru" sz="1600" dirty="0">
              <a:solidFill>
                <a:schemeClr val="tx2"/>
              </a:solidFill>
            </a:endParaRPr>
          </a:p>
        </p:txBody>
      </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7F8D5C-9201-4C1B-AE76-FD8DCA3492A1}"/>
              </a:ext>
            </a:extLst>
          </p:cNvPr>
          <p:cNvSpPr>
            <a:spLocks noGrp="1"/>
          </p:cNvSpPr>
          <p:nvPr>
            <p:ph type="title"/>
          </p:nvPr>
        </p:nvSpPr>
        <p:spPr>
          <a:xfrm>
            <a:off x="433112" y="1344168"/>
            <a:ext cx="4888696" cy="5513832"/>
          </a:xfrm>
        </p:spPr>
        <p:txBody>
          <a:bodyPr>
            <a:noAutofit/>
          </a:bodyPr>
          <a:lstStyle/>
          <a:p>
            <a:pPr algn="l" eaLnBrk="1" hangingPunct="1">
              <a:defRPr/>
            </a:pPr>
            <a:br>
              <a:rPr lang="ru-RU" sz="2000" dirty="0">
                <a:solidFill>
                  <a:schemeClr val="tx1"/>
                </a:solidFill>
              </a:rPr>
            </a:br>
            <a:br>
              <a:rPr lang="ru-RU" sz="2000" dirty="0">
                <a:solidFill>
                  <a:schemeClr val="tx1"/>
                </a:solidFill>
              </a:rPr>
            </a:br>
            <a:r>
              <a:rPr lang="ru-RU" sz="2200" dirty="0">
                <a:solidFill>
                  <a:schemeClr val="tx1"/>
                </a:solidFill>
              </a:rPr>
              <a:t>1) Инфицирование из кариозной полости</a:t>
            </a:r>
            <a:br>
              <a:rPr lang="ru-RU" sz="2200" dirty="0">
                <a:solidFill>
                  <a:schemeClr val="tx1"/>
                </a:solidFill>
              </a:rPr>
            </a:br>
            <a:r>
              <a:rPr lang="ru-RU" sz="2200" dirty="0">
                <a:solidFill>
                  <a:schemeClr val="tx1"/>
                </a:solidFill>
              </a:rPr>
              <a:t>2) Механическая травма: </a:t>
            </a:r>
            <a:r>
              <a:rPr lang="ru-RU" sz="2200" dirty="0" err="1">
                <a:solidFill>
                  <a:schemeClr val="tx1"/>
                </a:solidFill>
              </a:rPr>
              <a:t>отлом</a:t>
            </a:r>
            <a:r>
              <a:rPr lang="ru-RU" sz="2200" dirty="0">
                <a:solidFill>
                  <a:schemeClr val="tx1"/>
                </a:solidFill>
              </a:rPr>
              <a:t> части коронки зуба, вскрытие рога пульпы при препарировании кариозной полости;</a:t>
            </a:r>
            <a:br>
              <a:rPr lang="ru-RU" sz="2200" dirty="0">
                <a:solidFill>
                  <a:schemeClr val="tx1"/>
                </a:solidFill>
              </a:rPr>
            </a:br>
            <a:r>
              <a:rPr lang="ru-RU" sz="2200" dirty="0">
                <a:solidFill>
                  <a:schemeClr val="tx1"/>
                </a:solidFill>
              </a:rPr>
              <a:t>3) Термическая травма при препарировании кариозной полости скоростной бормашиной без водяного охлаждения</a:t>
            </a:r>
            <a:br>
              <a:rPr lang="ru-RU" sz="2200" dirty="0">
                <a:solidFill>
                  <a:schemeClr val="tx1"/>
                </a:solidFill>
              </a:rPr>
            </a:br>
            <a:r>
              <a:rPr lang="ru-RU" sz="2200" dirty="0">
                <a:solidFill>
                  <a:schemeClr val="tx1"/>
                </a:solidFill>
              </a:rPr>
              <a:t>4) Химическая травма при обработке кариозной полости сильно раздражающими медикаментами без предварительного наложения изолирующих прокладок</a:t>
            </a:r>
            <a:br>
              <a:rPr lang="ru-RU" sz="2200" dirty="0">
                <a:solidFill>
                  <a:schemeClr val="tx1"/>
                </a:solidFill>
              </a:rPr>
            </a:br>
            <a:r>
              <a:rPr lang="ru-RU" sz="2200" dirty="0">
                <a:solidFill>
                  <a:schemeClr val="tx1"/>
                </a:solidFill>
              </a:rPr>
              <a:t>5) Гематогенный путь при заболеваниях других органов и систем</a:t>
            </a:r>
            <a:br>
              <a:rPr lang="ru-RU" sz="2200" dirty="0">
                <a:solidFill>
                  <a:schemeClr val="tx1"/>
                </a:solidFill>
              </a:rPr>
            </a:br>
            <a:br>
              <a:rPr lang="ru-RU" sz="2800" dirty="0">
                <a:solidFill>
                  <a:schemeClr val="tx1"/>
                </a:solidFill>
              </a:rPr>
            </a:br>
            <a:endParaRPr lang="ru-RU" sz="2800" dirty="0">
              <a:solidFill>
                <a:schemeClr val="tx1"/>
              </a:solidFill>
            </a:endParaRPr>
          </a:p>
        </p:txBody>
      </p:sp>
      <p:sp>
        <p:nvSpPr>
          <p:cNvPr id="3" name="Текст 2">
            <a:extLst>
              <a:ext uri="{FF2B5EF4-FFF2-40B4-BE49-F238E27FC236}">
                <a16:creationId xmlns:a16="http://schemas.microsoft.com/office/drawing/2014/main" id="{A435C5E3-CF6E-4B09-BA62-E960766326D3}"/>
              </a:ext>
            </a:extLst>
          </p:cNvPr>
          <p:cNvSpPr>
            <a:spLocks noGrp="1"/>
          </p:cNvSpPr>
          <p:nvPr>
            <p:ph type="body" sz="quarter" idx="13"/>
          </p:nvPr>
        </p:nvSpPr>
        <p:spPr>
          <a:xfrm>
            <a:off x="776170" y="263816"/>
            <a:ext cx="3914702" cy="864000"/>
          </a:xfrm>
        </p:spPr>
        <p:txBody>
          <a:bodyPr/>
          <a:lstStyle/>
          <a:p>
            <a:r>
              <a:rPr lang="ru-RU" sz="3200" b="1" dirty="0">
                <a:solidFill>
                  <a:schemeClr val="tx1"/>
                </a:solidFill>
                <a:effectLst>
                  <a:outerShdw blurRad="38100" dist="38100" dir="2700000" algn="tl">
                    <a:srgbClr val="000000">
                      <a:alpha val="43137"/>
                    </a:srgbClr>
                  </a:outerShdw>
                </a:effectLst>
              </a:rPr>
              <a:t>Причины развития </a:t>
            </a:r>
          </a:p>
        </p:txBody>
      </p:sp>
      <p:sp>
        <p:nvSpPr>
          <p:cNvPr id="6" name="Заголовок 1">
            <a:extLst>
              <a:ext uri="{FF2B5EF4-FFF2-40B4-BE49-F238E27FC236}">
                <a16:creationId xmlns:a16="http://schemas.microsoft.com/office/drawing/2014/main" id="{20A2399C-F4ED-49AB-9F02-3B75E86BF22E}"/>
              </a:ext>
            </a:extLst>
          </p:cNvPr>
          <p:cNvSpPr txBox="1">
            <a:spLocks/>
          </p:cNvSpPr>
          <p:nvPr/>
        </p:nvSpPr>
        <p:spPr>
          <a:xfrm>
            <a:off x="6320166" y="263816"/>
            <a:ext cx="4393554" cy="864000"/>
          </a:xfrm>
          <a:prstGeom prst="rect">
            <a:avLst/>
          </a:prstGeom>
          <a:solidFill>
            <a:schemeClr val="bg1"/>
          </a:solidFill>
          <a:ln w="38100">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accent1">
                    <a:lumMod val="75000"/>
                  </a:schemeClr>
                </a:solidFill>
                <a:latin typeface="Segoe UI Light" panose="020B0502040204020203" pitchFamily="34" charset="0"/>
                <a:ea typeface="+mj-ea"/>
                <a:cs typeface="Segoe UI Light" panose="020B0502040204020203" pitchFamily="34" charset="0"/>
              </a:defRPr>
            </a:lvl1pPr>
          </a:lstStyle>
          <a:p>
            <a:pPr>
              <a:defRPr/>
            </a:pPr>
            <a:r>
              <a:rPr lang="ru-RU" sz="3200" b="1" dirty="0">
                <a:solidFill>
                  <a:schemeClr val="tx1"/>
                </a:solidFill>
                <a:effectLst>
                  <a:outerShdw blurRad="38100" dist="38100" dir="2700000" algn="tl">
                    <a:srgbClr val="000000">
                      <a:alpha val="43137"/>
                    </a:srgbClr>
                  </a:outerShdw>
                </a:effectLst>
              </a:rPr>
              <a:t>Пути проникновения микроорганизмов </a:t>
            </a:r>
          </a:p>
        </p:txBody>
      </p:sp>
      <p:sp>
        <p:nvSpPr>
          <p:cNvPr id="7" name="Заголовок 1">
            <a:extLst>
              <a:ext uri="{FF2B5EF4-FFF2-40B4-BE49-F238E27FC236}">
                <a16:creationId xmlns:a16="http://schemas.microsoft.com/office/drawing/2014/main" id="{1DC1E508-5E3E-4EF6-87F2-BE349F934CD7}"/>
              </a:ext>
            </a:extLst>
          </p:cNvPr>
          <p:cNvSpPr txBox="1">
            <a:spLocks/>
          </p:cNvSpPr>
          <p:nvPr/>
        </p:nvSpPr>
        <p:spPr>
          <a:xfrm>
            <a:off x="6320166" y="1806784"/>
            <a:ext cx="4393554" cy="4420280"/>
          </a:xfrm>
          <a:prstGeom prst="rect">
            <a:avLst/>
          </a:prstGeom>
          <a:solidFill>
            <a:schemeClr val="bg1"/>
          </a:solidFill>
          <a:ln w="38100">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accent1">
                    <a:lumMod val="75000"/>
                  </a:schemeClr>
                </a:solidFill>
                <a:latin typeface="Segoe UI Light" panose="020B0502040204020203" pitchFamily="34" charset="0"/>
                <a:ea typeface="+mj-ea"/>
                <a:cs typeface="Segoe UI Light" panose="020B0502040204020203" pitchFamily="34" charset="0"/>
              </a:defRPr>
            </a:lvl1pPr>
          </a:lstStyle>
          <a:p>
            <a:pPr algn="l" eaLnBrk="1" hangingPunct="1">
              <a:defRPr/>
            </a:pPr>
            <a:r>
              <a:rPr lang="ru-RU" sz="2400" dirty="0">
                <a:solidFill>
                  <a:schemeClr val="tx1"/>
                </a:solidFill>
              </a:rPr>
              <a:t>1) Через кариозную полость</a:t>
            </a:r>
          </a:p>
          <a:p>
            <a:pPr algn="l" eaLnBrk="1" hangingPunct="1">
              <a:defRPr/>
            </a:pPr>
            <a:endParaRPr lang="ru-RU" sz="2400" dirty="0">
              <a:solidFill>
                <a:schemeClr val="tx1"/>
              </a:solidFill>
            </a:endParaRPr>
          </a:p>
          <a:p>
            <a:pPr algn="l" eaLnBrk="1" hangingPunct="1">
              <a:defRPr/>
            </a:pPr>
            <a:r>
              <a:rPr lang="ru-RU" sz="2400" dirty="0">
                <a:solidFill>
                  <a:schemeClr val="tx1"/>
                </a:solidFill>
              </a:rPr>
              <a:t>2) Через верхушечное отверстие:</a:t>
            </a:r>
          </a:p>
          <a:p>
            <a:pPr marL="342900" indent="-342900" algn="l" eaLnBrk="1" hangingPunct="1">
              <a:buFontTx/>
              <a:buChar char="-"/>
              <a:defRPr/>
            </a:pPr>
            <a:r>
              <a:rPr lang="ru-RU" sz="2400" dirty="0">
                <a:solidFill>
                  <a:schemeClr val="tx1"/>
                </a:solidFill>
              </a:rPr>
              <a:t>с током крови при наличии очага в других органах (гематогенный путь)</a:t>
            </a:r>
          </a:p>
        </p:txBody>
      </p:sp>
    </p:spTree>
    <p:extLst>
      <p:ext uri="{BB962C8B-B14F-4D97-AF65-F5344CB8AC3E}">
        <p14:creationId xmlns:p14="http://schemas.microsoft.com/office/powerpoint/2010/main" val="183104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7955F2-459D-483D-9204-1A066FED4218}"/>
              </a:ext>
            </a:extLst>
          </p:cNvPr>
          <p:cNvSpPr>
            <a:spLocks noGrp="1"/>
          </p:cNvSpPr>
          <p:nvPr>
            <p:ph type="title"/>
          </p:nvPr>
        </p:nvSpPr>
        <p:spPr>
          <a:xfrm>
            <a:off x="368252" y="1563652"/>
            <a:ext cx="4322619" cy="3108325"/>
          </a:xfrm>
        </p:spPr>
        <p:txBody>
          <a:bodyPr>
            <a:noAutofit/>
          </a:bodyPr>
          <a:lstStyle/>
          <a:p>
            <a:pPr algn="l">
              <a:defRPr/>
            </a:pPr>
            <a:br>
              <a:rPr lang="ru-RU" sz="2400" dirty="0">
                <a:solidFill>
                  <a:schemeClr val="tx1"/>
                </a:solidFill>
              </a:rPr>
            </a:br>
            <a:br>
              <a:rPr lang="ru-RU" sz="2400" dirty="0">
                <a:solidFill>
                  <a:schemeClr val="tx1"/>
                </a:solidFill>
              </a:rPr>
            </a:br>
            <a:r>
              <a:rPr lang="ru-RU" sz="2400" dirty="0">
                <a:solidFill>
                  <a:schemeClr val="tx1"/>
                </a:solidFill>
              </a:rPr>
              <a:t>Реакция пульпы зависит от тяжести травмы</a:t>
            </a:r>
            <a:br>
              <a:rPr lang="ru-RU" sz="2400" dirty="0">
                <a:solidFill>
                  <a:schemeClr val="tx1"/>
                </a:solidFill>
              </a:rPr>
            </a:br>
            <a:br>
              <a:rPr lang="ru-RU" sz="2400" dirty="0">
                <a:solidFill>
                  <a:schemeClr val="tx1"/>
                </a:solidFill>
              </a:rPr>
            </a:br>
            <a:r>
              <a:rPr lang="ru-RU" sz="2400" dirty="0">
                <a:solidFill>
                  <a:schemeClr val="tx1"/>
                </a:solidFill>
              </a:rPr>
              <a:t>При ушибе зуба реакция пульпы может быть незначительной и пульпа восстанавливается без осложнений</a:t>
            </a:r>
            <a:br>
              <a:rPr lang="ru-RU" sz="2400" dirty="0">
                <a:solidFill>
                  <a:schemeClr val="tx1"/>
                </a:solidFill>
              </a:rPr>
            </a:br>
            <a:br>
              <a:rPr lang="ru-RU" sz="2400" dirty="0">
                <a:solidFill>
                  <a:schemeClr val="tx1"/>
                </a:solidFill>
              </a:rPr>
            </a:br>
            <a:endParaRPr lang="ru-RU" sz="2400" dirty="0">
              <a:solidFill>
                <a:schemeClr val="tx1"/>
              </a:solidFill>
            </a:endParaRPr>
          </a:p>
        </p:txBody>
      </p:sp>
      <p:sp>
        <p:nvSpPr>
          <p:cNvPr id="6" name="Текст 2">
            <a:extLst>
              <a:ext uri="{FF2B5EF4-FFF2-40B4-BE49-F238E27FC236}">
                <a16:creationId xmlns:a16="http://schemas.microsoft.com/office/drawing/2014/main" id="{F048BBA0-997D-4EF1-AD9A-7DBB7BD77584}"/>
              </a:ext>
            </a:extLst>
          </p:cNvPr>
          <p:cNvSpPr txBox="1">
            <a:spLocks/>
          </p:cNvSpPr>
          <p:nvPr/>
        </p:nvSpPr>
        <p:spPr>
          <a:xfrm>
            <a:off x="5157215" y="417576"/>
            <a:ext cx="5897881" cy="2699922"/>
          </a:xfrm>
          <a:prstGeom prst="rect">
            <a:avLst/>
          </a:prstGeom>
          <a:solidFill>
            <a:schemeClr val="bg1"/>
          </a:solidFill>
          <a:ln w="28575">
            <a:noFill/>
            <a:prstDash val="sysDash"/>
          </a:ln>
        </p:spPr>
        <p:txBody>
          <a:bodyPr anchor="ctr"/>
          <a:lstStyle>
            <a:lvl1pPr marL="0" indent="0" algn="ctr" defTabSz="914400" rtl="0" eaLnBrk="1" latinLnBrk="0" hangingPunct="1">
              <a:lnSpc>
                <a:spcPct val="90000"/>
              </a:lnSpc>
              <a:spcBef>
                <a:spcPts val="1000"/>
              </a:spcBef>
              <a:buFontTx/>
              <a:buNone/>
              <a:defRPr sz="2000" kern="1200">
                <a:solidFill>
                  <a:schemeClr val="accent1">
                    <a:lumMod val="75000"/>
                  </a:schemeClr>
                </a:solidFill>
                <a:latin typeface="Segoe UI Light" panose="020B0502040204020203" pitchFamily="34" charset="0"/>
                <a:ea typeface="+mn-ea"/>
                <a:cs typeface="Segoe UI Light" panose="020B0502040204020203" pitchFamily="34" charset="0"/>
              </a:defRPr>
            </a:lvl1pPr>
            <a:lvl2pPr marL="342900" indent="0" algn="l" defTabSz="914400" rtl="0" eaLnBrk="1" latinLnBrk="0" hangingPunct="1">
              <a:lnSpc>
                <a:spcPct val="90000"/>
              </a:lnSpc>
              <a:spcBef>
                <a:spcPts val="500"/>
              </a:spcBef>
              <a:buFontTx/>
              <a:buNone/>
              <a:defRPr sz="1400" kern="1200">
                <a:solidFill>
                  <a:srgbClr val="418E03"/>
                </a:solidFill>
                <a:latin typeface="Segoe UI" panose="020B0502040204020203" pitchFamily="34" charset="0"/>
                <a:ea typeface="+mn-ea"/>
                <a:cs typeface="Segoe UI" panose="020B0502040204020203" pitchFamily="34" charset="0"/>
              </a:defRPr>
            </a:lvl2pPr>
            <a:lvl3pPr marL="685800" indent="0" algn="l" defTabSz="914400" rtl="0" eaLnBrk="1" latinLnBrk="0" hangingPunct="1">
              <a:lnSpc>
                <a:spcPct val="90000"/>
              </a:lnSpc>
              <a:spcBef>
                <a:spcPts val="500"/>
              </a:spcBef>
              <a:buFontTx/>
              <a:buNone/>
              <a:defRPr sz="1400" kern="1200">
                <a:solidFill>
                  <a:srgbClr val="418E03"/>
                </a:solidFill>
                <a:latin typeface="Segoe UI" panose="020B0502040204020203" pitchFamily="34" charset="0"/>
                <a:ea typeface="+mn-ea"/>
                <a:cs typeface="Segoe UI" panose="020B0502040204020203" pitchFamily="34" charset="0"/>
              </a:defRPr>
            </a:lvl3pPr>
            <a:lvl4pPr marL="1028700" indent="0" algn="l" defTabSz="914400" rtl="0" eaLnBrk="1" latinLnBrk="0" hangingPunct="1">
              <a:lnSpc>
                <a:spcPct val="90000"/>
              </a:lnSpc>
              <a:spcBef>
                <a:spcPts val="500"/>
              </a:spcBef>
              <a:buFontTx/>
              <a:buNone/>
              <a:defRPr sz="1400" kern="1200">
                <a:solidFill>
                  <a:srgbClr val="418E03"/>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Tx/>
              <a:buNone/>
              <a:defRPr sz="1400" kern="1200">
                <a:solidFill>
                  <a:srgbClr val="418E0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solidFill>
                  <a:schemeClr val="tx1"/>
                </a:solidFill>
              </a:rPr>
              <a:t>Травма, создающая путь для вторичного инфицирования пульпы микрофлорой полости рта (перелом зуба, </a:t>
            </a:r>
            <a:r>
              <a:rPr lang="ru-RU" sz="2400" dirty="0" err="1">
                <a:solidFill>
                  <a:schemeClr val="tx1"/>
                </a:solidFill>
              </a:rPr>
              <a:t>отлом</a:t>
            </a:r>
            <a:r>
              <a:rPr lang="ru-RU" sz="2400" dirty="0">
                <a:solidFill>
                  <a:schemeClr val="tx1"/>
                </a:solidFill>
              </a:rPr>
              <a:t> части коронки с обнажение пульпы), всегда приводит к развитию воспалительного процесса в пульпе зуба</a:t>
            </a:r>
            <a:br>
              <a:rPr lang="ru-RU" sz="2800" dirty="0">
                <a:solidFill>
                  <a:schemeClr val="tx1"/>
                </a:solidFill>
              </a:rPr>
            </a:br>
            <a:endParaRPr lang="ru-RU" sz="2800" b="1" dirty="0">
              <a:solidFill>
                <a:schemeClr val="tx1"/>
              </a:solidFill>
              <a:effectLst>
                <a:outerShdw blurRad="38100" dist="38100" dir="2700000" algn="tl">
                  <a:srgbClr val="000000">
                    <a:alpha val="43137"/>
                  </a:srgbClr>
                </a:outerShdw>
              </a:effectLst>
            </a:endParaRPr>
          </a:p>
        </p:txBody>
      </p:sp>
      <p:pic>
        <p:nvPicPr>
          <p:cNvPr id="11" name="Picture 4" descr="Вскрытый2">
            <a:extLst>
              <a:ext uri="{FF2B5EF4-FFF2-40B4-BE49-F238E27FC236}">
                <a16:creationId xmlns:a16="http://schemas.microsoft.com/office/drawing/2014/main" id="{AEAB81F8-0C27-4FA2-BFF4-DD4D064C4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9843"/>
          <a:stretch>
            <a:fillRect/>
          </a:stretch>
        </p:blipFill>
        <p:spPr bwMode="auto">
          <a:xfrm>
            <a:off x="6791039" y="3529902"/>
            <a:ext cx="3309938" cy="3108325"/>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29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26BA1A-176D-4AA8-A033-830AB9E58459}"/>
              </a:ext>
            </a:extLst>
          </p:cNvPr>
          <p:cNvSpPr>
            <a:spLocks noGrp="1"/>
          </p:cNvSpPr>
          <p:nvPr>
            <p:ph type="title"/>
          </p:nvPr>
        </p:nvSpPr>
        <p:spPr>
          <a:xfrm>
            <a:off x="365760" y="1086481"/>
            <a:ext cx="10378440" cy="5771519"/>
          </a:xfrm>
        </p:spPr>
        <p:txBody>
          <a:bodyPr>
            <a:noAutofit/>
          </a:bodyPr>
          <a:lstStyle/>
          <a:p>
            <a:pPr algn="l" eaLnBrk="1" hangingPunct="1">
              <a:defRPr/>
            </a:pPr>
            <a:r>
              <a:rPr lang="ru-RU" sz="1800" dirty="0">
                <a:solidFill>
                  <a:schemeClr val="tx1"/>
                </a:solidFill>
              </a:rPr>
              <a:t>1. Острый пульпит временных зубов встречается крайне редко, и диагностируется у соматически здоровых детей или практически здоровых, редко болеющих и имеющих, как правило, компенсированную форму кариеса.</a:t>
            </a:r>
            <a:r>
              <a:rPr lang="ru-RU" sz="1000" dirty="0"/>
              <a:t> </a:t>
            </a:r>
            <a:br>
              <a:rPr lang="ru-RU" sz="1600" dirty="0">
                <a:latin typeface="Times New Roman" pitchFamily="18" charset="0"/>
                <a:cs typeface="Times New Roman" pitchFamily="18" charset="0"/>
              </a:rPr>
            </a:br>
            <a:r>
              <a:rPr lang="ru-RU" sz="1800" dirty="0">
                <a:solidFill>
                  <a:schemeClr val="tx1"/>
                </a:solidFill>
              </a:rPr>
              <a:t>2. При остром пульпите полость зуба всегда закрыта, и кариозная полость выполнена светлым инфицированным дентином. </a:t>
            </a:r>
            <a:br>
              <a:rPr lang="ru-RU" sz="1800" dirty="0">
                <a:solidFill>
                  <a:schemeClr val="tx1"/>
                </a:solidFill>
              </a:rPr>
            </a:br>
            <a:r>
              <a:rPr lang="ru-RU" sz="1800" dirty="0">
                <a:solidFill>
                  <a:schemeClr val="tx1"/>
                </a:solidFill>
              </a:rPr>
              <a:t>3. Острый пульпит временных зубов, особенно в период формирования или резорбции корней, нередко сопровождается реакцией тканей периодонта и регионарных лимфатических узлов, отеком окружающих зуб тканей (что обусловлено наличием широкого сообщения корневых каналов с тканями периодонта и отсутствием защитных клеточных барьеров в месте перехода корневой пульпы в периодонт). </a:t>
            </a:r>
            <a:br>
              <a:rPr lang="ru-RU" sz="1800" dirty="0">
                <a:solidFill>
                  <a:schemeClr val="tx1"/>
                </a:solidFill>
              </a:rPr>
            </a:br>
            <a:r>
              <a:rPr lang="ru-RU" sz="1800" dirty="0">
                <a:solidFill>
                  <a:schemeClr val="tx1"/>
                </a:solidFill>
              </a:rPr>
              <a:t>4. Острый пульпит нередко сопровождается ухудшением общего состояния организма в связи с переходом воспалительного процесса на хорошо </a:t>
            </a:r>
            <a:r>
              <a:rPr lang="ru-RU" sz="1800" dirty="0" err="1">
                <a:solidFill>
                  <a:schemeClr val="tx1"/>
                </a:solidFill>
              </a:rPr>
              <a:t>васкуляризованную</a:t>
            </a:r>
            <a:r>
              <a:rPr lang="ru-RU" sz="1800" dirty="0">
                <a:solidFill>
                  <a:schemeClr val="tx1"/>
                </a:solidFill>
              </a:rPr>
              <a:t> костную ткань. </a:t>
            </a:r>
            <a:br>
              <a:rPr lang="ru-RU" sz="1800" dirty="0">
                <a:solidFill>
                  <a:schemeClr val="tx1"/>
                </a:solidFill>
              </a:rPr>
            </a:br>
            <a:r>
              <a:rPr lang="ru-RU" sz="1800" dirty="0">
                <a:solidFill>
                  <a:schemeClr val="tx1"/>
                </a:solidFill>
              </a:rPr>
              <a:t>5. Серозный пульпит временных зубов очень быстро переходит в гнойный, что связано с наличием большого количества клеточных элементов, хорошим кровоснабжением пульпы и тонкими сосудистыми стенками растущих сосудов.</a:t>
            </a:r>
            <a:br>
              <a:rPr lang="ru-RU" sz="1800" dirty="0">
                <a:solidFill>
                  <a:schemeClr val="tx1"/>
                </a:solidFill>
              </a:rPr>
            </a:br>
            <a:r>
              <a:rPr lang="ru-RU" sz="1800" dirty="0">
                <a:solidFill>
                  <a:schemeClr val="tx1"/>
                </a:solidFill>
              </a:rPr>
              <a:t>6. Исходом острого пульпита временных зубов чаще, чем постоянных, является некроз пульпы</a:t>
            </a:r>
          </a:p>
        </p:txBody>
      </p:sp>
      <p:sp>
        <p:nvSpPr>
          <p:cNvPr id="3" name="Текст 2">
            <a:extLst>
              <a:ext uri="{FF2B5EF4-FFF2-40B4-BE49-F238E27FC236}">
                <a16:creationId xmlns:a16="http://schemas.microsoft.com/office/drawing/2014/main" id="{F64CF337-FA4D-4456-B2DC-D42EE67B59EF}"/>
              </a:ext>
            </a:extLst>
          </p:cNvPr>
          <p:cNvSpPr>
            <a:spLocks noGrp="1"/>
          </p:cNvSpPr>
          <p:nvPr>
            <p:ph type="body" sz="quarter" idx="13"/>
          </p:nvPr>
        </p:nvSpPr>
        <p:spPr>
          <a:xfrm>
            <a:off x="2112264" y="109388"/>
            <a:ext cx="7635240" cy="864000"/>
          </a:xfrm>
        </p:spPr>
        <p:txBody>
          <a:bodyPr/>
          <a:lstStyle/>
          <a:p>
            <a:r>
              <a:rPr lang="ru-RU" sz="3200" b="1" dirty="0">
                <a:solidFill>
                  <a:schemeClr val="tx1"/>
                </a:solidFill>
                <a:effectLst>
                  <a:outerShdw blurRad="38100" dist="38100" dir="2700000" algn="tl">
                    <a:srgbClr val="000000">
                      <a:alpha val="43137"/>
                    </a:srgbClr>
                  </a:outerShdw>
                </a:effectLst>
              </a:rPr>
              <a:t>Особенности течения пульпита у детей</a:t>
            </a:r>
          </a:p>
        </p:txBody>
      </p:sp>
    </p:spTree>
    <p:extLst>
      <p:ext uri="{BB962C8B-B14F-4D97-AF65-F5344CB8AC3E}">
        <p14:creationId xmlns:p14="http://schemas.microsoft.com/office/powerpoint/2010/main" val="2344059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D5137-7794-43B6-9BAD-268627465289}"/>
              </a:ext>
            </a:extLst>
          </p:cNvPr>
          <p:cNvSpPr>
            <a:spLocks noGrp="1"/>
          </p:cNvSpPr>
          <p:nvPr>
            <p:ph type="title"/>
          </p:nvPr>
        </p:nvSpPr>
        <p:spPr>
          <a:xfrm>
            <a:off x="274320" y="1097280"/>
            <a:ext cx="10625328" cy="5760720"/>
          </a:xfrm>
        </p:spPr>
        <p:txBody>
          <a:bodyPr>
            <a:noAutofit/>
          </a:bodyPr>
          <a:lstStyle/>
          <a:p>
            <a:pPr algn="l" eaLnBrk="1" hangingPunct="1">
              <a:lnSpc>
                <a:spcPct val="80000"/>
              </a:lnSpc>
            </a:pPr>
            <a:r>
              <a:rPr lang="ru-RU" sz="2400" dirty="0">
                <a:solidFill>
                  <a:schemeClr val="tx1"/>
                </a:solidFill>
              </a:rPr>
              <a:t>В </a:t>
            </a:r>
            <a:r>
              <a:rPr lang="ru-RU" sz="2400" dirty="0" err="1">
                <a:solidFill>
                  <a:schemeClr val="tx1"/>
                </a:solidFill>
              </a:rPr>
              <a:t>эндодонтии</a:t>
            </a:r>
            <a:r>
              <a:rPr lang="ru-RU" sz="2400" dirty="0">
                <a:solidFill>
                  <a:schemeClr val="tx1"/>
                </a:solidFill>
              </a:rPr>
              <a:t> насчитывается несколько десятков систематизаций заболеваний пульпы. Многочисленность их можно объяснить многообразием видов поражений пульпы, различием принципов их создания: по этиологии, клиническим проявлениям, патоморфологическим признакам и т. д. </a:t>
            </a:r>
            <a:br>
              <a:rPr lang="ru-RU" sz="2400" dirty="0">
                <a:solidFill>
                  <a:schemeClr val="tx1"/>
                </a:solidFill>
              </a:rPr>
            </a:br>
            <a:br>
              <a:rPr lang="ru-RU" sz="2400" b="1" dirty="0">
                <a:solidFill>
                  <a:schemeClr val="tx1"/>
                </a:solidFill>
              </a:rPr>
            </a:br>
            <a:r>
              <a:rPr lang="ru-RU" sz="2400" b="1" dirty="0">
                <a:solidFill>
                  <a:schemeClr val="tx1"/>
                </a:solidFill>
              </a:rPr>
              <a:t>Классификация Е. Е. Платонова (1968)</a:t>
            </a:r>
            <a:br>
              <a:rPr lang="ru-RU" sz="2400" b="1" dirty="0">
                <a:solidFill>
                  <a:schemeClr val="tx1"/>
                </a:solidFill>
              </a:rPr>
            </a:br>
            <a:r>
              <a:rPr lang="ru-RU" sz="2400" b="1" dirty="0">
                <a:solidFill>
                  <a:schemeClr val="tx1"/>
                </a:solidFill>
              </a:rPr>
              <a:t> </a:t>
            </a:r>
            <a:br>
              <a:rPr lang="ru-RU" sz="2400" dirty="0">
                <a:solidFill>
                  <a:schemeClr val="tx1"/>
                </a:solidFill>
              </a:rPr>
            </a:br>
            <a:r>
              <a:rPr lang="ru-RU" sz="2400" u="sng" dirty="0">
                <a:solidFill>
                  <a:schemeClr val="tx1"/>
                </a:solidFill>
              </a:rPr>
              <a:t>I. Острый пульпит: </a:t>
            </a:r>
            <a:br>
              <a:rPr lang="ru-RU" sz="2400" dirty="0">
                <a:solidFill>
                  <a:schemeClr val="tx1"/>
                </a:solidFill>
              </a:rPr>
            </a:br>
            <a:r>
              <a:rPr lang="ru-RU" sz="2400" dirty="0">
                <a:solidFill>
                  <a:schemeClr val="tx1"/>
                </a:solidFill>
              </a:rPr>
              <a:t>• очаговый;</a:t>
            </a:r>
            <a:br>
              <a:rPr lang="ru-RU" sz="2400" dirty="0">
                <a:solidFill>
                  <a:schemeClr val="tx1"/>
                </a:solidFill>
              </a:rPr>
            </a:br>
            <a:r>
              <a:rPr lang="ru-RU" sz="2400" dirty="0">
                <a:solidFill>
                  <a:schemeClr val="tx1"/>
                </a:solidFill>
              </a:rPr>
              <a:t>• диффузный. </a:t>
            </a:r>
            <a:br>
              <a:rPr lang="ru-RU" sz="2400" dirty="0">
                <a:solidFill>
                  <a:schemeClr val="tx1"/>
                </a:solidFill>
              </a:rPr>
            </a:br>
            <a:br>
              <a:rPr lang="ru-RU" sz="2400" dirty="0">
                <a:solidFill>
                  <a:schemeClr val="tx1"/>
                </a:solidFill>
              </a:rPr>
            </a:br>
            <a:r>
              <a:rPr lang="ru-RU" sz="2400" u="sng" dirty="0">
                <a:solidFill>
                  <a:schemeClr val="tx1"/>
                </a:solidFill>
              </a:rPr>
              <a:t>II. Хронический пульпит:</a:t>
            </a:r>
            <a:br>
              <a:rPr lang="ru-RU" sz="2400" dirty="0">
                <a:solidFill>
                  <a:schemeClr val="tx1"/>
                </a:solidFill>
              </a:rPr>
            </a:br>
            <a:r>
              <a:rPr lang="ru-RU" sz="2400" dirty="0">
                <a:solidFill>
                  <a:schemeClr val="tx1"/>
                </a:solidFill>
              </a:rPr>
              <a:t>• фиброзный; </a:t>
            </a:r>
            <a:br>
              <a:rPr lang="ru-RU" sz="2400" dirty="0">
                <a:solidFill>
                  <a:schemeClr val="tx1"/>
                </a:solidFill>
              </a:rPr>
            </a:br>
            <a:r>
              <a:rPr lang="ru-RU" sz="2400" dirty="0">
                <a:solidFill>
                  <a:schemeClr val="tx1"/>
                </a:solidFill>
              </a:rPr>
              <a:t>• гипертрофический; </a:t>
            </a:r>
            <a:br>
              <a:rPr lang="ru-RU" sz="2400" dirty="0">
                <a:solidFill>
                  <a:schemeClr val="tx1"/>
                </a:solidFill>
              </a:rPr>
            </a:br>
            <a:r>
              <a:rPr lang="ru-RU" sz="2400" dirty="0">
                <a:solidFill>
                  <a:schemeClr val="tx1"/>
                </a:solidFill>
              </a:rPr>
              <a:t>• гангренозный. </a:t>
            </a:r>
            <a:br>
              <a:rPr lang="ru-RU" sz="2400" dirty="0">
                <a:solidFill>
                  <a:schemeClr val="tx1"/>
                </a:solidFill>
              </a:rPr>
            </a:br>
            <a:br>
              <a:rPr lang="ru-RU" sz="2400" dirty="0">
                <a:solidFill>
                  <a:schemeClr val="tx1"/>
                </a:solidFill>
              </a:rPr>
            </a:br>
            <a:r>
              <a:rPr lang="ru-RU" sz="2400" u="sng" dirty="0">
                <a:solidFill>
                  <a:schemeClr val="tx1"/>
                </a:solidFill>
              </a:rPr>
              <a:t>III. Обострение хронического пульпита.</a:t>
            </a:r>
            <a:endParaRPr lang="ru-RU" sz="4800" u="sng" dirty="0">
              <a:solidFill>
                <a:schemeClr val="tx1"/>
              </a:solidFill>
            </a:endParaRPr>
          </a:p>
        </p:txBody>
      </p:sp>
      <p:sp>
        <p:nvSpPr>
          <p:cNvPr id="7" name="TextBox 6">
            <a:extLst>
              <a:ext uri="{FF2B5EF4-FFF2-40B4-BE49-F238E27FC236}">
                <a16:creationId xmlns:a16="http://schemas.microsoft.com/office/drawing/2014/main" id="{55B464DF-1B2D-4697-BB7C-1540A97B4A0D}"/>
              </a:ext>
            </a:extLst>
          </p:cNvPr>
          <p:cNvSpPr txBox="1"/>
          <p:nvPr/>
        </p:nvSpPr>
        <p:spPr>
          <a:xfrm>
            <a:off x="3568446" y="272534"/>
            <a:ext cx="3380994" cy="646331"/>
          </a:xfrm>
          <a:prstGeom prst="rect">
            <a:avLst/>
          </a:prstGeom>
          <a:solidFill>
            <a:srgbClr val="FFFFFF"/>
          </a:solidFill>
        </p:spPr>
        <p:txBody>
          <a:bodyPr wrap="square">
            <a:spAutoFit/>
          </a:bodyPr>
          <a:lstStyle/>
          <a:p>
            <a:r>
              <a:rPr lang="ru-RU" sz="3600" b="1" dirty="0">
                <a:effectLst>
                  <a:outerShdw blurRad="38100" dist="38100" dir="2700000" algn="tl">
                    <a:srgbClr val="000000">
                      <a:alpha val="43137"/>
                    </a:srgbClr>
                  </a:outerShdw>
                </a:effectLst>
                <a:latin typeface="Segoe UI Light" panose="020B0502040204020203" pitchFamily="34" charset="0"/>
                <a:ea typeface="Segoe UI Symbol" panose="020B0502040204020203" pitchFamily="34" charset="0"/>
                <a:cs typeface="Segoe UI Light" panose="020B0502040204020203" pitchFamily="34" charset="0"/>
              </a:rPr>
              <a:t>Классификация</a:t>
            </a:r>
          </a:p>
        </p:txBody>
      </p:sp>
    </p:spTree>
    <p:extLst>
      <p:ext uri="{BB962C8B-B14F-4D97-AF65-F5344CB8AC3E}">
        <p14:creationId xmlns:p14="http://schemas.microsoft.com/office/powerpoint/2010/main" val="4241896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2358C-1AA0-40D8-BD1F-5929C59F445C}"/>
              </a:ext>
            </a:extLst>
          </p:cNvPr>
          <p:cNvSpPr>
            <a:spLocks noGrp="1"/>
          </p:cNvSpPr>
          <p:nvPr>
            <p:ph type="title"/>
          </p:nvPr>
        </p:nvSpPr>
        <p:spPr>
          <a:xfrm>
            <a:off x="324300" y="1618488"/>
            <a:ext cx="4839012" cy="4168465"/>
          </a:xfrm>
        </p:spPr>
        <p:txBody>
          <a:bodyPr>
            <a:noAutofit/>
          </a:bodyPr>
          <a:lstStyle/>
          <a:p>
            <a:pPr eaLnBrk="1" hangingPunct="1"/>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         Острые пульпиты временных зубов</a:t>
            </a:r>
            <a:r>
              <a:rPr lang="ru-RU" sz="2000" dirty="0">
                <a:solidFill>
                  <a:schemeClr val="tx1"/>
                </a:solidFill>
                <a:latin typeface="Times New Roman" pitchFamily="18" charset="0"/>
                <a:cs typeface="Times New Roman" pitchFamily="18" charset="0"/>
              </a:rPr>
              <a:t>:</a:t>
            </a:r>
            <a:br>
              <a:rPr lang="ru-RU" sz="2000" dirty="0">
                <a:solidFill>
                  <a:schemeClr val="tx1"/>
                </a:solidFill>
                <a:latin typeface="Times New Roman" pitchFamily="18" charset="0"/>
                <a:cs typeface="Times New Roman" pitchFamily="18" charset="0"/>
              </a:rPr>
            </a:b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1) Острый серозный пульпит;</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2) Острый гнойный пульпит;</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3) Острый пульпит с вовлечением в процесс периодонта и регионарных лимфатических узлов</a:t>
            </a:r>
            <a:br>
              <a:rPr lang="ru-RU" sz="2000" dirty="0">
                <a:solidFill>
                  <a:schemeClr val="tx1"/>
                </a:solidFill>
                <a:latin typeface="Times New Roman" pitchFamily="18" charset="0"/>
                <a:cs typeface="Times New Roman" pitchFamily="18" charset="0"/>
              </a:rPr>
            </a:br>
            <a:endParaRPr lang="ru-RU" sz="2000" dirty="0">
              <a:solidFill>
                <a:schemeClr val="tx1"/>
              </a:solidFill>
            </a:endParaRPr>
          </a:p>
        </p:txBody>
      </p:sp>
      <p:sp>
        <p:nvSpPr>
          <p:cNvPr id="3" name="Текст 2">
            <a:extLst>
              <a:ext uri="{FF2B5EF4-FFF2-40B4-BE49-F238E27FC236}">
                <a16:creationId xmlns:a16="http://schemas.microsoft.com/office/drawing/2014/main" id="{6162EF91-7D47-4D4B-84F9-9CF493622A6E}"/>
              </a:ext>
            </a:extLst>
          </p:cNvPr>
          <p:cNvSpPr>
            <a:spLocks noGrp="1"/>
          </p:cNvSpPr>
          <p:nvPr>
            <p:ph type="body" sz="quarter" idx="13"/>
          </p:nvPr>
        </p:nvSpPr>
        <p:spPr>
          <a:xfrm>
            <a:off x="2057400" y="236711"/>
            <a:ext cx="7479792" cy="864000"/>
          </a:xfrm>
        </p:spPr>
        <p:txBody>
          <a:bodyPr/>
          <a:lstStyle/>
          <a:p>
            <a:r>
              <a:rPr lang="ru-RU"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Классификация пульпита у детей     </a:t>
            </a:r>
            <a:br>
              <a:rPr lang="ru-RU"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по Виноградовой Т.Ф.</a:t>
            </a: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200" dirty="0">
              <a:solidFill>
                <a:schemeClr val="tx1"/>
              </a:solidFill>
              <a:effectLst>
                <a:outerShdw blurRad="38100" dist="38100" dir="2700000" algn="tl">
                  <a:srgbClr val="000000">
                    <a:alpha val="43137"/>
                  </a:srgbClr>
                </a:outerShdw>
              </a:effectLst>
            </a:endParaRPr>
          </a:p>
        </p:txBody>
      </p:sp>
      <p:sp>
        <p:nvSpPr>
          <p:cNvPr id="4" name="Текст 3">
            <a:extLst>
              <a:ext uri="{FF2B5EF4-FFF2-40B4-BE49-F238E27FC236}">
                <a16:creationId xmlns:a16="http://schemas.microsoft.com/office/drawing/2014/main" id="{22EEF224-015D-4C5D-B42A-D76EA44BFE17}"/>
              </a:ext>
            </a:extLst>
          </p:cNvPr>
          <p:cNvSpPr>
            <a:spLocks noGrp="1"/>
          </p:cNvSpPr>
          <p:nvPr>
            <p:ph type="body" sz="quarter" idx="14"/>
          </p:nvPr>
        </p:nvSpPr>
        <p:spPr>
          <a:xfrm>
            <a:off x="6096000" y="1618488"/>
            <a:ext cx="4201836" cy="4259905"/>
          </a:xfrm>
        </p:spPr>
        <p:txBody>
          <a:bodyPr/>
          <a:lstStyle/>
          <a:p>
            <a:pPr eaLnBrk="1" hangingPunct="1">
              <a:buFont typeface="Wingdings" pitchFamily="2" charset="2"/>
              <a:buNone/>
            </a:pPr>
            <a:endParaRPr lang="ru-RU" b="1" dirty="0">
              <a:solidFill>
                <a:schemeClr val="tx1"/>
              </a:solidFill>
              <a:latin typeface="Times New Roman" pitchFamily="18" charset="0"/>
              <a:cs typeface="Times New Roman" pitchFamily="18" charset="0"/>
            </a:endParaRPr>
          </a:p>
          <a:p>
            <a:pPr eaLnBrk="1" hangingPunct="1">
              <a:buFont typeface="Wingdings" pitchFamily="2" charset="2"/>
              <a:buNone/>
            </a:pPr>
            <a:r>
              <a:rPr lang="ru-RU" b="1" dirty="0">
                <a:solidFill>
                  <a:schemeClr val="tx1"/>
                </a:solidFill>
                <a:latin typeface="Times New Roman" pitchFamily="18" charset="0"/>
                <a:cs typeface="Times New Roman" pitchFamily="18" charset="0"/>
              </a:rPr>
              <a:t>Хронические пульпиты временных зубов.        </a:t>
            </a:r>
          </a:p>
          <a:p>
            <a:r>
              <a:rPr lang="ru-RU" dirty="0">
                <a:solidFill>
                  <a:schemeClr val="tx1"/>
                </a:solidFill>
                <a:latin typeface="Times New Roman" pitchFamily="18" charset="0"/>
                <a:cs typeface="Times New Roman" pitchFamily="18" charset="0"/>
              </a:rPr>
              <a:t>Хронический фиброзный пульпит;</a:t>
            </a:r>
          </a:p>
          <a:p>
            <a:pPr eaLnBrk="1" hangingPunct="1"/>
            <a:r>
              <a:rPr lang="ru-RU" dirty="0">
                <a:solidFill>
                  <a:schemeClr val="tx1"/>
                </a:solidFill>
                <a:latin typeface="Times New Roman" pitchFamily="18" charset="0"/>
                <a:cs typeface="Times New Roman" pitchFamily="18" charset="0"/>
              </a:rPr>
              <a:t>Хронический гипертрофический пульпит;</a:t>
            </a:r>
          </a:p>
          <a:p>
            <a:pPr eaLnBrk="1" hangingPunct="1"/>
            <a:r>
              <a:rPr lang="ru-RU" dirty="0">
                <a:solidFill>
                  <a:schemeClr val="tx1"/>
                </a:solidFill>
                <a:latin typeface="Times New Roman" pitchFamily="18" charset="0"/>
                <a:cs typeface="Times New Roman" pitchFamily="18" charset="0"/>
              </a:rPr>
              <a:t>Хронический гангренозный пульпит</a:t>
            </a:r>
          </a:p>
          <a:p>
            <a:pPr eaLnBrk="1" hangingPunct="1">
              <a:buFont typeface="Wingdings" pitchFamily="2" charset="2"/>
              <a:buNone/>
            </a:pPr>
            <a:endParaRPr lang="ru-RU" b="1" dirty="0">
              <a:solidFill>
                <a:schemeClr val="tx1"/>
              </a:solidFill>
              <a:latin typeface="Times New Roman" pitchFamily="18" charset="0"/>
              <a:cs typeface="Times New Roman" pitchFamily="18" charset="0"/>
            </a:endParaRPr>
          </a:p>
          <a:p>
            <a:pPr eaLnBrk="1" hangingPunct="1">
              <a:buFont typeface="Wingdings" pitchFamily="2" charset="2"/>
              <a:buNone/>
            </a:pPr>
            <a:r>
              <a:rPr lang="ru-RU" b="1" dirty="0">
                <a:solidFill>
                  <a:schemeClr val="tx1"/>
                </a:solidFill>
                <a:latin typeface="Times New Roman" pitchFamily="18" charset="0"/>
                <a:cs typeface="Times New Roman" pitchFamily="18" charset="0"/>
              </a:rPr>
              <a:t>Обострение хронического пульпита временных зубов </a:t>
            </a:r>
          </a:p>
          <a:p>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375108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5478D8-CF1E-4998-B887-3C097BF44969}"/>
              </a:ext>
            </a:extLst>
          </p:cNvPr>
          <p:cNvSpPr>
            <a:spLocks noGrp="1"/>
          </p:cNvSpPr>
          <p:nvPr>
            <p:ph type="title"/>
          </p:nvPr>
        </p:nvSpPr>
        <p:spPr>
          <a:xfrm>
            <a:off x="656983" y="1051561"/>
            <a:ext cx="4129011" cy="3858768"/>
          </a:xfrm>
        </p:spPr>
        <p:txBody>
          <a:bodyPr>
            <a:noAutofit/>
          </a:bodyPr>
          <a:lstStyle/>
          <a:p>
            <a:pPr algn="l" eaLnBrk="1" hangingPunct="1">
              <a:defRPr/>
            </a:pPr>
            <a:r>
              <a:rPr lang="ru-RU" sz="2200" dirty="0">
                <a:solidFill>
                  <a:schemeClr val="tx1"/>
                </a:solidFill>
              </a:rPr>
              <a:t>1)Контактные поверхности резцов и временных моляров</a:t>
            </a:r>
            <a:br>
              <a:rPr lang="ru-RU" sz="2200" dirty="0">
                <a:solidFill>
                  <a:schemeClr val="tx1"/>
                </a:solidFill>
              </a:rPr>
            </a:br>
            <a:br>
              <a:rPr lang="ru-RU" sz="2200" dirty="0">
                <a:solidFill>
                  <a:schemeClr val="tx1"/>
                </a:solidFill>
              </a:rPr>
            </a:br>
            <a:r>
              <a:rPr lang="ru-RU" sz="2200" dirty="0">
                <a:solidFill>
                  <a:schemeClr val="tx1"/>
                </a:solidFill>
              </a:rPr>
              <a:t>2)Жевательная поверхность моляров</a:t>
            </a:r>
            <a:br>
              <a:rPr lang="ru-RU" sz="2200" dirty="0">
                <a:solidFill>
                  <a:schemeClr val="tx1"/>
                </a:solidFill>
              </a:rPr>
            </a:br>
            <a:br>
              <a:rPr lang="ru-RU" sz="2200" dirty="0">
                <a:solidFill>
                  <a:schemeClr val="tx1"/>
                </a:solidFill>
              </a:rPr>
            </a:br>
            <a:r>
              <a:rPr lang="ru-RU" sz="2200" dirty="0">
                <a:solidFill>
                  <a:schemeClr val="tx1"/>
                </a:solidFill>
              </a:rPr>
              <a:t>3)Слепые ямки резцов</a:t>
            </a:r>
            <a:br>
              <a:rPr lang="ru-RU" sz="2200" dirty="0">
                <a:solidFill>
                  <a:schemeClr val="tx1"/>
                </a:solidFill>
              </a:rPr>
            </a:br>
            <a:br>
              <a:rPr lang="ru-RU" sz="2200" dirty="0">
                <a:solidFill>
                  <a:schemeClr val="tx1"/>
                </a:solidFill>
              </a:rPr>
            </a:br>
            <a:r>
              <a:rPr lang="ru-RU" sz="2200" dirty="0">
                <a:solidFill>
                  <a:schemeClr val="tx1"/>
                </a:solidFill>
              </a:rPr>
              <a:t>4)Щёчные </a:t>
            </a:r>
            <a:r>
              <a:rPr lang="ru-RU" sz="2200" dirty="0" err="1">
                <a:solidFill>
                  <a:schemeClr val="tx1"/>
                </a:solidFill>
              </a:rPr>
              <a:t>фиссуры</a:t>
            </a:r>
            <a:r>
              <a:rPr lang="ru-RU" sz="2200" dirty="0">
                <a:solidFill>
                  <a:schemeClr val="tx1"/>
                </a:solidFill>
              </a:rPr>
              <a:t> моляров</a:t>
            </a:r>
            <a:br>
              <a:rPr lang="ru-RU" sz="2400" dirty="0">
                <a:solidFill>
                  <a:schemeClr val="tx1"/>
                </a:solidFill>
              </a:rPr>
            </a:br>
            <a:endParaRPr lang="ru-RU" sz="2400" dirty="0">
              <a:solidFill>
                <a:schemeClr val="tx1"/>
              </a:solidFill>
            </a:endParaRPr>
          </a:p>
        </p:txBody>
      </p:sp>
      <p:sp>
        <p:nvSpPr>
          <p:cNvPr id="3" name="Текст 2">
            <a:extLst>
              <a:ext uri="{FF2B5EF4-FFF2-40B4-BE49-F238E27FC236}">
                <a16:creationId xmlns:a16="http://schemas.microsoft.com/office/drawing/2014/main" id="{E8082BB9-3651-4B9A-AC0C-C5A1A85B988E}"/>
              </a:ext>
            </a:extLst>
          </p:cNvPr>
          <p:cNvSpPr>
            <a:spLocks noGrp="1"/>
          </p:cNvSpPr>
          <p:nvPr>
            <p:ph type="body" sz="quarter" idx="13"/>
          </p:nvPr>
        </p:nvSpPr>
        <p:spPr>
          <a:xfrm>
            <a:off x="2935224" y="122845"/>
            <a:ext cx="5202935" cy="864000"/>
          </a:xfrm>
        </p:spPr>
        <p:txBody>
          <a:bodyPr/>
          <a:lstStyle/>
          <a:p>
            <a:r>
              <a:rPr lang="ru-RU" sz="3200" b="1" dirty="0">
                <a:solidFill>
                  <a:schemeClr val="tx1"/>
                </a:solidFill>
                <a:effectLst>
                  <a:outerShdw blurRad="38100" dist="38100" dir="2700000" algn="tl">
                    <a:srgbClr val="000000">
                      <a:alpha val="43137"/>
                    </a:srgbClr>
                  </a:outerShdw>
                </a:effectLst>
              </a:rPr>
              <a:t>Локализация полостей</a:t>
            </a:r>
          </a:p>
        </p:txBody>
      </p:sp>
      <p:pic>
        <p:nvPicPr>
          <p:cNvPr id="6" name="Picture 4" descr="кариес-2">
            <a:extLst>
              <a:ext uri="{FF2B5EF4-FFF2-40B4-BE49-F238E27FC236}">
                <a16:creationId xmlns:a16="http://schemas.microsoft.com/office/drawing/2014/main" id="{2CAA4438-CE92-4317-958D-A1752E603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295" y="1746123"/>
            <a:ext cx="2949813" cy="2350389"/>
          </a:xfrm>
          <a:prstGeom prst="rect">
            <a:avLst/>
          </a:prstGeom>
          <a:noFill/>
          <a:ln w="57150" cmpd="thinThick">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режкариес11">
            <a:extLst>
              <a:ext uri="{FF2B5EF4-FFF2-40B4-BE49-F238E27FC236}">
                <a16:creationId xmlns:a16="http://schemas.microsoft.com/office/drawing/2014/main" id="{CFB4153F-4BA7-4F57-9A59-47391CB60C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878" y="4403596"/>
            <a:ext cx="2930230" cy="2142679"/>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3" descr="бутылкариес1">
            <a:extLst>
              <a:ext uri="{FF2B5EF4-FFF2-40B4-BE49-F238E27FC236}">
                <a16:creationId xmlns:a16="http://schemas.microsoft.com/office/drawing/2014/main" id="{58A969AB-8333-4A3F-BBD6-99AF3831F3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425" y="1746123"/>
            <a:ext cx="2997200" cy="2265363"/>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3" descr="тожекариес">
            <a:extLst>
              <a:ext uri="{FF2B5EF4-FFF2-40B4-BE49-F238E27FC236}">
                <a16:creationId xmlns:a16="http://schemas.microsoft.com/office/drawing/2014/main" id="{00BCD37A-B7D8-4179-AEE8-C49866B714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0970" t="6377" r="12321" b="9390"/>
          <a:stretch>
            <a:fillRect/>
          </a:stretch>
        </p:blipFill>
        <p:spPr bwMode="auto">
          <a:xfrm>
            <a:off x="8757992" y="4403596"/>
            <a:ext cx="2829815" cy="2142680"/>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3" descr="Чернозуб">
            <a:extLst>
              <a:ext uri="{FF2B5EF4-FFF2-40B4-BE49-F238E27FC236}">
                <a16:creationId xmlns:a16="http://schemas.microsoft.com/office/drawing/2014/main" id="{6D778437-9A49-4267-B9EB-A7017DEF88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976" t="22249" r="6950"/>
          <a:stretch>
            <a:fillRect/>
          </a:stretch>
        </p:blipFill>
        <p:spPr bwMode="auto">
          <a:xfrm>
            <a:off x="978694" y="4403596"/>
            <a:ext cx="3341804" cy="2209665"/>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97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253A11-773F-45E3-95DC-CC0739A807CA}"/>
              </a:ext>
            </a:extLst>
          </p:cNvPr>
          <p:cNvSpPr>
            <a:spLocks noGrp="1"/>
          </p:cNvSpPr>
          <p:nvPr>
            <p:ph type="title"/>
          </p:nvPr>
        </p:nvSpPr>
        <p:spPr>
          <a:xfrm>
            <a:off x="768096" y="1900117"/>
            <a:ext cx="10277855" cy="3795396"/>
          </a:xfrm>
        </p:spPr>
        <p:txBody>
          <a:bodyPr>
            <a:noAutofit/>
          </a:bodyPr>
          <a:lstStyle/>
          <a:p>
            <a:pPr algn="l" eaLnBrk="1" hangingPunct="1">
              <a:defRPr/>
            </a:pPr>
            <a:r>
              <a:rPr lang="ru-RU" sz="2800" dirty="0">
                <a:solidFill>
                  <a:schemeClr val="tx1"/>
                </a:solidFill>
              </a:rPr>
              <a:t>1)Опрос, сбор жалоб, анамнез </a:t>
            </a:r>
            <a:r>
              <a:rPr lang="en-US" sz="2800" dirty="0">
                <a:solidFill>
                  <a:schemeClr val="tx1"/>
                </a:solidFill>
              </a:rPr>
              <a:t>vita</a:t>
            </a:r>
            <a:r>
              <a:rPr lang="ru-RU" sz="2800" dirty="0">
                <a:solidFill>
                  <a:schemeClr val="tx1"/>
                </a:solidFill>
              </a:rPr>
              <a:t>, анамнез </a:t>
            </a:r>
            <a:r>
              <a:rPr lang="en-US" sz="2800" dirty="0" err="1">
                <a:solidFill>
                  <a:schemeClr val="tx1"/>
                </a:solidFill>
              </a:rPr>
              <a:t>morbi</a:t>
            </a:r>
            <a:r>
              <a:rPr lang="ru-RU" sz="2800" dirty="0">
                <a:solidFill>
                  <a:schemeClr val="tx1"/>
                </a:solidFill>
              </a:rPr>
              <a:t> </a:t>
            </a:r>
            <a:br>
              <a:rPr lang="ru-RU" sz="2800" dirty="0">
                <a:solidFill>
                  <a:schemeClr val="tx1"/>
                </a:solidFill>
              </a:rPr>
            </a:br>
            <a:r>
              <a:rPr lang="ru-RU" sz="2800" dirty="0">
                <a:solidFill>
                  <a:schemeClr val="tx1"/>
                </a:solidFill>
              </a:rPr>
              <a:t>2)Визуальный и инструментальный осмотр</a:t>
            </a:r>
            <a:br>
              <a:rPr lang="ru-RU" sz="2800" dirty="0">
                <a:solidFill>
                  <a:schemeClr val="tx1"/>
                </a:solidFill>
              </a:rPr>
            </a:br>
            <a:r>
              <a:rPr lang="ru-RU" sz="2800" dirty="0">
                <a:solidFill>
                  <a:schemeClr val="tx1"/>
                </a:solidFill>
              </a:rPr>
              <a:t>3)Обследование причинного зуба: -пальпация,- перкуссия</a:t>
            </a:r>
            <a:br>
              <a:rPr lang="ru-RU" sz="2800" dirty="0">
                <a:solidFill>
                  <a:schemeClr val="tx1"/>
                </a:solidFill>
              </a:rPr>
            </a:br>
            <a:br>
              <a:rPr lang="ru-RU" sz="2800" dirty="0">
                <a:solidFill>
                  <a:schemeClr val="tx1"/>
                </a:solidFill>
              </a:rPr>
            </a:br>
            <a:r>
              <a:rPr lang="ru-RU" sz="2800" dirty="0">
                <a:solidFill>
                  <a:schemeClr val="tx1"/>
                </a:solidFill>
              </a:rPr>
              <a:t>Дополнительные методы исследования:</a:t>
            </a:r>
            <a:br>
              <a:rPr lang="ru-RU" sz="2800" dirty="0">
                <a:solidFill>
                  <a:schemeClr val="tx1"/>
                </a:solidFill>
              </a:rPr>
            </a:br>
            <a:r>
              <a:rPr lang="ru-RU" sz="2800" dirty="0">
                <a:solidFill>
                  <a:schemeClr val="tx1"/>
                </a:solidFill>
              </a:rPr>
              <a:t>- рентгенодиагностика </a:t>
            </a:r>
            <a:br>
              <a:rPr lang="ru-RU" sz="2800" dirty="0">
                <a:solidFill>
                  <a:schemeClr val="tx1"/>
                </a:solidFill>
              </a:rPr>
            </a:br>
            <a:r>
              <a:rPr lang="ru-RU" sz="2800" dirty="0">
                <a:solidFill>
                  <a:schemeClr val="tx1"/>
                </a:solidFill>
              </a:rPr>
              <a:t>- </a:t>
            </a:r>
            <a:r>
              <a:rPr lang="ru-RU" sz="2800" dirty="0" err="1">
                <a:solidFill>
                  <a:schemeClr val="tx1"/>
                </a:solidFill>
              </a:rPr>
              <a:t>электроодонтодиагностика</a:t>
            </a:r>
            <a:r>
              <a:rPr lang="ru-RU" sz="2800" dirty="0">
                <a:solidFill>
                  <a:schemeClr val="tx1"/>
                </a:solidFill>
              </a:rPr>
              <a:t> (в детской практике почти не применяется)</a:t>
            </a:r>
            <a:br>
              <a:rPr lang="ru-RU" sz="2800" dirty="0">
                <a:solidFill>
                  <a:schemeClr val="tx1"/>
                </a:solidFill>
              </a:rPr>
            </a:br>
            <a:r>
              <a:rPr lang="ru-RU" sz="2800" dirty="0">
                <a:solidFill>
                  <a:schemeClr val="tx1"/>
                </a:solidFill>
              </a:rPr>
              <a:t>- </a:t>
            </a:r>
            <a:r>
              <a:rPr lang="ru-RU" sz="2800" dirty="0" err="1">
                <a:solidFill>
                  <a:schemeClr val="tx1"/>
                </a:solidFill>
              </a:rPr>
              <a:t>термопробы</a:t>
            </a:r>
            <a:br>
              <a:rPr lang="ru-RU" sz="2800" dirty="0">
                <a:solidFill>
                  <a:schemeClr val="tx1"/>
                </a:solidFill>
              </a:rPr>
            </a:br>
            <a:endParaRPr lang="ru-RU" sz="2800" dirty="0">
              <a:solidFill>
                <a:schemeClr val="tx1"/>
              </a:solidFill>
            </a:endParaRPr>
          </a:p>
        </p:txBody>
      </p:sp>
      <p:sp>
        <p:nvSpPr>
          <p:cNvPr id="3" name="Текст 2">
            <a:extLst>
              <a:ext uri="{FF2B5EF4-FFF2-40B4-BE49-F238E27FC236}">
                <a16:creationId xmlns:a16="http://schemas.microsoft.com/office/drawing/2014/main" id="{D55CE1AE-72F9-416A-9A83-B33255710DF4}"/>
              </a:ext>
            </a:extLst>
          </p:cNvPr>
          <p:cNvSpPr>
            <a:spLocks noGrp="1"/>
          </p:cNvSpPr>
          <p:nvPr>
            <p:ph type="body" sz="quarter" idx="13"/>
          </p:nvPr>
        </p:nvSpPr>
        <p:spPr>
          <a:xfrm>
            <a:off x="1700784" y="167437"/>
            <a:ext cx="8439912" cy="864000"/>
          </a:xfrm>
        </p:spPr>
        <p:txBody>
          <a:bodyPr/>
          <a:lstStyle/>
          <a:p>
            <a:r>
              <a:rPr lang="ru-RU" sz="3600" b="1" dirty="0">
                <a:solidFill>
                  <a:schemeClr val="tx1"/>
                </a:solidFill>
                <a:effectLst>
                  <a:outerShdw blurRad="38100" dist="38100" dir="2700000" algn="tl">
                    <a:srgbClr val="000000">
                      <a:alpha val="43137"/>
                    </a:srgbClr>
                  </a:outerShdw>
                </a:effectLst>
              </a:rPr>
              <a:t>Диагностика пульпита временных зубов</a:t>
            </a:r>
          </a:p>
        </p:txBody>
      </p:sp>
    </p:spTree>
    <p:extLst>
      <p:ext uri="{BB962C8B-B14F-4D97-AF65-F5344CB8AC3E}">
        <p14:creationId xmlns:p14="http://schemas.microsoft.com/office/powerpoint/2010/main" val="746729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BC9C88-6D12-4C24-99CF-28EACFAD079A}"/>
              </a:ext>
            </a:extLst>
          </p:cNvPr>
          <p:cNvSpPr>
            <a:spLocks noGrp="1"/>
          </p:cNvSpPr>
          <p:nvPr>
            <p:ph type="title"/>
          </p:nvPr>
        </p:nvSpPr>
        <p:spPr>
          <a:xfrm>
            <a:off x="313806" y="107893"/>
            <a:ext cx="11531970" cy="1410011"/>
          </a:xfrm>
        </p:spPr>
        <p:txBody>
          <a:bodyPr>
            <a:normAutofit fontScale="90000"/>
          </a:bodyPr>
          <a:lstStyle/>
          <a:p>
            <a:pPr algn="l" eaLnBrk="1" hangingPunct="1">
              <a:lnSpc>
                <a:spcPct val="90000"/>
              </a:lnSpc>
              <a:defRPr/>
            </a:pPr>
            <a:br>
              <a:rPr lang="ru-RU" sz="2400" dirty="0">
                <a:solidFill>
                  <a:schemeClr val="tx1"/>
                </a:solidFill>
              </a:rPr>
            </a:br>
            <a:r>
              <a:rPr lang="ru-RU" sz="2400" dirty="0">
                <a:solidFill>
                  <a:schemeClr val="tx1"/>
                </a:solidFill>
              </a:rPr>
              <a:t>Рентгенодиагностика у детей проводится по разному. Это могут быть как </a:t>
            </a:r>
            <a:r>
              <a:rPr lang="ru-RU" sz="2400" b="1" dirty="0" err="1">
                <a:solidFill>
                  <a:schemeClr val="tx1"/>
                </a:solidFill>
              </a:rPr>
              <a:t>внутриротовые</a:t>
            </a:r>
            <a:r>
              <a:rPr lang="ru-RU" sz="2400" b="1" dirty="0">
                <a:solidFill>
                  <a:schemeClr val="tx1"/>
                </a:solidFill>
              </a:rPr>
              <a:t> прицельные снимки, так и </a:t>
            </a:r>
            <a:r>
              <a:rPr lang="ru-RU" sz="2400" b="1" dirty="0" err="1">
                <a:solidFill>
                  <a:schemeClr val="tx1"/>
                </a:solidFill>
              </a:rPr>
              <a:t>внеротовые</a:t>
            </a:r>
            <a:r>
              <a:rPr lang="ru-RU" sz="2400" b="1" dirty="0">
                <a:solidFill>
                  <a:schemeClr val="tx1"/>
                </a:solidFill>
              </a:rPr>
              <a:t> </a:t>
            </a:r>
            <a:r>
              <a:rPr lang="ru-RU" sz="2400" dirty="0">
                <a:solidFill>
                  <a:schemeClr val="tx1"/>
                </a:solidFill>
              </a:rPr>
              <a:t>(КТ, </a:t>
            </a:r>
            <a:r>
              <a:rPr lang="ru-RU" sz="2400" dirty="0" err="1">
                <a:solidFill>
                  <a:schemeClr val="tx1"/>
                </a:solidFill>
              </a:rPr>
              <a:t>ортопантомограммы</a:t>
            </a:r>
            <a:r>
              <a:rPr lang="ru-RU" sz="2400" dirty="0">
                <a:solidFill>
                  <a:schemeClr val="tx1"/>
                </a:solidFill>
              </a:rPr>
              <a:t>, контактные в косой и боковой проекции)</a:t>
            </a:r>
            <a:br>
              <a:rPr lang="ru-RU" sz="3200" dirty="0"/>
            </a:br>
            <a:endParaRPr lang="ru-RU" sz="3200" dirty="0"/>
          </a:p>
        </p:txBody>
      </p:sp>
      <p:pic>
        <p:nvPicPr>
          <p:cNvPr id="6" name="Picture 3" descr="долечения4">
            <a:extLst>
              <a:ext uri="{FF2B5EF4-FFF2-40B4-BE49-F238E27FC236}">
                <a16:creationId xmlns:a16="http://schemas.microsoft.com/office/drawing/2014/main" id="{47F6266F-6722-47F3-999A-6A6AD39E4C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27559" y="2172858"/>
            <a:ext cx="2025754" cy="1576895"/>
          </a:xfrm>
          <a:prstGeom prst="rect">
            <a:avLst/>
          </a:prstGeom>
          <a:noFill/>
          <a:ln w="57150" cmpd="thinThick">
            <a:solidFill>
              <a:srgbClr val="80000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42A96D-F985-4690-A432-C3447120EC93}"/>
              </a:ext>
            </a:extLst>
          </p:cNvPr>
          <p:cNvSpPr txBox="1"/>
          <p:nvPr/>
        </p:nvSpPr>
        <p:spPr>
          <a:xfrm>
            <a:off x="170868" y="1470317"/>
            <a:ext cx="2942082" cy="584775"/>
          </a:xfrm>
          <a:prstGeom prst="rect">
            <a:avLst/>
          </a:prstGeom>
          <a:noFill/>
        </p:spPr>
        <p:txBody>
          <a:bodyPr wrap="square">
            <a:spAutoFit/>
          </a:bodyPr>
          <a:lstStyle/>
          <a:p>
            <a:pPr algn="ctr"/>
            <a:r>
              <a:rPr lang="ru-RU" sz="1600" dirty="0"/>
              <a:t>Рентгенограмма фронтального отдела верхней челюсти</a:t>
            </a:r>
          </a:p>
        </p:txBody>
      </p:sp>
      <p:pic>
        <p:nvPicPr>
          <p:cNvPr id="9" name="Picture 3" descr="IMG_3230">
            <a:extLst>
              <a:ext uri="{FF2B5EF4-FFF2-40B4-BE49-F238E27FC236}">
                <a16:creationId xmlns:a16="http://schemas.microsoft.com/office/drawing/2014/main" id="{2E6241A4-8778-42CD-82BB-89A79C1EEC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700882" y="2162474"/>
            <a:ext cx="1997370" cy="2233117"/>
          </a:xfrm>
          <a:prstGeom prst="rect">
            <a:avLst/>
          </a:prstGeom>
          <a:noFill/>
          <a:ln w="57150" cmpd="thinThick">
            <a:solidFill>
              <a:srgbClr val="800000"/>
            </a:solidFill>
          </a:ln>
          <a:extLst>
            <a:ext uri="{909E8E84-426E-40DD-AFC4-6F175D3DCCD1}">
              <a14:hiddenFill xmlns:a14="http://schemas.microsoft.com/office/drawing/2010/main">
                <a:solidFill>
                  <a:srgbClr val="FFFFFF"/>
                </a:solidFill>
              </a14:hiddenFill>
            </a:ext>
          </a:extLst>
        </p:spPr>
      </p:pic>
      <p:pic>
        <p:nvPicPr>
          <p:cNvPr id="10" name="Picture 4" descr="front1">
            <a:extLst>
              <a:ext uri="{FF2B5EF4-FFF2-40B4-BE49-F238E27FC236}">
                <a16:creationId xmlns:a16="http://schemas.microsoft.com/office/drawing/2014/main" id="{96D796F9-63FE-47D7-B17C-A3AFF4D716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096000" y="2172858"/>
            <a:ext cx="1900585" cy="2222733"/>
          </a:xfrm>
          <a:prstGeom prst="rect">
            <a:avLst/>
          </a:prstGeom>
          <a:noFill/>
          <a:ln w="57150" cmpd="thinThick">
            <a:solidFill>
              <a:srgbClr val="800000"/>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1BBC58-13DE-4528-9AFE-7BC13A70CE71}"/>
              </a:ext>
            </a:extLst>
          </p:cNvPr>
          <p:cNvSpPr txBox="1"/>
          <p:nvPr/>
        </p:nvSpPr>
        <p:spPr>
          <a:xfrm>
            <a:off x="3560963" y="1593427"/>
            <a:ext cx="5228082" cy="338554"/>
          </a:xfrm>
          <a:prstGeom prst="rect">
            <a:avLst/>
          </a:prstGeom>
          <a:noFill/>
        </p:spPr>
        <p:txBody>
          <a:bodyPr wrap="square">
            <a:spAutoFit/>
          </a:bodyPr>
          <a:lstStyle/>
          <a:p>
            <a:r>
              <a:rPr lang="ru-RU" sz="1600" dirty="0"/>
              <a:t>Временные зубы с несформированными корнями</a:t>
            </a:r>
          </a:p>
        </p:txBody>
      </p:sp>
      <p:pic>
        <p:nvPicPr>
          <p:cNvPr id="13" name="Picture 5" descr="IMG_6735">
            <a:extLst>
              <a:ext uri="{FF2B5EF4-FFF2-40B4-BE49-F238E27FC236}">
                <a16:creationId xmlns:a16="http://schemas.microsoft.com/office/drawing/2014/main" id="{E5DE2BBD-DF10-4324-8E94-78D51BD341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493" t="5605" b="24496"/>
          <a:stretch>
            <a:fillRect/>
          </a:stretch>
        </p:blipFill>
        <p:spPr>
          <a:xfrm>
            <a:off x="9061137" y="2172859"/>
            <a:ext cx="2269880" cy="2395932"/>
          </a:xfrm>
          <a:prstGeom prst="rect">
            <a:avLst/>
          </a:prstGeom>
          <a:noFill/>
          <a:ln w="57150" cmpd="thinThick">
            <a:solidFill>
              <a:schemeClr val="tx2"/>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375723-479D-40D3-92BF-5729C84A443C}"/>
              </a:ext>
            </a:extLst>
          </p:cNvPr>
          <p:cNvSpPr txBox="1"/>
          <p:nvPr/>
        </p:nvSpPr>
        <p:spPr>
          <a:xfrm>
            <a:off x="8931982" y="1494111"/>
            <a:ext cx="2528189" cy="584775"/>
          </a:xfrm>
          <a:prstGeom prst="rect">
            <a:avLst/>
          </a:prstGeom>
          <a:noFill/>
        </p:spPr>
        <p:txBody>
          <a:bodyPr wrap="square">
            <a:spAutoFit/>
          </a:bodyPr>
          <a:lstStyle/>
          <a:p>
            <a:pPr algn="ctr"/>
            <a:r>
              <a:rPr lang="ru-RU" altLang="ru-RU" sz="1600" dirty="0">
                <a:effectLst/>
              </a:rPr>
              <a:t>Рентгенограмма челюстей в боковой проекции</a:t>
            </a:r>
            <a:endParaRPr lang="ru-RU" sz="1600" dirty="0"/>
          </a:p>
        </p:txBody>
      </p:sp>
      <p:pic>
        <p:nvPicPr>
          <p:cNvPr id="16" name="Picture 2" descr="КосаяПроекц">
            <a:extLst>
              <a:ext uri="{FF2B5EF4-FFF2-40B4-BE49-F238E27FC236}">
                <a16:creationId xmlns:a16="http://schemas.microsoft.com/office/drawing/2014/main" id="{D5D81343-1E37-4888-AE2C-40DB38C4EC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71392" y="3961728"/>
            <a:ext cx="2002287" cy="2284015"/>
          </a:xfrm>
          <a:prstGeom prst="rect">
            <a:avLst/>
          </a:prstGeom>
          <a:noFill/>
          <a:ln w="57150" cmpd="thinThick">
            <a:solidFill>
              <a:schemeClr val="tx2"/>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32D42CB-A5B5-4AE0-8E84-C7DA5B942832}"/>
              </a:ext>
            </a:extLst>
          </p:cNvPr>
          <p:cNvSpPr txBox="1"/>
          <p:nvPr/>
        </p:nvSpPr>
        <p:spPr>
          <a:xfrm>
            <a:off x="170868" y="6273225"/>
            <a:ext cx="2811327" cy="584775"/>
          </a:xfrm>
          <a:prstGeom prst="rect">
            <a:avLst/>
          </a:prstGeom>
          <a:noFill/>
        </p:spPr>
        <p:txBody>
          <a:bodyPr wrap="square">
            <a:spAutoFit/>
          </a:bodyPr>
          <a:lstStyle/>
          <a:p>
            <a:pPr algn="ctr" eaLnBrk="1" hangingPunct="1">
              <a:spcBef>
                <a:spcPct val="50000"/>
              </a:spcBef>
            </a:pPr>
            <a:r>
              <a:rPr lang="ru-RU" altLang="ru-RU" sz="1600" dirty="0"/>
              <a:t>Рентгенограмма челюстей во второй косой проекции</a:t>
            </a:r>
          </a:p>
        </p:txBody>
      </p:sp>
      <p:pic>
        <p:nvPicPr>
          <p:cNvPr id="19" name="Picture 3" descr="Минерализация">
            <a:extLst>
              <a:ext uri="{FF2B5EF4-FFF2-40B4-BE49-F238E27FC236}">
                <a16:creationId xmlns:a16="http://schemas.microsoft.com/office/drawing/2014/main" id="{6796CD61-A675-4B9D-9403-5C8EDF63EE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4347732" y="4786523"/>
            <a:ext cx="3058210" cy="1963584"/>
          </a:xfrm>
          <a:prstGeom prst="rect">
            <a:avLst/>
          </a:prstGeom>
          <a:noFill/>
          <a:ln w="57150" cmpd="thinThick">
            <a:solidFill>
              <a:schemeClr val="tx2"/>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CF41352-709C-4D78-9A9F-9DDE93A4ABEF}"/>
              </a:ext>
            </a:extLst>
          </p:cNvPr>
          <p:cNvSpPr txBox="1"/>
          <p:nvPr/>
        </p:nvSpPr>
        <p:spPr>
          <a:xfrm>
            <a:off x="7568670" y="5264573"/>
            <a:ext cx="2269880" cy="369332"/>
          </a:xfrm>
          <a:prstGeom prst="rect">
            <a:avLst/>
          </a:prstGeom>
          <a:noFill/>
        </p:spPr>
        <p:txBody>
          <a:bodyPr wrap="square">
            <a:spAutoFit/>
          </a:bodyPr>
          <a:lstStyle/>
          <a:p>
            <a:r>
              <a:rPr lang="ru-RU" dirty="0" err="1"/>
              <a:t>Ортопантомограмма</a:t>
            </a:r>
            <a:endParaRPr lang="ru-RU" dirty="0"/>
          </a:p>
        </p:txBody>
      </p:sp>
    </p:spTree>
    <p:extLst>
      <p:ext uri="{BB962C8B-B14F-4D97-AF65-F5344CB8AC3E}">
        <p14:creationId xmlns:p14="http://schemas.microsoft.com/office/powerpoint/2010/main" val="822556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500"/>
                            </p:stCondLst>
                            <p:childTnLst>
                              <p:par>
                                <p:cTn id="28" presetID="53"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Effect transition="in" filter="fade">
                                      <p:cBhvr>
                                        <p:cTn id="32" dur="1000"/>
                                        <p:tgtEl>
                                          <p:spTgt spid="16"/>
                                        </p:tgtEl>
                                      </p:cBhvr>
                                    </p:animEffect>
                                  </p:childTnLst>
                                </p:cTn>
                              </p:par>
                            </p:childTnLst>
                          </p:cTn>
                        </p:par>
                        <p:par>
                          <p:cTn id="33" fill="hold">
                            <p:stCondLst>
                              <p:cond delay="2500"/>
                            </p:stCondLst>
                            <p:childTnLst>
                              <p:par>
                                <p:cTn id="34" presetID="53"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0795D-077C-49FA-B188-C6B1B83969D4}"/>
              </a:ext>
            </a:extLst>
          </p:cNvPr>
          <p:cNvSpPr>
            <a:spLocks noGrp="1"/>
          </p:cNvSpPr>
          <p:nvPr>
            <p:ph type="title"/>
          </p:nvPr>
        </p:nvSpPr>
        <p:spPr>
          <a:xfrm>
            <a:off x="2376054" y="1415485"/>
            <a:ext cx="6511913" cy="2845619"/>
          </a:xfrm>
        </p:spPr>
        <p:txBody>
          <a:bodyPr>
            <a:noAutofit/>
          </a:bodyPr>
          <a:lstStyle/>
          <a:p>
            <a:pPr eaLnBrk="1" hangingPunct="1">
              <a:defRPr/>
            </a:pPr>
            <a:r>
              <a:rPr lang="ru-RU" sz="2800" dirty="0" err="1">
                <a:solidFill>
                  <a:schemeClr val="tx1"/>
                </a:solidFill>
              </a:rPr>
              <a:t>Электроодонтодиагностика</a:t>
            </a:r>
            <a:br>
              <a:rPr lang="ru-RU" sz="2800" dirty="0">
                <a:solidFill>
                  <a:schemeClr val="tx1"/>
                </a:solidFill>
              </a:rPr>
            </a:br>
            <a:r>
              <a:rPr lang="ru-RU" sz="2800" dirty="0">
                <a:solidFill>
                  <a:schemeClr val="tx1"/>
                </a:solidFill>
              </a:rPr>
              <a:t> у детей при заболеваниях временных</a:t>
            </a:r>
            <a:br>
              <a:rPr lang="ru-RU" sz="2800" dirty="0">
                <a:solidFill>
                  <a:schemeClr val="tx1"/>
                </a:solidFill>
              </a:rPr>
            </a:br>
            <a:r>
              <a:rPr lang="ru-RU" sz="2800" dirty="0">
                <a:solidFill>
                  <a:schemeClr val="tx1"/>
                </a:solidFill>
              </a:rPr>
              <a:t>зубов используется очень редко, </a:t>
            </a:r>
            <a:br>
              <a:rPr lang="ru-RU" sz="2800" dirty="0">
                <a:solidFill>
                  <a:schemeClr val="tx1"/>
                </a:solidFill>
              </a:rPr>
            </a:br>
            <a:r>
              <a:rPr lang="ru-RU" sz="2800" dirty="0">
                <a:solidFill>
                  <a:schemeClr val="tx1"/>
                </a:solidFill>
              </a:rPr>
              <a:t>вследствие неадекватной реакции </a:t>
            </a:r>
            <a:br>
              <a:rPr lang="ru-RU" sz="2800" dirty="0">
                <a:solidFill>
                  <a:schemeClr val="tx1"/>
                </a:solidFill>
              </a:rPr>
            </a:br>
            <a:r>
              <a:rPr lang="ru-RU" sz="2800" dirty="0">
                <a:solidFill>
                  <a:schemeClr val="tx1"/>
                </a:solidFill>
              </a:rPr>
              <a:t>ребёнка на процесс исследования</a:t>
            </a:r>
            <a:br>
              <a:rPr lang="ru-RU" sz="2800" dirty="0">
                <a:solidFill>
                  <a:schemeClr val="tx1"/>
                </a:solidFill>
              </a:rPr>
            </a:br>
            <a:endParaRPr lang="ru-RU" sz="2800" dirty="0">
              <a:solidFill>
                <a:schemeClr val="tx1"/>
              </a:solidFill>
            </a:endParaRPr>
          </a:p>
        </p:txBody>
      </p:sp>
    </p:spTree>
    <p:extLst>
      <p:ext uri="{BB962C8B-B14F-4D97-AF65-F5344CB8AC3E}">
        <p14:creationId xmlns:p14="http://schemas.microsoft.com/office/powerpoint/2010/main" val="63751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CC17E9-532A-4F5E-80C6-FA514CD9A685}"/>
              </a:ext>
            </a:extLst>
          </p:cNvPr>
          <p:cNvSpPr>
            <a:spLocks noGrp="1"/>
          </p:cNvSpPr>
          <p:nvPr>
            <p:ph type="title"/>
          </p:nvPr>
        </p:nvSpPr>
        <p:spPr>
          <a:xfrm>
            <a:off x="1123326" y="1842971"/>
            <a:ext cx="10078073" cy="3795396"/>
          </a:xfrm>
        </p:spPr>
        <p:txBody>
          <a:bodyPr>
            <a:noAutofit/>
          </a:bodyPr>
          <a:lstStyle/>
          <a:p>
            <a:r>
              <a:rPr lang="ru-RU" sz="1800" dirty="0">
                <a:solidFill>
                  <a:schemeClr val="tx1"/>
                </a:solidFill>
              </a:rPr>
              <a:t>Основными задачами лечения пульпита являются: снятие боли, ликвидация </a:t>
            </a:r>
            <a:r>
              <a:rPr lang="ru-RU" sz="1800" dirty="0" err="1">
                <a:solidFill>
                  <a:schemeClr val="tx1"/>
                </a:solidFill>
              </a:rPr>
              <a:t>одонтогенной</a:t>
            </a:r>
            <a:r>
              <a:rPr lang="ru-RU" sz="1800" dirty="0">
                <a:solidFill>
                  <a:schemeClr val="tx1"/>
                </a:solidFill>
              </a:rPr>
              <a:t> инфекции, предупреждение развития периодонтита и других грозных осложнений, восстановление функций зуба.</a:t>
            </a:r>
            <a:br>
              <a:rPr lang="ru-RU" sz="1800" dirty="0">
                <a:solidFill>
                  <a:schemeClr val="tx1"/>
                </a:solidFill>
              </a:rPr>
            </a:br>
            <a:r>
              <a:rPr lang="ru-RU" sz="1800" dirty="0">
                <a:solidFill>
                  <a:schemeClr val="tx1"/>
                </a:solidFill>
              </a:rPr>
              <a:t> Существующие методы лечения пульпита можно разделить на </a:t>
            </a:r>
            <a:r>
              <a:rPr lang="ru-RU" sz="1800" b="1" dirty="0">
                <a:solidFill>
                  <a:schemeClr val="tx1"/>
                </a:solidFill>
              </a:rPr>
              <a:t>консервативные</a:t>
            </a:r>
            <a:r>
              <a:rPr lang="ru-RU" sz="1800" dirty="0">
                <a:solidFill>
                  <a:schemeClr val="tx1"/>
                </a:solidFill>
              </a:rPr>
              <a:t>, направленные на ликвидацию очага воспаления с сохранением жизнеспособности всей пульпы (биологический метод, метод непрямой </a:t>
            </a:r>
            <a:r>
              <a:rPr lang="ru-RU" sz="1800" dirty="0" err="1">
                <a:solidFill>
                  <a:schemeClr val="tx1"/>
                </a:solidFill>
              </a:rPr>
              <a:t>пульпотерапии</a:t>
            </a:r>
            <a:r>
              <a:rPr lang="ru-RU" sz="1800" dirty="0">
                <a:solidFill>
                  <a:schemeClr val="tx1"/>
                </a:solidFill>
              </a:rPr>
              <a:t>, прямое покрытие пульпы) и </a:t>
            </a:r>
            <a:r>
              <a:rPr lang="ru-RU" sz="1800" b="1" dirty="0">
                <a:solidFill>
                  <a:schemeClr val="tx1"/>
                </a:solidFill>
              </a:rPr>
              <a:t>хирургические</a:t>
            </a:r>
            <a:r>
              <a:rPr lang="ru-RU" sz="1800" dirty="0">
                <a:solidFill>
                  <a:schemeClr val="tx1"/>
                </a:solidFill>
              </a:rPr>
              <a:t>, предусматривающие удаление </a:t>
            </a:r>
            <a:r>
              <a:rPr lang="ru-RU" sz="1800" dirty="0" err="1">
                <a:solidFill>
                  <a:schemeClr val="tx1"/>
                </a:solidFill>
              </a:rPr>
              <a:t>коронковой</a:t>
            </a:r>
            <a:r>
              <a:rPr lang="ru-RU" sz="1800" dirty="0">
                <a:solidFill>
                  <a:schemeClr val="tx1"/>
                </a:solidFill>
              </a:rPr>
              <a:t> (ампутация) или всей пульпы (экстирпация). В свою очередь хирургические методы могут быть выполнены в условиях обезболивания и тогда они называются витальной ампутацией или витальной экстирпацией и после предварительной </a:t>
            </a:r>
            <a:r>
              <a:rPr lang="ru-RU" sz="1800" dirty="0" err="1">
                <a:solidFill>
                  <a:schemeClr val="tx1"/>
                </a:solidFill>
              </a:rPr>
              <a:t>девитализации</a:t>
            </a:r>
            <a:r>
              <a:rPr lang="ru-RU" sz="1800" dirty="0">
                <a:solidFill>
                  <a:schemeClr val="tx1"/>
                </a:solidFill>
              </a:rPr>
              <a:t> – </a:t>
            </a:r>
            <a:r>
              <a:rPr lang="ru-RU" sz="1800" dirty="0" err="1">
                <a:solidFill>
                  <a:schemeClr val="tx1"/>
                </a:solidFill>
              </a:rPr>
              <a:t>девитальная</a:t>
            </a:r>
            <a:r>
              <a:rPr lang="ru-RU" sz="1800" dirty="0">
                <a:solidFill>
                  <a:schemeClr val="tx1"/>
                </a:solidFill>
              </a:rPr>
              <a:t> ампутация и </a:t>
            </a:r>
            <a:r>
              <a:rPr lang="ru-RU" sz="1800" dirty="0" err="1">
                <a:solidFill>
                  <a:schemeClr val="tx1"/>
                </a:solidFill>
              </a:rPr>
              <a:t>девитальная</a:t>
            </a:r>
            <a:r>
              <a:rPr lang="ru-RU" sz="1800" dirty="0">
                <a:solidFill>
                  <a:schemeClr val="tx1"/>
                </a:solidFill>
              </a:rPr>
              <a:t> экстирпация. </a:t>
            </a:r>
          </a:p>
        </p:txBody>
      </p:sp>
      <p:sp>
        <p:nvSpPr>
          <p:cNvPr id="5" name="Текст 4">
            <a:extLst>
              <a:ext uri="{FF2B5EF4-FFF2-40B4-BE49-F238E27FC236}">
                <a16:creationId xmlns:a16="http://schemas.microsoft.com/office/drawing/2014/main" id="{46D56855-8A6E-4124-BFE3-888990419607}"/>
              </a:ext>
            </a:extLst>
          </p:cNvPr>
          <p:cNvSpPr>
            <a:spLocks noGrp="1"/>
          </p:cNvSpPr>
          <p:nvPr>
            <p:ph type="body" sz="quarter" idx="15"/>
          </p:nvPr>
        </p:nvSpPr>
        <p:spPr>
          <a:xfrm>
            <a:off x="1545336" y="369241"/>
            <a:ext cx="9198864" cy="864000"/>
          </a:xfrm>
        </p:spPr>
        <p:txBody>
          <a:bodyPr/>
          <a:lstStyle/>
          <a:p>
            <a:r>
              <a:rPr lang="ru-RU" sz="3600" dirty="0">
                <a:solidFill>
                  <a:schemeClr val="tx1"/>
                </a:solidFill>
                <a:effectLst>
                  <a:outerShdw blurRad="38100" dist="38100" dir="2700000" algn="tl">
                    <a:srgbClr val="000000">
                      <a:alpha val="43137"/>
                    </a:srgbClr>
                  </a:outerShdw>
                </a:effectLst>
              </a:rPr>
              <a:t>Методы лечения пульпита временных зубов</a:t>
            </a:r>
          </a:p>
        </p:txBody>
      </p:sp>
    </p:spTree>
    <p:extLst>
      <p:ext uri="{BB962C8B-B14F-4D97-AF65-F5344CB8AC3E}">
        <p14:creationId xmlns:p14="http://schemas.microsoft.com/office/powerpoint/2010/main" val="397540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227380" y="1952053"/>
            <a:ext cx="9471100" cy="3795396"/>
          </a:xfrm>
        </p:spPr>
        <p:txBody>
          <a:bodyPr>
            <a:normAutofit/>
          </a:bodyPr>
          <a:lstStyle/>
          <a:p>
            <a:r>
              <a:rPr lang="ru-RU" dirty="0"/>
              <a:t>Изучить острый пульпит временных зубов и сформулировать действия врача-стоматолога и определить тактику лечения при данном заболевании</a:t>
            </a:r>
            <a:endParaRPr lang="ru-RU" sz="4000" dirty="0">
              <a:latin typeface="Segoe UI Light" panose="020B0502040204020203" pitchFamily="34" charset="0"/>
              <a:cs typeface="Segoe UI Light" panose="020B0502040204020203" pitchFamily="34" charset="0"/>
            </a:endParaRPr>
          </a:p>
        </p:txBody>
      </p:sp>
      <p:sp>
        <p:nvSpPr>
          <p:cNvPr id="7" name="Прямоугольник 6">
            <a:hlinkClick r:id="" action="ppaction://hlinkshowjump?jump=nextslide">
              <a:snd r:embed="rId2" name="chimes.wav"/>
            </a:hlinkClick>
          </p:cNvPr>
          <p:cNvSpPr/>
          <p:nvPr/>
        </p:nvSpPr>
        <p:spPr>
          <a:xfrm>
            <a:off x="3973037" y="592128"/>
            <a:ext cx="3376800" cy="864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ЦЕЛЬ</a:t>
            </a:r>
            <a:endParaRPr lang="ru-RU" sz="2400" b="1" dirty="0">
              <a:solidFill>
                <a:schemeClr val="accent1">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52" y="6991855"/>
            <a:ext cx="2264474" cy="1331089"/>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99991" y="-1019175"/>
            <a:ext cx="1087755" cy="1019175"/>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658" y="238386"/>
            <a:ext cx="844933" cy="793051"/>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345" y="1896931"/>
            <a:ext cx="413035" cy="812747"/>
          </a:xfrm>
          <a:prstGeom prst="rect">
            <a:avLst/>
          </a:prstGeom>
        </p:spPr>
      </p:pic>
    </p:spTree>
    <p:extLst>
      <p:ext uri="{BB962C8B-B14F-4D97-AF65-F5344CB8AC3E}">
        <p14:creationId xmlns:p14="http://schemas.microsoft.com/office/powerpoint/2010/main" val="3260632188"/>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521 -0.0037 L 0.52227 -0.00208 " pathEditMode="relative" rAng="0" ptsTypes="AA">
                                      <p:cBhvr>
                                        <p:cTn id="6" dur="2000" fill="hold"/>
                                        <p:tgtEl>
                                          <p:spTgt spid="13"/>
                                        </p:tgtEl>
                                        <p:attrNameLst>
                                          <p:attrName>ppt_x</p:attrName>
                                          <p:attrName>ppt_y</p:attrName>
                                        </p:attrNameLst>
                                      </p:cBhvr>
                                      <p:rCtr x="26367" y="69"/>
                                    </p:animMotion>
                                  </p:childTnLst>
                                </p:cTn>
                              </p:par>
                              <p:par>
                                <p:cTn id="7" presetID="42" presetClass="path" presetSubtype="0" accel="50000" decel="50000" fill="hold" nodeType="withEffect">
                                  <p:stCondLst>
                                    <p:cond delay="0"/>
                                  </p:stCondLst>
                                  <p:childTnLst>
                                    <p:animMotion origin="layout" path="M 8.33333E-7 -4.44444E-6 L -0.13229 0.28542 " pathEditMode="relative" rAng="0" ptsTypes="AA">
                                      <p:cBhvr>
                                        <p:cTn id="8" dur="2000" fill="hold"/>
                                        <p:tgtEl>
                                          <p:spTgt spid="11"/>
                                        </p:tgtEl>
                                        <p:attrNameLst>
                                          <p:attrName>ppt_x</p:attrName>
                                          <p:attrName>ppt_y</p:attrName>
                                        </p:attrNameLst>
                                      </p:cBhvr>
                                      <p:rCtr x="-6615" y="14259"/>
                                    </p:animMotion>
                                  </p:childTnLst>
                                </p:cTn>
                              </p:par>
                              <p:par>
                                <p:cTn id="9" presetID="64" presetClass="path" presetSubtype="0" accel="50000" decel="50000" fill="hold" nodeType="withEffect">
                                  <p:stCondLst>
                                    <p:cond delay="0"/>
                                  </p:stCondLst>
                                  <p:childTnLst>
                                    <p:animMotion origin="layout" path="M 0.0086 0.01527 L 0.22279 -0.2845 " pathEditMode="relative" rAng="0" ptsTypes="AA">
                                      <p:cBhvr>
                                        <p:cTn id="10" dur="2000" fill="hold"/>
                                        <p:tgtEl>
                                          <p:spTgt spid="10"/>
                                        </p:tgtEl>
                                        <p:attrNameLst>
                                          <p:attrName>ppt_x</p:attrName>
                                          <p:attrName>ppt_y</p:attrName>
                                        </p:attrNameLst>
                                      </p:cBhvr>
                                      <p:rCtr x="10703" y="-15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7"/>
                                        </p:tgtEl>
                                        <p:attrNameLst>
                                          <p:attrName>style.color</p:attrName>
                                        </p:attrNameLst>
                                      </p:cBhvr>
                                      <p:to>
                                        <p:clrVal>
                                          <a:schemeClr val="bg1"/>
                                        </p:clrVal>
                                      </p:to>
                                    </p:set>
                                  </p:childTnLst>
                                </p:cTn>
                              </p:par>
                              <p:par>
                                <p:cTn id="16" presetID="1" presetClass="emph" presetSubtype="1" nodeType="withEffect">
                                  <p:stCondLst>
                                    <p:cond delay="0"/>
                                  </p:stCondLst>
                                  <p:childTnLst>
                                    <p:set>
                                      <p:cBhvr>
                                        <p:cTn id="17" dur="indefinite"/>
                                        <p:tgtEl>
                                          <p:spTgt spid="7"/>
                                        </p:tgtEl>
                                        <p:attrNameLst>
                                          <p:attrName>fillcolor</p:attrName>
                                        </p:attrNameLst>
                                      </p:cBhvr>
                                      <p:to>
                                        <p:clrVal>
                                          <a:srgbClr val="B9D07E"/>
                                        </p:clrVal>
                                      </p:to>
                                    </p:set>
                                    <p:set>
                                      <p:cBhvr>
                                        <p:cTn id="18" dur="indefinite"/>
                                        <p:tgtEl>
                                          <p:spTgt spid="7"/>
                                        </p:tgtEl>
                                        <p:attrNameLst>
                                          <p:attrName>fill.type</p:attrName>
                                        </p:attrNameLst>
                                      </p:cBhvr>
                                      <p:to>
                                        <p:strVal val="solid"/>
                                      </p:to>
                                    </p:set>
                                    <p:set>
                                      <p:cBhvr>
                                        <p:cTn id="19" dur="indefinite"/>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0E4E785-2503-4043-8B2D-86003201757C}"/>
              </a:ext>
            </a:extLst>
          </p:cNvPr>
          <p:cNvSpPr>
            <a:spLocks noGrp="1"/>
          </p:cNvSpPr>
          <p:nvPr>
            <p:ph type="body" sz="quarter" idx="13"/>
          </p:nvPr>
        </p:nvSpPr>
        <p:spPr>
          <a:xfrm>
            <a:off x="722376" y="73152"/>
            <a:ext cx="9290304" cy="5495544"/>
          </a:xfrm>
        </p:spPr>
        <p:txBody>
          <a:bodyPr/>
          <a:lstStyle/>
          <a:p>
            <a:r>
              <a:rPr lang="ru-RU" sz="1800" b="1" dirty="0">
                <a:solidFill>
                  <a:schemeClr val="tx1"/>
                </a:solidFill>
              </a:rPr>
              <a:t>Консервативные методы</a:t>
            </a:r>
          </a:p>
          <a:p>
            <a:pPr algn="l"/>
            <a:r>
              <a:rPr lang="ru-RU" sz="1800" b="1" dirty="0">
                <a:solidFill>
                  <a:schemeClr val="tx1"/>
                </a:solidFill>
              </a:rPr>
              <a:t> </a:t>
            </a:r>
            <a:r>
              <a:rPr lang="ru-RU" sz="1800" u="sng" dirty="0">
                <a:solidFill>
                  <a:schemeClr val="tx1"/>
                </a:solidFill>
              </a:rPr>
              <a:t>Биологический метод. </a:t>
            </a:r>
          </a:p>
          <a:p>
            <a:pPr algn="l"/>
            <a:r>
              <a:rPr lang="ru-RU" sz="1800" dirty="0">
                <a:solidFill>
                  <a:schemeClr val="tx1"/>
                </a:solidFill>
              </a:rPr>
              <a:t>Несмотря на целый ряд сообщений об эффективности биологического метода лечения пульпитов временных зубов, его проводят с большими ограничениями и только у детей, относящихся к I и II группам здоровья (здоровые и практически здоровые дети и дети, имеющие компенсированное течение кариеса зубов) - при случайном вскрытие полости зуба во время лечения кариеса.</a:t>
            </a:r>
          </a:p>
          <a:p>
            <a:pPr algn="l"/>
            <a:r>
              <a:rPr lang="ru-RU" sz="1600" b="1" dirty="0">
                <a:solidFill>
                  <a:schemeClr val="tx1"/>
                </a:solidFill>
              </a:rPr>
              <a:t>Дополнительное условие: </a:t>
            </a:r>
            <a:r>
              <a:rPr lang="ru-RU" sz="1600" dirty="0">
                <a:solidFill>
                  <a:schemeClr val="tx1"/>
                </a:solidFill>
              </a:rPr>
              <a:t>пациент должен быть контактным. </a:t>
            </a:r>
          </a:p>
          <a:p>
            <a:pPr algn="l"/>
            <a:r>
              <a:rPr lang="ru-RU" sz="1600" dirty="0">
                <a:solidFill>
                  <a:schemeClr val="tx1"/>
                </a:solidFill>
              </a:rPr>
              <a:t>Для сохранения жизнеспособности всей пульпы проводят непрямое ее покрытие лекарственными препаратами, если полость зуба не вскрыта, или прямое, когда на обнаженную пульпу накладывают лечебную пасту, стимулирующую выработку «дентинного мостика». Необходимо соблюдать асептику на всех этапах работы. При выборе лекарственных препаратов для антисептической обработки кариозных полостей следует учитывать эффективность их антибактериального действия, способность стимулировать регенеративные свойства пульпы, важно отсутствие аллергического компонента и микробной </a:t>
            </a:r>
            <a:r>
              <a:rPr lang="ru-RU" sz="1600" dirty="0" err="1">
                <a:solidFill>
                  <a:schemeClr val="tx1"/>
                </a:solidFill>
              </a:rPr>
              <a:t>резистенции</a:t>
            </a:r>
            <a:r>
              <a:rPr lang="ru-RU" sz="1600" dirty="0">
                <a:solidFill>
                  <a:schemeClr val="tx1"/>
                </a:solidFill>
              </a:rPr>
              <a:t>. </a:t>
            </a:r>
            <a:r>
              <a:rPr lang="ru-RU" sz="1800" dirty="0">
                <a:solidFill>
                  <a:schemeClr val="tx1"/>
                </a:solidFill>
              </a:rPr>
              <a:t> </a:t>
            </a:r>
          </a:p>
        </p:txBody>
      </p:sp>
    </p:spTree>
    <p:extLst>
      <p:ext uri="{BB962C8B-B14F-4D97-AF65-F5344CB8AC3E}">
        <p14:creationId xmlns:p14="http://schemas.microsoft.com/office/powerpoint/2010/main" val="1017159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3F89B32F-EE6B-4FB1-8E6E-14C1709AB0D7}"/>
              </a:ext>
            </a:extLst>
          </p:cNvPr>
          <p:cNvSpPr>
            <a:spLocks noGrp="1"/>
          </p:cNvSpPr>
          <p:nvPr>
            <p:ph type="body" sz="quarter" idx="13"/>
          </p:nvPr>
        </p:nvSpPr>
        <p:spPr>
          <a:xfrm>
            <a:off x="228600" y="1032932"/>
            <a:ext cx="10085832" cy="4700356"/>
          </a:xfrm>
        </p:spPr>
        <p:txBody>
          <a:bodyPr/>
          <a:lstStyle/>
          <a:p>
            <a:r>
              <a:rPr lang="ru-RU" b="1" dirty="0">
                <a:solidFill>
                  <a:schemeClr val="tx1"/>
                </a:solidFill>
              </a:rPr>
              <a:t>Техника выполнения</a:t>
            </a:r>
          </a:p>
          <a:p>
            <a:pPr algn="l"/>
            <a:r>
              <a:rPr lang="ru-RU" dirty="0">
                <a:solidFill>
                  <a:schemeClr val="tx1"/>
                </a:solidFill>
              </a:rPr>
              <a:t> 1. Обезболивание. </a:t>
            </a:r>
          </a:p>
          <a:p>
            <a:pPr algn="l"/>
            <a:r>
              <a:rPr lang="ru-RU" dirty="0">
                <a:solidFill>
                  <a:schemeClr val="tx1"/>
                </a:solidFill>
              </a:rPr>
              <a:t>2. Изоляция операционного поля (желательно с помощью коффердама). </a:t>
            </a:r>
          </a:p>
          <a:p>
            <a:pPr algn="l"/>
            <a:r>
              <a:rPr lang="ru-RU" dirty="0">
                <a:solidFill>
                  <a:schemeClr val="tx1"/>
                </a:solidFill>
              </a:rPr>
              <a:t>3. Препарирование кариозной полости. При препарировании максимально удаляются биологически измененные ткани; препарирование дна кариозной полости целесообразно проводить в конце манипуляции СТЕРИЛЬНЫМ БОРОМ. </a:t>
            </a:r>
          </a:p>
          <a:p>
            <a:pPr algn="l"/>
            <a:r>
              <a:rPr lang="ru-RU" dirty="0">
                <a:solidFill>
                  <a:schemeClr val="tx1"/>
                </a:solidFill>
              </a:rPr>
              <a:t>4. Антисептическая обработка кариозной полости хлоргексидином – 0,05% раствором</a:t>
            </a:r>
          </a:p>
          <a:p>
            <a:pPr algn="l"/>
            <a:r>
              <a:rPr lang="ru-RU" dirty="0">
                <a:solidFill>
                  <a:schemeClr val="tx1"/>
                </a:solidFill>
              </a:rPr>
              <a:t>5. Высушивание кариозной полости стерильными ватными шариками. </a:t>
            </a:r>
          </a:p>
          <a:p>
            <a:pPr algn="l"/>
            <a:r>
              <a:rPr lang="ru-RU" dirty="0">
                <a:solidFill>
                  <a:schemeClr val="tx1"/>
                </a:solidFill>
              </a:rPr>
              <a:t>6. Наложение </a:t>
            </a:r>
            <a:r>
              <a:rPr lang="ru-RU" dirty="0" err="1">
                <a:solidFill>
                  <a:schemeClr val="tx1"/>
                </a:solidFill>
              </a:rPr>
              <a:t>кальцийгидроксидсодержащего</a:t>
            </a:r>
            <a:r>
              <a:rPr lang="ru-RU" dirty="0">
                <a:solidFill>
                  <a:schemeClr val="tx1"/>
                </a:solidFill>
              </a:rPr>
              <a:t> препарата с высоким рН на вскрытую точку пульпы. (Минерал </a:t>
            </a:r>
            <a:r>
              <a:rPr lang="ru-RU" dirty="0" err="1">
                <a:solidFill>
                  <a:schemeClr val="tx1"/>
                </a:solidFill>
              </a:rPr>
              <a:t>Триоксид</a:t>
            </a:r>
            <a:r>
              <a:rPr lang="ru-RU" dirty="0">
                <a:solidFill>
                  <a:schemeClr val="tx1"/>
                </a:solidFill>
              </a:rPr>
              <a:t> Агрегат (МТА) – </a:t>
            </a:r>
            <a:r>
              <a:rPr lang="en-US" dirty="0">
                <a:solidFill>
                  <a:schemeClr val="tx1"/>
                </a:solidFill>
              </a:rPr>
              <a:t>Pro Root </a:t>
            </a:r>
            <a:r>
              <a:rPr lang="ru-RU" dirty="0">
                <a:solidFill>
                  <a:schemeClr val="tx1"/>
                </a:solidFill>
              </a:rPr>
              <a:t>МТА (“</a:t>
            </a:r>
            <a:r>
              <a:rPr lang="en-US" dirty="0">
                <a:solidFill>
                  <a:schemeClr val="tx1"/>
                </a:solidFill>
              </a:rPr>
              <a:t>Dentsply”)</a:t>
            </a:r>
            <a:r>
              <a:rPr lang="ru-RU" dirty="0">
                <a:solidFill>
                  <a:schemeClr val="tx1"/>
                </a:solidFill>
              </a:rPr>
              <a:t>, </a:t>
            </a:r>
            <a:r>
              <a:rPr lang="en-US" dirty="0" err="1">
                <a:solidFill>
                  <a:schemeClr val="tx1"/>
                </a:solidFill>
              </a:rPr>
              <a:t>Biodentin</a:t>
            </a:r>
            <a:r>
              <a:rPr lang="ru-RU" dirty="0">
                <a:solidFill>
                  <a:schemeClr val="tx1"/>
                </a:solidFill>
              </a:rPr>
              <a:t>)</a:t>
            </a:r>
          </a:p>
          <a:p>
            <a:pPr algn="l"/>
            <a:r>
              <a:rPr lang="ru-RU" dirty="0">
                <a:solidFill>
                  <a:schemeClr val="tx1"/>
                </a:solidFill>
              </a:rPr>
              <a:t> 7. Постановка постоянной пломбы (при условии если пациент контактный и адекватно реагирует на стоматологические манипуляции) либо временной пломбы.</a:t>
            </a:r>
          </a:p>
        </p:txBody>
      </p:sp>
    </p:spTree>
    <p:extLst>
      <p:ext uri="{BB962C8B-B14F-4D97-AF65-F5344CB8AC3E}">
        <p14:creationId xmlns:p14="http://schemas.microsoft.com/office/powerpoint/2010/main" val="201905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A60F437-2010-441B-9795-73DEC30614A0}"/>
              </a:ext>
            </a:extLst>
          </p:cNvPr>
          <p:cNvSpPr>
            <a:spLocks noGrp="1"/>
          </p:cNvSpPr>
          <p:nvPr>
            <p:ph type="body" sz="quarter" idx="13"/>
          </p:nvPr>
        </p:nvSpPr>
        <p:spPr>
          <a:xfrm>
            <a:off x="228600" y="155448"/>
            <a:ext cx="6355081" cy="3968496"/>
          </a:xfrm>
        </p:spPr>
        <p:txBody>
          <a:bodyPr/>
          <a:lstStyle/>
          <a:p>
            <a:r>
              <a:rPr lang="ru-RU" sz="3200" b="1" dirty="0">
                <a:solidFill>
                  <a:schemeClr val="tx1"/>
                </a:solidFill>
              </a:rPr>
              <a:t>Хирургические методы </a:t>
            </a:r>
          </a:p>
          <a:p>
            <a:endParaRPr lang="ru-RU" sz="3200" b="1" dirty="0">
              <a:solidFill>
                <a:schemeClr val="tx1"/>
              </a:solidFill>
            </a:endParaRPr>
          </a:p>
          <a:p>
            <a:pPr algn="l"/>
            <a:r>
              <a:rPr lang="ru-RU" sz="2800" u="sng" dirty="0">
                <a:solidFill>
                  <a:schemeClr val="tx1"/>
                </a:solidFill>
              </a:rPr>
              <a:t>Витальная ампутация (</a:t>
            </a:r>
            <a:r>
              <a:rPr lang="ru-RU" sz="2800" u="sng" dirty="0" err="1">
                <a:solidFill>
                  <a:schemeClr val="tx1"/>
                </a:solidFill>
              </a:rPr>
              <a:t>пульпотомия</a:t>
            </a:r>
            <a:r>
              <a:rPr lang="ru-RU" sz="2800" u="sng" dirty="0">
                <a:solidFill>
                  <a:schemeClr val="tx1"/>
                </a:solidFill>
              </a:rPr>
              <a:t>) </a:t>
            </a:r>
          </a:p>
          <a:p>
            <a:pPr algn="l"/>
            <a:r>
              <a:rPr lang="ru-RU" sz="2800" u="sng" dirty="0">
                <a:solidFill>
                  <a:schemeClr val="tx1"/>
                </a:solidFill>
              </a:rPr>
              <a:t>Витальная экстирпация (</a:t>
            </a:r>
            <a:r>
              <a:rPr lang="ru-RU" sz="2800" u="sng" dirty="0" err="1">
                <a:solidFill>
                  <a:schemeClr val="tx1"/>
                </a:solidFill>
              </a:rPr>
              <a:t>пульпэктомии</a:t>
            </a:r>
            <a:r>
              <a:rPr lang="ru-RU" sz="2800" u="sng" dirty="0">
                <a:solidFill>
                  <a:schemeClr val="tx1"/>
                </a:solidFill>
              </a:rPr>
              <a:t>)</a:t>
            </a:r>
            <a:endParaRPr lang="ru-RU" sz="3200" u="sng" dirty="0">
              <a:solidFill>
                <a:schemeClr val="tx1"/>
              </a:solidFill>
            </a:endParaRPr>
          </a:p>
          <a:p>
            <a:pPr algn="l"/>
            <a:r>
              <a:rPr lang="ru-RU" sz="2800" u="sng" dirty="0">
                <a:solidFill>
                  <a:schemeClr val="tx1"/>
                </a:solidFill>
              </a:rPr>
              <a:t>Метод </a:t>
            </a:r>
            <a:r>
              <a:rPr lang="ru-RU" sz="2800" u="sng" dirty="0" err="1">
                <a:solidFill>
                  <a:schemeClr val="tx1"/>
                </a:solidFill>
              </a:rPr>
              <a:t>девитальной</a:t>
            </a:r>
            <a:r>
              <a:rPr lang="ru-RU" sz="2800" u="sng" dirty="0">
                <a:solidFill>
                  <a:schemeClr val="tx1"/>
                </a:solidFill>
              </a:rPr>
              <a:t> ампутации</a:t>
            </a:r>
          </a:p>
          <a:p>
            <a:pPr algn="l"/>
            <a:r>
              <a:rPr lang="ru-RU" sz="2800" u="sng" dirty="0">
                <a:solidFill>
                  <a:schemeClr val="tx1"/>
                </a:solidFill>
              </a:rPr>
              <a:t>Метод </a:t>
            </a:r>
            <a:r>
              <a:rPr lang="ru-RU" sz="2800" u="sng" dirty="0" err="1">
                <a:solidFill>
                  <a:schemeClr val="tx1"/>
                </a:solidFill>
              </a:rPr>
              <a:t>девитальной</a:t>
            </a:r>
            <a:r>
              <a:rPr lang="ru-RU" sz="2800" u="sng" dirty="0">
                <a:solidFill>
                  <a:schemeClr val="tx1"/>
                </a:solidFill>
              </a:rPr>
              <a:t> экстирпации</a:t>
            </a:r>
          </a:p>
          <a:p>
            <a:pPr algn="l"/>
            <a:r>
              <a:rPr lang="ru-RU" sz="2800" u="sng" dirty="0">
                <a:solidFill>
                  <a:schemeClr val="tx1"/>
                </a:solidFill>
              </a:rPr>
              <a:t>Комбинированный метод</a:t>
            </a:r>
          </a:p>
          <a:p>
            <a:pPr algn="l"/>
            <a:endParaRPr lang="ru-RU" u="sng" dirty="0">
              <a:solidFill>
                <a:schemeClr val="tx1"/>
              </a:solidFill>
            </a:endParaRPr>
          </a:p>
        </p:txBody>
      </p:sp>
      <p:sp>
        <p:nvSpPr>
          <p:cNvPr id="4" name="TextBox 3">
            <a:extLst>
              <a:ext uri="{FF2B5EF4-FFF2-40B4-BE49-F238E27FC236}">
                <a16:creationId xmlns:a16="http://schemas.microsoft.com/office/drawing/2014/main" id="{E975E686-214D-4ECF-877E-ADFDDA888E29}"/>
              </a:ext>
            </a:extLst>
          </p:cNvPr>
          <p:cNvSpPr txBox="1"/>
          <p:nvPr/>
        </p:nvSpPr>
        <p:spPr>
          <a:xfrm>
            <a:off x="7135409" y="1682913"/>
            <a:ext cx="4303735" cy="646331"/>
          </a:xfrm>
          <a:prstGeom prst="rect">
            <a:avLst/>
          </a:prstGeom>
          <a:solidFill>
            <a:schemeClr val="bg1"/>
          </a:solidFill>
        </p:spPr>
        <p:txBody>
          <a:bodyPr wrap="square">
            <a:spAutoFit/>
          </a:bodyPr>
          <a:lstStyle/>
          <a:p>
            <a:pPr algn="ctr"/>
            <a:r>
              <a:rPr lang="ru-RU" dirty="0"/>
              <a:t>Методы лечения пульпитов можно представить в виде схемы</a:t>
            </a:r>
          </a:p>
        </p:txBody>
      </p:sp>
      <p:pic>
        <p:nvPicPr>
          <p:cNvPr id="8" name="Рисунок 7">
            <a:extLst>
              <a:ext uri="{FF2B5EF4-FFF2-40B4-BE49-F238E27FC236}">
                <a16:creationId xmlns:a16="http://schemas.microsoft.com/office/drawing/2014/main" id="{39F02ACD-DBE5-484B-827E-D8EA15878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6373" y="2641378"/>
            <a:ext cx="4929052" cy="2965132"/>
          </a:xfrm>
          <a:prstGeom prst="rect">
            <a:avLst/>
          </a:prstGeom>
        </p:spPr>
      </p:pic>
      <p:sp>
        <p:nvSpPr>
          <p:cNvPr id="10" name="TextBox 9">
            <a:extLst>
              <a:ext uri="{FF2B5EF4-FFF2-40B4-BE49-F238E27FC236}">
                <a16:creationId xmlns:a16="http://schemas.microsoft.com/office/drawing/2014/main" id="{2D0EC23A-56F5-4A2E-A52D-9C8B1A9CB6F8}"/>
              </a:ext>
            </a:extLst>
          </p:cNvPr>
          <p:cNvSpPr txBox="1"/>
          <p:nvPr/>
        </p:nvSpPr>
        <p:spPr>
          <a:xfrm>
            <a:off x="6583681" y="5741200"/>
            <a:ext cx="5014899" cy="646331"/>
          </a:xfrm>
          <a:prstGeom prst="rect">
            <a:avLst/>
          </a:prstGeom>
          <a:noFill/>
        </p:spPr>
        <p:txBody>
          <a:bodyPr wrap="square">
            <a:spAutoFit/>
          </a:bodyPr>
          <a:lstStyle/>
          <a:p>
            <a:pPr algn="ctr"/>
            <a:r>
              <a:rPr lang="ru-RU" sz="1200" b="1" dirty="0"/>
              <a:t>ДЕТСКАЯ ТЕРАПЕВТИЧЕСКАЯ СТОМАТОЛОГИЯ Учебное пособие для студентов стоматологического факультета и врачей-интернов </a:t>
            </a:r>
          </a:p>
          <a:p>
            <a:pPr algn="ctr"/>
            <a:r>
              <a:rPr lang="ru-RU" sz="1200" b="1" dirty="0"/>
              <a:t>Под редакцией профессора В.И. </a:t>
            </a:r>
            <a:r>
              <a:rPr lang="ru-RU" sz="1200" b="1" dirty="0" err="1"/>
              <a:t>Куцевляка</a:t>
            </a:r>
            <a:r>
              <a:rPr lang="ru-RU" sz="1200" b="1" dirty="0"/>
              <a:t>. Страница 133.</a:t>
            </a:r>
          </a:p>
        </p:txBody>
      </p:sp>
    </p:spTree>
    <p:extLst>
      <p:ext uri="{BB962C8B-B14F-4D97-AF65-F5344CB8AC3E}">
        <p14:creationId xmlns:p14="http://schemas.microsoft.com/office/powerpoint/2010/main" val="190966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CFF3F28-9B43-4460-8EC5-36C6630C529D}"/>
              </a:ext>
            </a:extLst>
          </p:cNvPr>
          <p:cNvSpPr>
            <a:spLocks noGrp="1"/>
          </p:cNvSpPr>
          <p:nvPr>
            <p:ph type="body" sz="quarter" idx="13"/>
          </p:nvPr>
        </p:nvSpPr>
        <p:spPr>
          <a:xfrm>
            <a:off x="1211127" y="2322406"/>
            <a:ext cx="8759952" cy="4005412"/>
          </a:xfrm>
        </p:spPr>
        <p:txBody>
          <a:bodyPr/>
          <a:lstStyle/>
          <a:p>
            <a:r>
              <a:rPr lang="ru-RU" sz="1800" dirty="0">
                <a:solidFill>
                  <a:schemeClr val="tx1"/>
                </a:solidFill>
              </a:rPr>
              <a:t>Учитывая использование в отечественной стоматологической школе клинической классификации заболеваний пульпы, показания и противопоказания можно определить следующим образом. </a:t>
            </a:r>
          </a:p>
          <a:p>
            <a:endParaRPr lang="ru-RU" sz="1800" dirty="0">
              <a:solidFill>
                <a:schemeClr val="tx1"/>
              </a:solidFill>
            </a:endParaRPr>
          </a:p>
          <a:p>
            <a:pPr algn="l"/>
            <a:r>
              <a:rPr lang="ru-RU" sz="1800" dirty="0">
                <a:solidFill>
                  <a:schemeClr val="tx1"/>
                </a:solidFill>
              </a:rPr>
              <a:t>Показания (согласно клинической классификации): </a:t>
            </a:r>
          </a:p>
          <a:p>
            <a:pPr marL="285750" indent="-285750" algn="l">
              <a:buFontTx/>
              <a:buChar char="-"/>
            </a:pPr>
            <a:r>
              <a:rPr lang="ru-RU" sz="1800" dirty="0">
                <a:solidFill>
                  <a:schemeClr val="tx1"/>
                </a:solidFill>
              </a:rPr>
              <a:t>хронический фиброзный пульпит (хронический язвенный пульпит, хронический пульпит, МКБ-С, 1995) без признаков рентгенологических изменений костной ткани в области фуркации корней или апикальной части;</a:t>
            </a:r>
          </a:p>
          <a:p>
            <a:pPr marL="285750" indent="-285750" algn="l">
              <a:buFontTx/>
              <a:buChar char="-"/>
            </a:pPr>
            <a:r>
              <a:rPr lang="ru-RU" sz="1800" dirty="0">
                <a:solidFill>
                  <a:schemeClr val="tx1"/>
                </a:solidFill>
              </a:rPr>
              <a:t>- хронический гипертрофический пульпит (хронический гиперпластический пульпит, МКБ-С, 1995) без признаков рентгенологических изменений костной ткани в области фуркации корней или апикальной части; </a:t>
            </a:r>
          </a:p>
        </p:txBody>
      </p:sp>
      <p:sp>
        <p:nvSpPr>
          <p:cNvPr id="4" name="Заголовок 1">
            <a:extLst>
              <a:ext uri="{FF2B5EF4-FFF2-40B4-BE49-F238E27FC236}">
                <a16:creationId xmlns:a16="http://schemas.microsoft.com/office/drawing/2014/main" id="{722C2D4D-9037-4829-9502-34B199670939}"/>
              </a:ext>
            </a:extLst>
          </p:cNvPr>
          <p:cNvSpPr>
            <a:spLocks noGrp="1"/>
          </p:cNvSpPr>
          <p:nvPr>
            <p:ph type="title"/>
          </p:nvPr>
        </p:nvSpPr>
        <p:spPr>
          <a:xfrm>
            <a:off x="3336175" y="281629"/>
            <a:ext cx="4839012" cy="669347"/>
          </a:xfrm>
        </p:spPr>
        <p:txBody>
          <a:bodyPr>
            <a:normAutofit/>
          </a:bodyPr>
          <a:lstStyle/>
          <a:p>
            <a:r>
              <a:rPr lang="ru-RU" sz="2800" b="1" dirty="0">
                <a:solidFill>
                  <a:schemeClr val="tx1"/>
                </a:solidFill>
                <a:effectLst>
                  <a:outerShdw blurRad="38100" dist="38100" dir="2700000" algn="tl">
                    <a:srgbClr val="000000">
                      <a:alpha val="43137"/>
                    </a:srgbClr>
                  </a:outerShdw>
                </a:effectLst>
              </a:rPr>
              <a:t>Витальная ампутация</a:t>
            </a:r>
            <a:endParaRPr lang="ru-RU" sz="28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3EDDA95-D153-41B9-948E-BFA6BD407193}"/>
              </a:ext>
            </a:extLst>
          </p:cNvPr>
          <p:cNvSpPr txBox="1"/>
          <p:nvPr/>
        </p:nvSpPr>
        <p:spPr>
          <a:xfrm>
            <a:off x="781345" y="1036526"/>
            <a:ext cx="9948672" cy="1200329"/>
          </a:xfrm>
          <a:prstGeom prst="rect">
            <a:avLst/>
          </a:prstGeom>
          <a:noFill/>
        </p:spPr>
        <p:txBody>
          <a:bodyPr wrap="square">
            <a:spAutoFit/>
          </a:bodyPr>
          <a:lstStyle/>
          <a:p>
            <a:pPr algn="ctr"/>
            <a:r>
              <a:rPr lang="ru-RU" dirty="0"/>
              <a:t>Метод витальной ампутации направлен на сохранение жизнедеятельности корневой пульпы и предупреждение развития </a:t>
            </a:r>
            <a:r>
              <a:rPr lang="ru-RU" dirty="0" err="1"/>
              <a:t>периапикальных</a:t>
            </a:r>
            <a:r>
              <a:rPr lang="ru-RU" dirty="0"/>
              <a:t> очагов инфекции и интоксикации. Жизнеспособная корневая пульпа служит надежным барьером для проникновения микрофлоры в </a:t>
            </a:r>
            <a:r>
              <a:rPr lang="ru-RU" dirty="0" err="1"/>
              <a:t>периапикальные</a:t>
            </a:r>
            <a:r>
              <a:rPr lang="ru-RU" dirty="0"/>
              <a:t> ткани и, следовательно, предотвращает развитие </a:t>
            </a:r>
            <a:r>
              <a:rPr lang="ru-RU" dirty="0" err="1"/>
              <a:t>одонтогенных</a:t>
            </a:r>
            <a:r>
              <a:rPr lang="ru-RU" dirty="0"/>
              <a:t> очагов воспаления. </a:t>
            </a:r>
          </a:p>
        </p:txBody>
      </p:sp>
    </p:spTree>
    <p:extLst>
      <p:ext uri="{BB962C8B-B14F-4D97-AF65-F5344CB8AC3E}">
        <p14:creationId xmlns:p14="http://schemas.microsoft.com/office/powerpoint/2010/main" val="156384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6A6DAA8A-45F5-49C2-A85D-2AD0673B2CF3}"/>
              </a:ext>
            </a:extLst>
          </p:cNvPr>
          <p:cNvSpPr>
            <a:spLocks noGrp="1"/>
          </p:cNvSpPr>
          <p:nvPr>
            <p:ph type="body" sz="quarter" idx="13"/>
          </p:nvPr>
        </p:nvSpPr>
        <p:spPr>
          <a:xfrm>
            <a:off x="283464" y="91440"/>
            <a:ext cx="11045952" cy="6647688"/>
          </a:xfrm>
        </p:spPr>
        <p:txBody>
          <a:bodyPr/>
          <a:lstStyle/>
          <a:p>
            <a:r>
              <a:rPr lang="ru-RU" sz="1300" b="1" dirty="0">
                <a:solidFill>
                  <a:schemeClr val="tx1"/>
                </a:solidFill>
              </a:rPr>
              <a:t>Техника выполнения</a:t>
            </a:r>
          </a:p>
          <a:p>
            <a:pPr algn="l"/>
            <a:r>
              <a:rPr lang="ru-RU" sz="1300" dirty="0">
                <a:solidFill>
                  <a:schemeClr val="tx1"/>
                </a:solidFill>
              </a:rPr>
              <a:t> 1. Предварительная рентгенография. (Современные протоколы лечения пульпитов молочных зубов предусматриваю предварительную рентгенографию с целью правильной постановки диагноза. Отличить пульпит от периодонтита, определить состояние бифуркации корней, понять в каком состоянии находится зачаток постоянного зуба и имеется ли вообще зачаток постоянного зуба, определить скрытые полости и для контроля качества пломбировки каналов)</a:t>
            </a:r>
          </a:p>
          <a:p>
            <a:pPr algn="l"/>
            <a:r>
              <a:rPr lang="ru-RU" sz="1300" dirty="0">
                <a:solidFill>
                  <a:schemeClr val="tx1"/>
                </a:solidFill>
              </a:rPr>
              <a:t>2. Обезболивание. </a:t>
            </a:r>
          </a:p>
          <a:p>
            <a:pPr algn="l"/>
            <a:r>
              <a:rPr lang="ru-RU" sz="1300" dirty="0">
                <a:solidFill>
                  <a:schemeClr val="tx1"/>
                </a:solidFill>
              </a:rPr>
              <a:t>3. Изоляция зуба с помощью коффердама обязательна.</a:t>
            </a:r>
          </a:p>
          <a:p>
            <a:pPr algn="l"/>
            <a:r>
              <a:rPr lang="ru-RU" sz="1300" dirty="0">
                <a:solidFill>
                  <a:schemeClr val="tx1"/>
                </a:solidFill>
              </a:rPr>
              <a:t> 4. Препарирование кариозной полости с учетом топографии полости зуба, удаление всего кариозного дентина. </a:t>
            </a:r>
          </a:p>
          <a:p>
            <a:pPr algn="l"/>
            <a:r>
              <a:rPr lang="ru-RU" sz="1300" dirty="0">
                <a:solidFill>
                  <a:schemeClr val="tx1"/>
                </a:solidFill>
              </a:rPr>
              <a:t>5. Раскрытие полости зуба. Выполняется </a:t>
            </a:r>
            <a:r>
              <a:rPr lang="ru-RU" sz="1300" dirty="0" err="1">
                <a:solidFill>
                  <a:schemeClr val="tx1"/>
                </a:solidFill>
              </a:rPr>
              <a:t>фиссурным</a:t>
            </a:r>
            <a:r>
              <a:rPr lang="ru-RU" sz="1300" dirty="0">
                <a:solidFill>
                  <a:schemeClr val="tx1"/>
                </a:solidFill>
              </a:rPr>
              <a:t> или шаровидным бором, вращающимся на низкой или высокой скорости с водяным охлаждением. </a:t>
            </a:r>
          </a:p>
          <a:p>
            <a:pPr algn="l"/>
            <a:r>
              <a:rPr lang="ru-RU" sz="1300" dirty="0">
                <a:solidFill>
                  <a:schemeClr val="tx1"/>
                </a:solidFill>
              </a:rPr>
              <a:t>6. Ампутация коронковой пульпы проводится острым экскаватором или СТЕРИЛЬНЫМ шаровидным бором. </a:t>
            </a:r>
          </a:p>
          <a:p>
            <a:pPr algn="l"/>
            <a:r>
              <a:rPr lang="ru-RU" sz="1300" dirty="0">
                <a:solidFill>
                  <a:schemeClr val="tx1"/>
                </a:solidFill>
              </a:rPr>
              <a:t>7. Оценка и контроль кровотечения. Полость зуба обильно промывается дистиллированной водой, высушивается стерильными ватными шариками. Далее на устья корневых каналов накладываются слегка смоченные дистиллированной водой стерильные ватные шарики, поверх них – сухие шарики, плотно, с давлением. Через 2-3 минуты тампоны удаляются. Если гемостаз наступил, необходимо перейти к следующему этапу </a:t>
            </a:r>
            <a:r>
              <a:rPr lang="ru-RU" sz="1300" dirty="0" err="1">
                <a:solidFill>
                  <a:schemeClr val="tx1"/>
                </a:solidFill>
              </a:rPr>
              <a:t>пульпотомии</a:t>
            </a:r>
            <a:r>
              <a:rPr lang="ru-RU" sz="1300" dirty="0">
                <a:solidFill>
                  <a:schemeClr val="tx1"/>
                </a:solidFill>
              </a:rPr>
              <a:t>. Обильное, длительное кровотечение свидетельствует о гиперемии корневой пульпы, о её воспалении и дегенеративных изменениях, что требует изменения метода лечения (</a:t>
            </a:r>
            <a:r>
              <a:rPr lang="ru-RU" sz="1300" dirty="0" err="1">
                <a:solidFill>
                  <a:schemeClr val="tx1"/>
                </a:solidFill>
              </a:rPr>
              <a:t>пульпэктомия</a:t>
            </a:r>
            <a:r>
              <a:rPr lang="ru-RU" sz="1300" dirty="0">
                <a:solidFill>
                  <a:schemeClr val="tx1"/>
                </a:solidFill>
              </a:rPr>
              <a:t> ).</a:t>
            </a:r>
          </a:p>
          <a:p>
            <a:pPr algn="l"/>
            <a:r>
              <a:rPr lang="ru-RU" sz="1300" dirty="0">
                <a:solidFill>
                  <a:schemeClr val="tx1"/>
                </a:solidFill>
              </a:rPr>
              <a:t>8. Размещение над устьями корневых каналов в полости зуба наложение на устья корневых каналов  мумифицирующей пасты (</a:t>
            </a:r>
            <a:r>
              <a:rPr lang="ru-RU" sz="1300" dirty="0" err="1">
                <a:solidFill>
                  <a:schemeClr val="tx1"/>
                </a:solidFill>
              </a:rPr>
              <a:t>Пульпотек</a:t>
            </a:r>
            <a:r>
              <a:rPr lang="ru-RU" sz="1300" dirty="0">
                <a:solidFill>
                  <a:schemeClr val="tx1"/>
                </a:solidFill>
              </a:rPr>
              <a:t>, </a:t>
            </a:r>
            <a:r>
              <a:rPr lang="ru-RU" sz="1300" dirty="0" err="1">
                <a:solidFill>
                  <a:schemeClr val="tx1"/>
                </a:solidFill>
              </a:rPr>
              <a:t>Пульпевит</a:t>
            </a:r>
            <a:r>
              <a:rPr lang="ru-RU" sz="1300" dirty="0">
                <a:solidFill>
                  <a:schemeClr val="tx1"/>
                </a:solidFill>
              </a:rPr>
              <a:t> и др.); или наложение </a:t>
            </a:r>
            <a:r>
              <a:rPr lang="ru-RU" sz="1300" dirty="0" err="1">
                <a:solidFill>
                  <a:schemeClr val="tx1"/>
                </a:solidFill>
              </a:rPr>
              <a:t>кальцийгидроксидсодержащего</a:t>
            </a:r>
            <a:r>
              <a:rPr lang="ru-RU" sz="1300" dirty="0">
                <a:solidFill>
                  <a:schemeClr val="tx1"/>
                </a:solidFill>
              </a:rPr>
              <a:t> препарата с высоким рН (Минерал </a:t>
            </a:r>
            <a:r>
              <a:rPr lang="ru-RU" sz="1300" dirty="0" err="1">
                <a:solidFill>
                  <a:schemeClr val="tx1"/>
                </a:solidFill>
              </a:rPr>
              <a:t>Триоксид</a:t>
            </a:r>
            <a:r>
              <a:rPr lang="ru-RU" sz="1300" dirty="0">
                <a:solidFill>
                  <a:schemeClr val="tx1"/>
                </a:solidFill>
              </a:rPr>
              <a:t> Агрегат (МТА) – </a:t>
            </a:r>
            <a:r>
              <a:rPr lang="en-US" sz="1300" dirty="0">
                <a:solidFill>
                  <a:schemeClr val="tx1"/>
                </a:solidFill>
              </a:rPr>
              <a:t>Pro Root </a:t>
            </a:r>
            <a:r>
              <a:rPr lang="ru-RU" sz="1300" dirty="0">
                <a:solidFill>
                  <a:schemeClr val="tx1"/>
                </a:solidFill>
              </a:rPr>
              <a:t>МТА (“</a:t>
            </a:r>
            <a:r>
              <a:rPr lang="en-US" sz="1300" dirty="0">
                <a:solidFill>
                  <a:schemeClr val="tx1"/>
                </a:solidFill>
              </a:rPr>
              <a:t>Dentsply”)</a:t>
            </a:r>
            <a:r>
              <a:rPr lang="ru-RU" sz="1300" dirty="0">
                <a:solidFill>
                  <a:schemeClr val="tx1"/>
                </a:solidFill>
              </a:rPr>
              <a:t>, </a:t>
            </a:r>
            <a:r>
              <a:rPr lang="en-US" sz="1300" dirty="0" err="1">
                <a:solidFill>
                  <a:schemeClr val="tx1"/>
                </a:solidFill>
              </a:rPr>
              <a:t>Biodentin</a:t>
            </a:r>
            <a:r>
              <a:rPr lang="ru-RU" sz="1300" dirty="0">
                <a:solidFill>
                  <a:schemeClr val="tx1"/>
                </a:solidFill>
              </a:rPr>
              <a:t>). Материал равномерно распределить, прижать ватным тампоном.</a:t>
            </a:r>
          </a:p>
          <a:p>
            <a:pPr algn="l"/>
            <a:r>
              <a:rPr lang="ru-RU" sz="1300" dirty="0">
                <a:solidFill>
                  <a:schemeClr val="tx1"/>
                </a:solidFill>
              </a:rPr>
              <a:t>9. Наложение изолирующей прокладки СИЦ</a:t>
            </a:r>
          </a:p>
          <a:p>
            <a:pPr algn="l"/>
            <a:r>
              <a:rPr lang="ru-RU" sz="1300" dirty="0">
                <a:solidFill>
                  <a:schemeClr val="tx1"/>
                </a:solidFill>
              </a:rPr>
              <a:t>10. Финальная реставрация зуба. Выполняется одновременно или в следующее посещение. </a:t>
            </a:r>
          </a:p>
          <a:p>
            <a:r>
              <a:rPr lang="ru-RU" sz="1300" b="1" dirty="0">
                <a:solidFill>
                  <a:schemeClr val="tx1"/>
                </a:solidFill>
              </a:rPr>
              <a:t>Эффективность метода – 90% и выше. Со временем возможно прогрессирование фиксации с окончательным фиброзом всей пульпы. В научной литературе ведутся споры о возможных местных и системных воздействиях </a:t>
            </a:r>
            <a:r>
              <a:rPr lang="ru-RU" sz="1300" b="1" dirty="0" err="1">
                <a:solidFill>
                  <a:schemeClr val="tx1"/>
                </a:solidFill>
              </a:rPr>
              <a:t>формокрезола</a:t>
            </a:r>
            <a:r>
              <a:rPr lang="ru-RU" sz="1300" b="1" dirty="0">
                <a:solidFill>
                  <a:schemeClr val="tx1"/>
                </a:solidFill>
              </a:rPr>
              <a:t>, а также о его потенциальных мутагенных, аллергенных и канцерогенных эффектах (на основании экспериментальных исследований на животных с использованием больших доз препарата). </a:t>
            </a:r>
          </a:p>
          <a:p>
            <a:r>
              <a:rPr lang="ru-RU" sz="1300" b="1" dirty="0">
                <a:solidFill>
                  <a:schemeClr val="tx1"/>
                </a:solidFill>
              </a:rPr>
              <a:t>Предложен целый ряд альтернативных методов витальной </a:t>
            </a:r>
            <a:r>
              <a:rPr lang="ru-RU" sz="1300" b="1" dirty="0" err="1">
                <a:solidFill>
                  <a:schemeClr val="tx1"/>
                </a:solidFill>
              </a:rPr>
              <a:t>пульпотомии</a:t>
            </a:r>
            <a:r>
              <a:rPr lang="ru-RU" sz="1300" b="1" dirty="0">
                <a:solidFill>
                  <a:schemeClr val="tx1"/>
                </a:solidFill>
              </a:rPr>
              <a:t>. Показания, противопоказания и техника выполнения их схожи с аналогичными для </a:t>
            </a:r>
            <a:r>
              <a:rPr lang="ru-RU" sz="1300" b="1" dirty="0" err="1">
                <a:solidFill>
                  <a:schemeClr val="tx1"/>
                </a:solidFill>
              </a:rPr>
              <a:t>формокрезола</a:t>
            </a:r>
            <a:r>
              <a:rPr lang="ru-RU" sz="1300" b="1" dirty="0">
                <a:solidFill>
                  <a:schemeClr val="tx1"/>
                </a:solidFill>
              </a:rPr>
              <a:t>. Отличия касаются вида материала и времени аппликации.</a:t>
            </a:r>
          </a:p>
        </p:txBody>
      </p:sp>
    </p:spTree>
    <p:extLst>
      <p:ext uri="{BB962C8B-B14F-4D97-AF65-F5344CB8AC3E}">
        <p14:creationId xmlns:p14="http://schemas.microsoft.com/office/powerpoint/2010/main" val="1819885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IMG_0863.JPG">
            <a:extLst>
              <a:ext uri="{FF2B5EF4-FFF2-40B4-BE49-F238E27FC236}">
                <a16:creationId xmlns:a16="http://schemas.microsoft.com/office/drawing/2014/main" id="{51F78879-F2B1-4B73-9804-D0D0E42EE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53" y="3627122"/>
            <a:ext cx="4325595" cy="2854893"/>
          </a:xfrm>
          <a:prstGeom prst="rect">
            <a:avLst/>
          </a:prstGeom>
        </p:spPr>
      </p:pic>
      <p:pic>
        <p:nvPicPr>
          <p:cNvPr id="7" name="Изображение 6" descr="IMG_0869.JPG">
            <a:extLst>
              <a:ext uri="{FF2B5EF4-FFF2-40B4-BE49-F238E27FC236}">
                <a16:creationId xmlns:a16="http://schemas.microsoft.com/office/drawing/2014/main" id="{566E1C9A-BFCF-4B99-9D25-E5187948F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56"/>
          <a:stretch/>
        </p:blipFill>
        <p:spPr>
          <a:xfrm>
            <a:off x="6771122" y="472439"/>
            <a:ext cx="4163092" cy="2612136"/>
          </a:xfrm>
          <a:prstGeom prst="rect">
            <a:avLst/>
          </a:prstGeom>
        </p:spPr>
      </p:pic>
      <p:pic>
        <p:nvPicPr>
          <p:cNvPr id="8" name="Изображение 4" descr="IMG_0873.JPG">
            <a:extLst>
              <a:ext uri="{FF2B5EF4-FFF2-40B4-BE49-F238E27FC236}">
                <a16:creationId xmlns:a16="http://schemas.microsoft.com/office/drawing/2014/main" id="{626BCD16-051D-46EC-86EF-7C90C6E60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7853" y="3607741"/>
            <a:ext cx="3836361" cy="2874274"/>
          </a:xfrm>
          <a:prstGeom prst="rect">
            <a:avLst/>
          </a:prstGeom>
        </p:spPr>
      </p:pic>
      <p:pic>
        <p:nvPicPr>
          <p:cNvPr id="9" name="Picture 2">
            <a:extLst>
              <a:ext uri="{FF2B5EF4-FFF2-40B4-BE49-F238E27FC236}">
                <a16:creationId xmlns:a16="http://schemas.microsoft.com/office/drawing/2014/main" id="{B343264A-4E7E-45D3-8BEA-F4AF367053AD}"/>
              </a:ext>
            </a:extLst>
          </p:cNvPr>
          <p:cNvPicPr>
            <a:picLocks noChangeAspect="1" noChangeArrowheads="1"/>
          </p:cNvPicPr>
          <p:nvPr/>
        </p:nvPicPr>
        <p:blipFill>
          <a:blip r:embed="rId5" cstate="print"/>
          <a:srcRect t="1927" b="1927"/>
          <a:stretch>
            <a:fillRect/>
          </a:stretch>
        </p:blipFill>
        <p:spPr bwMode="auto">
          <a:xfrm>
            <a:off x="768096" y="472438"/>
            <a:ext cx="4259989" cy="2471929"/>
          </a:xfrm>
          <a:prstGeom prst="rect">
            <a:avLst/>
          </a:prstGeom>
          <a:solidFill>
            <a:srgbClr val="006666"/>
          </a:solidFill>
          <a:ln w="9525">
            <a:noFill/>
            <a:miter lim="800000"/>
            <a:headEnd/>
            <a:tailEnd/>
          </a:ln>
        </p:spPr>
      </p:pic>
    </p:spTree>
    <p:extLst>
      <p:ext uri="{BB962C8B-B14F-4D97-AF65-F5344CB8AC3E}">
        <p14:creationId xmlns:p14="http://schemas.microsoft.com/office/powerpoint/2010/main" val="131320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386296-6DF9-4BD2-98BE-5351CCDBD53C}"/>
              </a:ext>
            </a:extLst>
          </p:cNvPr>
          <p:cNvSpPr>
            <a:spLocks noGrp="1"/>
          </p:cNvSpPr>
          <p:nvPr>
            <p:ph type="title"/>
          </p:nvPr>
        </p:nvSpPr>
        <p:spPr>
          <a:xfrm>
            <a:off x="3281311" y="263507"/>
            <a:ext cx="4839012" cy="614317"/>
          </a:xfrm>
        </p:spPr>
        <p:txBody>
          <a:bodyPr>
            <a:normAutofit/>
          </a:bodyPr>
          <a:lstStyle/>
          <a:p>
            <a:r>
              <a:rPr lang="ru-RU" sz="2800" dirty="0">
                <a:solidFill>
                  <a:schemeClr val="tx1"/>
                </a:solidFill>
                <a:effectLst>
                  <a:outerShdw blurRad="38100" dist="38100" dir="2700000" algn="tl">
                    <a:srgbClr val="000000">
                      <a:alpha val="43137"/>
                    </a:srgbClr>
                  </a:outerShdw>
                </a:effectLst>
              </a:rPr>
              <a:t>Метод </a:t>
            </a:r>
            <a:r>
              <a:rPr lang="ru-RU" sz="2800" dirty="0" err="1">
                <a:solidFill>
                  <a:schemeClr val="tx1"/>
                </a:solidFill>
                <a:effectLst>
                  <a:outerShdw blurRad="38100" dist="38100" dir="2700000" algn="tl">
                    <a:srgbClr val="000000">
                      <a:alpha val="43137"/>
                    </a:srgbClr>
                  </a:outerShdw>
                </a:effectLst>
              </a:rPr>
              <a:t>пульпэктомии</a:t>
            </a:r>
            <a:endParaRPr lang="ru-RU" sz="2800" dirty="0">
              <a:solidFill>
                <a:schemeClr val="tx1"/>
              </a:solidFill>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8F68466F-BF45-43FF-972F-5A26F7AAD09C}"/>
              </a:ext>
            </a:extLst>
          </p:cNvPr>
          <p:cNvSpPr>
            <a:spLocks noGrp="1"/>
          </p:cNvSpPr>
          <p:nvPr>
            <p:ph type="body" sz="quarter" idx="13"/>
          </p:nvPr>
        </p:nvSpPr>
        <p:spPr>
          <a:xfrm>
            <a:off x="484632" y="1207009"/>
            <a:ext cx="10927080" cy="5515500"/>
          </a:xfrm>
        </p:spPr>
        <p:txBody>
          <a:bodyPr/>
          <a:lstStyle/>
          <a:p>
            <a:r>
              <a:rPr lang="ru-RU" sz="1800" dirty="0">
                <a:solidFill>
                  <a:schemeClr val="tx1"/>
                </a:solidFill>
              </a:rPr>
              <a:t>Метод </a:t>
            </a:r>
            <a:r>
              <a:rPr lang="ru-RU" sz="1800" dirty="0" err="1">
                <a:solidFill>
                  <a:schemeClr val="tx1"/>
                </a:solidFill>
              </a:rPr>
              <a:t>пульпэктомии</a:t>
            </a:r>
            <a:r>
              <a:rPr lang="ru-RU" sz="1800" dirty="0">
                <a:solidFill>
                  <a:schemeClr val="tx1"/>
                </a:solidFill>
              </a:rPr>
              <a:t> предусматривает удаление </a:t>
            </a:r>
            <a:r>
              <a:rPr lang="ru-RU" sz="1800" dirty="0" err="1">
                <a:solidFill>
                  <a:schemeClr val="tx1"/>
                </a:solidFill>
              </a:rPr>
              <a:t>коронковой</a:t>
            </a:r>
            <a:r>
              <a:rPr lang="ru-RU" sz="1800" dirty="0">
                <a:solidFill>
                  <a:schemeClr val="tx1"/>
                </a:solidFill>
              </a:rPr>
              <a:t> и корневой пульпы в условиях обезболивания или после предварительной </a:t>
            </a:r>
            <a:r>
              <a:rPr lang="ru-RU" sz="1800" dirty="0" err="1">
                <a:solidFill>
                  <a:schemeClr val="tx1"/>
                </a:solidFill>
              </a:rPr>
              <a:t>девитализации</a:t>
            </a:r>
            <a:r>
              <a:rPr lang="ru-RU" sz="1800" dirty="0">
                <a:solidFill>
                  <a:schemeClr val="tx1"/>
                </a:solidFill>
              </a:rPr>
              <a:t> с последующим очищением, формированием и пломбированием (</a:t>
            </a:r>
            <a:r>
              <a:rPr lang="ru-RU" sz="1800" dirty="0" err="1">
                <a:solidFill>
                  <a:schemeClr val="tx1"/>
                </a:solidFill>
              </a:rPr>
              <a:t>обтурацией</a:t>
            </a:r>
            <a:r>
              <a:rPr lang="ru-RU" sz="1800" dirty="0">
                <a:solidFill>
                  <a:schemeClr val="tx1"/>
                </a:solidFill>
              </a:rPr>
              <a:t>) корневого канала (каналов) рассасывающейся пастой при необратимом воспалении, распространяющимся на корневую пульпу</a:t>
            </a:r>
          </a:p>
          <a:p>
            <a:pPr algn="l"/>
            <a:r>
              <a:rPr lang="ru-RU" sz="1600" u="sng" dirty="0">
                <a:solidFill>
                  <a:schemeClr val="tx1"/>
                </a:solidFill>
              </a:rPr>
              <a:t>Показания (согласно клинической классификации): </a:t>
            </a:r>
          </a:p>
          <a:p>
            <a:pPr marL="285750" indent="-285750" algn="l">
              <a:buFontTx/>
              <a:buChar char="-"/>
            </a:pPr>
            <a:r>
              <a:rPr lang="ru-RU" sz="1600" dirty="0">
                <a:solidFill>
                  <a:schemeClr val="tx1"/>
                </a:solidFill>
              </a:rPr>
              <a:t>острый гнойный пульпит (гнойный пульпит, МКБ-С, 1995); </a:t>
            </a:r>
          </a:p>
          <a:p>
            <a:pPr marL="285750" indent="-285750" algn="l">
              <a:buFontTx/>
              <a:buChar char="-"/>
            </a:pPr>
            <a:r>
              <a:rPr lang="ru-RU" sz="1600" dirty="0">
                <a:solidFill>
                  <a:schemeClr val="tx1"/>
                </a:solidFill>
              </a:rPr>
              <a:t>- хронический гангренозный (гангрена пульпы, МКБ-С, 1995);</a:t>
            </a:r>
          </a:p>
          <a:p>
            <a:pPr marL="285750" indent="-285750" algn="l">
              <a:buFontTx/>
              <a:buChar char="-"/>
            </a:pPr>
            <a:r>
              <a:rPr lang="ru-RU" sz="1600" dirty="0">
                <a:solidFill>
                  <a:schemeClr val="tx1"/>
                </a:solidFill>
              </a:rPr>
              <a:t> - острые и обострения всех форм пульпита с явлениями острого периодонтита;</a:t>
            </a:r>
          </a:p>
          <a:p>
            <a:pPr marL="285750" indent="-285750" algn="l">
              <a:buFontTx/>
              <a:buChar char="-"/>
            </a:pPr>
            <a:r>
              <a:rPr lang="ru-RU" sz="1600" dirty="0">
                <a:solidFill>
                  <a:schemeClr val="tx1"/>
                </a:solidFill>
              </a:rPr>
              <a:t> - хронические и обострения хронических пульпитов с рентгенологическими признаками изменений костной ткани в области фуркации корней или апикальной части. </a:t>
            </a:r>
          </a:p>
          <a:p>
            <a:pPr marL="285750" indent="-285750" algn="l">
              <a:buFontTx/>
              <a:buChar char="-"/>
            </a:pPr>
            <a:r>
              <a:rPr lang="ru-RU" sz="1600" u="sng" dirty="0">
                <a:solidFill>
                  <a:schemeClr val="tx1"/>
                </a:solidFill>
              </a:rPr>
              <a:t>Показания (согласно семиотике заболевания): </a:t>
            </a:r>
          </a:p>
          <a:p>
            <a:pPr marL="285750" indent="-285750" algn="l">
              <a:buFontTx/>
              <a:buChar char="-"/>
            </a:pPr>
            <a:r>
              <a:rPr lang="ru-RU" sz="1600" dirty="0">
                <a:solidFill>
                  <a:schemeClr val="tx1"/>
                </a:solidFill>
              </a:rPr>
              <a:t>- жалобы на самопроизвольные боли (обычно сопровождаются обширными воспалениями и дегенеративными изменениями пульпы временных зубов); </a:t>
            </a:r>
          </a:p>
          <a:p>
            <a:pPr marL="285750" indent="-285750" algn="l">
              <a:buFontTx/>
              <a:buChar char="-"/>
            </a:pPr>
            <a:r>
              <a:rPr lang="ru-RU" sz="1600" dirty="0">
                <a:solidFill>
                  <a:schemeClr val="tx1"/>
                </a:solidFill>
              </a:rPr>
              <a:t>- интенсивное кровотечение и отсутствие самостоятельного гемостаза при выполнении </a:t>
            </a:r>
            <a:r>
              <a:rPr lang="ru-RU" sz="1600" dirty="0" err="1">
                <a:solidFill>
                  <a:schemeClr val="tx1"/>
                </a:solidFill>
              </a:rPr>
              <a:t>пульпотомии</a:t>
            </a:r>
            <a:r>
              <a:rPr lang="ru-RU" sz="1600" dirty="0">
                <a:solidFill>
                  <a:schemeClr val="tx1"/>
                </a:solidFill>
              </a:rPr>
              <a:t>; </a:t>
            </a:r>
          </a:p>
          <a:p>
            <a:pPr marL="285750" indent="-285750" algn="l">
              <a:buFontTx/>
              <a:buChar char="-"/>
            </a:pPr>
            <a:r>
              <a:rPr lang="ru-RU" sz="1600" dirty="0">
                <a:solidFill>
                  <a:schemeClr val="tx1"/>
                </a:solidFill>
              </a:rPr>
              <a:t>- некроз пульпы;</a:t>
            </a:r>
          </a:p>
          <a:p>
            <a:pPr marL="285750" indent="-285750" algn="l">
              <a:buFontTx/>
              <a:buChar char="-"/>
            </a:pPr>
            <a:r>
              <a:rPr lang="ru-RU" sz="1600" dirty="0">
                <a:solidFill>
                  <a:schemeClr val="tx1"/>
                </a:solidFill>
              </a:rPr>
              <a:t>- наличие незначительной внутренней резорбции корня; </a:t>
            </a:r>
          </a:p>
          <a:p>
            <a:pPr marL="285750" indent="-285750" algn="l">
              <a:buFontTx/>
              <a:buChar char="-"/>
            </a:pPr>
            <a:r>
              <a:rPr lang="ru-RU" sz="1600" dirty="0">
                <a:solidFill>
                  <a:schemeClr val="tx1"/>
                </a:solidFill>
              </a:rPr>
              <a:t>- незначительные рентгенологические изменения в области фуркации корней.</a:t>
            </a:r>
            <a:endParaRPr lang="ru-RU" sz="1800" dirty="0">
              <a:solidFill>
                <a:schemeClr val="tx1"/>
              </a:solidFill>
            </a:endParaRPr>
          </a:p>
        </p:txBody>
      </p:sp>
    </p:spTree>
    <p:extLst>
      <p:ext uri="{BB962C8B-B14F-4D97-AF65-F5344CB8AC3E}">
        <p14:creationId xmlns:p14="http://schemas.microsoft.com/office/powerpoint/2010/main" val="28686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8EE4E9B7-A09D-46A3-96D5-899970A27963}"/>
              </a:ext>
            </a:extLst>
          </p:cNvPr>
          <p:cNvSpPr>
            <a:spLocks noGrp="1"/>
          </p:cNvSpPr>
          <p:nvPr>
            <p:ph type="body" sz="quarter" idx="13"/>
          </p:nvPr>
        </p:nvSpPr>
        <p:spPr>
          <a:xfrm>
            <a:off x="402336" y="146304"/>
            <a:ext cx="10570464" cy="6620256"/>
          </a:xfrm>
        </p:spPr>
        <p:txBody>
          <a:bodyPr/>
          <a:lstStyle/>
          <a:p>
            <a:r>
              <a:rPr lang="ru-RU" sz="1400" b="1" dirty="0">
                <a:solidFill>
                  <a:schemeClr val="tx1"/>
                </a:solidFill>
              </a:rPr>
              <a:t>Техника выполнения: </a:t>
            </a:r>
          </a:p>
          <a:p>
            <a:pPr marL="457200" indent="-457200" algn="l">
              <a:buFontTx/>
              <a:buAutoNum type="arabicPeriod"/>
            </a:pPr>
            <a:r>
              <a:rPr lang="ru-RU" sz="1400" dirty="0">
                <a:solidFill>
                  <a:schemeClr val="tx1"/>
                </a:solidFill>
              </a:rPr>
              <a:t>Предварительная рентгенография. (Современные протоколы лечения пульпитов молочных зубов предусматриваю предварительную рентгенографию с целью правильной постановки диагноза. Отличить пульпит от периодонтита, определить состояние бифуркации корней, понять в каком состоянии находится зачаток постоянного зуба и имеется ли вообще зачаток постоянного зуба, определить скрытые полости и для контроля качества пломбировки каналов)</a:t>
            </a:r>
          </a:p>
          <a:p>
            <a:pPr marL="457200" indent="-457200" algn="l">
              <a:buAutoNum type="arabicPeriod"/>
            </a:pPr>
            <a:r>
              <a:rPr lang="ru-RU" sz="1400" dirty="0">
                <a:solidFill>
                  <a:schemeClr val="tx1"/>
                </a:solidFill>
              </a:rPr>
              <a:t>Обезболивание. </a:t>
            </a:r>
          </a:p>
          <a:p>
            <a:pPr marL="457200" indent="-457200" algn="l">
              <a:buAutoNum type="arabicPeriod"/>
            </a:pPr>
            <a:r>
              <a:rPr lang="ru-RU" sz="1400" dirty="0">
                <a:solidFill>
                  <a:schemeClr val="tx1"/>
                </a:solidFill>
              </a:rPr>
              <a:t>Изоляция зуба с помощью коффердама (желательно). </a:t>
            </a:r>
          </a:p>
          <a:p>
            <a:pPr marL="457200" indent="-457200" algn="l">
              <a:buAutoNum type="arabicPeriod"/>
            </a:pPr>
            <a:r>
              <a:rPr lang="ru-RU" sz="1400" dirty="0">
                <a:solidFill>
                  <a:schemeClr val="tx1"/>
                </a:solidFill>
              </a:rPr>
              <a:t>Препарирование кариозной полости бором в высокоскоростном наконечнике с учетом топографии полости зуба, удаление всего кариозного дентина.</a:t>
            </a:r>
          </a:p>
          <a:p>
            <a:pPr marL="457200" indent="-457200" algn="l">
              <a:buAutoNum type="arabicPeriod"/>
            </a:pPr>
            <a:r>
              <a:rPr lang="ru-RU" sz="1400" dirty="0">
                <a:solidFill>
                  <a:schemeClr val="tx1"/>
                </a:solidFill>
              </a:rPr>
              <a:t>Раскрытие полости зуба. </a:t>
            </a:r>
          </a:p>
          <a:p>
            <a:pPr marL="457200" indent="-457200" algn="l">
              <a:buAutoNum type="arabicPeriod"/>
            </a:pPr>
            <a:r>
              <a:rPr lang="ru-RU" sz="1400" dirty="0">
                <a:solidFill>
                  <a:schemeClr val="tx1"/>
                </a:solidFill>
              </a:rPr>
              <a:t>Ампутация </a:t>
            </a:r>
            <a:r>
              <a:rPr lang="ru-RU" sz="1400" dirty="0" err="1">
                <a:solidFill>
                  <a:schemeClr val="tx1"/>
                </a:solidFill>
              </a:rPr>
              <a:t>коронковой</a:t>
            </a:r>
            <a:r>
              <a:rPr lang="ru-RU" sz="1400" dirty="0">
                <a:solidFill>
                  <a:schemeClr val="tx1"/>
                </a:solidFill>
              </a:rPr>
              <a:t> пульпы. Проводится острым экскаватором или шаровидным бором, вращающимся на высокой или низкой скорости. </a:t>
            </a:r>
          </a:p>
          <a:p>
            <a:pPr marL="457200" indent="-457200" algn="l">
              <a:buAutoNum type="arabicPeriod"/>
            </a:pPr>
            <a:r>
              <a:rPr lang="ru-RU" sz="1400" dirty="0">
                <a:solidFill>
                  <a:schemeClr val="tx1"/>
                </a:solidFill>
              </a:rPr>
              <a:t>Химико-механическое препарирование корневого канала (каналов) (механическая и медикаментозная обработка). Включает экстирпацию пульпы и подготовку корневого канала к пломбированию. Принципы и методы обработки корневых каналов временных и постоянных зубов схожи и должны отвечать современным эндодонтическим требованиям, за исключением нескольких позиций: </a:t>
            </a:r>
          </a:p>
          <a:p>
            <a:pPr algn="l"/>
            <a:r>
              <a:rPr lang="ru-RU" sz="1400" dirty="0">
                <a:solidFill>
                  <a:schemeClr val="tx1"/>
                </a:solidFill>
              </a:rPr>
              <a:t>▪ во временных зубах не используются боры для расширения устьев и корональной трети каналов типа </a:t>
            </a:r>
            <a:r>
              <a:rPr lang="ru-RU" sz="1400" dirty="0" err="1">
                <a:solidFill>
                  <a:schemeClr val="tx1"/>
                </a:solidFill>
              </a:rPr>
              <a:t>гейтс-глидены</a:t>
            </a:r>
            <a:r>
              <a:rPr lang="ru-RU" sz="1400" dirty="0">
                <a:solidFill>
                  <a:schemeClr val="tx1"/>
                </a:solidFill>
              </a:rPr>
              <a:t>, ларго (профилактика перфорации стенки канала); </a:t>
            </a:r>
          </a:p>
          <a:p>
            <a:pPr algn="l"/>
            <a:r>
              <a:rPr lang="ru-RU" sz="1400" dirty="0">
                <a:solidFill>
                  <a:schemeClr val="tx1"/>
                </a:solidFill>
              </a:rPr>
              <a:t>▪ рабочая длина инструментов устанавливается на 2-3мм короче рентгенологической верхушки в зубах с признаками начавшейся резорбции корней;</a:t>
            </a:r>
          </a:p>
          <a:p>
            <a:pPr algn="l"/>
            <a:r>
              <a:rPr lang="ru-RU" sz="1400" dirty="0">
                <a:solidFill>
                  <a:schemeClr val="tx1"/>
                </a:solidFill>
              </a:rPr>
              <a:t> ▪ редко применяются чистящие системы </a:t>
            </a:r>
            <a:r>
              <a:rPr lang="ru-RU" sz="1400" dirty="0" err="1">
                <a:solidFill>
                  <a:schemeClr val="tx1"/>
                </a:solidFill>
              </a:rPr>
              <a:t>Sonyc</a:t>
            </a:r>
            <a:r>
              <a:rPr lang="ru-RU" sz="1400" dirty="0">
                <a:solidFill>
                  <a:schemeClr val="tx1"/>
                </a:solidFill>
              </a:rPr>
              <a:t> и </a:t>
            </a:r>
            <a:r>
              <a:rPr lang="ru-RU" sz="1400" dirty="0" err="1">
                <a:solidFill>
                  <a:schemeClr val="tx1"/>
                </a:solidFill>
              </a:rPr>
              <a:t>Ultrasonyc</a:t>
            </a:r>
            <a:r>
              <a:rPr lang="ru-RU" sz="1400" dirty="0">
                <a:solidFill>
                  <a:schemeClr val="tx1"/>
                </a:solidFill>
              </a:rPr>
              <a:t> (из-за малой толщины стенок корней временных моляров); </a:t>
            </a:r>
          </a:p>
          <a:p>
            <a:pPr algn="l"/>
            <a:r>
              <a:rPr lang="ru-RU" sz="1400" dirty="0">
                <a:solidFill>
                  <a:schemeClr val="tx1"/>
                </a:solidFill>
              </a:rPr>
              <a:t>▪ особое внимание уделяется химическому очищению каналов (ирригация), что связано с наличием большого количества боковых ответвлений в молярах. </a:t>
            </a:r>
          </a:p>
          <a:p>
            <a:pPr algn="l"/>
            <a:r>
              <a:rPr lang="ru-RU" sz="1400" dirty="0">
                <a:solidFill>
                  <a:schemeClr val="tx1"/>
                </a:solidFill>
              </a:rPr>
              <a:t>В хорошо проходимых каналах экстирпацию выполняют </a:t>
            </a:r>
            <a:r>
              <a:rPr lang="ru-RU" sz="1400" dirty="0" err="1">
                <a:solidFill>
                  <a:schemeClr val="tx1"/>
                </a:solidFill>
              </a:rPr>
              <a:t>пульпэкстрактором</a:t>
            </a:r>
            <a:r>
              <a:rPr lang="ru-RU" sz="1400" dirty="0">
                <a:solidFill>
                  <a:schemeClr val="tx1"/>
                </a:solidFill>
              </a:rPr>
              <a:t> соответствующих размеров, в узких – файлами, предварительно изогнутыми по форме каналов. Корневые каналы моляров расширяются до №25-30, во фронтальных зубах могут подходить файлы 80-100. </a:t>
            </a:r>
          </a:p>
        </p:txBody>
      </p:sp>
    </p:spTree>
    <p:extLst>
      <p:ext uri="{BB962C8B-B14F-4D97-AF65-F5344CB8AC3E}">
        <p14:creationId xmlns:p14="http://schemas.microsoft.com/office/powerpoint/2010/main" val="3262277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906C885-581D-4FA2-8DF0-49CA825D9CE5}"/>
              </a:ext>
            </a:extLst>
          </p:cNvPr>
          <p:cNvSpPr>
            <a:spLocks noGrp="1"/>
          </p:cNvSpPr>
          <p:nvPr>
            <p:ph type="body" sz="quarter" idx="13"/>
          </p:nvPr>
        </p:nvSpPr>
        <p:spPr>
          <a:xfrm>
            <a:off x="456130" y="356616"/>
            <a:ext cx="10736126" cy="5742432"/>
          </a:xfrm>
        </p:spPr>
        <p:txBody>
          <a:bodyPr/>
          <a:lstStyle/>
          <a:p>
            <a:pPr algn="l"/>
            <a:r>
              <a:rPr lang="ru-RU" dirty="0">
                <a:solidFill>
                  <a:schemeClr val="tx1"/>
                </a:solidFill>
              </a:rPr>
              <a:t>Временные передние зубы обычно имеют один хорошо проходимый канал, моляры – один или два хорошо проходимых канала, другие – узкие. Очищению каналов от органического содержимого, их дезинфекции, способствует использование окислителей (гипохлорит натрия), </a:t>
            </a:r>
            <a:r>
              <a:rPr lang="ru-RU" dirty="0" err="1">
                <a:solidFill>
                  <a:schemeClr val="tx1"/>
                </a:solidFill>
              </a:rPr>
              <a:t>хелационных</a:t>
            </a:r>
            <a:r>
              <a:rPr lang="ru-RU" dirty="0">
                <a:solidFill>
                  <a:schemeClr val="tx1"/>
                </a:solidFill>
              </a:rPr>
              <a:t> агентов (ЭДТА и коммерческие препараты, содержащие ЭДТА). </a:t>
            </a:r>
          </a:p>
          <a:p>
            <a:pPr algn="l"/>
            <a:r>
              <a:rPr lang="ru-RU" dirty="0">
                <a:solidFill>
                  <a:schemeClr val="tx1"/>
                </a:solidFill>
              </a:rPr>
              <a:t>Высушивание канала (каналов) производится бумажными турундами соответствующего размера. </a:t>
            </a:r>
          </a:p>
          <a:p>
            <a:pPr algn="l"/>
            <a:r>
              <a:rPr lang="ru-RU" dirty="0">
                <a:solidFill>
                  <a:schemeClr val="tx1"/>
                </a:solidFill>
              </a:rPr>
              <a:t>8. Пломбирование (</a:t>
            </a:r>
            <a:r>
              <a:rPr lang="ru-RU" dirty="0" err="1">
                <a:solidFill>
                  <a:schemeClr val="tx1"/>
                </a:solidFill>
              </a:rPr>
              <a:t>обтурация</a:t>
            </a:r>
            <a:r>
              <a:rPr lang="ru-RU" dirty="0">
                <a:solidFill>
                  <a:schemeClr val="tx1"/>
                </a:solidFill>
              </a:rPr>
              <a:t>) канала (каналов). Осуществляется рассасывающимися пастами. Наиболее популярной (традиционной) является </a:t>
            </a:r>
            <a:r>
              <a:rPr lang="ru-RU" dirty="0" err="1">
                <a:solidFill>
                  <a:schemeClr val="tx1"/>
                </a:solidFill>
              </a:rPr>
              <a:t>цинкоксидэвгеноловая</a:t>
            </a:r>
            <a:r>
              <a:rPr lang="ru-RU" dirty="0">
                <a:solidFill>
                  <a:schemeClr val="tx1"/>
                </a:solidFill>
              </a:rPr>
              <a:t> паста. Могут быть использованы пасты, содержащие йодоформ и окись цинка меньше раздражает </a:t>
            </a:r>
            <a:r>
              <a:rPr lang="ru-RU" dirty="0" err="1">
                <a:solidFill>
                  <a:schemeClr val="tx1"/>
                </a:solidFill>
              </a:rPr>
              <a:t>периапикальные</a:t>
            </a:r>
            <a:r>
              <a:rPr lang="ru-RU" dirty="0">
                <a:solidFill>
                  <a:schemeClr val="tx1"/>
                </a:solidFill>
              </a:rPr>
              <a:t> ткани, рассасывается одновременно с резорбцией корней. (Йодинол, </a:t>
            </a:r>
            <a:r>
              <a:rPr lang="en-US" dirty="0" err="1">
                <a:solidFill>
                  <a:schemeClr val="tx1"/>
                </a:solidFill>
              </a:rPr>
              <a:t>Metapex</a:t>
            </a:r>
            <a:r>
              <a:rPr lang="en-US" dirty="0">
                <a:solidFill>
                  <a:schemeClr val="tx1"/>
                </a:solidFill>
              </a:rPr>
              <a:t>, </a:t>
            </a:r>
            <a:r>
              <a:rPr lang="en-US" dirty="0" err="1">
                <a:solidFill>
                  <a:schemeClr val="tx1"/>
                </a:solidFill>
              </a:rPr>
              <a:t>Metapasta</a:t>
            </a:r>
            <a:r>
              <a:rPr lang="en-US" dirty="0">
                <a:solidFill>
                  <a:schemeClr val="tx1"/>
                </a:solidFill>
              </a:rPr>
              <a:t>)</a:t>
            </a:r>
            <a:r>
              <a:rPr lang="ru-RU" dirty="0">
                <a:solidFill>
                  <a:schemeClr val="tx1"/>
                </a:solidFill>
              </a:rPr>
              <a:t>.</a:t>
            </a:r>
          </a:p>
          <a:p>
            <a:pPr algn="l"/>
            <a:r>
              <a:rPr lang="ru-RU" dirty="0">
                <a:solidFill>
                  <a:schemeClr val="tx1"/>
                </a:solidFill>
              </a:rPr>
              <a:t>9. Изолирующая прокладка СИЦ. После </a:t>
            </a:r>
            <a:r>
              <a:rPr lang="ru-RU" dirty="0" err="1">
                <a:solidFill>
                  <a:schemeClr val="tx1"/>
                </a:solidFill>
              </a:rPr>
              <a:t>обтурации</a:t>
            </a:r>
            <a:r>
              <a:rPr lang="ru-RU" dirty="0">
                <a:solidFill>
                  <a:schemeClr val="tx1"/>
                </a:solidFill>
              </a:rPr>
              <a:t> корневых каналов наложение изолирующей прокладки.</a:t>
            </a:r>
          </a:p>
          <a:p>
            <a:r>
              <a:rPr lang="ru-RU" b="1" dirty="0">
                <a:solidFill>
                  <a:schemeClr val="tx1"/>
                </a:solidFill>
              </a:rPr>
              <a:t>Пломбирование каналов </a:t>
            </a:r>
            <a:r>
              <a:rPr lang="ru-RU" b="1" dirty="0" err="1">
                <a:solidFill>
                  <a:schemeClr val="tx1"/>
                </a:solidFill>
              </a:rPr>
              <a:t>нерассасывающимися</a:t>
            </a:r>
            <a:r>
              <a:rPr lang="ru-RU" b="1" dirty="0">
                <a:solidFill>
                  <a:schemeClr val="tx1"/>
                </a:solidFill>
              </a:rPr>
              <a:t> материалами (фосфат-цемент, серебряные и гуттаперчевые штифты) во временных зубах противопоказано, так как они препятствуют процессу резорбции корня. </a:t>
            </a:r>
          </a:p>
          <a:p>
            <a:pPr algn="l"/>
            <a:endParaRPr lang="ru-RU" b="1" dirty="0">
              <a:solidFill>
                <a:schemeClr val="tx1"/>
              </a:solidFill>
            </a:endParaRPr>
          </a:p>
        </p:txBody>
      </p:sp>
    </p:spTree>
    <p:extLst>
      <p:ext uri="{BB962C8B-B14F-4D97-AF65-F5344CB8AC3E}">
        <p14:creationId xmlns:p14="http://schemas.microsoft.com/office/powerpoint/2010/main" val="95200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EFDB7F4-D39C-4540-9BE5-4DEDB952CBCD}"/>
              </a:ext>
            </a:extLst>
          </p:cNvPr>
          <p:cNvSpPr>
            <a:spLocks noGrp="1"/>
          </p:cNvSpPr>
          <p:nvPr>
            <p:ph type="body" sz="quarter" idx="13"/>
          </p:nvPr>
        </p:nvSpPr>
        <p:spPr>
          <a:xfrm>
            <a:off x="868680" y="328844"/>
            <a:ext cx="9674352" cy="5907364"/>
          </a:xfrm>
        </p:spPr>
        <p:txBody>
          <a:bodyPr/>
          <a:lstStyle/>
          <a:p>
            <a:r>
              <a:rPr lang="ru-RU" dirty="0">
                <a:solidFill>
                  <a:schemeClr val="tx1"/>
                </a:solidFill>
              </a:rPr>
              <a:t>Если у пациента присутствуют симптомы острого (или обострения хронического) воспаления, пульпит сопровождается явлениями острого периодонтита, имеется кровоточивость из корневого канала пломбирование целесообразно отложить на следующее посещение. Устье корневого канала закрывается ватным шариком под временную пломбу, в канале может быть оставлен антисептик. При подозрении на наличие витальной пульпы в глубине канала, плохо останавливающемся кровотечении – под временную пломбу на устье канала (каналов) устанавливается отжатый шарик с </a:t>
            </a:r>
            <a:r>
              <a:rPr lang="ru-RU" dirty="0" err="1">
                <a:solidFill>
                  <a:schemeClr val="tx1"/>
                </a:solidFill>
              </a:rPr>
              <a:t>формокрезолом</a:t>
            </a:r>
            <a:r>
              <a:rPr lang="ru-RU" dirty="0">
                <a:solidFill>
                  <a:schemeClr val="tx1"/>
                </a:solidFill>
              </a:rPr>
              <a:t>.</a:t>
            </a:r>
          </a:p>
          <a:p>
            <a:r>
              <a:rPr lang="ru-RU" dirty="0">
                <a:solidFill>
                  <a:schemeClr val="tx1"/>
                </a:solidFill>
              </a:rPr>
              <a:t>10. Финальная реставрация зуба. Реставрация молочных зубов после </a:t>
            </a:r>
            <a:r>
              <a:rPr lang="ru-RU" dirty="0" err="1">
                <a:solidFill>
                  <a:schemeClr val="tx1"/>
                </a:solidFill>
              </a:rPr>
              <a:t>пульпэктомии</a:t>
            </a:r>
            <a:r>
              <a:rPr lang="ru-RU" dirty="0">
                <a:solidFill>
                  <a:schemeClr val="tx1"/>
                </a:solidFill>
              </a:rPr>
              <a:t> целесообразней проводить </a:t>
            </a:r>
            <a:r>
              <a:rPr lang="ru-RU" dirty="0" err="1">
                <a:solidFill>
                  <a:schemeClr val="tx1"/>
                </a:solidFill>
              </a:rPr>
              <a:t>светоотверждаемыми</a:t>
            </a:r>
            <a:r>
              <a:rPr lang="ru-RU" dirty="0">
                <a:solidFill>
                  <a:schemeClr val="tx1"/>
                </a:solidFill>
              </a:rPr>
              <a:t> пломбировочными материалами или покрывать стандартными детскими коронками. Коронка на молочный зуб будет более физиологична, сохранит временный зуб до его смены и выполняет полноценные функции зуба без сколов и вторичного кариеса.</a:t>
            </a:r>
          </a:p>
        </p:txBody>
      </p:sp>
    </p:spTree>
    <p:extLst>
      <p:ext uri="{BB962C8B-B14F-4D97-AF65-F5344CB8AC3E}">
        <p14:creationId xmlns:p14="http://schemas.microsoft.com/office/powerpoint/2010/main" val="2125916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0616" y="-416425"/>
            <a:ext cx="2105596" cy="223087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020" y="-3242"/>
            <a:ext cx="748195" cy="702253"/>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28" y="1617231"/>
            <a:ext cx="590550" cy="116205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478" y="4179048"/>
            <a:ext cx="832257" cy="1062851"/>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06212" y="-991538"/>
            <a:ext cx="1497976" cy="946676"/>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101" y="5605930"/>
            <a:ext cx="1359952" cy="1263343"/>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9272" y="5631447"/>
            <a:ext cx="1384005" cy="662763"/>
          </a:xfrm>
          <a:prstGeom prst="rect">
            <a:avLst/>
          </a:prstGeom>
        </p:spPr>
      </p:pic>
      <p:sp>
        <p:nvSpPr>
          <p:cNvPr id="13" name="Заголовок 1"/>
          <p:cNvSpPr>
            <a:spLocks noGrp="1"/>
          </p:cNvSpPr>
          <p:nvPr>
            <p:ph type="title"/>
          </p:nvPr>
        </p:nvSpPr>
        <p:spPr>
          <a:xfrm>
            <a:off x="521208" y="1617231"/>
            <a:ext cx="10872216" cy="4169722"/>
          </a:xfrm>
        </p:spPr>
        <p:txBody>
          <a:bodyPr>
            <a:normAutofit fontScale="90000"/>
          </a:bodyPr>
          <a:lstStyle/>
          <a:p>
            <a:pPr algn="l"/>
            <a:r>
              <a:rPr lang="ru-RU" sz="2800" dirty="0"/>
              <a:t>1. Рассмотреть классификацию острого пульпита временных зубов;</a:t>
            </a:r>
            <a:br>
              <a:rPr lang="ru-RU" sz="2800" dirty="0"/>
            </a:br>
            <a:br>
              <a:rPr lang="ru-RU" sz="2800" dirty="0"/>
            </a:br>
            <a:r>
              <a:rPr lang="ru-RU" sz="2800" dirty="0"/>
              <a:t>2. Определить этиологию острого пульпита временных зубов;</a:t>
            </a:r>
            <a:br>
              <a:rPr lang="ru-RU" sz="2800" dirty="0"/>
            </a:br>
            <a:br>
              <a:rPr lang="ru-RU" sz="2800" dirty="0"/>
            </a:br>
            <a:r>
              <a:rPr lang="ru-RU" sz="2800" dirty="0"/>
              <a:t>3. Проанализировать патогенез острого пульпита временных зубов; </a:t>
            </a:r>
            <a:br>
              <a:rPr lang="ru-RU" sz="2800" dirty="0"/>
            </a:br>
            <a:br>
              <a:rPr lang="ru-RU" sz="2800" dirty="0"/>
            </a:br>
            <a:r>
              <a:rPr lang="ru-RU" sz="2800" dirty="0"/>
              <a:t>4. Выявить клинику острого пульпита временных зубов; </a:t>
            </a:r>
            <a:br>
              <a:rPr lang="ru-RU" sz="2800" dirty="0"/>
            </a:br>
            <a:br>
              <a:rPr lang="ru-RU" sz="2800" dirty="0"/>
            </a:br>
            <a:r>
              <a:rPr lang="ru-RU" sz="2800" dirty="0"/>
              <a:t>5. Изучить дифференциальную диагностику острого пульпита временных зубов; </a:t>
            </a:r>
            <a:br>
              <a:rPr lang="ru-RU" sz="2800" dirty="0"/>
            </a:br>
            <a:br>
              <a:rPr lang="ru-RU" sz="2800" dirty="0"/>
            </a:br>
            <a:r>
              <a:rPr lang="ru-RU" sz="2800" dirty="0"/>
              <a:t>6. Сформулировать лечение острого пульпита временных зубов</a:t>
            </a:r>
            <a:r>
              <a:rPr lang="ru-RU" sz="3600" dirty="0"/>
              <a:t>. </a:t>
            </a:r>
            <a:endParaRPr lang="ru-RU" sz="3600" dirty="0">
              <a:latin typeface="Segoe UI Light" panose="020B0502040204020203" pitchFamily="34" charset="0"/>
              <a:cs typeface="Segoe UI Light" panose="020B0502040204020203" pitchFamily="34" charset="0"/>
            </a:endParaRPr>
          </a:p>
        </p:txBody>
      </p:sp>
      <p:sp>
        <p:nvSpPr>
          <p:cNvPr id="14" name="Прямоугольник 13">
            <a:hlinkClick r:id="" action="ppaction://hlinkshowjump?jump=nextslide">
              <a:snd r:embed="rId9" name="chimes.wav"/>
            </a:hlinkClick>
          </p:cNvPr>
          <p:cNvSpPr/>
          <p:nvPr/>
        </p:nvSpPr>
        <p:spPr>
          <a:xfrm>
            <a:off x="3684947" y="552494"/>
            <a:ext cx="3376800" cy="864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ЗАДАЧИ</a:t>
            </a:r>
          </a:p>
        </p:txBody>
      </p:sp>
      <p:pic>
        <p:nvPicPr>
          <p:cNvPr id="17" name="Рисунок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80484" y="3369470"/>
            <a:ext cx="386141" cy="606027"/>
          </a:xfrm>
          <a:prstGeom prst="rect">
            <a:avLst/>
          </a:prstGeom>
        </p:spPr>
      </p:pic>
    </p:spTree>
    <p:extLst>
      <p:ext uri="{BB962C8B-B14F-4D97-AF65-F5344CB8AC3E}">
        <p14:creationId xmlns:p14="http://schemas.microsoft.com/office/powerpoint/2010/main" val="4085510037"/>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4.44444E-6 L 0.50092 -4.44444E-6 " pathEditMode="relative" rAng="0" ptsTypes="AA">
                                      <p:cBhvr>
                                        <p:cTn id="6" dur="2000" fill="hold"/>
                                        <p:tgtEl>
                                          <p:spTgt spid="7"/>
                                        </p:tgtEl>
                                        <p:attrNameLst>
                                          <p:attrName>ppt_x</p:attrName>
                                          <p:attrName>ppt_y</p:attrName>
                                        </p:attrNameLst>
                                      </p:cBhvr>
                                      <p:rCtr x="25039" y="0"/>
                                    </p:animMotion>
                                  </p:childTnLst>
                                </p:cTn>
                              </p:par>
                              <p:par>
                                <p:cTn id="7" presetID="63" presetClass="path" presetSubtype="0" accel="50000" decel="50000" fill="hold" nodeType="withEffect">
                                  <p:stCondLst>
                                    <p:cond delay="0"/>
                                  </p:stCondLst>
                                  <p:childTnLst>
                                    <p:animMotion origin="layout" path="M -1.45833E-6 2.96296E-6 L -0.43476 0.85046 " pathEditMode="relative" rAng="0" ptsTypes="AA">
                                      <p:cBhvr>
                                        <p:cTn id="8" dur="2000" fill="hold"/>
                                        <p:tgtEl>
                                          <p:spTgt spid="10"/>
                                        </p:tgtEl>
                                        <p:attrNameLst>
                                          <p:attrName>ppt_x</p:attrName>
                                          <p:attrName>ppt_y</p:attrName>
                                        </p:attrNameLst>
                                      </p:cBhvr>
                                      <p:rCtr x="-21745" y="42523"/>
                                    </p:animMotion>
                                  </p:childTnLst>
                                </p:cTn>
                              </p:par>
                              <p:par>
                                <p:cTn id="9" presetID="6" presetClass="entr" presetSubtype="16" repeatCount="indefinite"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14"/>
                                        </p:tgtEl>
                                        <p:attrNameLst>
                                          <p:attrName>style.color</p:attrName>
                                        </p:attrNameLst>
                                      </p:cBhvr>
                                      <p:to>
                                        <p:clrVal>
                                          <a:schemeClr val="bg1"/>
                                        </p:clrVal>
                                      </p:to>
                                    </p:set>
                                  </p:childTnLst>
                                </p:cTn>
                              </p:par>
                              <p:par>
                                <p:cTn id="17" presetID="1" presetClass="emph" presetSubtype="1" nodeType="withEffect">
                                  <p:stCondLst>
                                    <p:cond delay="0"/>
                                  </p:stCondLst>
                                  <p:childTnLst>
                                    <p:set>
                                      <p:cBhvr>
                                        <p:cTn id="18" dur="indefinite"/>
                                        <p:tgtEl>
                                          <p:spTgt spid="14"/>
                                        </p:tgtEl>
                                        <p:attrNameLst>
                                          <p:attrName>fillcolor</p:attrName>
                                        </p:attrNameLst>
                                      </p:cBhvr>
                                      <p:to>
                                        <p:clrVal>
                                          <a:srgbClr val="B9D07E"/>
                                        </p:clrVal>
                                      </p:to>
                                    </p:set>
                                    <p:set>
                                      <p:cBhvr>
                                        <p:cTn id="19" dur="indefinite"/>
                                        <p:tgtEl>
                                          <p:spTgt spid="14"/>
                                        </p:tgtEl>
                                        <p:attrNameLst>
                                          <p:attrName>fill.type</p:attrName>
                                        </p:attrNameLst>
                                      </p:cBhvr>
                                      <p:to>
                                        <p:strVal val="solid"/>
                                      </p:to>
                                    </p:set>
                                    <p:set>
                                      <p:cBhvr>
                                        <p:cTn id="20" dur="indefinite"/>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59E463D-8BB3-47F4-B04F-B0905C175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930" y="3947026"/>
            <a:ext cx="4575521" cy="2694566"/>
          </a:xfrm>
          <a:prstGeom prst="rect">
            <a:avLst/>
          </a:prstGeom>
        </p:spPr>
      </p:pic>
      <p:pic>
        <p:nvPicPr>
          <p:cNvPr id="9" name="Рисунок 8">
            <a:extLst>
              <a:ext uri="{FF2B5EF4-FFF2-40B4-BE49-F238E27FC236}">
                <a16:creationId xmlns:a16="http://schemas.microsoft.com/office/drawing/2014/main" id="{60E99224-3056-42A3-9D0C-7EED710EF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49" y="216408"/>
            <a:ext cx="4340685" cy="3011424"/>
          </a:xfrm>
          <a:prstGeom prst="rect">
            <a:avLst/>
          </a:prstGeom>
        </p:spPr>
      </p:pic>
      <p:pic>
        <p:nvPicPr>
          <p:cNvPr id="11" name="Рисунок 10">
            <a:extLst>
              <a:ext uri="{FF2B5EF4-FFF2-40B4-BE49-F238E27FC236}">
                <a16:creationId xmlns:a16="http://schemas.microsoft.com/office/drawing/2014/main" id="{224E1A2E-6735-495B-9597-F13F4022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924" y="3773108"/>
            <a:ext cx="3816164" cy="2868484"/>
          </a:xfrm>
          <a:prstGeom prst="rect">
            <a:avLst/>
          </a:prstGeom>
        </p:spPr>
      </p:pic>
      <p:pic>
        <p:nvPicPr>
          <p:cNvPr id="13" name="Рисунок 12">
            <a:extLst>
              <a:ext uri="{FF2B5EF4-FFF2-40B4-BE49-F238E27FC236}">
                <a16:creationId xmlns:a16="http://schemas.microsoft.com/office/drawing/2014/main" id="{578CDFD8-7DF8-428D-9374-B7BB25E33B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548" y="404431"/>
            <a:ext cx="4826508" cy="3193539"/>
          </a:xfrm>
          <a:prstGeom prst="rect">
            <a:avLst/>
          </a:prstGeom>
        </p:spPr>
      </p:pic>
    </p:spTree>
    <p:extLst>
      <p:ext uri="{BB962C8B-B14F-4D97-AF65-F5344CB8AC3E}">
        <p14:creationId xmlns:p14="http://schemas.microsoft.com/office/powerpoint/2010/main" val="1222542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E8019D-D2E3-4018-B5B0-99CBA86AD30A}"/>
              </a:ext>
            </a:extLst>
          </p:cNvPr>
          <p:cNvSpPr>
            <a:spLocks noGrp="1"/>
          </p:cNvSpPr>
          <p:nvPr>
            <p:ph type="title"/>
          </p:nvPr>
        </p:nvSpPr>
        <p:spPr>
          <a:xfrm>
            <a:off x="1351927" y="256826"/>
            <a:ext cx="9309977" cy="705923"/>
          </a:xfrm>
        </p:spPr>
        <p:txBody>
          <a:bodyPr>
            <a:noAutofit/>
          </a:bodyPr>
          <a:lstStyle/>
          <a:p>
            <a:br>
              <a:rPr lang="ru-RU" sz="2800" b="1" dirty="0">
                <a:solidFill>
                  <a:schemeClr val="tx1"/>
                </a:solidFill>
                <a:effectLst>
                  <a:outerShdw blurRad="38100" dist="38100" dir="2700000" algn="tl">
                    <a:srgbClr val="000000">
                      <a:alpha val="43137"/>
                    </a:srgbClr>
                  </a:outerShdw>
                </a:effectLst>
              </a:rPr>
            </a:br>
            <a:r>
              <a:rPr lang="ru-RU" sz="2800" dirty="0">
                <a:solidFill>
                  <a:schemeClr val="tx1"/>
                </a:solidFill>
                <a:effectLst>
                  <a:outerShdw blurRad="38100" dist="38100" dir="2700000" algn="tl">
                    <a:srgbClr val="000000">
                      <a:alpha val="43137"/>
                    </a:srgbClr>
                  </a:outerShdw>
                </a:effectLst>
              </a:rPr>
              <a:t>Метод </a:t>
            </a:r>
            <a:r>
              <a:rPr lang="ru-RU" sz="2800" dirty="0" err="1">
                <a:solidFill>
                  <a:schemeClr val="tx1"/>
                </a:solidFill>
                <a:effectLst>
                  <a:outerShdw blurRad="38100" dist="38100" dir="2700000" algn="tl">
                    <a:srgbClr val="000000">
                      <a:alpha val="43137"/>
                    </a:srgbClr>
                  </a:outerShdw>
                </a:effectLst>
              </a:rPr>
              <a:t>девитальной</a:t>
            </a:r>
            <a:r>
              <a:rPr lang="ru-RU" sz="2800" dirty="0">
                <a:solidFill>
                  <a:schemeClr val="tx1"/>
                </a:solidFill>
                <a:effectLst>
                  <a:outerShdw blurRad="38100" dist="38100" dir="2700000" algn="tl">
                    <a:srgbClr val="000000">
                      <a:alpha val="43137"/>
                    </a:srgbClr>
                  </a:outerShdw>
                </a:effectLst>
              </a:rPr>
              <a:t> ампутации</a:t>
            </a:r>
            <a:br>
              <a:rPr lang="ru-RU" sz="2800" b="1" dirty="0">
                <a:solidFill>
                  <a:schemeClr val="tx1"/>
                </a:solidFill>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DB4B2A9F-7EB0-4B65-BA2B-82FA94574800}"/>
              </a:ext>
            </a:extLst>
          </p:cNvPr>
          <p:cNvSpPr>
            <a:spLocks noGrp="1"/>
          </p:cNvSpPr>
          <p:nvPr>
            <p:ph type="body" sz="quarter" idx="13"/>
          </p:nvPr>
        </p:nvSpPr>
        <p:spPr>
          <a:xfrm>
            <a:off x="594360" y="1088136"/>
            <a:ext cx="10762488" cy="5513038"/>
          </a:xfrm>
        </p:spPr>
        <p:txBody>
          <a:bodyPr/>
          <a:lstStyle/>
          <a:p>
            <a:r>
              <a:rPr lang="ru-RU" sz="1800" dirty="0">
                <a:solidFill>
                  <a:schemeClr val="tx1"/>
                </a:solidFill>
              </a:rPr>
              <a:t>Метод </a:t>
            </a:r>
            <a:r>
              <a:rPr lang="ru-RU" sz="1800" dirty="0" err="1">
                <a:solidFill>
                  <a:schemeClr val="tx1"/>
                </a:solidFill>
              </a:rPr>
              <a:t>девитальной</a:t>
            </a:r>
            <a:r>
              <a:rPr lang="ru-RU" sz="1800" dirty="0">
                <a:solidFill>
                  <a:schemeClr val="tx1"/>
                </a:solidFill>
              </a:rPr>
              <a:t> ампутации наиболее часто применяется в детской стоматологической практике при лечении острого и хронического фиброзного пульпита молочных моляров, а также при лечении постоянных сформированных моляров. Метод не показан при хроническом гангренозном пульпите, обострении хронического пульпита. Если полость зуба не вскрыта после удаления размягченного дентина, то ее целесообразно вскрыть шаровидным бором № 1 после предварительного применения аппликационного обезболивания.</a:t>
            </a:r>
          </a:p>
          <a:p>
            <a:r>
              <a:rPr lang="ru-RU" sz="1800" dirty="0">
                <a:solidFill>
                  <a:schemeClr val="tx1"/>
                </a:solidFill>
              </a:rPr>
              <a:t> В качестве </a:t>
            </a:r>
            <a:r>
              <a:rPr lang="ru-RU" sz="1800" dirty="0" err="1">
                <a:solidFill>
                  <a:schemeClr val="tx1"/>
                </a:solidFill>
              </a:rPr>
              <a:t>девитализирующего</a:t>
            </a:r>
            <a:r>
              <a:rPr lang="ru-RU" sz="1800" dirty="0">
                <a:solidFill>
                  <a:schemeClr val="tx1"/>
                </a:solidFill>
              </a:rPr>
              <a:t> средства используют мышьяковистую пасту, которая оказывает </a:t>
            </a:r>
            <a:r>
              <a:rPr lang="ru-RU" sz="1800" dirty="0" err="1">
                <a:solidFill>
                  <a:schemeClr val="tx1"/>
                </a:solidFill>
              </a:rPr>
              <a:t>некротизирующее</a:t>
            </a:r>
            <a:r>
              <a:rPr lang="ru-RU" sz="1800" dirty="0">
                <a:solidFill>
                  <a:schemeClr val="tx1"/>
                </a:solidFill>
              </a:rPr>
              <a:t> действие на пульпу. Использование мышьяковистой пасты связано с ее способностью быстро диффундировать в ткань. В случае нахождения этой пасты в зубе более 24—48 ч мышьяковистый ангидрид достигает периодонта и вызывает в нем очаги деструкции. </a:t>
            </a:r>
          </a:p>
          <a:p>
            <a:r>
              <a:rPr lang="ru-RU" sz="1800" dirty="0">
                <a:solidFill>
                  <a:schemeClr val="tx1"/>
                </a:solidFill>
              </a:rPr>
              <a:t>При хроническом гипертрофическом пульпите мышьяковистую пасту накладывают после удаления под аппликационной анестезией части разросшейся грануляционной ткани и пульпы.</a:t>
            </a:r>
          </a:p>
          <a:p>
            <a:r>
              <a:rPr lang="ru-RU" sz="1800" dirty="0">
                <a:solidFill>
                  <a:schemeClr val="tx1"/>
                </a:solidFill>
              </a:rPr>
              <a:t>Мышьяковистую пасту в дозе, равной величине головки шаровидного бора № 1, накладывают на вскрытую пульпу в однокорневых зубах на 24 ч, в </a:t>
            </a:r>
            <a:r>
              <a:rPr lang="ru-RU" sz="1800" dirty="0" err="1">
                <a:solidFill>
                  <a:schemeClr val="tx1"/>
                </a:solidFill>
              </a:rPr>
              <a:t>многокорневых</a:t>
            </a:r>
            <a:r>
              <a:rPr lang="ru-RU" sz="1800" dirty="0">
                <a:solidFill>
                  <a:schemeClr val="tx1"/>
                </a:solidFill>
              </a:rPr>
              <a:t> — на 48 ч под дентинную повязку, по- ставленную без давления. Есть пасты и пролонгированного действия. Их накладывают на 7—14 дней.</a:t>
            </a:r>
          </a:p>
        </p:txBody>
      </p:sp>
    </p:spTree>
    <p:extLst>
      <p:ext uri="{BB962C8B-B14F-4D97-AF65-F5344CB8AC3E}">
        <p14:creationId xmlns:p14="http://schemas.microsoft.com/office/powerpoint/2010/main" val="166368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8F67082-14EA-498D-B016-C0C90A24FA8C}"/>
              </a:ext>
            </a:extLst>
          </p:cNvPr>
          <p:cNvSpPr>
            <a:spLocks noGrp="1"/>
          </p:cNvSpPr>
          <p:nvPr>
            <p:ph type="body" sz="quarter" idx="13"/>
          </p:nvPr>
        </p:nvSpPr>
        <p:spPr>
          <a:xfrm>
            <a:off x="557784" y="401996"/>
            <a:ext cx="10698480" cy="5505028"/>
          </a:xfrm>
        </p:spPr>
        <p:txBody>
          <a:bodyPr/>
          <a:lstStyle/>
          <a:p>
            <a:r>
              <a:rPr lang="ru-RU" dirty="0" err="1">
                <a:solidFill>
                  <a:schemeClr val="tx1"/>
                </a:solidFill>
              </a:rPr>
              <a:t>Некротизация</a:t>
            </a:r>
            <a:r>
              <a:rPr lang="ru-RU" dirty="0">
                <a:solidFill>
                  <a:schemeClr val="tx1"/>
                </a:solidFill>
              </a:rPr>
              <a:t> пульпы мышьяковистой пастой все еще остается основным методом лечения пульпита у детей, так как этот метод позволяет максимально щадить психику ребенка и во второе посещение проводить лечение безболезненно. При этом методе нет необходимости в проведении местного обезболивания, чего так боятся дети. Мышьяковистую пасту применяют в тех же дозах, как у взрослых. </a:t>
            </a:r>
          </a:p>
          <a:p>
            <a:r>
              <a:rPr lang="ru-RU" b="1" dirty="0">
                <a:solidFill>
                  <a:schemeClr val="tx1"/>
                </a:solidFill>
              </a:rPr>
              <a:t>Во второе посещение</a:t>
            </a:r>
            <a:r>
              <a:rPr lang="ru-RU" dirty="0">
                <a:solidFill>
                  <a:schemeClr val="tx1"/>
                </a:solidFill>
              </a:rPr>
              <a:t> удаляют </a:t>
            </a:r>
            <a:r>
              <a:rPr lang="ru-RU" dirty="0" err="1">
                <a:solidFill>
                  <a:schemeClr val="tx1"/>
                </a:solidFill>
              </a:rPr>
              <a:t>коронковую</a:t>
            </a:r>
            <a:r>
              <a:rPr lang="ru-RU" dirty="0">
                <a:solidFill>
                  <a:schemeClr val="tx1"/>
                </a:solidFill>
              </a:rPr>
              <a:t> пульпу, тщательно раскрывая полость зуба, учитывая топографию устьев корневых каналов. В полости зуба оставляют тампон с </a:t>
            </a:r>
            <a:r>
              <a:rPr lang="ru-RU" dirty="0" err="1">
                <a:solidFill>
                  <a:schemeClr val="tx1"/>
                </a:solidFill>
              </a:rPr>
              <a:t>резорцинформалиновой</a:t>
            </a:r>
            <a:r>
              <a:rPr lang="ru-RU" dirty="0">
                <a:solidFill>
                  <a:schemeClr val="tx1"/>
                </a:solidFill>
              </a:rPr>
              <a:t> смесью (жидкостью), которая обладает способностью диффундировать по дентинным канальцам под временную повязку. </a:t>
            </a:r>
          </a:p>
          <a:p>
            <a:r>
              <a:rPr lang="ru-RU" b="1" dirty="0">
                <a:solidFill>
                  <a:schemeClr val="tx1"/>
                </a:solidFill>
              </a:rPr>
              <a:t>В третье посещение </a:t>
            </a:r>
            <a:r>
              <a:rPr lang="ru-RU" dirty="0">
                <a:solidFill>
                  <a:schemeClr val="tx1"/>
                </a:solidFill>
              </a:rPr>
              <a:t>в условиях сухого рта удаляют временную повязку, тампон и на дно полости зуба накладывают </a:t>
            </a:r>
            <a:r>
              <a:rPr lang="ru-RU" dirty="0" err="1">
                <a:solidFill>
                  <a:schemeClr val="tx1"/>
                </a:solidFill>
              </a:rPr>
              <a:t>резорцинформалиновую</a:t>
            </a:r>
            <a:r>
              <a:rPr lang="ru-RU" dirty="0">
                <a:solidFill>
                  <a:schemeClr val="tx1"/>
                </a:solidFill>
              </a:rPr>
              <a:t> пасту, которая за счет диффузии продолжает заканчивать мумификацию пульпы. Мумифицирующие вещества не нарушают процесс формирования корня и резорбцию корней молочных зубов. Ставят цементную пломбу.</a:t>
            </a:r>
          </a:p>
          <a:p>
            <a:r>
              <a:rPr lang="ru-RU" dirty="0">
                <a:solidFill>
                  <a:schemeClr val="tx1"/>
                </a:solidFill>
              </a:rPr>
              <a:t>В нашей стране в течение многих десятилетий для лечения «непроходимых» каналов применялся </a:t>
            </a:r>
            <a:r>
              <a:rPr lang="ru-RU" dirty="0" err="1">
                <a:solidFill>
                  <a:schemeClr val="tx1"/>
                </a:solidFill>
              </a:rPr>
              <a:t>резорцинформалиновый</a:t>
            </a:r>
            <a:r>
              <a:rPr lang="ru-RU" dirty="0">
                <a:solidFill>
                  <a:schemeClr val="tx1"/>
                </a:solidFill>
              </a:rPr>
              <a:t> метод в бесчисленных модификациях, так как раствор и пасту готовили самостоятельно. Его эффективность была удовлетворительной </a:t>
            </a:r>
          </a:p>
          <a:p>
            <a:r>
              <a:rPr lang="ru-RU" dirty="0">
                <a:solidFill>
                  <a:schemeClr val="tx1"/>
                </a:solidFill>
              </a:rPr>
              <a:t>(практически 50—70 %).</a:t>
            </a:r>
          </a:p>
        </p:txBody>
      </p:sp>
    </p:spTree>
    <p:extLst>
      <p:ext uri="{BB962C8B-B14F-4D97-AF65-F5344CB8AC3E}">
        <p14:creationId xmlns:p14="http://schemas.microsoft.com/office/powerpoint/2010/main" val="115925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9F7729-03AF-4403-8D28-BEE85F8BCA96}"/>
              </a:ext>
            </a:extLst>
          </p:cNvPr>
          <p:cNvSpPr>
            <a:spLocks noGrp="1"/>
          </p:cNvSpPr>
          <p:nvPr>
            <p:ph type="title"/>
          </p:nvPr>
        </p:nvSpPr>
        <p:spPr>
          <a:xfrm>
            <a:off x="2979558" y="399821"/>
            <a:ext cx="6027281" cy="632771"/>
          </a:xfrm>
        </p:spPr>
        <p:txBody>
          <a:bodyPr>
            <a:normAutofit/>
          </a:bodyPr>
          <a:lstStyle/>
          <a:p>
            <a:r>
              <a:rPr lang="ru-RU" sz="2800" dirty="0">
                <a:solidFill>
                  <a:schemeClr val="tx1"/>
                </a:solidFill>
                <a:effectLst>
                  <a:outerShdw blurRad="38100" dist="38100" dir="2700000" algn="tl">
                    <a:srgbClr val="000000">
                      <a:alpha val="43137"/>
                    </a:srgbClr>
                  </a:outerShdw>
                </a:effectLst>
              </a:rPr>
              <a:t>Метод </a:t>
            </a:r>
            <a:r>
              <a:rPr lang="ru-RU" sz="2800" dirty="0" err="1">
                <a:solidFill>
                  <a:schemeClr val="tx1"/>
                </a:solidFill>
                <a:effectLst>
                  <a:outerShdw blurRad="38100" dist="38100" dir="2700000" algn="tl">
                    <a:srgbClr val="000000">
                      <a:alpha val="43137"/>
                    </a:srgbClr>
                  </a:outerShdw>
                </a:effectLst>
              </a:rPr>
              <a:t>девитальной</a:t>
            </a:r>
            <a:r>
              <a:rPr lang="ru-RU" sz="2800" dirty="0">
                <a:solidFill>
                  <a:schemeClr val="tx1"/>
                </a:solidFill>
                <a:effectLst>
                  <a:outerShdw blurRad="38100" dist="38100" dir="2700000" algn="tl">
                    <a:srgbClr val="000000">
                      <a:alpha val="43137"/>
                    </a:srgbClr>
                  </a:outerShdw>
                </a:effectLst>
              </a:rPr>
              <a:t> </a:t>
            </a:r>
            <a:r>
              <a:rPr lang="ru-RU" sz="2800" dirty="0" err="1">
                <a:solidFill>
                  <a:schemeClr val="tx1"/>
                </a:solidFill>
                <a:effectLst>
                  <a:outerShdw blurRad="38100" dist="38100" dir="2700000" algn="tl">
                    <a:srgbClr val="000000">
                      <a:alpha val="43137"/>
                    </a:srgbClr>
                  </a:outerShdw>
                </a:effectLst>
              </a:rPr>
              <a:t>эктирпации</a:t>
            </a:r>
            <a:endParaRPr lang="ru-RU" sz="2800" dirty="0">
              <a:solidFill>
                <a:schemeClr val="tx1"/>
              </a:solidFill>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8F83318E-FBB1-4B7D-9441-EAEC934DFE0E}"/>
              </a:ext>
            </a:extLst>
          </p:cNvPr>
          <p:cNvSpPr>
            <a:spLocks noGrp="1"/>
          </p:cNvSpPr>
          <p:nvPr>
            <p:ph type="body" sz="quarter" idx="13"/>
          </p:nvPr>
        </p:nvSpPr>
        <p:spPr>
          <a:xfrm>
            <a:off x="936750" y="1544996"/>
            <a:ext cx="9516252" cy="2898988"/>
          </a:xfrm>
        </p:spPr>
        <p:txBody>
          <a:bodyPr/>
          <a:lstStyle/>
          <a:p>
            <a:pPr algn="l"/>
            <a:r>
              <a:rPr lang="ru-RU" dirty="0" err="1">
                <a:solidFill>
                  <a:schemeClr val="tx1"/>
                </a:solidFill>
              </a:rPr>
              <a:t>Девитальная</a:t>
            </a:r>
            <a:r>
              <a:rPr lang="ru-RU" dirty="0">
                <a:solidFill>
                  <a:schemeClr val="tx1"/>
                </a:solidFill>
              </a:rPr>
              <a:t> </a:t>
            </a:r>
            <a:r>
              <a:rPr lang="ru-RU" dirty="0" err="1">
                <a:solidFill>
                  <a:schemeClr val="tx1"/>
                </a:solidFill>
              </a:rPr>
              <a:t>эктирпации</a:t>
            </a:r>
            <a:r>
              <a:rPr lang="ru-RU" dirty="0">
                <a:solidFill>
                  <a:schemeClr val="tx1"/>
                </a:solidFill>
              </a:rPr>
              <a:t> (</a:t>
            </a:r>
            <a:r>
              <a:rPr lang="ru-RU" dirty="0" err="1">
                <a:solidFill>
                  <a:schemeClr val="tx1"/>
                </a:solidFill>
              </a:rPr>
              <a:t>пульпэктомии</a:t>
            </a:r>
            <a:r>
              <a:rPr lang="ru-RU" dirty="0">
                <a:solidFill>
                  <a:schemeClr val="tx1"/>
                </a:solidFill>
              </a:rPr>
              <a:t>) в первое посещение после обезболивания препарируется кариозная полость, вскрывается полость зуба, осуществляется гемостаз, после чего на обнаженную пульпу накладывается </a:t>
            </a:r>
            <a:r>
              <a:rPr lang="ru-RU" dirty="0" err="1">
                <a:solidFill>
                  <a:schemeClr val="tx1"/>
                </a:solidFill>
              </a:rPr>
              <a:t>девитализирующий</a:t>
            </a:r>
            <a:r>
              <a:rPr lang="ru-RU" dirty="0">
                <a:solidFill>
                  <a:schemeClr val="tx1"/>
                </a:solidFill>
              </a:rPr>
              <a:t> препарат под временную в первое посещение.</a:t>
            </a:r>
          </a:p>
          <a:p>
            <a:pPr algn="l"/>
            <a:r>
              <a:rPr lang="ru-RU" dirty="0">
                <a:solidFill>
                  <a:schemeClr val="tx1"/>
                </a:solidFill>
              </a:rPr>
              <a:t>Дальнейшие этапы лечения идентичны с описанной выше методикой витальной </a:t>
            </a:r>
            <a:r>
              <a:rPr lang="ru-RU" dirty="0" err="1">
                <a:solidFill>
                  <a:schemeClr val="tx1"/>
                </a:solidFill>
              </a:rPr>
              <a:t>пульпэктомии</a:t>
            </a:r>
            <a:r>
              <a:rPr lang="ru-RU" dirty="0">
                <a:solidFill>
                  <a:schemeClr val="tx1"/>
                </a:solidFill>
              </a:rPr>
              <a:t> (экстирпации). </a:t>
            </a:r>
          </a:p>
          <a:p>
            <a:r>
              <a:rPr lang="ru-RU" dirty="0">
                <a:solidFill>
                  <a:schemeClr val="tx1"/>
                </a:solidFill>
              </a:rPr>
              <a:t>Необходимо помнить, что при пульпитах с явлениями острого периодонтита в ряде случаев после наложения </a:t>
            </a:r>
            <a:r>
              <a:rPr lang="ru-RU" dirty="0" err="1">
                <a:solidFill>
                  <a:schemeClr val="tx1"/>
                </a:solidFill>
              </a:rPr>
              <a:t>девитализирующего</a:t>
            </a:r>
            <a:r>
              <a:rPr lang="ru-RU" dirty="0">
                <a:solidFill>
                  <a:schemeClr val="tx1"/>
                </a:solidFill>
              </a:rPr>
              <a:t> препарата возможно нарастание </a:t>
            </a:r>
            <a:r>
              <a:rPr lang="ru-RU" dirty="0" err="1">
                <a:solidFill>
                  <a:schemeClr val="tx1"/>
                </a:solidFill>
              </a:rPr>
              <a:t>периодонтальных</a:t>
            </a:r>
            <a:r>
              <a:rPr lang="ru-RU" dirty="0">
                <a:solidFill>
                  <a:schemeClr val="tx1"/>
                </a:solidFill>
              </a:rPr>
              <a:t> явлений. </a:t>
            </a:r>
          </a:p>
        </p:txBody>
      </p:sp>
    </p:spTree>
    <p:extLst>
      <p:ext uri="{BB962C8B-B14F-4D97-AF65-F5344CB8AC3E}">
        <p14:creationId xmlns:p14="http://schemas.microsoft.com/office/powerpoint/2010/main" val="3362160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342C95CA-C35F-42A0-BF2C-2693EDB32FB3}"/>
              </a:ext>
            </a:extLst>
          </p:cNvPr>
          <p:cNvSpPr>
            <a:spLocks noGrp="1"/>
          </p:cNvSpPr>
          <p:nvPr>
            <p:ph type="body" sz="quarter" idx="13"/>
          </p:nvPr>
        </p:nvSpPr>
        <p:spPr>
          <a:xfrm>
            <a:off x="1018452" y="475488"/>
            <a:ext cx="10155096" cy="3900631"/>
          </a:xfrm>
        </p:spPr>
        <p:txBody>
          <a:bodyPr/>
          <a:lstStyle/>
          <a:p>
            <a:r>
              <a:rPr lang="ru-RU" b="1" dirty="0">
                <a:solidFill>
                  <a:schemeClr val="tx1"/>
                </a:solidFill>
              </a:rPr>
              <a:t>Финальная реставрация эндодонтически леченных зубов. </a:t>
            </a:r>
          </a:p>
          <a:p>
            <a:pPr algn="l"/>
            <a:r>
              <a:rPr lang="ru-RU" dirty="0">
                <a:solidFill>
                  <a:schemeClr val="tx1"/>
                </a:solidFill>
              </a:rPr>
              <a:t>Для реставрации фронтальных зубов после проведения эндодонтического лечения могут быть использованы композиты, гибриды (СИЦ, модифицированные композитом и </a:t>
            </a:r>
            <a:r>
              <a:rPr lang="ru-RU" dirty="0" err="1">
                <a:solidFill>
                  <a:schemeClr val="tx1"/>
                </a:solidFill>
              </a:rPr>
              <a:t>компомеры</a:t>
            </a:r>
            <a:r>
              <a:rPr lang="ru-RU" dirty="0">
                <a:solidFill>
                  <a:schemeClr val="tx1"/>
                </a:solidFill>
              </a:rPr>
              <a:t>), композитные коронки. Для восстановления моляров наиболее используемыми и композиты. В связи с тем, что после проведения эндодонтических процедур остаются тонкими стенки зуба, возможен </a:t>
            </a:r>
            <a:r>
              <a:rPr lang="ru-RU" dirty="0" err="1">
                <a:solidFill>
                  <a:schemeClr val="tx1"/>
                </a:solidFill>
              </a:rPr>
              <a:t>отлом</a:t>
            </a:r>
            <a:r>
              <a:rPr lang="ru-RU" dirty="0">
                <a:solidFill>
                  <a:schemeClr val="tx1"/>
                </a:solidFill>
              </a:rPr>
              <a:t> коронки во время жевательной нагрузки, поэтому предпочтение целесообразно отдавать коронкам (стандартным, индивидуальным). Подготовка зуба и техника применения коронок описана в соответствующей литературе.</a:t>
            </a:r>
          </a:p>
        </p:txBody>
      </p:sp>
    </p:spTree>
    <p:extLst>
      <p:ext uri="{BB962C8B-B14F-4D97-AF65-F5344CB8AC3E}">
        <p14:creationId xmlns:p14="http://schemas.microsoft.com/office/powerpoint/2010/main" val="421438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30B29E-7236-4B8F-A518-D1C2F28775AB}"/>
              </a:ext>
            </a:extLst>
          </p:cNvPr>
          <p:cNvSpPr>
            <a:spLocks noGrp="1"/>
          </p:cNvSpPr>
          <p:nvPr>
            <p:ph type="title"/>
          </p:nvPr>
        </p:nvSpPr>
        <p:spPr>
          <a:xfrm>
            <a:off x="1379358" y="345637"/>
            <a:ext cx="8861921" cy="513899"/>
          </a:xfrm>
        </p:spPr>
        <p:txBody>
          <a:bodyPr>
            <a:normAutofit fontScale="90000"/>
          </a:bodyPr>
          <a:lstStyle/>
          <a:p>
            <a:r>
              <a:rPr lang="ru-RU" b="1" dirty="0">
                <a:solidFill>
                  <a:schemeClr val="tx1"/>
                </a:solidFill>
                <a:effectLst>
                  <a:outerShdw blurRad="38100" dist="38100" dir="2700000" algn="tl">
                    <a:srgbClr val="000000">
                      <a:alpha val="43137"/>
                    </a:srgbClr>
                  </a:outerShdw>
                </a:effectLst>
              </a:rPr>
              <a:t>Список литературы</a:t>
            </a:r>
          </a:p>
        </p:txBody>
      </p:sp>
      <p:sp>
        <p:nvSpPr>
          <p:cNvPr id="3" name="Текст 2">
            <a:extLst>
              <a:ext uri="{FF2B5EF4-FFF2-40B4-BE49-F238E27FC236}">
                <a16:creationId xmlns:a16="http://schemas.microsoft.com/office/drawing/2014/main" id="{AE5025F8-14E6-4C88-BB7F-0BD8F15336B8}"/>
              </a:ext>
            </a:extLst>
          </p:cNvPr>
          <p:cNvSpPr>
            <a:spLocks noGrp="1"/>
          </p:cNvSpPr>
          <p:nvPr>
            <p:ph type="body" sz="quarter" idx="13"/>
          </p:nvPr>
        </p:nvSpPr>
        <p:spPr>
          <a:xfrm>
            <a:off x="694944" y="1207008"/>
            <a:ext cx="9994392" cy="5449824"/>
          </a:xfrm>
        </p:spPr>
        <p:txBody>
          <a:bodyPr/>
          <a:lstStyle/>
          <a:p>
            <a:pPr marL="457200" indent="-457200" algn="l">
              <a:buAutoNum type="arabicPeriod"/>
            </a:pPr>
            <a:endParaRPr lang="ru-RU" sz="1700" b="1" dirty="0">
              <a:solidFill>
                <a:schemeClr val="tx1"/>
              </a:solidFill>
            </a:endParaRPr>
          </a:p>
          <a:p>
            <a:pPr marL="457200" indent="-457200" algn="l">
              <a:buAutoNum type="arabicPeriod"/>
            </a:pPr>
            <a:endParaRPr lang="ru-RU" sz="1700" b="1" dirty="0">
              <a:solidFill>
                <a:schemeClr val="tx1"/>
              </a:solidFill>
            </a:endParaRPr>
          </a:p>
          <a:p>
            <a:pPr marL="457200" indent="-457200" algn="l">
              <a:buAutoNum type="arabicPeriod"/>
            </a:pPr>
            <a:r>
              <a:rPr lang="ru-RU" sz="1700" b="1" dirty="0">
                <a:solidFill>
                  <a:schemeClr val="tx1"/>
                </a:solidFill>
              </a:rPr>
              <a:t>Елизарова, В. М. Стоматология детского возраста : учебник: в 3 ч. Ч. 1. Терапия / В. М. Елизарова. – Москва. : ГЭОТАР-Медиа, 2016. –С. - 110- 198. </a:t>
            </a:r>
          </a:p>
          <a:p>
            <a:pPr marL="457200" indent="-457200" algn="l">
              <a:buAutoNum type="arabicPeriod"/>
            </a:pPr>
            <a:r>
              <a:rPr lang="ru-RU" sz="1700" b="1" dirty="0">
                <a:solidFill>
                  <a:schemeClr val="tx1"/>
                </a:solidFill>
              </a:rPr>
              <a:t> Исмаилов, К. Р. Рациональное питание в профилактике стоматологических заболеваний / Исмаилов, К. Р., Валиева, Р. М., Исмаилов, Р. М. – Текст: электронный // Вестник. 2015. № 4. С. - 106- 176. </a:t>
            </a:r>
          </a:p>
          <a:p>
            <a:pPr marL="457200" indent="-457200" algn="l">
              <a:buAutoNum type="arabicPeriod"/>
            </a:pPr>
            <a:r>
              <a:rPr lang="ru-RU" sz="1700" b="1" dirty="0">
                <a:solidFill>
                  <a:schemeClr val="tx1"/>
                </a:solidFill>
              </a:rPr>
              <a:t> Мамедов, А. А. Стоматология детского возраста : учебное пособие / А. А. Мамедов, Н. А. </a:t>
            </a:r>
            <a:r>
              <a:rPr lang="ru-RU" sz="1700" b="1" dirty="0" err="1">
                <a:solidFill>
                  <a:schemeClr val="tx1"/>
                </a:solidFill>
              </a:rPr>
              <a:t>Геппе</a:t>
            </a:r>
            <a:r>
              <a:rPr lang="ru-RU" sz="1700" b="1" dirty="0">
                <a:solidFill>
                  <a:schemeClr val="tx1"/>
                </a:solidFill>
              </a:rPr>
              <a:t>. – Москва. : ГЭОТАР-Медиа, 2020. – С.- 50-88. </a:t>
            </a:r>
          </a:p>
          <a:p>
            <a:pPr marL="457200" indent="-457200" algn="l">
              <a:buAutoNum type="arabicPeriod"/>
            </a:pPr>
            <a:r>
              <a:rPr lang="ru-RU" sz="1700" b="1" dirty="0">
                <a:solidFill>
                  <a:schemeClr val="tx1"/>
                </a:solidFill>
              </a:rPr>
              <a:t> </a:t>
            </a:r>
            <a:r>
              <a:rPr lang="ru-RU" sz="1700" b="1" dirty="0" err="1">
                <a:solidFill>
                  <a:schemeClr val="tx1"/>
                </a:solidFill>
              </a:rPr>
              <a:t>Минченя</a:t>
            </a:r>
            <a:r>
              <a:rPr lang="ru-RU" sz="1700" b="1" dirty="0">
                <a:solidFill>
                  <a:schemeClr val="tx1"/>
                </a:solidFill>
              </a:rPr>
              <a:t>, О. В. Диагностика и особенности кариеса зубов у детей: учеб.- метод. пособие / </a:t>
            </a:r>
            <a:r>
              <a:rPr lang="ru-RU" sz="1700" b="1" dirty="0" err="1">
                <a:solidFill>
                  <a:schemeClr val="tx1"/>
                </a:solidFill>
              </a:rPr>
              <a:t>О.В.Минченя</a:t>
            </a:r>
            <a:r>
              <a:rPr lang="ru-RU" sz="1700" b="1" dirty="0">
                <a:solidFill>
                  <a:schemeClr val="tx1"/>
                </a:solidFill>
              </a:rPr>
              <a:t> [и др.].- </a:t>
            </a:r>
            <a:r>
              <a:rPr lang="ru-RU" sz="1700" b="1" dirty="0" err="1">
                <a:solidFill>
                  <a:schemeClr val="tx1"/>
                </a:solidFill>
              </a:rPr>
              <a:t>Минск:БГМУ</a:t>
            </a:r>
            <a:r>
              <a:rPr lang="ru-RU" sz="1700" b="1" dirty="0">
                <a:solidFill>
                  <a:schemeClr val="tx1"/>
                </a:solidFill>
              </a:rPr>
              <a:t>, 2011. – С.-11-15. </a:t>
            </a:r>
          </a:p>
          <a:p>
            <a:pPr marL="457200" indent="-457200" algn="l">
              <a:buAutoNum type="arabicPeriod"/>
            </a:pPr>
            <a:r>
              <a:rPr lang="ru-RU" sz="1700" b="1" dirty="0" err="1">
                <a:solidFill>
                  <a:schemeClr val="tx1"/>
                </a:solidFill>
              </a:rPr>
              <a:t>Шаковец</a:t>
            </a:r>
            <a:r>
              <a:rPr lang="ru-RU" sz="1700" b="1" dirty="0">
                <a:solidFill>
                  <a:schemeClr val="tx1"/>
                </a:solidFill>
              </a:rPr>
              <a:t>, Н.В. Кариес зубов у детей раннего возраста: учеб.-метод. пособие/</a:t>
            </a:r>
            <a:r>
              <a:rPr lang="ru-RU" sz="1700" b="1" dirty="0" err="1">
                <a:solidFill>
                  <a:schemeClr val="tx1"/>
                </a:solidFill>
              </a:rPr>
              <a:t>Н.В.Шаковец</a:t>
            </a:r>
            <a:r>
              <a:rPr lang="ru-RU" sz="1700" b="1" dirty="0">
                <a:solidFill>
                  <a:schemeClr val="tx1"/>
                </a:solidFill>
              </a:rPr>
              <a:t>, </a:t>
            </a:r>
            <a:r>
              <a:rPr lang="ru-RU" sz="1700" b="1" dirty="0" err="1">
                <a:solidFill>
                  <a:schemeClr val="tx1"/>
                </a:solidFill>
              </a:rPr>
              <a:t>Н.В.Ковальчук</a:t>
            </a:r>
            <a:r>
              <a:rPr lang="ru-RU" sz="1700" b="1" dirty="0">
                <a:solidFill>
                  <a:schemeClr val="tx1"/>
                </a:solidFill>
              </a:rPr>
              <a:t>. – Минск: БГМУ, 2011. – С.- 30-38. </a:t>
            </a:r>
          </a:p>
          <a:p>
            <a:pPr marL="457200" indent="-457200" algn="l">
              <a:buAutoNum type="arabicPeriod"/>
            </a:pPr>
            <a:r>
              <a:rPr lang="ru-RU" sz="1700" b="1" dirty="0">
                <a:solidFill>
                  <a:schemeClr val="tx1"/>
                </a:solidFill>
              </a:rPr>
              <a:t> </a:t>
            </a:r>
            <a:r>
              <a:rPr lang="ru-RU" sz="1700" b="1" dirty="0" err="1">
                <a:solidFill>
                  <a:schemeClr val="tx1"/>
                </a:solidFill>
              </a:rPr>
              <a:t>Янушевич</a:t>
            </a:r>
            <a:r>
              <a:rPr lang="ru-RU" sz="1700" b="1" dirty="0">
                <a:solidFill>
                  <a:schemeClr val="tx1"/>
                </a:solidFill>
              </a:rPr>
              <a:t>, О.О. Детская стоматология : учебник / О. О. </a:t>
            </a:r>
            <a:r>
              <a:rPr lang="ru-RU" sz="1700" b="1" dirty="0" err="1">
                <a:solidFill>
                  <a:schemeClr val="tx1"/>
                </a:solidFill>
              </a:rPr>
              <a:t>Янушевич</a:t>
            </a:r>
            <a:r>
              <a:rPr lang="ru-RU" sz="1700" b="1" dirty="0">
                <a:solidFill>
                  <a:schemeClr val="tx1"/>
                </a:solidFill>
              </a:rPr>
              <a:t>, Л. П. Кисельникова, О. З. </a:t>
            </a:r>
            <a:r>
              <a:rPr lang="ru-RU" sz="1700" b="1" dirty="0" err="1">
                <a:solidFill>
                  <a:schemeClr val="tx1"/>
                </a:solidFill>
              </a:rPr>
              <a:t>Топольницкий</a:t>
            </a:r>
            <a:r>
              <a:rPr lang="ru-RU" sz="1700" b="1" dirty="0">
                <a:solidFill>
                  <a:schemeClr val="tx1"/>
                </a:solidFill>
              </a:rPr>
              <a:t>. - Москва : ГЭОТАР-Медиа, 2020. – С. 550-576.</a:t>
            </a:r>
          </a:p>
          <a:p>
            <a:pPr marL="457200" indent="-457200" algn="l">
              <a:buFontTx/>
              <a:buAutoNum type="arabicPeriod"/>
            </a:pPr>
            <a:r>
              <a:rPr lang="ru-RU" sz="1700" b="1" spc="-5" dirty="0" err="1">
                <a:solidFill>
                  <a:schemeClr val="tx1"/>
                </a:solidFill>
                <a:cs typeface="Century Gothic"/>
              </a:rPr>
              <a:t>Гажва</a:t>
            </a:r>
            <a:r>
              <a:rPr lang="ru-RU" sz="1700" b="1" spc="-5" dirty="0">
                <a:solidFill>
                  <a:schemeClr val="tx1"/>
                </a:solidFill>
                <a:cs typeface="Century Gothic"/>
              </a:rPr>
              <a:t>, С.И. Лечение осложнений </a:t>
            </a:r>
            <a:r>
              <a:rPr lang="ru-RU" sz="1700" b="1" dirty="0">
                <a:solidFill>
                  <a:schemeClr val="tx1"/>
                </a:solidFill>
                <a:cs typeface="Century Gothic"/>
              </a:rPr>
              <a:t>кариеса </a:t>
            </a:r>
            <a:r>
              <a:rPr lang="ru-RU" sz="1700" b="1" spc="-5" dirty="0">
                <a:solidFill>
                  <a:schemeClr val="tx1"/>
                </a:solidFill>
                <a:cs typeface="Century Gothic"/>
              </a:rPr>
              <a:t>временных зубов </a:t>
            </a:r>
            <a:r>
              <a:rPr lang="ru-RU" sz="1700" b="1" dirty="0">
                <a:solidFill>
                  <a:schemeClr val="tx1"/>
                </a:solidFill>
                <a:cs typeface="Century Gothic"/>
              </a:rPr>
              <a:t>у </a:t>
            </a:r>
            <a:r>
              <a:rPr lang="ru-RU" sz="1700" b="1" spc="-5" dirty="0">
                <a:solidFill>
                  <a:schemeClr val="tx1"/>
                </a:solidFill>
                <a:cs typeface="Century Gothic"/>
              </a:rPr>
              <a:t>детей </a:t>
            </a:r>
            <a:r>
              <a:rPr lang="ru-RU" sz="1700" b="1" dirty="0">
                <a:solidFill>
                  <a:schemeClr val="tx1"/>
                </a:solidFill>
                <a:cs typeface="Century Gothic"/>
              </a:rPr>
              <a:t>/ </a:t>
            </a:r>
            <a:r>
              <a:rPr lang="ru-RU" sz="1700" b="1" spc="-5" dirty="0">
                <a:solidFill>
                  <a:schemeClr val="tx1"/>
                </a:solidFill>
                <a:cs typeface="Century Gothic"/>
              </a:rPr>
              <a:t>С.И. </a:t>
            </a:r>
            <a:r>
              <a:rPr lang="ru-RU" sz="1700" b="1" dirty="0" err="1">
                <a:solidFill>
                  <a:schemeClr val="tx1"/>
                </a:solidFill>
                <a:cs typeface="Century Gothic"/>
              </a:rPr>
              <a:t>Гажва</a:t>
            </a:r>
            <a:r>
              <a:rPr lang="ru-RU" sz="1700" b="1" dirty="0">
                <a:solidFill>
                  <a:schemeClr val="tx1"/>
                </a:solidFill>
                <a:cs typeface="Century Gothic"/>
              </a:rPr>
              <a:t>. –  </a:t>
            </a:r>
            <a:r>
              <a:rPr lang="ru-RU" sz="1700" b="1" spc="-5" dirty="0">
                <a:solidFill>
                  <a:schemeClr val="tx1"/>
                </a:solidFill>
                <a:cs typeface="Century Gothic"/>
              </a:rPr>
              <a:t>НГМА, </a:t>
            </a:r>
            <a:r>
              <a:rPr lang="ru-RU" sz="1700" b="1" spc="-10" dirty="0">
                <a:solidFill>
                  <a:schemeClr val="tx1"/>
                </a:solidFill>
                <a:cs typeface="Century Gothic"/>
              </a:rPr>
              <a:t>2015. </a:t>
            </a:r>
            <a:r>
              <a:rPr lang="ru-RU" sz="1700" b="1" dirty="0">
                <a:solidFill>
                  <a:schemeClr val="tx1"/>
                </a:solidFill>
                <a:cs typeface="Century Gothic"/>
              </a:rPr>
              <a:t>–</a:t>
            </a:r>
            <a:r>
              <a:rPr lang="ru-RU" sz="1700" b="1" spc="15" dirty="0">
                <a:solidFill>
                  <a:schemeClr val="tx1"/>
                </a:solidFill>
                <a:cs typeface="Century Gothic"/>
              </a:rPr>
              <a:t> </a:t>
            </a:r>
            <a:r>
              <a:rPr lang="ru-RU" sz="1700" b="1" spc="-10" dirty="0">
                <a:solidFill>
                  <a:schemeClr val="tx1"/>
                </a:solidFill>
                <a:cs typeface="Century Gothic"/>
              </a:rPr>
              <a:t>308с.</a:t>
            </a:r>
          </a:p>
          <a:p>
            <a:pPr marL="457200" indent="-457200" algn="l">
              <a:buAutoNum type="arabicPeriod"/>
            </a:pPr>
            <a:r>
              <a:rPr lang="ru-RU" sz="1700" b="1" dirty="0">
                <a:solidFill>
                  <a:schemeClr val="tx1"/>
                </a:solidFill>
              </a:rPr>
              <a:t>КУЦЕВЛЯК В.И. Детская терапевтическая стоматология: Учебное пособие для студентов стоматологического факультета и врачей-интернов. - Балаклея ИИК «</a:t>
            </a:r>
            <a:r>
              <a:rPr lang="ru-RU" sz="1700" b="1" dirty="0" err="1">
                <a:solidFill>
                  <a:schemeClr val="tx1"/>
                </a:solidFill>
              </a:rPr>
              <a:t>Балаклейщина</a:t>
            </a:r>
            <a:r>
              <a:rPr lang="ru-RU" sz="1700" b="1" dirty="0">
                <a:solidFill>
                  <a:schemeClr val="tx1"/>
                </a:solidFill>
              </a:rPr>
              <a:t>». – 2002. -419с.</a:t>
            </a:r>
            <a:endParaRPr lang="ru-RU" sz="1700" b="1" spc="-10" dirty="0">
              <a:solidFill>
                <a:schemeClr val="tx1"/>
              </a:solidFill>
              <a:cs typeface="Century Gothic"/>
            </a:endParaRPr>
          </a:p>
          <a:p>
            <a:pPr marL="457200" indent="-457200" algn="l">
              <a:buFontTx/>
              <a:buAutoNum type="arabicPeriod"/>
            </a:pPr>
            <a:r>
              <a:rPr lang="ru-RU" sz="1700" b="1" dirty="0">
                <a:solidFill>
                  <a:schemeClr val="tx1"/>
                </a:solidFill>
              </a:rPr>
              <a:t>Виноградова Т.Ф. Стоматология детского возраста: учебник / М. мед. 1987. </a:t>
            </a:r>
          </a:p>
          <a:p>
            <a:pPr marL="457200" indent="-457200" algn="l">
              <a:buFontTx/>
              <a:buAutoNum type="arabicPeriod"/>
            </a:pPr>
            <a:endParaRPr lang="ru-RU" sz="1700" b="1" dirty="0">
              <a:solidFill>
                <a:schemeClr val="tx1"/>
              </a:solidFill>
              <a:cs typeface="Century Gothic"/>
            </a:endParaRPr>
          </a:p>
          <a:p>
            <a:endParaRPr lang="ru-RU" sz="1700" b="1" dirty="0">
              <a:solidFill>
                <a:schemeClr val="tx1"/>
              </a:solidFill>
            </a:endParaRPr>
          </a:p>
        </p:txBody>
      </p:sp>
    </p:spTree>
    <p:extLst>
      <p:ext uri="{BB962C8B-B14F-4D97-AF65-F5344CB8AC3E}">
        <p14:creationId xmlns:p14="http://schemas.microsoft.com/office/powerpoint/2010/main" val="996927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4436" y="199576"/>
            <a:ext cx="6210373" cy="1161046"/>
          </a:xfrm>
        </p:spPr>
        <p:txBody>
          <a:bodyPr/>
          <a:lstStyle/>
          <a:p>
            <a:pPr algn="ctr"/>
            <a:r>
              <a:rPr lang="ru-RU" b="1" dirty="0">
                <a:effectLst>
                  <a:outerShdw blurRad="38100" dist="38100" dir="2700000" algn="tl">
                    <a:srgbClr val="000000">
                      <a:alpha val="43137"/>
                    </a:srgbClr>
                  </a:outerShdw>
                </a:effectLst>
              </a:rPr>
              <a:t>Молодец!</a:t>
            </a:r>
          </a:p>
        </p:txBody>
      </p:sp>
      <p:pic>
        <p:nvPicPr>
          <p:cNvPr id="8" name="Рисунок 7">
            <a:extLst>
              <a:ext uri="{FF2B5EF4-FFF2-40B4-BE49-F238E27FC236}">
                <a16:creationId xmlns:a16="http://schemas.microsoft.com/office/drawing/2014/main" id="{A2082F51-9C9B-47FD-B67C-563660A41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592" y="1360622"/>
            <a:ext cx="6838696" cy="4274185"/>
          </a:xfrm>
          <a:prstGeom prst="rect">
            <a:avLst/>
          </a:prstGeom>
        </p:spPr>
      </p:pic>
    </p:spTree>
    <p:extLst>
      <p:ext uri="{BB962C8B-B14F-4D97-AF65-F5344CB8AC3E}">
        <p14:creationId xmlns:p14="http://schemas.microsoft.com/office/powerpoint/2010/main" val="2082219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9587" y="-347322"/>
            <a:ext cx="2348721" cy="248846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65" y="5200321"/>
            <a:ext cx="924802" cy="86801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878" y="2020246"/>
            <a:ext cx="456953" cy="89916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59951" flipH="1">
            <a:off x="205829" y="3358523"/>
            <a:ext cx="971850" cy="120861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60427" y="0"/>
            <a:ext cx="920345" cy="753900"/>
          </a:xfrm>
          <a:prstGeom prst="rect">
            <a:avLst/>
          </a:prstGeom>
        </p:spPr>
      </p:pic>
      <p:sp>
        <p:nvSpPr>
          <p:cNvPr id="11" name="Заголовок 1"/>
          <p:cNvSpPr>
            <a:spLocks noGrp="1"/>
          </p:cNvSpPr>
          <p:nvPr>
            <p:ph type="title"/>
          </p:nvPr>
        </p:nvSpPr>
        <p:spPr>
          <a:xfrm>
            <a:off x="99656" y="583087"/>
            <a:ext cx="5390561" cy="5257800"/>
          </a:xfrm>
        </p:spPr>
        <p:txBody>
          <a:bodyPr>
            <a:noAutofit/>
          </a:bodyPr>
          <a:lstStyle/>
          <a:p>
            <a:pPr marL="85725" indent="-85725" eaLnBrk="1" hangingPunct="1">
              <a:lnSpc>
                <a:spcPct val="90000"/>
              </a:lnSpc>
              <a:buFont typeface="Wingdings" panose="05000000000000000000" pitchFamily="2" charset="2"/>
              <a:buNone/>
              <a:defRPr/>
            </a:pPr>
            <a:r>
              <a:rPr lang="ru-RU" sz="3200" b="1" dirty="0">
                <a:solidFill>
                  <a:schemeClr val="tx1"/>
                </a:solidFill>
              </a:rPr>
              <a:t>Пульпа зуба </a:t>
            </a:r>
            <a:r>
              <a:rPr lang="ru-RU" sz="3200" dirty="0">
                <a:solidFill>
                  <a:schemeClr val="tx1"/>
                </a:solidFill>
              </a:rPr>
              <a:t>– это рыхлая </a:t>
            </a:r>
            <a:br>
              <a:rPr lang="ru-RU" sz="3200" dirty="0">
                <a:solidFill>
                  <a:schemeClr val="tx1"/>
                </a:solidFill>
              </a:rPr>
            </a:br>
            <a:r>
              <a:rPr lang="ru-RU" sz="3200" dirty="0">
                <a:solidFill>
                  <a:schemeClr val="tx1"/>
                </a:solidFill>
              </a:rPr>
              <a:t>волокнистая соединительная ткань, </a:t>
            </a:r>
            <a:br>
              <a:rPr lang="ru-RU" sz="3200" dirty="0">
                <a:solidFill>
                  <a:schemeClr val="tx1"/>
                </a:solidFill>
              </a:rPr>
            </a:br>
            <a:r>
              <a:rPr lang="ru-RU" sz="3200" dirty="0">
                <a:solidFill>
                  <a:schemeClr val="tx1"/>
                </a:solidFill>
              </a:rPr>
              <a:t>обильно </a:t>
            </a:r>
            <a:r>
              <a:rPr lang="ru-RU" sz="3200" dirty="0" err="1">
                <a:solidFill>
                  <a:schemeClr val="tx1"/>
                </a:solidFill>
              </a:rPr>
              <a:t>васкуляризированная</a:t>
            </a:r>
            <a:r>
              <a:rPr lang="ru-RU" sz="3200" dirty="0">
                <a:solidFill>
                  <a:schemeClr val="tx1"/>
                </a:solidFill>
              </a:rPr>
              <a:t> и </a:t>
            </a:r>
            <a:br>
              <a:rPr lang="ru-RU" sz="3200" dirty="0">
                <a:solidFill>
                  <a:schemeClr val="tx1"/>
                </a:solidFill>
              </a:rPr>
            </a:br>
            <a:r>
              <a:rPr lang="ru-RU" sz="3200" dirty="0">
                <a:solidFill>
                  <a:schemeClr val="tx1"/>
                </a:solidFill>
              </a:rPr>
              <a:t>иннервированная.</a:t>
            </a:r>
            <a:br>
              <a:rPr lang="ru-RU" sz="3200" dirty="0">
                <a:solidFill>
                  <a:schemeClr val="tx1"/>
                </a:solidFill>
              </a:rPr>
            </a:br>
            <a:r>
              <a:rPr lang="ru-RU" sz="3200" dirty="0">
                <a:solidFill>
                  <a:schemeClr val="tx1"/>
                </a:solidFill>
              </a:rPr>
              <a:t>Заполняет полость зуба:</a:t>
            </a:r>
            <a:br>
              <a:rPr lang="ru-RU" sz="3200" dirty="0">
                <a:solidFill>
                  <a:schemeClr val="tx1"/>
                </a:solidFill>
              </a:rPr>
            </a:br>
            <a:r>
              <a:rPr lang="ru-RU" sz="3200" dirty="0" err="1">
                <a:solidFill>
                  <a:schemeClr val="tx1"/>
                </a:solidFill>
              </a:rPr>
              <a:t>коронковая</a:t>
            </a:r>
            <a:r>
              <a:rPr lang="ru-RU" sz="3200" dirty="0">
                <a:solidFill>
                  <a:schemeClr val="tx1"/>
                </a:solidFill>
              </a:rPr>
              <a:t> пульпа, </a:t>
            </a:r>
            <a:br>
              <a:rPr lang="ru-RU" sz="3200" dirty="0">
                <a:solidFill>
                  <a:schemeClr val="tx1"/>
                </a:solidFill>
              </a:rPr>
            </a:br>
            <a:r>
              <a:rPr lang="ru-RU" sz="3200" dirty="0">
                <a:solidFill>
                  <a:schemeClr val="tx1"/>
                </a:solidFill>
              </a:rPr>
              <a:t>и каналы корня – корневая пульпа.</a:t>
            </a:r>
            <a:endParaRPr lang="ru-RU" sz="1800" dirty="0">
              <a:solidFill>
                <a:srgbClr val="FF0000"/>
              </a:solidFill>
            </a:endParaRPr>
          </a:p>
        </p:txBody>
      </p:sp>
      <p:pic>
        <p:nvPicPr>
          <p:cNvPr id="3" name="Рисунок 2">
            <a:extLst>
              <a:ext uri="{FF2B5EF4-FFF2-40B4-BE49-F238E27FC236}">
                <a16:creationId xmlns:a16="http://schemas.microsoft.com/office/drawing/2014/main" id="{411D22F8-4868-4FCA-B14E-3301659348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6283" y="896909"/>
            <a:ext cx="5180684" cy="4507195"/>
          </a:xfrm>
          <a:prstGeom prst="rect">
            <a:avLst/>
          </a:prstGeom>
        </p:spPr>
      </p:pic>
    </p:spTree>
    <p:extLst>
      <p:ext uri="{BB962C8B-B14F-4D97-AF65-F5344CB8AC3E}">
        <p14:creationId xmlns:p14="http://schemas.microsoft.com/office/powerpoint/2010/main" val="1191439413"/>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03529 -0.00532 L -0.53555 0.00648 " pathEditMode="relative" rAng="0" ptsTypes="AA">
                                      <p:cBhvr>
                                        <p:cTn id="6" dur="1800" fill="hold"/>
                                        <p:tgtEl>
                                          <p:spTgt spid="10"/>
                                        </p:tgtEl>
                                        <p:attrNameLst>
                                          <p:attrName>ppt_x</p:attrName>
                                          <p:attrName>ppt_y</p:attrName>
                                        </p:attrNameLst>
                                      </p:cBhvr>
                                      <p:rCtr x="-28542" y="579"/>
                                    </p:animMotion>
                                  </p:childTnLst>
                                </p:cTn>
                              </p:par>
                              <p:par>
                                <p:cTn id="7" presetID="63" presetClass="path" presetSubtype="0" accel="50000" decel="50000" fill="hold" nodeType="withEffect">
                                  <p:stCondLst>
                                    <p:cond delay="0"/>
                                  </p:stCondLst>
                                  <p:childTnLst>
                                    <p:animMotion origin="layout" path="M 4.375E-6 -2.59259E-6 L 0.3599 -0.00533 " pathEditMode="relative" rAng="0" ptsTypes="AA">
                                      <p:cBhvr>
                                        <p:cTn id="8" dur="2000" fill="hold"/>
                                        <p:tgtEl>
                                          <p:spTgt spid="7"/>
                                        </p:tgtEl>
                                        <p:attrNameLst>
                                          <p:attrName>ppt_x</p:attrName>
                                          <p:attrName>ppt_y</p:attrName>
                                        </p:attrNameLst>
                                      </p:cBhvr>
                                      <p:rCtr x="18125" y="-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37" y="5047487"/>
            <a:ext cx="495264" cy="974551"/>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365" y="3306270"/>
            <a:ext cx="1383331" cy="1766611"/>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8154" y="5677896"/>
            <a:ext cx="1766534" cy="1180103"/>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9857" y="486258"/>
            <a:ext cx="1913925" cy="2027797"/>
          </a:xfrm>
          <a:prstGeom prst="rect">
            <a:avLst/>
          </a:prstGeom>
        </p:spPr>
      </p:pic>
      <p:sp>
        <p:nvSpPr>
          <p:cNvPr id="11" name="Заголовок 1"/>
          <p:cNvSpPr>
            <a:spLocks noGrp="1"/>
          </p:cNvSpPr>
          <p:nvPr>
            <p:ph type="title"/>
          </p:nvPr>
        </p:nvSpPr>
        <p:spPr>
          <a:xfrm>
            <a:off x="2398368" y="2090922"/>
            <a:ext cx="5997723" cy="3322326"/>
          </a:xfrm>
        </p:spPr>
        <p:txBody>
          <a:bodyPr>
            <a:normAutofit fontScale="90000"/>
          </a:bodyPr>
          <a:lstStyle/>
          <a:p>
            <a:pPr eaLnBrk="1" hangingPunct="1">
              <a:defRPr/>
            </a:pPr>
            <a:r>
              <a:rPr lang="ru-RU" sz="4000" dirty="0">
                <a:solidFill>
                  <a:schemeClr val="tx1"/>
                </a:solidFill>
              </a:rPr>
              <a:t>а) пластическая</a:t>
            </a:r>
            <a:br>
              <a:rPr lang="ru-RU" sz="4000" dirty="0">
                <a:solidFill>
                  <a:schemeClr val="tx1"/>
                </a:solidFill>
              </a:rPr>
            </a:br>
            <a:r>
              <a:rPr lang="ru-RU" sz="4000" dirty="0">
                <a:solidFill>
                  <a:schemeClr val="tx1"/>
                </a:solidFill>
              </a:rPr>
              <a:t>б) трофическая</a:t>
            </a:r>
            <a:br>
              <a:rPr lang="ru-RU" sz="4000" dirty="0">
                <a:solidFill>
                  <a:schemeClr val="tx1"/>
                </a:solidFill>
              </a:rPr>
            </a:br>
            <a:r>
              <a:rPr lang="ru-RU" sz="4000" dirty="0">
                <a:solidFill>
                  <a:schemeClr val="tx1"/>
                </a:solidFill>
              </a:rPr>
              <a:t>в) сенсорная</a:t>
            </a:r>
            <a:br>
              <a:rPr lang="ru-RU" sz="4000" dirty="0">
                <a:solidFill>
                  <a:schemeClr val="tx1"/>
                </a:solidFill>
              </a:rPr>
            </a:br>
            <a:r>
              <a:rPr lang="ru-RU" sz="4000" dirty="0">
                <a:solidFill>
                  <a:schemeClr val="tx1"/>
                </a:solidFill>
              </a:rPr>
              <a:t>г) защитная</a:t>
            </a:r>
            <a:br>
              <a:rPr lang="ru-RU" sz="4000" dirty="0">
                <a:solidFill>
                  <a:schemeClr val="tx1"/>
                </a:solidFill>
              </a:rPr>
            </a:br>
            <a:r>
              <a:rPr lang="ru-RU" sz="4000" dirty="0">
                <a:solidFill>
                  <a:schemeClr val="tx1"/>
                </a:solidFill>
              </a:rPr>
              <a:t>д) репаративная</a:t>
            </a:r>
            <a:br>
              <a:rPr lang="ru-RU" sz="4000" dirty="0">
                <a:solidFill>
                  <a:schemeClr val="tx1"/>
                </a:solidFill>
              </a:rPr>
            </a:br>
            <a:br>
              <a:rPr lang="ru-RU" sz="4000" dirty="0">
                <a:solidFill>
                  <a:schemeClr val="tx1"/>
                </a:solidFill>
              </a:rPr>
            </a:br>
            <a:endParaRPr lang="ru-RU" sz="4000" dirty="0">
              <a:solidFill>
                <a:schemeClr val="tx1"/>
              </a:solidFill>
            </a:endParaRPr>
          </a:p>
        </p:txBody>
      </p:sp>
      <p:sp>
        <p:nvSpPr>
          <p:cNvPr id="12" name="Прямоугольник 11">
            <a:hlinkClick r:id="" action="ppaction://hlinkshowjump?jump=nextslide">
              <a:snd r:embed="rId6" name="chimes.wav"/>
            </a:hlinkClick>
          </p:cNvPr>
          <p:cNvSpPr/>
          <p:nvPr/>
        </p:nvSpPr>
        <p:spPr>
          <a:xfrm>
            <a:off x="2912333" y="486258"/>
            <a:ext cx="4969795" cy="864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tx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ФУНКЦИИ ПУЛЬПЫ</a:t>
            </a:r>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1141" y="2314576"/>
            <a:ext cx="471359" cy="739772"/>
          </a:xfrm>
          <a:prstGeom prst="rect">
            <a:avLst/>
          </a:prstGeom>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7677" y="12905"/>
            <a:ext cx="766227" cy="719178"/>
          </a:xfrm>
          <a:prstGeom prst="rect">
            <a:avLst/>
          </a:prstGeom>
        </p:spPr>
      </p:pic>
    </p:spTree>
    <p:extLst>
      <p:ext uri="{BB962C8B-B14F-4D97-AF65-F5344CB8AC3E}">
        <p14:creationId xmlns:p14="http://schemas.microsoft.com/office/powerpoint/2010/main" val="1390556520"/>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1302 0.20046 L 0.45338 0.01782 " pathEditMode="relative" rAng="0" ptsTypes="AA">
                                      <p:cBhvr>
                                        <p:cTn id="6" dur="1700" fill="hold"/>
                                        <p:tgtEl>
                                          <p:spTgt spid="6"/>
                                        </p:tgtEl>
                                        <p:attrNameLst>
                                          <p:attrName>ppt_x</p:attrName>
                                          <p:attrName>ppt_y</p:attrName>
                                        </p:attrNameLst>
                                      </p:cBhvr>
                                      <p:rCtr x="23320" y="-9144"/>
                                    </p:animMotion>
                                  </p:childTnLst>
                                </p:cTn>
                              </p:par>
                              <p:par>
                                <p:cTn id="7" presetID="6" presetClass="entr" presetSubtype="16" repeatCount="indefinite"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circle(in)">
                                      <p:cBhvr>
                                        <p:cTn id="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3" presetClass="emph" presetSubtype="1" grpId="0" nodeType="clickEffect">
                                  <p:stCondLst>
                                    <p:cond delay="0"/>
                                  </p:stCondLst>
                                  <p:childTnLst>
                                    <p:set>
                                      <p:cBhvr override="childStyle">
                                        <p:cTn id="14" dur="indefinite"/>
                                        <p:tgtEl>
                                          <p:spTgt spid="12"/>
                                        </p:tgtEl>
                                        <p:attrNameLst>
                                          <p:attrName>style.color</p:attrName>
                                        </p:attrNameLst>
                                      </p:cBhvr>
                                      <p:to>
                                        <p:clrVal>
                                          <a:schemeClr val="bg1"/>
                                        </p:clrVal>
                                      </p:to>
                                    </p:set>
                                  </p:childTnLst>
                                </p:cTn>
                              </p:par>
                              <p:par>
                                <p:cTn id="15" presetID="1" presetClass="emph" presetSubtype="1" nodeType="withEffect">
                                  <p:stCondLst>
                                    <p:cond delay="0"/>
                                  </p:stCondLst>
                                  <p:childTnLst>
                                    <p:set>
                                      <p:cBhvr>
                                        <p:cTn id="16" dur="indefinite"/>
                                        <p:tgtEl>
                                          <p:spTgt spid="12"/>
                                        </p:tgtEl>
                                        <p:attrNameLst>
                                          <p:attrName>fillcolor</p:attrName>
                                        </p:attrNameLst>
                                      </p:cBhvr>
                                      <p:to>
                                        <p:clrVal>
                                          <a:srgbClr val="B9D07E"/>
                                        </p:clrVal>
                                      </p:to>
                                    </p:set>
                                    <p:set>
                                      <p:cBhvr>
                                        <p:cTn id="17" dur="indefinite"/>
                                        <p:tgtEl>
                                          <p:spTgt spid="12"/>
                                        </p:tgtEl>
                                        <p:attrNameLst>
                                          <p:attrName>fill.type</p:attrName>
                                        </p:attrNameLst>
                                      </p:cBhvr>
                                      <p:to>
                                        <p:strVal val="solid"/>
                                      </p:to>
                                    </p:set>
                                    <p:set>
                                      <p:cBhvr>
                                        <p:cTn id="18"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ACCC2-115D-4A8B-A307-4B4A5DBD4CC5}"/>
              </a:ext>
            </a:extLst>
          </p:cNvPr>
          <p:cNvSpPr>
            <a:spLocks noGrp="1"/>
          </p:cNvSpPr>
          <p:nvPr>
            <p:ph type="title"/>
          </p:nvPr>
        </p:nvSpPr>
        <p:spPr>
          <a:xfrm>
            <a:off x="1237784" y="2152624"/>
            <a:ext cx="9328266" cy="2904008"/>
          </a:xfrm>
        </p:spPr>
        <p:txBody>
          <a:bodyPr>
            <a:normAutofit/>
          </a:bodyPr>
          <a:lstStyle/>
          <a:p>
            <a:pPr eaLnBrk="1" hangingPunct="1">
              <a:lnSpc>
                <a:spcPct val="90000"/>
              </a:lnSpc>
              <a:defRPr/>
            </a:pPr>
            <a:r>
              <a:rPr lang="ru-RU" sz="3200" dirty="0">
                <a:solidFill>
                  <a:schemeClr val="tx1"/>
                </a:solidFill>
              </a:rPr>
              <a:t>Живая неповреждённая пульпа</a:t>
            </a:r>
            <a:br>
              <a:rPr lang="ru-RU" sz="3200" dirty="0">
                <a:solidFill>
                  <a:schemeClr val="tx1"/>
                </a:solidFill>
              </a:rPr>
            </a:br>
            <a:r>
              <a:rPr lang="ru-RU" sz="3200" dirty="0">
                <a:solidFill>
                  <a:schemeClr val="tx1"/>
                </a:solidFill>
              </a:rPr>
              <a:t>необходима для осуществления </a:t>
            </a:r>
            <a:br>
              <a:rPr lang="ru-RU" sz="3200" dirty="0">
                <a:solidFill>
                  <a:schemeClr val="tx1"/>
                </a:solidFill>
              </a:rPr>
            </a:br>
            <a:r>
              <a:rPr lang="ru-RU" sz="3200" dirty="0">
                <a:solidFill>
                  <a:schemeClr val="tx1"/>
                </a:solidFill>
              </a:rPr>
              <a:t>нормальной функции зуба.</a:t>
            </a:r>
            <a:br>
              <a:rPr lang="ru-RU" sz="3200" dirty="0">
                <a:solidFill>
                  <a:schemeClr val="tx1"/>
                </a:solidFill>
              </a:rPr>
            </a:br>
            <a:r>
              <a:rPr lang="ru-RU" sz="3200" dirty="0" err="1">
                <a:solidFill>
                  <a:schemeClr val="tx1"/>
                </a:solidFill>
              </a:rPr>
              <a:t>Депульпированный</a:t>
            </a:r>
            <a:r>
              <a:rPr lang="ru-RU" sz="3200" dirty="0">
                <a:solidFill>
                  <a:schemeClr val="tx1"/>
                </a:solidFill>
              </a:rPr>
              <a:t> зуб становится </a:t>
            </a:r>
            <a:br>
              <a:rPr lang="ru-RU" sz="3200" dirty="0">
                <a:solidFill>
                  <a:schemeClr val="tx1"/>
                </a:solidFill>
              </a:rPr>
            </a:br>
            <a:r>
              <a:rPr lang="ru-RU" sz="3200" dirty="0">
                <a:solidFill>
                  <a:schemeClr val="tx1"/>
                </a:solidFill>
              </a:rPr>
              <a:t>хрупким и недолговечным.</a:t>
            </a:r>
            <a:br>
              <a:rPr lang="ru-RU" sz="3600" dirty="0">
                <a:solidFill>
                  <a:schemeClr val="tx1"/>
                </a:solidFill>
              </a:rPr>
            </a:br>
            <a:endParaRPr lang="ru-RU" sz="3600" dirty="0">
              <a:solidFill>
                <a:schemeClr val="tx1"/>
              </a:solidFill>
            </a:endParaRPr>
          </a:p>
        </p:txBody>
      </p:sp>
      <p:sp>
        <p:nvSpPr>
          <p:cNvPr id="3" name="Текст 2">
            <a:extLst>
              <a:ext uri="{FF2B5EF4-FFF2-40B4-BE49-F238E27FC236}">
                <a16:creationId xmlns:a16="http://schemas.microsoft.com/office/drawing/2014/main" id="{B82C4DA4-18B3-4AC3-9868-CA65ED8AD900}"/>
              </a:ext>
            </a:extLst>
          </p:cNvPr>
          <p:cNvSpPr>
            <a:spLocks noGrp="1"/>
          </p:cNvSpPr>
          <p:nvPr>
            <p:ph type="body" sz="quarter" idx="13"/>
          </p:nvPr>
        </p:nvSpPr>
        <p:spPr>
          <a:xfrm>
            <a:off x="3894274" y="731180"/>
            <a:ext cx="4015286" cy="864000"/>
          </a:xfrm>
        </p:spPr>
        <p:txBody>
          <a:bodyPr/>
          <a:lstStyle/>
          <a:p>
            <a:r>
              <a:rPr lang="ru-RU" sz="3200" b="1" dirty="0">
                <a:solidFill>
                  <a:schemeClr val="tx1"/>
                </a:solidFill>
                <a:effectLst>
                  <a:outerShdw blurRad="38100" dist="38100" dir="2700000" algn="tl">
                    <a:srgbClr val="000000">
                      <a:alpha val="43137"/>
                    </a:srgbClr>
                  </a:outerShdw>
                </a:effectLst>
              </a:rPr>
              <a:t>ЗНАЧЕНИЕ ПУЛЬПЫ</a:t>
            </a:r>
          </a:p>
        </p:txBody>
      </p:sp>
    </p:spTree>
    <p:extLst>
      <p:ext uri="{BB962C8B-B14F-4D97-AF65-F5344CB8AC3E}">
        <p14:creationId xmlns:p14="http://schemas.microsoft.com/office/powerpoint/2010/main" val="2651425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4AC49-C49A-4D32-B4F5-5F7E78C12931}"/>
              </a:ext>
            </a:extLst>
          </p:cNvPr>
          <p:cNvSpPr>
            <a:spLocks noGrp="1"/>
          </p:cNvSpPr>
          <p:nvPr>
            <p:ph type="title"/>
          </p:nvPr>
        </p:nvSpPr>
        <p:spPr>
          <a:xfrm>
            <a:off x="681228" y="1526707"/>
            <a:ext cx="10405872" cy="5230709"/>
          </a:xfrm>
        </p:spPr>
        <p:txBody>
          <a:bodyPr>
            <a:noAutofit/>
          </a:bodyPr>
          <a:lstStyle/>
          <a:p>
            <a:pPr algn="l" eaLnBrk="1" hangingPunct="1">
              <a:defRPr/>
            </a:pPr>
            <a:r>
              <a:rPr lang="ru-RU" sz="2000" dirty="0">
                <a:solidFill>
                  <a:schemeClr val="tx1"/>
                </a:solidFill>
              </a:rPr>
              <a:t>1. Менее минерализованные твердые ткани по сравнению с постоянными зубами</a:t>
            </a:r>
            <a:br>
              <a:rPr lang="ru-RU" sz="2000" dirty="0">
                <a:solidFill>
                  <a:schemeClr val="tx1"/>
                </a:solidFill>
              </a:rPr>
            </a:br>
            <a:br>
              <a:rPr lang="ru-RU" sz="2000" dirty="0">
                <a:solidFill>
                  <a:schemeClr val="tx1"/>
                </a:solidFill>
              </a:rPr>
            </a:br>
            <a:r>
              <a:rPr lang="ru-RU" sz="2000" dirty="0">
                <a:solidFill>
                  <a:schemeClr val="tx1"/>
                </a:solidFill>
              </a:rPr>
              <a:t>2. Тонкие слои эмали и дентина</a:t>
            </a:r>
            <a:br>
              <a:rPr lang="ru-RU" sz="2000" dirty="0">
                <a:solidFill>
                  <a:schemeClr val="tx1"/>
                </a:solidFill>
              </a:rPr>
            </a:br>
            <a:br>
              <a:rPr lang="ru-RU" sz="2000" dirty="0">
                <a:solidFill>
                  <a:schemeClr val="tx1"/>
                </a:solidFill>
              </a:rPr>
            </a:br>
            <a:r>
              <a:rPr lang="ru-RU" sz="2000" dirty="0">
                <a:solidFill>
                  <a:schemeClr val="tx1"/>
                </a:solidFill>
              </a:rPr>
              <a:t>3. Относительно большой объем полости зуба</a:t>
            </a:r>
            <a:br>
              <a:rPr lang="ru-RU" sz="2000" dirty="0">
                <a:solidFill>
                  <a:schemeClr val="tx1"/>
                </a:solidFill>
              </a:rPr>
            </a:br>
            <a:br>
              <a:rPr lang="ru-RU" sz="2000" dirty="0">
                <a:solidFill>
                  <a:schemeClr val="tx1"/>
                </a:solidFill>
              </a:rPr>
            </a:br>
            <a:r>
              <a:rPr lang="ru-RU" sz="2000" dirty="0">
                <a:solidFill>
                  <a:schemeClr val="tx1"/>
                </a:solidFill>
              </a:rPr>
              <a:t>4. Рога пульпы временных зубов подходят близко к </a:t>
            </a:r>
            <a:r>
              <a:rPr lang="ru-RU" sz="2000" dirty="0" err="1">
                <a:solidFill>
                  <a:schemeClr val="tx1"/>
                </a:solidFill>
              </a:rPr>
              <a:t>окклюзионной</a:t>
            </a:r>
            <a:r>
              <a:rPr lang="ru-RU" sz="2000" dirty="0">
                <a:solidFill>
                  <a:schemeClr val="tx1"/>
                </a:solidFill>
              </a:rPr>
              <a:t> поверхности и расположены в непосредственной близости к контактным поверхностям</a:t>
            </a:r>
            <a:br>
              <a:rPr lang="ru-RU" sz="2000" dirty="0">
                <a:solidFill>
                  <a:schemeClr val="tx1"/>
                </a:solidFill>
              </a:rPr>
            </a:br>
            <a:br>
              <a:rPr lang="ru-RU" sz="2000" dirty="0">
                <a:solidFill>
                  <a:schemeClr val="tx1"/>
                </a:solidFill>
              </a:rPr>
            </a:br>
            <a:r>
              <a:rPr lang="ru-RU" sz="2000" dirty="0">
                <a:solidFill>
                  <a:schemeClr val="tx1"/>
                </a:solidFill>
              </a:rPr>
              <a:t>5. Пульпа временных зубов хорошо </a:t>
            </a:r>
            <a:r>
              <a:rPr lang="ru-RU" sz="2000" dirty="0" err="1">
                <a:solidFill>
                  <a:schemeClr val="tx1"/>
                </a:solidFill>
              </a:rPr>
              <a:t>кровоснабжается</a:t>
            </a:r>
            <a:r>
              <a:rPr lang="ru-RU" sz="2000" dirty="0">
                <a:solidFill>
                  <a:schemeClr val="tx1"/>
                </a:solidFill>
              </a:rPr>
              <a:t>, в ней преобладают </a:t>
            </a:r>
            <a:r>
              <a:rPr lang="ru-RU" sz="2000" dirty="0" err="1">
                <a:solidFill>
                  <a:schemeClr val="tx1"/>
                </a:solidFill>
              </a:rPr>
              <a:t>преколлагеновые</a:t>
            </a:r>
            <a:r>
              <a:rPr lang="ru-RU" sz="2000" dirty="0">
                <a:solidFill>
                  <a:schemeClr val="tx1"/>
                </a:solidFill>
              </a:rPr>
              <a:t> волокна, много клеточных элементов, соединительнотканная строма пульпы менее выражена</a:t>
            </a:r>
            <a:br>
              <a:rPr lang="ru-RU" sz="2000" dirty="0">
                <a:solidFill>
                  <a:schemeClr val="tx1"/>
                </a:solidFill>
              </a:rPr>
            </a:br>
            <a:br>
              <a:rPr lang="ru-RU" sz="2000" dirty="0">
                <a:solidFill>
                  <a:schemeClr val="tx1"/>
                </a:solidFill>
              </a:rPr>
            </a:br>
            <a:r>
              <a:rPr lang="ru-RU" sz="2000" dirty="0">
                <a:solidFill>
                  <a:schemeClr val="tx1"/>
                </a:solidFill>
              </a:rPr>
              <a:t>6. Отсутствие четкой границы между </a:t>
            </a:r>
            <a:r>
              <a:rPr lang="ru-RU" sz="2000" dirty="0" err="1">
                <a:solidFill>
                  <a:schemeClr val="tx1"/>
                </a:solidFill>
              </a:rPr>
              <a:t>коронковой</a:t>
            </a:r>
            <a:r>
              <a:rPr lang="ru-RU" sz="2000" dirty="0">
                <a:solidFill>
                  <a:schemeClr val="tx1"/>
                </a:solidFill>
              </a:rPr>
              <a:t> и корневой пульпой;</a:t>
            </a:r>
            <a:br>
              <a:rPr lang="ru-RU" sz="2000" dirty="0">
                <a:solidFill>
                  <a:schemeClr val="tx1"/>
                </a:solidFill>
              </a:rPr>
            </a:br>
            <a:br>
              <a:rPr lang="ru-RU" sz="2000" dirty="0">
                <a:solidFill>
                  <a:schemeClr val="tx1"/>
                </a:solidFill>
              </a:rPr>
            </a:br>
            <a:r>
              <a:rPr lang="ru-RU" sz="2000" dirty="0">
                <a:solidFill>
                  <a:schemeClr val="tx1"/>
                </a:solidFill>
              </a:rPr>
              <a:t>7. Широкие устья корневых каналов, широкое апикальное отверстие и широкая </a:t>
            </a:r>
            <a:r>
              <a:rPr lang="ru-RU" sz="2000" dirty="0" err="1">
                <a:solidFill>
                  <a:schemeClr val="tx1"/>
                </a:solidFill>
              </a:rPr>
              <a:t>перидонтальная</a:t>
            </a:r>
            <a:r>
              <a:rPr lang="ru-RU" sz="2000" dirty="0">
                <a:solidFill>
                  <a:schemeClr val="tx1"/>
                </a:solidFill>
              </a:rPr>
              <a:t> щель, наличие в 50% случаев дополнительного сообщения с тканями периодонта в области бифуркации</a:t>
            </a:r>
            <a:br>
              <a:rPr lang="ru-RU" sz="2000" dirty="0">
                <a:solidFill>
                  <a:schemeClr val="tx1"/>
                </a:solidFill>
              </a:rPr>
            </a:br>
            <a:endParaRPr lang="ru-RU" sz="2000" dirty="0">
              <a:solidFill>
                <a:schemeClr val="tx1"/>
              </a:solidFill>
            </a:endParaRPr>
          </a:p>
        </p:txBody>
      </p:sp>
      <p:sp>
        <p:nvSpPr>
          <p:cNvPr id="3" name="Текст 2">
            <a:extLst>
              <a:ext uri="{FF2B5EF4-FFF2-40B4-BE49-F238E27FC236}">
                <a16:creationId xmlns:a16="http://schemas.microsoft.com/office/drawing/2014/main" id="{DB1FCEE7-30F4-4FB9-8054-48706CE84DB8}"/>
              </a:ext>
            </a:extLst>
          </p:cNvPr>
          <p:cNvSpPr>
            <a:spLocks noGrp="1"/>
          </p:cNvSpPr>
          <p:nvPr>
            <p:ph type="body" sz="quarter" idx="13"/>
          </p:nvPr>
        </p:nvSpPr>
        <p:spPr>
          <a:xfrm>
            <a:off x="1865376" y="383708"/>
            <a:ext cx="8037576" cy="864000"/>
          </a:xfrm>
        </p:spPr>
        <p:txBody>
          <a:bodyPr/>
          <a:lstStyle/>
          <a:p>
            <a:r>
              <a:rPr lang="ru-RU" sz="2800" b="1" dirty="0">
                <a:solidFill>
                  <a:schemeClr val="tx1"/>
                </a:solidFill>
                <a:effectLst>
                  <a:outerShdw blurRad="38100" dist="38100" dir="2700000" algn="tl">
                    <a:srgbClr val="000000">
                      <a:alpha val="43137"/>
                    </a:srgbClr>
                  </a:outerShdw>
                </a:effectLst>
              </a:rPr>
              <a:t>Анатомо-гистологические особенности</a:t>
            </a:r>
            <a:r>
              <a:rPr lang="en-US" sz="2800" b="1" dirty="0">
                <a:solidFill>
                  <a:schemeClr val="tx1"/>
                </a:solidFill>
                <a:effectLst>
                  <a:outerShdw blurRad="38100" dist="38100" dir="2700000" algn="tl">
                    <a:srgbClr val="000000">
                      <a:alpha val="43137"/>
                    </a:srgbClr>
                  </a:outerShdw>
                </a:effectLst>
              </a:rPr>
              <a:t> </a:t>
            </a:r>
            <a:r>
              <a:rPr lang="ru-RU" sz="2800" b="1" dirty="0">
                <a:solidFill>
                  <a:schemeClr val="tx1"/>
                </a:solidFill>
                <a:effectLst>
                  <a:outerShdw blurRad="38100" dist="38100" dir="2700000" algn="tl">
                    <a:srgbClr val="000000">
                      <a:alpha val="43137"/>
                    </a:srgbClr>
                  </a:outerShdw>
                </a:effectLst>
              </a:rPr>
              <a:t>строения временных зубов</a:t>
            </a:r>
          </a:p>
        </p:txBody>
      </p:sp>
    </p:spTree>
    <p:extLst>
      <p:ext uri="{BB962C8B-B14F-4D97-AF65-F5344CB8AC3E}">
        <p14:creationId xmlns:p14="http://schemas.microsoft.com/office/powerpoint/2010/main" val="2229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1CE1E-B10C-462B-A189-BABB11FA66AD}"/>
              </a:ext>
            </a:extLst>
          </p:cNvPr>
          <p:cNvSpPr>
            <a:spLocks noGrp="1"/>
          </p:cNvSpPr>
          <p:nvPr>
            <p:ph type="title"/>
          </p:nvPr>
        </p:nvSpPr>
        <p:spPr>
          <a:xfrm>
            <a:off x="285665" y="1531302"/>
            <a:ext cx="4176607" cy="3795396"/>
          </a:xfrm>
        </p:spPr>
        <p:txBody>
          <a:bodyPr>
            <a:noAutofit/>
          </a:bodyPr>
          <a:lstStyle/>
          <a:p>
            <a:r>
              <a:rPr lang="ru-RU" sz="2400" dirty="0">
                <a:solidFill>
                  <a:schemeClr val="tx1"/>
                </a:solidFill>
              </a:rPr>
              <a:t> - </a:t>
            </a:r>
            <a:r>
              <a:rPr lang="ru-RU" sz="2000" dirty="0">
                <a:solidFill>
                  <a:schemeClr val="tx1"/>
                </a:solidFill>
              </a:rPr>
              <a:t>это воспаление пульпы зуба, характеризующееся расстройством микроциркуляторного кровообращения вследствие воздействия на ткань пульпы эндотоксинов или продуктов распада органического вещества дентина, вследствие которого происходит нарушение нормального функционирования пульпы возникновение </a:t>
            </a:r>
            <a:r>
              <a:rPr lang="ru-RU" sz="2000" dirty="0" err="1">
                <a:solidFill>
                  <a:schemeClr val="tx1"/>
                </a:solidFill>
              </a:rPr>
              <a:t>парафункций</a:t>
            </a:r>
            <a:r>
              <a:rPr lang="ru-RU" sz="2000" dirty="0">
                <a:solidFill>
                  <a:schemeClr val="tx1"/>
                </a:solidFill>
              </a:rPr>
              <a:t> (каких?)</a:t>
            </a:r>
          </a:p>
        </p:txBody>
      </p:sp>
      <p:sp>
        <p:nvSpPr>
          <p:cNvPr id="3" name="Текст 2">
            <a:extLst>
              <a:ext uri="{FF2B5EF4-FFF2-40B4-BE49-F238E27FC236}">
                <a16:creationId xmlns:a16="http://schemas.microsoft.com/office/drawing/2014/main" id="{A60981A5-EDE3-42BC-A189-158622EDA7AF}"/>
              </a:ext>
            </a:extLst>
          </p:cNvPr>
          <p:cNvSpPr>
            <a:spLocks noGrp="1"/>
          </p:cNvSpPr>
          <p:nvPr>
            <p:ph type="body" sz="quarter" idx="13"/>
          </p:nvPr>
        </p:nvSpPr>
        <p:spPr>
          <a:xfrm>
            <a:off x="3437074" y="301412"/>
            <a:ext cx="4509062" cy="750148"/>
          </a:xfrm>
        </p:spPr>
        <p:txBody>
          <a:bodyPr/>
          <a:lstStyle/>
          <a:p>
            <a:r>
              <a:rPr lang="ru-RU" sz="3200" b="1" dirty="0">
                <a:solidFill>
                  <a:schemeClr val="tx1"/>
                </a:solidFill>
                <a:effectLst>
                  <a:outerShdw blurRad="38100" dist="38100" dir="2700000" algn="tl">
                    <a:srgbClr val="000000">
                      <a:alpha val="43137"/>
                    </a:srgbClr>
                  </a:outerShdw>
                </a:effectLst>
              </a:rPr>
              <a:t>ПУЛЬПИТ</a:t>
            </a:r>
          </a:p>
        </p:txBody>
      </p:sp>
      <p:sp>
        <p:nvSpPr>
          <p:cNvPr id="6" name="Заголовок 1">
            <a:extLst>
              <a:ext uri="{FF2B5EF4-FFF2-40B4-BE49-F238E27FC236}">
                <a16:creationId xmlns:a16="http://schemas.microsoft.com/office/drawing/2014/main" id="{6DF0D4F9-DD2A-42C3-AABE-79B0F118435D}"/>
              </a:ext>
            </a:extLst>
          </p:cNvPr>
          <p:cNvSpPr txBox="1">
            <a:spLocks/>
          </p:cNvSpPr>
          <p:nvPr/>
        </p:nvSpPr>
        <p:spPr>
          <a:xfrm>
            <a:off x="7946136" y="1531302"/>
            <a:ext cx="3643745" cy="3795396"/>
          </a:xfrm>
          <a:prstGeom prst="rect">
            <a:avLst/>
          </a:prstGeom>
          <a:solidFill>
            <a:schemeClr val="bg1"/>
          </a:solidFill>
          <a:ln w="38100">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accent1">
                    <a:lumMod val="75000"/>
                  </a:schemeClr>
                </a:solidFill>
                <a:latin typeface="Segoe UI Light" panose="020B0502040204020203" pitchFamily="34" charset="0"/>
                <a:ea typeface="+mj-ea"/>
                <a:cs typeface="Segoe UI Light" panose="020B0502040204020203" pitchFamily="34" charset="0"/>
              </a:defRPr>
            </a:lvl1pPr>
          </a:lstStyle>
          <a:p>
            <a:pPr marL="285750" indent="-285750" eaLnBrk="1" hangingPunct="1">
              <a:buFont typeface="Arial" panose="020B0604020202020204" pitchFamily="34" charset="0"/>
              <a:buChar char="•"/>
              <a:defRPr/>
            </a:pPr>
            <a:r>
              <a:rPr lang="ru-RU" sz="2000" dirty="0">
                <a:solidFill>
                  <a:schemeClr val="tx1"/>
                </a:solidFill>
              </a:rPr>
              <a:t>Воспаление пульпы представляет собой</a:t>
            </a:r>
          </a:p>
          <a:p>
            <a:pPr eaLnBrk="1" hangingPunct="1">
              <a:buFont typeface="Wingdings" panose="05000000000000000000" pitchFamily="2" charset="2"/>
              <a:buNone/>
              <a:defRPr/>
            </a:pPr>
            <a:r>
              <a:rPr lang="ru-RU" sz="2000" dirty="0">
                <a:solidFill>
                  <a:schemeClr val="tx1"/>
                </a:solidFill>
              </a:rPr>
              <a:t>   непосредственное и наиболее </a:t>
            </a:r>
          </a:p>
          <a:p>
            <a:pPr eaLnBrk="1" hangingPunct="1">
              <a:buFont typeface="Wingdings" panose="05000000000000000000" pitchFamily="2" charset="2"/>
              <a:buNone/>
              <a:defRPr/>
            </a:pPr>
            <a:r>
              <a:rPr lang="ru-RU" sz="2000" dirty="0">
                <a:solidFill>
                  <a:schemeClr val="tx1"/>
                </a:solidFill>
              </a:rPr>
              <a:t>   распространённое осложнение кариеса</a:t>
            </a:r>
          </a:p>
          <a:p>
            <a:pPr eaLnBrk="1" hangingPunct="1">
              <a:buFont typeface="Wingdings" panose="05000000000000000000" pitchFamily="2" charset="2"/>
              <a:buNone/>
              <a:defRPr/>
            </a:pPr>
            <a:r>
              <a:rPr lang="ru-RU" sz="2000" dirty="0">
                <a:solidFill>
                  <a:schemeClr val="tx1"/>
                </a:solidFill>
              </a:rPr>
              <a:t>   зубов</a:t>
            </a:r>
          </a:p>
          <a:p>
            <a:pPr eaLnBrk="1" hangingPunct="1">
              <a:buFont typeface="Wingdings" panose="05000000000000000000" pitchFamily="2" charset="2"/>
              <a:buNone/>
              <a:defRPr/>
            </a:pPr>
            <a:endParaRPr lang="ru-RU" sz="2000" dirty="0">
              <a:solidFill>
                <a:schemeClr val="tx1"/>
              </a:solidFill>
            </a:endParaRPr>
          </a:p>
          <a:p>
            <a:pPr marL="285750" indent="-285750" eaLnBrk="1" hangingPunct="1">
              <a:buFont typeface="Arial" panose="020B0604020202020204" pitchFamily="34" charset="0"/>
              <a:buChar char="•"/>
              <a:defRPr/>
            </a:pPr>
            <a:r>
              <a:rPr lang="ru-RU" sz="2000" dirty="0">
                <a:solidFill>
                  <a:schemeClr val="tx1"/>
                </a:solidFill>
              </a:rPr>
              <a:t>Часто протекает бессимптомно, </a:t>
            </a:r>
          </a:p>
          <a:p>
            <a:pPr eaLnBrk="1" hangingPunct="1">
              <a:buFont typeface="Wingdings" panose="05000000000000000000" pitchFamily="2" charset="2"/>
              <a:buNone/>
              <a:defRPr/>
            </a:pPr>
            <a:r>
              <a:rPr lang="ru-RU" sz="2000" dirty="0">
                <a:solidFill>
                  <a:schemeClr val="tx1"/>
                </a:solidFill>
              </a:rPr>
              <a:t>   возникает как первично-хронический </a:t>
            </a:r>
          </a:p>
          <a:p>
            <a:pPr eaLnBrk="1" hangingPunct="1">
              <a:buFont typeface="Wingdings" panose="05000000000000000000" pitchFamily="2" charset="2"/>
              <a:buNone/>
              <a:defRPr/>
            </a:pPr>
            <a:r>
              <a:rPr lang="ru-RU" sz="2000" dirty="0">
                <a:solidFill>
                  <a:schemeClr val="tx1"/>
                </a:solidFill>
              </a:rPr>
              <a:t>   процесс</a:t>
            </a:r>
          </a:p>
          <a:p>
            <a:endParaRPr lang="ru-RU" sz="2800" dirty="0">
              <a:solidFill>
                <a:schemeClr val="tx1"/>
              </a:solidFill>
            </a:endParaRPr>
          </a:p>
        </p:txBody>
      </p:sp>
      <p:pic>
        <p:nvPicPr>
          <p:cNvPr id="8" name="Рисунок 7">
            <a:extLst>
              <a:ext uri="{FF2B5EF4-FFF2-40B4-BE49-F238E27FC236}">
                <a16:creationId xmlns:a16="http://schemas.microsoft.com/office/drawing/2014/main" id="{16C20763-929B-4BBA-ACB9-93205614C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250" y="2229142"/>
            <a:ext cx="3345908" cy="2527732"/>
          </a:xfrm>
          <a:prstGeom prst="rect">
            <a:avLst/>
          </a:prstGeom>
        </p:spPr>
      </p:pic>
    </p:spTree>
    <p:extLst>
      <p:ext uri="{BB962C8B-B14F-4D97-AF65-F5344CB8AC3E}">
        <p14:creationId xmlns:p14="http://schemas.microsoft.com/office/powerpoint/2010/main" val="39479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8D4F6-4F91-4F37-BB8B-AED2BF337E80}"/>
              </a:ext>
            </a:extLst>
          </p:cNvPr>
          <p:cNvSpPr>
            <a:spLocks noGrp="1"/>
          </p:cNvSpPr>
          <p:nvPr>
            <p:ph type="title"/>
          </p:nvPr>
        </p:nvSpPr>
        <p:spPr>
          <a:xfrm>
            <a:off x="410095" y="610813"/>
            <a:ext cx="4152761" cy="2397563"/>
          </a:xfrm>
        </p:spPr>
        <p:txBody>
          <a:bodyPr>
            <a:noAutofit/>
          </a:bodyPr>
          <a:lstStyle/>
          <a:p>
            <a:r>
              <a:rPr lang="ru-RU" sz="2800" dirty="0">
                <a:solidFill>
                  <a:schemeClr val="tx1"/>
                </a:solidFill>
              </a:rPr>
              <a:t>Пульпит возникает вследствие микробной инвазии, либо травматического повреждения пульпы</a:t>
            </a:r>
            <a:br>
              <a:rPr lang="ru-RU" sz="2800" dirty="0">
                <a:solidFill>
                  <a:schemeClr val="tx1"/>
                </a:solidFill>
              </a:rPr>
            </a:br>
            <a:endParaRPr lang="ru-RU" sz="2800" dirty="0">
              <a:solidFill>
                <a:schemeClr val="tx1"/>
              </a:solidFill>
            </a:endParaRPr>
          </a:p>
        </p:txBody>
      </p:sp>
      <p:pic>
        <p:nvPicPr>
          <p:cNvPr id="6" name="Picture 4" descr="Актив кариес1">
            <a:extLst>
              <a:ext uri="{FF2B5EF4-FFF2-40B4-BE49-F238E27FC236}">
                <a16:creationId xmlns:a16="http://schemas.microsoft.com/office/drawing/2014/main" id="{2B9C37F0-7D02-4F81-8ED8-0BFC9136B8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19772"/>
          <a:stretch>
            <a:fillRect/>
          </a:stretch>
        </p:blipFill>
        <p:spPr bwMode="auto">
          <a:xfrm>
            <a:off x="8566879" y="966935"/>
            <a:ext cx="2607474" cy="1885993"/>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45A80D-42CB-4678-86C8-3492AD537726}"/>
              </a:ext>
            </a:extLst>
          </p:cNvPr>
          <p:cNvSpPr txBox="1"/>
          <p:nvPr/>
        </p:nvSpPr>
        <p:spPr>
          <a:xfrm>
            <a:off x="410095" y="3429000"/>
            <a:ext cx="4152761" cy="3416320"/>
          </a:xfrm>
          <a:prstGeom prst="rect">
            <a:avLst/>
          </a:prstGeom>
          <a:solidFill>
            <a:srgbClr val="FFFFFF"/>
          </a:solidFill>
        </p:spPr>
        <p:txBody>
          <a:bodyPr wrap="square">
            <a:spAutoFit/>
          </a:bodyPr>
          <a:lstStyle/>
          <a:p>
            <a:r>
              <a:rPr lang="ru-RU" sz="2400" dirty="0">
                <a:latin typeface="Segoe UI Light" panose="020B0502040204020203" pitchFamily="34" charset="0"/>
                <a:cs typeface="Segoe UI Light" panose="020B0502040204020203" pitchFamily="34" charset="0"/>
              </a:rPr>
              <a:t>Этиологические факторы, обусловливающие воспаление пульпы:</a:t>
            </a:r>
          </a:p>
          <a:p>
            <a:endParaRPr lang="ru-RU" sz="2400" dirty="0">
              <a:latin typeface="Segoe UI Light" panose="020B0502040204020203" pitchFamily="34" charset="0"/>
              <a:cs typeface="Segoe UI Light" panose="020B0502040204020203" pitchFamily="34" charset="0"/>
            </a:endParaRPr>
          </a:p>
          <a:p>
            <a:pPr eaLnBrk="1" hangingPunct="1">
              <a:buFontTx/>
              <a:buChar char="•"/>
              <a:defRPr/>
            </a:pPr>
            <a:r>
              <a:rPr lang="ru-RU" sz="2400" dirty="0">
                <a:latin typeface="Segoe UI Light" panose="020B0502040204020203" pitchFamily="34" charset="0"/>
                <a:cs typeface="Segoe UI Light" panose="020B0502040204020203" pitchFamily="34" charset="0"/>
              </a:rPr>
              <a:t>Бактериальные</a:t>
            </a:r>
          </a:p>
          <a:p>
            <a:pPr eaLnBrk="1" hangingPunct="1">
              <a:buFontTx/>
              <a:buChar char="•"/>
              <a:defRPr/>
            </a:pPr>
            <a:r>
              <a:rPr lang="ru-RU" sz="2400" dirty="0">
                <a:latin typeface="Segoe UI Light" panose="020B0502040204020203" pitchFamily="34" charset="0"/>
                <a:cs typeface="Segoe UI Light" panose="020B0502040204020203" pitchFamily="34" charset="0"/>
              </a:rPr>
              <a:t>Травматические</a:t>
            </a:r>
          </a:p>
          <a:p>
            <a:pPr eaLnBrk="1" hangingPunct="1">
              <a:buFontTx/>
              <a:buChar char="•"/>
              <a:defRPr/>
            </a:pPr>
            <a:r>
              <a:rPr lang="ru-RU" sz="2400" dirty="0">
                <a:latin typeface="Segoe UI Light" panose="020B0502040204020203" pitchFamily="34" charset="0"/>
                <a:cs typeface="Segoe UI Light" panose="020B0502040204020203" pitchFamily="34" charset="0"/>
              </a:rPr>
              <a:t>Ятрогенные </a:t>
            </a:r>
          </a:p>
          <a:p>
            <a:endParaRPr lang="ru-RU" sz="2400" dirty="0">
              <a:latin typeface="Segoe UI Light" panose="020B0502040204020203" pitchFamily="34" charset="0"/>
              <a:cs typeface="Segoe UI Light" panose="020B0502040204020203" pitchFamily="34" charset="0"/>
            </a:endParaRPr>
          </a:p>
          <a:p>
            <a:endParaRPr lang="ru-RU" sz="2400" dirty="0">
              <a:latin typeface="Segoe UI Light" panose="020B0502040204020203" pitchFamily="34" charset="0"/>
              <a:cs typeface="Segoe UI Light" panose="020B0502040204020203" pitchFamily="34" charset="0"/>
            </a:endParaRPr>
          </a:p>
        </p:txBody>
      </p:sp>
      <p:pic>
        <p:nvPicPr>
          <p:cNvPr id="10" name="Picture 4" descr="кариес-2">
            <a:extLst>
              <a:ext uri="{FF2B5EF4-FFF2-40B4-BE49-F238E27FC236}">
                <a16:creationId xmlns:a16="http://schemas.microsoft.com/office/drawing/2014/main" id="{ABC29605-E258-4A6F-A7F3-F1500655C3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977" y="3797725"/>
            <a:ext cx="2509779" cy="199957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DD34284F-DFD8-45A5-8DE5-3C51F2F77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695" y="802343"/>
            <a:ext cx="3510345" cy="2340230"/>
          </a:xfrm>
          <a:prstGeom prst="rect">
            <a:avLst/>
          </a:prstGeom>
        </p:spPr>
      </p:pic>
      <p:pic>
        <p:nvPicPr>
          <p:cNvPr id="8" name="Рисунок 7">
            <a:extLst>
              <a:ext uri="{FF2B5EF4-FFF2-40B4-BE49-F238E27FC236}">
                <a16:creationId xmlns:a16="http://schemas.microsoft.com/office/drawing/2014/main" id="{9C708B17-A44C-4C23-981A-49498EE38E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918" y="3824395"/>
            <a:ext cx="3267396" cy="2182453"/>
          </a:xfrm>
          <a:prstGeom prst="rect">
            <a:avLst/>
          </a:prstGeom>
        </p:spPr>
      </p:pic>
    </p:spTree>
    <p:extLst>
      <p:ext uri="{BB962C8B-B14F-4D97-AF65-F5344CB8AC3E}">
        <p14:creationId xmlns:p14="http://schemas.microsoft.com/office/powerpoint/2010/main" val="148557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627be95a67b3ae2c2e61e6c1751bae256e988e"/>
</p:tagLst>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AD300A45-241B-484A-8AB7-E4E106A9140C}" vid="{035C38CC-2C83-46D0-869F-FABCD5E447C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FA65F-4361-4E04-8BDA-4F8256B2EBC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7DA39ED-743A-42D6-9416-1284B80FB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AAC4FE-6AA2-4812-A805-2E0A445923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теста на тему Природа и мир вокруг нас с птичками</Template>
  <TotalTime>684</TotalTime>
  <Words>3600</Words>
  <Application>Microsoft Office PowerPoint</Application>
  <PresentationFormat>Широкоэкранный</PresentationFormat>
  <Paragraphs>178</Paragraphs>
  <Slides>36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Calibri</vt:lpstr>
      <vt:lpstr>Segoe UI</vt:lpstr>
      <vt:lpstr>Segoe UI Light</vt:lpstr>
      <vt:lpstr>Times New Roman</vt:lpstr>
      <vt:lpstr>Wingdings</vt:lpstr>
      <vt:lpstr>Тема1</vt:lpstr>
      <vt:lpstr>Острый пульпит временных зубов. Этиология, патогенез, классификация. Клиника, дифференциальная диагностика и лечение острого пульпита временных зубов.</vt:lpstr>
      <vt:lpstr>Изучить острый пульпит временных зубов и сформулировать действия врача-стоматолога и определить тактику лечения при данном заболевании</vt:lpstr>
      <vt:lpstr>1. Рассмотреть классификацию острого пульпита временных зубов;  2. Определить этиологию острого пульпита временных зубов;  3. Проанализировать патогенез острого пульпита временных зубов;   4. Выявить клинику острого пульпита временных зубов;   5. Изучить дифференциальную диагностику острого пульпита временных зубов;   6. Сформулировать лечение острого пульпита временных зубов. </vt:lpstr>
      <vt:lpstr>Пульпа зуба – это рыхлая  волокнистая соединительная ткань,  обильно васкуляризированная и  иннервированная. Заполняет полость зуба: коронковая пульпа,  и каналы корня – корневая пульпа.</vt:lpstr>
      <vt:lpstr>а) пластическая б) трофическая в) сенсорная г) защитная д) репаративная  </vt:lpstr>
      <vt:lpstr>Живая неповреждённая пульпа необходима для осуществления  нормальной функции зуба. Депульпированный зуб становится  хрупким и недолговечным. </vt:lpstr>
      <vt:lpstr>1. Менее минерализованные твердые ткани по сравнению с постоянными зубами  2. Тонкие слои эмали и дентина  3. Относительно большой объем полости зуба  4. Рога пульпы временных зубов подходят близко к окклюзионной поверхности и расположены в непосредственной близости к контактным поверхностям  5. Пульпа временных зубов хорошо кровоснабжается, в ней преобладают преколлагеновые волокна, много клеточных элементов, соединительнотканная строма пульпы менее выражена  6. Отсутствие четкой границы между коронковой и корневой пульпой;  7. Широкие устья корневых каналов, широкое апикальное отверстие и широкая перидонтальная щель, наличие в 50% случаев дополнительного сообщения с тканями периодонта в области бифуркации </vt:lpstr>
      <vt:lpstr> - это воспаление пульпы зуба, характеризующееся расстройством микроциркуляторного кровообращения вследствие воздействия на ткань пульпы эндотоксинов или продуктов распада органического вещества дентина, вследствие которого происходит нарушение нормального функционирования пульпы возникновение парафункций (каких?)</vt:lpstr>
      <vt:lpstr>Пульпит возникает вследствие микробной инвазии, либо травматического повреждения пульпы </vt:lpstr>
      <vt:lpstr>  1) Инфицирование из кариозной полости 2) Механическая травма: отлом части коронки зуба, вскрытие рога пульпы при препарировании кариозной полости; 3) Термическая травма при препарировании кариозной полости скоростной бормашиной без водяного охлаждения 4) Химическая травма при обработке кариозной полости сильно раздражающими медикаментами без предварительного наложения изолирующих прокладок 5) Гематогенный путь при заболеваниях других органов и систем  </vt:lpstr>
      <vt:lpstr>  Реакция пульпы зависит от тяжести травмы  При ушибе зуба реакция пульпы может быть незначительной и пульпа восстанавливается без осложнений  </vt:lpstr>
      <vt:lpstr>1. Острый пульпит временных зубов встречается крайне редко, и диагностируется у соматически здоровых детей или практически здоровых, редко болеющих и имеющих, как правило, компенсированную форму кариеса.  2. При остром пульпите полость зуба всегда закрыта, и кариозная полость выполнена светлым инфицированным дентином.  3. Острый пульпит временных зубов, особенно в период формирования или резорбции корней, нередко сопровождается реакцией тканей периодонта и регионарных лимфатических узлов, отеком окружающих зуб тканей (что обусловлено наличием широкого сообщения корневых каналов с тканями периодонта и отсутствием защитных клеточных барьеров в месте перехода корневой пульпы в периодонт).  4. Острый пульпит нередко сопровождается ухудшением общего состояния организма в связи с переходом воспалительного процесса на хорошо васкуляризованную костную ткань.  5. Серозный пульпит временных зубов очень быстро переходит в гнойный, что связано с наличием большого количества клеточных элементов, хорошим кровоснабжением пульпы и тонкими сосудистыми стенками растущих сосудов. 6. Исходом острого пульпита временных зубов чаще, чем постоянных, является некроз пульпы</vt:lpstr>
      <vt:lpstr>В эндодонтии насчитывается несколько десятков систематизаций заболеваний пульпы. Многочисленность их можно объяснить многообразием видов поражений пульпы, различием принципов их создания: по этиологии, клиническим проявлениям, патоморфологическим признакам и т. д.   Классификация Е. Е. Платонова (1968)   I. Острый пульпит:  • очаговый; • диффузный.   II. Хронический пульпит: • фиброзный;  • гипертрофический;  • гангренозный.   III. Обострение хронического пульпита.</vt:lpstr>
      <vt:lpstr>           Острые пульпиты временных зубов:  1) Острый серозный пульпит; 2) Острый гнойный пульпит; 3) Острый пульпит с вовлечением в процесс периодонта и регионарных лимфатических узлов </vt:lpstr>
      <vt:lpstr>1)Контактные поверхности резцов и временных моляров  2)Жевательная поверхность моляров  3)Слепые ямки резцов  4)Щёчные фиссуры моляров </vt:lpstr>
      <vt:lpstr>1)Опрос, сбор жалоб, анамнез vita, анамнез morbi  2)Визуальный и инструментальный осмотр 3)Обследование причинного зуба: -пальпация,- перкуссия  Дополнительные методы исследования: - рентгенодиагностика  - электроодонтодиагностика (в детской практике почти не применяется) - термопробы </vt:lpstr>
      <vt:lpstr> Рентгенодиагностика у детей проводится по разному. Это могут быть как внутриротовые прицельные снимки, так и внеротовые (КТ, ортопантомограммы, контактные в косой и боковой проекции) </vt:lpstr>
      <vt:lpstr>Электроодонтодиагностика  у детей при заболеваниях временных зубов используется очень редко,  вследствие неадекватной реакции  ребёнка на процесс исследования </vt:lpstr>
      <vt:lpstr>Основными задачами лечения пульпита являются: снятие боли, ликвидация одонтогенной инфекции, предупреждение развития периодонтита и других грозных осложнений, восстановление функций зуба.  Существующие методы лечения пульпита можно разделить на консервативные, направленные на ликвидацию очага воспаления с сохранением жизнеспособности всей пульпы (биологический метод, метод непрямой пульпотерапии, прямое покрытие пульпы) и хирургические, предусматривающие удаление коронковой (ампутация) или всей пульпы (экстирпация). В свою очередь хирургические методы могут быть выполнены в условиях обезболивания и тогда они называются витальной ампутацией или витальной экстирпацией и после предварительной девитализации – девитальная ампутация и девитальная экстирпация. </vt:lpstr>
      <vt:lpstr>Презентация PowerPoint</vt:lpstr>
      <vt:lpstr>Презентация PowerPoint</vt:lpstr>
      <vt:lpstr>Презентация PowerPoint</vt:lpstr>
      <vt:lpstr>Витальная ампутация</vt:lpstr>
      <vt:lpstr>Презентация PowerPoint</vt:lpstr>
      <vt:lpstr>Презентация PowerPoint</vt:lpstr>
      <vt:lpstr>Метод пульпэктомии</vt:lpstr>
      <vt:lpstr>Презентация PowerPoint</vt:lpstr>
      <vt:lpstr>Презентация PowerPoint</vt:lpstr>
      <vt:lpstr>Презентация PowerPoint</vt:lpstr>
      <vt:lpstr>Презентация PowerPoint</vt:lpstr>
      <vt:lpstr> Метод девитальной ампутации </vt:lpstr>
      <vt:lpstr>Презентация PowerPoint</vt:lpstr>
      <vt:lpstr>Метод девитальной эктирпации</vt:lpstr>
      <vt:lpstr>Презентация PowerPoint</vt:lpstr>
      <vt:lpstr>Список литературы</vt:lpstr>
      <vt:lpstr>Молодец!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Острый пульпит временных зубов. Этиология, патогенез, классификация. Клиника, дифференциальная диагностика и лечение острого пульпита временных зубов.</dc:title>
  <dc:creator>Полина</dc:creator>
  <cp:lastModifiedBy>Полина</cp:lastModifiedBy>
  <cp:revision>70</cp:revision>
  <dcterms:created xsi:type="dcterms:W3CDTF">2022-02-07T15:47:54Z</dcterms:created>
  <dcterms:modified xsi:type="dcterms:W3CDTF">2022-02-16T17:39:47Z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