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95" r:id="rId2"/>
    <p:sldId id="296" r:id="rId3"/>
    <p:sldId id="329" r:id="rId4"/>
    <p:sldId id="332" r:id="rId5"/>
    <p:sldId id="307" r:id="rId6"/>
    <p:sldId id="325" r:id="rId7"/>
    <p:sldId id="326" r:id="rId8"/>
    <p:sldId id="327" r:id="rId9"/>
    <p:sldId id="328" r:id="rId10"/>
    <p:sldId id="308" r:id="rId11"/>
    <p:sldId id="297" r:id="rId12"/>
    <p:sldId id="299" r:id="rId13"/>
    <p:sldId id="324" r:id="rId14"/>
    <p:sldId id="300" r:id="rId15"/>
    <p:sldId id="298" r:id="rId16"/>
    <p:sldId id="291" r:id="rId17"/>
    <p:sldId id="330" r:id="rId18"/>
    <p:sldId id="319" r:id="rId19"/>
    <p:sldId id="331" r:id="rId20"/>
    <p:sldId id="320" r:id="rId21"/>
    <p:sldId id="321" r:id="rId22"/>
    <p:sldId id="322" r:id="rId23"/>
    <p:sldId id="333" r:id="rId24"/>
    <p:sldId id="334" r:id="rId25"/>
    <p:sldId id="335" r:id="rId26"/>
    <p:sldId id="336" r:id="rId27"/>
    <p:sldId id="318" r:id="rId28"/>
    <p:sldId id="313" r:id="rId29"/>
  </p:sldIdLst>
  <p:sldSz cx="10080625" cy="7559675"/>
  <p:notesSz cx="6797675" cy="9874250"/>
  <p:defaultTextStyle>
    <a:defPPr>
      <a:defRPr lang="en-GB"/>
    </a:defPPr>
    <a:lvl1pPr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31665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647499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863332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079164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5289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2347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199405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6462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0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97" autoAdjust="0"/>
  </p:normalViewPr>
  <p:slideViewPr>
    <p:cSldViewPr>
      <p:cViewPr>
        <p:scale>
          <a:sx n="107" d="100"/>
          <a:sy n="107" d="100"/>
        </p:scale>
        <p:origin x="-1464" y="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10" y="546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0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2650" y="1008063"/>
            <a:ext cx="484187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2079" y="4995037"/>
            <a:ext cx="4566519" cy="40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043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19" indent="-285662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643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702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760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50530" y="9378464"/>
            <a:ext cx="2946058" cy="4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75452-4F68-47C3-987E-6699344E7260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4517" name="Дата 4"/>
          <p:cNvSpPr>
            <a:spLocks noGrp="1"/>
          </p:cNvSpPr>
          <p:nvPr>
            <p:ph type="dt" sz="quarter" idx="1"/>
          </p:nvPr>
        </p:nvSpPr>
        <p:spPr bwMode="auto">
          <a:xfrm>
            <a:off x="3850530" y="1"/>
            <a:ext cx="2946058" cy="4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Лекция 2</a:t>
            </a:r>
          </a:p>
        </p:txBody>
      </p:sp>
    </p:spTree>
    <p:extLst>
      <p:ext uri="{BB962C8B-B14F-4D97-AF65-F5344CB8AC3E}">
        <p14:creationId xmlns:p14="http://schemas.microsoft.com/office/powerpoint/2010/main" val="302470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8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68996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530" y="9378464"/>
            <a:ext cx="2946058" cy="4934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785920D-DCC0-413E-BF17-96BBA9ACFE4D}" type="slidenum">
              <a:rPr lang="ru-RU" sz="1200" b="0" smtClean="0">
                <a:latin typeface="Arial" pitchFamily="34" charset="0"/>
              </a:rPr>
              <a:pPr eaLnBrk="1" hangingPunct="1"/>
              <a:t>5</a:t>
            </a:fld>
            <a:endParaRPr lang="ru-RU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9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7104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530" y="9378464"/>
            <a:ext cx="2946058" cy="4934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3B958EB-8E7E-43C0-A5B9-C0A586411426}" type="slidenum">
              <a:rPr lang="ru-RU" sz="1200" b="0" smtClean="0">
                <a:latin typeface="Arial" pitchFamily="34" charset="0"/>
              </a:rPr>
              <a:pPr eaLnBrk="1" hangingPunct="1"/>
              <a:t>10</a:t>
            </a:fld>
            <a:endParaRPr lang="ru-RU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608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151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2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737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627065"/>
            <a:ext cx="8605838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9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218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3059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1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2" y="2101851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018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6906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022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3414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971215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0758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65138" y="0"/>
            <a:ext cx="9615488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5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1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358664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718913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079164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1439415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1896472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353531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2810587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267647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431665" indent="-323749" algn="l" defTabSz="71891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332" indent="-287248" algn="l" defTabSz="71891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4996" indent="-215834" algn="l" defTabSz="71891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6663" indent="-215834" algn="l" defTabSz="71891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8329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5386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2444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502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559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575816" y="286988"/>
            <a:ext cx="9217024" cy="629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Кафедра общественного здоровья и здравоохранения</a:t>
            </a:r>
          </a:p>
          <a:p>
            <a:pPr algn="ctr"/>
            <a:r>
              <a:rPr lang="ru-RU" sz="35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Дисциплина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«Доказательная медицина»</a:t>
            </a:r>
          </a:p>
          <a:p>
            <a:endParaRPr lang="ru-RU" sz="3500" dirty="0" smtClean="0">
              <a:solidFill>
                <a:schemeClr val="tx1"/>
              </a:solidFill>
              <a:latin typeface="+mn-lt"/>
            </a:endParaRPr>
          </a:p>
          <a:p>
            <a:endParaRPr lang="ru-RU" sz="35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3500" dirty="0" smtClean="0">
                <a:solidFill>
                  <a:schemeClr val="tx1"/>
                </a:solidFill>
                <a:latin typeface="+mn-lt"/>
              </a:rPr>
              <a:t>Лекция № 2</a:t>
            </a:r>
            <a:r>
              <a:rPr lang="ru-RU" sz="3500" dirty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3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500" b="1" dirty="0">
                <a:solidFill>
                  <a:srgbClr val="990000"/>
                </a:solidFill>
                <a:latin typeface="+mn-lt"/>
              </a:rPr>
              <a:t>Показатели описательной статистики и их использование в </a:t>
            </a:r>
            <a:r>
              <a:rPr lang="ru-RU" sz="3500" b="1" dirty="0" smtClean="0">
                <a:solidFill>
                  <a:srgbClr val="990000"/>
                </a:solidFill>
                <a:latin typeface="+mn-lt"/>
              </a:rPr>
              <a:t>фармакологических </a:t>
            </a:r>
            <a:r>
              <a:rPr lang="ru-RU" sz="3500" b="1" dirty="0">
                <a:solidFill>
                  <a:srgbClr val="990000"/>
                </a:solidFill>
                <a:latin typeface="+mn-lt"/>
              </a:rPr>
              <a:t>исследованиях.</a:t>
            </a:r>
            <a:endParaRPr lang="ru-RU" sz="3500" b="1" dirty="0" smtClean="0">
              <a:solidFill>
                <a:srgbClr val="990000"/>
              </a:solidFill>
              <a:latin typeface="+mn-lt"/>
            </a:endParaRPr>
          </a:p>
          <a:p>
            <a:endParaRPr lang="ru-RU" sz="3500" b="1" dirty="0">
              <a:solidFill>
                <a:schemeClr val="tx1"/>
              </a:solidFill>
              <a:latin typeface="+mn-lt"/>
            </a:endParaRPr>
          </a:p>
          <a:p>
            <a:endParaRPr lang="ru-RU" sz="3500" dirty="0" smtClean="0">
              <a:solidFill>
                <a:schemeClr val="tx1"/>
              </a:solidFill>
              <a:latin typeface="+mn-lt"/>
            </a:endParaRPr>
          </a:p>
          <a:p>
            <a:endParaRPr lang="ru-RU" sz="3500" dirty="0">
              <a:solidFill>
                <a:schemeClr val="tx1"/>
              </a:solidFill>
              <a:latin typeface="+mn-lt"/>
            </a:endParaRPr>
          </a:p>
          <a:p>
            <a:r>
              <a:rPr lang="ru-RU" sz="3500" dirty="0">
                <a:solidFill>
                  <a:schemeClr val="tx1"/>
                </a:solidFill>
                <a:latin typeface="+mn-lt"/>
              </a:rPr>
              <a:t> </a:t>
            </a:r>
            <a:endParaRPr lang="ru-RU" sz="3500" dirty="0" smtClean="0">
              <a:solidFill>
                <a:schemeClr val="tx1"/>
              </a:solidFill>
              <a:latin typeface="+mn-lt"/>
            </a:endParaRPr>
          </a:p>
          <a:p>
            <a:endParaRPr lang="ru-RU" sz="35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Красноярск,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201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9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9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Прямоугольник 1"/>
          <p:cNvSpPr>
            <a:spLocks noChangeArrowheads="1"/>
          </p:cNvSpPr>
          <p:nvPr/>
        </p:nvSpPr>
        <p:spPr bwMode="auto">
          <a:xfrm>
            <a:off x="1006438" y="408418"/>
            <a:ext cx="8978057" cy="15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Мода</a:t>
            </a:r>
          </a:p>
          <a:p>
            <a:pPr algn="ctr"/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Мода (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Мо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) -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значение признака, которое встречается наиболее часто.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976938"/>
            <a:ext cx="75104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6655900" y="2467365"/>
            <a:ext cx="63877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6408464" y="2483693"/>
            <a:ext cx="1133644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Мо=22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33" y="3059757"/>
            <a:ext cx="1613313" cy="1613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04" y="4673070"/>
            <a:ext cx="119776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+mn-lt"/>
              </a:rPr>
              <a:t>СОЭ 24</a:t>
            </a:r>
            <a:endParaRPr lang="ru-RU" b="1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7408" y="5494117"/>
            <a:ext cx="799575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Вариационный ряд:  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8, 12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14,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5,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24, 24, 25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30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0348" y="6016768"/>
            <a:ext cx="2592376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Мо=(22+24)</a:t>
            </a:r>
            <a:r>
              <a:rPr lang="en-US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/2=23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 bwMode="auto">
          <a:xfrm>
            <a:off x="3672160" y="4283893"/>
            <a:ext cx="1944216" cy="1008112"/>
          </a:xfrm>
          <a:prstGeom prst="curvedConnector3">
            <a:avLst/>
          </a:prstGeom>
          <a:solidFill>
            <a:srgbClr val="00B8FF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6192440" y="5929942"/>
            <a:ext cx="17281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414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39775" y="251445"/>
            <a:ext cx="8605838" cy="12604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Виды распределений случайной величины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835621"/>
            <a:ext cx="4248472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1" y="4499917"/>
            <a:ext cx="4503601" cy="2578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2400" y="2570093"/>
            <a:ext cx="380149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Нормальное распределение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888" y="5366457"/>
            <a:ext cx="444128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Асимметричное распределение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37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755501"/>
            <a:ext cx="8022497" cy="601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603661" y="1901701"/>
            <a:ext cx="7392458" cy="3470100"/>
          </a:xfrm>
          <a:custGeom>
            <a:avLst/>
            <a:gdLst>
              <a:gd name="connsiteX0" fmla="*/ 25250 w 6487629"/>
              <a:gd name="connsiteY0" fmla="*/ 203313 h 2956819"/>
              <a:gd name="connsiteX1" fmla="*/ 131782 w 6487629"/>
              <a:gd name="connsiteY1" fmla="*/ 1721395 h 2956819"/>
              <a:gd name="connsiteX2" fmla="*/ 1046182 w 6487629"/>
              <a:gd name="connsiteY2" fmla="*/ 2618039 h 2956819"/>
              <a:gd name="connsiteX3" fmla="*/ 2315688 w 6487629"/>
              <a:gd name="connsiteY3" fmla="*/ 2928758 h 2956819"/>
              <a:gd name="connsiteX4" fmla="*/ 3585195 w 6487629"/>
              <a:gd name="connsiteY4" fmla="*/ 2857736 h 2956819"/>
              <a:gd name="connsiteX5" fmla="*/ 4819191 w 6487629"/>
              <a:gd name="connsiteY5" fmla="*/ 2183033 h 2956819"/>
              <a:gd name="connsiteX6" fmla="*/ 5706958 w 6487629"/>
              <a:gd name="connsiteY6" fmla="*/ 1437309 h 2956819"/>
              <a:gd name="connsiteX7" fmla="*/ 6284007 w 6487629"/>
              <a:gd name="connsiteY7" fmla="*/ 558420 h 2956819"/>
              <a:gd name="connsiteX8" fmla="*/ 6470438 w 6487629"/>
              <a:gd name="connsiteY8" fmla="*/ 61270 h 2956819"/>
              <a:gd name="connsiteX9" fmla="*/ 6479316 w 6487629"/>
              <a:gd name="connsiteY9" fmla="*/ 8004 h 2956819"/>
              <a:gd name="connsiteX10" fmla="*/ 25250 w 6487629"/>
              <a:gd name="connsiteY10" fmla="*/ 203313 h 29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7629" h="2956819">
                <a:moveTo>
                  <a:pt x="25250" y="203313"/>
                </a:moveTo>
                <a:cubicBezTo>
                  <a:pt x="-6562" y="761127"/>
                  <a:pt x="-38373" y="1318941"/>
                  <a:pt x="131782" y="1721395"/>
                </a:cubicBezTo>
                <a:cubicBezTo>
                  <a:pt x="301937" y="2123849"/>
                  <a:pt x="682198" y="2416812"/>
                  <a:pt x="1046182" y="2618039"/>
                </a:cubicBezTo>
                <a:cubicBezTo>
                  <a:pt x="1410166" y="2819266"/>
                  <a:pt x="1892519" y="2888809"/>
                  <a:pt x="2315688" y="2928758"/>
                </a:cubicBezTo>
                <a:cubicBezTo>
                  <a:pt x="2738857" y="2968708"/>
                  <a:pt x="3167945" y="2982023"/>
                  <a:pt x="3585195" y="2857736"/>
                </a:cubicBezTo>
                <a:cubicBezTo>
                  <a:pt x="4002445" y="2733449"/>
                  <a:pt x="4465564" y="2419771"/>
                  <a:pt x="4819191" y="2183033"/>
                </a:cubicBezTo>
                <a:cubicBezTo>
                  <a:pt x="5172818" y="1946295"/>
                  <a:pt x="5462822" y="1708078"/>
                  <a:pt x="5706958" y="1437309"/>
                </a:cubicBezTo>
                <a:cubicBezTo>
                  <a:pt x="5951094" y="1166540"/>
                  <a:pt x="6156760" y="787760"/>
                  <a:pt x="6284007" y="558420"/>
                </a:cubicBezTo>
                <a:cubicBezTo>
                  <a:pt x="6411254" y="329080"/>
                  <a:pt x="6437887" y="153006"/>
                  <a:pt x="6470438" y="61270"/>
                </a:cubicBezTo>
                <a:cubicBezTo>
                  <a:pt x="6502989" y="-30466"/>
                  <a:pt x="6479316" y="8004"/>
                  <a:pt x="6479316" y="8004"/>
                </a:cubicBezTo>
                <a:lnTo>
                  <a:pt x="25250" y="203313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62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39775" y="251445"/>
            <a:ext cx="8605838" cy="12604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Виды распределений случайной величины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835621"/>
            <a:ext cx="4248472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1" y="4499917"/>
            <a:ext cx="4503601" cy="2578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2400" y="2570093"/>
            <a:ext cx="380149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Нормальное распределение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888" y="5366457"/>
            <a:ext cx="444128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Асимметричное распределение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437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832" y="179437"/>
            <a:ext cx="9145016" cy="747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Нормальное распределение величины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(Гауссово распределение)</a:t>
            </a:r>
            <a:endParaRPr lang="ru-RU" sz="3600" b="1" dirty="0">
              <a:solidFill>
                <a:srgbClr val="990000"/>
              </a:solidFill>
              <a:latin typeface="+mn-lt"/>
            </a:endParaRPr>
          </a:p>
          <a:p>
            <a:endParaRPr lang="ru-RU" sz="36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Одним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из основных понятий в теории вероятностей является понятие нормального распределения.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Почему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оно названо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именно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так?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Оказалось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что множество процессов в природе имеет нормальное распределение.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 descr="http://esquire.ru/media/blogs/idea/65/65-04.png"/>
          <p:cNvPicPr/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r="5145" b="16007"/>
          <a:stretch/>
        </p:blipFill>
        <p:spPr bwMode="auto">
          <a:xfrm>
            <a:off x="5688384" y="3491805"/>
            <a:ext cx="3744417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57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840" y="539477"/>
            <a:ext cx="9067922" cy="444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Асимметричное </a:t>
            </a:r>
            <a:r>
              <a:rPr lang="ru-RU" sz="3600" b="1" dirty="0">
                <a:solidFill>
                  <a:srgbClr val="990000"/>
                </a:solidFill>
                <a:latin typeface="+mn-lt"/>
              </a:rPr>
              <a:t>распределение величины</a:t>
            </a: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Нормальное распределение отображает влияние случайно сочетающихся факторов. Если какой-либо фактор играет преобладающую роль, то распределение не будет подчиняться нормальному распределению.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Заболевание – как фактор, искажающий нормальность распределения.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8" y="4283893"/>
            <a:ext cx="27559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4296593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http://www.pm298.ru/Mathem/ds010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971525"/>
            <a:ext cx="417646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писание: http://www.pm298.ru/Mathem/ds0101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1115541"/>
            <a:ext cx="432048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896" y="4139877"/>
            <a:ext cx="8208912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В медицинских исследованиях из средних величин наиболее часто используется среднее арифметическое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У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больных людей значения многих физиологических параметров имеют асимметричное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распределение. Для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характеристики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таких данных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более обоснованным является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использование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медианы, а не средней арифметической.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1880" y="535700"/>
            <a:ext cx="380149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Нормальное распределение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376" y="535700"/>
            <a:ext cx="427091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Асимметричное распределение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763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63848" y="586481"/>
            <a:ext cx="8605838" cy="720081"/>
          </a:xfrm>
          <a:prstGeom prst="rect">
            <a:avLst/>
          </a:prstGeom>
        </p:spPr>
        <p:txBody>
          <a:bodyPr/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2800" b="1" i="1" kern="0" dirty="0" smtClean="0">
                <a:solidFill>
                  <a:srgbClr val="990000"/>
                </a:solidFill>
              </a:rPr>
              <a:t>Пример: заработная плата</a:t>
            </a:r>
          </a:p>
        </p:txBody>
      </p:sp>
      <p:sp>
        <p:nvSpPr>
          <p:cNvPr id="6" name="Полилиния 5"/>
          <p:cNvSpPr/>
          <p:nvPr/>
        </p:nvSpPr>
        <p:spPr bwMode="auto">
          <a:xfrm>
            <a:off x="1158949" y="1557674"/>
            <a:ext cx="8048846" cy="4322131"/>
          </a:xfrm>
          <a:custGeom>
            <a:avLst/>
            <a:gdLst>
              <a:gd name="connsiteX0" fmla="*/ 0 w 8048846"/>
              <a:gd name="connsiteY0" fmla="*/ 4322131 h 4322131"/>
              <a:gd name="connsiteX1" fmla="*/ 925032 w 8048846"/>
              <a:gd name="connsiteY1" fmla="*/ 5312 h 4322131"/>
              <a:gd name="connsiteX2" fmla="*/ 2115879 w 8048846"/>
              <a:gd name="connsiteY2" fmla="*/ 3450261 h 4322131"/>
              <a:gd name="connsiteX3" fmla="*/ 8016949 w 8048846"/>
              <a:gd name="connsiteY3" fmla="*/ 4279600 h 4322131"/>
              <a:gd name="connsiteX4" fmla="*/ 8016949 w 8048846"/>
              <a:gd name="connsiteY4" fmla="*/ 4279600 h 4322131"/>
              <a:gd name="connsiteX5" fmla="*/ 8048846 w 8048846"/>
              <a:gd name="connsiteY5" fmla="*/ 4290233 h 432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8846" h="4322131">
                <a:moveTo>
                  <a:pt x="0" y="4322131"/>
                </a:moveTo>
                <a:cubicBezTo>
                  <a:pt x="286192" y="2236377"/>
                  <a:pt x="572385" y="150624"/>
                  <a:pt x="925032" y="5312"/>
                </a:cubicBezTo>
                <a:cubicBezTo>
                  <a:pt x="1277679" y="-140000"/>
                  <a:pt x="933893" y="2737880"/>
                  <a:pt x="2115879" y="3450261"/>
                </a:cubicBezTo>
                <a:cubicBezTo>
                  <a:pt x="3297865" y="4162642"/>
                  <a:pt x="8016949" y="4279600"/>
                  <a:pt x="8016949" y="4279600"/>
                </a:cubicBezTo>
                <a:lnTo>
                  <a:pt x="8016949" y="4279600"/>
                </a:lnTo>
                <a:lnTo>
                  <a:pt x="8048846" y="4290233"/>
                </a:lnTo>
              </a:path>
            </a:pathLst>
          </a:cu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863848" y="6228109"/>
            <a:ext cx="9001000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863848" y="1115541"/>
            <a:ext cx="0" cy="511256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stCxn id="6" idx="1"/>
          </p:cNvCxnSpPr>
          <p:nvPr/>
        </p:nvCxnSpPr>
        <p:spPr bwMode="auto">
          <a:xfrm>
            <a:off x="2083981" y="1562986"/>
            <a:ext cx="76011" cy="466512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4320232" y="5364013"/>
            <a:ext cx="0" cy="86409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Прямоугольник 14"/>
          <p:cNvSpPr/>
          <p:nvPr/>
        </p:nvSpPr>
        <p:spPr>
          <a:xfrm>
            <a:off x="1856061" y="6228109"/>
            <a:ext cx="60785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4205" y="6220607"/>
            <a:ext cx="486030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6450" y="6372125"/>
            <a:ext cx="143936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зарплата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832" y="1121062"/>
            <a:ext cx="36420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n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39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32" y="323453"/>
            <a:ext cx="9073008" cy="3927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+mn-lt"/>
              </a:rPr>
              <a:t>Разнообразие </a:t>
            </a:r>
            <a:r>
              <a:rPr lang="ru-RU" sz="3600" b="1" i="1" dirty="0">
                <a:solidFill>
                  <a:srgbClr val="990000"/>
                </a:solidFill>
                <a:latin typeface="+mn-lt"/>
              </a:rPr>
              <a:t>признака в </a:t>
            </a:r>
            <a:r>
              <a:rPr lang="ru-RU" sz="3600" b="1" i="1" dirty="0" smtClean="0">
                <a:solidFill>
                  <a:srgbClr val="990000"/>
                </a:solidFill>
                <a:latin typeface="+mn-lt"/>
              </a:rPr>
              <a:t>совокупности</a:t>
            </a:r>
          </a:p>
          <a:p>
            <a:endParaRPr lang="ru-RU" sz="2800" b="1" i="1" dirty="0" smtClean="0">
              <a:solidFill>
                <a:schemeClr val="tx1"/>
              </a:solidFill>
              <a:latin typeface="+mn-lt"/>
            </a:endParaRPr>
          </a:p>
          <a:p>
            <a:endParaRPr lang="ru-RU" sz="2800" b="1" i="1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-10  -8  -5  0  5  8  10                            -0,5  0,25   0,25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              М=0                                                М=0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                              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                             Чем различаются?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  <a:p>
            <a:endParaRPr lang="ru-RU" sz="2800" b="1" dirty="0" smtClean="0">
              <a:solidFill>
                <a:schemeClr val="tx1"/>
              </a:solidFill>
              <a:latin typeface="+mn-lt"/>
            </a:endParaRPr>
          </a:p>
          <a:p>
            <a:endParaRPr lang="ru-RU" sz="3600" dirty="0">
              <a:solidFill>
                <a:srgbClr val="99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865" y="4355901"/>
                <a:ext cx="8640960" cy="215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tx1"/>
                    </a:solidFill>
                    <a:latin typeface="+mn-lt"/>
                  </a:rPr>
                  <a:t>Лимит (</a:t>
                </a:r>
                <a:r>
                  <a:rPr lang="ru-RU" b="1" i="1" dirty="0" err="1">
                    <a:solidFill>
                      <a:schemeClr val="tx1"/>
                    </a:solidFill>
                    <a:latin typeface="+mn-lt"/>
                  </a:rPr>
                  <a:t>lim</a:t>
                </a:r>
                <a:r>
                  <a:rPr lang="ru-RU" b="1" dirty="0">
                    <a:solidFill>
                      <a:schemeClr val="tx1"/>
                    </a:solidFill>
                    <a:latin typeface="+mn-lt"/>
                  </a:rPr>
                  <a:t>) –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 предел изменений: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𝑙𝑖𝑚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÷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+mn-lt"/>
                </a:endParaRPr>
              </a:p>
              <a:p>
                <a:endParaRPr lang="ru-RU" b="1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latin typeface="+mn-lt"/>
                  </a:rPr>
                  <a:t>Амплитуда (</a:t>
                </a:r>
                <a:r>
                  <a:rPr lang="ru-RU" b="1" i="1" dirty="0" err="1">
                    <a:solidFill>
                      <a:schemeClr val="tx1"/>
                    </a:solidFill>
                    <a:latin typeface="+mn-lt"/>
                  </a:rPr>
                  <a:t>Am</a:t>
                </a:r>
                <a:r>
                  <a:rPr lang="ru-RU" b="1" dirty="0">
                    <a:solidFill>
                      <a:schemeClr val="tx1"/>
                    </a:solidFill>
                    <a:latin typeface="+mn-lt"/>
                  </a:rPr>
                  <a:t>) 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или </a:t>
                </a:r>
                <a:r>
                  <a:rPr lang="ru-RU" b="1" dirty="0">
                    <a:solidFill>
                      <a:schemeClr val="tx1"/>
                    </a:solidFill>
                    <a:latin typeface="+mn-lt"/>
                  </a:rPr>
                  <a:t>размах вариации –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 это разность крайних вариант: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𝐴𝑚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65" y="4355901"/>
                <a:ext cx="8640960" cy="2153282"/>
              </a:xfrm>
              <a:prstGeom prst="rect">
                <a:avLst/>
              </a:prstGeom>
              <a:blipFill rotWithShape="0">
                <a:blip r:embed="rId2"/>
                <a:stretch>
                  <a:fillRect l="-1058" t="-3399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9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7824" y="241633"/>
            <a:ext cx="8981057" cy="1260475"/>
          </a:xfrm>
          <a:prstGeom prst="rect">
            <a:avLst/>
          </a:prstGeom>
        </p:spPr>
        <p:txBody>
          <a:bodyPr/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r>
              <a:rPr lang="ru-RU" sz="3600" b="1" kern="0" dirty="0" smtClean="0">
                <a:solidFill>
                  <a:srgbClr val="990000"/>
                </a:solidFill>
              </a:rPr>
              <a:t>Вариации признака в случае нормального распределения</a:t>
            </a:r>
            <a:endParaRPr lang="ru-RU" sz="3600" b="1" kern="0" dirty="0">
              <a:solidFill>
                <a:srgbClr val="99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6" y="1835621"/>
            <a:ext cx="6531357" cy="37444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5209644" y="2267669"/>
            <a:ext cx="0" cy="29523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966629" y="5329744"/>
            <a:ext cx="486030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2664048" y="5147989"/>
            <a:ext cx="25455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48024" y="5344055"/>
                <a:ext cx="568810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24" y="5344055"/>
                <a:ext cx="568810" cy="435825"/>
              </a:xfrm>
              <a:prstGeom prst="rect">
                <a:avLst/>
              </a:prstGeom>
              <a:blipFill rotWithShape="1"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 bwMode="auto">
          <a:xfrm>
            <a:off x="4896296" y="2699717"/>
            <a:ext cx="31334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9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5216836" y="3743833"/>
            <a:ext cx="759580" cy="1391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9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921539" y="6084093"/>
                <a:ext cx="6262861" cy="110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916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39" y="6084093"/>
                <a:ext cx="6262861" cy="11071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7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55650" y="1403573"/>
            <a:ext cx="8569325" cy="36004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Цель лекции: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dirty="0" smtClean="0"/>
              <a:t> познакомиться с понятием распределения случайной величины, с аспектами его использования в медицинской практике, основными характеристиками описательной статистики и их выбором в соответствие с законом распределения.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1197459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48" y="539477"/>
            <a:ext cx="8981057" cy="12604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Вариации признака в случае нормального распределения</a:t>
            </a:r>
            <a:endParaRPr lang="ru-RU" sz="36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35856" y="2339677"/>
                <a:ext cx="8981057" cy="5544616"/>
              </a:xfrm>
            </p:spPr>
            <p:txBody>
              <a:bodyPr/>
              <a:lstStyle/>
              <a:p>
                <a:pPr marL="107916" indent="0">
                  <a:buNone/>
                </a:pPr>
                <a:r>
                  <a:rPr lang="ru-RU" sz="2800" dirty="0" smtClean="0">
                    <a:solidFill>
                      <a:srgbClr val="C00000"/>
                    </a:solidFill>
                  </a:rPr>
                  <a:t>Среднее </a:t>
                </a:r>
                <a:r>
                  <a:rPr lang="ru-RU" sz="2800" dirty="0" err="1">
                    <a:solidFill>
                      <a:srgbClr val="C00000"/>
                    </a:solidFill>
                  </a:rPr>
                  <a:t>квадратическое</a:t>
                </a:r>
                <a:r>
                  <a:rPr lang="ru-RU" sz="2800" dirty="0">
                    <a:solidFill>
                      <a:srgbClr val="C00000"/>
                    </a:solidFill>
                  </a:rPr>
                  <a:t> отклонение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b="0">
                        <a:solidFill>
                          <a:srgbClr val="C00000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ru-RU" sz="2800" dirty="0"/>
                  <a:t> (сигма</a:t>
                </a:r>
                <a:r>
                  <a:rPr lang="ru-RU" sz="2800" dirty="0" smtClean="0"/>
                  <a:t>) -  отклонени</a:t>
                </a:r>
                <a:r>
                  <a:rPr lang="ru-RU" sz="2800" dirty="0"/>
                  <a:t>е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вариант от своей средней </a:t>
                </a:r>
                <a:r>
                  <a:rPr lang="ru-RU" sz="2800" dirty="0" smtClean="0"/>
                  <a:t>величины </a:t>
                </a:r>
                <a:r>
                  <a:rPr lang="ru-RU" sz="2800" i="1" dirty="0" smtClean="0"/>
                  <a:t>М</a:t>
                </a:r>
                <a:r>
                  <a:rPr lang="ru-RU" sz="2800" dirty="0" smtClean="0"/>
                  <a:t>. </a:t>
                </a:r>
              </a:p>
              <a:p>
                <a:pPr marL="107916" indent="0">
                  <a:buNone/>
                </a:pPr>
                <a:endParaRPr lang="ru-RU" sz="2800" dirty="0"/>
              </a:p>
              <a:p>
                <a:pPr marL="107916" indent="0">
                  <a:buNone/>
                </a:pPr>
                <a:endParaRPr lang="ru-RU" sz="800" dirty="0" smtClean="0"/>
              </a:p>
              <a:p>
                <a:pPr marL="107916" indent="0">
                  <a:buNone/>
                </a:pPr>
                <a:r>
                  <a:rPr lang="ru-RU" sz="2600" dirty="0" smtClean="0"/>
                  <a:t>Для </a:t>
                </a:r>
                <a:r>
                  <a:rPr lang="ru-RU" sz="2600" dirty="0"/>
                  <a:t>характеристики </a:t>
                </a:r>
                <a:r>
                  <a:rPr lang="ru-RU" sz="2600" dirty="0" smtClean="0"/>
                  <a:t>любых данных, имеющих </a:t>
                </a:r>
                <a:r>
                  <a:rPr lang="ru-RU" sz="2600" u="sng" dirty="0" smtClean="0"/>
                  <a:t>нормальное распределение</a:t>
                </a:r>
                <a:r>
                  <a:rPr lang="ru-RU" sz="2600" dirty="0" smtClean="0"/>
                  <a:t>, </a:t>
                </a:r>
                <a:r>
                  <a:rPr lang="ru-RU" sz="2600" dirty="0"/>
                  <a:t>достаточно знать два параметра</a:t>
                </a:r>
                <a:r>
                  <a:rPr lang="ru-RU" sz="2600" dirty="0" smtClean="0"/>
                  <a:t>: </a:t>
                </a:r>
                <a:r>
                  <a:rPr lang="ru-RU" sz="2600" i="1" dirty="0" smtClean="0">
                    <a:solidFill>
                      <a:srgbClr val="C00000"/>
                    </a:solidFill>
                  </a:rPr>
                  <a:t>М</a:t>
                </a:r>
                <a:r>
                  <a:rPr lang="ru-RU" sz="2600" i="1" dirty="0" smtClean="0"/>
                  <a:t> </a:t>
                </a:r>
                <a:r>
                  <a:rPr lang="ru-RU" sz="2600" dirty="0" smtClean="0"/>
                  <a:t>и</a:t>
                </a:r>
                <a:r>
                  <a:rPr lang="ru-RU" sz="2600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600" smtClean="0">
                        <a:solidFill>
                          <a:srgbClr val="C00000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ru-RU" sz="2600" dirty="0" smtClean="0"/>
                  <a:t>.</a:t>
                </a:r>
              </a:p>
              <a:p>
                <a:pPr marL="107916" indent="0">
                  <a:buNone/>
                </a:pPr>
                <a:endParaRPr lang="ru-RU" sz="2600" dirty="0"/>
              </a:p>
              <a:p>
                <a:pPr marL="107916" indent="0" algn="ctr">
                  <a:buNone/>
                </a:pPr>
                <a:r>
                  <a:rPr lang="ru-RU" b="1" i="1" dirty="0">
                    <a:solidFill>
                      <a:srgbClr val="C00000"/>
                    </a:solidFill>
                  </a:rPr>
                  <a:t>М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ru-RU" b="1" i="1">
                        <a:solidFill>
                          <a:srgbClr val="C00000"/>
                        </a:solidFill>
                        <a:latin typeface="Cambria Math"/>
                      </a:rPr>
                      <m:t>𝛔</m:t>
                    </m:r>
                  </m:oMath>
                </a14:m>
                <a:endParaRPr lang="ru-RU" b="1" dirty="0"/>
              </a:p>
              <a:p>
                <a:pPr marL="107916" indent="0">
                  <a:buNone/>
                </a:pPr>
                <a:endParaRPr lang="ru-RU" sz="2600" dirty="0"/>
              </a:p>
              <a:p>
                <a:pPr marL="107916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856" y="2339677"/>
                <a:ext cx="8981057" cy="5544616"/>
              </a:xfrm>
              <a:blipFill rotWithShape="1">
                <a:blip r:embed="rId2"/>
                <a:stretch>
                  <a:fillRect l="-1222" t="-2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34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76" y="179437"/>
            <a:ext cx="8605838" cy="7765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Правило «трех сигм»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078421"/>
            <a:ext cx="6912768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396" y="5464460"/>
            <a:ext cx="892899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Отклонение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параметра от его средней арифметической в пределах σ расценивается как норма, субнормальным считается отклонение в пределах ± 2σ и патологическим - сверх этого предела, т.е. &gt;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2σ.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1168" y="2987749"/>
            <a:ext cx="1188146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990000"/>
                </a:solidFill>
                <a:latin typeface="+mn-lt"/>
              </a:rPr>
              <a:t>M=22.5</a:t>
            </a:r>
          </a:p>
          <a:p>
            <a:r>
              <a:rPr lang="en-US" i="1" dirty="0" smtClean="0">
                <a:solidFill>
                  <a:srgbClr val="990000"/>
                </a:solidFill>
                <a:latin typeface="+mn-lt"/>
              </a:rPr>
              <a:t>σ=1.5</a:t>
            </a:r>
            <a:endParaRPr lang="ru-RU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270" y="5375472"/>
            <a:ext cx="590465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n-lt"/>
              </a:rPr>
              <a:t>     18      19.5     21      22.5     24     25.5     27</a:t>
            </a:r>
            <a:endParaRPr lang="ru-RU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3948862" y="4715941"/>
            <a:ext cx="1667514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5616376" y="4931965"/>
            <a:ext cx="864096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096096" y="4931965"/>
            <a:ext cx="852766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773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96" y="292975"/>
            <a:ext cx="8605838" cy="1260475"/>
          </a:xfrm>
        </p:spPr>
        <p:txBody>
          <a:bodyPr/>
          <a:lstStyle/>
          <a:p>
            <a:r>
              <a:rPr lang="ru-RU" sz="3600" b="1" dirty="0">
                <a:solidFill>
                  <a:srgbClr val="990000"/>
                </a:solidFill>
              </a:rPr>
              <a:t>Вариации признака в случае </a:t>
            </a:r>
            <a:r>
              <a:rPr lang="ru-RU" sz="3600" b="1" dirty="0" smtClean="0">
                <a:solidFill>
                  <a:srgbClr val="990000"/>
                </a:solidFill>
              </a:rPr>
              <a:t>асимметричного </a:t>
            </a:r>
            <a:r>
              <a:rPr lang="ru-RU" sz="3600" b="1" dirty="0">
                <a:solidFill>
                  <a:srgbClr val="990000"/>
                </a:solidFill>
              </a:rPr>
              <a:t>распределения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3077" y="2534306"/>
            <a:ext cx="7367883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Вариационный ряд:  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8, 12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14,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5,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24, 25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30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943997" y="2449526"/>
            <a:ext cx="0" cy="72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Прямоугольник 14"/>
          <p:cNvSpPr/>
          <p:nvPr/>
        </p:nvSpPr>
        <p:spPr>
          <a:xfrm>
            <a:off x="5067275" y="3184414"/>
            <a:ext cx="206659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=(18+22)</a:t>
            </a:r>
            <a:r>
              <a:rPr lang="en-US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/2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4513066" y="2529553"/>
            <a:ext cx="554209" cy="440578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745100" y="2565358"/>
            <a:ext cx="554209" cy="440578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5211" y="1998633"/>
                <a:ext cx="869918" cy="4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0,25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11" y="1998633"/>
                <a:ext cx="869918" cy="4508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679043" y="2017665"/>
                <a:ext cx="869918" cy="450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ru-RU" b="0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i="1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43" y="2017665"/>
                <a:ext cx="869918" cy="4508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77938" y="3995861"/>
                <a:ext cx="4037965" cy="452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𝑀𝑒</m:t>
                        </m:r>
                        <m:r>
                          <a:rPr lang="en-US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0,25</m:t>
                        </m:r>
                      </m:sub>
                    </m:sSub>
                    <m:r>
                      <a:rPr lang="en-US" b="0" i="0" smtClean="0">
                        <a:solidFill>
                          <a:srgbClr val="99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ru-RU" i="1">
                            <a:solidFill>
                              <a:srgbClr val="99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990000"/>
                        </a:solidFill>
                        <a:latin typeface="Cambria Math"/>
                      </a:rPr>
                      <m:t>)=20(14;24)</m:t>
                    </m:r>
                  </m:oMath>
                </a14:m>
                <a:endParaRPr lang="ru-RU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38" y="3995861"/>
                <a:ext cx="4037965" cy="452753"/>
              </a:xfrm>
              <a:prstGeom prst="rect">
                <a:avLst/>
              </a:prstGeom>
              <a:blipFill rotWithShape="1">
                <a:blip r:embed="rId4"/>
                <a:stretch>
                  <a:fillRect l="-453" r="-453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23460" y="5115384"/>
            <a:ext cx="8087627" cy="1208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16" indent="0">
              <a:buNone/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Для характеристики любых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данных, имеющих </a:t>
            </a:r>
            <a:r>
              <a:rPr lang="ru-RU" sz="2600" u="sng" dirty="0" smtClean="0">
                <a:solidFill>
                  <a:schemeClr val="tx1"/>
                </a:solidFill>
                <a:latin typeface="+mn-lt"/>
              </a:rPr>
              <a:t>асимметричное </a:t>
            </a:r>
            <a:r>
              <a:rPr lang="ru-RU" sz="2600" u="sng" dirty="0">
                <a:solidFill>
                  <a:schemeClr val="tx1"/>
                </a:solidFill>
                <a:latin typeface="+mn-lt"/>
              </a:rPr>
              <a:t>распределение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, достаточно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знать </a:t>
            </a:r>
            <a:r>
              <a:rPr lang="ru-RU" sz="2600" dirty="0" smtClean="0">
                <a:solidFill>
                  <a:srgbClr val="990000"/>
                </a:solidFill>
                <a:latin typeface="+mn-lt"/>
              </a:rPr>
              <a:t>медиану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600" dirty="0" err="1" smtClean="0">
                <a:solidFill>
                  <a:srgbClr val="990000"/>
                </a:solidFill>
                <a:latin typeface="+mn-lt"/>
              </a:rPr>
              <a:t>квартильную</a:t>
            </a:r>
            <a:r>
              <a:rPr lang="ru-RU" sz="2600" dirty="0" smtClean="0">
                <a:solidFill>
                  <a:srgbClr val="990000"/>
                </a:solidFill>
                <a:latin typeface="+mn-lt"/>
              </a:rPr>
              <a:t> оценку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216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62233"/>
              </p:ext>
            </p:extLst>
          </p:nvPr>
        </p:nvGraphicFramePr>
        <p:xfrm>
          <a:off x="1439912" y="2195661"/>
          <a:ext cx="7632848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1512168"/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Пример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Сравнение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990000"/>
                          </a:solidFill>
                        </a:rPr>
                        <a:t>Матем</a:t>
                      </a:r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.</a:t>
                      </a:r>
                      <a:r>
                        <a:rPr lang="ru-RU" sz="2400" b="1" baseline="0" dirty="0" smtClean="0">
                          <a:solidFill>
                            <a:srgbClr val="990000"/>
                          </a:solidFill>
                        </a:rPr>
                        <a:t> действия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Качественные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Порядковые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Группы инвалид-</a:t>
                      </a:r>
                      <a:r>
                        <a:rPr lang="ru-RU" sz="2400" dirty="0" err="1" smtClean="0"/>
                        <a:t>ности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Количественные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39775" y="395461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Типы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620777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9775" y="395461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Количественные данные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76416" y="3872020"/>
                <a:ext cx="2908040" cy="57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𝑀𝑒</m:t>
                        </m:r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0,25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99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200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99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16" y="3872020"/>
                <a:ext cx="2908040" cy="5704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32000" y="3872020"/>
                <a:ext cx="1191738" cy="550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7916" indent="0" algn="ctr">
                  <a:buNone/>
                </a:pPr>
                <a:r>
                  <a:rPr lang="ru-RU" sz="3200" i="1" dirty="0" smtClean="0">
                    <a:solidFill>
                      <a:srgbClr val="990000"/>
                    </a:solidFill>
                  </a:rPr>
                  <a:t>М</a:t>
                </a:r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ru-RU" sz="3200" b="0" i="1">
                        <a:solidFill>
                          <a:srgbClr val="99000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ru-RU" sz="3200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0" y="3872020"/>
                <a:ext cx="1191738" cy="550279"/>
              </a:xfrm>
              <a:prstGeom prst="rect">
                <a:avLst/>
              </a:prstGeom>
              <a:blipFill rotWithShape="1">
                <a:blip r:embed="rId3"/>
                <a:stretch>
                  <a:fillRect l="-3571" t="-2111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12600" y="2411685"/>
            <a:ext cx="2430538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Нормальное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распределение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1855" y="2411685"/>
            <a:ext cx="2739661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Асимметричное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распределение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5821855" y="1449044"/>
            <a:ext cx="914400" cy="914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3144589" y="1449044"/>
            <a:ext cx="864096" cy="914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595512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9775" y="395461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Порядковые данные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50814" y="2627709"/>
                <a:ext cx="2908040" cy="57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0,25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14" y="2627709"/>
                <a:ext cx="2908040" cy="5704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06398" y="2627709"/>
                <a:ext cx="1191738" cy="550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7916" indent="0" algn="ctr">
                  <a:buNone/>
                </a:pPr>
                <a:r>
                  <a:rPr lang="ru-RU" sz="3200" i="1" dirty="0" smtClean="0">
                    <a:solidFill>
                      <a:schemeClr val="tx1"/>
                    </a:solidFill>
                  </a:rPr>
                  <a:t>М</a:t>
                </a:r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98" y="2627709"/>
                <a:ext cx="1191738" cy="550279"/>
              </a:xfrm>
              <a:prstGeom prst="rect">
                <a:avLst/>
              </a:prstGeom>
              <a:blipFill rotWithShape="0">
                <a:blip r:embed="rId3"/>
                <a:stretch>
                  <a:fillRect l="-3590" t="-2111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311404" y="2179797"/>
            <a:ext cx="731290" cy="146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990000"/>
                </a:solidFill>
                <a:latin typeface="+mn-lt"/>
              </a:rPr>
              <a:t>?</a:t>
            </a:r>
            <a:endParaRPr lang="ru-RU" sz="9600" dirty="0">
              <a:solidFill>
                <a:srgbClr val="99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36993" y="5364013"/>
                <a:ext cx="2908040" cy="570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𝑀𝑒</m:t>
                        </m:r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0,25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99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3200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32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ru-RU" sz="3200" i="1">
                            <a:solidFill>
                              <a:srgbClr val="99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99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93" y="5364013"/>
                <a:ext cx="2908040" cy="570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11920" y="4499917"/>
            <a:ext cx="695818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Т.к. математические операции невозможны, то: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0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91840" y="166656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Качественные данные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879" y="1568673"/>
            <a:ext cx="487607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Доля и ошибка доли: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P ± m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4879" y="3563813"/>
                <a:ext cx="6059416" cy="319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990000"/>
                    </a:solidFill>
                    <a:latin typeface="+mn-lt"/>
                  </a:rPr>
                  <a:t>Пример: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20 пациентов – в клиническом исследовании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у 2 – аллергическая реакция</a:t>
                </a: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n</a:t>
                </a:r>
                <a:r>
                  <a:rPr lang="en-US" i="1" dirty="0" smtClean="0">
                    <a:solidFill>
                      <a:schemeClr val="tx1"/>
                    </a:solidFill>
                    <a:latin typeface="+mn-lt"/>
                  </a:rPr>
                  <a:t> = 20</a:t>
                </a:r>
                <a:endParaRPr lang="ru-RU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m</a:t>
                </a:r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=0.067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rgbClr val="990000"/>
                    </a:solidFill>
                    <a:latin typeface="+mn-lt"/>
                  </a:rPr>
                  <a:t>P ± </a:t>
                </a:r>
                <a:r>
                  <a:rPr lang="en-US" i="1" dirty="0" smtClean="0">
                    <a:solidFill>
                      <a:srgbClr val="990000"/>
                    </a:solidFill>
                    <a:latin typeface="+mn-lt"/>
                  </a:rPr>
                  <a:t>m </a:t>
                </a:r>
                <a:r>
                  <a:rPr lang="en-US" dirty="0" smtClean="0">
                    <a:solidFill>
                      <a:srgbClr val="990000"/>
                    </a:solidFill>
                    <a:latin typeface="+mn-lt"/>
                  </a:rPr>
                  <a:t>= </a:t>
                </a:r>
                <a:r>
                  <a:rPr lang="en-US" i="1" dirty="0" smtClean="0">
                    <a:solidFill>
                      <a:srgbClr val="990000"/>
                    </a:solidFill>
                    <a:latin typeface="+mn-lt"/>
                  </a:rPr>
                  <a:t>(10.0 </a:t>
                </a:r>
                <a:r>
                  <a:rPr lang="en-US" i="1" dirty="0">
                    <a:solidFill>
                      <a:srgbClr val="990000"/>
                    </a:solidFill>
                    <a:latin typeface="+mn-lt"/>
                  </a:rPr>
                  <a:t>± </a:t>
                </a:r>
                <a:r>
                  <a:rPr lang="en-US" i="1" dirty="0" smtClean="0">
                    <a:solidFill>
                      <a:srgbClr val="990000"/>
                    </a:solidFill>
                    <a:latin typeface="+mn-lt"/>
                  </a:rPr>
                  <a:t>6.7)%</a:t>
                </a:r>
                <a:endParaRPr lang="ru-RU" i="1" dirty="0">
                  <a:solidFill>
                    <a:srgbClr val="99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79" y="3563813"/>
                <a:ext cx="6059416" cy="3195747"/>
              </a:xfrm>
              <a:prstGeom prst="rect">
                <a:avLst/>
              </a:prstGeom>
              <a:blipFill rotWithShape="0">
                <a:blip r:embed="rId2"/>
                <a:stretch>
                  <a:fillRect l="-1509" t="-2290" r="-704" b="-3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2000" y="2196744"/>
                <a:ext cx="1642629" cy="804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00" y="2196744"/>
                <a:ext cx="1642629" cy="804451"/>
              </a:xfrm>
              <a:prstGeom prst="rect">
                <a:avLst/>
              </a:prstGeom>
              <a:blipFill rotWithShape="0">
                <a:blip r:embed="rId3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6157" y="2381058"/>
            <a:ext cx="58932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где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221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Выводы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Мы ознакомились с понятиями нормального и асимметричного видов распределения величин и основными описательными характеристиками, соответствующими этим законам распределения и типам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751931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72" y="2699717"/>
            <a:ext cx="853355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8000">
                <a:solidFill>
                  <a:srgbClr val="99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401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Качественные </a:t>
            </a:r>
          </a:p>
          <a:p>
            <a:pPr marL="107916" indent="0" algn="r">
              <a:buNone/>
            </a:pPr>
            <a:r>
              <a:rPr lang="ru-RU" dirty="0" smtClean="0"/>
              <a:t>пол, фамилия, место жительства</a:t>
            </a:r>
          </a:p>
          <a:p>
            <a:r>
              <a:rPr lang="ru-RU" dirty="0" smtClean="0">
                <a:solidFill>
                  <a:srgbClr val="990000"/>
                </a:solidFill>
              </a:rPr>
              <a:t>Порядковые</a:t>
            </a:r>
          </a:p>
          <a:p>
            <a:pPr marL="107916" indent="0" algn="r">
              <a:buNone/>
            </a:pPr>
            <a:r>
              <a:rPr lang="ru-RU" dirty="0" smtClean="0"/>
              <a:t>стадии заболевания, степень тяжести</a:t>
            </a:r>
          </a:p>
          <a:p>
            <a:r>
              <a:rPr lang="ru-RU" dirty="0" smtClean="0">
                <a:solidFill>
                  <a:srgbClr val="990000"/>
                </a:solidFill>
              </a:rPr>
              <a:t>Количественные</a:t>
            </a:r>
          </a:p>
          <a:p>
            <a:pPr marL="107916" indent="0" algn="r">
              <a:buNone/>
            </a:pPr>
            <a:r>
              <a:rPr lang="ru-RU" dirty="0"/>
              <a:t>п</a:t>
            </a:r>
            <a:r>
              <a:rPr lang="ru-RU" dirty="0" smtClean="0"/>
              <a:t>риборные измерения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9775" y="395461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Типы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780835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83290"/>
              </p:ext>
            </p:extLst>
          </p:nvPr>
        </p:nvGraphicFramePr>
        <p:xfrm>
          <a:off x="1439912" y="2195661"/>
          <a:ext cx="7632848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1512168"/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Пример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Сравнение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990000"/>
                          </a:solidFill>
                        </a:rPr>
                        <a:t>Матем</a:t>
                      </a:r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.</a:t>
                      </a:r>
                      <a:r>
                        <a:rPr lang="ru-RU" sz="2400" b="1" baseline="0" dirty="0" smtClean="0">
                          <a:solidFill>
                            <a:srgbClr val="990000"/>
                          </a:solidFill>
                        </a:rPr>
                        <a:t> действия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Качественные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Порядковые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Группы инвалид-</a:t>
                      </a:r>
                      <a:r>
                        <a:rPr lang="ru-RU" sz="2400" dirty="0" err="1" smtClean="0"/>
                        <a:t>ности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Количественные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Возраст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39775" y="395461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</a:rPr>
              <a:t>Типы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9095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569959" y="539477"/>
            <a:ext cx="9151630" cy="11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+mn-lt"/>
              </a:rPr>
              <a:t>Основные понятия </a:t>
            </a:r>
            <a:endParaRPr lang="ru-RU" sz="3600" b="1" dirty="0" smtClean="0">
              <a:solidFill>
                <a:srgbClr val="990000"/>
              </a:solidFill>
              <a:latin typeface="+mn-lt"/>
            </a:endParaRP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описательной </a:t>
            </a:r>
            <a:r>
              <a:rPr lang="ru-RU" sz="3600" b="1" dirty="0">
                <a:solidFill>
                  <a:srgbClr val="990000"/>
                </a:solidFill>
                <a:latin typeface="+mn-lt"/>
              </a:rPr>
              <a:t>статистики</a:t>
            </a:r>
            <a:endParaRPr lang="ru-RU" sz="36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51564" name="Rectangle 15"/>
          <p:cNvSpPr>
            <a:spLocks noChangeArrowheads="1"/>
          </p:cNvSpPr>
          <p:nvPr/>
        </p:nvSpPr>
        <p:spPr bwMode="auto">
          <a:xfrm>
            <a:off x="435778" y="3939081"/>
            <a:ext cx="159259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565" name="Rectangle 16"/>
          <p:cNvSpPr>
            <a:spLocks noChangeArrowheads="1"/>
          </p:cNvSpPr>
          <p:nvPr/>
        </p:nvSpPr>
        <p:spPr bwMode="auto">
          <a:xfrm>
            <a:off x="9247574" y="7083695"/>
            <a:ext cx="159260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7091" y="2483693"/>
                <a:ext cx="8470977" cy="352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+mn-lt"/>
                  </a:rPr>
                  <a:t>Вариационный ряд 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–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значения расставлены в 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порядке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возрастания 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или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убывания.</a:t>
                </a:r>
              </a:p>
              <a:p>
                <a:endParaRPr lang="ru-RU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Значение 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в вариационном ряду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- </a:t>
                </a:r>
                <a:r>
                  <a:rPr lang="ru-RU" b="1" dirty="0" smtClean="0">
                    <a:solidFill>
                      <a:schemeClr val="tx1"/>
                    </a:solidFill>
                    <a:latin typeface="+mn-lt"/>
                  </a:rPr>
                  <a:t>варианта 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).</a:t>
                </a:r>
                <a:r>
                  <a:rPr lang="ru-RU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ru-RU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i="1" dirty="0">
                  <a:solidFill>
                    <a:schemeClr val="tx1"/>
                  </a:solidFill>
                  <a:latin typeface="+mn-lt"/>
                </a:endParaRPr>
              </a:p>
              <a:p>
                <a:endParaRPr lang="ru-RU" i="1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ru-RU" i="1" dirty="0" smtClean="0">
                    <a:solidFill>
                      <a:schemeClr val="tx1"/>
                    </a:solidFill>
                    <a:latin typeface="+mn-lt"/>
                  </a:rPr>
                  <a:t>Вариационный ряд:</a:t>
                </a:r>
                <a:endParaRPr lang="en-US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+mn-lt"/>
                  </a:rPr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dirty="0">
                  <a:solidFill>
                    <a:schemeClr val="tx1"/>
                  </a:solidFill>
                  <a:latin typeface="+mn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91" y="2483693"/>
                <a:ext cx="8470977" cy="3527248"/>
              </a:xfrm>
              <a:prstGeom prst="rect">
                <a:avLst/>
              </a:prstGeom>
              <a:blipFill rotWithShape="1">
                <a:blip r:embed="rId3"/>
                <a:stretch>
                  <a:fillRect l="-1152"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50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35856" y="1259557"/>
                <a:ext cx="8672249" cy="427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rgbClr val="990000"/>
                    </a:solidFill>
                    <a:latin typeface="+mn-lt"/>
                  </a:rPr>
                  <a:t>Средние </a:t>
                </a:r>
                <a:r>
                  <a:rPr lang="ru-RU" sz="3600" b="1" dirty="0" smtClean="0">
                    <a:solidFill>
                      <a:srgbClr val="990000"/>
                    </a:solidFill>
                    <a:latin typeface="+mn-lt"/>
                  </a:rPr>
                  <a:t>величины</a:t>
                </a:r>
                <a:endParaRPr lang="en-US" sz="3600" b="1" dirty="0" smtClean="0">
                  <a:solidFill>
                    <a:srgbClr val="990000"/>
                  </a:solidFill>
                  <a:latin typeface="+mn-lt"/>
                </a:endParaRPr>
              </a:p>
              <a:p>
                <a:pPr algn="ctr"/>
                <a:endParaRPr lang="en-US" sz="3600" b="1" dirty="0">
                  <a:solidFill>
                    <a:srgbClr val="990000"/>
                  </a:solidFill>
                </a:endParaRPr>
              </a:p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sz="2800" dirty="0">
                    <a:solidFill>
                      <a:schemeClr val="tx1"/>
                    </a:solidFill>
                    <a:latin typeface="+mn-lt"/>
                  </a:rPr>
                  <a:t>Среднее арифметическое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+mn-lt"/>
                  </a:rPr>
                  <a:t>- </a:t>
                </a:r>
                <a:r>
                  <a:rPr lang="ru-RU" sz="2800" i="1" dirty="0" smtClean="0">
                    <a:solidFill>
                      <a:schemeClr val="tx1"/>
                    </a:solidFill>
                    <a:latin typeface="+mn-lt"/>
                  </a:rPr>
                  <a:t>М</a:t>
                </a:r>
                <a:r>
                  <a:rPr lang="ru-RU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pPr algn="r"/>
                <a:r>
                  <a:rPr lang="ru-RU" sz="2800" dirty="0" smtClean="0">
                    <a:solidFill>
                      <a:schemeClr val="tx1"/>
                    </a:solidFill>
                    <a:latin typeface="+mn-lt"/>
                  </a:rPr>
                  <a:t>(иногда </a:t>
                </a:r>
                <a:r>
                  <a:rPr lang="ru-RU" sz="2800" dirty="0">
                    <a:solidFill>
                      <a:schemeClr val="tx1"/>
                    </a:solidFill>
                    <a:latin typeface="+mn-lt"/>
                  </a:rPr>
                  <a:t>также обозначается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+mn-lt"/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ru-RU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sz="2800" dirty="0" smtClean="0">
                    <a:solidFill>
                      <a:schemeClr val="tx1"/>
                    </a:solidFill>
                    <a:latin typeface="+mn-lt"/>
                  </a:rPr>
                  <a:t>Медиана - </a:t>
                </a:r>
                <a:r>
                  <a:rPr lang="ru-RU" sz="2800" i="1" dirty="0" err="1" smtClean="0">
                    <a:solidFill>
                      <a:schemeClr val="tx1"/>
                    </a:solidFill>
                    <a:latin typeface="+mn-lt"/>
                  </a:rPr>
                  <a:t>Ме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ru-RU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sz="2800" dirty="0">
                    <a:solidFill>
                      <a:schemeClr val="tx1"/>
                    </a:solidFill>
                    <a:latin typeface="+mn-lt"/>
                  </a:rPr>
                  <a:t>Мода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+mn-lt"/>
                  </a:rPr>
                  <a:t>- </a:t>
                </a:r>
                <a:r>
                  <a:rPr lang="ru-RU" sz="2800" i="1" dirty="0" smtClean="0">
                    <a:solidFill>
                      <a:schemeClr val="tx1"/>
                    </a:solidFill>
                    <a:latin typeface="+mn-lt"/>
                  </a:rPr>
                  <a:t>Мо</a:t>
                </a:r>
                <a:endParaRPr lang="ru-RU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56" y="1259557"/>
                <a:ext cx="8672249" cy="4271490"/>
              </a:xfrm>
              <a:prstGeom prst="rect">
                <a:avLst/>
              </a:prstGeom>
              <a:blipFill rotWithShape="1">
                <a:blip r:embed="rId2"/>
                <a:stretch>
                  <a:fillRect t="-3143" r="-1477" b="-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6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567" y="611485"/>
                <a:ext cx="9505056" cy="219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990000"/>
                    </a:solidFill>
                    <a:latin typeface="+mn-lt"/>
                  </a:rPr>
                  <a:t>Средн</a:t>
                </a:r>
                <a:r>
                  <a:rPr lang="ru-RU" sz="3600" b="1" dirty="0">
                    <a:solidFill>
                      <a:srgbClr val="990000"/>
                    </a:solidFill>
                    <a:latin typeface="+mn-lt"/>
                  </a:rPr>
                  <a:t>е</a:t>
                </a:r>
                <a:r>
                  <a:rPr lang="ru-RU" sz="3600" b="1" dirty="0" smtClean="0">
                    <a:solidFill>
                      <a:srgbClr val="990000"/>
                    </a:solidFill>
                    <a:latin typeface="+mn-lt"/>
                  </a:rPr>
                  <a:t>е арифметическое</a:t>
                </a:r>
              </a:p>
              <a:p>
                <a:pPr algn="ctr"/>
                <a:endParaRPr lang="ru-RU" sz="3600" b="1" dirty="0">
                  <a:solidFill>
                    <a:srgbClr val="990000"/>
                  </a:solidFill>
                </a:endParaRPr>
              </a:p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ru-RU" sz="28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+…+ 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7" y="611485"/>
                <a:ext cx="9505056" cy="2194062"/>
              </a:xfrm>
              <a:prstGeom prst="rect">
                <a:avLst/>
              </a:prstGeom>
              <a:blipFill rotWithShape="1">
                <a:blip r:embed="rId2"/>
                <a:stretch>
                  <a:fillRect t="-6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23655" y="3635821"/>
            <a:ext cx="8340745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Ряд значений (СОЭ при ОРВИ):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12,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22,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8, 25, 30, 14, 18,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22, 5,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24 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00714" y="5663570"/>
                <a:ext cx="3466655" cy="791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ru-RU" sz="2600" b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ru-RU" sz="2600" b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ru-RU" sz="2600" b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+…+</m:t>
                          </m:r>
                          <m:r>
                            <a:rPr lang="ru-RU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ru-RU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14" y="5663570"/>
                <a:ext cx="3466655" cy="791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3655" y="4499917"/>
                <a:ext cx="381796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Количество человек 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):  </a:t>
                </a:r>
                <a:r>
                  <a:rPr lang="ru-RU" b="1" dirty="0" smtClean="0">
                    <a:solidFill>
                      <a:schemeClr val="tx1"/>
                    </a:solidFill>
                    <a:latin typeface="+mn-lt"/>
                  </a:rPr>
                  <a:t>10</a:t>
                </a:r>
                <a:endParaRPr lang="ru-RU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55" y="4499917"/>
                <a:ext cx="3817968" cy="435825"/>
              </a:xfrm>
              <a:prstGeom prst="rect">
                <a:avLst/>
              </a:prstGeom>
              <a:blipFill rotWithShape="1">
                <a:blip r:embed="rId4"/>
                <a:stretch>
                  <a:fillRect l="-2556" t="-16667" r="-1917" b="-3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23655" y="5228802"/>
            <a:ext cx="358123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Среднее арифметическое: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3670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71580" y="1780459"/>
                <a:ext cx="8928992" cy="423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dirty="0">
                    <a:solidFill>
                      <a:schemeClr val="tx1"/>
                    </a:solidFill>
                    <a:latin typeface="+mn-lt"/>
                  </a:rPr>
                  <a:t>Медиана (</a:t>
                </a:r>
                <a:r>
                  <a:rPr lang="ru-RU" sz="2600" i="1" dirty="0" err="1">
                    <a:solidFill>
                      <a:schemeClr val="tx1"/>
                    </a:solidFill>
                    <a:latin typeface="+mn-lt"/>
                  </a:rPr>
                  <a:t>Ме</a:t>
                </a:r>
                <a:r>
                  <a:rPr lang="ru-RU" sz="2600" dirty="0">
                    <a:solidFill>
                      <a:schemeClr val="tx1"/>
                    </a:solidFill>
                    <a:latin typeface="+mn-lt"/>
                  </a:rPr>
                  <a:t>) - </a:t>
                </a:r>
                <a:r>
                  <a:rPr lang="ru-RU" sz="2600" dirty="0" smtClean="0">
                    <a:solidFill>
                      <a:schemeClr val="tx1"/>
                    </a:solidFill>
                    <a:latin typeface="+mn-lt"/>
                  </a:rPr>
                  <a:t>делит </a:t>
                </a:r>
                <a:r>
                  <a:rPr lang="ru-RU" sz="2600" dirty="0">
                    <a:solidFill>
                      <a:schemeClr val="tx1"/>
                    </a:solidFill>
                    <a:latin typeface="+mn-lt"/>
                  </a:rPr>
                  <a:t>вариационный ряд пополам</a:t>
                </a:r>
                <a:r>
                  <a:rPr lang="ru-RU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endParaRPr lang="ru-RU" sz="2600" dirty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ru-RU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2600" dirty="0">
                    <a:solidFill>
                      <a:srgbClr val="990000"/>
                    </a:solidFill>
                    <a:latin typeface="+mn-lt"/>
                  </a:rPr>
                  <a:t>нечетное</a:t>
                </a:r>
                <a:r>
                  <a:rPr lang="ru-RU" sz="2600" dirty="0">
                    <a:solidFill>
                      <a:schemeClr val="tx1"/>
                    </a:solidFill>
                    <a:latin typeface="+mn-lt"/>
                  </a:rPr>
                  <a:t> количество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значений</m:t>
                          </m:r>
                        </m:lim>
                      </m:limLow>
                      <m:r>
                        <a:rPr lang="ru-RU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limLow>
                        <m:limLow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значений</m:t>
                          </m:r>
                        </m:lim>
                      </m:limLow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𝑀𝑒</m:t>
                    </m:r>
                    <m:r>
                      <a:rPr lang="ru-RU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ru-RU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endParaRPr lang="ru-RU" dirty="0" smtClean="0">
                  <a:solidFill>
                    <a:schemeClr val="tx1"/>
                  </a:solidFill>
                </a:endParaRPr>
              </a:p>
              <a:p>
                <a:endParaRPr lang="ru-RU" sz="16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ru-RU" sz="2600" dirty="0" smtClean="0">
                    <a:solidFill>
                      <a:srgbClr val="990000"/>
                    </a:solidFill>
                    <a:latin typeface="+mn-lt"/>
                  </a:rPr>
                  <a:t>четное</a:t>
                </a:r>
                <a:r>
                  <a:rPr lang="ru-RU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2600" dirty="0">
                    <a:solidFill>
                      <a:schemeClr val="tx1"/>
                    </a:solidFill>
                    <a:latin typeface="+mn-lt"/>
                  </a:rPr>
                  <a:t>количество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значений</m:t>
                          </m:r>
                        </m:lim>
                      </m:limLow>
                      <m:r>
                        <a:rPr lang="ru-RU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limLow>
                        <m:limLow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значений</m:t>
                          </m:r>
                        </m:lim>
                      </m:limLow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𝑀𝑒</m:t>
                    </m:r>
                    <m:r>
                      <a:rPr lang="ru-RU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ru-RU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80" y="1780459"/>
                <a:ext cx="8928992" cy="4233403"/>
              </a:xfrm>
              <a:prstGeom prst="rect">
                <a:avLst/>
              </a:prstGeom>
              <a:blipFill rotWithShape="1">
                <a:blip r:embed="rId2"/>
                <a:stretch>
                  <a:fillRect l="-1230" t="-1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404994" y="539477"/>
            <a:ext cx="5544616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Медиана</a:t>
            </a:r>
            <a:endParaRPr lang="ru-RU" sz="3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177302" y="2887952"/>
            <a:ext cx="792088" cy="576064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2146" y="5537624"/>
            <a:ext cx="60785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0052" y="3464016"/>
            <a:ext cx="60785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738341" y="4776114"/>
            <a:ext cx="0" cy="72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6575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354" y="236473"/>
            <a:ext cx="5544616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Медиана</a:t>
            </a:r>
            <a:endParaRPr lang="ru-RU" sz="3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95" y="1187549"/>
            <a:ext cx="8494633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Ряд значений (СОЭ при ОРВИ):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12,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22,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8, 25, 30, 14, 18,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22,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15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24 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95" y="2285252"/>
            <a:ext cx="7367883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Вариационный ряд:  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8, 12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14,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5,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24, 25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30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Левая фигурная скобка 4"/>
          <p:cNvSpPr/>
          <p:nvPr/>
        </p:nvSpPr>
        <p:spPr bwMode="auto">
          <a:xfrm rot="16200000">
            <a:off x="4806284" y="1709177"/>
            <a:ext cx="172449" cy="2023798"/>
          </a:xfrm>
          <a:prstGeom prst="leftBrac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 bwMode="auto">
          <a:xfrm rot="16200000">
            <a:off x="6982483" y="1709177"/>
            <a:ext cx="172449" cy="2023798"/>
          </a:xfrm>
          <a:prstGeom prst="leftBrac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985715" y="2200472"/>
            <a:ext cx="0" cy="7200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5108993" y="2935360"/>
            <a:ext cx="206659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=(18+22)</a:t>
            </a:r>
            <a:r>
              <a:rPr lang="en-US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/2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33" y="3059757"/>
            <a:ext cx="1613313" cy="1613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4204" y="4673070"/>
            <a:ext cx="119776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+mn-lt"/>
              </a:rPr>
              <a:t>СОЭ 24</a:t>
            </a:r>
            <a:endParaRPr lang="ru-RU" b="1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7408" y="5494117"/>
            <a:ext cx="799575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Вариационный ряд:  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8, 12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14,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5,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22,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24, 24, 25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30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6200000">
            <a:off x="5054952" y="4918043"/>
            <a:ext cx="172449" cy="2023798"/>
          </a:xfrm>
          <a:prstGeom prst="leftBrac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16200000">
            <a:off x="7622171" y="4913908"/>
            <a:ext cx="172449" cy="2023798"/>
          </a:xfrm>
          <a:prstGeom prst="leftBrac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4408" y="6010772"/>
            <a:ext cx="1111202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Ме</a:t>
            </a: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=22</a:t>
            </a:r>
            <a:endParaRPr lang="ru-RU" sz="28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141567" y="5494117"/>
            <a:ext cx="554209" cy="440578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Дуга 13"/>
          <p:cNvSpPr/>
          <p:nvPr/>
        </p:nvSpPr>
        <p:spPr bwMode="auto">
          <a:xfrm rot="4990517">
            <a:off x="5413904" y="-426574"/>
            <a:ext cx="3854418" cy="4225476"/>
          </a:xfrm>
          <a:prstGeom prst="arc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1572" y="3475300"/>
            <a:ext cx="198323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990000"/>
                </a:solidFill>
                <a:latin typeface="+mn-lt"/>
              </a:rPr>
              <a:t>10 пациентов</a:t>
            </a:r>
            <a:endParaRPr lang="ru-RU" i="1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 bwMode="auto">
          <a:xfrm>
            <a:off x="3672160" y="4283893"/>
            <a:ext cx="1944216" cy="1008112"/>
          </a:xfrm>
          <a:prstGeom prst="curvedConnector3">
            <a:avLst/>
          </a:prstGeom>
          <a:solidFill>
            <a:srgbClr val="00B8FF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096160" y="4660473"/>
            <a:ext cx="196040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990000"/>
                </a:solidFill>
                <a:latin typeface="+mn-lt"/>
              </a:rPr>
              <a:t>11 пациентов</a:t>
            </a:r>
            <a:endParaRPr lang="ru-RU" i="1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611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1014</Words>
  <Application>Microsoft Office PowerPoint</Application>
  <PresentationFormat>Произвольный</PresentationFormat>
  <Paragraphs>212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Цель лекции:  познакомиться с понятием распределения случайной величины, с аспектами его использования в медицинской практике, основными характеристиками описательной статистики и их выбором в соответствие с законом распределения.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распределений случайной величины</vt:lpstr>
      <vt:lpstr>Презентация PowerPoint</vt:lpstr>
      <vt:lpstr>Виды распределений случайной величины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Вариации признака в случае нормального распределения</vt:lpstr>
      <vt:lpstr>Правило «трех сигм»</vt:lpstr>
      <vt:lpstr>Вариации признака в случае асимметричного распределения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shulmin</dc:creator>
  <dc:description>Предложение пути развития и альтернатив, рекомендации по использованию той или другой стратегии</dc:description>
  <cp:lastModifiedBy>User-X</cp:lastModifiedBy>
  <cp:revision>130</cp:revision>
  <cp:lastPrinted>2012-10-09T07:26:14Z</cp:lastPrinted>
  <dcterms:modified xsi:type="dcterms:W3CDTF">2020-03-02T08:54:28Z</dcterms:modified>
</cp:coreProperties>
</file>