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6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7412360" cy="11099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Презентация на тему:</a:t>
            </a:r>
            <a:r>
              <a:rPr lang="ru-RU" sz="2800" dirty="0" smtClean="0"/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Перелом проксимального отдела плеча.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77072"/>
            <a:ext cx="3776464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Гришанин И.И.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0466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Кафедра Травматологии ортопедии с курсом ПО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912768" cy="65293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Эпифизеолиз</a:t>
            </a:r>
            <a:endParaRPr lang="ru-RU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2636912"/>
            <a:ext cx="4301135" cy="32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42839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i="1" dirty="0" smtClean="0"/>
              <a:t>Рентгенограмма </a:t>
            </a:r>
            <a:r>
              <a:rPr lang="ru-RU" dirty="0" smtClean="0"/>
              <a:t>левого плечевого сустава больного К. 14 лет., </a:t>
            </a:r>
            <a:r>
              <a:rPr lang="ru-RU" b="1" dirty="0" smtClean="0"/>
              <a:t>С диагнозом: </a:t>
            </a:r>
            <a:r>
              <a:rPr lang="ru-RU" dirty="0" err="1" smtClean="0"/>
              <a:t>эпифизеолиз</a:t>
            </a:r>
            <a:r>
              <a:rPr lang="ru-RU" dirty="0" smtClean="0"/>
              <a:t> проксимального отдела левой плечевой кости</a:t>
            </a:r>
          </a:p>
        </p:txBody>
      </p:sp>
      <p:pic>
        <p:nvPicPr>
          <p:cNvPr id="14338" name="Picture 2" descr="http://med-explorer.ru/wp-content/uploads/2016/01/%D0%A2%D0%B8%D0%BF%D0%B8%D1%87%D0%BD%D1%8B%D0%B9-%D0%BC%D0%B5%D1%85%D0%B0%D0%BD%D0%B8%D0%B7%D0%BC-%D0%B2%D1%8B%D0%B2%D0%B8%D1%85%D0%B0-%E2%80%93-%D0%BF%D0%B0%D0%B4%D0%B5%D0%BD%D0%B8%D0%B5-%D0%BD%D0%B0-%D0%B2%D1%8B%D1%82%D1%8F%D0%BD%D1%83%D1%82%D1%83%D1%8E-%D0%B2%D0%BF%D0%B5%D1%80%D0%B5%D0%B4-%D1%80%D1%83%D0%BA%D1%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2929962" cy="195721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87208" cy="85010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Перелом </a:t>
            </a:r>
            <a:r>
              <a:rPr lang="uk-UA" sz="3200" dirty="0" err="1" smtClean="0"/>
              <a:t>хиругической</a:t>
            </a:r>
            <a:r>
              <a:rPr lang="uk-UA" sz="3200" dirty="0" smtClean="0"/>
              <a:t> шейки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Чаще всего встречаются у людей старшего возраста, в частности у женщин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Причиной, кроме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остеопороза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является истончение кортикального слоя в месте перехода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метафиза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диафизы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Если конечность при падении находилась в положении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отведения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возникает </a:t>
            </a:r>
            <a:r>
              <a:rPr lang="ru-RU" sz="1600" u="sng" dirty="0" err="1" smtClean="0">
                <a:latin typeface="Arial" pitchFamily="34" charset="0"/>
                <a:cs typeface="Arial" pitchFamily="34" charset="0"/>
              </a:rPr>
              <a:t>абдукционный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перелом, при котором периферический отломок смещается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медиально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между ним и головкой плечевой кости образуется угол открытый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наружу и кзади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Если конечность при падении находилась в положении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приведения,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возникает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u="sng" dirty="0" err="1" smtClean="0">
                <a:latin typeface="Arial" pitchFamily="34" charset="0"/>
                <a:cs typeface="Arial" pitchFamily="34" charset="0"/>
              </a:rPr>
              <a:t>аддукционный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перелом, при котором отломки смещаются под углом открытым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внутрь и кзади</a:t>
            </a:r>
          </a:p>
          <a:p>
            <a:endParaRPr lang="ru-RU" dirty="0"/>
          </a:p>
        </p:txBody>
      </p:sp>
      <p:pic>
        <p:nvPicPr>
          <p:cNvPr id="4" name="Picture 5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56992"/>
            <a:ext cx="2016224" cy="33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077072"/>
            <a:ext cx="475252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Рентгенограмма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правого плечевого сустава больной Ж. 48 р.,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 диагнозом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перелом хирургической шейки правой плечевой кости</a:t>
            </a:r>
          </a:p>
          <a:p>
            <a:pPr>
              <a:lnSpc>
                <a:spcPct val="80000"/>
              </a:lnSpc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Определяется косой перелом хирургической шейки со смещением по ширине на полпоперечника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медиально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захождением отломков по длине на 5 см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43192" cy="72494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Изолированные отрывы бугорков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Возникают при прямой травме или вследствие резкого сокращения мышц, прикрепляются к нему</a:t>
            </a:r>
          </a:p>
        </p:txBody>
      </p:sp>
      <p:pic>
        <p:nvPicPr>
          <p:cNvPr id="4" name="Picture 5" descr="os_0298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3816424" cy="39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869160"/>
            <a:ext cx="36004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Рентгенограмма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левого плечевого сустава больной П. 45 лет., С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диагнозом: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отрыв большого бугорка левой плечевой кости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06090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Переломовывихи</a:t>
            </a:r>
            <a:r>
              <a:rPr lang="uk-UA" sz="3200" dirty="0" smtClean="0"/>
              <a:t> плеча</a:t>
            </a:r>
            <a:br>
              <a:rPr lang="uk-UA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Часто вывихи плечевой кости сопровождаются переломами большого бугорка, хирургической шейки или краев суставной впадины лопатки</a:t>
            </a:r>
          </a:p>
        </p:txBody>
      </p:sp>
      <p:pic>
        <p:nvPicPr>
          <p:cNvPr id="4" name="Picture 5" descr="DSC00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096344" cy="27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494116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Рентгенограмма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левого плечевого сустава в прямой проекции больной Ч. 38 г..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 диагнозом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передний вывих левого плеча, переломы большого бугорка и хирургической шейки левой плечевой кости.</a:t>
            </a:r>
          </a:p>
        </p:txBody>
      </p:sp>
      <p:pic>
        <p:nvPicPr>
          <p:cNvPr id="6" name="Picture 4" descr="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9964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Рентгенограмма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левого плечевого сустава в аксиальной проекции больного С. 31 г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С диагнозом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 привычный вывих левого плеча, повреждения костно-хрящевого края суставной впадины лопатки. Определяется перелом переднего края суставной впадины лопатки (стрелки)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7592" cy="8549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Перелом большого бугорка, хирургической шейки плечевой кости со смещением</a:t>
            </a:r>
            <a:endParaRPr lang="ru-RU" sz="2400" dirty="0"/>
          </a:p>
        </p:txBody>
      </p:sp>
      <p:pic>
        <p:nvPicPr>
          <p:cNvPr id="10" name="Picture 4" descr="SMOLIAKOV 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2808312" cy="2351881"/>
          </a:xfrm>
          <a:prstGeom prst="rect">
            <a:avLst/>
          </a:prstGeom>
          <a:noFill/>
        </p:spPr>
      </p:pic>
      <p:pic>
        <p:nvPicPr>
          <p:cNvPr id="11" name="Picture 5" descr="SMOLIAKOV 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2736304" cy="2447231"/>
          </a:xfrm>
          <a:prstGeom prst="rect">
            <a:avLst/>
          </a:prstGeom>
          <a:noFill/>
        </p:spPr>
      </p:pic>
      <p:pic>
        <p:nvPicPr>
          <p:cNvPr id="12" name="Picture 6" descr="SMOLIAKOV 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2707853" cy="2260010"/>
          </a:xfrm>
          <a:prstGeom prst="rect">
            <a:avLst/>
          </a:prstGeom>
          <a:noFill/>
        </p:spPr>
      </p:pic>
      <p:pic>
        <p:nvPicPr>
          <p:cNvPr id="13" name="Picture 7" descr="SMOLIAKOV 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2664296" cy="23495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643192" cy="580926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Клиническая картина переломов проксимального отдела плечевой кости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При переломах без смещения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определяется местная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болезненность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усиливающаяся при осевой нагрузке и ротации плеча, функция плечевого сустава возможна, но ограничена. При пассивном отведении и ротации плеча головка следует за диафизом. </a:t>
            </a: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При переломах со смещением отломков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основными признаками являются резкая боль, в области плечевого сустава имеются припухлость 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кровоизлияние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нарушение функции плечевого сустава,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патологическая подвижность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уровне перелома, укорочение и нарушение оси плеча.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Характер перелома и степень смещения отломков уточняют при помощи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рентгенограммы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Необходимо помнить о том, что перелом хирургической шейки плеча может осложниться повреждением сосудисто-нервного пучка как в момент травмы, так и при неумелой репозиции. </a:t>
            </a:r>
          </a:p>
          <a:p>
            <a:endParaRPr lang="ru-RU" dirty="0"/>
          </a:p>
        </p:txBody>
      </p:sp>
      <p:pic>
        <p:nvPicPr>
          <p:cNvPr id="5" name="Рисунок 4" descr="shoulder-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437112"/>
            <a:ext cx="2975992" cy="206859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7249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Диагностика переломов проксимального отдела плечевой кости.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sz="3400" u="sng" dirty="0" smtClean="0">
                <a:latin typeface="Arial" pitchFamily="34" charset="0"/>
                <a:cs typeface="Arial" pitchFamily="34" charset="0"/>
              </a:rPr>
              <a:t>Основными клиническими признаками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повреждения являются боль, отечность и гематома. </a:t>
            </a: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Для уточнения диагноза необходимо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рентгенологическое исследование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выполняемое как минимум в двух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взаимоперпендикулярных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проекциях. </a:t>
            </a: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Наиболее распространенными стандартными </a:t>
            </a:r>
            <a:r>
              <a:rPr lang="ru-RU" sz="3400" u="sng" dirty="0" smtClean="0">
                <a:latin typeface="Arial" pitchFamily="34" charset="0"/>
                <a:cs typeface="Arial" pitchFamily="34" charset="0"/>
              </a:rPr>
              <a:t>проекциями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являются следующие: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передне-задняя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проекция плечевого сустава; аксиальная проекция плеча. При этом четко выявляется положение головки плеча в суставной впадине, а также смещения большого бугорка кзади и малого –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медиально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Кроме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рентген-исследования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используется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КТ-исследование.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Оно позволяет определить вдавленные переломы хряща плечевой кости или отрывные переломы края суставной впадины лопатки, уточняет картину перелома бугристости. </a:t>
            </a:r>
          </a:p>
          <a:p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МРТ-исследование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используется для уточнения диагноза повреждения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мягкотканных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структур проксимального отдела плеча – ротаторной манжеты, капсулы плечевого сустава, повреждение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Банкарта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Хилл-Сакса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повреждение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SLAP 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Повреждение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Банкарта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Bankart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— обозначает отрыв капсулы и суставной губы от суставной впадины плеча. 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Повреждение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Хилл-Сакса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Hill-Sachs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– костное повреждение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задне-наружной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части головки плеча при ударе о край суставной впадины после вывиха. 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Повреждение СЛЭП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(SLAP) – отрыв места прикрепления длинной головки бицепса, от верхней части суставной губы и суставной впадины лопатки. </a:t>
            </a:r>
          </a:p>
          <a:p>
            <a:endParaRPr lang="ru-RU" dirty="0"/>
          </a:p>
        </p:txBody>
      </p:sp>
      <p:pic>
        <p:nvPicPr>
          <p:cNvPr id="7" name="Рисунок 6" descr="perelom-xila-sak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3888432" cy="2880320"/>
          </a:xfrm>
          <a:prstGeom prst="rect">
            <a:avLst/>
          </a:prstGeom>
        </p:spPr>
      </p:pic>
      <p:pic>
        <p:nvPicPr>
          <p:cNvPr id="10" name="Рисунок 9" descr="sl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3312368" cy="295232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726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Переломы проксимального отдела плеча, особенно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переломо-вывихи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могут осложняться травмой подмышечного нерва, подмышечной артерии, шейно-плечевого сплетения.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Диагностика повреждения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подмышечного нерва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паралич дельтовидной мышцы – невозможность отвести руку; потеря кожной и болевой чувствительности в области наружной поверхности плеча;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Диагностика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повреждений подмышечной артерии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снижение кожной температуры; побледнение кожных покровов; плотный отек плеча и предплечья; ослабление пульса на артериях предплечья; обширные подкожные гематомы в над- и подключичных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областях.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606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Повреждение сосудисто-нервных структур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 descr="IMG_2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4032448" cy="289300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931224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Лечение переломов проксимального отдела плечевой кости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Выбор оперативного метода лечения должен основываться на дифференциальном подходе, учитывающем как характер перелома, так и качество костной ткани.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Оперируют такие переломы приблизительно в 20% случаев. Необходимо использовать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имплантаты,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обеспечивающие стабильную фиксацию и создающие биомеханическое равновесие в системе «кость – имплантат – сегмент».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Блокируемые пластины позволяют выполнить стабильный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остеосинтез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метафизарных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переломов .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Интрамедуллярный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блокирующий остеосинтез создаёт условия для адекватной фиксации костных отломков, заживления перелома и восстановления функции конечности. 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Многооскольчатые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высокоэнергетические внутрисуставные переломы являются показанием для первичного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эндопротезирования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плечевого сустава.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03750"/>
            <a:ext cx="3240360" cy="2254250"/>
          </a:xfrm>
          <a:prstGeom prst="rect">
            <a:avLst/>
          </a:prstGeom>
        </p:spPr>
      </p:pic>
      <p:pic>
        <p:nvPicPr>
          <p:cNvPr id="8" name="Рисунок 7" descr="1285_1068470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581128"/>
            <a:ext cx="3456384" cy="227687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55160" cy="7969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Переломы проксимального </a:t>
            </a:r>
            <a:br>
              <a:rPr lang="ru-RU" sz="2400" dirty="0" smtClean="0"/>
            </a:br>
            <a:r>
              <a:rPr lang="ru-RU" sz="2400" dirty="0" smtClean="0"/>
              <a:t>отдела плечевой кости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Переломы проксимального отдела плечевой кости составляют 5% от всех переломов.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Чаще возникают у пожилых людей.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Основными механизмами являются:</a:t>
            </a:r>
          </a:p>
          <a:p>
            <a:pPr algn="just"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падение на вытянутую и согнутую в локтевом суставе руку;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прямой удар по наружной поверхности плеча;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резкое сокращение мышц (спортивная травма,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электротравма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/>
          </a:p>
        </p:txBody>
      </p:sp>
      <p:pic>
        <p:nvPicPr>
          <p:cNvPr id="24578" name="Picture 2" descr="http://www.judo-sambo.com/_fr/1/45551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3744416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 классификации 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Neer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выделяют: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переломы без смещения.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Несмотря на количество фрагментов и линию излома, такие переломы лечат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консервативно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выполняя еженедельное рентген-обследование для контроля положения фрагментов;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Двухфрагментарные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переломы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лечение зависит от компонентов перелома: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отрывные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переломы бугорка лечатся консервативно, если смещение фрагмента &lt;5 мм для молодых пациентов и &lt;1 см – для пациентов старше 60 лет.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При смещении бугорка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 расстояние, превышающее указанный промежуток, рекомендовано 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оперативное лечение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фиксируют фрагмент винтом из короткого разреза или используют проволоку в качестве стягивающей петли;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Перелом на уровне анатомической шейки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вызывает потерю кровоснабжения суставного фрагмента и может привести к некрозу головки.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1900" u="sng" dirty="0" smtClean="0">
                <a:latin typeface="Arial" pitchFamily="34" charset="0"/>
                <a:cs typeface="Arial" pitchFamily="34" charset="0"/>
              </a:rPr>
              <a:t>Консервативное лечение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такого перелома заключается в репозиции при смещении и наложении функциональной повязки или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повязки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Дезо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Возможна фиксация такого перелома пластиной с угловой стабильностью.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Предпочтительней использование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малоинвазивной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техники остеосинтеза пластиной из латерального доступа.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Переломы на уровне хирургической шейки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возможно лечить консервативно-функциональной повязкой или повязкой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Дезо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при успешной закрытой стабильной репозиции перелома. </a:t>
            </a: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Репозицию в этом случае следует выполнять под внутривенной или проводниковой анестезией. </a:t>
            </a:r>
          </a:p>
          <a:p>
            <a:endParaRPr lang="ru-RU" dirty="0"/>
          </a:p>
        </p:txBody>
      </p:sp>
      <p:pic>
        <p:nvPicPr>
          <p:cNvPr id="4" name="Picture 5" descr="TRIFONOVA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93096"/>
            <a:ext cx="2808312" cy="2304256"/>
          </a:xfrm>
          <a:prstGeom prst="rect">
            <a:avLst/>
          </a:prstGeom>
          <a:noFill/>
        </p:spPr>
      </p:pic>
      <p:pic>
        <p:nvPicPr>
          <p:cNvPr id="5" name="Picture 4" descr="TRIFONOVA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2808312" cy="23752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6612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Перелом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хирургич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шейки со смещением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Показанием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Оперативного лечения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двухфрагментарных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переломов проксимального отдела плеча является неудовлетворительная репозиция или нестабильность после репозиции перелома, повреждение сосудисто-нервных структур, бифокальные повреждения;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флотирующее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плечо. </a:t>
            </a:r>
          </a:p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Трехфрагментарные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переломы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Наилучшее лечение их состоит в открытой репозиции и фиксации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погружной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металлоконструкцией. При таком переломе один из бугорков остается с суставным фрагментом перелома, обеспечивая кровоснабжение головки.</a:t>
            </a:r>
          </a:p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Четырехфрагментарные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переломы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Наиболее сложные переломы. Ввиду потери кровоснабжения головки плечевой кости, возрастает риск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аваскулярного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некроза головки.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лечении данных переломов нет единого мнения. В некоторых странах данный перелом рассматривают  как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прямое показание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эндопротезирования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Важным параметром является величина фрагментов. Крупные фрагменты легче поддаются репозиции и фиксации, нежели мелкие.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лечения может быть использован метод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открытой репозиции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фиксации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погружным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металлофиксатором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(чаще – пластиной). </a:t>
            </a:r>
          </a:p>
          <a:p>
            <a:endParaRPr lang="ru-RU" sz="1600" dirty="0"/>
          </a:p>
        </p:txBody>
      </p:sp>
      <p:pic>
        <p:nvPicPr>
          <p:cNvPr id="4" name="Рисунок 3" descr="bolezni-plechevogo-sustava-3_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869160"/>
            <a:ext cx="3073524" cy="198884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Преимущество лечения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снижение риска послеоперационных осложнений. </a:t>
            </a: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Недостатки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 возможность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несращения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или замедленного сращения перелома. Длительное обездвиживание плечевого и локтевого суставов может привести 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тугоподвижности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Использование повязки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Дезо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лечении переломов группы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рекомендовано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не более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4–5 недель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С четвертой недели повязку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Дезо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можно заменить на повязку типа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косыночной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начинать разработку в плечевом суставе с постепенным наращиванием амплитуды движений по индивидуальной программе. После этого рекомендуется пройти курс реабилитации.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Иммобилизация повязкой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Дезо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" name="Рисунок 5" descr="Bez-imeni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429000"/>
            <a:ext cx="2975223" cy="27432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Метод основан на репозиции перелома под собственным весом конечности. Для дальнейшего сращения перелома важна целостность мягких тканей сустава. Пациенту рекомендована ранняя мобилизация плечевого сустава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маятникообразные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движения в повязке, начиная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с 3–4-й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недели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Данный метод лечения предполагает выполнение пациентом рекомендаций лечащего врача. </a:t>
            </a: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заключаются в его малой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травматичности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возможности ранней мобилизации в смежных суставах.</a:t>
            </a:r>
          </a:p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Недостатки: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болевой синдром при ношении повязки в первые 2 недели после травмы; большая степень риска вторичного смещения, в сравнении с повязкой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Дезо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необходимость постоянного тщательного наблюдения за пациентом.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Рекомендованный срок ношения повязки 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4–6 недель.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1663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Функциональная повязка.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age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3888432" cy="2817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57332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Факторы, влияющие на вид перелома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900" dirty="0" smtClean="0">
                <a:latin typeface="Arial" charset="0"/>
              </a:rPr>
              <a:t>сила определяет тяжесть перелома, характер и величину смещения отломков;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latin typeface="Arial" charset="0"/>
              </a:rPr>
              <a:t>ротация плеча в момент приложения силы определяет тип перелома;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latin typeface="Arial" charset="0"/>
              </a:rPr>
              <a:t>мышечный тонус определяет величину смещения отломков;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latin typeface="Arial" charset="0"/>
              </a:rPr>
              <a:t>возраст больного:</a:t>
            </a:r>
            <a:br>
              <a:rPr lang="ru-RU" sz="1900" dirty="0" smtClean="0">
                <a:latin typeface="Arial" charset="0"/>
              </a:rPr>
            </a:br>
            <a:r>
              <a:rPr lang="ru-RU" sz="1900" dirty="0" smtClean="0">
                <a:latin typeface="Arial" charset="0"/>
              </a:rPr>
              <a:t>а) у детей с незавершенным </a:t>
            </a:r>
            <a:r>
              <a:rPr lang="ru-RU" sz="1900" dirty="0" err="1" smtClean="0">
                <a:latin typeface="Arial" charset="0"/>
              </a:rPr>
              <a:t>остеогенезом</a:t>
            </a:r>
            <a:r>
              <a:rPr lang="ru-RU" sz="1900" dirty="0" smtClean="0">
                <a:latin typeface="Arial" charset="0"/>
              </a:rPr>
              <a:t> чаще наблюдаются </a:t>
            </a:r>
            <a:r>
              <a:rPr lang="ru-RU" sz="1900" dirty="0" err="1" smtClean="0">
                <a:latin typeface="Arial" charset="0"/>
              </a:rPr>
              <a:t>эпифизеолизы</a:t>
            </a:r>
            <a:r>
              <a:rPr lang="ru-RU" sz="1900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latin typeface="Arial" charset="0"/>
              </a:rPr>
              <a:t>б) у молодых и зрелых люден кости наиболее прочные, поэтому переломы часто сопровождаются вывихами;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latin typeface="Arial" charset="0"/>
              </a:rPr>
              <a:t>в) у пожилых кости непрочные, чаще возникают переломы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Переломы проксимального отдела плечевой кости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200" b="1" dirty="0" err="1" smtClean="0"/>
              <a:t>Надбугорковые</a:t>
            </a:r>
            <a:r>
              <a:rPr lang="ru-RU" sz="2200" b="1" dirty="0" smtClean="0"/>
              <a:t> </a:t>
            </a:r>
          </a:p>
          <a:p>
            <a:pPr lvl="1">
              <a:defRPr/>
            </a:pPr>
            <a:r>
              <a:rPr lang="ru-RU" sz="2200" dirty="0" smtClean="0"/>
              <a:t>Перелом головки </a:t>
            </a:r>
          </a:p>
          <a:p>
            <a:pPr lvl="1">
              <a:defRPr/>
            </a:pPr>
            <a:r>
              <a:rPr lang="ru-RU" sz="2200" dirty="0" smtClean="0"/>
              <a:t>Перелом </a:t>
            </a:r>
            <a:r>
              <a:rPr lang="ru-RU" sz="2200" dirty="0" err="1" smtClean="0"/>
              <a:t>анатомческой</a:t>
            </a:r>
            <a:r>
              <a:rPr lang="ru-RU" sz="2200" dirty="0" smtClean="0"/>
              <a:t> шейки</a:t>
            </a:r>
          </a:p>
          <a:p>
            <a:pPr>
              <a:defRPr/>
            </a:pPr>
            <a:r>
              <a:rPr lang="ru-RU" sz="2200" b="1" dirty="0" err="1" smtClean="0"/>
              <a:t>Чрезбугорковые</a:t>
            </a:r>
            <a:r>
              <a:rPr lang="ru-RU" sz="2200" b="1" dirty="0" smtClean="0"/>
              <a:t> </a:t>
            </a:r>
          </a:p>
          <a:p>
            <a:pPr>
              <a:defRPr/>
            </a:pPr>
            <a:r>
              <a:rPr lang="ru-RU" sz="2200" b="1" dirty="0" err="1" smtClean="0"/>
              <a:t>Подбугорковые</a:t>
            </a:r>
            <a:r>
              <a:rPr lang="ru-RU" sz="2200" b="1" dirty="0" smtClean="0"/>
              <a:t> </a:t>
            </a:r>
          </a:p>
          <a:p>
            <a:pPr lvl="1">
              <a:defRPr/>
            </a:pPr>
            <a:r>
              <a:rPr lang="ru-RU" sz="2200" dirty="0" err="1" smtClean="0"/>
              <a:t>Эпифизиолизы</a:t>
            </a:r>
            <a:r>
              <a:rPr lang="ru-RU" sz="2200" dirty="0" smtClean="0"/>
              <a:t>  </a:t>
            </a:r>
          </a:p>
          <a:p>
            <a:pPr lvl="1">
              <a:defRPr/>
            </a:pPr>
            <a:r>
              <a:rPr lang="ru-RU" sz="2200" dirty="0" smtClean="0"/>
              <a:t>Переломы хирургической шейки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lang="ru-RU" sz="2200" dirty="0" err="1" smtClean="0"/>
              <a:t>Абдукционные</a:t>
            </a:r>
            <a:endParaRPr lang="ru-RU" sz="2200" dirty="0" smtClean="0"/>
          </a:p>
          <a:p>
            <a:pPr lvl="2">
              <a:buFont typeface="Wingdings" pitchFamily="2" charset="2"/>
              <a:buChar char="v"/>
              <a:defRPr/>
            </a:pPr>
            <a:r>
              <a:rPr lang="ru-RU" sz="2200" dirty="0" err="1" smtClean="0"/>
              <a:t>Аддукционные</a:t>
            </a:r>
            <a:endParaRPr lang="ru-RU" sz="2200" dirty="0" smtClean="0"/>
          </a:p>
          <a:p>
            <a:pPr>
              <a:defRPr/>
            </a:pPr>
            <a:r>
              <a:rPr lang="ru-RU" sz="2200" b="1" dirty="0" smtClean="0"/>
              <a:t>Изолированные отрывы бугорков</a:t>
            </a:r>
          </a:p>
          <a:p>
            <a:endParaRPr lang="ru-RU" dirty="0"/>
          </a:p>
        </p:txBody>
      </p:sp>
      <p:pic>
        <p:nvPicPr>
          <p:cNvPr id="4" name="Picture 5" descr="p0115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2610867" cy="32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5013176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Схема типичных переломов верхней трети плечевой кости. Перелом анатомической шейки (А),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черезбугорковый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(Б) и хирургической шейки (В) по С. А.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Классификация переломов проксимального отдела плечевой кости по АО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А- внесуставные переломы </a:t>
            </a:r>
            <a:r>
              <a:rPr lang="ru-RU" sz="1800" dirty="0" err="1" smtClean="0">
                <a:latin typeface="Arial" charset="0"/>
              </a:rPr>
              <a:t>монофокальные</a:t>
            </a:r>
            <a:r>
              <a:rPr lang="ru-RU" sz="1800" dirty="0" smtClean="0"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А</a:t>
            </a:r>
            <a:r>
              <a:rPr lang="ru-RU" sz="1800" baseline="-25000" dirty="0" smtClean="0">
                <a:latin typeface="Arial" charset="0"/>
              </a:rPr>
              <a:t>1</a:t>
            </a:r>
            <a:r>
              <a:rPr lang="ru-RU" sz="1800" dirty="0" smtClean="0">
                <a:latin typeface="Arial" charset="0"/>
              </a:rPr>
              <a:t>- внесуставной </a:t>
            </a:r>
            <a:r>
              <a:rPr lang="ru-RU" sz="1800" dirty="0" err="1" smtClean="0">
                <a:latin typeface="Arial" charset="0"/>
              </a:rPr>
              <a:t>монофокальный</a:t>
            </a:r>
            <a:r>
              <a:rPr lang="ru-RU" sz="1800" dirty="0" smtClean="0">
                <a:latin typeface="Arial" charset="0"/>
              </a:rPr>
              <a:t> перелом большого бугорка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А</a:t>
            </a:r>
            <a:r>
              <a:rPr lang="ru-RU" sz="1800" baseline="-25000" dirty="0" smtClean="0">
                <a:latin typeface="Arial" charset="0"/>
              </a:rPr>
              <a:t>2</a:t>
            </a:r>
            <a:r>
              <a:rPr lang="ru-RU" sz="1800" dirty="0" smtClean="0">
                <a:latin typeface="Arial" charset="0"/>
              </a:rPr>
              <a:t>- </a:t>
            </a:r>
            <a:r>
              <a:rPr lang="ru-RU" sz="1800" dirty="0" err="1" smtClean="0">
                <a:latin typeface="Arial" charset="0"/>
              </a:rPr>
              <a:t>внесуствной</a:t>
            </a:r>
            <a:r>
              <a:rPr lang="ru-RU" sz="1800" dirty="0" smtClean="0">
                <a:latin typeface="Arial" charset="0"/>
              </a:rPr>
              <a:t> </a:t>
            </a:r>
            <a:r>
              <a:rPr lang="ru-RU" sz="1800" dirty="0" err="1" smtClean="0">
                <a:latin typeface="Arial" charset="0"/>
              </a:rPr>
              <a:t>монофокальный</a:t>
            </a:r>
            <a:r>
              <a:rPr lang="ru-RU" sz="1800" dirty="0" smtClean="0">
                <a:latin typeface="Arial" charset="0"/>
              </a:rPr>
              <a:t> вколоченный перелом </a:t>
            </a:r>
            <a:r>
              <a:rPr lang="ru-RU" sz="1800" dirty="0" err="1" smtClean="0">
                <a:latin typeface="Arial" charset="0"/>
              </a:rPr>
              <a:t>метафиза</a:t>
            </a:r>
            <a:endParaRPr lang="ru-RU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А</a:t>
            </a:r>
            <a:r>
              <a:rPr lang="ru-RU" sz="1800" baseline="-25000" dirty="0" smtClean="0">
                <a:latin typeface="Arial" charset="0"/>
              </a:rPr>
              <a:t>3</a:t>
            </a:r>
            <a:r>
              <a:rPr lang="ru-RU" sz="1800" dirty="0" smtClean="0">
                <a:latin typeface="Arial" charset="0"/>
              </a:rPr>
              <a:t>- внесуставной </a:t>
            </a:r>
            <a:r>
              <a:rPr lang="ru-RU" sz="1800" dirty="0" err="1" smtClean="0">
                <a:latin typeface="Arial" charset="0"/>
              </a:rPr>
              <a:t>монофокальный</a:t>
            </a:r>
            <a:r>
              <a:rPr lang="ru-RU" sz="1800" dirty="0" smtClean="0">
                <a:latin typeface="Arial" charset="0"/>
              </a:rPr>
              <a:t> </a:t>
            </a:r>
            <a:r>
              <a:rPr lang="ru-RU" sz="1800" dirty="0" err="1" smtClean="0">
                <a:latin typeface="Arial" charset="0"/>
              </a:rPr>
              <a:t>невколоченный</a:t>
            </a:r>
            <a:r>
              <a:rPr lang="ru-RU" sz="1800" dirty="0" smtClean="0">
                <a:latin typeface="Arial" charset="0"/>
              </a:rPr>
              <a:t> перелом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В- внесуставные бифокальные переломы: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В</a:t>
            </a:r>
            <a:r>
              <a:rPr lang="ru-RU" sz="1800" baseline="-25000" dirty="0" smtClean="0">
                <a:latin typeface="Arial" charset="0"/>
              </a:rPr>
              <a:t>1</a:t>
            </a:r>
            <a:r>
              <a:rPr lang="ru-RU" sz="1800" dirty="0" smtClean="0">
                <a:latin typeface="Arial" charset="0"/>
              </a:rPr>
              <a:t>- внесуставной бифокальный вколоченный перелом с </a:t>
            </a:r>
            <a:r>
              <a:rPr lang="ru-RU" sz="1800" dirty="0" err="1" smtClean="0">
                <a:latin typeface="Arial" charset="0"/>
              </a:rPr>
              <a:t>импакцией</a:t>
            </a:r>
            <a:endParaRPr lang="ru-RU" sz="18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В</a:t>
            </a:r>
            <a:r>
              <a:rPr lang="ru-RU" sz="1800" baseline="-25000" dirty="0" smtClean="0">
                <a:latin typeface="Arial" charset="0"/>
              </a:rPr>
              <a:t>2</a:t>
            </a:r>
            <a:r>
              <a:rPr lang="ru-RU" sz="1800" dirty="0" smtClean="0">
                <a:latin typeface="Arial" charset="0"/>
              </a:rPr>
              <a:t>- внесуставной бифокальный </a:t>
            </a:r>
            <a:r>
              <a:rPr lang="ru-RU" sz="1800" dirty="0" err="1" smtClean="0">
                <a:latin typeface="Arial" charset="0"/>
              </a:rPr>
              <a:t>невколоченный</a:t>
            </a:r>
            <a:r>
              <a:rPr lang="ru-RU" sz="1800" dirty="0" smtClean="0">
                <a:latin typeface="Arial" charset="0"/>
              </a:rPr>
              <a:t> перелом 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В</a:t>
            </a:r>
            <a:r>
              <a:rPr lang="ru-RU" sz="1800" baseline="-25000" dirty="0" smtClean="0">
                <a:latin typeface="Arial" charset="0"/>
              </a:rPr>
              <a:t>3</a:t>
            </a:r>
            <a:r>
              <a:rPr lang="ru-RU" sz="1800" dirty="0" smtClean="0">
                <a:latin typeface="Arial" charset="0"/>
              </a:rPr>
              <a:t>- внесуставной бифокальный перелом со смещением суставной поверхности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С- внутрисуставные переломы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С</a:t>
            </a:r>
            <a:r>
              <a:rPr lang="ru-RU" sz="1800" baseline="-25000" dirty="0" smtClean="0">
                <a:latin typeface="Arial" charset="0"/>
              </a:rPr>
              <a:t>1</a:t>
            </a:r>
            <a:r>
              <a:rPr lang="ru-RU" sz="1800" dirty="0" smtClean="0">
                <a:latin typeface="Arial" charset="0"/>
              </a:rPr>
              <a:t>- внутрисуставной перелом с незначительным смещением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С</a:t>
            </a:r>
            <a:r>
              <a:rPr lang="ru-RU" sz="1800" baseline="-25000" dirty="0" smtClean="0">
                <a:latin typeface="Arial" charset="0"/>
              </a:rPr>
              <a:t>2</a:t>
            </a:r>
            <a:r>
              <a:rPr lang="ru-RU" sz="1800" dirty="0" smtClean="0">
                <a:latin typeface="Arial" charset="0"/>
              </a:rPr>
              <a:t>- внутрисуставной вколоченный перелом с заметным смещением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Arial" charset="0"/>
              </a:rPr>
              <a:t>С</a:t>
            </a:r>
            <a:r>
              <a:rPr lang="ru-RU" sz="1800" baseline="-25000" dirty="0" smtClean="0">
                <a:latin typeface="Arial" charset="0"/>
              </a:rPr>
              <a:t>3</a:t>
            </a:r>
            <a:r>
              <a:rPr lang="ru-RU" sz="1800" dirty="0" smtClean="0">
                <a:latin typeface="Arial" charset="0"/>
              </a:rPr>
              <a:t>- внутрисуставной перелом со смещением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Классификация переломов проксимального отдела плечевой кости по АО</a:t>
            </a:r>
            <a:endParaRPr lang="ru-RU" sz="2400" dirty="0"/>
          </a:p>
        </p:txBody>
      </p:sp>
      <p:pic>
        <p:nvPicPr>
          <p:cNvPr id="4" name="Picture 4" descr="сканирование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3888432" cy="43734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41568" cy="86895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Классификация переломов проксимального отдела плечевой кости по </a:t>
            </a:r>
            <a:r>
              <a:rPr lang="en-US" sz="2200" dirty="0" err="1" smtClean="0">
                <a:latin typeface="Arial" charset="0"/>
              </a:rPr>
              <a:t>Neer</a:t>
            </a:r>
            <a:r>
              <a:rPr lang="ru-RU" sz="2200" dirty="0" smtClean="0">
                <a:latin typeface="Arial" charset="0"/>
              </a:rPr>
              <a:t>.</a:t>
            </a:r>
            <a:r>
              <a:rPr lang="ru-RU" sz="3200" dirty="0" smtClean="0">
                <a:latin typeface="Arial" charset="0"/>
              </a:rPr>
              <a:t/>
            </a:r>
            <a:br>
              <a:rPr lang="ru-RU" sz="3200" dirty="0" smtClean="0">
                <a:latin typeface="Arial" charset="0"/>
              </a:rPr>
            </a:br>
            <a:r>
              <a:rPr lang="ru-RU" sz="2800" dirty="0" smtClean="0"/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Она основана на выделении четырех основных фрагментов — суставной фрагмент, диафиз, бугорки.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4137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dirty="0" smtClean="0">
                <a:latin typeface="Book Antiqua" pitchFamily="18" charset="0"/>
              </a:rPr>
              <a:t>Переломы хирургической шейки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300" dirty="0" smtClean="0">
                <a:latin typeface="Book Antiqua" pitchFamily="18" charset="0"/>
              </a:rPr>
              <a:t>-  Класс А. Вколоченные переломы с угловым смешением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-  Класс Б. Переломы со смещением по ширине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-  Класс В. </a:t>
            </a:r>
            <a:r>
              <a:rPr lang="ru-RU" sz="2300" dirty="0" err="1" smtClean="0">
                <a:latin typeface="Book Antiqua" pitchFamily="18" charset="0"/>
              </a:rPr>
              <a:t>Оскольчатые</a:t>
            </a:r>
            <a:r>
              <a:rPr lang="ru-RU" sz="2300" dirty="0" smtClean="0">
                <a:latin typeface="Book Antiqua" pitchFamily="18" charset="0"/>
              </a:rPr>
              <a:t> переломы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b="1" dirty="0" smtClean="0">
                <a:latin typeface="Book Antiqua" pitchFamily="18" charset="0"/>
              </a:rPr>
              <a:t>Переломы анатомической шейки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-  Класс А. Переломы без смещения, включая повреждения эпифиза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-  Класс Б.  Переломы со смещением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b="1" dirty="0" smtClean="0">
                <a:latin typeface="Book Antiqua" pitchFamily="18" charset="0"/>
              </a:rPr>
              <a:t>Переломы большого бугорка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    Класс А. Переломы без смещения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    Класс В. Переломы со смещением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dirty="0" smtClean="0">
                <a:latin typeface="Book Antiqua" pitchFamily="18" charset="0"/>
              </a:rPr>
              <a:t>    </a:t>
            </a:r>
            <a:r>
              <a:rPr lang="ru-RU" sz="2300" b="1" dirty="0" smtClean="0">
                <a:latin typeface="Book Antiqua" pitchFamily="18" charset="0"/>
              </a:rPr>
              <a:t>Переломы малого бугорка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b="1" dirty="0" smtClean="0">
                <a:latin typeface="Book Antiqua" pitchFamily="18" charset="0"/>
              </a:rPr>
              <a:t>Сложные переломы </a:t>
            </a:r>
            <a:r>
              <a:rPr lang="ru-RU" sz="2300" dirty="0" smtClean="0">
                <a:latin typeface="Book Antiqua" pitchFamily="18" charset="0"/>
              </a:rPr>
              <a:t>(трех- и </a:t>
            </a:r>
            <a:r>
              <a:rPr lang="ru-RU" sz="2300" dirty="0" err="1" smtClean="0">
                <a:latin typeface="Book Antiqua" pitchFamily="18" charset="0"/>
              </a:rPr>
              <a:t>четырехфрагментарные</a:t>
            </a:r>
            <a:r>
              <a:rPr lang="ru-RU" sz="2300" dirty="0" smtClean="0">
                <a:latin typeface="Book Antiqua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300" b="1" dirty="0" smtClean="0">
                <a:latin typeface="Book Antiqua" pitchFamily="18" charset="0"/>
              </a:rPr>
              <a:t>Переломы суставной поверхности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71184" cy="79695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Надбугорковые</a:t>
            </a:r>
            <a:r>
              <a:rPr lang="ru-RU" sz="3200" dirty="0" smtClean="0"/>
              <a:t> переломы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Переломы головки :   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600" dirty="0" smtClean="0">
                <a:cs typeface="Arial" charset="0"/>
              </a:rPr>
              <a:t>Компрессионные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600" dirty="0" smtClean="0">
                <a:cs typeface="Arial" charset="0"/>
              </a:rPr>
              <a:t>Вдавленные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1600" dirty="0" smtClean="0">
                <a:cs typeface="Arial" charset="0"/>
              </a:rPr>
              <a:t>Раздробленные                                       </a:t>
            </a:r>
            <a:endParaRPr lang="ru-RU" dirty="0" smtClean="0">
              <a:solidFill>
                <a:srgbClr val="FFFF00"/>
              </a:solidFill>
              <a:cs typeface="Arial" charset="0"/>
            </a:endParaRP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None/>
              <a:defRPr/>
            </a:pPr>
            <a:endParaRPr lang="ru-RU" dirty="0" smtClean="0"/>
          </a:p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Переломы анатомической шейки:</a:t>
            </a:r>
          </a:p>
          <a:p>
            <a:pPr lvl="1">
              <a:lnSpc>
                <a:spcPct val="80000"/>
              </a:lnSpc>
              <a:defRPr/>
            </a:pPr>
            <a:r>
              <a:rPr lang="ru-RU" sz="1400" dirty="0" smtClean="0"/>
              <a:t>Вдавленные </a:t>
            </a:r>
          </a:p>
          <a:p>
            <a:pPr lvl="1">
              <a:lnSpc>
                <a:spcPct val="80000"/>
              </a:lnSpc>
              <a:defRPr/>
            </a:pPr>
            <a:r>
              <a:rPr lang="ru-RU" sz="1400" dirty="0" smtClean="0"/>
              <a:t>Поперечные </a:t>
            </a:r>
          </a:p>
          <a:p>
            <a:pPr lvl="1">
              <a:lnSpc>
                <a:spcPct val="80000"/>
              </a:lnSpc>
              <a:defRPr/>
            </a:pPr>
            <a:r>
              <a:rPr lang="ru-RU" sz="1400" dirty="0" smtClean="0"/>
              <a:t>Косые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SzPct val="70000"/>
              <a:buNone/>
              <a:defRPr/>
            </a:pPr>
            <a:endParaRPr lang="ru-RU" dirty="0"/>
          </a:p>
        </p:txBody>
      </p:sp>
      <p:pic>
        <p:nvPicPr>
          <p:cNvPr id="4" name="Picture 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68407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1124744"/>
            <a:ext cx="439248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Рентгенограммы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прямой (А) и аксиальной (В) проекциях, магнитно-резонансная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томограмма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аксиальной проекции, Т1 взвешенное изображение (С), больного Б 49 г..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 диагнозом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задний вывих правого плеча, вдавленный перелом передней перелом головки плечевой кости. Головка плечевой кости смещена кзади, по ее передней поверхности определяется вдавленный перелом (стрелки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Чрезбугорковые</a:t>
            </a:r>
            <a:r>
              <a:rPr lang="ru-RU" sz="3200" dirty="0" smtClean="0"/>
              <a:t> переломы проксимального отдела плечевой кости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Линия перелома проходит через большой и малый бугорки</a:t>
            </a:r>
          </a:p>
          <a:p>
            <a:endParaRPr lang="ru-RU" dirty="0"/>
          </a:p>
        </p:txBody>
      </p:sp>
      <p:pic>
        <p:nvPicPr>
          <p:cNvPr id="4" name="Picture 4" descr="os_0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240360" cy="39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270892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Рентгенограмма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левого плечевого сустава больного К. 57 лет.,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диагнозом: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чрезбугорковый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перелом проксимального отдела левой плечевой кости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374</TotalTime>
  <Words>1459</Words>
  <Application>Microsoft Office PowerPoint</Application>
  <PresentationFormat>Экран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Trebuchet MS</vt:lpstr>
      <vt:lpstr>Wingdings</vt:lpstr>
      <vt:lpstr>Wingdings 2</vt:lpstr>
      <vt:lpstr>Изящная</vt:lpstr>
      <vt:lpstr>Презентация на тему:   Перелом проксимального отдела плеча.</vt:lpstr>
      <vt:lpstr>Переломы проксимального  отдела плечевой кости</vt:lpstr>
      <vt:lpstr>Факторы, влияющие на вид перелома</vt:lpstr>
      <vt:lpstr>Переломы проксимального отдела плечевой кости</vt:lpstr>
      <vt:lpstr>Классификация переломов проксимального отдела плечевой кости по АО</vt:lpstr>
      <vt:lpstr>Классификация переломов проксимального отдела плечевой кости по АО</vt:lpstr>
      <vt:lpstr>Классификация переломов проксимального отдела плечевой кости по Neer.  Она основана на выделении четырех основных фрагментов — суставной фрагмент, диафиз, бугорки.   </vt:lpstr>
      <vt:lpstr>Надбугорковые переломы</vt:lpstr>
      <vt:lpstr>Чрезбугорковые переломы проксимального отдела плечевой кости</vt:lpstr>
      <vt:lpstr>Эпифизеолиз</vt:lpstr>
      <vt:lpstr>Перелом хиругической шейки</vt:lpstr>
      <vt:lpstr>Изолированные отрывы бугорков</vt:lpstr>
      <vt:lpstr>Переломовывихи плеча </vt:lpstr>
      <vt:lpstr>Перелом большого бугорка, хирургической шейки плечевой кости со смещением</vt:lpstr>
      <vt:lpstr>Клиническая картина переломов проксимального отдела плечевой кости. </vt:lpstr>
      <vt:lpstr>Диагностика переломов проксимального отдела плечевой кости. </vt:lpstr>
      <vt:lpstr>Презентация PowerPoint</vt:lpstr>
      <vt:lpstr>Презентация PowerPoint</vt:lpstr>
      <vt:lpstr>Лечение переломов проксимального отдела плечевой кости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иван гришанин</cp:lastModifiedBy>
  <cp:revision>140</cp:revision>
  <dcterms:modified xsi:type="dcterms:W3CDTF">2021-05-26T09:24:30Z</dcterms:modified>
</cp:coreProperties>
</file>