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82" r:id="rId4"/>
    <p:sldId id="283" r:id="rId5"/>
    <p:sldId id="266" r:id="rId6"/>
    <p:sldId id="268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84" r:id="rId18"/>
    <p:sldId id="285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20" y="-1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0.10204148818715485"/>
          <c:w val="0.64308253135024795"/>
          <c:h val="0.8670921525430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9.7435112277631963E-2"/>
                  <c:y val="9.9936742744030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432949353553028"/>
                  <c:y val="-0.22493975315308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5632594536794E-2"/>
                  <c:y val="-1.2980662899807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74798289103036E-3"/>
                  <c:y val="-3.959201610795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69473607465732E-2"/>
                  <c:y val="-1.012867316856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6 курс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</c:v>
                </c:pt>
                <c:pt idx="1">
                  <c:v>26</c:v>
                </c:pt>
                <c:pt idx="2">
                  <c:v>25</c:v>
                </c:pt>
                <c:pt idx="3">
                  <c:v>11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190969184407509"/>
          <c:y val="0.10394760186948061"/>
          <c:w val="0.20259648099543109"/>
          <c:h val="0.71914794707778207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0.11607165149162731"/>
          <c:w val="0.59678623505395156"/>
          <c:h val="0.805359434003326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6070683872849229"/>
                  <c:y val="6.065228549150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824560124428891"/>
                  <c:y val="-0.22493997410053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609166909691793E-2"/>
                  <c:y val="0.107678741518655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74798289103036E-3"/>
                  <c:y val="-3.959201610795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69473607465732E-2"/>
                  <c:y val="-1.012867316856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болезнь</c:v>
                </c:pt>
                <c:pt idx="1">
                  <c:v>семейные</c:v>
                </c:pt>
                <c:pt idx="2">
                  <c:v>армия</c:v>
                </c:pt>
                <c:pt idx="3">
                  <c:v>уход за ребенком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</c:v>
                </c:pt>
                <c:pt idx="1">
                  <c:v>41</c:v>
                </c:pt>
                <c:pt idx="2">
                  <c:v>1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468746962185288"/>
          <c:y val="0.10394760186948061"/>
          <c:w val="0.33531253037814718"/>
          <c:h val="0.71914794707778207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7.9593226899998953E-2"/>
          <c:w val="0.54894672888111218"/>
          <c:h val="0.74082068280275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9.7435112277631963E-2"/>
                  <c:y val="9.9936742744030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432949353553028"/>
                  <c:y val="-0.22493975315308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5632594536794E-2"/>
                  <c:y val="-1.2980662899807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74798289103036E-3"/>
                  <c:y val="-3.959201610795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69473607465732E-2"/>
                  <c:y val="-1.012867316856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акад. неуспеваемость</c:v>
                </c:pt>
                <c:pt idx="1">
                  <c:v>собственное желание</c:v>
                </c:pt>
                <c:pt idx="2">
                  <c:v>перевод в др. ВУЗ</c:v>
                </c:pt>
                <c:pt idx="3">
                  <c:v>расторжение договора</c:v>
                </c:pt>
                <c:pt idx="4">
                  <c:v>не приступил к занятиям</c:v>
                </c:pt>
                <c:pt idx="5">
                  <c:v>нарушение ПВР</c:v>
                </c:pt>
                <c:pt idx="6">
                  <c:v>нарушение ПВР, пост. в суд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</c:v>
                </c:pt>
                <c:pt idx="1">
                  <c:v>29</c:v>
                </c:pt>
                <c:pt idx="2">
                  <c:v>15</c:v>
                </c:pt>
                <c:pt idx="3">
                  <c:v>7</c:v>
                </c:pt>
                <c:pt idx="4">
                  <c:v>6</c:v>
                </c:pt>
                <c:pt idx="5">
                  <c:v>3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752697579469249"/>
          <c:y val="7.0275209938746738E-2"/>
          <c:w val="0.41247302420530768"/>
          <c:h val="0.8285832208526672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7.9593226899998953E-2"/>
          <c:w val="0.54894672888111218"/>
          <c:h val="0.74082068280275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9.7435112277631963E-2"/>
                  <c:y val="9.9936742744030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432949353553028"/>
                  <c:y val="-0.22493975315308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5632594536794E-2"/>
                  <c:y val="-1.2980662899807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74798289103036E-3"/>
                  <c:y val="-3.959201610795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69473607465732E-2"/>
                  <c:y val="-1.012867316856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академ.неуспеваемость</c:v>
                </c:pt>
                <c:pt idx="1">
                  <c:v>как неприступ. К занятиям</c:v>
                </c:pt>
                <c:pt idx="2">
                  <c:v>нарушение ПВР</c:v>
                </c:pt>
                <c:pt idx="3">
                  <c:v>перевод в др. ВУЗ</c:v>
                </c:pt>
                <c:pt idx="4">
                  <c:v>по собственному желанию</c:v>
                </c:pt>
                <c:pt idx="5">
                  <c:v>расторжение договора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14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752697579469249"/>
          <c:y val="7.0275209938746738E-2"/>
          <c:w val="0.41247302420530768"/>
          <c:h val="0.8285832208526672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7.9593226899998967E-2"/>
          <c:w val="0.54894672888111218"/>
          <c:h val="0.74082068280275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6996597647516276"/>
                  <c:y val="-0.19189065398899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518518518518576E-2"/>
                  <c:y val="-8.7444152769255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5632594536794E-2"/>
                  <c:y val="-1.2980662899807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74798289103036E-3"/>
                  <c:y val="-3.959201610795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69473607465732E-2"/>
                  <c:y val="-1.012867316856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академ.неусп.</c:v>
                </c:pt>
                <c:pt idx="1">
                  <c:v>непристу.к занятиям</c:v>
                </c:pt>
                <c:pt idx="2">
                  <c:v>нарушение ПВР</c:v>
                </c:pt>
                <c:pt idx="3">
                  <c:v>наруш. ПВР,пост в суд</c:v>
                </c:pt>
                <c:pt idx="4">
                  <c:v>перевод в др. ВУЗ</c:v>
                </c:pt>
                <c:pt idx="5">
                  <c:v>по собственному желанию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6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752697579469237"/>
          <c:y val="6.4663144616957755E-2"/>
          <c:w val="0.41247302420530768"/>
          <c:h val="0.8285832208526672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7.9593226899998953E-2"/>
          <c:w val="0.54894672888111218"/>
          <c:h val="0.74082068280275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6224992709244684"/>
                  <c:y val="-9.6485764466037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345679012345708E-2"/>
                  <c:y val="1.076699036205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5632594536794E-2"/>
                  <c:y val="-1.2980662899807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74798289103036E-3"/>
                  <c:y val="-3.959201610795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69473607465732E-2"/>
                  <c:y val="-1.012867316856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академ.неуспевемость</c:v>
                </c:pt>
                <c:pt idx="1">
                  <c:v>как неприступ.к.занятиям</c:v>
                </c:pt>
                <c:pt idx="2">
                  <c:v>наруш. ПВР,пост. В суд</c:v>
                </c:pt>
                <c:pt idx="3">
                  <c:v>перевод в др. ВУЗ</c:v>
                </c:pt>
                <c:pt idx="4">
                  <c:v>по собственному </c:v>
                </c:pt>
                <c:pt idx="5">
                  <c:v>расторжение договора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752697579469249"/>
          <c:y val="7.0275209938746738E-2"/>
          <c:w val="0.41247302420530768"/>
          <c:h val="0.8285832208526672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7.9593226899998953E-2"/>
          <c:w val="0.54894672888111218"/>
          <c:h val="0.74082068280275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9.7435112277631963E-2"/>
                  <c:y val="9.9936742744030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432949353553028"/>
                  <c:y val="-0.22493975315308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308641975308642"/>
                  <c:y val="-0.11699233953083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5632594536794E-2"/>
                  <c:y val="-1.2980662899807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74798289103036E-3"/>
                  <c:y val="-3.959201610795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69473607465732E-2"/>
                  <c:y val="-1.012867316856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акад. неуспеваемость</c:v>
                </c:pt>
                <c:pt idx="1">
                  <c:v>собственное желание</c:v>
                </c:pt>
                <c:pt idx="2">
                  <c:v>перевод в др. ВУЗ</c:v>
                </c:pt>
                <c:pt idx="3">
                  <c:v>расторжение договора</c:v>
                </c:pt>
                <c:pt idx="4">
                  <c:v>не присту.к занятиям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752697579469249"/>
          <c:y val="7.0275209938746738E-2"/>
          <c:w val="0.41247302420530768"/>
          <c:h val="0.8285832208526672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7.9593226899998953E-2"/>
          <c:w val="0.54894672888111218"/>
          <c:h val="0.74082068280275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6224992709244679"/>
                  <c:y val="3.5397991543457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951978224944106E-3"/>
                  <c:y val="-0.25300007976203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188867016622923"/>
                  <c:y val="4.8444496784441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5632594536794E-2"/>
                  <c:y val="-1.2980662899807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74798289103036E-3"/>
                  <c:y val="-3.959201610795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69473607465732E-2"/>
                  <c:y val="-1.012867316856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акад. неуспеваемость</c:v>
                </c:pt>
                <c:pt idx="1">
                  <c:v>как непристу. к занятиям</c:v>
                </c:pt>
                <c:pt idx="2">
                  <c:v>перевод в др. ВУЗ</c:v>
                </c:pt>
                <c:pt idx="3">
                  <c:v>нарушение ПВР, пост.в суд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752697579469249"/>
          <c:y val="7.0275209938746738E-2"/>
          <c:w val="0.41247302420530768"/>
          <c:h val="0.8285832208526672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7.9593226899998953E-2"/>
          <c:w val="0.54894672888111218"/>
          <c:h val="0.74082068280275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4.8425196850393698E-3"/>
                  <c:y val="-0.39673125918174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432949353553028"/>
                  <c:y val="-0.22493975315308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5632594536794E-2"/>
                  <c:y val="-1.2980662899807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74798289103036E-3"/>
                  <c:y val="-3.959201610795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69473607465732E-2"/>
                  <c:y val="-1.012867316856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акад. неуспеваемость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752697579469249"/>
          <c:y val="7.0275209938746738E-2"/>
          <c:w val="0.41247302420530768"/>
          <c:h val="0.8285832208526672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0.10204148818715485"/>
          <c:w val="0.64308253135024795"/>
          <c:h val="0.8670921525430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9.7435112277631963E-2"/>
                  <c:y val="9.9936742744030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432949353553028"/>
                  <c:y val="-0.22493975315308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5632594536794E-2"/>
                  <c:y val="-1.2980662899807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74798289103036E-3"/>
                  <c:y val="-3.959201610795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69473607465732E-2"/>
                  <c:y val="-1.012867316856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6 курс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</c:v>
                </c:pt>
                <c:pt idx="1">
                  <c:v>15</c:v>
                </c:pt>
                <c:pt idx="2">
                  <c:v>25</c:v>
                </c:pt>
                <c:pt idx="3">
                  <c:v>12</c:v>
                </c:pt>
                <c:pt idx="4">
                  <c:v>16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190969184407509"/>
          <c:y val="0.10394760186948061"/>
          <c:w val="0.20259648099543109"/>
          <c:h val="0.71914794707778207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7504" y="2276872"/>
            <a:ext cx="9144000" cy="1524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+mn-lt"/>
              </a:rPr>
              <a:t>ОТЧЕТ РАБОТЫ ДЕКАНАТА</a:t>
            </a:r>
            <a:br>
              <a:rPr lang="ru-RU" altLang="ru-RU" sz="3200" b="1" dirty="0" smtClean="0">
                <a:solidFill>
                  <a:srgbClr val="C00000"/>
                </a:solidFill>
                <a:latin typeface="+mn-lt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+mn-lt"/>
              </a:rPr>
              <a:t>ЛЕЧЕБНОГО </a:t>
            </a:r>
            <a:r>
              <a:rPr lang="ru-RU" altLang="ru-RU" sz="3200" b="1" dirty="0" smtClean="0">
                <a:solidFill>
                  <a:srgbClr val="C00000"/>
                </a:solidFill>
                <a:latin typeface="+mn-lt"/>
              </a:rPr>
              <a:t>ФАКУЛЬТЕТА</a:t>
            </a:r>
            <a:br>
              <a:rPr lang="ru-RU" altLang="ru-RU" sz="3200" b="1" dirty="0" smtClean="0">
                <a:solidFill>
                  <a:srgbClr val="C00000"/>
                </a:solidFill>
                <a:latin typeface="+mn-lt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+mn-lt"/>
              </a:rPr>
              <a:t>за 2018 год</a:t>
            </a:r>
            <a:endParaRPr lang="ru-RU" altLang="ru-RU" sz="20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107504" y="5304183"/>
            <a:ext cx="8784976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Д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екан</a:t>
            </a:r>
          </a:p>
          <a:p>
            <a:pPr algn="r"/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Газенкампф А.А.</a:t>
            </a:r>
            <a:endParaRPr lang="ru-RU" altLang="ru-RU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6099" y="99548"/>
            <a:ext cx="8747901" cy="1097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ФГБОУ ВО «Красноярский государственный медицинский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университет им. проф. В.Ф.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Войно-Ясенецкого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»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Минздрава России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 descr="C:\Users\gazenkampfaa\Documents\ДЕКАНАТ\Деканат_новая_эра\Разное\ЛОГОТИП\Логотип_ЛФ_3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574"/>
            <a:ext cx="952203" cy="132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8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Отчисленные студенты за 2018г.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082081"/>
              </p:ext>
            </p:extLst>
          </p:nvPr>
        </p:nvGraphicFramePr>
        <p:xfrm>
          <a:off x="467544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98072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2 курс – 26 человек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Отчисленные студенты за 2018г.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21138"/>
              </p:ext>
            </p:extLst>
          </p:nvPr>
        </p:nvGraphicFramePr>
        <p:xfrm>
          <a:off x="467544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98072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3 курс – 25 человек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Отчисленные студенты за 2018г.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383632"/>
              </p:ext>
            </p:extLst>
          </p:nvPr>
        </p:nvGraphicFramePr>
        <p:xfrm>
          <a:off x="467544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98072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4 курс – 11 человек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Отчисленные студенты за 2018г.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296541"/>
              </p:ext>
            </p:extLst>
          </p:nvPr>
        </p:nvGraphicFramePr>
        <p:xfrm>
          <a:off x="467544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98072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5 курс – 5 человек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Отчисленные студенты за 2018г.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216106"/>
              </p:ext>
            </p:extLst>
          </p:nvPr>
        </p:nvGraphicFramePr>
        <p:xfrm>
          <a:off x="467544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98072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6 курс -  3 человека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Академический отпуск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0361" y="692696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В 2018 г. предоставлен </a:t>
            </a:r>
            <a:r>
              <a:rPr lang="ru-RU" sz="3600" smtClean="0">
                <a:solidFill>
                  <a:srgbClr val="0070C0"/>
                </a:solidFill>
              </a:rPr>
              <a:t>85-ти студентам</a:t>
            </a:r>
            <a:endParaRPr lang="ru-RU" sz="3600" dirty="0" smtClean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699434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0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Академический отпуск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692696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Причины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5797"/>
              </p:ext>
            </p:extLst>
          </p:nvPr>
        </p:nvGraphicFramePr>
        <p:xfrm>
          <a:off x="683568" y="153980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90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gazenkampfaa\Documents\ДЕКАНАТ\Деканат_новая_эра\Ученый_совет_факультета\Ученый совет_2018\Декабрь_2018\Нов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2815"/>
            <a:ext cx="7992888" cy="586332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1916832"/>
            <a:ext cx="2088232" cy="443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gazenkampfaa\Documents\ДЕКАНАТ\Деканат_новая_эра\Ученый_совет_факультета\Ученый совет_2018\Декабрь_2018\Нов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2815"/>
            <a:ext cx="7992888" cy="586332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1916832"/>
            <a:ext cx="208823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49474" y="2276872"/>
            <a:ext cx="20882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27326" y="3284984"/>
            <a:ext cx="2110380" cy="139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38400" y="3645024"/>
            <a:ext cx="209930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27326" y="4653136"/>
            <a:ext cx="21103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5229200"/>
            <a:ext cx="21103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29192" y="5805264"/>
            <a:ext cx="2110380" cy="550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4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1380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Подготовка к аккредитации специальности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gazenkampfaa\Pictures\647388-equality-and-diversity-imag_v_variation_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7380312" cy="49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2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Стандартизированный пациент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gazenkampfaa\Pictures\ФОТО\Леч_фак_2018\Поликлиника\IMG-55d86a95641b1a9d5dc95ebb5499f193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463284" cy="55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28"/>
            <a:ext cx="8229600" cy="11812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Неотложные состояния в терапии, эндокринологии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gazenkampfaa\Documents\ДЕКАНАТ\Деканат_новая_эра\Ученый_совет_факультета\Ученый совет_2018\Декабрь_2018\IMG-ed5b9721a6dda4f8c7e2ce96b6a2503c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28" y="1358280"/>
            <a:ext cx="6769464" cy="50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2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Аккредитация выпускников – 100%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gazenkampfaa\Pictures\ФОТО\Леч_фак_2018\20180706_080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45291" cy="463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48"/>
            <a:ext cx="8229600" cy="87667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Спартакиада ППС – </a:t>
            </a:r>
            <a:r>
              <a:rPr lang="en-US" dirty="0" smtClean="0">
                <a:solidFill>
                  <a:srgbClr val="C00000"/>
                </a:solidFill>
              </a:rPr>
              <a:t>II</a:t>
            </a:r>
            <a:r>
              <a:rPr lang="ru-RU" dirty="0" smtClean="0">
                <a:solidFill>
                  <a:srgbClr val="C00000"/>
                </a:solidFill>
              </a:rPr>
              <a:t> место.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azenkampfaa\Documents\ДЕКАНАТ\Деканат_новая_эра\Ученый_совет_факультета\Ученый совет_2018\Декабрь_2018\de2f5b392897af239b8abdee050f2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4377"/>
            <a:ext cx="8600398" cy="573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1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Отчисленные студенты за 2018г.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2544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67544" y="76470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Всего –92 студента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18 – бюджет 74 - </a:t>
            </a:r>
            <a:r>
              <a:rPr lang="ru-RU" sz="2800" dirty="0" err="1" smtClean="0">
                <a:solidFill>
                  <a:srgbClr val="0070C0"/>
                </a:solidFill>
              </a:rPr>
              <a:t>внебюджет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Отчисленные студенты за 2018г.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396994"/>
              </p:ext>
            </p:extLst>
          </p:nvPr>
        </p:nvGraphicFramePr>
        <p:xfrm>
          <a:off x="467544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98072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Причины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Отчисленные студенты за 2018г.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144036"/>
              </p:ext>
            </p:extLst>
          </p:nvPr>
        </p:nvGraphicFramePr>
        <p:xfrm>
          <a:off x="467544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98072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1 курс – 22 человек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164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ОТЧЕТ РАБОТЫ ДЕКАНАТА ЛЕЧЕБНОГО ФАКУЛЬТЕТА за 2018 год</vt:lpstr>
      <vt:lpstr>Подготовка к аккредитации специальности</vt:lpstr>
      <vt:lpstr>Стандартизированный пациент</vt:lpstr>
      <vt:lpstr>Неотложные состояния в терапии, эндокринологии</vt:lpstr>
      <vt:lpstr>Аккредитация выпускников – 100%</vt:lpstr>
      <vt:lpstr>Спартакиада ППС – II место.</vt:lpstr>
      <vt:lpstr>Отчисленные студенты за 2018г.</vt:lpstr>
      <vt:lpstr>Отчисленные студенты за 2018г. </vt:lpstr>
      <vt:lpstr>Отчисленные студенты за 2018г. </vt:lpstr>
      <vt:lpstr>Отчисленные студенты за 2018г. </vt:lpstr>
      <vt:lpstr>Отчисленные студенты за 2018г. </vt:lpstr>
      <vt:lpstr>Отчисленные студенты за 2018г. </vt:lpstr>
      <vt:lpstr>Отчисленные студенты за 2018г. </vt:lpstr>
      <vt:lpstr>Отчисленные студенты за 2018г. </vt:lpstr>
      <vt:lpstr>Академический отпуск </vt:lpstr>
      <vt:lpstr>Академический отпуск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Газенкампф Андрей Александрович</cp:lastModifiedBy>
  <cp:revision>31</cp:revision>
  <cp:lastPrinted>2017-09-28T02:35:44Z</cp:lastPrinted>
  <dcterms:created xsi:type="dcterms:W3CDTF">2017-09-27T15:29:54Z</dcterms:created>
  <dcterms:modified xsi:type="dcterms:W3CDTF">2018-12-12T04:45:58Z</dcterms:modified>
</cp:coreProperties>
</file>