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58" r:id="rId4"/>
    <p:sldId id="260" r:id="rId5"/>
    <p:sldId id="270" r:id="rId6"/>
    <p:sldId id="261" r:id="rId7"/>
    <p:sldId id="262" r:id="rId8"/>
    <p:sldId id="271" r:id="rId9"/>
    <p:sldId id="263" r:id="rId10"/>
    <p:sldId id="264" r:id="rId11"/>
    <p:sldId id="265" r:id="rId12"/>
    <p:sldId id="272" r:id="rId13"/>
    <p:sldId id="273" r:id="rId14"/>
    <p:sldId id="266" r:id="rId15"/>
    <p:sldId id="274" r:id="rId16"/>
    <p:sldId id="267" r:id="rId17"/>
    <p:sldId id="268"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472" autoAdjust="0"/>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318F1-C1D8-4449-8976-617B123ABD6C}" type="datetimeFigureOut">
              <a:rPr lang="ru-RU" smtClean="0"/>
              <a:t>18.01.2021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F794F-3DAC-4EFB-8163-24EA8D3DEDCC}" type="slidenum">
              <a:rPr lang="ru-RU" smtClean="0"/>
              <a:t>‹#›</a:t>
            </a:fld>
            <a:endParaRPr lang="ru-RU"/>
          </a:p>
        </p:txBody>
      </p:sp>
    </p:spTree>
    <p:extLst>
      <p:ext uri="{BB962C8B-B14F-4D97-AF65-F5344CB8AC3E}">
        <p14:creationId xmlns:p14="http://schemas.microsoft.com/office/powerpoint/2010/main" val="353032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Цитология это наука,</a:t>
            </a:r>
          </a:p>
          <a:p>
            <a:r>
              <a:rPr lang="ru-RU" dirty="0" smtClean="0"/>
              <a:t>которая изучает клетки, их строение,</a:t>
            </a:r>
          </a:p>
          <a:p>
            <a:r>
              <a:rPr lang="ru-RU" dirty="0" smtClean="0"/>
              <a:t>функционирование, процессы размножения, старения и смерти. </a:t>
            </a:r>
          </a:p>
          <a:p>
            <a:r>
              <a:rPr lang="ru-RU" dirty="0" smtClean="0"/>
              <a:t>Она играет</a:t>
            </a:r>
          </a:p>
          <a:p>
            <a:r>
              <a:rPr lang="ru-RU" dirty="0" smtClean="0"/>
              <a:t>очень важную роль в выявлении многих заболеваний человека. </a:t>
            </a:r>
          </a:p>
          <a:p>
            <a:endParaRPr lang="ru-RU" dirty="0"/>
          </a:p>
        </p:txBody>
      </p:sp>
      <p:sp>
        <p:nvSpPr>
          <p:cNvPr id="4" name="Номер слайда 3"/>
          <p:cNvSpPr>
            <a:spLocks noGrp="1"/>
          </p:cNvSpPr>
          <p:nvPr>
            <p:ph type="sldNum" sz="quarter" idx="10"/>
          </p:nvPr>
        </p:nvSpPr>
        <p:spPr/>
        <p:txBody>
          <a:bodyPr/>
          <a:lstStyle/>
          <a:p>
            <a:fld id="{4CFF794F-3DAC-4EFB-8163-24EA8D3DEDCC}" type="slidenum">
              <a:rPr lang="ru-RU" smtClean="0"/>
              <a:t>1</a:t>
            </a:fld>
            <a:endParaRPr lang="ru-RU"/>
          </a:p>
        </p:txBody>
      </p:sp>
    </p:spTree>
    <p:extLst>
      <p:ext uri="{BB962C8B-B14F-4D97-AF65-F5344CB8AC3E}">
        <p14:creationId xmlns:p14="http://schemas.microsoft.com/office/powerpoint/2010/main" val="2888001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Важным методом оценки данных цитологического исследования является также динамическое наблюдение за клиническим течением болезни после установления цитологического диагноза. Эталоном правильности цитологического диагноза в большинстве случаев являются результаты гистологического исследования. При комплексном использовании цитологического и гистологического исследований удается добиться наиболее высокого уровня достоверности морфологического диагноза. </a:t>
            </a:r>
          </a:p>
          <a:p>
            <a:r>
              <a:rPr lang="ru-RU" sz="1200" b="0" i="0" u="none" strike="noStrike" kern="1200" baseline="0" dirty="0" smtClean="0">
                <a:solidFill>
                  <a:schemeClr val="tx1"/>
                </a:solidFill>
                <a:latin typeface="+mn-lt"/>
                <a:ea typeface="+mn-ea"/>
                <a:cs typeface="+mn-cs"/>
              </a:rPr>
              <a:t>В настоящее время цитологическое исследование все чаще является самостоятельным методом диагностики во многих областях медицины. </a:t>
            </a:r>
            <a:endParaRPr lang="ru-RU" dirty="0"/>
          </a:p>
        </p:txBody>
      </p:sp>
      <p:sp>
        <p:nvSpPr>
          <p:cNvPr id="4" name="Номер слайда 3"/>
          <p:cNvSpPr>
            <a:spLocks noGrp="1"/>
          </p:cNvSpPr>
          <p:nvPr>
            <p:ph type="sldNum" sz="quarter" idx="10"/>
          </p:nvPr>
        </p:nvSpPr>
        <p:spPr/>
        <p:txBody>
          <a:bodyPr/>
          <a:lstStyle/>
          <a:p>
            <a:fld id="{4CFF794F-3DAC-4EFB-8163-24EA8D3DEDCC}" type="slidenum">
              <a:rPr lang="ru-RU" smtClean="0"/>
              <a:t>16</a:t>
            </a:fld>
            <a:endParaRPr lang="ru-RU"/>
          </a:p>
        </p:txBody>
      </p:sp>
    </p:spTree>
    <p:extLst>
      <p:ext uri="{BB962C8B-B14F-4D97-AF65-F5344CB8AC3E}">
        <p14:creationId xmlns:p14="http://schemas.microsoft.com/office/powerpoint/2010/main" val="63043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u="none" strike="noStrike" kern="1200" baseline="0" dirty="0" smtClean="0">
                <a:solidFill>
                  <a:schemeClr val="tx1"/>
                </a:solidFill>
                <a:latin typeface="+mn-lt"/>
                <a:ea typeface="+mn-ea"/>
                <a:cs typeface="+mn-cs"/>
              </a:rPr>
              <a:t>Цитологическое исследование в онкологии </a:t>
            </a:r>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Цитологическое исследование в онкологии позволяет устанавливать принадлежность клеток к злокачественной опухоли на основании обнаружения в них большинства признаков злокачественности (полиморфизм клеток, ядер, ядрышек, </a:t>
            </a:r>
            <a:r>
              <a:rPr lang="ru-RU" sz="1200" b="0" i="0" u="none" strike="noStrike" kern="1200" baseline="0" dirty="0" err="1" smtClean="0">
                <a:solidFill>
                  <a:schemeClr val="tx1"/>
                </a:solidFill>
                <a:latin typeface="+mn-lt"/>
                <a:ea typeface="+mn-ea"/>
                <a:cs typeface="+mn-cs"/>
              </a:rPr>
              <a:t>атипия</a:t>
            </a:r>
            <a:r>
              <a:rPr lang="ru-RU" sz="1200" b="0" i="0" u="none" strike="noStrike" kern="1200" baseline="0" dirty="0" smtClean="0">
                <a:solidFill>
                  <a:schemeClr val="tx1"/>
                </a:solidFill>
                <a:latin typeface="+mn-lt"/>
                <a:ea typeface="+mn-ea"/>
                <a:cs typeface="+mn-cs"/>
              </a:rPr>
              <a:t> ядер, нарастание числа митозов и др.). Цитологическая картина обычно отражает особенности гистологического строения опухоли, степень её дифференцировки, а иногда и гистогенетические особенности. Цитологическая верификация </a:t>
            </a:r>
          </a:p>
          <a:p>
            <a:r>
              <a:rPr lang="ru-RU" sz="1200" b="0" i="0" u="none" strike="noStrike" kern="1200" baseline="0" dirty="0" smtClean="0">
                <a:solidFill>
                  <a:schemeClr val="tx1"/>
                </a:solidFill>
                <a:latin typeface="+mn-lt"/>
                <a:ea typeface="+mn-ea"/>
                <a:cs typeface="+mn-cs"/>
              </a:rPr>
              <a:t>новообразований базируется на современных гистологических классификациях опухолей с учетом возможностей цитологического метода. </a:t>
            </a:r>
          </a:p>
          <a:p>
            <a:r>
              <a:rPr lang="ru-RU" dirty="0" smtClean="0"/>
              <a:t>Цитологические исследования применяются при массовых проф. осмотрах </a:t>
            </a:r>
            <a:r>
              <a:rPr lang="ru-RU" b="1" i="1" dirty="0" smtClean="0"/>
              <a:t>населения с целью раннего выявления предопухолевых заболеваний </a:t>
            </a:r>
            <a:r>
              <a:rPr lang="ru-RU" dirty="0" smtClean="0"/>
              <a:t>и опухолей. Для более эффективного использования цитологического исследования в этой области разрабатываются автоматизированные статистические и проточные сканирующие системы, связанные с ЭВМ. Автоматизированный анализ цитологических препаратов способствует объективизации и стандартизации критериев цитологической диагностики.</a:t>
            </a:r>
          </a:p>
          <a:p>
            <a:r>
              <a:rPr lang="ru-RU" sz="1200" b="0" i="0" u="none" strike="noStrike" kern="1200" baseline="0" dirty="0" smtClean="0">
                <a:solidFill>
                  <a:schemeClr val="tx1"/>
                </a:solidFill>
                <a:latin typeface="+mn-lt"/>
                <a:ea typeface="+mn-ea"/>
                <a:cs typeface="+mn-cs"/>
              </a:rPr>
              <a:t>Достоверность цитологического исследования при раке желудка, легкого, молочной и щитовидной желез, шейки матки, мочевого пузыря, прямой кишки, при злокачественных опухолях кожи, мягких тканей и костей составляет более 80%. </a:t>
            </a:r>
            <a:endParaRPr lang="ru-RU" dirty="0"/>
          </a:p>
        </p:txBody>
      </p:sp>
      <p:sp>
        <p:nvSpPr>
          <p:cNvPr id="4" name="Номер слайда 3"/>
          <p:cNvSpPr>
            <a:spLocks noGrp="1"/>
          </p:cNvSpPr>
          <p:nvPr>
            <p:ph type="sldNum" sz="quarter" idx="10"/>
          </p:nvPr>
        </p:nvSpPr>
        <p:spPr/>
        <p:txBody>
          <a:bodyPr/>
          <a:lstStyle/>
          <a:p>
            <a:fld id="{4CFF794F-3DAC-4EFB-8163-24EA8D3DEDCC}" type="slidenum">
              <a:rPr lang="ru-RU" smtClean="0"/>
              <a:t>17</a:t>
            </a:fld>
            <a:endParaRPr lang="ru-RU"/>
          </a:p>
        </p:txBody>
      </p:sp>
    </p:spTree>
    <p:extLst>
      <p:ext uri="{BB962C8B-B14F-4D97-AF65-F5344CB8AC3E}">
        <p14:creationId xmlns:p14="http://schemas.microsoft.com/office/powerpoint/2010/main" val="1785267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u="none" strike="noStrike" kern="1200" baseline="0" dirty="0" smtClean="0">
                <a:solidFill>
                  <a:schemeClr val="tx1"/>
                </a:solidFill>
                <a:latin typeface="+mn-lt"/>
                <a:ea typeface="+mn-ea"/>
                <a:cs typeface="+mn-cs"/>
              </a:rPr>
              <a:t>Цитологическое исследование в акушерстве и гинекологии </a:t>
            </a:r>
          </a:p>
          <a:p>
            <a:r>
              <a:rPr lang="ru-RU" sz="1200" b="0" i="0" u="none" strike="noStrike" kern="1200" baseline="0" dirty="0" smtClean="0">
                <a:solidFill>
                  <a:schemeClr val="tx1"/>
                </a:solidFill>
                <a:latin typeface="+mn-lt"/>
                <a:ea typeface="+mn-ea"/>
                <a:cs typeface="+mn-cs"/>
              </a:rPr>
              <a:t>Цитологическое исследование в акушерстве и гинекологии проводится с целью изучения клеток эпителия влагалища (</a:t>
            </a:r>
            <a:r>
              <a:rPr lang="ru-RU" sz="1200" b="0" i="0" u="none" strike="noStrike" kern="1200" baseline="0" dirty="0" err="1" smtClean="0">
                <a:solidFill>
                  <a:schemeClr val="tx1"/>
                </a:solidFill>
                <a:latin typeface="+mn-lt"/>
                <a:ea typeface="+mn-ea"/>
                <a:cs typeface="+mn-cs"/>
              </a:rPr>
              <a:t>кольпоцитологическое</a:t>
            </a:r>
            <a:r>
              <a:rPr lang="ru-RU" sz="1200" b="0" i="0" u="none" strike="noStrike" kern="1200" baseline="0" dirty="0" smtClean="0">
                <a:solidFill>
                  <a:schemeClr val="tx1"/>
                </a:solidFill>
                <a:latin typeface="+mn-lt"/>
                <a:ea typeface="+mn-ea"/>
                <a:cs typeface="+mn-cs"/>
              </a:rPr>
              <a:t> исследование), влагалищной части шейки матки, капала шейки матки и слизистой оболочки тела матки, исследования </a:t>
            </a:r>
            <a:r>
              <a:rPr lang="ru-RU" sz="1200" b="0" i="0" u="none" strike="noStrike" kern="1200" baseline="0" dirty="0" err="1" smtClean="0">
                <a:solidFill>
                  <a:schemeClr val="tx1"/>
                </a:solidFill>
                <a:latin typeface="+mn-lt"/>
                <a:ea typeface="+mn-ea"/>
                <a:cs typeface="+mn-cs"/>
              </a:rPr>
              <a:t>пунктата</a:t>
            </a:r>
            <a:r>
              <a:rPr lang="ru-RU" sz="1200" b="0" i="0" u="none" strike="noStrike" kern="1200" baseline="0" dirty="0" smtClean="0">
                <a:solidFill>
                  <a:schemeClr val="tx1"/>
                </a:solidFill>
                <a:latin typeface="+mn-lt"/>
                <a:ea typeface="+mn-ea"/>
                <a:cs typeface="+mn-cs"/>
              </a:rPr>
              <a:t> (или </a:t>
            </a:r>
            <a:r>
              <a:rPr lang="ru-RU" sz="1200" b="0" i="0" u="none" strike="noStrike" kern="1200" baseline="0" dirty="0" err="1" smtClean="0">
                <a:solidFill>
                  <a:schemeClr val="tx1"/>
                </a:solidFill>
                <a:latin typeface="+mn-lt"/>
                <a:ea typeface="+mn-ea"/>
                <a:cs typeface="+mn-cs"/>
              </a:rPr>
              <a:t>аспирированного</a:t>
            </a:r>
            <a:r>
              <a:rPr lang="ru-RU" sz="1200" b="0" i="0" u="none" strike="noStrike" kern="1200" baseline="0" dirty="0" smtClean="0">
                <a:solidFill>
                  <a:schemeClr val="tx1"/>
                </a:solidFill>
                <a:latin typeface="+mn-lt"/>
                <a:ea typeface="+mn-ea"/>
                <a:cs typeface="+mn-cs"/>
              </a:rPr>
              <a:t> материала) из опухолей женских половых органов с целью выявления особенностей гормонального статуса, предопухолевых заболеваний и рака женских половых органов. </a:t>
            </a:r>
          </a:p>
          <a:p>
            <a:r>
              <a:rPr lang="ru-RU" sz="1200" b="0" i="0" u="none" strike="noStrike" kern="1200" baseline="0" dirty="0" smtClean="0">
                <a:solidFill>
                  <a:schemeClr val="tx1"/>
                </a:solidFill>
                <a:latin typeface="+mn-lt"/>
                <a:ea typeface="+mn-ea"/>
                <a:cs typeface="+mn-cs"/>
              </a:rPr>
              <a:t>Материалом для цитологического исследования служат влагалищные мазки, мазки-отпечатки, смывы из влагалища, поверхностные соскобы со слизистой оболочки женских половых органов, </a:t>
            </a:r>
            <a:r>
              <a:rPr lang="ru-RU" sz="1200" b="0" i="0" u="none" strike="noStrike" kern="1200" baseline="0" dirty="0" err="1" smtClean="0">
                <a:solidFill>
                  <a:schemeClr val="tx1"/>
                </a:solidFill>
                <a:latin typeface="+mn-lt"/>
                <a:ea typeface="+mn-ea"/>
                <a:cs typeface="+mn-cs"/>
              </a:rPr>
              <a:t>аспирированный</a:t>
            </a:r>
            <a:r>
              <a:rPr lang="ru-RU" sz="1200" b="0" i="0" u="none" strike="noStrike" kern="1200" baseline="0" dirty="0" smtClean="0">
                <a:solidFill>
                  <a:schemeClr val="tx1"/>
                </a:solidFill>
                <a:latin typeface="+mn-lt"/>
                <a:ea typeface="+mn-ea"/>
                <a:cs typeface="+mn-cs"/>
              </a:rPr>
              <a:t> материал из эндометрия и тканевые </a:t>
            </a:r>
            <a:r>
              <a:rPr lang="ru-RU" sz="1200" b="0" i="0" u="none" strike="noStrike" kern="1200" baseline="0" dirty="0" err="1" smtClean="0">
                <a:solidFill>
                  <a:schemeClr val="tx1"/>
                </a:solidFill>
                <a:latin typeface="+mn-lt"/>
                <a:ea typeface="+mn-ea"/>
                <a:cs typeface="+mn-cs"/>
              </a:rPr>
              <a:t>пунктаты</a:t>
            </a:r>
            <a:r>
              <a:rPr lang="ru-RU" sz="1200" b="0" i="0" u="none" strike="noStrike" kern="1200" baseline="0" dirty="0" smtClean="0">
                <a:solidFill>
                  <a:schemeClr val="tx1"/>
                </a:solidFill>
                <a:latin typeface="+mn-lt"/>
                <a:ea typeface="+mn-ea"/>
                <a:cs typeface="+mn-cs"/>
              </a:rPr>
              <a:t> (из опухолей яичников и др.). Чаще всего используют </a:t>
            </a:r>
            <a:r>
              <a:rPr lang="ru-RU" sz="1200" b="0" i="0" u="none" strike="noStrike" kern="1200" baseline="0" dirty="0" err="1" smtClean="0">
                <a:solidFill>
                  <a:schemeClr val="tx1"/>
                </a:solidFill>
                <a:latin typeface="+mn-lt"/>
                <a:ea typeface="+mn-ea"/>
                <a:cs typeface="+mn-cs"/>
              </a:rPr>
              <a:t>кольпоцитологическое</a:t>
            </a:r>
            <a:r>
              <a:rPr lang="ru-RU" sz="1200" b="0" i="0" u="none" strike="noStrike" kern="1200" baseline="0" dirty="0" smtClean="0">
                <a:solidFill>
                  <a:schemeClr val="tx1"/>
                </a:solidFill>
                <a:latin typeface="+mn-lt"/>
                <a:ea typeface="+mn-ea"/>
                <a:cs typeface="+mn-cs"/>
              </a:rPr>
              <a:t> исследование влагалищных мазков (метод </a:t>
            </a:r>
            <a:r>
              <a:rPr lang="ru-RU" sz="1200" b="0" i="0" u="none" strike="noStrike" kern="1200" baseline="0" dirty="0" err="1" smtClean="0">
                <a:solidFill>
                  <a:schemeClr val="tx1"/>
                </a:solidFill>
                <a:latin typeface="+mn-lt"/>
                <a:ea typeface="+mn-ea"/>
                <a:cs typeface="+mn-cs"/>
              </a:rPr>
              <a:t>Папаниколау</a:t>
            </a:r>
            <a:r>
              <a:rPr lang="ru-RU" sz="1200" b="0" i="0" u="none" strike="noStrike" kern="1200" baseline="0" dirty="0" smtClean="0">
                <a:solidFill>
                  <a:schemeClr val="tx1"/>
                </a:solidFill>
                <a:latin typeface="+mn-lt"/>
                <a:ea typeface="+mn-ea"/>
                <a:cs typeface="+mn-cs"/>
              </a:rPr>
              <a:t>). </a:t>
            </a:r>
          </a:p>
          <a:p>
            <a:r>
              <a:rPr lang="ru-RU" sz="1200" b="0" i="0" u="none" strike="noStrike" kern="1200" baseline="0" dirty="0" smtClean="0">
                <a:solidFill>
                  <a:schemeClr val="tx1"/>
                </a:solidFill>
                <a:latin typeface="+mn-lt"/>
                <a:ea typeface="+mn-ea"/>
                <a:cs typeface="+mn-cs"/>
              </a:rPr>
              <a:t>Показаниями к его применению являются различные заболевания женских половых органов, при которых предполагают те или иные гормональные нарушения. Кроме того, </a:t>
            </a:r>
            <a:r>
              <a:rPr lang="ru-RU" sz="1200" b="0" i="0" u="none" strike="noStrike" kern="1200" baseline="0" dirty="0" err="1" smtClean="0">
                <a:solidFill>
                  <a:schemeClr val="tx1"/>
                </a:solidFill>
                <a:latin typeface="+mn-lt"/>
                <a:ea typeface="+mn-ea"/>
                <a:cs typeface="+mn-cs"/>
              </a:rPr>
              <a:t>кольпоцитологическое</a:t>
            </a:r>
            <a:r>
              <a:rPr lang="ru-RU" sz="1200" b="0" i="0" u="none" strike="noStrike" kern="1200" baseline="0" dirty="0" smtClean="0">
                <a:solidFill>
                  <a:schemeClr val="tx1"/>
                </a:solidFill>
                <a:latin typeface="+mn-lt"/>
                <a:ea typeface="+mn-ea"/>
                <a:cs typeface="+mn-cs"/>
              </a:rPr>
              <a:t> исследование используют для установления фаз менструального цикла, диагностики беременности, контроля за её динамикой, выявления угрозы прерывания и </a:t>
            </a:r>
            <a:r>
              <a:rPr lang="ru-RU" sz="1200" b="0" i="0" u="none" strike="noStrike" kern="1200" baseline="0" dirty="0" err="1" smtClean="0">
                <a:solidFill>
                  <a:schemeClr val="tx1"/>
                </a:solidFill>
                <a:latin typeface="+mn-lt"/>
                <a:ea typeface="+mn-ea"/>
                <a:cs typeface="+mn-cs"/>
              </a:rPr>
              <a:t>перенашивания</a:t>
            </a:r>
            <a:r>
              <a:rPr lang="ru-RU" sz="1200" b="0" i="0" u="none" strike="noStrike" kern="1200" baseline="0" dirty="0" smtClean="0">
                <a:solidFill>
                  <a:schemeClr val="tx1"/>
                </a:solidFill>
                <a:latin typeface="+mn-lt"/>
                <a:ea typeface="+mn-ea"/>
                <a:cs typeface="+mn-cs"/>
              </a:rPr>
              <a:t> беременности. </a:t>
            </a:r>
          </a:p>
          <a:p>
            <a:r>
              <a:rPr lang="ru-RU" sz="1200" b="0" i="0" u="none" strike="noStrike" kern="1200" baseline="0" dirty="0" smtClean="0">
                <a:solidFill>
                  <a:schemeClr val="tx1"/>
                </a:solidFill>
                <a:latin typeface="+mn-lt"/>
                <a:ea typeface="+mn-ea"/>
                <a:cs typeface="+mn-cs"/>
              </a:rPr>
              <a:t>Цитологическая картина влагалищного отделяемого (мазков или смывов) зависит от суммы гормональных воздействий (эстрогенных, </a:t>
            </a:r>
            <a:r>
              <a:rPr lang="ru-RU" sz="1200" b="0" i="0" u="none" strike="noStrike" kern="1200" baseline="0" dirty="0" err="1" smtClean="0">
                <a:solidFill>
                  <a:schemeClr val="tx1"/>
                </a:solidFill>
                <a:latin typeface="+mn-lt"/>
                <a:ea typeface="+mn-ea"/>
                <a:cs typeface="+mn-cs"/>
              </a:rPr>
              <a:t>гестагенных</a:t>
            </a:r>
            <a:r>
              <a:rPr lang="ru-RU" sz="1200" b="0" i="0" u="none" strike="noStrike" kern="1200" baseline="0" dirty="0" smtClean="0">
                <a:solidFill>
                  <a:schemeClr val="tx1"/>
                </a:solidFill>
                <a:latin typeface="+mn-lt"/>
                <a:ea typeface="+mn-ea"/>
                <a:cs typeface="+mn-cs"/>
              </a:rPr>
              <a:t>, андрогенных). Влагалищный мазок состоит из клеток различных слоёв эпителия слизистой оболочки влагалища. В нем иногда встречаются также </a:t>
            </a:r>
            <a:r>
              <a:rPr lang="ru-RU" sz="1200" b="0" i="0" u="none" strike="noStrike" kern="1200" baseline="0" dirty="0" err="1" smtClean="0">
                <a:solidFill>
                  <a:schemeClr val="tx1"/>
                </a:solidFill>
                <a:latin typeface="+mn-lt"/>
                <a:ea typeface="+mn-ea"/>
                <a:cs typeface="+mn-cs"/>
              </a:rPr>
              <a:t>эндоцервикальные</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эндометриальные</a:t>
            </a:r>
            <a:r>
              <a:rPr lang="ru-RU" sz="1200" b="0" i="0" u="none" strike="noStrike" kern="1200" baseline="0" dirty="0" smtClean="0">
                <a:solidFill>
                  <a:schemeClr val="tx1"/>
                </a:solidFill>
                <a:latin typeface="+mn-lt"/>
                <a:ea typeface="+mn-ea"/>
                <a:cs typeface="+mn-cs"/>
              </a:rPr>
              <a:t> клетки, эритроциты, многоядерные клетки, продукты ферментативной деятельности клеток (</a:t>
            </a:r>
            <a:r>
              <a:rPr lang="ru-RU" sz="1200" b="0" i="0" u="none" strike="noStrike" kern="1200" baseline="0" dirty="0" err="1" smtClean="0">
                <a:solidFill>
                  <a:schemeClr val="tx1"/>
                </a:solidFill>
                <a:latin typeface="+mn-lt"/>
                <a:ea typeface="+mn-ea"/>
                <a:cs typeface="+mn-cs"/>
              </a:rPr>
              <a:t>эстеразы</a:t>
            </a:r>
            <a:r>
              <a:rPr lang="ru-RU" sz="1200" b="0" i="0" u="none" strike="noStrike" kern="1200" baseline="0" dirty="0" smtClean="0">
                <a:solidFill>
                  <a:schemeClr val="tx1"/>
                </a:solidFill>
                <a:latin typeface="+mn-lt"/>
                <a:ea typeface="+mn-ea"/>
                <a:cs typeface="+mn-cs"/>
              </a:rPr>
              <a:t>, кислая фосфатаза, бета-</a:t>
            </a:r>
            <a:r>
              <a:rPr lang="ru-RU" sz="1200" b="0" i="0" u="none" strike="noStrike" kern="1200" baseline="0" dirty="0" err="1" smtClean="0">
                <a:solidFill>
                  <a:schemeClr val="tx1"/>
                </a:solidFill>
                <a:latin typeface="+mn-lt"/>
                <a:ea typeface="+mn-ea"/>
                <a:cs typeface="+mn-cs"/>
              </a:rPr>
              <a:t>глюкуронидаза</a:t>
            </a:r>
            <a:r>
              <a:rPr lang="ru-RU" sz="1200" b="0" i="0" u="none" strike="noStrike" kern="1200" baseline="0" dirty="0" smtClean="0">
                <a:solidFill>
                  <a:schemeClr val="tx1"/>
                </a:solidFill>
                <a:latin typeface="+mn-lt"/>
                <a:ea typeface="+mn-ea"/>
                <a:cs typeface="+mn-cs"/>
              </a:rPr>
              <a:t> и др.), лейкоциты, палочки </a:t>
            </a:r>
            <a:r>
              <a:rPr lang="ru-RU" sz="1200" b="0" i="0" u="none" strike="noStrike" kern="1200" baseline="0" dirty="0" err="1" smtClean="0">
                <a:solidFill>
                  <a:schemeClr val="tx1"/>
                </a:solidFill>
                <a:latin typeface="+mn-lt"/>
                <a:ea typeface="+mn-ea"/>
                <a:cs typeface="+mn-cs"/>
              </a:rPr>
              <a:t>Дедерлейна</a:t>
            </a:r>
            <a:r>
              <a:rPr lang="ru-RU" sz="1200" b="0" i="0" u="none" strike="noStrike" kern="1200" baseline="0" dirty="0" smtClean="0">
                <a:solidFill>
                  <a:schemeClr val="tx1"/>
                </a:solidFill>
                <a:latin typeface="+mn-lt"/>
                <a:ea typeface="+mn-ea"/>
                <a:cs typeface="+mn-cs"/>
              </a:rPr>
              <a:t>, клеточный детрит. </a:t>
            </a:r>
          </a:p>
          <a:p>
            <a:r>
              <a:rPr lang="ru-RU" sz="1200" b="0" i="0" u="none" strike="noStrike" kern="1200" baseline="0" dirty="0" smtClean="0">
                <a:solidFill>
                  <a:schemeClr val="tx1"/>
                </a:solidFill>
                <a:latin typeface="+mn-lt"/>
                <a:ea typeface="+mn-ea"/>
                <a:cs typeface="+mn-cs"/>
              </a:rPr>
              <a:t>Мазки берут из заднего или </a:t>
            </a:r>
            <a:r>
              <a:rPr lang="ru-RU" sz="1200" b="0" i="0" u="none" strike="noStrike" kern="1200" baseline="0" dirty="0" err="1" smtClean="0">
                <a:solidFill>
                  <a:schemeClr val="tx1"/>
                </a:solidFill>
                <a:latin typeface="+mn-lt"/>
                <a:ea typeface="+mn-ea"/>
                <a:cs typeface="+mn-cs"/>
              </a:rPr>
              <a:t>задне</a:t>
            </a:r>
            <a:r>
              <a:rPr lang="ru-RU" sz="1200" b="0" i="0" u="none" strike="noStrike" kern="1200" baseline="0" dirty="0" smtClean="0">
                <a:solidFill>
                  <a:schemeClr val="tx1"/>
                </a:solidFill>
                <a:latin typeface="+mn-lt"/>
                <a:ea typeface="+mn-ea"/>
                <a:cs typeface="+mn-cs"/>
              </a:rPr>
              <a:t>-бокового свода влагалища с помощью деревянного шпателя, ватным или марлевым шариком, </a:t>
            </a:r>
            <a:r>
              <a:rPr lang="ru-RU" sz="1200" b="0" i="0" u="none" strike="noStrike" kern="1200" baseline="0" dirty="0" err="1" smtClean="0">
                <a:solidFill>
                  <a:schemeClr val="tx1"/>
                </a:solidFill>
                <a:latin typeface="+mn-lt"/>
                <a:ea typeface="+mn-ea"/>
                <a:cs typeface="+mn-cs"/>
              </a:rPr>
              <a:t>браншей</a:t>
            </a:r>
            <a:r>
              <a:rPr lang="ru-RU" sz="1200" b="0" i="0" u="none" strike="noStrike" kern="1200" baseline="0" dirty="0" smtClean="0">
                <a:solidFill>
                  <a:schemeClr val="tx1"/>
                </a:solidFill>
                <a:latin typeface="+mn-lt"/>
                <a:ea typeface="+mn-ea"/>
                <a:cs typeface="+mn-cs"/>
              </a:rPr>
              <a:t> пинцета или стеклянной пипеткой с резиновым баллоном. У детей и девственниц используют для этой цели </a:t>
            </a:r>
            <a:r>
              <a:rPr lang="ru-RU" sz="1200" b="0" i="0" u="none" strike="noStrike" kern="1200" baseline="0" dirty="0" err="1" smtClean="0">
                <a:solidFill>
                  <a:schemeClr val="tx1"/>
                </a:solidFill>
                <a:latin typeface="+mn-lt"/>
                <a:ea typeface="+mn-ea"/>
                <a:cs typeface="+mn-cs"/>
              </a:rPr>
              <a:t>желобоватый</a:t>
            </a:r>
            <a:r>
              <a:rPr lang="ru-RU" sz="1200" b="0" i="0" u="none" strike="noStrike" kern="1200" baseline="0" dirty="0" smtClean="0">
                <a:solidFill>
                  <a:schemeClr val="tx1"/>
                </a:solidFill>
                <a:latin typeface="+mn-lt"/>
                <a:ea typeface="+mn-ea"/>
                <a:cs typeface="+mn-cs"/>
              </a:rPr>
              <a:t> зонд, можно использовать также ушную ложечку. </a:t>
            </a:r>
            <a:endParaRPr lang="ru-RU" dirty="0"/>
          </a:p>
        </p:txBody>
      </p:sp>
      <p:sp>
        <p:nvSpPr>
          <p:cNvPr id="4" name="Номер слайда 3"/>
          <p:cNvSpPr>
            <a:spLocks noGrp="1"/>
          </p:cNvSpPr>
          <p:nvPr>
            <p:ph type="sldNum" sz="quarter" idx="10"/>
          </p:nvPr>
        </p:nvSpPr>
        <p:spPr/>
        <p:txBody>
          <a:bodyPr/>
          <a:lstStyle/>
          <a:p>
            <a:fld id="{4CFF794F-3DAC-4EFB-8163-24EA8D3DEDCC}" type="slidenum">
              <a:rPr lang="ru-RU" smtClean="0"/>
              <a:t>18</a:t>
            </a:fld>
            <a:endParaRPr lang="ru-RU"/>
          </a:p>
        </p:txBody>
      </p:sp>
    </p:spTree>
    <p:extLst>
      <p:ext uri="{BB962C8B-B14F-4D97-AF65-F5344CB8AC3E}">
        <p14:creationId xmlns:p14="http://schemas.microsoft.com/office/powerpoint/2010/main" val="239492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Вместе с тем материал, подвергаемый цитологическому исследованию, позволяет </a:t>
            </a:r>
            <a:r>
              <a:rPr lang="ru-RU" b="1" i="1" dirty="0" smtClean="0"/>
              <a:t>оценивать изменения лишь на ограниченном участке. </a:t>
            </a:r>
            <a:r>
              <a:rPr lang="ru-RU" dirty="0" smtClean="0"/>
              <a:t>Кроме того, в процессе приготовления мазка нарушаются пространственные взаимоотношения компонентов ткани, сохраняющиеся в гистологическом срезе (лишь изредка в цитологическом препарате обнаруживаются небольшие фрагменты ткани). Таким образом, в тех случаях, когда требуется </a:t>
            </a:r>
            <a:r>
              <a:rPr lang="ru-RU" u="sng" dirty="0" smtClean="0"/>
              <a:t>выявить взаимное расположение клеток и межклеточного вещества</a:t>
            </a:r>
            <a:r>
              <a:rPr lang="ru-RU" dirty="0" smtClean="0"/>
              <a:t> в исследуемых тканях, цитологическое исследование уступает гистологическому.</a:t>
            </a:r>
          </a:p>
          <a:p>
            <a:endParaRPr lang="ru-RU" dirty="0"/>
          </a:p>
        </p:txBody>
      </p:sp>
      <p:sp>
        <p:nvSpPr>
          <p:cNvPr id="4" name="Номер слайда 3"/>
          <p:cNvSpPr>
            <a:spLocks noGrp="1"/>
          </p:cNvSpPr>
          <p:nvPr>
            <p:ph type="sldNum" sz="quarter" idx="10"/>
          </p:nvPr>
        </p:nvSpPr>
        <p:spPr/>
        <p:txBody>
          <a:bodyPr/>
          <a:lstStyle/>
          <a:p>
            <a:fld id="{4CFF794F-3DAC-4EFB-8163-24EA8D3DEDCC}" type="slidenum">
              <a:rPr lang="ru-RU" smtClean="0"/>
              <a:t>3</a:t>
            </a:fld>
            <a:endParaRPr lang="ru-RU"/>
          </a:p>
        </p:txBody>
      </p:sp>
    </p:spTree>
    <p:extLst>
      <p:ext uri="{BB962C8B-B14F-4D97-AF65-F5344CB8AC3E}">
        <p14:creationId xmlns:p14="http://schemas.microsoft.com/office/powerpoint/2010/main" val="39333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Цитологическое исследование предпочтительнее в тех случаях, когда невозможна или нежелательна биопсия, при необходимости детального изучения особенностей структуры клеток, быстрого получения результата</a:t>
            </a:r>
          </a:p>
          <a:p>
            <a:r>
              <a:rPr lang="ru-RU" dirty="0" smtClean="0"/>
              <a:t>(например, при обследовании больного в условиях поликлиники, массовых проф. осмотрах населения).</a:t>
            </a:r>
          </a:p>
          <a:p>
            <a:r>
              <a:rPr lang="ru-RU" dirty="0" smtClean="0"/>
              <a:t>Различают цитологическое исследование:</a:t>
            </a:r>
          </a:p>
          <a:p>
            <a:r>
              <a:rPr lang="ru-RU" dirty="0" smtClean="0"/>
              <a:t> так называемого </a:t>
            </a:r>
            <a:r>
              <a:rPr lang="ru-RU" dirty="0" err="1" smtClean="0"/>
              <a:t>эксфолиативного</a:t>
            </a:r>
            <a:r>
              <a:rPr lang="ru-RU" dirty="0" smtClean="0"/>
              <a:t> материала (мокрота, моча, сок предстательной железы, смывы из различных органов во время эндоскопии, а также из шейки и полости матки, выделения из молочных желез, соскобы и отпечатки с поверхностей эрозий, язв, свищей, ран, жидкость из суставных и серозных полостей, цереброспинальная и амниотическая жидкость);</a:t>
            </a:r>
          </a:p>
          <a:p>
            <a:r>
              <a:rPr lang="ru-RU" dirty="0" smtClean="0"/>
              <a:t> </a:t>
            </a:r>
            <a:r>
              <a:rPr lang="ru-RU" dirty="0" err="1" smtClean="0"/>
              <a:t>пунктатов</a:t>
            </a:r>
            <a:r>
              <a:rPr lang="ru-RU" dirty="0" smtClean="0"/>
              <a:t> (материала, полученного при аспирационной диагностической пункции, преимущественно тонкой иглой)</a:t>
            </a:r>
          </a:p>
          <a:p>
            <a:r>
              <a:rPr lang="ru-RU" dirty="0" smtClean="0"/>
              <a:t> отпечатков с удаленных тканей, например поверхности свежего разреза оперативно удаленной или взятой для гистологического исследования ткани.</a:t>
            </a:r>
            <a:endParaRPr lang="ru-RU" dirty="0"/>
          </a:p>
        </p:txBody>
      </p:sp>
      <p:sp>
        <p:nvSpPr>
          <p:cNvPr id="4" name="Номер слайда 3"/>
          <p:cNvSpPr>
            <a:spLocks noGrp="1"/>
          </p:cNvSpPr>
          <p:nvPr>
            <p:ph type="sldNum" sz="quarter" idx="10"/>
          </p:nvPr>
        </p:nvSpPr>
        <p:spPr/>
        <p:txBody>
          <a:bodyPr/>
          <a:lstStyle/>
          <a:p>
            <a:fld id="{4CFF794F-3DAC-4EFB-8163-24EA8D3DEDCC}" type="slidenum">
              <a:rPr lang="ru-RU" smtClean="0"/>
              <a:t>4</a:t>
            </a:fld>
            <a:endParaRPr lang="ru-RU"/>
          </a:p>
        </p:txBody>
      </p:sp>
    </p:spTree>
    <p:extLst>
      <p:ext uri="{BB962C8B-B14F-4D97-AF65-F5344CB8AC3E}">
        <p14:creationId xmlns:p14="http://schemas.microsoft.com/office/powerpoint/2010/main" val="428594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Область применения</a:t>
            </a:r>
          </a:p>
          <a:p>
            <a:r>
              <a:rPr lang="ru-RU" dirty="0" smtClean="0"/>
              <a:t>С помощью цитологического исследования оценивают состояние эпителия, мезотелия и степень его пролиферации; гормональную активность у женщин; контролируют степень повреждения опухолевых клеток при лечении злокачественных опухолей, изменение гормонального статуса под влиянием гормональной терапии, следят за динамикой заживления ран и др.</a:t>
            </a:r>
          </a:p>
          <a:p>
            <a:r>
              <a:rPr lang="ru-RU" dirty="0" smtClean="0"/>
              <a:t>Цитологическое исследование широко применяют во время операции для срочного решения диагностических задач (установления природы патологического процесса, выявления метастазов опухоли или её прорастания в окружающие ткани, наличия клеток опухоли в краях операционного разреза и др.). Значение такого исследования особенно велико при необходимости анализа рыхлых, крошащихся масс, костных и обызвествленных тканей или очень мелких очагов, не пригодных для срочного гистологического исследования.</a:t>
            </a:r>
          </a:p>
          <a:p>
            <a:r>
              <a:rPr lang="ru-RU" dirty="0" smtClean="0"/>
              <a:t>При диагностике заболеваний различных органов применяют алгоритмы цитологических исследований. При этом цитологическое исследование рассматривают как неотъемлемую часть общего комплекса диагностических мероприятий. Задача алгоритма состоит в получении максимальной объективной цитологической информации в кратчайший срок, без вреда для больного, при минимальном числе исследований.</a:t>
            </a:r>
          </a:p>
          <a:p>
            <a:r>
              <a:rPr lang="ru-RU" dirty="0" smtClean="0"/>
              <a:t>Алгоритм предусматривает необходимость первоочередного применения наиболее безопасных и эффективных способов получения материала, предпочтительность одномоментных комплексных исследований при обязательном учете особенностей течения патологического процесса, соблюдение принципа преемственности информации.</a:t>
            </a:r>
          </a:p>
          <a:p>
            <a:r>
              <a:rPr lang="ru-RU" dirty="0" smtClean="0"/>
              <a:t>Ожидаемый результат цитологического исследования зависит от того, насколько правильно получен материал (непосредственно из участка поражения или вблизи него, из участка некроза, кровоизлияния и т. д.). Во многих случаях врач-</a:t>
            </a:r>
            <a:r>
              <a:rPr lang="ru-RU" dirty="0" err="1" smtClean="0"/>
              <a:t>цитолог</a:t>
            </a:r>
            <a:r>
              <a:rPr lang="ru-RU" dirty="0" smtClean="0"/>
              <a:t> лично участвует в проведении пункций и других манипуляций, направленных на получение материала для цитологического исследования.</a:t>
            </a:r>
            <a:endParaRPr lang="ru-RU" dirty="0"/>
          </a:p>
        </p:txBody>
      </p:sp>
      <p:sp>
        <p:nvSpPr>
          <p:cNvPr id="4" name="Номер слайда 3"/>
          <p:cNvSpPr>
            <a:spLocks noGrp="1"/>
          </p:cNvSpPr>
          <p:nvPr>
            <p:ph type="sldNum" sz="quarter" idx="10"/>
          </p:nvPr>
        </p:nvSpPr>
        <p:spPr/>
        <p:txBody>
          <a:bodyPr/>
          <a:lstStyle/>
          <a:p>
            <a:fld id="{4CFF794F-3DAC-4EFB-8163-24EA8D3DEDCC}" type="slidenum">
              <a:rPr lang="ru-RU" smtClean="0"/>
              <a:t>6</a:t>
            </a:fld>
            <a:endParaRPr lang="ru-RU"/>
          </a:p>
        </p:txBody>
      </p:sp>
    </p:spTree>
    <p:extLst>
      <p:ext uri="{BB962C8B-B14F-4D97-AF65-F5344CB8AC3E}">
        <p14:creationId xmlns:p14="http://schemas.microsoft.com/office/powerpoint/2010/main" val="260122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Цель цитологических исследований Эти исследования проводятся при помощи микроскопа. При этом можно увидеть особенности строения различных клеток, а также оценить клеточный состав каких-либо тканей или биологических жидкостей человека. Так можно обнаружить патологические изменения, которые характерны для определенных заболеваний, и поставить диагноз. Цитология позволяет выявить некоторые физиологические изменения в организме, возникающие, например, при беременности. Также этот метод помогает оценить гормональный статус женщины, который меняется в зависимости от фазы менструального цикла.</a:t>
            </a:r>
          </a:p>
          <a:p>
            <a:r>
              <a:rPr lang="ru-RU" dirty="0" smtClean="0"/>
              <a:t>Цитологическое исследование имеет сходство с гистологическим анализом, при котором изучают кусочки тканей. Но для первого метода диагностики требуется намного меньше биологического материала (нужны только отдельные клетки или их комплексы). Препараты (мазки или отпечатки) для цитологического исследования готовятся быстро, без помощи специальной аппаратуры и длительной предварительной подготовки. При помощи цитологического анализа можно оценить изменения только на ограниченном участке ткани или органа. При этом невозможно изучить взаиморасположение клеток, как при гистологическом исследовании. Цитологический анализ проводят в тех ситуациях, когда нет возможности выполнить биопсию (прижизненное изъятие кусочков тканей или органов), если необходимо тщательно изучить строение клеток или быстро получить результаты. Обычно цитологический анализ проводится:</a:t>
            </a:r>
          </a:p>
          <a:p>
            <a:r>
              <a:rPr lang="ru-RU" dirty="0" smtClean="0"/>
              <a:t> При массовых профилактических осмотрах;</a:t>
            </a:r>
          </a:p>
          <a:p>
            <a:r>
              <a:rPr lang="ru-RU" dirty="0" smtClean="0"/>
              <a:t> Для установления или уточнения диагноза при каком-либо заболевании;</a:t>
            </a:r>
          </a:p>
          <a:p>
            <a:r>
              <a:rPr lang="ru-RU" dirty="0" smtClean="0"/>
              <a:t> Для установления или уточнения диагноза во время оперативного вмешательства;</a:t>
            </a:r>
          </a:p>
          <a:p>
            <a:r>
              <a:rPr lang="ru-RU" dirty="0" smtClean="0"/>
              <a:t> Для контроля над эффективностью лечения, как во время его проведения, так и после его завершения; Для своевременного выявления рецидивов (возобновления) каких-либо болезней.</a:t>
            </a:r>
            <a:endParaRPr lang="ru-RU" dirty="0"/>
          </a:p>
        </p:txBody>
      </p:sp>
      <p:sp>
        <p:nvSpPr>
          <p:cNvPr id="4" name="Номер слайда 3"/>
          <p:cNvSpPr>
            <a:spLocks noGrp="1"/>
          </p:cNvSpPr>
          <p:nvPr>
            <p:ph type="sldNum" sz="quarter" idx="10"/>
          </p:nvPr>
        </p:nvSpPr>
        <p:spPr/>
        <p:txBody>
          <a:bodyPr/>
          <a:lstStyle/>
          <a:p>
            <a:fld id="{4CFF794F-3DAC-4EFB-8163-24EA8D3DEDCC}" type="slidenum">
              <a:rPr lang="ru-RU" smtClean="0"/>
              <a:t>7</a:t>
            </a:fld>
            <a:endParaRPr lang="ru-RU"/>
          </a:p>
        </p:txBody>
      </p:sp>
    </p:spTree>
    <p:extLst>
      <p:ext uri="{BB962C8B-B14F-4D97-AF65-F5344CB8AC3E}">
        <p14:creationId xmlns:p14="http://schemas.microsoft.com/office/powerpoint/2010/main" val="308540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u="none" strike="noStrike" kern="1200" baseline="0" dirty="0" smtClean="0">
                <a:solidFill>
                  <a:schemeClr val="tx1"/>
                </a:solidFill>
                <a:latin typeface="+mn-lt"/>
                <a:ea typeface="+mn-ea"/>
                <a:cs typeface="+mn-cs"/>
              </a:rPr>
              <a:t>Материал для исследования </a:t>
            </a:r>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Материалы для проведения исследования могут быть различными. Выбор способа их получения зависит от характера поражения органов и тканей. Обычно под микроскопом исследуют: </a:t>
            </a:r>
          </a:p>
          <a:p>
            <a:r>
              <a:rPr lang="ru-RU" sz="1200" b="0" i="0" u="none" strike="noStrike" kern="1200" baseline="0" dirty="0" smtClean="0">
                <a:solidFill>
                  <a:schemeClr val="tx1"/>
                </a:solidFill>
                <a:latin typeface="+mn-lt"/>
                <a:ea typeface="+mn-ea"/>
                <a:cs typeface="+mn-cs"/>
              </a:rPr>
              <a:t> Мокроту; </a:t>
            </a:r>
          </a:p>
          <a:p>
            <a:r>
              <a:rPr lang="ru-RU" sz="1200" b="0" i="0" u="none" strike="noStrike" kern="1200" baseline="0" dirty="0" smtClean="0">
                <a:solidFill>
                  <a:schemeClr val="tx1"/>
                </a:solidFill>
                <a:latin typeface="+mn-lt"/>
                <a:ea typeface="+mn-ea"/>
                <a:cs typeface="+mn-cs"/>
              </a:rPr>
              <a:t> Мочу; </a:t>
            </a:r>
          </a:p>
          <a:p>
            <a:r>
              <a:rPr lang="ru-RU" sz="1200" b="0" i="0" u="none" strike="noStrike" kern="1200" baseline="0" dirty="0" smtClean="0">
                <a:solidFill>
                  <a:schemeClr val="tx1"/>
                </a:solidFill>
                <a:latin typeface="+mn-lt"/>
                <a:ea typeface="+mn-ea"/>
                <a:cs typeface="+mn-cs"/>
              </a:rPr>
              <a:t> Сок предстательной железы; </a:t>
            </a:r>
          </a:p>
          <a:p>
            <a:r>
              <a:rPr lang="ru-RU" sz="1200" b="0" i="0" u="none" strike="noStrike" kern="1200" baseline="0" dirty="0" smtClean="0">
                <a:solidFill>
                  <a:schemeClr val="tx1"/>
                </a:solidFill>
                <a:latin typeface="+mn-lt"/>
                <a:ea typeface="+mn-ea"/>
                <a:cs typeface="+mn-cs"/>
              </a:rPr>
              <a:t> Цереброспинальную (полученную из спинномозгового канала) жидкость; </a:t>
            </a:r>
          </a:p>
          <a:p>
            <a:r>
              <a:rPr lang="ru-RU" sz="1200" b="0" i="0" u="none" strike="noStrike" kern="1200" baseline="0" dirty="0" smtClean="0">
                <a:solidFill>
                  <a:schemeClr val="tx1"/>
                </a:solidFill>
                <a:latin typeface="+mn-lt"/>
                <a:ea typeface="+mn-ea"/>
                <a:cs typeface="+mn-cs"/>
              </a:rPr>
              <a:t> Амниотическую жидкость (околоплодные воды); </a:t>
            </a:r>
          </a:p>
          <a:p>
            <a:r>
              <a:rPr lang="ru-RU" sz="1200" b="0" i="0" u="none" strike="noStrike" kern="1200" baseline="0" dirty="0" smtClean="0">
                <a:solidFill>
                  <a:schemeClr val="tx1"/>
                </a:solidFill>
                <a:latin typeface="+mn-lt"/>
                <a:ea typeface="+mn-ea"/>
                <a:cs typeface="+mn-cs"/>
              </a:rPr>
              <a:t> Соскобы с различных поверхностей (например, с шейки матки, с поверхности ран, язв, некоторых опухолей); </a:t>
            </a:r>
          </a:p>
          <a:p>
            <a:r>
              <a:rPr lang="ru-RU" sz="1200" b="0" i="0" u="none" strike="noStrike" kern="1200" baseline="0" dirty="0" smtClean="0">
                <a:solidFill>
                  <a:schemeClr val="tx1"/>
                </a:solidFill>
                <a:latin typeface="+mn-lt"/>
                <a:ea typeface="+mn-ea"/>
                <a:cs typeface="+mn-cs"/>
              </a:rPr>
              <a:t> Материал, который получен при проведении эндоскопического обследования бронхов, желудка, кишечника; </a:t>
            </a:r>
          </a:p>
          <a:p>
            <a:r>
              <a:rPr lang="ru-RU" sz="1200" b="0" i="0" u="none" strike="noStrike" kern="1200" baseline="0" dirty="0" smtClean="0">
                <a:solidFill>
                  <a:schemeClr val="tx1"/>
                </a:solidFill>
                <a:latin typeface="+mn-lt"/>
                <a:ea typeface="+mn-ea"/>
                <a:cs typeface="+mn-cs"/>
              </a:rPr>
              <a:t> Жидкости из полостей суставов или серозных полостей (брюшной, плевральной, околосердечной); </a:t>
            </a:r>
          </a:p>
          <a:p>
            <a:r>
              <a:rPr lang="ru-RU" sz="1200" b="0" i="0" u="none" strike="noStrike" kern="1200" baseline="0" dirty="0" smtClean="0">
                <a:solidFill>
                  <a:schemeClr val="tx1"/>
                </a:solidFill>
                <a:latin typeface="+mn-lt"/>
                <a:ea typeface="+mn-ea"/>
                <a:cs typeface="+mn-cs"/>
              </a:rPr>
              <a:t> Материал, полученный при пункции различных органов (например, молочной железы, лимфатических узлов); </a:t>
            </a:r>
          </a:p>
          <a:p>
            <a:r>
              <a:rPr lang="ru-RU" sz="1200" b="0" i="0" u="none" strike="noStrike" kern="1200" baseline="0" dirty="0" smtClean="0">
                <a:solidFill>
                  <a:schemeClr val="tx1"/>
                </a:solidFill>
                <a:latin typeface="+mn-lt"/>
                <a:ea typeface="+mn-ea"/>
                <a:cs typeface="+mn-cs"/>
              </a:rPr>
              <a:t> Отпечатки с поверхности разреза удаленных при операции органов. </a:t>
            </a:r>
          </a:p>
          <a:p>
            <a:endParaRPr lang="ru-RU" dirty="0"/>
          </a:p>
        </p:txBody>
      </p:sp>
      <p:sp>
        <p:nvSpPr>
          <p:cNvPr id="4" name="Номер слайда 3"/>
          <p:cNvSpPr>
            <a:spLocks noGrp="1"/>
          </p:cNvSpPr>
          <p:nvPr>
            <p:ph type="sldNum" sz="quarter" idx="10"/>
          </p:nvPr>
        </p:nvSpPr>
        <p:spPr/>
        <p:txBody>
          <a:bodyPr/>
          <a:lstStyle/>
          <a:p>
            <a:fld id="{4CFF794F-3DAC-4EFB-8163-24EA8D3DEDCC}" type="slidenum">
              <a:rPr lang="ru-RU" smtClean="0"/>
              <a:t>9</a:t>
            </a:fld>
            <a:endParaRPr lang="ru-RU"/>
          </a:p>
        </p:txBody>
      </p:sp>
    </p:spTree>
    <p:extLst>
      <p:ext uri="{BB962C8B-B14F-4D97-AF65-F5344CB8AC3E}">
        <p14:creationId xmlns:p14="http://schemas.microsoft.com/office/powerpoint/2010/main" val="427133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FF794F-3DAC-4EFB-8163-24EA8D3DEDCC}" type="slidenum">
              <a:rPr lang="ru-RU" smtClean="0"/>
              <a:t>10</a:t>
            </a:fld>
            <a:endParaRPr lang="ru-RU"/>
          </a:p>
        </p:txBody>
      </p:sp>
    </p:spTree>
    <p:extLst>
      <p:ext uri="{BB962C8B-B14F-4D97-AF65-F5344CB8AC3E}">
        <p14:creationId xmlns:p14="http://schemas.microsoft.com/office/powerpoint/2010/main" val="347926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u="none" strike="noStrike" kern="1200" baseline="0" dirty="0" smtClean="0">
                <a:solidFill>
                  <a:schemeClr val="tx1"/>
                </a:solidFill>
                <a:latin typeface="+mn-lt"/>
                <a:ea typeface="+mn-ea"/>
                <a:cs typeface="+mn-cs"/>
              </a:rPr>
              <a:t>Способ получения материала </a:t>
            </a:r>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Характер и способ получения материала для цитологического исследования определяется локализацией патологического процесса в том или ином органе (ткани). </a:t>
            </a:r>
          </a:p>
          <a:p>
            <a:r>
              <a:rPr lang="ru-RU" sz="1200" b="0" i="0" u="none" strike="noStrike" kern="1200" baseline="0" dirty="0" smtClean="0">
                <a:solidFill>
                  <a:schemeClr val="tx1"/>
                </a:solidFill>
                <a:latin typeface="+mn-lt"/>
                <a:ea typeface="+mn-ea"/>
                <a:cs typeface="+mn-cs"/>
              </a:rPr>
              <a:t>При заболеваниях кожи с помощью цитологического исследования изучают соскобы и отпечатки с изъязвленной поверхности, </a:t>
            </a:r>
            <a:r>
              <a:rPr lang="ru-RU" sz="1200" b="0" i="0" u="none" strike="noStrike" kern="1200" baseline="0" dirty="0" err="1" smtClean="0">
                <a:solidFill>
                  <a:schemeClr val="tx1"/>
                </a:solidFill>
                <a:latin typeface="+mn-lt"/>
                <a:ea typeface="+mn-ea"/>
                <a:cs typeface="+mn-cs"/>
              </a:rPr>
              <a:t>пунктаты</a:t>
            </a:r>
            <a:r>
              <a:rPr lang="ru-RU" sz="1200" b="0" i="0" u="none" strike="noStrike" kern="1200" baseline="0" dirty="0" smtClean="0">
                <a:solidFill>
                  <a:schemeClr val="tx1"/>
                </a:solidFill>
                <a:latin typeface="+mn-lt"/>
                <a:ea typeface="+mn-ea"/>
                <a:cs typeface="+mn-cs"/>
              </a:rPr>
              <a:t> из патологических образований. </a:t>
            </a:r>
          </a:p>
          <a:p>
            <a:r>
              <a:rPr lang="ru-RU" sz="1200" b="0" i="0" u="none" strike="noStrike" kern="1200" baseline="0" dirty="0" smtClean="0">
                <a:solidFill>
                  <a:schemeClr val="tx1"/>
                </a:solidFill>
                <a:latin typeface="+mn-lt"/>
                <a:ea typeface="+mn-ea"/>
                <a:cs typeface="+mn-cs"/>
              </a:rPr>
              <a:t>При поражениях мягких тканей и костей, заболеваниях щитовидной железы и органов кроветворения объектом цитологического исследования являются </a:t>
            </a:r>
            <a:r>
              <a:rPr lang="ru-RU" sz="1200" b="0" i="0" u="none" strike="noStrike" kern="1200" baseline="0" dirty="0" err="1" smtClean="0">
                <a:solidFill>
                  <a:schemeClr val="tx1"/>
                </a:solidFill>
                <a:latin typeface="+mn-lt"/>
                <a:ea typeface="+mn-ea"/>
                <a:cs typeface="+mn-cs"/>
              </a:rPr>
              <a:t>пунктаты</a:t>
            </a:r>
            <a:r>
              <a:rPr lang="ru-RU" sz="1200" b="0" i="0" u="none" strike="noStrike" kern="1200" baseline="0" dirty="0" smtClean="0">
                <a:solidFill>
                  <a:schemeClr val="tx1"/>
                </a:solidFill>
                <a:latin typeface="+mn-lt"/>
                <a:ea typeface="+mn-ea"/>
                <a:cs typeface="+mn-cs"/>
              </a:rPr>
              <a:t> из участков поражения. При заболеваниях нервной системы цитологическому исследованию подвергают цереброспинальную жидкость, при заболеваниях глаза – соскобы с поверхности конъюнктивы, </a:t>
            </a:r>
            <a:r>
              <a:rPr lang="ru-RU" sz="1200" b="0" i="0" u="none" strike="noStrike" kern="1200" baseline="0" dirty="0" err="1" smtClean="0">
                <a:solidFill>
                  <a:schemeClr val="tx1"/>
                </a:solidFill>
                <a:latin typeface="+mn-lt"/>
                <a:ea typeface="+mn-ea"/>
                <a:cs typeface="+mn-cs"/>
              </a:rPr>
              <a:t>пунктаты</a:t>
            </a:r>
            <a:r>
              <a:rPr lang="ru-RU" sz="1200" b="0" i="0" u="none" strike="noStrike" kern="1200" baseline="0" dirty="0" smtClean="0">
                <a:solidFill>
                  <a:schemeClr val="tx1"/>
                </a:solidFill>
                <a:latin typeface="+mn-lt"/>
                <a:ea typeface="+mn-ea"/>
                <a:cs typeface="+mn-cs"/>
              </a:rPr>
              <a:t> из стекловидного тела. </a:t>
            </a:r>
          </a:p>
          <a:p>
            <a:r>
              <a:rPr lang="ru-RU" sz="1200" b="0" i="0" u="none" strike="noStrike" kern="1200" baseline="0" dirty="0" smtClean="0">
                <a:solidFill>
                  <a:schemeClr val="tx1"/>
                </a:solidFill>
                <a:latin typeface="+mn-lt"/>
                <a:ea typeface="+mn-ea"/>
                <a:cs typeface="+mn-cs"/>
              </a:rPr>
              <a:t>При диагностике заболеваний органов дыхания цитологическому исследованию подлежит мокрота, в том числе и мокрота, выделение которой индуцировано ингаляцией трипсина; материал, полученный путём соскоба, аспирации, смыва, пункции, в том числе лимфатических узлов средостения, во время бронхоскопии и </a:t>
            </a:r>
            <a:r>
              <a:rPr lang="ru-RU" sz="1200" b="0" i="0" u="none" strike="noStrike" kern="1200" baseline="0" dirty="0" err="1" smtClean="0">
                <a:solidFill>
                  <a:schemeClr val="tx1"/>
                </a:solidFill>
                <a:latin typeface="+mn-lt"/>
                <a:ea typeface="+mn-ea"/>
                <a:cs typeface="+mn-cs"/>
              </a:rPr>
              <a:t>трансторакальной</a:t>
            </a:r>
            <a:r>
              <a:rPr lang="ru-RU" sz="1200" b="0" i="0" u="none" strike="noStrike" kern="1200" baseline="0" dirty="0" smtClean="0">
                <a:solidFill>
                  <a:schemeClr val="tx1"/>
                </a:solidFill>
                <a:latin typeface="+mn-lt"/>
                <a:ea typeface="+mn-ea"/>
                <a:cs typeface="+mn-cs"/>
              </a:rPr>
              <a:t> пункции. </a:t>
            </a:r>
          </a:p>
          <a:p>
            <a:r>
              <a:rPr lang="ru-RU" sz="1200" b="0" i="0" u="none" strike="noStrike" kern="1200" baseline="0" dirty="0" smtClean="0">
                <a:solidFill>
                  <a:schemeClr val="tx1"/>
                </a:solidFill>
                <a:latin typeface="+mn-lt"/>
                <a:ea typeface="+mn-ea"/>
                <a:cs typeface="+mn-cs"/>
              </a:rPr>
              <a:t>С целью цитологической диагностики заболеваний органов пищеварения исследуют смывы из пищевода, желудка, двенадцатиперстной кишки, сигмовидной и прямой кишки («слепой» способ); смывы, полученные под визуальным контролем через катетер, подведённый к участку поражения; соскобы с помощью нейлоновой щетки во время эзофагоскопии, гастроскопии, </a:t>
            </a:r>
            <a:r>
              <a:rPr lang="ru-RU" sz="1200" b="0" i="0" u="none" strike="noStrike" kern="1200" baseline="0" dirty="0" err="1" smtClean="0">
                <a:solidFill>
                  <a:schemeClr val="tx1"/>
                </a:solidFill>
                <a:latin typeface="+mn-lt"/>
                <a:ea typeface="+mn-ea"/>
                <a:cs typeface="+mn-cs"/>
              </a:rPr>
              <a:t>дуоденоскопии</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сигмоскопии</a:t>
            </a:r>
            <a:r>
              <a:rPr lang="ru-RU" sz="1200" b="0" i="0" u="none" strike="noStrike" kern="1200" baseline="0" dirty="0" smtClean="0">
                <a:solidFill>
                  <a:schemeClr val="tx1"/>
                </a:solidFill>
                <a:latin typeface="+mn-lt"/>
                <a:ea typeface="+mn-ea"/>
                <a:cs typeface="+mn-cs"/>
              </a:rPr>
              <a:t>, ректоскопии; соскобы и </a:t>
            </a:r>
            <a:r>
              <a:rPr lang="ru-RU" sz="1200" b="0" i="0" u="none" strike="noStrike" kern="1200" baseline="0" dirty="0" err="1" smtClean="0">
                <a:solidFill>
                  <a:schemeClr val="tx1"/>
                </a:solidFill>
                <a:latin typeface="+mn-lt"/>
                <a:ea typeface="+mn-ea"/>
                <a:cs typeface="+mn-cs"/>
              </a:rPr>
              <a:t>аспирируемый</a:t>
            </a:r>
            <a:r>
              <a:rPr lang="ru-RU" sz="1200" b="0" i="0" u="none" strike="noStrike" kern="1200" baseline="0" dirty="0" smtClean="0">
                <a:solidFill>
                  <a:schemeClr val="tx1"/>
                </a:solidFill>
                <a:latin typeface="+mn-lt"/>
                <a:ea typeface="+mn-ea"/>
                <a:cs typeface="+mn-cs"/>
              </a:rPr>
              <a:t> материал из общего желчного и главного панкреатического протоков во время ретроградной эндоскопической </a:t>
            </a:r>
            <a:r>
              <a:rPr lang="ru-RU" sz="1200" b="0" i="0" u="none" strike="noStrike" kern="1200" baseline="0" dirty="0" err="1" smtClean="0">
                <a:solidFill>
                  <a:schemeClr val="tx1"/>
                </a:solidFill>
                <a:latin typeface="+mn-lt"/>
                <a:ea typeface="+mn-ea"/>
                <a:cs typeface="+mn-cs"/>
              </a:rPr>
              <a:t>панкреатохолангиографии</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пунктаты</a:t>
            </a:r>
            <a:r>
              <a:rPr lang="ru-RU" sz="1200" b="0" i="0" u="none" strike="noStrike" kern="1200" baseline="0" dirty="0" smtClean="0">
                <a:solidFill>
                  <a:schemeClr val="tx1"/>
                </a:solidFill>
                <a:latin typeface="+mn-lt"/>
                <a:ea typeface="+mn-ea"/>
                <a:cs typeface="+mn-cs"/>
              </a:rPr>
              <a:t> из слюнных желез, печени; </a:t>
            </a:r>
            <a:r>
              <a:rPr lang="ru-RU" sz="1200" b="0" i="0" u="none" strike="noStrike" kern="1200" baseline="0" dirty="0" err="1" smtClean="0">
                <a:solidFill>
                  <a:schemeClr val="tx1"/>
                </a:solidFill>
                <a:latin typeface="+mn-lt"/>
                <a:ea typeface="+mn-ea"/>
                <a:cs typeface="+mn-cs"/>
              </a:rPr>
              <a:t>пунктаты</a:t>
            </a:r>
            <a:r>
              <a:rPr lang="ru-RU" sz="1200" b="0" i="0" u="none" strike="noStrike" kern="1200" baseline="0" dirty="0" smtClean="0">
                <a:solidFill>
                  <a:schemeClr val="tx1"/>
                </a:solidFill>
                <a:latin typeface="+mn-lt"/>
                <a:ea typeface="+mn-ea"/>
                <a:cs typeface="+mn-cs"/>
              </a:rPr>
              <a:t>, соскобы и отпечатки из различных органов брюшной полости при лапароскопии, асцитическая жидкость, полученная при лапароцентезе. </a:t>
            </a:r>
          </a:p>
          <a:p>
            <a:r>
              <a:rPr lang="ru-RU" sz="1200" b="0" i="0" u="none" strike="noStrike" kern="1200" baseline="0" dirty="0" smtClean="0">
                <a:solidFill>
                  <a:schemeClr val="tx1"/>
                </a:solidFill>
                <a:latin typeface="+mn-lt"/>
                <a:ea typeface="+mn-ea"/>
                <a:cs typeface="+mn-cs"/>
              </a:rPr>
              <a:t>При диагностике заболеваний молочной железы изучают выделения из соска и </a:t>
            </a:r>
            <a:r>
              <a:rPr lang="ru-RU" sz="1200" b="0" i="0" u="none" strike="noStrike" kern="1200" baseline="0" dirty="0" err="1" smtClean="0">
                <a:solidFill>
                  <a:schemeClr val="tx1"/>
                </a:solidFill>
                <a:latin typeface="+mn-lt"/>
                <a:ea typeface="+mn-ea"/>
                <a:cs typeface="+mn-cs"/>
              </a:rPr>
              <a:t>пунктаты</a:t>
            </a:r>
            <a:r>
              <a:rPr lang="ru-RU" sz="1200" b="0" i="0" u="none" strike="noStrike" kern="1200" baseline="0" dirty="0" smtClean="0">
                <a:solidFill>
                  <a:schemeClr val="tx1"/>
                </a:solidFill>
                <a:latin typeface="+mn-lt"/>
                <a:ea typeface="+mn-ea"/>
                <a:cs typeface="+mn-cs"/>
              </a:rPr>
              <a:t> пальпируемых и выявленных с помощью маммографии и </a:t>
            </a:r>
            <a:r>
              <a:rPr lang="ru-RU" sz="1200" b="0" i="0" u="none" strike="noStrike" kern="1200" baseline="0" dirty="0" err="1" smtClean="0">
                <a:solidFill>
                  <a:schemeClr val="tx1"/>
                </a:solidFill>
                <a:latin typeface="+mn-lt"/>
                <a:ea typeface="+mn-ea"/>
                <a:cs typeface="+mn-cs"/>
              </a:rPr>
              <a:t>термографии</a:t>
            </a:r>
            <a:r>
              <a:rPr lang="ru-RU" sz="1200" b="0" i="0" u="none" strike="noStrike" kern="1200" baseline="0" dirty="0" smtClean="0">
                <a:solidFill>
                  <a:schemeClr val="tx1"/>
                </a:solidFill>
                <a:latin typeface="+mn-lt"/>
                <a:ea typeface="+mn-ea"/>
                <a:cs typeface="+mn-cs"/>
              </a:rPr>
              <a:t> не пальпируемых образований. </a:t>
            </a:r>
          </a:p>
          <a:p>
            <a:r>
              <a:rPr lang="ru-RU" sz="1200" b="0" i="0" u="none" strike="noStrike" kern="1200" baseline="0" dirty="0" smtClean="0">
                <a:solidFill>
                  <a:schemeClr val="tx1"/>
                </a:solidFill>
                <a:latin typeface="+mn-lt"/>
                <a:ea typeface="+mn-ea"/>
                <a:cs typeface="+mn-cs"/>
              </a:rPr>
              <a:t>При диагностике заболеваний мужских половых органов цитологическому исследованию подвергают </a:t>
            </a:r>
            <a:r>
              <a:rPr lang="ru-RU" sz="1200" b="0" i="0" u="none" strike="noStrike" kern="1200" baseline="0" dirty="0" err="1" smtClean="0">
                <a:solidFill>
                  <a:schemeClr val="tx1"/>
                </a:solidFill>
                <a:latin typeface="+mn-lt"/>
                <a:ea typeface="+mn-ea"/>
                <a:cs typeface="+mn-cs"/>
              </a:rPr>
              <a:t>пунктаты</a:t>
            </a:r>
            <a:r>
              <a:rPr lang="ru-RU" sz="1200" b="0" i="0" u="none" strike="noStrike" kern="1200" baseline="0" dirty="0" smtClean="0">
                <a:solidFill>
                  <a:schemeClr val="tx1"/>
                </a:solidFill>
                <a:latin typeface="+mn-lt"/>
                <a:ea typeface="+mn-ea"/>
                <a:cs typeface="+mn-cs"/>
              </a:rPr>
              <a:t> из яичка и предстательной железы. </a:t>
            </a:r>
          </a:p>
          <a:p>
            <a:r>
              <a:rPr lang="ru-RU" sz="1200" b="0" i="0" u="none" strike="noStrike" kern="1200" baseline="0" dirty="0" smtClean="0">
                <a:solidFill>
                  <a:schemeClr val="tx1"/>
                </a:solidFill>
                <a:latin typeface="+mn-lt"/>
                <a:ea typeface="+mn-ea"/>
                <a:cs typeface="+mn-cs"/>
              </a:rPr>
              <a:t>Цитологическая диагностика заболеваний органов </a:t>
            </a:r>
            <a:r>
              <a:rPr lang="ru-RU" sz="1200" b="1" i="0" u="none" strike="noStrike" kern="1200" baseline="0" dirty="0" smtClean="0">
                <a:solidFill>
                  <a:schemeClr val="tx1"/>
                </a:solidFill>
                <a:latin typeface="+mn-lt"/>
                <a:ea typeface="+mn-ea"/>
                <a:cs typeface="+mn-cs"/>
              </a:rPr>
              <a:t>мочевыделения</a:t>
            </a:r>
            <a:r>
              <a:rPr lang="ru-RU" sz="1200" b="0" i="0" u="none" strike="noStrike" kern="1200" baseline="0" dirty="0" smtClean="0">
                <a:solidFill>
                  <a:schemeClr val="tx1"/>
                </a:solidFill>
                <a:latin typeface="+mn-lt"/>
                <a:ea typeface="+mn-ea"/>
                <a:cs typeface="+mn-cs"/>
              </a:rPr>
              <a:t> основана на исследовании выделившейся мочи; остаточной мочи, полученной из мочевого пузыря катетером; смывов, соскобов, </a:t>
            </a:r>
            <a:r>
              <a:rPr lang="ru-RU" sz="1200" b="0" i="0" u="none" strike="noStrike" kern="1200" baseline="0" dirty="0" err="1" smtClean="0">
                <a:solidFill>
                  <a:schemeClr val="tx1"/>
                </a:solidFill>
                <a:latin typeface="+mn-lt"/>
                <a:ea typeface="+mn-ea"/>
                <a:cs typeface="+mn-cs"/>
              </a:rPr>
              <a:t>аспирируемого</a:t>
            </a:r>
            <a:r>
              <a:rPr lang="ru-RU" sz="1200" b="0" i="0" u="none" strike="noStrike" kern="1200" baseline="0" dirty="0" smtClean="0">
                <a:solidFill>
                  <a:schemeClr val="tx1"/>
                </a:solidFill>
                <a:latin typeface="+mn-lt"/>
                <a:ea typeface="+mn-ea"/>
                <a:cs typeface="+mn-cs"/>
              </a:rPr>
              <a:t> материала, полученных при цистоскопии и ретроградной катетеризации мочеточника и почечной лоханки, </a:t>
            </a:r>
            <a:r>
              <a:rPr lang="ru-RU" sz="1200" b="0" i="0" u="none" strike="noStrike" kern="1200" baseline="0" dirty="0" err="1" smtClean="0">
                <a:solidFill>
                  <a:schemeClr val="tx1"/>
                </a:solidFill>
                <a:latin typeface="+mn-lt"/>
                <a:ea typeface="+mn-ea"/>
                <a:cs typeface="+mn-cs"/>
              </a:rPr>
              <a:t>пунктата</a:t>
            </a:r>
            <a:r>
              <a:rPr lang="ru-RU" sz="1200" b="0" i="0" u="none" strike="noStrike" kern="1200" baseline="0" dirty="0" smtClean="0">
                <a:solidFill>
                  <a:schemeClr val="tx1"/>
                </a:solidFill>
                <a:latin typeface="+mn-lt"/>
                <a:ea typeface="+mn-ea"/>
                <a:cs typeface="+mn-cs"/>
              </a:rPr>
              <a:t> из почки. </a:t>
            </a:r>
          </a:p>
          <a:p>
            <a:r>
              <a:rPr lang="ru-RU" sz="1200" b="1" i="0" u="none" strike="noStrike" kern="1200" baseline="0" dirty="0" smtClean="0">
                <a:solidFill>
                  <a:schemeClr val="tx1"/>
                </a:solidFill>
                <a:latin typeface="+mn-lt"/>
                <a:ea typeface="+mn-ea"/>
                <a:cs typeface="+mn-cs"/>
              </a:rPr>
              <a:t>Методы обработки материала и окраски цитологических препаратов разнообразны и зависят от цели исследования</a:t>
            </a:r>
            <a:r>
              <a:rPr lang="ru-RU" sz="1200" b="0" i="0" u="none" strike="noStrike" kern="1200" baseline="0" dirty="0" smtClean="0">
                <a:solidFill>
                  <a:schemeClr val="tx1"/>
                </a:solidFill>
                <a:latin typeface="+mn-lt"/>
                <a:ea typeface="+mn-ea"/>
                <a:cs typeface="+mn-cs"/>
              </a:rPr>
              <a:t>. Поскольку результат исследования часто основывается на выявлении тонких повреждений ядерных и цитоплазматических структур, необходима уверенность, что эти изменения не являются артефактами, связанными с нарушением методики обработки и окраски материала. На основании исследования адекватного и репрезентативного материала устанавливают цитологический диагноз. При этом учитывают общую картину, обнаруженную в цитологическом препарате, а не только изменения отдельных клеток, принимают во внимание анамнестические, рентгенологические, эндоскопические и другие данные. </a:t>
            </a:r>
            <a:endParaRPr lang="ru-RU" dirty="0"/>
          </a:p>
        </p:txBody>
      </p:sp>
      <p:sp>
        <p:nvSpPr>
          <p:cNvPr id="4" name="Номер слайда 3"/>
          <p:cNvSpPr>
            <a:spLocks noGrp="1"/>
          </p:cNvSpPr>
          <p:nvPr>
            <p:ph type="sldNum" sz="quarter" idx="10"/>
          </p:nvPr>
        </p:nvSpPr>
        <p:spPr/>
        <p:txBody>
          <a:bodyPr/>
          <a:lstStyle/>
          <a:p>
            <a:fld id="{4CFF794F-3DAC-4EFB-8163-24EA8D3DEDCC}" type="slidenum">
              <a:rPr lang="ru-RU" smtClean="0"/>
              <a:t>11</a:t>
            </a:fld>
            <a:endParaRPr lang="ru-RU"/>
          </a:p>
        </p:txBody>
      </p:sp>
    </p:spTree>
    <p:extLst>
      <p:ext uri="{BB962C8B-B14F-4D97-AF65-F5344CB8AC3E}">
        <p14:creationId xmlns:p14="http://schemas.microsoft.com/office/powerpoint/2010/main" val="1206967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Как и при любом морфологическом исследовании, достоверность цитологического исследования зависит от чувствительности и специфичности метода, правильности и </a:t>
            </a:r>
            <a:r>
              <a:rPr lang="ru-RU" sz="1200" b="0" i="0" u="none" strike="noStrike" kern="1200" baseline="0" dirty="0" err="1" smtClean="0">
                <a:solidFill>
                  <a:schemeClr val="tx1"/>
                </a:solidFill>
                <a:latin typeface="+mn-lt"/>
                <a:ea typeface="+mn-ea"/>
                <a:cs typeface="+mn-cs"/>
              </a:rPr>
              <a:t>воспроизводимости</a:t>
            </a:r>
            <a:r>
              <a:rPr lang="ru-RU" sz="1200" b="0" i="0" u="none" strike="noStrike" kern="1200" baseline="0" dirty="0" smtClean="0">
                <a:solidFill>
                  <a:schemeClr val="tx1"/>
                </a:solidFill>
                <a:latin typeface="+mn-lt"/>
                <a:ea typeface="+mn-ea"/>
                <a:cs typeface="+mn-cs"/>
              </a:rPr>
              <a:t> результатов. В настоящее время повышение достоверности цитологического диагноза обеспечивается с помощью ряда объективных методов. К ним относятся цитохимические методы исследования, включая цито-</a:t>
            </a:r>
            <a:r>
              <a:rPr lang="ru-RU" sz="1200" b="0" i="0" u="none" strike="noStrike" kern="1200" baseline="0" dirty="0" err="1" smtClean="0">
                <a:solidFill>
                  <a:schemeClr val="tx1"/>
                </a:solidFill>
                <a:latin typeface="+mn-lt"/>
                <a:ea typeface="+mn-ea"/>
                <a:cs typeface="+mn-cs"/>
              </a:rPr>
              <a:t>спектрофотометрию</a:t>
            </a:r>
            <a:r>
              <a:rPr lang="ru-RU" sz="1200" b="0" i="0" u="none" strike="noStrike" kern="1200" baseline="0" dirty="0" smtClean="0">
                <a:solidFill>
                  <a:schemeClr val="tx1"/>
                </a:solidFill>
                <a:latin typeface="+mn-lt"/>
                <a:ea typeface="+mn-ea"/>
                <a:cs typeface="+mn-cs"/>
              </a:rPr>
              <a:t> и </a:t>
            </a:r>
          </a:p>
          <a:p>
            <a:r>
              <a:rPr lang="ru-RU" sz="1200" b="0" i="0" u="none" strike="noStrike" kern="1200" baseline="0" dirty="0" err="1" smtClean="0">
                <a:solidFill>
                  <a:schemeClr val="tx1"/>
                </a:solidFill>
                <a:latin typeface="+mn-lt"/>
                <a:ea typeface="+mn-ea"/>
                <a:cs typeface="+mn-cs"/>
              </a:rPr>
              <a:t>иммуноцитохимические</a:t>
            </a:r>
            <a:r>
              <a:rPr lang="ru-RU" sz="1200" b="0" i="0" u="none" strike="noStrike" kern="1200" baseline="0" dirty="0" smtClean="0">
                <a:solidFill>
                  <a:schemeClr val="tx1"/>
                </a:solidFill>
                <a:latin typeface="+mn-lt"/>
                <a:ea typeface="+mn-ea"/>
                <a:cs typeface="+mn-cs"/>
              </a:rPr>
              <a:t> тесты, морфометрические методы (</a:t>
            </a:r>
            <a:r>
              <a:rPr lang="ru-RU" sz="1200" b="0" i="0" u="none" strike="noStrike" kern="1200" baseline="0" dirty="0" err="1" smtClean="0">
                <a:solidFill>
                  <a:schemeClr val="tx1"/>
                </a:solidFill>
                <a:latin typeface="+mn-lt"/>
                <a:ea typeface="+mn-ea"/>
                <a:cs typeface="+mn-cs"/>
              </a:rPr>
              <a:t>кариометрия</a:t>
            </a:r>
            <a:r>
              <a:rPr lang="ru-RU" sz="1200" b="0" i="0" u="none" strike="noStrike" kern="1200" baseline="0" dirty="0" smtClean="0">
                <a:solidFill>
                  <a:schemeClr val="tx1"/>
                </a:solidFill>
                <a:latin typeface="+mn-lt"/>
                <a:ea typeface="+mn-ea"/>
                <a:cs typeface="+mn-cs"/>
              </a:rPr>
              <a:t> и </a:t>
            </a:r>
            <a:r>
              <a:rPr lang="ru-RU" sz="1200" b="0" i="0" u="none" strike="noStrike" kern="1200" baseline="0" dirty="0" err="1" smtClean="0">
                <a:solidFill>
                  <a:schemeClr val="tx1"/>
                </a:solidFill>
                <a:latin typeface="+mn-lt"/>
                <a:ea typeface="+mn-ea"/>
                <a:cs typeface="+mn-cs"/>
              </a:rPr>
              <a:t>цитометрия</a:t>
            </a:r>
            <a:r>
              <a:rPr lang="ru-RU" sz="1200" b="0" i="0" u="none" strike="noStrike" kern="1200" baseline="0" dirty="0" smtClean="0">
                <a:solidFill>
                  <a:schemeClr val="tx1"/>
                </a:solidFill>
                <a:latin typeface="+mn-lt"/>
                <a:ea typeface="+mn-ea"/>
                <a:cs typeface="+mn-cs"/>
              </a:rPr>
              <a:t>), математические методы (расчет информативности и весовых коэффициентов цитологических признаков). </a:t>
            </a:r>
          </a:p>
          <a:p>
            <a:r>
              <a:rPr lang="ru-RU" sz="1200" b="0" i="0" u="none" strike="noStrike" kern="1200" baseline="0" dirty="0" smtClean="0">
                <a:solidFill>
                  <a:schemeClr val="tx1"/>
                </a:solidFill>
                <a:latin typeface="+mn-lt"/>
                <a:ea typeface="+mn-ea"/>
                <a:cs typeface="+mn-cs"/>
              </a:rPr>
              <a:t>Для проведения диагностического цитологического исследования часто используют поляризационную микроскопию, фазово-контрастную микроскопию, люминесцентную микроскопию. В некоторых случаях получаемые для цитологического исследования клетки с успехом культивируют в составе тканевой культуры, при этом они образуют те или иные структуры, характерные для определенной ткани, что нередко облегчает решение дифференциально-диагностических задач. </a:t>
            </a:r>
          </a:p>
          <a:p>
            <a:r>
              <a:rPr lang="ru-RU" sz="1200" b="0" i="0" u="none" strike="noStrike" kern="1200" baseline="0" dirty="0" smtClean="0">
                <a:solidFill>
                  <a:schemeClr val="tx1"/>
                </a:solidFill>
                <a:latin typeface="+mn-lt"/>
                <a:ea typeface="+mn-ea"/>
                <a:cs typeface="+mn-cs"/>
              </a:rPr>
              <a:t>Важное значение имеет унификация и стандартизация критериев цитологического диагноза. Он может быть утвердительным с чётким определением характера заболевания, предположительным, что должно рассматриваться как указание на необходимость дополнительных диагностических исследований, и отрицательным. </a:t>
            </a:r>
            <a:endParaRPr lang="ru-RU" dirty="0"/>
          </a:p>
        </p:txBody>
      </p:sp>
      <p:sp>
        <p:nvSpPr>
          <p:cNvPr id="4" name="Номер слайда 3"/>
          <p:cNvSpPr>
            <a:spLocks noGrp="1"/>
          </p:cNvSpPr>
          <p:nvPr>
            <p:ph type="sldNum" sz="quarter" idx="10"/>
          </p:nvPr>
        </p:nvSpPr>
        <p:spPr/>
        <p:txBody>
          <a:bodyPr/>
          <a:lstStyle/>
          <a:p>
            <a:fld id="{4CFF794F-3DAC-4EFB-8163-24EA8D3DEDCC}" type="slidenum">
              <a:rPr lang="ru-RU" smtClean="0"/>
              <a:t>14</a:t>
            </a:fld>
            <a:endParaRPr lang="ru-RU"/>
          </a:p>
        </p:txBody>
      </p:sp>
    </p:spTree>
    <p:extLst>
      <p:ext uri="{BB962C8B-B14F-4D97-AF65-F5344CB8AC3E}">
        <p14:creationId xmlns:p14="http://schemas.microsoft.com/office/powerpoint/2010/main" val="179530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7472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1292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7301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7478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81506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58809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5167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8260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2454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5043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493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5042954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2707964"/>
            <a:ext cx="7488832" cy="830997"/>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Роль цитологических исследований в диагностике. Типы цитологических лабораторий</a:t>
            </a:r>
            <a:r>
              <a:rPr lang="ru-RU" sz="2400" b="1" dirty="0" smtClean="0">
                <a:latin typeface="Times New Roman" panose="02020603050405020304" pitchFamily="18" charset="0"/>
                <a:cs typeface="Times New Roman" panose="02020603050405020304" pitchFamily="18" charset="0"/>
              </a:rPr>
              <a:t>.</a:t>
            </a:r>
            <a:endParaRPr lang="ru-RU" sz="1600" dirty="0"/>
          </a:p>
        </p:txBody>
      </p:sp>
      <p:sp>
        <p:nvSpPr>
          <p:cNvPr id="6" name="Прямоугольник 5"/>
          <p:cNvSpPr/>
          <p:nvPr/>
        </p:nvSpPr>
        <p:spPr>
          <a:xfrm>
            <a:off x="323528" y="260648"/>
            <a:ext cx="8640960" cy="1631216"/>
          </a:xfrm>
          <a:prstGeom prst="rect">
            <a:avLst/>
          </a:prstGeom>
        </p:spPr>
        <p:txBody>
          <a:bodyPr wrap="square">
            <a:spAutoFit/>
          </a:bodyPr>
          <a:lstStyle/>
          <a:p>
            <a:pPr algn="ctr"/>
            <a:r>
              <a:rPr lang="ru-RU" sz="2000" dirty="0">
                <a:solidFill>
                  <a:prstClr val="black"/>
                </a:solidFill>
                <a:latin typeface="Times New Roman" panose="02020603050405020304" pitchFamily="18" charset="0"/>
                <a:ea typeface="+mj-ea"/>
                <a:cs typeface="Times New Roman" panose="02020603050405020304" pitchFamily="18" charset="0"/>
              </a:rPr>
              <a:t>Федеральное  государственное бюджетное общеобразовательное учреждение высшего образования «Красноярский государственный медицинский университет имени профессора В. Ф. </a:t>
            </a:r>
            <a:r>
              <a:rPr lang="ru-RU" sz="2000" dirty="0" err="1">
                <a:solidFill>
                  <a:prstClr val="black"/>
                </a:solidFill>
                <a:latin typeface="Times New Roman" panose="02020603050405020304" pitchFamily="18" charset="0"/>
                <a:ea typeface="+mj-ea"/>
                <a:cs typeface="Times New Roman" panose="02020603050405020304" pitchFamily="18" charset="0"/>
              </a:rPr>
              <a:t>Войно-Ясенецкого</a:t>
            </a:r>
            <a:r>
              <a:rPr lang="ru-RU" sz="2000" dirty="0">
                <a:solidFill>
                  <a:prstClr val="black"/>
                </a:solidFill>
                <a:latin typeface="Times New Roman" panose="02020603050405020304" pitchFamily="18" charset="0"/>
                <a:ea typeface="+mj-ea"/>
                <a:cs typeface="Times New Roman" panose="02020603050405020304" pitchFamily="18" charset="0"/>
              </a:rPr>
              <a:t>»</a:t>
            </a:r>
            <a:br>
              <a:rPr lang="ru-RU" sz="2000" dirty="0">
                <a:solidFill>
                  <a:prstClr val="black"/>
                </a:solidFill>
                <a:latin typeface="Times New Roman" panose="02020603050405020304" pitchFamily="18" charset="0"/>
                <a:ea typeface="+mj-ea"/>
                <a:cs typeface="Times New Roman" panose="02020603050405020304" pitchFamily="18" charset="0"/>
              </a:rPr>
            </a:br>
            <a:r>
              <a:rPr lang="ru-RU" sz="2000" dirty="0">
                <a:solidFill>
                  <a:prstClr val="black"/>
                </a:solidFill>
                <a:latin typeface="Times New Roman" panose="02020603050405020304" pitchFamily="18" charset="0"/>
                <a:ea typeface="+mj-ea"/>
                <a:cs typeface="Times New Roman" panose="02020603050405020304" pitchFamily="18" charset="0"/>
              </a:rPr>
              <a:t>Министерства здравоохранения Российской Федерации</a:t>
            </a:r>
            <a:br>
              <a:rPr lang="ru-RU" sz="2000" dirty="0">
                <a:solidFill>
                  <a:prstClr val="black"/>
                </a:solidFill>
                <a:latin typeface="Times New Roman" panose="02020603050405020304" pitchFamily="18" charset="0"/>
                <a:ea typeface="+mj-ea"/>
                <a:cs typeface="Times New Roman" panose="02020603050405020304" pitchFamily="18" charset="0"/>
              </a:rPr>
            </a:br>
            <a:r>
              <a:rPr lang="ru-RU" sz="2000" dirty="0">
                <a:solidFill>
                  <a:prstClr val="black"/>
                </a:solidFill>
                <a:latin typeface="Times New Roman" panose="02020603050405020304" pitchFamily="18" charset="0"/>
                <a:ea typeface="+mj-ea"/>
                <a:cs typeface="Times New Roman" panose="02020603050405020304" pitchFamily="18" charset="0"/>
              </a:rPr>
              <a:t> Фармацевтический колледж</a:t>
            </a:r>
            <a:endParaRPr lang="ru-RU" dirty="0"/>
          </a:p>
        </p:txBody>
      </p:sp>
      <p:sp>
        <p:nvSpPr>
          <p:cNvPr id="8" name="Прямоугольник 7"/>
          <p:cNvSpPr/>
          <p:nvPr/>
        </p:nvSpPr>
        <p:spPr>
          <a:xfrm>
            <a:off x="3789158" y="5877272"/>
            <a:ext cx="1709699" cy="461665"/>
          </a:xfrm>
          <a:prstGeom prst="rect">
            <a:avLst/>
          </a:prstGeom>
        </p:spPr>
        <p:txBody>
          <a:bodyPr wrap="none">
            <a:spAutoFit/>
          </a:bodyPr>
          <a:lstStyle/>
          <a:p>
            <a:r>
              <a:rPr lang="ru-RU" sz="2400" dirty="0" smtClean="0">
                <a:solidFill>
                  <a:prstClr val="black"/>
                </a:solidFill>
                <a:latin typeface="Times New Roman" panose="02020603050405020304" pitchFamily="18" charset="0"/>
                <a:ea typeface="+mj-ea"/>
                <a:cs typeface="Times New Roman" panose="02020603050405020304" pitchFamily="18" charset="0"/>
              </a:rPr>
              <a:t>Красноярск</a:t>
            </a:r>
            <a:endParaRPr lang="ru-RU"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251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933056"/>
            <a:ext cx="4104878" cy="245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829816" y="168355"/>
            <a:ext cx="7991078" cy="3692694"/>
          </a:xfrm>
        </p:spPr>
        <p:txBody>
          <a:bodyPr>
            <a:noAutofit/>
          </a:bodyPr>
          <a:lstStyle/>
          <a:p>
            <a:pPr algn="l"/>
            <a:r>
              <a:rPr lang="ru-RU" sz="1800" b="1" dirty="0" smtClean="0">
                <a:latin typeface="Times New Roman" panose="02020603050405020304" pitchFamily="18" charset="0"/>
                <a:cs typeface="Times New Roman" panose="02020603050405020304" pitchFamily="18" charset="0"/>
              </a:rPr>
              <a:t> Обычно цитологический анализ проводится: </a:t>
            </a:r>
            <a:br>
              <a:rPr lang="ru-RU" sz="1800" b="1"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1. При массовых профилактических осмотрах;</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2. Для установления или уточнения диагноза при каком-либо заболевании;</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3. Для установления или уточнения диагноза во время оперативного вмешательства;</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4. Для контроля над эффективностью лечения, как во время его проведения, так и после его завершения;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5. Для своевременного выявления рецидивов (возобновления) каких-либо болезней.</a:t>
            </a:r>
            <a:endParaRPr lang="ru-RU" sz="1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79512" y="4838315"/>
            <a:ext cx="4136504" cy="1008112"/>
          </a:xfrm>
        </p:spPr>
        <p:txBody>
          <a:bodyPr>
            <a:noAutofit/>
          </a:bodyPr>
          <a:lstStyle/>
          <a:p>
            <a:r>
              <a:rPr lang="ru-RU" sz="1600" b="1" dirty="0"/>
              <a:t>При помощи цитологического анализа можно оценить изменения только на ограниченном участке ткани или органа.</a:t>
            </a:r>
          </a:p>
        </p:txBody>
      </p:sp>
    </p:spTree>
    <p:extLst>
      <p:ext uri="{BB962C8B-B14F-4D97-AF65-F5344CB8AC3E}">
        <p14:creationId xmlns:p14="http://schemas.microsoft.com/office/powerpoint/2010/main" val="1070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2800" b="1" dirty="0" smtClean="0">
                <a:latin typeface="Times New Roman" panose="02020603050405020304" pitchFamily="18" charset="0"/>
                <a:cs typeface="Times New Roman" panose="02020603050405020304" pitchFamily="18" charset="0"/>
              </a:rPr>
              <a:t>5. Способ получения материала</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1628800"/>
            <a:ext cx="3322712" cy="4536504"/>
          </a:xfrm>
        </p:spPr>
        <p:txBody>
          <a:bodyPr>
            <a:normAutofit/>
          </a:bodyPr>
          <a:lstStyle/>
          <a:p>
            <a:pPr marL="0" indent="0">
              <a:buNone/>
            </a:pPr>
            <a:r>
              <a:rPr lang="ru-RU" sz="2000" dirty="0" smtClean="0">
                <a:latin typeface="Times New Roman" panose="02020603050405020304" pitchFamily="18" charset="0"/>
                <a:cs typeface="Times New Roman" panose="02020603050405020304" pitchFamily="18" charset="0"/>
              </a:rPr>
              <a:t>Определяется локализацией патологического процесса в том или ином органе (ткани)</a:t>
            </a:r>
          </a:p>
          <a:p>
            <a:pPr marL="0" indent="0">
              <a:buNone/>
            </a:pPr>
            <a:endParaRPr lang="ru-RU" sz="2000" dirty="0" smtClean="0">
              <a:latin typeface="Times New Roman" panose="02020603050405020304" pitchFamily="18" charset="0"/>
              <a:cs typeface="Times New Roman" panose="02020603050405020304" pitchFamily="18" charset="0"/>
            </a:endParaRPr>
          </a:p>
          <a:p>
            <a:pPr marL="0" indent="0">
              <a:buNone/>
            </a:pPr>
            <a:r>
              <a:rPr lang="ru-RU" sz="1800" dirty="0" smtClean="0">
                <a:latin typeface="Times New Roman" panose="02020603050405020304" pitchFamily="18" charset="0"/>
                <a:cs typeface="Times New Roman" panose="02020603050405020304" pitchFamily="18" charset="0"/>
              </a:rPr>
              <a:t>ПРИ ЗАБОЛЕВАНИЯХ КОЖИ: </a:t>
            </a:r>
          </a:p>
          <a:p>
            <a:pPr marL="0" indent="0">
              <a:buNone/>
            </a:pPr>
            <a:r>
              <a:rPr lang="ru-RU" sz="1800" dirty="0" smtClean="0">
                <a:latin typeface="Times New Roman" panose="02020603050405020304" pitchFamily="18" charset="0"/>
                <a:cs typeface="Times New Roman" panose="02020603050405020304" pitchFamily="18" charset="0"/>
              </a:rPr>
              <a:t>соскобы и отпечатки с </a:t>
            </a:r>
          </a:p>
          <a:p>
            <a:pPr marL="0" indent="0">
              <a:buNone/>
            </a:pPr>
            <a:r>
              <a:rPr lang="ru-RU" sz="1800" dirty="0" err="1" smtClean="0">
                <a:latin typeface="Times New Roman" panose="02020603050405020304" pitchFamily="18" charset="0"/>
                <a:cs typeface="Times New Roman" panose="02020603050405020304" pitchFamily="18" charset="0"/>
              </a:rPr>
              <a:t>изьязвленной</a:t>
            </a:r>
            <a:r>
              <a:rPr lang="ru-RU" sz="1800" dirty="0" smtClean="0">
                <a:latin typeface="Times New Roman" panose="02020603050405020304" pitchFamily="18" charset="0"/>
                <a:cs typeface="Times New Roman" panose="02020603050405020304" pitchFamily="18" charset="0"/>
              </a:rPr>
              <a:t> поверхности,</a:t>
            </a:r>
          </a:p>
          <a:p>
            <a:pPr marL="0" indent="0">
              <a:buNone/>
            </a:pPr>
            <a:r>
              <a:rPr lang="ru-RU" sz="1800" dirty="0" err="1" smtClean="0">
                <a:latin typeface="Times New Roman" panose="02020603050405020304" pitchFamily="18" charset="0"/>
                <a:cs typeface="Times New Roman" panose="02020603050405020304" pitchFamily="18" charset="0"/>
              </a:rPr>
              <a:t>пунктаты</a:t>
            </a:r>
            <a:endParaRPr lang="ru-RU" sz="1800" dirty="0" smtClean="0">
              <a:latin typeface="Times New Roman" panose="02020603050405020304" pitchFamily="18" charset="0"/>
              <a:cs typeface="Times New Roman" panose="02020603050405020304" pitchFamily="18" charset="0"/>
            </a:endParaRPr>
          </a:p>
          <a:p>
            <a:pPr marL="0" indent="0">
              <a:buNone/>
            </a:pPr>
            <a:r>
              <a:rPr lang="ru-RU" sz="1800" dirty="0" smtClean="0">
                <a:latin typeface="Times New Roman" panose="02020603050405020304" pitchFamily="18" charset="0"/>
                <a:cs typeface="Times New Roman" panose="02020603050405020304" pitchFamily="18" charset="0"/>
              </a:rPr>
              <a:t>из патологических образований</a:t>
            </a:r>
          </a:p>
          <a:p>
            <a:pPr marL="0" indent="0">
              <a:buNone/>
            </a:pPr>
            <a:r>
              <a:rPr lang="ru-RU" sz="1800" dirty="0" smtClean="0">
                <a:latin typeface="Times New Roman" panose="02020603050405020304" pitchFamily="18" charset="0"/>
                <a:cs typeface="Times New Roman" panose="02020603050405020304" pitchFamily="18" charset="0"/>
              </a:rPr>
              <a:t>ПРИ ПОРАЖЕНИЯХ МЯГКИХ </a:t>
            </a:r>
          </a:p>
          <a:p>
            <a:pPr marL="0" indent="0">
              <a:buNone/>
            </a:pPr>
            <a:r>
              <a:rPr lang="ru-RU" sz="1800" dirty="0" smtClean="0">
                <a:latin typeface="Times New Roman" panose="02020603050405020304" pitchFamily="18" charset="0"/>
                <a:cs typeface="Times New Roman" panose="02020603050405020304" pitchFamily="18" charset="0"/>
              </a:rPr>
              <a:t>ТКАНЕЙ И КОСТЕЙ: </a:t>
            </a:r>
            <a:r>
              <a:rPr lang="ru-RU" sz="1800" dirty="0" err="1" smtClean="0">
                <a:latin typeface="Times New Roman" panose="02020603050405020304" pitchFamily="18" charset="0"/>
                <a:cs typeface="Times New Roman" panose="02020603050405020304" pitchFamily="18" charset="0"/>
              </a:rPr>
              <a:t>пунктаты</a:t>
            </a:r>
            <a:r>
              <a:rPr lang="ru-RU" sz="1800" dirty="0" smtClean="0">
                <a:latin typeface="Times New Roman" panose="02020603050405020304" pitchFamily="18" charset="0"/>
                <a:cs typeface="Times New Roman" panose="02020603050405020304" pitchFamily="18" charset="0"/>
              </a:rPr>
              <a:t> </a:t>
            </a:r>
          </a:p>
          <a:p>
            <a:pPr marL="0" indent="0">
              <a:buNone/>
            </a:pPr>
            <a:r>
              <a:rPr lang="ru-RU" sz="1800" dirty="0" smtClean="0">
                <a:latin typeface="Times New Roman" panose="02020603050405020304" pitchFamily="18" charset="0"/>
                <a:cs typeface="Times New Roman" panose="02020603050405020304" pitchFamily="18" charset="0"/>
              </a:rPr>
              <a:t>из участков поражения</a:t>
            </a:r>
          </a:p>
        </p:txBody>
      </p:sp>
      <p:pic>
        <p:nvPicPr>
          <p:cNvPr id="4" name="Рисунок 3"/>
          <p:cNvPicPr>
            <a:picLocks noChangeAspect="1"/>
          </p:cNvPicPr>
          <p:nvPr/>
        </p:nvPicPr>
        <p:blipFill>
          <a:blip r:embed="rId3"/>
          <a:stretch>
            <a:fillRect/>
          </a:stretch>
        </p:blipFill>
        <p:spPr>
          <a:xfrm>
            <a:off x="3779912" y="1628800"/>
            <a:ext cx="5184576" cy="4289673"/>
          </a:xfrm>
          <a:prstGeom prst="rect">
            <a:avLst/>
          </a:prstGeom>
        </p:spPr>
      </p:pic>
    </p:spTree>
    <p:extLst>
      <p:ext uri="{BB962C8B-B14F-4D97-AF65-F5344CB8AC3E}">
        <p14:creationId xmlns:p14="http://schemas.microsoft.com/office/powerpoint/2010/main" val="2506497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04056"/>
          </a:xfrm>
        </p:spPr>
        <p:txBody>
          <a:bodyPr>
            <a:normAutofit fontScale="90000"/>
          </a:bodyPr>
          <a:lstStyle/>
          <a:p>
            <a:r>
              <a:rPr lang="ru-RU" sz="2800" dirty="0">
                <a:latin typeface="Times New Roman" panose="02020603050405020304" pitchFamily="18" charset="0"/>
                <a:cs typeface="Times New Roman" panose="02020603050405020304" pitchFamily="18" charset="0"/>
              </a:rPr>
              <a:t>5. Способ получения материала</a:t>
            </a:r>
          </a:p>
        </p:txBody>
      </p:sp>
      <p:sp>
        <p:nvSpPr>
          <p:cNvPr id="3" name="Объект 2"/>
          <p:cNvSpPr>
            <a:spLocks noGrp="1"/>
          </p:cNvSpPr>
          <p:nvPr>
            <p:ph idx="1"/>
          </p:nvPr>
        </p:nvSpPr>
        <p:spPr>
          <a:xfrm>
            <a:off x="457200" y="980728"/>
            <a:ext cx="8229600" cy="5404970"/>
          </a:xfrm>
        </p:spPr>
        <p:txBody>
          <a:bodyPr>
            <a:normAutofit/>
          </a:bodyPr>
          <a:lstStyle/>
          <a:p>
            <a:pPr algn="just"/>
            <a:r>
              <a:rPr lang="ru-RU" sz="2100" dirty="0">
                <a:latin typeface="Times New Roman" panose="02020603050405020304" pitchFamily="18" charset="0"/>
                <a:cs typeface="Times New Roman" panose="02020603050405020304" pitchFamily="18" charset="0"/>
              </a:rPr>
              <a:t>ЗАБОЛЕВАНИЯ НЕРВНОЙ </a:t>
            </a:r>
          </a:p>
          <a:p>
            <a:pPr marL="0" indent="0" algn="just">
              <a:buNone/>
            </a:pPr>
            <a:r>
              <a:rPr lang="ru-RU" sz="2100" dirty="0" smtClean="0">
                <a:latin typeface="Times New Roman" panose="02020603050405020304" pitchFamily="18" charset="0"/>
                <a:cs typeface="Times New Roman" panose="02020603050405020304" pitchFamily="18" charset="0"/>
              </a:rPr>
              <a:t>СИСТЕМЫ:</a:t>
            </a:r>
          </a:p>
          <a:p>
            <a:pPr marL="0" indent="0" algn="just">
              <a:buNone/>
            </a:pPr>
            <a:r>
              <a:rPr lang="ru-RU" sz="2100" dirty="0" smtClean="0">
                <a:latin typeface="Times New Roman" panose="02020603050405020304" pitchFamily="18" charset="0"/>
                <a:cs typeface="Times New Roman" panose="02020603050405020304" pitchFamily="18" charset="0"/>
              </a:rPr>
              <a:t>цереброспинальная жидкость</a:t>
            </a:r>
          </a:p>
          <a:p>
            <a:pPr marL="0" indent="0" algn="just">
              <a:buNone/>
            </a:pPr>
            <a:endParaRPr lang="ru-RU" sz="2100" dirty="0" smtClean="0">
              <a:latin typeface="Times New Roman" panose="02020603050405020304" pitchFamily="18" charset="0"/>
              <a:cs typeface="Times New Roman" panose="02020603050405020304" pitchFamily="18" charset="0"/>
            </a:endParaRPr>
          </a:p>
          <a:p>
            <a:pPr algn="just"/>
            <a:r>
              <a:rPr lang="ru-RU" sz="2100" dirty="0" smtClean="0">
                <a:latin typeface="Times New Roman" panose="02020603050405020304" pitchFamily="18" charset="0"/>
                <a:cs typeface="Times New Roman" panose="02020603050405020304" pitchFamily="18" charset="0"/>
              </a:rPr>
              <a:t>ЗАБОЛЕВАНИЯ </a:t>
            </a:r>
            <a:r>
              <a:rPr lang="ru-RU" sz="2100" dirty="0">
                <a:latin typeface="Times New Roman" panose="02020603050405020304" pitchFamily="18" charset="0"/>
                <a:cs typeface="Times New Roman" panose="02020603050405020304" pitchFamily="18" charset="0"/>
              </a:rPr>
              <a:t>ГЛАЗ: </a:t>
            </a:r>
            <a:endParaRPr lang="ru-RU" sz="2100" dirty="0" smtClean="0">
              <a:latin typeface="Times New Roman" panose="02020603050405020304" pitchFamily="18" charset="0"/>
              <a:cs typeface="Times New Roman" panose="02020603050405020304" pitchFamily="18" charset="0"/>
            </a:endParaRPr>
          </a:p>
          <a:p>
            <a:pPr marL="0" indent="0" algn="just">
              <a:buNone/>
            </a:pPr>
            <a:r>
              <a:rPr lang="ru-RU" sz="2100" dirty="0">
                <a:latin typeface="Times New Roman" panose="02020603050405020304" pitchFamily="18" charset="0"/>
                <a:cs typeface="Times New Roman" panose="02020603050405020304" pitchFamily="18" charset="0"/>
              </a:rPr>
              <a:t>с</a:t>
            </a:r>
            <a:r>
              <a:rPr lang="ru-RU" sz="2100" dirty="0" smtClean="0">
                <a:latin typeface="Times New Roman" panose="02020603050405020304" pitchFamily="18" charset="0"/>
                <a:cs typeface="Times New Roman" panose="02020603050405020304" pitchFamily="18" charset="0"/>
              </a:rPr>
              <a:t>оскобы  </a:t>
            </a:r>
            <a:r>
              <a:rPr lang="ru-RU" sz="2100" dirty="0">
                <a:latin typeface="Times New Roman" panose="02020603050405020304" pitchFamily="18" charset="0"/>
                <a:cs typeface="Times New Roman" panose="02020603050405020304" pitchFamily="18" charset="0"/>
              </a:rPr>
              <a:t>с поверхности </a:t>
            </a:r>
            <a:r>
              <a:rPr lang="ru-RU" sz="2100" dirty="0" err="1">
                <a:latin typeface="Times New Roman" panose="02020603050405020304" pitchFamily="18" charset="0"/>
                <a:cs typeface="Times New Roman" panose="02020603050405020304" pitchFamily="18" charset="0"/>
              </a:rPr>
              <a:t>коньюктивы</a:t>
            </a:r>
            <a:r>
              <a:rPr lang="ru-RU" sz="2100" dirty="0" smtClean="0">
                <a:latin typeface="Times New Roman" panose="02020603050405020304" pitchFamily="18" charset="0"/>
                <a:cs typeface="Times New Roman" panose="02020603050405020304" pitchFamily="18" charset="0"/>
              </a:rPr>
              <a:t>,</a:t>
            </a:r>
          </a:p>
          <a:p>
            <a:pPr marL="0" indent="0" algn="just">
              <a:buNone/>
            </a:pPr>
            <a:r>
              <a:rPr lang="ru-RU" sz="2100" dirty="0" smtClean="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пунктаты</a:t>
            </a: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из  </a:t>
            </a:r>
            <a:r>
              <a:rPr lang="ru-RU" sz="2100" dirty="0">
                <a:latin typeface="Times New Roman" panose="02020603050405020304" pitchFamily="18" charset="0"/>
                <a:cs typeface="Times New Roman" panose="02020603050405020304" pitchFamily="18" charset="0"/>
              </a:rPr>
              <a:t>стекловидного </a:t>
            </a:r>
            <a:r>
              <a:rPr lang="ru-RU" sz="2100" dirty="0" smtClean="0">
                <a:latin typeface="Times New Roman" panose="02020603050405020304" pitchFamily="18" charset="0"/>
                <a:cs typeface="Times New Roman" panose="02020603050405020304" pitchFamily="18" charset="0"/>
              </a:rPr>
              <a:t>тела.</a:t>
            </a:r>
          </a:p>
          <a:p>
            <a:pPr marL="0" indent="0" algn="just">
              <a:buNone/>
            </a:pPr>
            <a:endParaRPr lang="ru-RU" sz="2100" dirty="0" smtClean="0">
              <a:latin typeface="Times New Roman" panose="02020603050405020304" pitchFamily="18" charset="0"/>
              <a:cs typeface="Times New Roman" panose="02020603050405020304" pitchFamily="18" charset="0"/>
            </a:endParaRPr>
          </a:p>
          <a:p>
            <a:pPr algn="just"/>
            <a:r>
              <a:rPr lang="ru-RU" sz="2100" dirty="0" smtClean="0">
                <a:latin typeface="Times New Roman" panose="02020603050405020304" pitchFamily="18" charset="0"/>
                <a:cs typeface="Times New Roman" panose="02020603050405020304" pitchFamily="18" charset="0"/>
              </a:rPr>
              <a:t>ЗАБОЛЕВАНИЯ </a:t>
            </a:r>
            <a:r>
              <a:rPr lang="ru-RU" sz="2100" dirty="0">
                <a:latin typeface="Times New Roman" panose="02020603050405020304" pitchFamily="18" charset="0"/>
                <a:cs typeface="Times New Roman" panose="02020603050405020304" pitchFamily="18" charset="0"/>
              </a:rPr>
              <a:t>ОРГАНОВ ДЫХАНИЯ: </a:t>
            </a:r>
            <a:endParaRPr lang="ru-RU" sz="2100" dirty="0" smtClean="0">
              <a:latin typeface="Times New Roman" panose="02020603050405020304" pitchFamily="18" charset="0"/>
              <a:cs typeface="Times New Roman" panose="02020603050405020304" pitchFamily="18" charset="0"/>
            </a:endParaRPr>
          </a:p>
          <a:p>
            <a:pPr marL="0" indent="0" algn="just">
              <a:buNone/>
            </a:pPr>
            <a:r>
              <a:rPr lang="ru-RU" sz="2100" dirty="0" smtClean="0">
                <a:latin typeface="Times New Roman" panose="02020603050405020304" pitchFamily="18" charset="0"/>
                <a:cs typeface="Times New Roman" panose="02020603050405020304" pitchFamily="18" charset="0"/>
              </a:rPr>
              <a:t>мокрота</a:t>
            </a:r>
            <a:r>
              <a:rPr lang="ru-RU" sz="2100" dirty="0">
                <a:latin typeface="Times New Roman" panose="02020603050405020304" pitchFamily="18" charset="0"/>
                <a:cs typeface="Times New Roman" panose="02020603050405020304" pitchFamily="18" charset="0"/>
              </a:rPr>
              <a:t>, материал, полученный путём соскоба</a:t>
            </a:r>
            <a:r>
              <a:rPr lang="ru-RU" sz="2100" dirty="0" smtClean="0">
                <a:latin typeface="Times New Roman" panose="02020603050405020304" pitchFamily="18" charset="0"/>
                <a:cs typeface="Times New Roman" panose="02020603050405020304" pitchFamily="18" charset="0"/>
              </a:rPr>
              <a:t>,</a:t>
            </a:r>
          </a:p>
          <a:p>
            <a:pPr marL="0" indent="0" algn="just">
              <a:buNone/>
            </a:pPr>
            <a:r>
              <a:rPr lang="ru-RU" sz="2100" dirty="0" smtClean="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аспирации, смыва, пункции, в том </a:t>
            </a:r>
            <a:r>
              <a:rPr lang="ru-RU" sz="2100" dirty="0" smtClean="0">
                <a:latin typeface="Times New Roman" panose="02020603050405020304" pitchFamily="18" charset="0"/>
                <a:cs typeface="Times New Roman" panose="02020603050405020304" pitchFamily="18" charset="0"/>
              </a:rPr>
              <a:t>числе</a:t>
            </a:r>
          </a:p>
          <a:p>
            <a:pPr marL="0" indent="0" algn="just">
              <a:buNone/>
            </a:pPr>
            <a:r>
              <a:rPr lang="ru-RU" sz="2100" dirty="0" smtClean="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лимфатических узлов </a:t>
            </a:r>
            <a:r>
              <a:rPr lang="ru-RU" sz="2100" dirty="0" smtClean="0">
                <a:latin typeface="Times New Roman" panose="02020603050405020304" pitchFamily="18" charset="0"/>
                <a:cs typeface="Times New Roman" panose="02020603050405020304" pitchFamily="18" charset="0"/>
              </a:rPr>
              <a:t>средостения</a:t>
            </a:r>
          </a:p>
          <a:p>
            <a:pPr marL="0" indent="0" algn="just">
              <a:buNone/>
            </a:pPr>
            <a:r>
              <a:rPr lang="ru-RU" sz="2100" dirty="0" smtClean="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(бронхоскопия, </a:t>
            </a:r>
            <a:r>
              <a:rPr lang="ru-RU" sz="2100" dirty="0" err="1">
                <a:latin typeface="Times New Roman" panose="02020603050405020304" pitchFamily="18" charset="0"/>
                <a:cs typeface="Times New Roman" panose="02020603050405020304" pitchFamily="18" charset="0"/>
              </a:rPr>
              <a:t>трансторакальная</a:t>
            </a:r>
            <a:r>
              <a:rPr lang="ru-RU" sz="2100" dirty="0">
                <a:latin typeface="Times New Roman" panose="02020603050405020304" pitchFamily="18" charset="0"/>
                <a:cs typeface="Times New Roman" panose="02020603050405020304" pitchFamily="18" charset="0"/>
              </a:rPr>
              <a:t> пункция)</a:t>
            </a:r>
          </a:p>
          <a:p>
            <a:endParaRPr lang="ru-RU" dirty="0"/>
          </a:p>
        </p:txBody>
      </p:sp>
      <p:pic>
        <p:nvPicPr>
          <p:cNvPr id="4" name="Рисунок 3"/>
          <p:cNvPicPr>
            <a:picLocks noChangeAspect="1"/>
          </p:cNvPicPr>
          <p:nvPr/>
        </p:nvPicPr>
        <p:blipFill>
          <a:blip r:embed="rId2"/>
          <a:stretch>
            <a:fillRect/>
          </a:stretch>
        </p:blipFill>
        <p:spPr>
          <a:xfrm>
            <a:off x="6019273" y="764704"/>
            <a:ext cx="2742766" cy="1476375"/>
          </a:xfrm>
          <a:prstGeom prst="rect">
            <a:avLst/>
          </a:prstGeom>
        </p:spPr>
      </p:pic>
      <p:pic>
        <p:nvPicPr>
          <p:cNvPr id="5" name="Рисунок 4"/>
          <p:cNvPicPr>
            <a:picLocks noChangeAspect="1"/>
          </p:cNvPicPr>
          <p:nvPr/>
        </p:nvPicPr>
        <p:blipFill>
          <a:blip r:embed="rId3"/>
          <a:stretch>
            <a:fillRect/>
          </a:stretch>
        </p:blipFill>
        <p:spPr>
          <a:xfrm>
            <a:off x="6019273" y="2429374"/>
            <a:ext cx="2742766" cy="1647697"/>
          </a:xfrm>
          <a:prstGeom prst="rect">
            <a:avLst/>
          </a:prstGeom>
        </p:spPr>
      </p:pic>
      <p:pic>
        <p:nvPicPr>
          <p:cNvPr id="8" name="Рисунок 7"/>
          <p:cNvPicPr>
            <a:picLocks noChangeAspect="1"/>
          </p:cNvPicPr>
          <p:nvPr/>
        </p:nvPicPr>
        <p:blipFill>
          <a:blip r:embed="rId4"/>
          <a:stretch>
            <a:fillRect/>
          </a:stretch>
        </p:blipFill>
        <p:spPr>
          <a:xfrm>
            <a:off x="6019273" y="4369402"/>
            <a:ext cx="2742766" cy="2162991"/>
          </a:xfrm>
          <a:prstGeom prst="rect">
            <a:avLst/>
          </a:prstGeom>
        </p:spPr>
      </p:pic>
    </p:spTree>
    <p:extLst>
      <p:ext uri="{BB962C8B-B14F-4D97-AF65-F5344CB8AC3E}">
        <p14:creationId xmlns:p14="http://schemas.microsoft.com/office/powerpoint/2010/main" val="1623421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p:spPr>
        <p:txBody>
          <a:bodyPr>
            <a:normAutofit/>
          </a:bodyPr>
          <a:lstStyle/>
          <a:p>
            <a:r>
              <a:rPr lang="ru-RU" sz="2800" dirty="0">
                <a:latin typeface="Times New Roman" panose="02020603050405020304" pitchFamily="18" charset="0"/>
                <a:cs typeface="Times New Roman" panose="02020603050405020304" pitchFamily="18" charset="0"/>
              </a:rPr>
              <a:t>5. </a:t>
            </a:r>
            <a:r>
              <a:rPr lang="ru-RU" sz="2800" dirty="0" smtClean="0">
                <a:latin typeface="Times New Roman" panose="02020603050405020304" pitchFamily="18" charset="0"/>
                <a:cs typeface="Times New Roman" panose="02020603050405020304" pitchFamily="18" charset="0"/>
              </a:rPr>
              <a:t>Способ </a:t>
            </a:r>
            <a:r>
              <a:rPr lang="ru-RU" sz="2800" dirty="0">
                <a:latin typeface="Times New Roman" panose="02020603050405020304" pitchFamily="18" charset="0"/>
                <a:cs typeface="Times New Roman" panose="02020603050405020304" pitchFamily="18" charset="0"/>
              </a:rPr>
              <a:t>получения материала</a:t>
            </a:r>
          </a:p>
        </p:txBody>
      </p:sp>
      <p:sp>
        <p:nvSpPr>
          <p:cNvPr id="3" name="Объект 2"/>
          <p:cNvSpPr>
            <a:spLocks noGrp="1"/>
          </p:cNvSpPr>
          <p:nvPr>
            <p:ph sz="half" idx="1"/>
          </p:nvPr>
        </p:nvSpPr>
        <p:spPr>
          <a:xfrm>
            <a:off x="457200" y="980728"/>
            <a:ext cx="4038600" cy="5145435"/>
          </a:xfrm>
        </p:spPr>
        <p:txBody>
          <a:bodyPr>
            <a:normAutofit/>
          </a:bodyPr>
          <a:lstStyle/>
          <a:p>
            <a:pPr algn="just"/>
            <a:r>
              <a:rPr lang="ru-RU" sz="2000" dirty="0">
                <a:latin typeface="Times New Roman" panose="02020603050405020304" pitchFamily="18" charset="0"/>
                <a:cs typeface="Times New Roman" panose="02020603050405020304" pitchFamily="18" charset="0"/>
              </a:rPr>
              <a:t>ОРГАНЫ ПИЩЕВАРЕНИЯ:</a:t>
            </a:r>
          </a:p>
          <a:p>
            <a:pPr marL="0" indent="0" algn="just">
              <a:buNone/>
            </a:pPr>
            <a:r>
              <a:rPr lang="ru-RU" sz="2000" dirty="0">
                <a:latin typeface="Times New Roman" panose="02020603050405020304" pitchFamily="18" charset="0"/>
                <a:cs typeface="Times New Roman" panose="02020603050405020304" pitchFamily="18" charset="0"/>
              </a:rPr>
              <a:t>смывы из пищевода, желудка, 12-ти перстной кишки, сигмовидной и прямой кишки. Смывы через катетер, подведенный к участку поражения, </a:t>
            </a:r>
            <a:r>
              <a:rPr lang="ru-RU" sz="2000" dirty="0" err="1">
                <a:latin typeface="Times New Roman" panose="02020603050405020304" pitchFamily="18" charset="0"/>
                <a:cs typeface="Times New Roman" panose="02020603050405020304" pitchFamily="18" charset="0"/>
              </a:rPr>
              <a:t>пунктаты</a:t>
            </a:r>
            <a:r>
              <a:rPr lang="ru-RU" sz="2000" dirty="0">
                <a:latin typeface="Times New Roman" panose="02020603050405020304" pitchFamily="18" charset="0"/>
                <a:cs typeface="Times New Roman" panose="02020603050405020304" pitchFamily="18" charset="0"/>
              </a:rPr>
              <a:t> из </a:t>
            </a:r>
            <a:r>
              <a:rPr lang="ru-RU" sz="2000" dirty="0" err="1">
                <a:latin typeface="Times New Roman" panose="02020603050405020304" pitchFamily="18" charset="0"/>
                <a:cs typeface="Times New Roman" panose="02020603050405020304" pitchFamily="18" charset="0"/>
              </a:rPr>
              <a:t>слюных</a:t>
            </a:r>
            <a:r>
              <a:rPr lang="ru-RU" sz="2000" dirty="0">
                <a:latin typeface="Times New Roman" panose="02020603050405020304" pitchFamily="18" charset="0"/>
                <a:cs typeface="Times New Roman" panose="02020603050405020304" pitchFamily="18" charset="0"/>
              </a:rPr>
              <a:t> желез, печени (лапароскопия)</a:t>
            </a:r>
          </a:p>
          <a:p>
            <a:pPr algn="just"/>
            <a:r>
              <a:rPr lang="ru-RU" sz="2000" dirty="0">
                <a:latin typeface="Times New Roman" panose="02020603050405020304" pitchFamily="18" charset="0"/>
                <a:cs typeface="Times New Roman" panose="02020603050405020304" pitchFamily="18" charset="0"/>
              </a:rPr>
              <a:t>МОЛОЧНОЙ ЖЕЛЕЗЫ:</a:t>
            </a:r>
          </a:p>
          <a:p>
            <a:pPr marL="0" indent="0" algn="just">
              <a:buNone/>
            </a:pPr>
            <a:r>
              <a:rPr lang="ru-RU" sz="2000" dirty="0" smtClean="0">
                <a:latin typeface="Times New Roman" panose="02020603050405020304" pitchFamily="18" charset="0"/>
                <a:cs typeface="Times New Roman" panose="02020603050405020304" pitchFamily="18" charset="0"/>
              </a:rPr>
              <a:t>выделения </a:t>
            </a:r>
            <a:r>
              <a:rPr lang="ru-RU" sz="2000" dirty="0">
                <a:latin typeface="Times New Roman" panose="02020603050405020304" pitchFamily="18" charset="0"/>
                <a:cs typeface="Times New Roman" panose="02020603050405020304" pitchFamily="18" charset="0"/>
              </a:rPr>
              <a:t>из соска и </a:t>
            </a:r>
            <a:r>
              <a:rPr lang="ru-RU" sz="2000" dirty="0" err="1">
                <a:latin typeface="Times New Roman" panose="02020603050405020304" pitchFamily="18" charset="0"/>
                <a:cs typeface="Times New Roman" panose="02020603050405020304" pitchFamily="18" charset="0"/>
              </a:rPr>
              <a:t>пунктаты</a:t>
            </a:r>
            <a:r>
              <a:rPr lang="ru-RU" sz="2000" dirty="0">
                <a:latin typeface="Times New Roman" panose="02020603050405020304" pitchFamily="18" charset="0"/>
                <a:cs typeface="Times New Roman" panose="02020603050405020304" pitchFamily="18" charset="0"/>
              </a:rPr>
              <a:t> пальпируемых и не пальпируемых образований.</a:t>
            </a:r>
          </a:p>
          <a:p>
            <a:pPr algn="just"/>
            <a:r>
              <a:rPr lang="ru-RU" sz="2000" dirty="0">
                <a:latin typeface="Times New Roman" panose="02020603050405020304" pitchFamily="18" charset="0"/>
                <a:cs typeface="Times New Roman" panose="02020603050405020304" pitchFamily="18" charset="0"/>
              </a:rPr>
              <a:t>ЗАБОЛЕВАНИЯ МУЖСКИХ ПОЛОВЫХ ОРГАНОВ</a:t>
            </a:r>
            <a:r>
              <a:rPr lang="ru-RU" sz="2000" dirty="0" smtClean="0">
                <a:latin typeface="Times New Roman" panose="02020603050405020304" pitchFamily="18" charset="0"/>
                <a:cs typeface="Times New Roman" panose="02020603050405020304" pitchFamily="18" charset="0"/>
              </a:rPr>
              <a:t>:</a:t>
            </a:r>
          </a:p>
          <a:p>
            <a:pPr marL="0" indent="0" algn="just">
              <a:buNone/>
            </a:pPr>
            <a:r>
              <a:rPr lang="ru-RU" sz="2000" dirty="0" err="1" smtClean="0">
                <a:latin typeface="Times New Roman" panose="02020603050405020304" pitchFamily="18" charset="0"/>
                <a:cs typeface="Times New Roman" panose="02020603050405020304" pitchFamily="18" charset="0"/>
              </a:rPr>
              <a:t>пунктаты</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из яичка и предстательной железы.</a:t>
            </a:r>
          </a:p>
          <a:p>
            <a:endParaRPr lang="ru-RU" sz="14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2"/>
          <a:stretch>
            <a:fillRect/>
          </a:stretch>
        </p:blipFill>
        <p:spPr>
          <a:xfrm>
            <a:off x="4788024" y="968330"/>
            <a:ext cx="4038600" cy="2604686"/>
          </a:xfrm>
          <a:prstGeom prst="rect">
            <a:avLst/>
          </a:prstGeom>
        </p:spPr>
      </p:pic>
      <p:pic>
        <p:nvPicPr>
          <p:cNvPr id="6" name="Рисунок 5"/>
          <p:cNvPicPr>
            <a:picLocks noChangeAspect="1"/>
          </p:cNvPicPr>
          <p:nvPr/>
        </p:nvPicPr>
        <p:blipFill>
          <a:blip r:embed="rId3"/>
          <a:stretch>
            <a:fillRect/>
          </a:stretch>
        </p:blipFill>
        <p:spPr>
          <a:xfrm>
            <a:off x="4788024" y="3717032"/>
            <a:ext cx="4032448" cy="2579564"/>
          </a:xfrm>
          <a:prstGeom prst="rect">
            <a:avLst/>
          </a:prstGeom>
        </p:spPr>
      </p:pic>
    </p:spTree>
    <p:extLst>
      <p:ext uri="{BB962C8B-B14F-4D97-AF65-F5344CB8AC3E}">
        <p14:creationId xmlns:p14="http://schemas.microsoft.com/office/powerpoint/2010/main" val="51585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800" dirty="0" smtClean="0"/>
              <a:t>6. Достоверность цитологического исследования</a:t>
            </a:r>
            <a:endParaRPr lang="ru-RU" sz="2800" dirty="0"/>
          </a:p>
        </p:txBody>
      </p:sp>
      <p:sp>
        <p:nvSpPr>
          <p:cNvPr id="3" name="Объект 2"/>
          <p:cNvSpPr>
            <a:spLocks noGrp="1"/>
          </p:cNvSpPr>
          <p:nvPr>
            <p:ph idx="1"/>
          </p:nvPr>
        </p:nvSpPr>
        <p:spPr>
          <a:xfrm>
            <a:off x="457200" y="1124744"/>
            <a:ext cx="8229600" cy="5328592"/>
          </a:xfrm>
        </p:spPr>
        <p:txBody>
          <a:bodyPr>
            <a:normAutofit lnSpcReduction="10000"/>
          </a:bodyPr>
          <a:lstStyle/>
          <a:p>
            <a:pPr marL="0" indent="0" algn="just">
              <a:buNone/>
            </a:pPr>
            <a:r>
              <a:rPr lang="ru-RU" sz="1800" dirty="0">
                <a:latin typeface="Times New Roman" panose="02020603050405020304" pitchFamily="18" charset="0"/>
                <a:cs typeface="Times New Roman" panose="02020603050405020304" pitchFamily="18" charset="0"/>
              </a:rPr>
              <a:t>З</a:t>
            </a:r>
            <a:r>
              <a:rPr lang="ru-RU" sz="1800" dirty="0" smtClean="0">
                <a:latin typeface="Times New Roman" panose="02020603050405020304" pitchFamily="18" charset="0"/>
                <a:cs typeface="Times New Roman" panose="02020603050405020304" pitchFamily="18" charset="0"/>
              </a:rPr>
              <a:t>ависит от:</a:t>
            </a:r>
          </a:p>
          <a:p>
            <a:pPr algn="just"/>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Ч</a:t>
            </a:r>
            <a:r>
              <a:rPr lang="ru-RU" sz="1800" dirty="0" smtClean="0">
                <a:latin typeface="Times New Roman" panose="02020603050405020304" pitchFamily="18" charset="0"/>
                <a:cs typeface="Times New Roman" panose="02020603050405020304" pitchFamily="18" charset="0"/>
              </a:rPr>
              <a:t>увствительности </a:t>
            </a:r>
            <a:r>
              <a:rPr lang="ru-RU" sz="1800" dirty="0">
                <a:latin typeface="Times New Roman" panose="02020603050405020304" pitchFamily="18" charset="0"/>
                <a:cs typeface="Times New Roman" panose="02020603050405020304" pitchFamily="18" charset="0"/>
              </a:rPr>
              <a:t>и специфичности метода, </a:t>
            </a:r>
            <a:endParaRPr lang="ru-RU" sz="1800" dirty="0" smtClean="0">
              <a:latin typeface="Times New Roman" panose="02020603050405020304" pitchFamily="18" charset="0"/>
              <a:cs typeface="Times New Roman" panose="02020603050405020304" pitchFamily="18" charset="0"/>
            </a:endParaRPr>
          </a:p>
          <a:p>
            <a:pPr algn="just"/>
            <a:r>
              <a:rPr lang="ru-RU" sz="1800" dirty="0">
                <a:latin typeface="Times New Roman" panose="02020603050405020304" pitchFamily="18" charset="0"/>
                <a:cs typeface="Times New Roman" panose="02020603050405020304" pitchFamily="18" charset="0"/>
              </a:rPr>
              <a:t>П</a:t>
            </a:r>
            <a:r>
              <a:rPr lang="ru-RU" sz="1800" dirty="0" smtClean="0">
                <a:latin typeface="Times New Roman" panose="02020603050405020304" pitchFamily="18" charset="0"/>
                <a:cs typeface="Times New Roman" panose="02020603050405020304" pitchFamily="18" charset="0"/>
              </a:rPr>
              <a:t>равильности </a:t>
            </a:r>
            <a:r>
              <a:rPr lang="ru-RU" sz="1800" dirty="0">
                <a:latin typeface="Times New Roman" panose="02020603050405020304" pitchFamily="18" charset="0"/>
                <a:cs typeface="Times New Roman" panose="02020603050405020304" pitchFamily="18" charset="0"/>
              </a:rPr>
              <a:t>и </a:t>
            </a:r>
            <a:r>
              <a:rPr lang="ru-RU" sz="1800" dirty="0" err="1">
                <a:latin typeface="Times New Roman" panose="02020603050405020304" pitchFamily="18" charset="0"/>
                <a:cs typeface="Times New Roman" panose="02020603050405020304" pitchFamily="18" charset="0"/>
              </a:rPr>
              <a:t>воспроизводимости</a:t>
            </a:r>
            <a:r>
              <a:rPr lang="ru-RU" sz="1800" dirty="0">
                <a:latin typeface="Times New Roman" panose="02020603050405020304" pitchFamily="18" charset="0"/>
                <a:cs typeface="Times New Roman" panose="02020603050405020304" pitchFamily="18" charset="0"/>
              </a:rPr>
              <a:t> результатов. </a:t>
            </a:r>
            <a:endParaRPr lang="ru-RU" sz="1800" dirty="0" smtClean="0">
              <a:latin typeface="Times New Roman" panose="02020603050405020304" pitchFamily="18" charset="0"/>
              <a:cs typeface="Times New Roman" panose="02020603050405020304" pitchFamily="18" charset="0"/>
            </a:endParaRPr>
          </a:p>
          <a:p>
            <a:pPr algn="just"/>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настоящее время </a:t>
            </a:r>
            <a:r>
              <a:rPr lang="ru-RU" sz="1800" dirty="0" smtClean="0">
                <a:latin typeface="Times New Roman" panose="02020603050405020304" pitchFamily="18" charset="0"/>
                <a:cs typeface="Times New Roman" panose="02020603050405020304" pitchFamily="18" charset="0"/>
              </a:rPr>
              <a:t>повышение</a:t>
            </a:r>
          </a:p>
          <a:p>
            <a:pPr marL="0" indent="0" algn="just">
              <a:buNone/>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достоверности цитологического </a:t>
            </a:r>
            <a:r>
              <a:rPr lang="ru-RU" sz="1800" dirty="0" smtClean="0">
                <a:latin typeface="Times New Roman" panose="02020603050405020304" pitchFamily="18" charset="0"/>
                <a:cs typeface="Times New Roman" panose="02020603050405020304" pitchFamily="18" charset="0"/>
              </a:rPr>
              <a:t>диагноза</a:t>
            </a:r>
          </a:p>
          <a:p>
            <a:pPr marL="0" indent="0" algn="just">
              <a:buNone/>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обеспечивается с помощью </a:t>
            </a:r>
            <a:r>
              <a:rPr lang="ru-RU" sz="1800" dirty="0" smtClean="0">
                <a:latin typeface="Times New Roman" panose="02020603050405020304" pitchFamily="18" charset="0"/>
                <a:cs typeface="Times New Roman" panose="02020603050405020304" pitchFamily="18" charset="0"/>
              </a:rPr>
              <a:t>ряда</a:t>
            </a:r>
          </a:p>
          <a:p>
            <a:pPr marL="0" indent="0" algn="just">
              <a:buNone/>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объективных методов. </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К </a:t>
            </a:r>
            <a:r>
              <a:rPr lang="ru-RU" sz="1800" dirty="0">
                <a:latin typeface="Times New Roman" panose="02020603050405020304" pitchFamily="18" charset="0"/>
                <a:cs typeface="Times New Roman" panose="02020603050405020304" pitchFamily="18" charset="0"/>
              </a:rPr>
              <a:t>ним относятся </a:t>
            </a:r>
            <a:r>
              <a:rPr lang="ru-RU" sz="1800" dirty="0" smtClean="0">
                <a:latin typeface="Times New Roman" panose="02020603050405020304" pitchFamily="18" charset="0"/>
                <a:cs typeface="Times New Roman" panose="02020603050405020304" pitchFamily="18" charset="0"/>
              </a:rPr>
              <a:t>цитохимические</a:t>
            </a:r>
          </a:p>
          <a:p>
            <a:pPr marL="0" indent="0" algn="just">
              <a:buNone/>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методы исследования, </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включая </a:t>
            </a:r>
            <a:r>
              <a:rPr lang="ru-RU" sz="1800" dirty="0" err="1" smtClean="0">
                <a:latin typeface="Times New Roman" panose="02020603050405020304" pitchFamily="18" charset="0"/>
                <a:cs typeface="Times New Roman" panose="02020603050405020304" pitchFamily="18" charset="0"/>
              </a:rPr>
              <a:t>цитоспектрофотометрию</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и </a:t>
            </a:r>
            <a:r>
              <a:rPr lang="ru-RU" sz="1800" dirty="0" err="1">
                <a:latin typeface="Times New Roman" panose="02020603050405020304" pitchFamily="18" charset="0"/>
                <a:cs typeface="Times New Roman" panose="02020603050405020304" pitchFamily="18" charset="0"/>
              </a:rPr>
              <a:t>и</a:t>
            </a:r>
            <a:r>
              <a:rPr lang="ru-RU" sz="1800" dirty="0" err="1" smtClean="0">
                <a:latin typeface="Times New Roman" panose="02020603050405020304" pitchFamily="18" charset="0"/>
                <a:cs typeface="Times New Roman" panose="02020603050405020304" pitchFamily="18" charset="0"/>
              </a:rPr>
              <a:t>ммуноцитохимические</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тесты</a:t>
            </a:r>
            <a:r>
              <a:rPr lang="ru-RU" sz="1800" dirty="0" smtClean="0">
                <a:latin typeface="Times New Roman" panose="02020603050405020304" pitchFamily="18" charset="0"/>
                <a:cs typeface="Times New Roman" panose="02020603050405020304" pitchFamily="18" charset="0"/>
              </a:rPr>
              <a:t>,</a:t>
            </a:r>
          </a:p>
          <a:p>
            <a:pPr marL="0" indent="0" algn="just">
              <a:buNone/>
            </a:pPr>
            <a:r>
              <a:rPr lang="ru-RU" sz="1800" dirty="0" smtClean="0">
                <a:latin typeface="Times New Roman" panose="02020603050405020304" pitchFamily="18" charset="0"/>
                <a:cs typeface="Times New Roman" panose="02020603050405020304" pitchFamily="18" charset="0"/>
              </a:rPr>
              <a:t>морфометрические </a:t>
            </a:r>
            <a:r>
              <a:rPr lang="ru-RU" sz="1800" dirty="0">
                <a:latin typeface="Times New Roman" panose="02020603050405020304" pitchFamily="18" charset="0"/>
                <a:cs typeface="Times New Roman" panose="02020603050405020304" pitchFamily="18" charset="0"/>
              </a:rPr>
              <a:t>методы </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кариометрия</a:t>
            </a:r>
            <a:r>
              <a:rPr lang="ru-RU" sz="1800" dirty="0">
                <a:latin typeface="Times New Roman" panose="02020603050405020304" pitchFamily="18" charset="0"/>
                <a:cs typeface="Times New Roman" panose="02020603050405020304" pitchFamily="18" charset="0"/>
              </a:rPr>
              <a:t> и </a:t>
            </a:r>
            <a:r>
              <a:rPr lang="ru-RU" sz="1800" dirty="0" err="1">
                <a:latin typeface="Times New Roman" panose="02020603050405020304" pitchFamily="18" charset="0"/>
                <a:cs typeface="Times New Roman" panose="02020603050405020304" pitchFamily="18" charset="0"/>
              </a:rPr>
              <a:t>цитометрия</a:t>
            </a:r>
            <a:r>
              <a:rPr lang="ru-RU" sz="1800" dirty="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математические </a:t>
            </a:r>
            <a:r>
              <a:rPr lang="ru-RU" sz="1800" dirty="0">
                <a:latin typeface="Times New Roman" panose="02020603050405020304" pitchFamily="18" charset="0"/>
                <a:cs typeface="Times New Roman" panose="02020603050405020304" pitchFamily="18" charset="0"/>
              </a:rPr>
              <a:t>методы </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расчет информативности и </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весовых </a:t>
            </a:r>
            <a:r>
              <a:rPr lang="ru-RU" sz="1800" dirty="0">
                <a:latin typeface="Times New Roman" panose="02020603050405020304" pitchFamily="18" charset="0"/>
                <a:cs typeface="Times New Roman" panose="02020603050405020304" pitchFamily="18" charset="0"/>
              </a:rPr>
              <a:t>коэффициентов </a:t>
            </a:r>
            <a:r>
              <a:rPr lang="ru-RU" sz="1800" dirty="0" smtClean="0">
                <a:latin typeface="Times New Roman" panose="02020603050405020304" pitchFamily="18" charset="0"/>
                <a:cs typeface="Times New Roman" panose="02020603050405020304" pitchFamily="18" charset="0"/>
              </a:rPr>
              <a:t>цитологических</a:t>
            </a:r>
          </a:p>
          <a:p>
            <a:pPr marL="0" indent="0" algn="just">
              <a:buNone/>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признаков). </a:t>
            </a: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4572000" y="2965588"/>
            <a:ext cx="4464496" cy="3841188"/>
          </a:xfrm>
          <a:prstGeom prst="rect">
            <a:avLst/>
          </a:prstGeom>
        </p:spPr>
      </p:pic>
    </p:spTree>
    <p:extLst>
      <p:ext uri="{BB962C8B-B14F-4D97-AF65-F5344CB8AC3E}">
        <p14:creationId xmlns:p14="http://schemas.microsoft.com/office/powerpoint/2010/main" val="272744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000" dirty="0">
                <a:latin typeface="Times New Roman" panose="02020603050405020304" pitchFamily="18" charset="0"/>
                <a:cs typeface="Times New Roman" panose="02020603050405020304" pitchFamily="18" charset="0"/>
              </a:rPr>
              <a:t>6. Достоверность цитологического </a:t>
            </a:r>
            <a:r>
              <a:rPr lang="ru-RU" sz="2000" dirty="0" smtClean="0">
                <a:latin typeface="Times New Roman" panose="02020603050405020304" pitchFamily="18" charset="0"/>
                <a:cs typeface="Times New Roman" panose="02020603050405020304" pitchFamily="18" charset="0"/>
              </a:rPr>
              <a:t>исследования зависит также от:</a:t>
            </a: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980728"/>
            <a:ext cx="8479904" cy="5688632"/>
          </a:xfrm>
        </p:spPr>
        <p:txBody>
          <a:bodyPr>
            <a:normAutofit/>
          </a:bodyPr>
          <a:lstStyle/>
          <a:p>
            <a:pPr marL="0" indent="0" algn="just">
              <a:buNone/>
            </a:pPr>
            <a:r>
              <a:rPr lang="ru-RU" sz="1800" dirty="0">
                <a:latin typeface="Times New Roman" panose="02020603050405020304" pitchFamily="18" charset="0"/>
                <a:cs typeface="Times New Roman" panose="02020603050405020304" pitchFamily="18" charset="0"/>
              </a:rPr>
              <a:t>Для проведения диагностического цитологического исследования часто используют поляризационную микроскопию, фазово-контрастную микроскопию, люминесцентную микроскопию. </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некоторых случаях получаемые для цитологического исследования клетки с успехом культивируют в составе тканевой культуры, при этом они образуют те или иные структуры, характерные для определенной ткани, что нередко облегчает решение дифференциально-диагностических задач. </a:t>
            </a:r>
          </a:p>
          <a:p>
            <a:pPr marL="0" indent="0" algn="just">
              <a:buNone/>
            </a:pPr>
            <a:r>
              <a:rPr lang="ru-RU" sz="1800" dirty="0">
                <a:latin typeface="Times New Roman" panose="02020603050405020304" pitchFamily="18" charset="0"/>
                <a:cs typeface="Times New Roman" panose="02020603050405020304" pitchFamily="18" charset="0"/>
              </a:rPr>
              <a:t>Важное значение имеет унификация и стандартизация критериев цитологического диагноза. </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Он </a:t>
            </a:r>
            <a:r>
              <a:rPr lang="ru-RU" sz="1800" dirty="0">
                <a:latin typeface="Times New Roman" panose="02020603050405020304" pitchFamily="18" charset="0"/>
                <a:cs typeface="Times New Roman" panose="02020603050405020304" pitchFamily="18" charset="0"/>
              </a:rPr>
              <a:t>может быть </a:t>
            </a:r>
            <a:r>
              <a:rPr lang="ru-RU" sz="1800" dirty="0" smtClean="0">
                <a:latin typeface="Times New Roman" panose="02020603050405020304" pitchFamily="18" charset="0"/>
                <a:cs typeface="Times New Roman" panose="02020603050405020304" pitchFamily="18" charset="0"/>
              </a:rPr>
              <a:t>утвердительным</a:t>
            </a:r>
          </a:p>
          <a:p>
            <a:pPr marL="0" indent="0" algn="just">
              <a:buNone/>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с чётким определением </a:t>
            </a:r>
            <a:r>
              <a:rPr lang="ru-RU" sz="1800" dirty="0" smtClean="0">
                <a:latin typeface="Times New Roman" panose="02020603050405020304" pitchFamily="18" charset="0"/>
                <a:cs typeface="Times New Roman" panose="02020603050405020304" pitchFamily="18" charset="0"/>
              </a:rPr>
              <a:t>характера</a:t>
            </a:r>
          </a:p>
          <a:p>
            <a:pPr marL="0" indent="0" algn="just">
              <a:buNone/>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заболевания, предположительным</a:t>
            </a:r>
            <a:r>
              <a:rPr lang="ru-RU" sz="1800" dirty="0" smtClean="0">
                <a:latin typeface="Times New Roman" panose="02020603050405020304" pitchFamily="18" charset="0"/>
                <a:cs typeface="Times New Roman" panose="02020603050405020304" pitchFamily="18" charset="0"/>
              </a:rPr>
              <a:t>,</a:t>
            </a:r>
          </a:p>
          <a:p>
            <a:pPr marL="0" indent="0" algn="just">
              <a:buNone/>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что должно рассматриваться </a:t>
            </a:r>
            <a:r>
              <a:rPr lang="ru-RU" sz="1800" dirty="0" smtClean="0">
                <a:latin typeface="Times New Roman" panose="02020603050405020304" pitchFamily="18" charset="0"/>
                <a:cs typeface="Times New Roman" panose="02020603050405020304" pitchFamily="18" charset="0"/>
              </a:rPr>
              <a:t>как</a:t>
            </a:r>
          </a:p>
          <a:p>
            <a:pPr marL="0" indent="0" algn="just">
              <a:buNone/>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указание на </a:t>
            </a:r>
            <a:r>
              <a:rPr lang="ru-RU" sz="1800" dirty="0" smtClean="0">
                <a:latin typeface="Times New Roman" panose="02020603050405020304" pitchFamily="18" charset="0"/>
                <a:cs typeface="Times New Roman" panose="02020603050405020304" pitchFamily="18" charset="0"/>
              </a:rPr>
              <a:t>необходимость</a:t>
            </a:r>
          </a:p>
          <a:p>
            <a:pPr marL="0" indent="0" algn="just">
              <a:buNone/>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дополнительных </a:t>
            </a:r>
            <a:r>
              <a:rPr lang="ru-RU" sz="1800" dirty="0" smtClean="0">
                <a:latin typeface="Times New Roman" panose="02020603050405020304" pitchFamily="18" charset="0"/>
                <a:cs typeface="Times New Roman" panose="02020603050405020304" pitchFamily="18" charset="0"/>
              </a:rPr>
              <a:t>диагностических</a:t>
            </a:r>
          </a:p>
          <a:p>
            <a:pPr marL="0" indent="0" algn="just">
              <a:buNone/>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исследований, и отрицательным. </a:t>
            </a: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427984" y="3573016"/>
            <a:ext cx="4509120" cy="3096344"/>
          </a:xfrm>
          <a:prstGeom prst="rect">
            <a:avLst/>
          </a:prstGeom>
        </p:spPr>
      </p:pic>
    </p:spTree>
    <p:extLst>
      <p:ext uri="{BB962C8B-B14F-4D97-AF65-F5344CB8AC3E}">
        <p14:creationId xmlns:p14="http://schemas.microsoft.com/office/powerpoint/2010/main" val="2132569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latin typeface="Times New Roman" panose="02020603050405020304" pitchFamily="18" charset="0"/>
                <a:cs typeface="Times New Roman" panose="02020603050405020304" pitchFamily="18" charset="0"/>
              </a:rPr>
              <a:t>Цитологическое исследование является самостоятельным методом диагностики во многих областях медицины</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ru-RU" sz="1800" dirty="0">
                <a:latin typeface="Times New Roman" panose="02020603050405020304" pitchFamily="18" charset="0"/>
                <a:cs typeface="Times New Roman" panose="02020603050405020304" pitchFamily="18" charset="0"/>
              </a:rPr>
              <a:t>Эталоном правильности цитологического диагноза в большинстве случаев являются результаты гистологического исследования. При комплексном использовании цитологического и гистологического исследований удается добиться наиболее высокого уровня достоверности морфологического </a:t>
            </a:r>
            <a:r>
              <a:rPr lang="ru-RU" sz="1800" dirty="0" smtClean="0">
                <a:latin typeface="Times New Roman" panose="02020603050405020304" pitchFamily="18" charset="0"/>
                <a:cs typeface="Times New Roman" panose="02020603050405020304" pitchFamily="18" charset="0"/>
              </a:rPr>
              <a:t>диагноза</a:t>
            </a:r>
          </a:p>
          <a:p>
            <a:pPr marL="0" indent="0">
              <a:buNone/>
            </a:pPr>
            <a:endParaRPr lang="ru-RU" sz="1800" dirty="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2483768" y="3068960"/>
            <a:ext cx="4032448" cy="3552056"/>
          </a:xfrm>
          <a:prstGeom prst="rect">
            <a:avLst/>
          </a:prstGeom>
        </p:spPr>
      </p:pic>
    </p:spTree>
    <p:extLst>
      <p:ext uri="{BB962C8B-B14F-4D97-AF65-F5344CB8AC3E}">
        <p14:creationId xmlns:p14="http://schemas.microsoft.com/office/powerpoint/2010/main" val="1804133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ru-RU" sz="2400" b="1" dirty="0" smtClean="0">
                <a:latin typeface="Times New Roman" panose="02020603050405020304" pitchFamily="18" charset="0"/>
                <a:cs typeface="Times New Roman" panose="02020603050405020304" pitchFamily="18" charset="0"/>
              </a:rPr>
              <a:t>7. Цитологическое исследование в онкологии </a:t>
            </a:r>
            <a:r>
              <a:rPr lang="ru-RU" sz="2800" b="1" dirty="0" smtClean="0"/>
              <a:t/>
            </a:r>
            <a:br>
              <a:rPr lang="ru-RU" sz="2800" b="1" dirty="0" smtClean="0"/>
            </a:br>
            <a:endParaRPr lang="ru-RU" sz="2800" b="1" dirty="0"/>
          </a:p>
        </p:txBody>
      </p:sp>
      <p:sp>
        <p:nvSpPr>
          <p:cNvPr id="3" name="Объект 2"/>
          <p:cNvSpPr>
            <a:spLocks noGrp="1"/>
          </p:cNvSpPr>
          <p:nvPr>
            <p:ph sz="half" idx="1"/>
          </p:nvPr>
        </p:nvSpPr>
        <p:spPr>
          <a:xfrm>
            <a:off x="467544" y="1124744"/>
            <a:ext cx="4104456" cy="5616624"/>
          </a:xfrm>
        </p:spPr>
        <p:txBody>
          <a:bodyPr>
            <a:normAutofit/>
          </a:bodyPr>
          <a:lstStyle/>
          <a:p>
            <a:pPr marL="0" indent="0" algn="just">
              <a:buNone/>
            </a:pPr>
            <a:r>
              <a:rPr lang="ru-RU" sz="1800" dirty="0">
                <a:latin typeface="Times New Roman" panose="02020603050405020304" pitchFamily="18" charset="0"/>
                <a:cs typeface="Times New Roman" panose="02020603050405020304" pitchFamily="18" charset="0"/>
              </a:rPr>
              <a:t>П</a:t>
            </a:r>
            <a:r>
              <a:rPr lang="ru-RU" sz="1800" dirty="0" smtClean="0">
                <a:latin typeface="Times New Roman" panose="02020603050405020304" pitchFamily="18" charset="0"/>
                <a:cs typeface="Times New Roman" panose="02020603050405020304" pitchFamily="18" charset="0"/>
              </a:rPr>
              <a:t>озволяет </a:t>
            </a:r>
            <a:r>
              <a:rPr lang="ru-RU" sz="1800" dirty="0">
                <a:latin typeface="Times New Roman" panose="02020603050405020304" pitchFamily="18" charset="0"/>
                <a:cs typeface="Times New Roman" panose="02020603050405020304" pitchFamily="18" charset="0"/>
              </a:rPr>
              <a:t>устанавливать принадлежность клеток к злокачественной опухоли на основании обнаружения в них большинства признаков злокачественности (полиморфизм клеток, ядер, ядрышек, </a:t>
            </a:r>
            <a:r>
              <a:rPr lang="ru-RU" sz="1800" dirty="0" err="1">
                <a:latin typeface="Times New Roman" panose="02020603050405020304" pitchFamily="18" charset="0"/>
                <a:cs typeface="Times New Roman" panose="02020603050405020304" pitchFamily="18" charset="0"/>
              </a:rPr>
              <a:t>атипия</a:t>
            </a:r>
            <a:r>
              <a:rPr lang="ru-RU" sz="1800" dirty="0">
                <a:latin typeface="Times New Roman" panose="02020603050405020304" pitchFamily="18" charset="0"/>
                <a:cs typeface="Times New Roman" panose="02020603050405020304" pitchFamily="18" charset="0"/>
              </a:rPr>
              <a:t> ядер, нарастание числа митозов и др</a:t>
            </a:r>
            <a:r>
              <a:rPr lang="ru-RU" sz="1800" dirty="0" smtClean="0">
                <a:latin typeface="Times New Roman" panose="02020603050405020304" pitchFamily="18" charset="0"/>
                <a:cs typeface="Times New Roman" panose="02020603050405020304" pitchFamily="18" charset="0"/>
              </a:rPr>
              <a:t>.)</a:t>
            </a:r>
          </a:p>
          <a:p>
            <a:pPr marL="0" indent="0" algn="just">
              <a:buNone/>
            </a:pPr>
            <a:r>
              <a:rPr lang="ru-RU" sz="1800" dirty="0">
                <a:latin typeface="Times New Roman" panose="02020603050405020304" pitchFamily="18" charset="0"/>
                <a:cs typeface="Times New Roman" panose="02020603050405020304" pitchFamily="18" charset="0"/>
              </a:rPr>
              <a:t>Для более эффективного использования цитологического исследования в этой области разрабатываются автоматизированные статистические и проточные сканирующие системы, связанные с ЭВМ. </a:t>
            </a:r>
          </a:p>
          <a:p>
            <a:pPr marL="0" indent="0" algn="just">
              <a:buNone/>
            </a:pPr>
            <a:endParaRPr lang="ru-RU" sz="1800" dirty="0" smtClean="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716016" y="1313384"/>
            <a:ext cx="4176464" cy="3695792"/>
          </a:xfrm>
        </p:spPr>
        <p:txBody>
          <a:bodyPr>
            <a:noAutofit/>
          </a:bodyPr>
          <a:lstStyle/>
          <a:p>
            <a:pPr marL="0" indent="0">
              <a:buNone/>
            </a:pPr>
            <a:endParaRPr lang="ru-RU" sz="2400" dirty="0"/>
          </a:p>
        </p:txBody>
      </p:sp>
      <p:pic>
        <p:nvPicPr>
          <p:cNvPr id="5" name="Рисунок 4"/>
          <p:cNvPicPr>
            <a:picLocks noChangeAspect="1"/>
          </p:cNvPicPr>
          <p:nvPr/>
        </p:nvPicPr>
        <p:blipFill>
          <a:blip r:embed="rId3"/>
          <a:stretch>
            <a:fillRect/>
          </a:stretch>
        </p:blipFill>
        <p:spPr>
          <a:xfrm>
            <a:off x="4716016" y="1268760"/>
            <a:ext cx="4248472" cy="3740416"/>
          </a:xfrm>
          <a:prstGeom prst="rect">
            <a:avLst/>
          </a:prstGeom>
        </p:spPr>
      </p:pic>
    </p:spTree>
    <p:extLst>
      <p:ext uri="{BB962C8B-B14F-4D97-AF65-F5344CB8AC3E}">
        <p14:creationId xmlns:p14="http://schemas.microsoft.com/office/powerpoint/2010/main" val="1538387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864096"/>
          </a:xfrm>
        </p:spPr>
        <p:txBody>
          <a:bodyPr>
            <a:noAutofit/>
          </a:bodyPr>
          <a:lstStyle/>
          <a:p>
            <a:r>
              <a:rPr lang="ru-RU" sz="2400" b="1" dirty="0">
                <a:latin typeface="Times New Roman" panose="02020603050405020304" pitchFamily="18" charset="0"/>
                <a:cs typeface="Times New Roman" panose="02020603050405020304" pitchFamily="18" charset="0"/>
              </a:rPr>
              <a:t>Цитологическое исследование в акушерстве и гинекологии </a:t>
            </a:r>
            <a:endParaRPr lang="ru-RU" sz="24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57200" y="1600200"/>
            <a:ext cx="8229600" cy="4925144"/>
          </a:xfrm>
        </p:spPr>
        <p:txBody>
          <a:bodyPr>
            <a:normAutofit/>
          </a:bodyPr>
          <a:lstStyle/>
          <a:p>
            <a:pPr marL="0" indent="0" algn="just">
              <a:buNone/>
            </a:pPr>
            <a:r>
              <a:rPr lang="ru-RU" sz="2100" dirty="0" smtClean="0">
                <a:latin typeface="Times New Roman" panose="02020603050405020304" pitchFamily="18" charset="0"/>
                <a:cs typeface="Times New Roman" panose="02020603050405020304" pitchFamily="18" charset="0"/>
              </a:rPr>
              <a:t>	</a:t>
            </a:r>
            <a:r>
              <a:rPr lang="ru-RU" sz="2100" i="1" dirty="0" smtClean="0">
                <a:latin typeface="Times New Roman" panose="02020603050405020304" pitchFamily="18" charset="0"/>
                <a:cs typeface="Times New Roman" panose="02020603050405020304" pitchFamily="18" charset="0"/>
              </a:rPr>
              <a:t>Материалом</a:t>
            </a:r>
            <a:r>
              <a:rPr lang="ru-RU" sz="2100" dirty="0" smtClean="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для цитологического исследования служат влагалищные мазки, мазки-отпечатки, смывы из влагалища, поверхностные соскобы со слизистой оболочки женских половых органов, </a:t>
            </a:r>
            <a:r>
              <a:rPr lang="ru-RU" sz="2100" dirty="0" err="1">
                <a:latin typeface="Times New Roman" panose="02020603050405020304" pitchFamily="18" charset="0"/>
                <a:cs typeface="Times New Roman" panose="02020603050405020304" pitchFamily="18" charset="0"/>
              </a:rPr>
              <a:t>аспирированный</a:t>
            </a:r>
            <a:r>
              <a:rPr lang="ru-RU" sz="2100" dirty="0">
                <a:latin typeface="Times New Roman" panose="02020603050405020304" pitchFamily="18" charset="0"/>
                <a:cs typeface="Times New Roman" panose="02020603050405020304" pitchFamily="18" charset="0"/>
              </a:rPr>
              <a:t> материал из эндометрия и тканевые </a:t>
            </a:r>
            <a:r>
              <a:rPr lang="ru-RU" sz="2100" dirty="0" err="1">
                <a:latin typeface="Times New Roman" panose="02020603050405020304" pitchFamily="18" charset="0"/>
                <a:cs typeface="Times New Roman" panose="02020603050405020304" pitchFamily="18" charset="0"/>
              </a:rPr>
              <a:t>пунктаты</a:t>
            </a:r>
            <a:r>
              <a:rPr lang="ru-RU" sz="2100" dirty="0">
                <a:latin typeface="Times New Roman" panose="02020603050405020304" pitchFamily="18" charset="0"/>
                <a:cs typeface="Times New Roman" panose="02020603050405020304" pitchFamily="18" charset="0"/>
              </a:rPr>
              <a:t> (из опухолей яичников и др.). Чаще всего используют </a:t>
            </a:r>
            <a:r>
              <a:rPr lang="ru-RU" sz="2100" dirty="0" err="1">
                <a:latin typeface="Times New Roman" panose="02020603050405020304" pitchFamily="18" charset="0"/>
                <a:cs typeface="Times New Roman" panose="02020603050405020304" pitchFamily="18" charset="0"/>
              </a:rPr>
              <a:t>кольпоцитологическое</a:t>
            </a:r>
            <a:r>
              <a:rPr lang="ru-RU" sz="2100" dirty="0">
                <a:latin typeface="Times New Roman" panose="02020603050405020304" pitchFamily="18" charset="0"/>
                <a:cs typeface="Times New Roman" panose="02020603050405020304" pitchFamily="18" charset="0"/>
              </a:rPr>
              <a:t> исследование влагалищных мазков (метод </a:t>
            </a:r>
            <a:r>
              <a:rPr lang="ru-RU" sz="2100" dirty="0" err="1">
                <a:latin typeface="Times New Roman" panose="02020603050405020304" pitchFamily="18" charset="0"/>
                <a:cs typeface="Times New Roman" panose="02020603050405020304" pitchFamily="18" charset="0"/>
              </a:rPr>
              <a:t>Папаниколау</a:t>
            </a:r>
            <a:r>
              <a:rPr lang="ru-RU" sz="2100" dirty="0">
                <a:latin typeface="Times New Roman" panose="02020603050405020304" pitchFamily="18" charset="0"/>
                <a:cs typeface="Times New Roman" panose="02020603050405020304" pitchFamily="18" charset="0"/>
              </a:rPr>
              <a:t>). </a:t>
            </a:r>
            <a:endParaRPr lang="ru-RU" sz="2100" dirty="0" smtClean="0">
              <a:latin typeface="Times New Roman" panose="02020603050405020304" pitchFamily="18" charset="0"/>
              <a:cs typeface="Times New Roman" panose="02020603050405020304" pitchFamily="18" charset="0"/>
            </a:endParaRPr>
          </a:p>
          <a:p>
            <a:pPr marL="0" indent="0" algn="just">
              <a:buNone/>
            </a:pPr>
            <a:r>
              <a:rPr lang="ru-RU" sz="2100" dirty="0" smtClean="0">
                <a:latin typeface="Times New Roman" panose="02020603050405020304" pitchFamily="18" charset="0"/>
                <a:cs typeface="Times New Roman" panose="02020603050405020304" pitchFamily="18" charset="0"/>
              </a:rPr>
              <a:t>	Влагалищный </a:t>
            </a:r>
            <a:r>
              <a:rPr lang="ru-RU" sz="2100" i="1" dirty="0">
                <a:latin typeface="Times New Roman" panose="02020603050405020304" pitchFamily="18" charset="0"/>
                <a:cs typeface="Times New Roman" panose="02020603050405020304" pitchFamily="18" charset="0"/>
              </a:rPr>
              <a:t>мазок</a:t>
            </a:r>
            <a:r>
              <a:rPr lang="ru-RU" sz="2100" dirty="0">
                <a:latin typeface="Times New Roman" panose="02020603050405020304" pitchFamily="18" charset="0"/>
                <a:cs typeface="Times New Roman" panose="02020603050405020304" pitchFamily="18" charset="0"/>
              </a:rPr>
              <a:t> состоит из клеток различных слоёв эпителия слизистой оболочки влагалища. В нем иногда встречаются также </a:t>
            </a:r>
            <a:r>
              <a:rPr lang="ru-RU" sz="2100" dirty="0" err="1">
                <a:latin typeface="Times New Roman" panose="02020603050405020304" pitchFamily="18" charset="0"/>
                <a:cs typeface="Times New Roman" panose="02020603050405020304" pitchFamily="18" charset="0"/>
              </a:rPr>
              <a:t>эндоцервикальные</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эндометриальные</a:t>
            </a:r>
            <a:r>
              <a:rPr lang="ru-RU" sz="2100" dirty="0">
                <a:latin typeface="Times New Roman" panose="02020603050405020304" pitchFamily="18" charset="0"/>
                <a:cs typeface="Times New Roman" panose="02020603050405020304" pitchFamily="18" charset="0"/>
              </a:rPr>
              <a:t> клетки, эритроциты, многоядерные клетки, продукты ферментативной деятельности клеток (</a:t>
            </a:r>
            <a:r>
              <a:rPr lang="ru-RU" sz="2100" dirty="0" err="1">
                <a:latin typeface="Times New Roman" panose="02020603050405020304" pitchFamily="18" charset="0"/>
                <a:cs typeface="Times New Roman" panose="02020603050405020304" pitchFamily="18" charset="0"/>
              </a:rPr>
              <a:t>эстеразы</a:t>
            </a:r>
            <a:r>
              <a:rPr lang="ru-RU" sz="2100" dirty="0">
                <a:latin typeface="Times New Roman" panose="02020603050405020304" pitchFamily="18" charset="0"/>
                <a:cs typeface="Times New Roman" panose="02020603050405020304" pitchFamily="18" charset="0"/>
              </a:rPr>
              <a:t>, кислая фосфатаза, бета-</a:t>
            </a:r>
            <a:r>
              <a:rPr lang="ru-RU" sz="2100" dirty="0" err="1">
                <a:latin typeface="Times New Roman" panose="02020603050405020304" pitchFamily="18" charset="0"/>
                <a:cs typeface="Times New Roman" panose="02020603050405020304" pitchFamily="18" charset="0"/>
              </a:rPr>
              <a:t>глюкуронидаза</a:t>
            </a:r>
            <a:r>
              <a:rPr lang="ru-RU" sz="2100" dirty="0">
                <a:latin typeface="Times New Roman" panose="02020603050405020304" pitchFamily="18" charset="0"/>
                <a:cs typeface="Times New Roman" panose="02020603050405020304" pitchFamily="18" charset="0"/>
              </a:rPr>
              <a:t> и др.), лейкоциты, палочки </a:t>
            </a:r>
            <a:r>
              <a:rPr lang="ru-RU" sz="2100" dirty="0" err="1">
                <a:latin typeface="Times New Roman" panose="02020603050405020304" pitchFamily="18" charset="0"/>
                <a:cs typeface="Times New Roman" panose="02020603050405020304" pitchFamily="18" charset="0"/>
              </a:rPr>
              <a:t>Дедерлейна</a:t>
            </a:r>
            <a:r>
              <a:rPr lang="ru-RU" sz="2100" dirty="0">
                <a:latin typeface="Times New Roman" panose="02020603050405020304" pitchFamily="18" charset="0"/>
                <a:cs typeface="Times New Roman" panose="02020603050405020304" pitchFamily="18" charset="0"/>
              </a:rPr>
              <a:t>, клеточный детрит</a:t>
            </a:r>
          </a:p>
          <a:p>
            <a:pPr marL="0" indent="0">
              <a:buNone/>
            </a:pPr>
            <a:endParaRPr lang="ru-RU" dirty="0"/>
          </a:p>
        </p:txBody>
      </p:sp>
    </p:spTree>
    <p:extLst>
      <p:ext uri="{BB962C8B-B14F-4D97-AF65-F5344CB8AC3E}">
        <p14:creationId xmlns:p14="http://schemas.microsoft.com/office/powerpoint/2010/main" val="2970071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План лекции:</a:t>
            </a:r>
          </a:p>
        </p:txBody>
      </p:sp>
      <p:sp>
        <p:nvSpPr>
          <p:cNvPr id="3" name="Объект 2"/>
          <p:cNvSpPr>
            <a:spLocks noGrp="1"/>
          </p:cNvSpPr>
          <p:nvPr>
            <p:ph idx="1"/>
          </p:nvPr>
        </p:nvSpPr>
        <p:spPr>
          <a:xfrm>
            <a:off x="457200" y="1600200"/>
            <a:ext cx="8507288" cy="4525963"/>
          </a:xfrm>
        </p:spPr>
        <p:txBody>
          <a:bodyPr>
            <a:normAutofit fontScale="92500"/>
          </a:bodyPr>
          <a:lstStyle/>
          <a:p>
            <a:pPr marL="0" indent="0">
              <a:buNone/>
            </a:pPr>
            <a:r>
              <a:rPr lang="ru-RU" dirty="0" smtClean="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Отличие цитологического и гистологического исследований</a:t>
            </a:r>
          </a:p>
          <a:p>
            <a:pPr marL="0" indent="0">
              <a:buNone/>
            </a:pPr>
            <a:r>
              <a:rPr lang="ru-RU" dirty="0">
                <a:latin typeface="Times New Roman" panose="02020603050405020304" pitchFamily="18" charset="0"/>
                <a:cs typeface="Times New Roman" panose="02020603050405020304" pitchFamily="18" charset="0"/>
              </a:rPr>
              <a:t>2. Область применения</a:t>
            </a:r>
          </a:p>
          <a:p>
            <a:pPr marL="0" indent="0">
              <a:buNone/>
            </a:pPr>
            <a:r>
              <a:rPr lang="ru-RU" dirty="0">
                <a:latin typeface="Times New Roman" panose="02020603050405020304" pitchFamily="18" charset="0"/>
                <a:cs typeface="Times New Roman" panose="02020603050405020304" pitchFamily="18" charset="0"/>
              </a:rPr>
              <a:t>3. Цель цитологических исследований</a:t>
            </a:r>
          </a:p>
          <a:p>
            <a:pPr marL="0" indent="0">
              <a:buNone/>
            </a:pPr>
            <a:r>
              <a:rPr lang="ru-RU" dirty="0">
                <a:latin typeface="Times New Roman" panose="02020603050405020304" pitchFamily="18" charset="0"/>
                <a:cs typeface="Times New Roman" panose="02020603050405020304" pitchFamily="18" charset="0"/>
              </a:rPr>
              <a:t>4. Материал для исследования</a:t>
            </a:r>
          </a:p>
          <a:p>
            <a:pPr marL="0" indent="0">
              <a:buNone/>
            </a:pPr>
            <a:r>
              <a:rPr lang="ru-RU" dirty="0">
                <a:latin typeface="Times New Roman" panose="02020603050405020304" pitchFamily="18" charset="0"/>
                <a:cs typeface="Times New Roman" panose="02020603050405020304" pitchFamily="18" charset="0"/>
              </a:rPr>
              <a:t>5. Способ получения материала</a:t>
            </a:r>
          </a:p>
          <a:p>
            <a:pPr marL="0" indent="0">
              <a:buNone/>
            </a:pPr>
            <a:r>
              <a:rPr lang="ru-RU" dirty="0">
                <a:latin typeface="Times New Roman" panose="02020603050405020304" pitchFamily="18" charset="0"/>
                <a:cs typeface="Times New Roman" panose="02020603050405020304" pitchFamily="18" charset="0"/>
              </a:rPr>
              <a:t>6. Достоверность цитологического исследования</a:t>
            </a:r>
          </a:p>
          <a:p>
            <a:pPr marL="0" indent="0">
              <a:buNone/>
            </a:pPr>
            <a:r>
              <a:rPr lang="ru-RU" dirty="0">
                <a:latin typeface="Times New Roman" panose="02020603050405020304" pitchFamily="18" charset="0"/>
                <a:cs typeface="Times New Roman" panose="02020603050405020304" pitchFamily="18" charset="0"/>
              </a:rPr>
              <a:t>7. Цитологическое исследование в онкологии</a:t>
            </a:r>
          </a:p>
          <a:p>
            <a:endParaRPr lang="ru-RU" dirty="0"/>
          </a:p>
        </p:txBody>
      </p:sp>
    </p:spTree>
    <p:extLst>
      <p:ext uri="{BB962C8B-B14F-4D97-AF65-F5344CB8AC3E}">
        <p14:creationId xmlns:p14="http://schemas.microsoft.com/office/powerpoint/2010/main" val="1719832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6" y="180578"/>
            <a:ext cx="9145016" cy="1143000"/>
          </a:xfrm>
        </p:spPr>
        <p:txBody>
          <a:bodyPr>
            <a:normAutofit fontScale="90000"/>
          </a:bodyPr>
          <a:lstStyle/>
          <a:p>
            <a:r>
              <a:rPr lang="ru-RU" sz="3600" b="1" dirty="0">
                <a:latin typeface="Times New Roman" panose="02020603050405020304" pitchFamily="18" charset="0"/>
                <a:cs typeface="Times New Roman" panose="02020603050405020304" pitchFamily="18" charset="0"/>
              </a:rPr>
              <a:t>1. Отличие цитологического и гистологического </a:t>
            </a:r>
            <a:r>
              <a:rPr lang="ru-RU" sz="3600" b="1" dirty="0" smtClean="0">
                <a:latin typeface="Times New Roman" panose="02020603050405020304" pitchFamily="18" charset="0"/>
                <a:cs typeface="Times New Roman" panose="02020603050405020304" pitchFamily="18" charset="0"/>
              </a:rPr>
              <a:t>исследований</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79512" y="1484783"/>
            <a:ext cx="4605595" cy="4787949"/>
          </a:xfrm>
        </p:spPr>
        <p:txBody>
          <a:bodyPr>
            <a:noAutofit/>
          </a:bodyPr>
          <a:lstStyle/>
          <a:p>
            <a:pPr marL="0" indent="0">
              <a:buNone/>
            </a:pPr>
            <a:r>
              <a:rPr lang="ru-RU" sz="2200" dirty="0">
                <a:latin typeface="Times New Roman" panose="02020603050405020304" pitchFamily="18" charset="0"/>
                <a:cs typeface="Times New Roman" panose="02020603050405020304" pitchFamily="18" charset="0"/>
              </a:rPr>
              <a:t>Диагностическое цитологическое исследование </a:t>
            </a:r>
            <a:r>
              <a:rPr lang="ru-RU" sz="2200" b="1" dirty="0">
                <a:latin typeface="Times New Roman" panose="02020603050405020304" pitchFamily="18" charset="0"/>
                <a:cs typeface="Times New Roman" panose="02020603050405020304" pitchFamily="18" charset="0"/>
              </a:rPr>
              <a:t>сходно</a:t>
            </a:r>
            <a:r>
              <a:rPr lang="ru-RU" sz="2200" dirty="0">
                <a:latin typeface="Times New Roman" panose="02020603050405020304" pitchFamily="18" charset="0"/>
                <a:cs typeface="Times New Roman" panose="02020603050405020304" pitchFamily="18" charset="0"/>
              </a:rPr>
              <a:t> с гистологическим исследованием </a:t>
            </a:r>
            <a:r>
              <a:rPr lang="ru-RU" sz="2200" dirty="0" err="1">
                <a:latin typeface="Times New Roman" panose="02020603050405020304" pitchFamily="18" charset="0"/>
                <a:cs typeface="Times New Roman" panose="02020603050405020304" pitchFamily="18" charset="0"/>
              </a:rPr>
              <a:t>биопсийного</a:t>
            </a:r>
            <a:r>
              <a:rPr lang="ru-RU" sz="2200" dirty="0">
                <a:latin typeface="Times New Roman" panose="02020603050405020304" pitchFamily="18" charset="0"/>
                <a:cs typeface="Times New Roman" panose="02020603050405020304" pitchFamily="18" charset="0"/>
              </a:rPr>
              <a:t> материала </a:t>
            </a:r>
            <a:endParaRPr lang="ru-RU" sz="2200" dirty="0" smtClean="0">
              <a:latin typeface="Times New Roman" panose="02020603050405020304" pitchFamily="18" charset="0"/>
              <a:cs typeface="Times New Roman" panose="02020603050405020304" pitchFamily="18" charset="0"/>
            </a:endParaRPr>
          </a:p>
          <a:p>
            <a:r>
              <a:rPr lang="ru-RU" sz="2200" i="1" u="sng" dirty="0" smtClean="0">
                <a:latin typeface="Times New Roman" panose="02020603050405020304" pitchFamily="18" charset="0"/>
                <a:cs typeface="Times New Roman" panose="02020603050405020304" pitchFamily="18" charset="0"/>
              </a:rPr>
              <a:t>по </a:t>
            </a:r>
            <a:r>
              <a:rPr lang="ru-RU" sz="2200" i="1" u="sng" dirty="0">
                <a:latin typeface="Times New Roman" panose="02020603050405020304" pitchFamily="18" charset="0"/>
                <a:cs typeface="Times New Roman" panose="02020603050405020304" pitchFamily="18" charset="0"/>
              </a:rPr>
              <a:t>цели </a:t>
            </a:r>
            <a:r>
              <a:rPr lang="ru-RU" sz="2200" dirty="0">
                <a:latin typeface="Times New Roman" panose="02020603050405020304" pitchFamily="18" charset="0"/>
                <a:cs typeface="Times New Roman" panose="02020603050405020304" pitchFamily="18" charset="0"/>
              </a:rPr>
              <a:t>(прижизненное распознавание патологического процесса), </a:t>
            </a:r>
            <a:endParaRPr lang="ru-RU" sz="2200" dirty="0" smtClean="0">
              <a:latin typeface="Times New Roman" panose="02020603050405020304" pitchFamily="18" charset="0"/>
              <a:cs typeface="Times New Roman" panose="02020603050405020304" pitchFamily="18" charset="0"/>
            </a:endParaRPr>
          </a:p>
          <a:p>
            <a:r>
              <a:rPr lang="ru-RU" sz="2200" i="1" u="sng" dirty="0" smtClean="0">
                <a:latin typeface="Times New Roman" panose="02020603050405020304" pitchFamily="18" charset="0"/>
                <a:cs typeface="Times New Roman" panose="02020603050405020304" pitchFamily="18" charset="0"/>
              </a:rPr>
              <a:t>методической </a:t>
            </a:r>
            <a:r>
              <a:rPr lang="ru-RU" sz="2200" i="1" u="sng" dirty="0">
                <a:latin typeface="Times New Roman" panose="02020603050405020304" pitchFamily="18" charset="0"/>
                <a:cs typeface="Times New Roman" panose="02020603050405020304" pitchFamily="18" charset="0"/>
              </a:rPr>
              <a:t>основе</a:t>
            </a:r>
            <a:r>
              <a:rPr lang="ru-RU" sz="2200" dirty="0">
                <a:latin typeface="Times New Roman" panose="02020603050405020304" pitchFamily="18" charset="0"/>
                <a:cs typeface="Times New Roman" panose="02020603050405020304" pitchFamily="18" charset="0"/>
              </a:rPr>
              <a:t> (морфологический анализ), </a:t>
            </a:r>
            <a:r>
              <a:rPr lang="ru-RU" sz="2200" i="1" u="sng" dirty="0">
                <a:latin typeface="Times New Roman" panose="02020603050405020304" pitchFamily="18" charset="0"/>
                <a:cs typeface="Times New Roman" panose="02020603050405020304" pitchFamily="18" charset="0"/>
              </a:rPr>
              <a:t>объекту исследования </a:t>
            </a:r>
            <a:r>
              <a:rPr lang="ru-RU" sz="2200" dirty="0">
                <a:latin typeface="Times New Roman" panose="02020603050405020304" pitchFamily="18" charset="0"/>
                <a:cs typeface="Times New Roman" panose="02020603050405020304" pitchFamily="18" charset="0"/>
              </a:rPr>
              <a:t>(компоненты патологических участков органа и ткани), </a:t>
            </a:r>
            <a:endParaRPr lang="ru-RU" sz="2200" dirty="0" smtClean="0">
              <a:latin typeface="Times New Roman" panose="02020603050405020304" pitchFamily="18" charset="0"/>
              <a:cs typeface="Times New Roman" panose="02020603050405020304" pitchFamily="18" charset="0"/>
            </a:endParaRPr>
          </a:p>
          <a:p>
            <a:r>
              <a:rPr lang="ru-RU" sz="2200" i="1" u="sng" dirty="0" smtClean="0">
                <a:latin typeface="Times New Roman" panose="02020603050405020304" pitchFamily="18" charset="0"/>
                <a:cs typeface="Times New Roman" panose="02020603050405020304" pitchFamily="18" charset="0"/>
              </a:rPr>
              <a:t>методам </a:t>
            </a:r>
            <a:r>
              <a:rPr lang="ru-RU" sz="2200" i="1" u="sng" dirty="0">
                <a:latin typeface="Times New Roman" panose="02020603050405020304" pitchFamily="18" charset="0"/>
                <a:cs typeface="Times New Roman" panose="02020603050405020304" pitchFamily="18" charset="0"/>
              </a:rPr>
              <a:t>окраски </a:t>
            </a:r>
            <a:r>
              <a:rPr lang="ru-RU" sz="2200" dirty="0">
                <a:latin typeface="Times New Roman" panose="02020603050405020304" pitchFamily="18" charset="0"/>
                <a:cs typeface="Times New Roman" panose="02020603050405020304" pitchFamily="18" charset="0"/>
              </a:rPr>
              <a:t>ядра, цитоплазмы и других структурных элементов клетки</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809670" y="1628800"/>
            <a:ext cx="4226826" cy="4925144"/>
          </a:xfrm>
        </p:spPr>
        <p:txBody>
          <a:bodyPr>
            <a:normAutofit/>
          </a:bodyPr>
          <a:lstStyle/>
          <a:p>
            <a:r>
              <a:rPr lang="ru-RU" sz="2200" b="1" i="1" dirty="0">
                <a:latin typeface="Times New Roman" panose="02020603050405020304" pitchFamily="18" charset="0"/>
                <a:cs typeface="Times New Roman" panose="02020603050405020304" pitchFamily="18" charset="0"/>
              </a:rPr>
              <a:t>Однако</a:t>
            </a:r>
            <a:r>
              <a:rPr lang="ru-RU" sz="2200" dirty="0">
                <a:latin typeface="Times New Roman" panose="02020603050405020304" pitchFamily="18" charset="0"/>
                <a:cs typeface="Times New Roman" panose="02020603050405020304" pitchFamily="18" charset="0"/>
              </a:rPr>
              <a:t> при цитологическом исследовании, </a:t>
            </a:r>
            <a:r>
              <a:rPr lang="ru-RU" sz="2200" dirty="0" smtClean="0">
                <a:latin typeface="Times New Roman" panose="02020603050405020304" pitchFamily="18" charset="0"/>
                <a:cs typeface="Times New Roman" panose="02020603050405020304" pitchFamily="18" charset="0"/>
              </a:rPr>
              <a:t>требуется </a:t>
            </a:r>
            <a:r>
              <a:rPr lang="ru-RU" sz="2200" dirty="0">
                <a:latin typeface="Times New Roman" panose="02020603050405020304" pitchFamily="18" charset="0"/>
                <a:cs typeface="Times New Roman" panose="02020603050405020304" pitchFamily="18" charset="0"/>
              </a:rPr>
              <a:t>значительно </a:t>
            </a:r>
            <a:r>
              <a:rPr lang="ru-RU" sz="2200" b="1" i="1" dirty="0">
                <a:latin typeface="Times New Roman" panose="02020603050405020304" pitchFamily="18" charset="0"/>
                <a:cs typeface="Times New Roman" panose="02020603050405020304" pitchFamily="18" charset="0"/>
              </a:rPr>
              <a:t>меньшее количество материала </a:t>
            </a:r>
            <a:r>
              <a:rPr lang="ru-RU" sz="2200" dirty="0">
                <a:latin typeface="Times New Roman" panose="02020603050405020304" pitchFamily="18" charset="0"/>
                <a:cs typeface="Times New Roman" panose="02020603050405020304" pitchFamily="18" charset="0"/>
              </a:rPr>
              <a:t>(отдельные клетки, их комплексы), из которого можно в течение нескольких минут приготовить цитологический препарат (мазок, отпечаток), как правило, без длительной предварительной обработки и не прибегая к помощи специальной аппаратуры</a:t>
            </a:r>
          </a:p>
          <a:p>
            <a:endParaRPr lang="ru-RU" dirty="0"/>
          </a:p>
        </p:txBody>
      </p:sp>
    </p:spTree>
    <p:extLst>
      <p:ext uri="{BB962C8B-B14F-4D97-AF65-F5344CB8AC3E}">
        <p14:creationId xmlns:p14="http://schemas.microsoft.com/office/powerpoint/2010/main" val="1086198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251520" y="4005064"/>
            <a:ext cx="352839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251520" y="1484784"/>
            <a:ext cx="8229600" cy="2290266"/>
          </a:xfrm>
        </p:spPr>
        <p:txBody>
          <a:bodyPr>
            <a:noAutofit/>
          </a:bodyPr>
          <a:lstStyle/>
          <a:p>
            <a:pPr algn="l"/>
            <a:r>
              <a:rPr lang="ru-RU" sz="3200" b="1" dirty="0" smtClean="0">
                <a:latin typeface="Times New Roman" panose="02020603050405020304" pitchFamily="18" charset="0"/>
                <a:cs typeface="Times New Roman" panose="02020603050405020304" pitchFamily="18" charset="0"/>
              </a:rPr>
              <a:t/>
            </a:r>
            <a:br>
              <a:rPr lang="ru-RU" sz="3200" b="1"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1. невозможна </a:t>
            </a:r>
            <a:r>
              <a:rPr lang="ru-RU" sz="3200" dirty="0">
                <a:latin typeface="Times New Roman" panose="02020603050405020304" pitchFamily="18" charset="0"/>
                <a:cs typeface="Times New Roman" panose="02020603050405020304" pitchFamily="18" charset="0"/>
              </a:rPr>
              <a:t>или нежелательна </a:t>
            </a:r>
            <a:r>
              <a:rPr lang="ru-RU" sz="3200" dirty="0" smtClean="0">
                <a:latin typeface="Times New Roman" panose="02020603050405020304" pitchFamily="18" charset="0"/>
                <a:cs typeface="Times New Roman" panose="02020603050405020304" pitchFamily="18" charset="0"/>
              </a:rPr>
              <a:t>биопсия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2. при </a:t>
            </a:r>
            <a:r>
              <a:rPr lang="ru-RU" sz="3200" dirty="0">
                <a:latin typeface="Times New Roman" panose="02020603050405020304" pitchFamily="18" charset="0"/>
                <a:cs typeface="Times New Roman" panose="02020603050405020304" pitchFamily="18" charset="0"/>
              </a:rPr>
              <a:t>необходимости детального изучения особенностей структуры </a:t>
            </a:r>
            <a:r>
              <a:rPr lang="ru-RU" sz="3200" dirty="0" smtClean="0">
                <a:latin typeface="Times New Roman" panose="02020603050405020304" pitchFamily="18" charset="0"/>
                <a:cs typeface="Times New Roman" panose="02020603050405020304" pitchFamily="18" charset="0"/>
              </a:rPr>
              <a:t>клеток</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3. для получения быстрого результата</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95536" y="404664"/>
            <a:ext cx="8459698" cy="523220"/>
          </a:xfrm>
          <a:prstGeom prst="rect">
            <a:avLst/>
          </a:prstGeom>
        </p:spPr>
        <p:txBody>
          <a:bodyPr wrap="square">
            <a:spAutoFit/>
          </a:bodyPr>
          <a:lstStyle/>
          <a:p>
            <a:r>
              <a:rPr lang="ru-RU" sz="2800" b="1" dirty="0">
                <a:latin typeface="Times New Roman" panose="02020603050405020304" pitchFamily="18" charset="0"/>
                <a:cs typeface="Times New Roman" panose="02020603050405020304" pitchFamily="18" charset="0"/>
              </a:rPr>
              <a:t>Цитологическое исследование предпочтительнее: </a:t>
            </a:r>
          </a:p>
        </p:txBody>
      </p:sp>
      <p:pic>
        <p:nvPicPr>
          <p:cNvPr id="3" name="Рисунок 2"/>
          <p:cNvPicPr>
            <a:picLocks noChangeAspect="1"/>
          </p:cNvPicPr>
          <p:nvPr/>
        </p:nvPicPr>
        <p:blipFill>
          <a:blip r:embed="rId4"/>
          <a:stretch>
            <a:fillRect/>
          </a:stretch>
        </p:blipFill>
        <p:spPr>
          <a:xfrm>
            <a:off x="5364088" y="4077072"/>
            <a:ext cx="3333056" cy="2143125"/>
          </a:xfrm>
          <a:prstGeom prst="rect">
            <a:avLst/>
          </a:prstGeom>
        </p:spPr>
      </p:pic>
    </p:spTree>
    <p:extLst>
      <p:ext uri="{BB962C8B-B14F-4D97-AF65-F5344CB8AC3E}">
        <p14:creationId xmlns:p14="http://schemas.microsoft.com/office/powerpoint/2010/main" val="3776928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179512" y="404664"/>
            <a:ext cx="7344816" cy="4941168"/>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ru-RU" sz="4500" dirty="0" smtClean="0">
                <a:latin typeface="Times New Roman" panose="02020603050405020304" pitchFamily="18" charset="0"/>
                <a:cs typeface="Times New Roman" panose="02020603050405020304" pitchFamily="18" charset="0"/>
              </a:rPr>
              <a:t>Различают :</a:t>
            </a:r>
          </a:p>
          <a:p>
            <a:pPr marL="0" indent="0" algn="just">
              <a:buFont typeface="Arial" panose="020B0604020202020204" pitchFamily="34" charset="0"/>
              <a:buNone/>
            </a:pPr>
            <a:r>
              <a:rPr lang="ru-RU" sz="4500" dirty="0" smtClean="0">
                <a:latin typeface="Times New Roman" panose="02020603050405020304" pitchFamily="18" charset="0"/>
                <a:cs typeface="Times New Roman" panose="02020603050405020304" pitchFamily="18" charset="0"/>
              </a:rPr>
              <a:t>1. </a:t>
            </a:r>
            <a:r>
              <a:rPr lang="ru-RU" sz="4500" b="1" i="1" dirty="0" err="1" smtClean="0">
                <a:latin typeface="Times New Roman" panose="02020603050405020304" pitchFamily="18" charset="0"/>
                <a:cs typeface="Times New Roman" panose="02020603050405020304" pitchFamily="18" charset="0"/>
              </a:rPr>
              <a:t>эксфолиативный</a:t>
            </a:r>
            <a:r>
              <a:rPr lang="ru-RU" sz="4500" b="1" i="1" dirty="0" smtClean="0">
                <a:latin typeface="Times New Roman" panose="02020603050405020304" pitchFamily="18" charset="0"/>
                <a:cs typeface="Times New Roman" panose="02020603050405020304" pitchFamily="18" charset="0"/>
              </a:rPr>
              <a:t> материал </a:t>
            </a:r>
            <a:r>
              <a:rPr lang="ru-RU" sz="4500" dirty="0" smtClean="0">
                <a:latin typeface="Times New Roman" panose="02020603050405020304" pitchFamily="18" charset="0"/>
                <a:cs typeface="Times New Roman" panose="02020603050405020304" pitchFamily="18" charset="0"/>
              </a:rPr>
              <a:t>(мокрота, моча, сок предстательной железы, смывы из различных органов во время эндоскопии, а также из шейки и полости матки, выделения из молочных желез, соскобы и отпечатки с поверхностей эрозий, язв, свищей, ран, жидкость из суставных и серозных полостей, цереброспинальная и амниотическая жидкость);</a:t>
            </a:r>
          </a:p>
          <a:p>
            <a:pPr marL="0" indent="0" algn="just">
              <a:buFont typeface="Arial" panose="020B0604020202020204" pitchFamily="34" charset="0"/>
              <a:buNone/>
            </a:pPr>
            <a:r>
              <a:rPr lang="ru-RU" sz="4500" dirty="0" smtClean="0">
                <a:latin typeface="Times New Roman" panose="02020603050405020304" pitchFamily="18" charset="0"/>
                <a:cs typeface="Times New Roman" panose="02020603050405020304" pitchFamily="18" charset="0"/>
              </a:rPr>
              <a:t>2. </a:t>
            </a:r>
            <a:r>
              <a:rPr lang="ru-RU" sz="4500" b="1" dirty="0" err="1" smtClean="0">
                <a:latin typeface="Times New Roman" panose="02020603050405020304" pitchFamily="18" charset="0"/>
                <a:cs typeface="Times New Roman" panose="02020603050405020304" pitchFamily="18" charset="0"/>
              </a:rPr>
              <a:t>пунктаты</a:t>
            </a:r>
            <a:r>
              <a:rPr lang="ru-RU" sz="4500" dirty="0" smtClean="0">
                <a:latin typeface="Times New Roman" panose="02020603050405020304" pitchFamily="18" charset="0"/>
                <a:cs typeface="Times New Roman" panose="02020603050405020304" pitchFamily="18" charset="0"/>
              </a:rPr>
              <a:t> (материала, полученного при аспирационной диагностической пункции, преимущественно тонкой иглой)</a:t>
            </a:r>
          </a:p>
          <a:p>
            <a:pPr marL="0" indent="0" algn="just">
              <a:buFont typeface="Arial" panose="020B0604020202020204" pitchFamily="34" charset="0"/>
              <a:buNone/>
            </a:pPr>
            <a:r>
              <a:rPr lang="ru-RU" sz="4500" dirty="0" smtClean="0">
                <a:latin typeface="Times New Roman" panose="02020603050405020304" pitchFamily="18" charset="0"/>
                <a:cs typeface="Times New Roman" panose="02020603050405020304" pitchFamily="18" charset="0"/>
              </a:rPr>
              <a:t>3.  </a:t>
            </a:r>
            <a:r>
              <a:rPr lang="ru-RU" sz="4500" b="1" i="1" dirty="0" smtClean="0">
                <a:latin typeface="Times New Roman" panose="02020603050405020304" pitchFamily="18" charset="0"/>
                <a:cs typeface="Times New Roman" panose="02020603050405020304" pitchFamily="18" charset="0"/>
              </a:rPr>
              <a:t>отпечатки с удаленных тканей</a:t>
            </a:r>
            <a:r>
              <a:rPr lang="ru-RU" sz="4500" dirty="0" smtClean="0">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r>
              <a:rPr lang="ru-RU" sz="4500" dirty="0" smtClean="0">
                <a:latin typeface="Times New Roman" panose="02020603050405020304" pitchFamily="18" charset="0"/>
                <a:cs typeface="Times New Roman" panose="02020603050405020304" pitchFamily="18" charset="0"/>
              </a:rPr>
              <a:t> например поверхности свежего разреза оперативно удаленной или взятой для гистологического исследования ткани.</a:t>
            </a:r>
          </a:p>
          <a:p>
            <a:pPr marL="0" indent="0">
              <a:buFont typeface="Arial" panose="020B0604020202020204" pitchFamily="34" charset="0"/>
              <a:buNone/>
            </a:pPr>
            <a:endParaRPr lang="ru-RU" dirty="0"/>
          </a:p>
        </p:txBody>
      </p:sp>
    </p:spTree>
    <p:extLst>
      <p:ext uri="{BB962C8B-B14F-4D97-AF65-F5344CB8AC3E}">
        <p14:creationId xmlns:p14="http://schemas.microsoft.com/office/powerpoint/2010/main" val="3786170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8"/>
            <a:ext cx="582123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fontScale="90000"/>
          </a:bodyPr>
          <a:lstStyle/>
          <a:p>
            <a:r>
              <a:rPr lang="ru-RU" dirty="0" smtClean="0">
                <a:latin typeface="Times New Roman" panose="02020603050405020304" pitchFamily="18" charset="0"/>
                <a:cs typeface="Times New Roman" panose="02020603050405020304" pitchFamily="18" charset="0"/>
              </a:rPr>
              <a:t>2. Область </a:t>
            </a:r>
            <a:r>
              <a:rPr lang="ru-RU" dirty="0">
                <a:latin typeface="Times New Roman" panose="02020603050405020304" pitchFamily="18" charset="0"/>
                <a:cs typeface="Times New Roman" panose="02020603050405020304" pitchFamily="18" charset="0"/>
              </a:rPr>
              <a:t>применения</a:t>
            </a:r>
            <a:br>
              <a:rPr lang="ru-RU"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 помощью цитологического исследования оценивают</a:t>
            </a:r>
            <a:r>
              <a:rPr lang="ru-RU" dirty="0"/>
              <a:t/>
            </a:r>
            <a:br>
              <a:rPr lang="ru-RU" dirty="0"/>
            </a:br>
            <a:endParaRPr lang="ru-RU" dirty="0"/>
          </a:p>
        </p:txBody>
      </p:sp>
      <p:sp>
        <p:nvSpPr>
          <p:cNvPr id="3" name="Объект 2"/>
          <p:cNvSpPr>
            <a:spLocks noGrp="1"/>
          </p:cNvSpPr>
          <p:nvPr>
            <p:ph sz="half" idx="1"/>
          </p:nvPr>
        </p:nvSpPr>
        <p:spPr/>
        <p:txBody>
          <a:bodyPr>
            <a:normAutofit fontScale="85000" lnSpcReduction="20000"/>
          </a:bodyPr>
          <a:lstStyle/>
          <a:p>
            <a:pPr marL="514350" indent="-514350">
              <a:buFont typeface="+mj-lt"/>
              <a:buAutoNum type="alphaLcPeriod"/>
            </a:pPr>
            <a:r>
              <a:rPr lang="ru-RU" sz="2600" b="1" dirty="0">
                <a:latin typeface="Times New Roman" panose="02020603050405020304" pitchFamily="18" charset="0"/>
                <a:cs typeface="Times New Roman" panose="02020603050405020304" pitchFamily="18" charset="0"/>
              </a:rPr>
              <a:t>состояние эпителия, мезотелия и степень его </a:t>
            </a:r>
            <a:r>
              <a:rPr lang="ru-RU" sz="2600" b="1" dirty="0" smtClean="0">
                <a:latin typeface="Times New Roman" panose="02020603050405020304" pitchFamily="18" charset="0"/>
                <a:cs typeface="Times New Roman" panose="02020603050405020304" pitchFamily="18" charset="0"/>
              </a:rPr>
              <a:t>пролиферации</a:t>
            </a:r>
          </a:p>
          <a:p>
            <a:pPr marL="514350" indent="-514350">
              <a:buFont typeface="+mj-lt"/>
              <a:buAutoNum type="alphaLcPeriod"/>
            </a:pPr>
            <a:r>
              <a:rPr lang="ru-RU" sz="2600" b="1" dirty="0">
                <a:latin typeface="Times New Roman" panose="02020603050405020304" pitchFamily="18" charset="0"/>
                <a:cs typeface="Times New Roman" panose="02020603050405020304" pitchFamily="18" charset="0"/>
              </a:rPr>
              <a:t>гормональную активность у </a:t>
            </a:r>
            <a:r>
              <a:rPr lang="ru-RU" sz="2600" b="1" dirty="0" smtClean="0">
                <a:latin typeface="Times New Roman" panose="02020603050405020304" pitchFamily="18" charset="0"/>
                <a:cs typeface="Times New Roman" panose="02020603050405020304" pitchFamily="18" charset="0"/>
              </a:rPr>
              <a:t>женщин</a:t>
            </a:r>
          </a:p>
          <a:p>
            <a:pPr marL="514350" indent="-514350">
              <a:buFont typeface="+mj-lt"/>
              <a:buAutoNum type="alphaLcPeriod"/>
            </a:pPr>
            <a:r>
              <a:rPr lang="ru-RU" sz="2600" b="1" dirty="0" smtClean="0">
                <a:latin typeface="Times New Roman" panose="02020603050405020304" pitchFamily="18" charset="0"/>
                <a:cs typeface="Times New Roman" panose="02020603050405020304" pitchFamily="18" charset="0"/>
              </a:rPr>
              <a:t>контролируют </a:t>
            </a:r>
            <a:r>
              <a:rPr lang="ru-RU" sz="2600" b="1" dirty="0">
                <a:latin typeface="Times New Roman" panose="02020603050405020304" pitchFamily="18" charset="0"/>
                <a:cs typeface="Times New Roman" panose="02020603050405020304" pitchFamily="18" charset="0"/>
              </a:rPr>
              <a:t>степень повреждения опухолевых клеток при лечении злокачественных </a:t>
            </a:r>
            <a:r>
              <a:rPr lang="ru-RU" sz="2600" b="1" dirty="0" smtClean="0">
                <a:latin typeface="Times New Roman" panose="02020603050405020304" pitchFamily="18" charset="0"/>
                <a:cs typeface="Times New Roman" panose="02020603050405020304" pitchFamily="18" charset="0"/>
              </a:rPr>
              <a:t>опухолей </a:t>
            </a:r>
          </a:p>
          <a:p>
            <a:pPr marL="514350" indent="-514350">
              <a:buFont typeface="+mj-lt"/>
              <a:buAutoNum type="alphaLcPeriod"/>
            </a:pPr>
            <a:r>
              <a:rPr lang="ru-RU" sz="2600" b="1" dirty="0" smtClean="0">
                <a:latin typeface="Times New Roman" panose="02020603050405020304" pitchFamily="18" charset="0"/>
                <a:cs typeface="Times New Roman" panose="02020603050405020304" pitchFamily="18" charset="0"/>
              </a:rPr>
              <a:t>изменение </a:t>
            </a:r>
            <a:r>
              <a:rPr lang="ru-RU" sz="2600" b="1" dirty="0">
                <a:latin typeface="Times New Roman" panose="02020603050405020304" pitchFamily="18" charset="0"/>
                <a:cs typeface="Times New Roman" panose="02020603050405020304" pitchFamily="18" charset="0"/>
              </a:rPr>
              <a:t>гормонального статуса под влиянием гормональной </a:t>
            </a:r>
            <a:r>
              <a:rPr lang="ru-RU" sz="2600" b="1" dirty="0" smtClean="0">
                <a:latin typeface="Times New Roman" panose="02020603050405020304" pitchFamily="18" charset="0"/>
                <a:cs typeface="Times New Roman" panose="02020603050405020304" pitchFamily="18" charset="0"/>
              </a:rPr>
              <a:t>терапии</a:t>
            </a:r>
          </a:p>
          <a:p>
            <a:pPr marL="514350" indent="-514350">
              <a:buFont typeface="+mj-lt"/>
              <a:buAutoNum type="alphaLcPeriod"/>
            </a:pPr>
            <a:r>
              <a:rPr lang="ru-RU" sz="2600" b="1" dirty="0" smtClean="0">
                <a:latin typeface="Times New Roman" panose="02020603050405020304" pitchFamily="18" charset="0"/>
                <a:cs typeface="Times New Roman" panose="02020603050405020304" pitchFamily="18" charset="0"/>
              </a:rPr>
              <a:t>следят </a:t>
            </a:r>
            <a:r>
              <a:rPr lang="ru-RU" sz="2600" b="1" dirty="0">
                <a:latin typeface="Times New Roman" panose="02020603050405020304" pitchFamily="18" charset="0"/>
                <a:cs typeface="Times New Roman" panose="02020603050405020304" pitchFamily="18" charset="0"/>
              </a:rPr>
              <a:t>за динамикой заживления ран и др</a:t>
            </a:r>
            <a:r>
              <a:rPr lang="ru-RU" sz="2600" b="1" dirty="0" smtClean="0">
                <a:latin typeface="Times New Roman" panose="02020603050405020304" pitchFamily="18" charset="0"/>
                <a:cs typeface="Times New Roman" panose="02020603050405020304" pitchFamily="18" charset="0"/>
              </a:rPr>
              <a:t>.</a:t>
            </a:r>
          </a:p>
          <a:p>
            <a:pPr marL="0" indent="0">
              <a:buNone/>
            </a:pPr>
            <a:endParaRPr lang="ru-RU" sz="2900" dirty="0"/>
          </a:p>
          <a:p>
            <a:pPr marL="514350" indent="-514350">
              <a:buFont typeface="+mj-lt"/>
              <a:buAutoNum type="alphaLcPeriod"/>
            </a:pPr>
            <a:endParaRPr lang="ru-RU" b="1" dirty="0" smtClean="0"/>
          </a:p>
          <a:p>
            <a:pPr marL="514350" indent="-514350">
              <a:buFont typeface="+mj-lt"/>
              <a:buAutoNum type="alphaLcPeriod"/>
            </a:pPr>
            <a:endParaRPr lang="ru-RU" dirty="0"/>
          </a:p>
        </p:txBody>
      </p:sp>
      <p:sp>
        <p:nvSpPr>
          <p:cNvPr id="4" name="Объект 3"/>
          <p:cNvSpPr>
            <a:spLocks noGrp="1"/>
          </p:cNvSpPr>
          <p:nvPr>
            <p:ph sz="half" idx="2"/>
          </p:nvPr>
        </p:nvSpPr>
        <p:spPr/>
        <p:txBody>
          <a:bodyPr>
            <a:noAutofit/>
          </a:bodyPr>
          <a:lstStyle/>
          <a:p>
            <a:pPr marL="0" indent="0">
              <a:buNone/>
            </a:pPr>
            <a:r>
              <a:rPr lang="ru-RU" sz="2000" dirty="0">
                <a:latin typeface="Times New Roman" panose="02020603050405020304" pitchFamily="18" charset="0"/>
                <a:cs typeface="Times New Roman" panose="02020603050405020304" pitchFamily="18" charset="0"/>
              </a:rPr>
              <a:t>широко применяют </a:t>
            </a:r>
            <a:r>
              <a:rPr lang="ru-RU" sz="2000" dirty="0" smtClean="0">
                <a:latin typeface="Times New Roman" panose="02020603050405020304" pitchFamily="18" charset="0"/>
                <a:cs typeface="Times New Roman" panose="02020603050405020304" pitchFamily="18" charset="0"/>
              </a:rPr>
              <a:t>:</a:t>
            </a:r>
          </a:p>
          <a:p>
            <a:pPr marL="0" indent="0">
              <a:buNone/>
            </a:pPr>
            <a:r>
              <a:rPr lang="ru-RU" sz="2000" dirty="0" smtClean="0">
                <a:latin typeface="Times New Roman" panose="02020603050405020304" pitchFamily="18" charset="0"/>
                <a:cs typeface="Times New Roman" panose="02020603050405020304" pitchFamily="18" charset="0"/>
              </a:rPr>
              <a:t>1. во </a:t>
            </a:r>
            <a:r>
              <a:rPr lang="ru-RU" sz="2000" dirty="0">
                <a:latin typeface="Times New Roman" panose="02020603050405020304" pitchFamily="18" charset="0"/>
                <a:cs typeface="Times New Roman" panose="02020603050405020304" pitchFamily="18" charset="0"/>
              </a:rPr>
              <a:t>время операции для срочного решения диагностических </a:t>
            </a:r>
            <a:r>
              <a:rPr lang="ru-RU" sz="2000" dirty="0" smtClean="0">
                <a:latin typeface="Times New Roman" panose="02020603050405020304" pitchFamily="18" charset="0"/>
                <a:cs typeface="Times New Roman" panose="02020603050405020304" pitchFamily="18" charset="0"/>
              </a:rPr>
              <a:t>задач</a:t>
            </a:r>
          </a:p>
          <a:p>
            <a:pPr marL="0" indent="0">
              <a:buNone/>
            </a:pPr>
            <a:r>
              <a:rPr lang="ru-RU" sz="2000" dirty="0" smtClean="0">
                <a:latin typeface="Times New Roman" panose="02020603050405020304" pitchFamily="18" charset="0"/>
                <a:cs typeface="Times New Roman" panose="02020603050405020304" pitchFamily="18" charset="0"/>
              </a:rPr>
              <a:t>2. при </a:t>
            </a:r>
            <a:r>
              <a:rPr lang="ru-RU" sz="2000" dirty="0">
                <a:latin typeface="Times New Roman" panose="02020603050405020304" pitchFamily="18" charset="0"/>
                <a:cs typeface="Times New Roman" panose="02020603050405020304" pitchFamily="18" charset="0"/>
              </a:rPr>
              <a:t>необходимости анализа рыхлых, крошащихся масс, костных и обызвествленных тканей или очень мелких очагов, не пригодных для срочного гистологического исследования.</a:t>
            </a:r>
          </a:p>
          <a:p>
            <a:pPr marL="0" indent="0">
              <a:buNone/>
            </a:pPr>
            <a:r>
              <a:rPr lang="ru-RU" sz="2000" dirty="0">
                <a:latin typeface="Times New Roman" panose="02020603050405020304" pitchFamily="18" charset="0"/>
                <a:cs typeface="Times New Roman" panose="02020603050405020304" pitchFamily="18" charset="0"/>
              </a:rPr>
              <a:t>Ожидаемый результат цитологического исследования зависит от того, насколько правильно получен материал</a:t>
            </a:r>
          </a:p>
        </p:txBody>
      </p:sp>
    </p:spTree>
    <p:extLst>
      <p:ext uri="{BB962C8B-B14F-4D97-AF65-F5344CB8AC3E}">
        <p14:creationId xmlns:p14="http://schemas.microsoft.com/office/powerpoint/2010/main" val="3119598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859794"/>
            <a:ext cx="4273065" cy="415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3050"/>
            <a:ext cx="3898776" cy="1162050"/>
          </a:xfrm>
        </p:spPr>
        <p:txBody>
          <a:bodyPr>
            <a:noAutofit/>
          </a:bodyPr>
          <a:lstStyle/>
          <a:p>
            <a:r>
              <a:rPr lang="ru-RU" sz="2400" dirty="0" smtClean="0">
                <a:latin typeface="Times New Roman" panose="02020603050405020304" pitchFamily="18" charset="0"/>
                <a:cs typeface="Times New Roman" panose="02020603050405020304" pitchFamily="18" charset="0"/>
              </a:rPr>
              <a:t>3. Цель </a:t>
            </a:r>
            <a:r>
              <a:rPr lang="ru-RU" sz="2400" dirty="0">
                <a:latin typeface="Times New Roman" panose="02020603050405020304" pitchFamily="18" charset="0"/>
                <a:cs typeface="Times New Roman" panose="02020603050405020304" pitchFamily="18" charset="0"/>
              </a:rPr>
              <a:t>цитологических исследований </a:t>
            </a:r>
          </a:p>
        </p:txBody>
      </p:sp>
      <p:sp>
        <p:nvSpPr>
          <p:cNvPr id="4" name="Текст 3"/>
          <p:cNvSpPr>
            <a:spLocks noGrp="1"/>
          </p:cNvSpPr>
          <p:nvPr>
            <p:ph type="body" sz="half" idx="2"/>
          </p:nvPr>
        </p:nvSpPr>
        <p:spPr>
          <a:xfrm>
            <a:off x="457200" y="2348880"/>
            <a:ext cx="3456384" cy="3284984"/>
          </a:xfrm>
        </p:spPr>
        <p:txBody>
          <a:bodyPr>
            <a:normAutofit/>
          </a:bodyPr>
          <a:lstStyle/>
          <a:p>
            <a:pPr algn="just"/>
            <a:r>
              <a:rPr lang="ru-RU" sz="2000" b="1" dirty="0">
                <a:latin typeface="Times New Roman" panose="02020603050405020304" pitchFamily="18" charset="0"/>
                <a:cs typeface="Times New Roman" panose="02020603050405020304" pitchFamily="18" charset="0"/>
              </a:rPr>
              <a:t>П</a:t>
            </a:r>
            <a:r>
              <a:rPr lang="ru-RU" sz="2000" b="1" dirty="0" smtClean="0">
                <a:latin typeface="Times New Roman" panose="02020603050405020304" pitchFamily="18" charset="0"/>
                <a:cs typeface="Times New Roman" panose="02020603050405020304" pitchFamily="18" charset="0"/>
              </a:rPr>
              <a:t>роводятся </a:t>
            </a:r>
            <a:r>
              <a:rPr lang="ru-RU" sz="2000" b="1" dirty="0">
                <a:latin typeface="Times New Roman" panose="02020603050405020304" pitchFamily="18" charset="0"/>
                <a:cs typeface="Times New Roman" panose="02020603050405020304" pitchFamily="18" charset="0"/>
              </a:rPr>
              <a:t>при помощи </a:t>
            </a:r>
            <a:r>
              <a:rPr lang="ru-RU" sz="2000" b="1" dirty="0" smtClean="0">
                <a:latin typeface="Times New Roman" panose="02020603050405020304" pitchFamily="18" charset="0"/>
                <a:cs typeface="Times New Roman" panose="02020603050405020304" pitchFamily="18" charset="0"/>
              </a:rPr>
              <a:t>микроскопа</a:t>
            </a:r>
          </a:p>
          <a:p>
            <a:pPr algn="just"/>
            <a:r>
              <a:rPr lang="ru-RU" sz="2000" dirty="0" smtClean="0">
                <a:latin typeface="Times New Roman" panose="02020603050405020304" pitchFamily="18" charset="0"/>
                <a:cs typeface="Times New Roman" panose="02020603050405020304" pitchFamily="18" charset="0"/>
              </a:rPr>
              <a:t>Цитологический анализ проводят в тех ситуациях, когда нет возможности выполнить биопсию, если необходимо тщательно изучить строение клеток или быстро получить результаты.</a:t>
            </a:r>
          </a:p>
        </p:txBody>
      </p:sp>
    </p:spTree>
    <p:extLst>
      <p:ext uri="{BB962C8B-B14F-4D97-AF65-F5344CB8AC3E}">
        <p14:creationId xmlns:p14="http://schemas.microsoft.com/office/powerpoint/2010/main" val="3522272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normAutofit/>
          </a:bodyPr>
          <a:lstStyle/>
          <a:p>
            <a:r>
              <a:rPr lang="ru-RU" sz="3200" dirty="0">
                <a:latin typeface="Times New Roman" panose="02020603050405020304" pitchFamily="18" charset="0"/>
                <a:cs typeface="Times New Roman" panose="02020603050405020304" pitchFamily="18" charset="0"/>
              </a:rPr>
              <a:t> Цитология позволяет выявить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1268760"/>
            <a:ext cx="4392488" cy="4972819"/>
          </a:xfrm>
        </p:spPr>
        <p:txBody>
          <a:bodyPr>
            <a:normAutofit/>
          </a:bodyPr>
          <a:lstStyle/>
          <a:p>
            <a:r>
              <a:rPr lang="ru-RU" sz="2000" dirty="0" smtClean="0">
                <a:latin typeface="Times New Roman" panose="02020603050405020304" pitchFamily="18" charset="0"/>
                <a:cs typeface="Times New Roman" panose="02020603050405020304" pitchFamily="18" charset="0"/>
              </a:rPr>
              <a:t>патологические </a:t>
            </a:r>
            <a:r>
              <a:rPr lang="ru-RU" sz="2000" dirty="0">
                <a:latin typeface="Times New Roman" panose="02020603050405020304" pitchFamily="18" charset="0"/>
                <a:cs typeface="Times New Roman" panose="02020603050405020304" pitchFamily="18" charset="0"/>
              </a:rPr>
              <a:t>изменения, которые характерны для определенных заболеваний, и поставить диагноз. </a:t>
            </a:r>
          </a:p>
          <a:p>
            <a:r>
              <a:rPr lang="ru-RU" sz="2000" dirty="0">
                <a:latin typeface="Times New Roman" panose="02020603050405020304" pitchFamily="18" charset="0"/>
                <a:cs typeface="Times New Roman" panose="02020603050405020304" pitchFamily="18" charset="0"/>
              </a:rPr>
              <a:t>некоторые физиологические изменения в организме, возникающие, например, при беременности. </a:t>
            </a:r>
          </a:p>
          <a:p>
            <a:r>
              <a:rPr lang="ru-RU" sz="2000" dirty="0">
                <a:latin typeface="Times New Roman" panose="02020603050405020304" pitchFamily="18" charset="0"/>
                <a:cs typeface="Times New Roman" panose="02020603050405020304" pitchFamily="18" charset="0"/>
              </a:rPr>
              <a:t>оценить гормональный статус женщины, который меняется в зависимости от фазы менструального цикла</a:t>
            </a:r>
          </a:p>
        </p:txBody>
      </p:sp>
      <p:pic>
        <p:nvPicPr>
          <p:cNvPr id="4" name="Рисунок 3"/>
          <p:cNvPicPr>
            <a:picLocks noChangeAspect="1"/>
          </p:cNvPicPr>
          <p:nvPr/>
        </p:nvPicPr>
        <p:blipFill>
          <a:blip r:embed="rId2"/>
          <a:stretch>
            <a:fillRect/>
          </a:stretch>
        </p:blipFill>
        <p:spPr>
          <a:xfrm>
            <a:off x="4540189" y="2780928"/>
            <a:ext cx="4322439" cy="3168352"/>
          </a:xfrm>
          <a:prstGeom prst="rect">
            <a:avLst/>
          </a:prstGeom>
        </p:spPr>
      </p:pic>
    </p:spTree>
    <p:extLst>
      <p:ext uri="{BB962C8B-B14F-4D97-AF65-F5344CB8AC3E}">
        <p14:creationId xmlns:p14="http://schemas.microsoft.com/office/powerpoint/2010/main" val="3433839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dirty="0" smtClean="0">
                <a:latin typeface="Times New Roman" panose="02020603050405020304" pitchFamily="18" charset="0"/>
                <a:cs typeface="Times New Roman" panose="02020603050405020304" pitchFamily="18" charset="0"/>
              </a:rPr>
              <a:t>4. Материал </a:t>
            </a:r>
            <a:r>
              <a:rPr lang="ru-RU" sz="2800" dirty="0">
                <a:latin typeface="Times New Roman" panose="02020603050405020304" pitchFamily="18" charset="0"/>
                <a:cs typeface="Times New Roman" panose="02020603050405020304" pitchFamily="18" charset="0"/>
              </a:rPr>
              <a:t>для исследования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457200" y="908720"/>
            <a:ext cx="4402832" cy="5750099"/>
          </a:xfrm>
        </p:spPr>
        <p:txBody>
          <a:bodyPr>
            <a:normAutofit fontScale="92500" lnSpcReduction="10000"/>
          </a:bodyPr>
          <a:lstStyle/>
          <a:p>
            <a:pPr marL="0" indent="0">
              <a:buNone/>
            </a:pPr>
            <a:r>
              <a:rPr lang="ru-RU" sz="2200" dirty="0">
                <a:latin typeface="Times New Roman" panose="02020603050405020304" pitchFamily="18" charset="0"/>
                <a:cs typeface="Times New Roman" panose="02020603050405020304" pitchFamily="18" charset="0"/>
              </a:rPr>
              <a:t>Выбор способа получения материала зависит от характера поражения органов и тканей.</a:t>
            </a:r>
            <a:endParaRPr lang="ru-RU" sz="2200" dirty="0" smtClean="0">
              <a:latin typeface="Times New Roman" panose="02020603050405020304" pitchFamily="18" charset="0"/>
              <a:cs typeface="Times New Roman" panose="02020603050405020304" pitchFamily="18" charset="0"/>
            </a:endParaRPr>
          </a:p>
          <a:p>
            <a:pPr marL="0" indent="0">
              <a:buNone/>
            </a:pPr>
            <a:endParaRPr lang="ru-RU" sz="2200" dirty="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1. Мокрота; </a:t>
            </a:r>
            <a:endParaRPr lang="ru-RU" sz="2200" dirty="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2. Моча; </a:t>
            </a:r>
          </a:p>
          <a:p>
            <a:pPr marL="0" indent="0">
              <a:buNone/>
            </a:pPr>
            <a:r>
              <a:rPr lang="ru-RU" sz="2200" dirty="0" smtClean="0">
                <a:latin typeface="Times New Roman" panose="02020603050405020304" pitchFamily="18" charset="0"/>
                <a:cs typeface="Times New Roman" panose="02020603050405020304" pitchFamily="18" charset="0"/>
              </a:rPr>
              <a:t>3. Сок </a:t>
            </a:r>
            <a:r>
              <a:rPr lang="ru-RU" sz="2200" dirty="0">
                <a:latin typeface="Times New Roman" panose="02020603050405020304" pitchFamily="18" charset="0"/>
                <a:cs typeface="Times New Roman" panose="02020603050405020304" pitchFamily="18" charset="0"/>
              </a:rPr>
              <a:t>предстательной железы; </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4. Цереброспинальная </a:t>
            </a:r>
            <a:r>
              <a:rPr lang="ru-RU" sz="2200" dirty="0">
                <a:latin typeface="Times New Roman" panose="02020603050405020304" pitchFamily="18" charset="0"/>
                <a:cs typeface="Times New Roman" panose="02020603050405020304" pitchFamily="18" charset="0"/>
              </a:rPr>
              <a:t>(полученную из спинномозгового канала) жидкость; </a:t>
            </a:r>
          </a:p>
          <a:p>
            <a:pPr marL="0" indent="0">
              <a:buNone/>
            </a:pPr>
            <a:r>
              <a:rPr lang="ru-RU" sz="2200" dirty="0" smtClean="0">
                <a:latin typeface="Times New Roman" panose="02020603050405020304" pitchFamily="18" charset="0"/>
                <a:cs typeface="Times New Roman" panose="02020603050405020304" pitchFamily="18" charset="0"/>
              </a:rPr>
              <a:t>5. Амниотическая </a:t>
            </a:r>
            <a:r>
              <a:rPr lang="ru-RU" sz="2200" dirty="0">
                <a:latin typeface="Times New Roman" panose="02020603050405020304" pitchFamily="18" charset="0"/>
                <a:cs typeface="Times New Roman" panose="02020603050405020304" pitchFamily="18" charset="0"/>
              </a:rPr>
              <a:t>жидкость (околоплодные воды); </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6. Соскобы </a:t>
            </a:r>
            <a:r>
              <a:rPr lang="ru-RU" sz="2200" dirty="0">
                <a:latin typeface="Times New Roman" panose="02020603050405020304" pitchFamily="18" charset="0"/>
                <a:cs typeface="Times New Roman" panose="02020603050405020304" pitchFamily="18" charset="0"/>
              </a:rPr>
              <a:t>с различных поверхностей (например, с шейки матки, с поверхности ран, язв, некоторых опухолей); </a:t>
            </a:r>
          </a:p>
          <a:p>
            <a:pPr marL="0" indent="0">
              <a:buNone/>
            </a:pPr>
            <a:endParaRPr lang="ru-RU" sz="1600" dirty="0"/>
          </a:p>
        </p:txBody>
      </p:sp>
      <p:sp>
        <p:nvSpPr>
          <p:cNvPr id="4" name="Объект 3"/>
          <p:cNvSpPr>
            <a:spLocks noGrp="1"/>
          </p:cNvSpPr>
          <p:nvPr>
            <p:ph sz="half" idx="2"/>
          </p:nvPr>
        </p:nvSpPr>
        <p:spPr>
          <a:xfrm>
            <a:off x="5004048" y="1844824"/>
            <a:ext cx="4038600" cy="4525963"/>
          </a:xfrm>
        </p:spPr>
        <p:txBody>
          <a:bodyPr>
            <a:normAutofit fontScale="92500" lnSpcReduction="10000"/>
          </a:bodyPr>
          <a:lstStyle/>
          <a:p>
            <a:pPr marL="0" indent="0">
              <a:buNone/>
            </a:pPr>
            <a:r>
              <a:rPr lang="ru-RU" sz="2200" dirty="0" smtClean="0">
                <a:latin typeface="Times New Roman" panose="02020603050405020304" pitchFamily="18" charset="0"/>
                <a:cs typeface="Times New Roman" panose="02020603050405020304" pitchFamily="18" charset="0"/>
              </a:rPr>
              <a:t>7. Материал</a:t>
            </a:r>
            <a:r>
              <a:rPr lang="ru-RU" sz="2200" dirty="0">
                <a:latin typeface="Times New Roman" panose="02020603050405020304" pitchFamily="18" charset="0"/>
                <a:cs typeface="Times New Roman" panose="02020603050405020304" pitchFamily="18" charset="0"/>
              </a:rPr>
              <a:t>, который получен при проведении эндоскопического обследования бронхов, желудка, кишечника; </a:t>
            </a:r>
          </a:p>
          <a:p>
            <a:pPr marL="0" indent="0">
              <a:buNone/>
            </a:pPr>
            <a:r>
              <a:rPr lang="ru-RU" sz="2200" dirty="0" smtClean="0">
                <a:latin typeface="Times New Roman" panose="02020603050405020304" pitchFamily="18" charset="0"/>
                <a:cs typeface="Times New Roman" panose="02020603050405020304" pitchFamily="18" charset="0"/>
              </a:rPr>
              <a:t>8. Жидкости </a:t>
            </a:r>
            <a:r>
              <a:rPr lang="ru-RU" sz="2200" dirty="0">
                <a:latin typeface="Times New Roman" panose="02020603050405020304" pitchFamily="18" charset="0"/>
                <a:cs typeface="Times New Roman" panose="02020603050405020304" pitchFamily="18" charset="0"/>
              </a:rPr>
              <a:t>из полостей суставов или серозных полостей (брюшной, плевральной, околосердечной); </a:t>
            </a:r>
          </a:p>
          <a:p>
            <a:pPr marL="0" indent="0">
              <a:buNone/>
            </a:pPr>
            <a:r>
              <a:rPr lang="ru-RU" sz="2200" dirty="0" smtClean="0">
                <a:latin typeface="Times New Roman" panose="02020603050405020304" pitchFamily="18" charset="0"/>
                <a:cs typeface="Times New Roman" panose="02020603050405020304" pitchFamily="18" charset="0"/>
              </a:rPr>
              <a:t>9. Материал</a:t>
            </a:r>
            <a:r>
              <a:rPr lang="ru-RU" sz="2200" dirty="0">
                <a:latin typeface="Times New Roman" panose="02020603050405020304" pitchFamily="18" charset="0"/>
                <a:cs typeface="Times New Roman" panose="02020603050405020304" pitchFamily="18" charset="0"/>
              </a:rPr>
              <a:t>, полученный при пункции различных органов (например, молочной железы, лимфатических узлов); </a:t>
            </a:r>
          </a:p>
          <a:p>
            <a:pPr marL="0" indent="0">
              <a:buNone/>
            </a:pPr>
            <a:r>
              <a:rPr lang="ru-RU" sz="2200" dirty="0" smtClean="0">
                <a:latin typeface="Times New Roman" panose="02020603050405020304" pitchFamily="18" charset="0"/>
                <a:cs typeface="Times New Roman" panose="02020603050405020304" pitchFamily="18" charset="0"/>
              </a:rPr>
              <a:t>10. Отпечатки </a:t>
            </a:r>
            <a:r>
              <a:rPr lang="ru-RU" sz="2200" dirty="0">
                <a:latin typeface="Times New Roman" panose="02020603050405020304" pitchFamily="18" charset="0"/>
                <a:cs typeface="Times New Roman" panose="02020603050405020304" pitchFamily="18" charset="0"/>
              </a:rPr>
              <a:t>с поверхности разреза удаленных при операции органов. </a:t>
            </a:r>
          </a:p>
          <a:p>
            <a:pPr marL="0" indent="0">
              <a:buNone/>
            </a:pPr>
            <a:endParaRPr lang="ru-RU" dirty="0"/>
          </a:p>
        </p:txBody>
      </p:sp>
    </p:spTree>
    <p:extLst>
      <p:ext uri="{BB962C8B-B14F-4D97-AF65-F5344CB8AC3E}">
        <p14:creationId xmlns:p14="http://schemas.microsoft.com/office/powerpoint/2010/main" val="1052800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2093</TotalTime>
  <Words>2975</Words>
  <Application>Microsoft Office PowerPoint</Application>
  <PresentationFormat>Экран (4:3)</PresentationFormat>
  <Paragraphs>201</Paragraphs>
  <Slides>18</Slides>
  <Notes>12</Notes>
  <HiddenSlides>1</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Times New Roman</vt:lpstr>
      <vt:lpstr>Тема Office</vt:lpstr>
      <vt:lpstr>Презентация PowerPoint</vt:lpstr>
      <vt:lpstr>План лекции:</vt:lpstr>
      <vt:lpstr>1. Отличие цитологического и гистологического исследований</vt:lpstr>
      <vt:lpstr> 1. невозможна или нежелательна биопсия  2. при необходимости детального изучения особенностей структуры клеток 3. для получения быстрого результата </vt:lpstr>
      <vt:lpstr>Презентация PowerPoint</vt:lpstr>
      <vt:lpstr>2. Область применения С помощью цитологического исследования оценивают </vt:lpstr>
      <vt:lpstr>3. Цель цитологических исследований </vt:lpstr>
      <vt:lpstr> Цитология позволяет выявить  </vt:lpstr>
      <vt:lpstr>4. Материал для исследования  </vt:lpstr>
      <vt:lpstr> Обычно цитологический анализ проводится:   1. При массовых профилактических осмотрах; 2. Для установления или уточнения диагноза при каком-либо заболевании; 3. Для установления или уточнения диагноза во время оперативного вмешательства; 4. Для контроля над эффективностью лечения, как во время его проведения, так и после его завершения;  5. Для своевременного выявления рецидивов (возобновления) каких-либо болезней.</vt:lpstr>
      <vt:lpstr>5. Способ получения материала</vt:lpstr>
      <vt:lpstr>5. Способ получения материала</vt:lpstr>
      <vt:lpstr>5. Способ получения материала</vt:lpstr>
      <vt:lpstr>6. Достоверность цитологического исследования</vt:lpstr>
      <vt:lpstr>6. Достоверность цитологического исследования зависит также от:</vt:lpstr>
      <vt:lpstr>Цитологическое исследование является самостоятельным методом диагностики во многих областях медицины</vt:lpstr>
      <vt:lpstr>7. Цитологическое исследование в онкологии  </vt:lpstr>
      <vt:lpstr>Цитологическое исследование в акушерстве и гинекологии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 1 РОЛЬ ЦИТОЛОГИЧЕСКИХ ИССЛЕДОВАНИЙ В ДИАГНОСТИКЕ</dc:title>
  <cp:lastModifiedBy>Воронова Марина Федоровна</cp:lastModifiedBy>
  <cp:revision>73</cp:revision>
  <dcterms:modified xsi:type="dcterms:W3CDTF">2021-01-18T02:39:32Z</dcterms:modified>
</cp:coreProperties>
</file>