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>
      <p:cViewPr varScale="1">
        <p:scale>
          <a:sx n="99" d="100"/>
          <a:sy n="99" d="100"/>
        </p:scale>
        <p:origin x="20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9:13:57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9:14:58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1 157 24575,'9'0'0,"5"0"0,13 0 0,8 0 0,12-2 0,6-1 0,1-3 0,2 1 0,0 0 0,-1-1 0,1 1 0,1-3 0,11-4 0,-15 6 0,-2-3 0,-10 5 0,-4-2 0,11 0 0,-1 0 0,0 2 0,0 0 0,-1 0 0,8-3 0,-15 3 0,11-2 0,-15 3 0,9-2 0,-1 0 0,-2 2 0,8-4 0,-19 6 0,14-3 0,-7 4 0,-5-3 0,13 1 0,-15-1 0,10 0 0,3 3 0,10 0 0,12 0 0,24 0 0,-14 0 0,-24 0 0,1 0 0,20 0 0,12 0 0,-14 0 0,-5 1 0,5 3 0,-19-2 0,15 3 0,-19-4 0,10 2 0,-4 0 0,2 0 0,0 0 0,1 0 0,1 1 0,0 1 0,0 1 0,-1 1 0,0 0 0,-1-2 0,2 0 0,-1-1 0,1 1 0,3 0 0,-16 0 0,12 1 0,-17 0 0,8 1 0,-1 0 0,-3 2 0,-3-1 0,-1 2 0,-6-2 0,-2 2 0,-7-1 0,6 2 0,-5-2 0,4 2 0,-1-2 0,-3-2 0,1 3 0,-5-4 0,5 4 0,-7-4 0,5 2 0,-1 1 0,0 0 0,1-1 0,-1-1 0,3-1 0,1 4 0,-5-5 0,4 5 0,-7-1 0,7 1 0,-3-1 0,0-2 0,3 3 0,-9-2 0,13 5 0,-16-7 0,13 5 0,-10-4 0,3 2 0,0 0 0,-3 0 0,0-1 0,3 1 0,-8-4 0,5 1 0,-7 0 0,4 3 0,0 0 0,2 0 0,-1 0 0,-5-3 0,3 5 0,-1-8 0,0 8 0,-1-8 0,-2 5 0,-2-2 0,3 1 0,3 2 0,-3-5 0,5 4 0,-9-5 0,5 6 0,-4-3 0,2 2 0,1-2 0,-1 1 0,6 2 0,-8-4 0,7 3 0,-5-3 0,2 2 0,1 0 0,-1 0 0,1-1 0,2 0 0,1 2 0,-3-5 0,0 3 0,-3 1 0,1-2 0,5 4 0,-3-5 0,1 3 0,0-2 0,0 2 0,5-2 0,-7-1 0,5 2 0,-6-1 0,4 1 0,-1-1 0,0-1 0,3 1 0,-7-3 0,4 3 0,-5-1 0,3 1 0,0 1 0,1-2 0,-2 1 0,1 0 0,-2 0 0,-1 0 0,2 0 0,0 1 0,0-2 0,1 3 0,-2-3 0,1 1 0,1 0 0,-5-1 0,2 1 0,-4-1 0,3 0 0,0 1 0,0-1 0,0 1 0,0-1 0,0 1 0,-1 0 0,0-1 0,0 1 0,0-1 0,2 0 0,-3-2 0,4 3 0,-3-2 0,0 2 0,1-1 0,-3 0 0,1-1 0,2 2 0,0 0 0,0-1 0,1 2 0,-1-2 0,0 0 0,1-2 0,-1 1 0,-1 1 0,2 1 0,-3-1 0,3 1 0,-4-3 0,3 3 0,-1-1 0,2 0 0,-1 0 0,-1-1 0,-2 0 0,3 0 0,-3 1 0,3 0 0,-4 0 0,2 0 0,-1-1 0,0 1 0,3-1 0,-2 1 0,2 1 0,-3-1 0,0 0 0,1-1 0,-1 0 0,0 0 0,3-1 0,-1 2 0,1-1 0,-1 1 0,0 1 0,-1-1 0,1 0 0,-2-1 0,-2 1 0,2-2 0,-1 4 0,2-3 0,-1 4 0,0-5 0,0 0 0,-2 2 0,4-1 0,-2-1 0,2 2 0,-2-2 0,-1 1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9:15:02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518 543 24575,'0'-14'0,"0"-5"0,0 7 0,0-7 0,0 5 0,0-4 0,-1-1 0,-2-1 0,1-3 0,0 9 0,1-10 0,-1 18 0,0-15 0,-5 13 0,4-9 0,-3 3 0,3 1 0,1-5 0,-2 8 0,1-4 0,1 7 0,-2-1 0,2 0 0,0 1 0,-2 0 0,1-1 0,0 1 0,1-2 0,1 1 0,-2 1 0,1-1 0,0 0 0,1 0 0,1-1 0,0 1 0,0 0 0,0 0 0,0 2 0,0 1 0,-2-2 0,0 0 0,-1-1 0,0-2 0,1 2 0,0 0 0,-2 2 0,0-2 0,2 4 0,0-3 0,2 3 0,0 0 0,0 3 0,0 7 0,2 4 0,3 8 0,0-1 0,2 3 0,2 2 0,-6-5 0,5 5 0,-4-6 0,1 5 0,2-1 0,-2-1 0,2 3 0,-4-7 0,3 4 0,-4-8 0,2 3 0,1 0 0,1 1 0,-2-4 0,4 4 0,-7-10 0,5 4 0,-3-2 0,1 2 0,0 2 0,0 0 0,0-2 0,-1 5 0,-1-5 0,-1 3 0,3-3 0,-3 0 0,4 4 0,-5-5 0,0 2 0,0-3 0,0 0 0,0-1 0,0 0 0,0 0 0,0 0 0,0 1 0,0 0 0,0-1 0,0 1 0,0 0 0,0 1 0,0 0 0,0 1 0,0-3 0,0 1 0,0-3 0,0 1 0,0-1 0,-2-2 0,-1 4 0,0-5 0,-2 3 0,0-4 0,-7 0 0,4 0 0,-6 0 0,4 0 0,-3 0 0,0 0 0,1 0 0,-1 0 0,0 0 0,-4 0 0,6 0 0,-3 0 0,7 0 0,-2 0 0,-1 0 0,0 0 0,1 0 0,1 0 0,0 0 0,-1 0 0,-2 0 0,-1 0 0,0 0 0,3 0 0,1 2 0,-2 1 0,4-1 0,-7 0 0,8 0 0,-6 0 0,5 2 0,-3 1 0,0-1 0,0 0 0,-6-1 0,3 3 0,0-4 0,1 6 0,6-6 0,-5 4 0,4-4 0,-3 2 0,0 0 0,1 1 0,2-1 0,-1 1 0,1-1 0,-4 0 0,2 2 0,-2-1 0,1 1 0,2-2 0,0-1 0,2 0 0,0 0 0,0-1 0,-1 1 0,1-2 0,2-1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6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9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5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32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143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28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2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4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6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2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0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1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5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0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2550"/>
            <a:ext cx="3732529" cy="5080"/>
          </a:xfrm>
          <a:custGeom>
            <a:avLst/>
            <a:gdLst/>
            <a:ahLst/>
            <a:cxnLst/>
            <a:rect l="l" t="t" r="r" b="b"/>
            <a:pathLst>
              <a:path w="3732529" h="5079">
                <a:moveTo>
                  <a:pt x="0" y="5080"/>
                </a:moveTo>
                <a:lnTo>
                  <a:pt x="3732529" y="5080"/>
                </a:lnTo>
                <a:lnTo>
                  <a:pt x="373252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429000"/>
            <a:chOff x="0" y="0"/>
            <a:chExt cx="9144000" cy="4234180"/>
          </a:xfrm>
        </p:grpSpPr>
        <p:sp>
          <p:nvSpPr>
            <p:cNvPr id="4" name="object 4"/>
            <p:cNvSpPr/>
            <p:nvPr/>
          </p:nvSpPr>
          <p:spPr>
            <a:xfrm>
              <a:off x="5410200" y="4088129"/>
              <a:ext cx="3732529" cy="25400"/>
            </a:xfrm>
            <a:custGeom>
              <a:avLst/>
              <a:gdLst/>
              <a:ahLst/>
              <a:cxnLst/>
              <a:rect l="l" t="t" r="r" b="b"/>
              <a:pathLst>
                <a:path w="3732529" h="25400">
                  <a:moveTo>
                    <a:pt x="373253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25400"/>
                  </a:lnTo>
                  <a:lnTo>
                    <a:pt x="3732530" y="25400"/>
                  </a:lnTo>
                  <a:lnTo>
                    <a:pt x="3732530" y="5080"/>
                  </a:lnTo>
                  <a:lnTo>
                    <a:pt x="373253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3897629"/>
              <a:ext cx="3732529" cy="190500"/>
            </a:xfrm>
            <a:custGeom>
              <a:avLst/>
              <a:gdLst/>
              <a:ahLst/>
              <a:cxnLst/>
              <a:rect l="l" t="t" r="r" b="b"/>
              <a:pathLst>
                <a:path w="3732529" h="190500">
                  <a:moveTo>
                    <a:pt x="3732530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90500"/>
                  </a:lnTo>
                  <a:lnTo>
                    <a:pt x="3732530" y="190500"/>
                  </a:lnTo>
                  <a:lnTo>
                    <a:pt x="3732530" y="167640"/>
                  </a:lnTo>
                  <a:lnTo>
                    <a:pt x="3732530" y="0"/>
                  </a:lnTo>
                  <a:close/>
                </a:path>
              </a:pathLst>
            </a:custGeom>
            <a:solidFill>
              <a:srgbClr val="427F8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40200"/>
              <a:ext cx="3732529" cy="8890"/>
            </a:xfrm>
            <a:custGeom>
              <a:avLst/>
              <a:gdLst/>
              <a:ahLst/>
              <a:cxnLst/>
              <a:rect l="l" t="t" r="r" b="b"/>
              <a:pathLst>
                <a:path w="3732529" h="8889">
                  <a:moveTo>
                    <a:pt x="373252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732529" y="8889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14800"/>
              <a:ext cx="3732529" cy="8890"/>
            </a:xfrm>
            <a:custGeom>
              <a:avLst/>
              <a:gdLst/>
              <a:ahLst/>
              <a:cxnLst/>
              <a:rect l="l" t="t" r="r" b="b"/>
              <a:pathLst>
                <a:path w="3732529" h="8889">
                  <a:moveTo>
                    <a:pt x="373252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732529" y="8889"/>
                  </a:lnTo>
                  <a:close/>
                </a:path>
              </a:pathLst>
            </a:custGeom>
            <a:solidFill>
              <a:srgbClr val="427F85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189729"/>
              <a:ext cx="1965960" cy="17780"/>
            </a:xfrm>
            <a:custGeom>
              <a:avLst/>
              <a:gdLst/>
              <a:ahLst/>
              <a:cxnLst/>
              <a:rect l="l" t="t" r="r" b="b"/>
              <a:pathLst>
                <a:path w="1965959" h="17779">
                  <a:moveTo>
                    <a:pt x="196595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965959" y="17780"/>
                  </a:lnTo>
                  <a:close/>
                </a:path>
              </a:pathLst>
            </a:custGeom>
            <a:solidFill>
              <a:srgbClr val="000000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0" y="4164329"/>
              <a:ext cx="1965960" cy="17780"/>
            </a:xfrm>
            <a:custGeom>
              <a:avLst/>
              <a:gdLst/>
              <a:ahLst/>
              <a:cxnLst/>
              <a:rect l="l" t="t" r="r" b="b"/>
              <a:pathLst>
                <a:path w="1965959" h="17779">
                  <a:moveTo>
                    <a:pt x="196595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965959" y="17780"/>
                  </a:lnTo>
                  <a:close/>
                </a:path>
              </a:pathLst>
            </a:custGeom>
            <a:solidFill>
              <a:srgbClr val="427F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0200" y="4225290"/>
              <a:ext cx="1965960" cy="8890"/>
            </a:xfrm>
            <a:custGeom>
              <a:avLst/>
              <a:gdLst/>
              <a:ahLst/>
              <a:cxnLst/>
              <a:rect l="l" t="t" r="r" b="b"/>
              <a:pathLst>
                <a:path w="1965959" h="8889">
                  <a:moveTo>
                    <a:pt x="196595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965959" y="889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0200" y="4199890"/>
              <a:ext cx="1965960" cy="7620"/>
            </a:xfrm>
            <a:custGeom>
              <a:avLst/>
              <a:gdLst/>
              <a:ahLst/>
              <a:cxnLst/>
              <a:rect l="l" t="t" r="r" b="b"/>
              <a:pathLst>
                <a:path w="1965959" h="7620">
                  <a:moveTo>
                    <a:pt x="196595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965959" y="7620"/>
                  </a:lnTo>
                  <a:close/>
                </a:path>
              </a:pathLst>
            </a:custGeom>
            <a:solidFill>
              <a:srgbClr val="427F85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0200" y="3987800"/>
              <a:ext cx="3063240" cy="26670"/>
            </a:xfrm>
            <a:custGeom>
              <a:avLst/>
              <a:gdLst/>
              <a:ahLst/>
              <a:cxnLst/>
              <a:rect l="l" t="t" r="r" b="b"/>
              <a:pathLst>
                <a:path w="3063240" h="26670">
                  <a:moveTo>
                    <a:pt x="3063240" y="2540"/>
                  </a:moveTo>
                  <a:lnTo>
                    <a:pt x="3061970" y="2540"/>
                  </a:lnTo>
                  <a:lnTo>
                    <a:pt x="3061970" y="1270"/>
                  </a:lnTo>
                  <a:lnTo>
                    <a:pt x="3060700" y="1270"/>
                  </a:lnTo>
                  <a:lnTo>
                    <a:pt x="306070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3060700" y="26670"/>
                  </a:lnTo>
                  <a:lnTo>
                    <a:pt x="3060700" y="25400"/>
                  </a:lnTo>
                  <a:lnTo>
                    <a:pt x="3061970" y="25400"/>
                  </a:lnTo>
                  <a:lnTo>
                    <a:pt x="3061970" y="24130"/>
                  </a:lnTo>
                  <a:lnTo>
                    <a:pt x="3063240" y="24130"/>
                  </a:lnTo>
                  <a:lnTo>
                    <a:pt x="3063240" y="254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0200" y="3962400"/>
              <a:ext cx="3063240" cy="26670"/>
            </a:xfrm>
            <a:custGeom>
              <a:avLst/>
              <a:gdLst/>
              <a:ahLst/>
              <a:cxnLst/>
              <a:rect l="l" t="t" r="r" b="b"/>
              <a:pathLst>
                <a:path w="3063240" h="26670">
                  <a:moveTo>
                    <a:pt x="3063240" y="2540"/>
                  </a:moveTo>
                  <a:lnTo>
                    <a:pt x="3061970" y="2540"/>
                  </a:lnTo>
                  <a:lnTo>
                    <a:pt x="3061970" y="1270"/>
                  </a:lnTo>
                  <a:lnTo>
                    <a:pt x="3060700" y="1270"/>
                  </a:lnTo>
                  <a:lnTo>
                    <a:pt x="3060700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3060700" y="26670"/>
                  </a:lnTo>
                  <a:lnTo>
                    <a:pt x="3060700" y="25400"/>
                  </a:lnTo>
                  <a:lnTo>
                    <a:pt x="3061970" y="25400"/>
                  </a:lnTo>
                  <a:lnTo>
                    <a:pt x="3061970" y="24130"/>
                  </a:lnTo>
                  <a:lnTo>
                    <a:pt x="3063240" y="24130"/>
                  </a:lnTo>
                  <a:lnTo>
                    <a:pt x="3063240" y="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6160" y="4093209"/>
              <a:ext cx="1600200" cy="30480"/>
            </a:xfrm>
            <a:custGeom>
              <a:avLst/>
              <a:gdLst/>
              <a:ahLst/>
              <a:cxnLst/>
              <a:rect l="l" t="t" r="r" b="b"/>
              <a:pathLst>
                <a:path w="1600200" h="30479">
                  <a:moveTo>
                    <a:pt x="16002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622" y="25400"/>
                  </a:lnTo>
                  <a:lnTo>
                    <a:pt x="622" y="2667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2540" y="27940"/>
                  </a:lnTo>
                  <a:lnTo>
                    <a:pt x="2540" y="29210"/>
                  </a:lnTo>
                  <a:lnTo>
                    <a:pt x="5080" y="29210"/>
                  </a:lnTo>
                  <a:lnTo>
                    <a:pt x="5080" y="30480"/>
                  </a:lnTo>
                  <a:lnTo>
                    <a:pt x="801370" y="30480"/>
                  </a:lnTo>
                  <a:lnTo>
                    <a:pt x="801370" y="29210"/>
                  </a:lnTo>
                  <a:lnTo>
                    <a:pt x="1597660" y="29210"/>
                  </a:lnTo>
                  <a:lnTo>
                    <a:pt x="1597660" y="27940"/>
                  </a:lnTo>
                  <a:lnTo>
                    <a:pt x="1598930" y="27940"/>
                  </a:lnTo>
                  <a:lnTo>
                    <a:pt x="1598930" y="26670"/>
                  </a:lnTo>
                  <a:lnTo>
                    <a:pt x="1600200" y="26670"/>
                  </a:lnTo>
                  <a:lnTo>
                    <a:pt x="1600200" y="25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76160" y="4060189"/>
              <a:ext cx="1600200" cy="36830"/>
            </a:xfrm>
            <a:custGeom>
              <a:avLst/>
              <a:gdLst/>
              <a:ahLst/>
              <a:cxnLst/>
              <a:rect l="l" t="t" r="r" b="b"/>
              <a:pathLst>
                <a:path w="1600200" h="36829">
                  <a:moveTo>
                    <a:pt x="1598930" y="2540"/>
                  </a:moveTo>
                  <a:lnTo>
                    <a:pt x="1597660" y="2540"/>
                  </a:lnTo>
                  <a:lnTo>
                    <a:pt x="1597660" y="1270"/>
                  </a:lnTo>
                  <a:lnTo>
                    <a:pt x="1595120" y="1270"/>
                  </a:lnTo>
                  <a:lnTo>
                    <a:pt x="1595120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598930" y="3810"/>
                  </a:lnTo>
                  <a:lnTo>
                    <a:pt x="1598930" y="2540"/>
                  </a:lnTo>
                  <a:close/>
                </a:path>
                <a:path w="1600200" h="36829">
                  <a:moveTo>
                    <a:pt x="1600200" y="5080"/>
                  </a:moveTo>
                  <a:lnTo>
                    <a:pt x="0" y="5080"/>
                  </a:lnTo>
                  <a:lnTo>
                    <a:pt x="0" y="33020"/>
                  </a:lnTo>
                  <a:lnTo>
                    <a:pt x="622" y="33020"/>
                  </a:lnTo>
                  <a:lnTo>
                    <a:pt x="622" y="3429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2540" y="35560"/>
                  </a:lnTo>
                  <a:lnTo>
                    <a:pt x="2540" y="36830"/>
                  </a:lnTo>
                  <a:lnTo>
                    <a:pt x="1597660" y="36830"/>
                  </a:lnTo>
                  <a:lnTo>
                    <a:pt x="1597660" y="35560"/>
                  </a:lnTo>
                  <a:lnTo>
                    <a:pt x="1598930" y="35560"/>
                  </a:lnTo>
                  <a:lnTo>
                    <a:pt x="1598930" y="34290"/>
                  </a:lnTo>
                  <a:lnTo>
                    <a:pt x="1600200" y="34290"/>
                  </a:lnTo>
                  <a:lnTo>
                    <a:pt x="1600200" y="33020"/>
                  </a:lnTo>
                  <a:lnTo>
                    <a:pt x="160020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892550"/>
              <a:ext cx="9142730" cy="26670"/>
            </a:xfrm>
            <a:custGeom>
              <a:avLst/>
              <a:gdLst/>
              <a:ahLst/>
              <a:cxnLst/>
              <a:rect l="l" t="t" r="r" b="b"/>
              <a:pathLst>
                <a:path w="9142730" h="26670">
                  <a:moveTo>
                    <a:pt x="0" y="26669"/>
                  </a:moveTo>
                  <a:lnTo>
                    <a:pt x="9142730" y="26669"/>
                  </a:lnTo>
                  <a:lnTo>
                    <a:pt x="9142730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816350"/>
              <a:ext cx="9142730" cy="76200"/>
            </a:xfrm>
            <a:custGeom>
              <a:avLst/>
              <a:gdLst/>
              <a:ahLst/>
              <a:cxnLst/>
              <a:rect l="l" t="t" r="r" b="b"/>
              <a:pathLst>
                <a:path w="9142730" h="76200">
                  <a:moveTo>
                    <a:pt x="9142730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0" y="76200"/>
                  </a:lnTo>
                  <a:lnTo>
                    <a:pt x="9142730" y="76200"/>
                  </a:lnTo>
                  <a:lnTo>
                    <a:pt x="9142730" y="749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27F8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816350"/>
              <a:ext cx="6413500" cy="25400"/>
            </a:xfrm>
            <a:custGeom>
              <a:avLst/>
              <a:gdLst/>
              <a:ahLst/>
              <a:cxnLst/>
              <a:rect l="l" t="t" r="r" b="b"/>
              <a:pathLst>
                <a:path w="6413500" h="25400">
                  <a:moveTo>
                    <a:pt x="0" y="25400"/>
                  </a:moveTo>
                  <a:lnTo>
                    <a:pt x="6413500" y="25400"/>
                  </a:lnTo>
                  <a:lnTo>
                    <a:pt x="64135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702050"/>
              <a:ext cx="9142730" cy="114300"/>
            </a:xfrm>
            <a:custGeom>
              <a:avLst/>
              <a:gdLst/>
              <a:ahLst/>
              <a:cxnLst/>
              <a:rect l="l" t="t" r="r" b="b"/>
              <a:pathLst>
                <a:path w="9142730" h="114300">
                  <a:moveTo>
                    <a:pt x="0" y="114300"/>
                  </a:moveTo>
                  <a:lnTo>
                    <a:pt x="9142730" y="114300"/>
                  </a:lnTo>
                  <a:lnTo>
                    <a:pt x="914273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427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3500" y="3891279"/>
              <a:ext cx="2730500" cy="25400"/>
            </a:xfrm>
            <a:custGeom>
              <a:avLst/>
              <a:gdLst/>
              <a:ahLst/>
              <a:cxnLst/>
              <a:rect l="l" t="t" r="r" b="b"/>
              <a:pathLst>
                <a:path w="2730500" h="25400">
                  <a:moveTo>
                    <a:pt x="0" y="25400"/>
                  </a:moveTo>
                  <a:lnTo>
                    <a:pt x="2730500" y="25400"/>
                  </a:lnTo>
                  <a:lnTo>
                    <a:pt x="27305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13500" y="3702050"/>
              <a:ext cx="2730500" cy="189230"/>
            </a:xfrm>
            <a:custGeom>
              <a:avLst/>
              <a:gdLst/>
              <a:ahLst/>
              <a:cxnLst/>
              <a:rect l="l" t="t" r="r" b="b"/>
              <a:pathLst>
                <a:path w="2730500" h="189229">
                  <a:moveTo>
                    <a:pt x="0" y="189230"/>
                  </a:moveTo>
                  <a:lnTo>
                    <a:pt x="2730500" y="189230"/>
                  </a:lnTo>
                  <a:lnTo>
                    <a:pt x="2730500" y="0"/>
                  </a:lnTo>
                  <a:lnTo>
                    <a:pt x="0" y="0"/>
                  </a:lnTo>
                  <a:lnTo>
                    <a:pt x="0" y="189230"/>
                  </a:lnTo>
                  <a:close/>
                </a:path>
              </a:pathLst>
            </a:custGeom>
            <a:solidFill>
              <a:srgbClr val="427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3702050"/>
              <a:ext cx="9142730" cy="25400"/>
            </a:xfrm>
            <a:custGeom>
              <a:avLst/>
              <a:gdLst/>
              <a:ahLst/>
              <a:cxnLst/>
              <a:rect l="l" t="t" r="r" b="b"/>
              <a:pathLst>
                <a:path w="9142730" h="25400">
                  <a:moveTo>
                    <a:pt x="0" y="25400"/>
                  </a:moveTo>
                  <a:lnTo>
                    <a:pt x="9142730" y="25400"/>
                  </a:lnTo>
                  <a:lnTo>
                    <a:pt x="914273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0"/>
              <a:ext cx="9142730" cy="3702050"/>
            </a:xfrm>
            <a:custGeom>
              <a:avLst/>
              <a:gdLst/>
              <a:ahLst/>
              <a:cxnLst/>
              <a:rect l="l" t="t" r="r" b="b"/>
              <a:pathLst>
                <a:path w="9142730" h="3702050">
                  <a:moveTo>
                    <a:pt x="9142730" y="0"/>
                  </a:moveTo>
                  <a:lnTo>
                    <a:pt x="0" y="0"/>
                  </a:lnTo>
                  <a:lnTo>
                    <a:pt x="0" y="3702050"/>
                  </a:lnTo>
                  <a:lnTo>
                    <a:pt x="9142730" y="3702050"/>
                  </a:lnTo>
                  <a:close/>
                </a:path>
              </a:pathLst>
            </a:custGeom>
            <a:solidFill>
              <a:srgbClr val="414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8049895" cy="1375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99"/>
              </a:lnSpc>
              <a:spcBef>
                <a:spcPts val="95"/>
              </a:spcBef>
            </a:pPr>
            <a:r>
              <a:rPr sz="2950" spc="240" dirty="0">
                <a:solidFill>
                  <a:srgbClr val="FFFFFF"/>
                </a:solidFill>
              </a:rPr>
              <a:t>Восстановление </a:t>
            </a:r>
            <a:r>
              <a:rPr sz="2950" spc="250" dirty="0">
                <a:solidFill>
                  <a:srgbClr val="FFFFFF"/>
                </a:solidFill>
              </a:rPr>
              <a:t>дефектов </a:t>
            </a:r>
            <a:r>
              <a:rPr sz="2950" spc="240" dirty="0">
                <a:solidFill>
                  <a:srgbClr val="FFFFFF"/>
                </a:solidFill>
              </a:rPr>
              <a:t>зубного</a:t>
            </a:r>
            <a:r>
              <a:rPr sz="2950" spc="-405" dirty="0">
                <a:solidFill>
                  <a:srgbClr val="FFFFFF"/>
                </a:solidFill>
              </a:rPr>
              <a:t> </a:t>
            </a:r>
            <a:r>
              <a:rPr sz="2950" spc="265" dirty="0">
                <a:solidFill>
                  <a:srgbClr val="FFFFFF"/>
                </a:solidFill>
              </a:rPr>
              <a:t>ряда  </a:t>
            </a:r>
            <a:r>
              <a:rPr sz="2950" spc="235" dirty="0">
                <a:solidFill>
                  <a:srgbClr val="FFFFFF"/>
                </a:solidFill>
              </a:rPr>
              <a:t>съемными ортопедическими  </a:t>
            </a:r>
            <a:r>
              <a:rPr sz="2950" spc="254" dirty="0">
                <a:solidFill>
                  <a:srgbClr val="FFFFFF"/>
                </a:solidFill>
              </a:rPr>
              <a:t>конструкциями при </a:t>
            </a:r>
            <a:r>
              <a:rPr sz="2950" spc="240" dirty="0">
                <a:solidFill>
                  <a:srgbClr val="FFFFFF"/>
                </a:solidFill>
              </a:rPr>
              <a:t>вторичной</a:t>
            </a:r>
            <a:r>
              <a:rPr sz="2950" spc="-420" dirty="0">
                <a:solidFill>
                  <a:srgbClr val="FFFFFF"/>
                </a:solidFill>
              </a:rPr>
              <a:t> </a:t>
            </a:r>
            <a:r>
              <a:rPr sz="2950" spc="220" dirty="0">
                <a:solidFill>
                  <a:srgbClr val="FFFFFF"/>
                </a:solidFill>
              </a:rPr>
              <a:t>адентии.</a:t>
            </a:r>
            <a:endParaRPr sz="2950" dirty="0"/>
          </a:p>
        </p:txBody>
      </p:sp>
      <p:sp>
        <p:nvSpPr>
          <p:cNvPr id="25" name="object 25"/>
          <p:cNvSpPr txBox="1"/>
          <p:nvPr/>
        </p:nvSpPr>
        <p:spPr>
          <a:xfrm>
            <a:off x="3581400" y="3429000"/>
            <a:ext cx="5273675" cy="256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/>
              <a:t>Выполнил ординатор кафедры ортопедической стоматологии по специальности «стоматология ортопедическая»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/>
              <a:t> Джамбровский Владимир Алексеевич 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/>
              <a:t>Рецензент профессор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/>
              <a:t> Чижов Юрий Васильевич</a:t>
            </a:r>
            <a:r>
              <a:rPr sz="2000" spc="175" dirty="0">
                <a:solidFill>
                  <a:srgbClr val="414355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319" y="1013459"/>
            <a:ext cx="7734934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999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b="1" spc="385" dirty="0">
                <a:latin typeface="Verdana"/>
                <a:cs typeface="Verdana"/>
              </a:rPr>
              <a:t>К </a:t>
            </a:r>
            <a:r>
              <a:rPr sz="2800" b="1" spc="-5" dirty="0">
                <a:latin typeface="Verdana"/>
                <a:cs typeface="Verdana"/>
              </a:rPr>
              <a:t>первой </a:t>
            </a:r>
            <a:r>
              <a:rPr sz="2800" b="1" spc="25" dirty="0">
                <a:latin typeface="Verdana"/>
                <a:cs typeface="Verdana"/>
              </a:rPr>
              <a:t>группе </a:t>
            </a:r>
            <a:r>
              <a:rPr sz="2800" b="1" spc="75" dirty="0">
                <a:latin typeface="Verdana"/>
                <a:cs typeface="Verdana"/>
              </a:rPr>
              <a:t>относятся  </a:t>
            </a:r>
            <a:r>
              <a:rPr sz="2800" spc="175" dirty="0">
                <a:latin typeface="Arial"/>
                <a:cs typeface="Arial"/>
              </a:rPr>
              <a:t>мостовидные </a:t>
            </a:r>
            <a:r>
              <a:rPr sz="2800" spc="200" dirty="0">
                <a:latin typeface="Arial"/>
                <a:cs typeface="Arial"/>
              </a:rPr>
              <a:t>протезы, </a:t>
            </a:r>
            <a:r>
              <a:rPr sz="2800" spc="195" dirty="0">
                <a:latin typeface="Arial"/>
                <a:cs typeface="Arial"/>
              </a:rPr>
              <a:t>передающие  </a:t>
            </a:r>
            <a:r>
              <a:rPr sz="2800" spc="215" dirty="0">
                <a:latin typeface="Arial"/>
                <a:cs typeface="Arial"/>
              </a:rPr>
              <a:t>функциональную </a:t>
            </a:r>
            <a:r>
              <a:rPr sz="2800" spc="290" dirty="0">
                <a:latin typeface="Arial"/>
                <a:cs typeface="Arial"/>
              </a:rPr>
              <a:t>нагрузку </a:t>
            </a:r>
            <a:r>
              <a:rPr sz="2800" spc="210" dirty="0">
                <a:latin typeface="Arial"/>
                <a:cs typeface="Arial"/>
              </a:rPr>
              <a:t>на </a:t>
            </a:r>
            <a:r>
              <a:rPr sz="2800" spc="235" dirty="0">
                <a:latin typeface="Arial"/>
                <a:cs typeface="Arial"/>
              </a:rPr>
              <a:t>челюсти  физиологическим путем </a:t>
            </a:r>
            <a:r>
              <a:rPr sz="2800" dirty="0">
                <a:latin typeface="Arial"/>
                <a:cs typeface="Arial"/>
              </a:rPr>
              <a:t>— </a:t>
            </a:r>
            <a:r>
              <a:rPr sz="2800" spc="210" dirty="0">
                <a:latin typeface="Arial"/>
                <a:cs typeface="Arial"/>
              </a:rPr>
              <a:t>через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b="1" spc="45" dirty="0">
                <a:latin typeface="Verdana"/>
                <a:cs typeface="Verdana"/>
              </a:rPr>
              <a:t>зубы  </a:t>
            </a:r>
            <a:r>
              <a:rPr sz="2800" spc="300" dirty="0">
                <a:latin typeface="Arial"/>
                <a:cs typeface="Arial"/>
              </a:rPr>
              <a:t>и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b="1" spc="15" dirty="0">
                <a:latin typeface="Verdana"/>
                <a:cs typeface="Verdana"/>
              </a:rPr>
              <a:t>периодонт</a:t>
            </a:r>
            <a:r>
              <a:rPr sz="2800" spc="1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3171189"/>
            <a:ext cx="5328920" cy="292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0EEAA-C93F-854D-B131-B0E0AD3A2F87}"/>
              </a:ext>
            </a:extLst>
          </p:cNvPr>
          <p:cNvSpPr txBox="1"/>
          <p:nvPr/>
        </p:nvSpPr>
        <p:spPr>
          <a:xfrm>
            <a:off x="331216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Мостовидные протезы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815" y="310595"/>
            <a:ext cx="7786370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b="1" spc="45" dirty="0">
                <a:latin typeface="Verdana"/>
                <a:cs typeface="Verdana"/>
              </a:rPr>
              <a:t>Опирающиеся </a:t>
            </a:r>
            <a:r>
              <a:rPr sz="2800" b="1" spc="55" dirty="0">
                <a:latin typeface="Verdana"/>
                <a:cs typeface="Verdana"/>
              </a:rPr>
              <a:t>протезы  </a:t>
            </a:r>
            <a:r>
              <a:rPr sz="2800" b="1" spc="-10" dirty="0">
                <a:latin typeface="Verdana"/>
                <a:cs typeface="Verdana"/>
              </a:rPr>
              <a:t>(бюгельные) </a:t>
            </a:r>
            <a:r>
              <a:rPr sz="2800" spc="105" dirty="0">
                <a:latin typeface="Arial"/>
                <a:cs typeface="Arial"/>
              </a:rPr>
              <a:t>С. </a:t>
            </a:r>
            <a:r>
              <a:rPr sz="2800" spc="200" dirty="0">
                <a:latin typeface="Arial"/>
                <a:cs typeface="Arial"/>
              </a:rPr>
              <a:t>Rumpel </a:t>
            </a:r>
            <a:r>
              <a:rPr sz="2800" spc="175" dirty="0">
                <a:latin typeface="Arial"/>
                <a:cs typeface="Arial"/>
              </a:rPr>
              <a:t>называет  </a:t>
            </a:r>
            <a:r>
              <a:rPr sz="2800" b="1" spc="30" dirty="0">
                <a:latin typeface="Verdana"/>
                <a:cs typeface="Verdana"/>
              </a:rPr>
              <a:t>полуфизиологическими</a:t>
            </a:r>
            <a:r>
              <a:rPr sz="2800" spc="30" dirty="0">
                <a:latin typeface="Arial"/>
                <a:cs typeface="Arial"/>
              </a:rPr>
              <a:t>, </a:t>
            </a:r>
            <a:r>
              <a:rPr sz="2800" spc="220" dirty="0">
                <a:latin typeface="Arial"/>
                <a:cs typeface="Arial"/>
              </a:rPr>
              <a:t>имея </a:t>
            </a:r>
            <a:r>
              <a:rPr sz="2800" spc="85" dirty="0">
                <a:latin typeface="Arial"/>
                <a:cs typeface="Arial"/>
              </a:rPr>
              <a:t>в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75" dirty="0">
                <a:latin typeface="Arial"/>
                <a:cs typeface="Arial"/>
              </a:rPr>
              <a:t>виду  </a:t>
            </a:r>
            <a:r>
              <a:rPr sz="2800" spc="165" dirty="0">
                <a:latin typeface="Arial"/>
                <a:cs typeface="Arial"/>
              </a:rPr>
              <a:t>способ </a:t>
            </a:r>
            <a:r>
              <a:rPr sz="2800" spc="200" dirty="0">
                <a:latin typeface="Arial"/>
                <a:cs typeface="Arial"/>
              </a:rPr>
              <a:t>передачи </a:t>
            </a:r>
            <a:r>
              <a:rPr sz="2800" spc="204" dirty="0">
                <a:latin typeface="Arial"/>
                <a:cs typeface="Arial"/>
              </a:rPr>
              <a:t>функциональной  </a:t>
            </a:r>
            <a:r>
              <a:rPr sz="2800" spc="295" dirty="0">
                <a:latin typeface="Arial"/>
                <a:cs typeface="Arial"/>
              </a:rPr>
              <a:t>нагрузки </a:t>
            </a:r>
            <a:r>
              <a:rPr sz="2800" spc="210" dirty="0">
                <a:latin typeface="Arial"/>
                <a:cs typeface="Arial"/>
              </a:rPr>
              <a:t>на </a:t>
            </a:r>
            <a:r>
              <a:rPr sz="2800" spc="200" dirty="0">
                <a:latin typeface="Arial"/>
                <a:cs typeface="Arial"/>
              </a:rPr>
              <a:t>опорные </a:t>
            </a:r>
            <a:r>
              <a:rPr sz="2800" spc="300" dirty="0">
                <a:latin typeface="Arial"/>
                <a:cs typeface="Arial"/>
              </a:rPr>
              <a:t>ткани </a:t>
            </a:r>
            <a:r>
              <a:rPr sz="2800" dirty="0">
                <a:latin typeface="Arial"/>
                <a:cs typeface="Arial"/>
              </a:rPr>
              <a:t>—  </a:t>
            </a:r>
            <a:r>
              <a:rPr sz="2800" b="1" spc="-20" dirty="0">
                <a:latin typeface="Verdana"/>
                <a:cs typeface="Verdana"/>
              </a:rPr>
              <a:t>одновременно </a:t>
            </a:r>
            <a:r>
              <a:rPr sz="2800" b="1" spc="15" dirty="0">
                <a:latin typeface="Verdana"/>
                <a:cs typeface="Verdana"/>
              </a:rPr>
              <a:t>через </a:t>
            </a:r>
            <a:r>
              <a:rPr sz="2800" b="1" spc="25" dirty="0">
                <a:latin typeface="Verdana"/>
                <a:cs typeface="Verdana"/>
              </a:rPr>
              <a:t>зубы,  </a:t>
            </a:r>
            <a:r>
              <a:rPr sz="2800" b="1" spc="5" dirty="0">
                <a:latin typeface="Verdana"/>
                <a:cs typeface="Verdana"/>
              </a:rPr>
              <a:t>периодонт </a:t>
            </a:r>
            <a:r>
              <a:rPr sz="2800" b="1" spc="60" dirty="0">
                <a:latin typeface="Verdana"/>
                <a:cs typeface="Verdana"/>
              </a:rPr>
              <a:t>и </a:t>
            </a:r>
            <a:r>
              <a:rPr sz="2800" b="1" spc="15" dirty="0">
                <a:latin typeface="Verdana"/>
                <a:cs typeface="Verdana"/>
              </a:rPr>
              <a:t>через </a:t>
            </a:r>
            <a:r>
              <a:rPr sz="2800" b="1" spc="60" dirty="0">
                <a:latin typeface="Verdana"/>
                <a:cs typeface="Verdana"/>
              </a:rPr>
              <a:t>слизистую  </a:t>
            </a:r>
            <a:r>
              <a:rPr sz="2800" b="1" spc="5" dirty="0">
                <a:latin typeface="Verdana"/>
                <a:cs typeface="Verdana"/>
              </a:rPr>
              <a:t>оболочку</a:t>
            </a:r>
            <a:r>
              <a:rPr sz="2800" spc="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3430073"/>
            <a:ext cx="4248149" cy="286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1636C-5A8F-8F41-A39B-8D98A53BC0E8}"/>
              </a:ext>
            </a:extLst>
          </p:cNvPr>
          <p:cNvSpPr txBox="1"/>
          <p:nvPr/>
        </p:nvSpPr>
        <p:spPr>
          <a:xfrm>
            <a:off x="1905000" y="4838443"/>
            <a:ext cx="21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Бюгельный</a:t>
            </a:r>
            <a:r>
              <a:rPr lang="ru-RU" dirty="0"/>
              <a:t> протез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652780"/>
            <a:ext cx="7822565" cy="4181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710" marR="5080" indent="-207010">
              <a:lnSpc>
                <a:spcPct val="1010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19710" algn="l"/>
              </a:tabLst>
            </a:pPr>
            <a:r>
              <a:rPr sz="2250" b="1" spc="40" dirty="0">
                <a:latin typeface="Verdana"/>
                <a:cs typeface="Verdana"/>
              </a:rPr>
              <a:t>Нефизиологические </a:t>
            </a:r>
            <a:r>
              <a:rPr sz="2250" b="1" spc="245" dirty="0">
                <a:latin typeface="Verdana"/>
                <a:cs typeface="Verdana"/>
              </a:rPr>
              <a:t>ЧСПП </a:t>
            </a:r>
            <a:r>
              <a:rPr sz="2250" spc="20" dirty="0">
                <a:latin typeface="Arial"/>
                <a:cs typeface="Arial"/>
              </a:rPr>
              <a:t>— </a:t>
            </a:r>
            <a:r>
              <a:rPr sz="2250" spc="150" dirty="0">
                <a:latin typeface="Arial"/>
                <a:cs typeface="Arial"/>
              </a:rPr>
              <a:t>это </a:t>
            </a:r>
            <a:r>
              <a:rPr sz="2250" spc="155" dirty="0">
                <a:latin typeface="Arial"/>
                <a:cs typeface="Arial"/>
              </a:rPr>
              <a:t>лечебные  </a:t>
            </a:r>
            <a:r>
              <a:rPr sz="2250" spc="190" dirty="0">
                <a:latin typeface="Arial"/>
                <a:cs typeface="Arial"/>
              </a:rPr>
              <a:t>ортопедические </a:t>
            </a:r>
            <a:r>
              <a:rPr sz="2250" spc="175" dirty="0">
                <a:latin typeface="Arial"/>
                <a:cs typeface="Arial"/>
              </a:rPr>
              <a:t>аппараты, </a:t>
            </a:r>
            <a:r>
              <a:rPr sz="2250" spc="155" dirty="0">
                <a:latin typeface="Arial"/>
                <a:cs typeface="Arial"/>
              </a:rPr>
              <a:t>восстанавливающие  основные </a:t>
            </a:r>
            <a:r>
              <a:rPr sz="2250" spc="210" dirty="0">
                <a:latin typeface="Arial"/>
                <a:cs typeface="Arial"/>
              </a:rPr>
              <a:t>функции </a:t>
            </a:r>
            <a:r>
              <a:rPr sz="2250" spc="185" dirty="0">
                <a:latin typeface="Arial"/>
                <a:cs typeface="Arial"/>
              </a:rPr>
              <a:t>зубочелюстной </a:t>
            </a:r>
            <a:r>
              <a:rPr sz="2250" spc="165" dirty="0">
                <a:latin typeface="Arial"/>
                <a:cs typeface="Arial"/>
              </a:rPr>
              <a:t>системы. </a:t>
            </a:r>
            <a:r>
              <a:rPr sz="2250" spc="204" dirty="0">
                <a:latin typeface="Arial"/>
                <a:cs typeface="Arial"/>
              </a:rPr>
              <a:t>Они  </a:t>
            </a:r>
            <a:r>
              <a:rPr sz="2250" spc="120" dirty="0">
                <a:latin typeface="Arial"/>
                <a:cs typeface="Arial"/>
              </a:rPr>
              <a:t>свободно </a:t>
            </a:r>
            <a:r>
              <a:rPr sz="2250" spc="140" dirty="0">
                <a:latin typeface="Arial"/>
                <a:cs typeface="Arial"/>
              </a:rPr>
              <a:t>вводятся </a:t>
            </a:r>
            <a:r>
              <a:rPr sz="2250" spc="80" dirty="0">
                <a:latin typeface="Arial"/>
                <a:cs typeface="Arial"/>
              </a:rPr>
              <a:t>в </a:t>
            </a:r>
            <a:r>
              <a:rPr sz="2250" spc="150" dirty="0">
                <a:latin typeface="Arial"/>
                <a:cs typeface="Arial"/>
              </a:rPr>
              <a:t>полость </a:t>
            </a:r>
            <a:r>
              <a:rPr sz="2250" spc="175" dirty="0">
                <a:latin typeface="Arial"/>
                <a:cs typeface="Arial"/>
              </a:rPr>
              <a:t>рта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45" dirty="0">
                <a:latin typeface="Arial"/>
                <a:cs typeface="Arial"/>
              </a:rPr>
              <a:t>выводятся </a:t>
            </a:r>
            <a:r>
              <a:rPr sz="2250" spc="229" dirty="0">
                <a:latin typeface="Arial"/>
                <a:cs typeface="Arial"/>
              </a:rPr>
              <a:t>из  </a:t>
            </a:r>
            <a:r>
              <a:rPr sz="2250" spc="135" dirty="0">
                <a:latin typeface="Arial"/>
                <a:cs typeface="Arial"/>
              </a:rPr>
              <a:t>нее, </a:t>
            </a:r>
            <a:r>
              <a:rPr sz="2250" spc="204" dirty="0">
                <a:latin typeface="Arial"/>
                <a:cs typeface="Arial"/>
              </a:rPr>
              <a:t>фиксируются </a:t>
            </a:r>
            <a:r>
              <a:rPr sz="2250" spc="180" dirty="0">
                <a:latin typeface="Arial"/>
                <a:cs typeface="Arial"/>
              </a:rPr>
              <a:t>на </a:t>
            </a:r>
            <a:r>
              <a:rPr sz="2250" spc="145" dirty="0">
                <a:latin typeface="Arial"/>
                <a:cs typeface="Arial"/>
              </a:rPr>
              <a:t>зубах с </a:t>
            </a:r>
            <a:r>
              <a:rPr sz="2250" spc="190" dirty="0">
                <a:latin typeface="Arial"/>
                <a:cs typeface="Arial"/>
              </a:rPr>
              <a:t>помощью  </a:t>
            </a:r>
            <a:r>
              <a:rPr sz="2250" spc="165" dirty="0">
                <a:latin typeface="Arial"/>
                <a:cs typeface="Arial"/>
              </a:rPr>
              <a:t>кламмеров, </a:t>
            </a:r>
            <a:r>
              <a:rPr sz="2250" b="1" spc="15" dirty="0">
                <a:latin typeface="Verdana"/>
                <a:cs typeface="Verdana"/>
              </a:rPr>
              <a:t>передают </a:t>
            </a:r>
            <a:r>
              <a:rPr sz="2250" b="1" spc="40" dirty="0">
                <a:latin typeface="Verdana"/>
                <a:cs typeface="Verdana"/>
              </a:rPr>
              <a:t>возникающее </a:t>
            </a:r>
            <a:r>
              <a:rPr sz="2250" b="1" spc="5" dirty="0">
                <a:latin typeface="Verdana"/>
                <a:cs typeface="Verdana"/>
              </a:rPr>
              <a:t>во</a:t>
            </a:r>
            <a:r>
              <a:rPr sz="2250" b="1" spc="-130" dirty="0">
                <a:latin typeface="Verdana"/>
                <a:cs typeface="Verdana"/>
              </a:rPr>
              <a:t> </a:t>
            </a:r>
            <a:r>
              <a:rPr sz="2250" b="1" spc="45" dirty="0">
                <a:latin typeface="Verdana"/>
                <a:cs typeface="Verdana"/>
              </a:rPr>
              <a:t>время  </a:t>
            </a:r>
            <a:r>
              <a:rPr sz="2250" b="1" spc="30" dirty="0">
                <a:latin typeface="Verdana"/>
                <a:cs typeface="Verdana"/>
              </a:rPr>
              <a:t>жевания </a:t>
            </a:r>
            <a:r>
              <a:rPr sz="2250" b="1" spc="-10" dirty="0">
                <a:latin typeface="Verdana"/>
                <a:cs typeface="Verdana"/>
              </a:rPr>
              <a:t>давление </a:t>
            </a:r>
            <a:r>
              <a:rPr sz="2250" b="1" dirty="0">
                <a:latin typeface="Verdana"/>
                <a:cs typeface="Verdana"/>
              </a:rPr>
              <a:t>на </a:t>
            </a:r>
            <a:r>
              <a:rPr sz="2250" b="1" spc="55" dirty="0">
                <a:latin typeface="Verdana"/>
                <a:cs typeface="Verdana"/>
              </a:rPr>
              <a:t>ткани, </a:t>
            </a:r>
            <a:r>
              <a:rPr sz="2250" b="1" spc="-10" dirty="0">
                <a:latin typeface="Verdana"/>
                <a:cs typeface="Verdana"/>
              </a:rPr>
              <a:t>не  </a:t>
            </a:r>
            <a:r>
              <a:rPr sz="2250" b="1" spc="10" dirty="0">
                <a:latin typeface="Verdana"/>
                <a:cs typeface="Verdana"/>
              </a:rPr>
              <a:t>приспособленные </a:t>
            </a:r>
            <a:r>
              <a:rPr sz="2250" b="1" spc="125" dirty="0">
                <a:latin typeface="Verdana"/>
                <a:cs typeface="Verdana"/>
              </a:rPr>
              <a:t>к </a:t>
            </a:r>
            <a:r>
              <a:rPr sz="2250" b="1" spc="30" dirty="0">
                <a:latin typeface="Verdana"/>
                <a:cs typeface="Verdana"/>
              </a:rPr>
              <a:t>его </a:t>
            </a:r>
            <a:r>
              <a:rPr sz="2250" b="1" spc="50" dirty="0">
                <a:latin typeface="Verdana"/>
                <a:cs typeface="Verdana"/>
              </a:rPr>
              <a:t>восприятию, </a:t>
            </a:r>
            <a:r>
              <a:rPr sz="2250" b="1" spc="85" dirty="0">
                <a:latin typeface="Verdana"/>
                <a:cs typeface="Verdana"/>
              </a:rPr>
              <a:t>т. </a:t>
            </a:r>
            <a:r>
              <a:rPr sz="2250" b="1" spc="-45" dirty="0">
                <a:latin typeface="Verdana"/>
                <a:cs typeface="Verdana"/>
              </a:rPr>
              <a:t>е. </a:t>
            </a:r>
            <a:r>
              <a:rPr sz="2250" b="1" spc="-5" dirty="0">
                <a:latin typeface="Verdana"/>
                <a:cs typeface="Verdana"/>
              </a:rPr>
              <a:t>на  </a:t>
            </a:r>
            <a:r>
              <a:rPr sz="2250" b="1" spc="60" dirty="0">
                <a:latin typeface="Verdana"/>
                <a:cs typeface="Verdana"/>
              </a:rPr>
              <a:t>слизистую </a:t>
            </a:r>
            <a:r>
              <a:rPr sz="2250" b="1" spc="5" dirty="0">
                <a:latin typeface="Verdana"/>
                <a:cs typeface="Verdana"/>
              </a:rPr>
              <a:t>оболочку </a:t>
            </a:r>
            <a:r>
              <a:rPr sz="2250" b="1" spc="40" dirty="0">
                <a:latin typeface="Verdana"/>
                <a:cs typeface="Verdana"/>
              </a:rPr>
              <a:t>протезного </a:t>
            </a:r>
            <a:r>
              <a:rPr sz="2250" b="1" spc="15" dirty="0">
                <a:latin typeface="Verdana"/>
                <a:cs typeface="Verdana"/>
              </a:rPr>
              <a:t>ложа</a:t>
            </a:r>
            <a:r>
              <a:rPr sz="2250" spc="15" dirty="0">
                <a:latin typeface="Arial"/>
                <a:cs typeface="Arial"/>
              </a:rPr>
              <a:t>,  </a:t>
            </a:r>
            <a:r>
              <a:rPr sz="2250" spc="185" dirty="0">
                <a:latin typeface="Arial"/>
                <a:cs typeface="Arial"/>
              </a:rPr>
              <a:t>являющегося </a:t>
            </a:r>
            <a:r>
              <a:rPr sz="2250" spc="175" dirty="0">
                <a:latin typeface="Arial"/>
                <a:cs typeface="Arial"/>
              </a:rPr>
              <a:t>неадекватным </a:t>
            </a:r>
            <a:r>
              <a:rPr sz="2250" spc="180" dirty="0">
                <a:latin typeface="Arial"/>
                <a:cs typeface="Arial"/>
              </a:rPr>
              <a:t>раздражителем, </a:t>
            </a:r>
            <a:r>
              <a:rPr sz="2250" spc="100" dirty="0">
                <a:latin typeface="Arial"/>
                <a:cs typeface="Arial"/>
              </a:rPr>
              <a:t>а  </a:t>
            </a:r>
            <a:r>
              <a:rPr sz="2250" spc="180" dirty="0">
                <a:latin typeface="Arial"/>
                <a:cs typeface="Arial"/>
              </a:rPr>
              <a:t>через </a:t>
            </a:r>
            <a:r>
              <a:rPr sz="2250" spc="145" dirty="0">
                <a:latin typeface="Arial"/>
                <a:cs typeface="Arial"/>
              </a:rPr>
              <a:t>нее </a:t>
            </a:r>
            <a:r>
              <a:rPr sz="2250" spc="20" dirty="0">
                <a:latin typeface="Arial"/>
                <a:cs typeface="Arial"/>
              </a:rPr>
              <a:t>— </a:t>
            </a:r>
            <a:r>
              <a:rPr sz="2250" spc="180" dirty="0">
                <a:latin typeface="Arial"/>
                <a:cs typeface="Arial"/>
              </a:rPr>
              <a:t>на </a:t>
            </a:r>
            <a:r>
              <a:rPr sz="2250" spc="145" dirty="0">
                <a:latin typeface="Arial"/>
                <a:cs typeface="Arial"/>
              </a:rPr>
              <a:t>альвеолярный </a:t>
            </a:r>
            <a:r>
              <a:rPr sz="2250" spc="190" dirty="0">
                <a:latin typeface="Arial"/>
                <a:cs typeface="Arial"/>
              </a:rPr>
              <a:t>отросток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35" dirty="0">
                <a:latin typeface="Arial"/>
                <a:cs typeface="Arial"/>
              </a:rPr>
              <a:t>тело  </a:t>
            </a:r>
            <a:r>
              <a:rPr sz="2250" spc="190" dirty="0">
                <a:latin typeface="Arial"/>
                <a:cs typeface="Arial"/>
              </a:rPr>
              <a:t>челюсти, </a:t>
            </a:r>
            <a:r>
              <a:rPr sz="2250" spc="180" dirty="0">
                <a:latin typeface="Arial"/>
                <a:cs typeface="Arial"/>
              </a:rPr>
              <a:t>на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125" dirty="0">
                <a:latin typeface="Arial"/>
                <a:cs typeface="Arial"/>
              </a:rPr>
              <a:t>нёбо.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4408170"/>
            <a:ext cx="3023869" cy="2449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B1D9D-B460-264C-99FA-85BCE828609F}"/>
              </a:ext>
            </a:extLst>
          </p:cNvPr>
          <p:cNvSpPr txBox="1"/>
          <p:nvPr/>
        </p:nvSpPr>
        <p:spPr>
          <a:xfrm>
            <a:off x="3704332" y="547679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ЧСПП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30" y="222250"/>
            <a:ext cx="272224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275" dirty="0"/>
              <a:t>Показания: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472440" y="774953"/>
            <a:ext cx="8114030" cy="55143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b="1" spc="35" dirty="0">
                <a:latin typeface="Verdana"/>
                <a:cs typeface="Verdana"/>
              </a:rPr>
              <a:t>Данные </a:t>
            </a:r>
            <a:r>
              <a:rPr sz="1700" b="1" spc="45" dirty="0">
                <a:latin typeface="Verdana"/>
                <a:cs typeface="Verdana"/>
              </a:rPr>
              <a:t>протезы </a:t>
            </a:r>
            <a:r>
              <a:rPr sz="1700" b="1" spc="35" dirty="0">
                <a:latin typeface="Verdana"/>
                <a:cs typeface="Verdana"/>
              </a:rPr>
              <a:t>показаны </a:t>
            </a:r>
            <a:r>
              <a:rPr sz="1700" b="1" spc="90" dirty="0">
                <a:latin typeface="Verdana"/>
                <a:cs typeface="Verdana"/>
              </a:rPr>
              <a:t>к</a:t>
            </a:r>
            <a:r>
              <a:rPr sz="1700" b="1" spc="-55" dirty="0">
                <a:latin typeface="Verdana"/>
                <a:cs typeface="Verdana"/>
              </a:rPr>
              <a:t> </a:t>
            </a:r>
            <a:r>
              <a:rPr sz="1700" b="1" spc="15" dirty="0">
                <a:latin typeface="Verdana"/>
                <a:cs typeface="Verdana"/>
              </a:rPr>
              <a:t>применению:</a:t>
            </a:r>
            <a:endParaRPr sz="1700">
              <a:latin typeface="Verdana"/>
              <a:cs typeface="Verdana"/>
            </a:endParaRPr>
          </a:p>
          <a:p>
            <a:pPr marL="325755" marR="401320" indent="-313690">
              <a:lnSpc>
                <a:spcPct val="100699"/>
              </a:lnSpc>
              <a:spcBef>
                <a:spcPts val="175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85" dirty="0">
                <a:latin typeface="Arial"/>
                <a:cs typeface="Arial"/>
              </a:rPr>
              <a:t>при </a:t>
            </a:r>
            <a:r>
              <a:rPr sz="1700" spc="100" dirty="0">
                <a:latin typeface="Arial"/>
                <a:cs typeface="Arial"/>
              </a:rPr>
              <a:t>дефектах </a:t>
            </a:r>
            <a:r>
              <a:rPr sz="1700" spc="135" dirty="0">
                <a:latin typeface="Arial"/>
                <a:cs typeface="Arial"/>
              </a:rPr>
              <a:t>зубных </a:t>
            </a:r>
            <a:r>
              <a:rPr sz="1700" spc="95" dirty="0">
                <a:latin typeface="Arial"/>
                <a:cs typeface="Arial"/>
              </a:rPr>
              <a:t>рядов, </a:t>
            </a:r>
            <a:r>
              <a:rPr sz="1700" spc="145" dirty="0">
                <a:latin typeface="Arial"/>
                <a:cs typeface="Arial"/>
              </a:rPr>
              <a:t>которые </a:t>
            </a:r>
            <a:r>
              <a:rPr sz="1700" spc="150" dirty="0">
                <a:latin typeface="Arial"/>
                <a:cs typeface="Arial"/>
              </a:rPr>
              <a:t>невозможно</a:t>
            </a:r>
            <a:r>
              <a:rPr sz="1700" spc="-275" dirty="0">
                <a:latin typeface="Arial"/>
                <a:cs typeface="Arial"/>
              </a:rPr>
              <a:t> </a:t>
            </a:r>
            <a:r>
              <a:rPr sz="1700" spc="110" dirty="0">
                <a:latin typeface="Arial"/>
                <a:cs typeface="Arial"/>
              </a:rPr>
              <a:t>восстановить  </a:t>
            </a:r>
            <a:r>
              <a:rPr sz="1700" spc="150" dirty="0">
                <a:latin typeface="Arial"/>
                <a:cs typeface="Arial"/>
              </a:rPr>
              <a:t>путём </a:t>
            </a:r>
            <a:r>
              <a:rPr sz="1700" spc="135" dirty="0">
                <a:latin typeface="Arial"/>
                <a:cs typeface="Arial"/>
              </a:rPr>
              <a:t>протезирования </a:t>
            </a:r>
            <a:r>
              <a:rPr sz="1700" spc="130" dirty="0">
                <a:latin typeface="Arial"/>
                <a:cs typeface="Arial"/>
              </a:rPr>
              <a:t>мостовидными </a:t>
            </a:r>
            <a:r>
              <a:rPr sz="1700" spc="135" dirty="0">
                <a:latin typeface="Arial"/>
                <a:cs typeface="Arial"/>
              </a:rPr>
              <a:t>протезами </a:t>
            </a:r>
            <a:r>
              <a:rPr sz="1700" spc="105" dirty="0">
                <a:latin typeface="Arial"/>
                <a:cs typeface="Arial"/>
              </a:rPr>
              <a:t>с целью  </a:t>
            </a:r>
            <a:r>
              <a:rPr sz="1700" spc="135" dirty="0">
                <a:latin typeface="Arial"/>
                <a:cs typeface="Arial"/>
              </a:rPr>
              <a:t>нормализации </a:t>
            </a:r>
            <a:r>
              <a:rPr sz="1700" spc="160" dirty="0">
                <a:latin typeface="Arial"/>
                <a:cs typeface="Arial"/>
              </a:rPr>
              <a:t>функции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160" dirty="0">
                <a:latin typeface="Arial"/>
                <a:cs typeface="Arial"/>
              </a:rPr>
              <a:t>жевания;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25" dirty="0">
                <a:latin typeface="Arial"/>
                <a:cs typeface="Arial"/>
              </a:rPr>
              <a:t>удалении </a:t>
            </a:r>
            <a:r>
              <a:rPr sz="1700" spc="114" dirty="0">
                <a:latin typeface="Arial"/>
                <a:cs typeface="Arial"/>
              </a:rPr>
              <a:t>большого </a:t>
            </a:r>
            <a:r>
              <a:rPr sz="1700" spc="140" dirty="0">
                <a:latin typeface="Arial"/>
                <a:cs typeface="Arial"/>
              </a:rPr>
              <a:t>количества </a:t>
            </a:r>
            <a:r>
              <a:rPr sz="1700" spc="100" dirty="0">
                <a:latin typeface="Arial"/>
                <a:cs typeface="Arial"/>
              </a:rPr>
              <a:t>зубов </a:t>
            </a:r>
            <a:r>
              <a:rPr sz="1700" spc="125" dirty="0">
                <a:latin typeface="Arial"/>
                <a:cs typeface="Arial"/>
              </a:rPr>
              <a:t>(непосредственный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протез);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35" dirty="0">
                <a:latin typeface="Arial"/>
                <a:cs typeface="Arial"/>
              </a:rPr>
              <a:t>отсутствии </a:t>
            </a:r>
            <a:r>
              <a:rPr sz="1700" spc="160" dirty="0">
                <a:latin typeface="Arial"/>
                <a:cs typeface="Arial"/>
              </a:rPr>
              <a:t>даже </a:t>
            </a:r>
            <a:r>
              <a:rPr sz="1700" spc="130" dirty="0">
                <a:latin typeface="Arial"/>
                <a:cs typeface="Arial"/>
              </a:rPr>
              <a:t>одного </a:t>
            </a:r>
            <a:r>
              <a:rPr sz="1700" spc="105" dirty="0">
                <a:latin typeface="Arial"/>
                <a:cs typeface="Arial"/>
              </a:rPr>
              <a:t>зуба </a:t>
            </a:r>
            <a:r>
              <a:rPr sz="1700" spc="150" dirty="0">
                <a:latin typeface="Arial"/>
                <a:cs typeface="Arial"/>
              </a:rPr>
              <a:t>(эстетический</a:t>
            </a:r>
            <a:r>
              <a:rPr sz="1700" spc="-200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протез);</a:t>
            </a:r>
            <a:endParaRPr sz="1700">
              <a:latin typeface="Arial"/>
              <a:cs typeface="Arial"/>
            </a:endParaRPr>
          </a:p>
          <a:p>
            <a:pPr marL="325755" marR="894080" indent="-313690">
              <a:lnSpc>
                <a:spcPct val="100499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60" dirty="0">
                <a:latin typeface="Arial"/>
                <a:cs typeface="Arial"/>
              </a:rPr>
              <a:t>нарушении </a:t>
            </a:r>
            <a:r>
              <a:rPr sz="1700" spc="175" dirty="0">
                <a:latin typeface="Arial"/>
                <a:cs typeface="Arial"/>
              </a:rPr>
              <a:t>окклюзионных </a:t>
            </a:r>
            <a:r>
              <a:rPr sz="1700" spc="140" dirty="0">
                <a:latin typeface="Arial"/>
                <a:cs typeface="Arial"/>
              </a:rPr>
              <a:t>взаимоотношений </a:t>
            </a:r>
            <a:r>
              <a:rPr sz="1700" spc="130" dirty="0">
                <a:latin typeface="Arial"/>
                <a:cs typeface="Arial"/>
              </a:rPr>
              <a:t>зубных</a:t>
            </a:r>
            <a:r>
              <a:rPr sz="1700" spc="-240" dirty="0">
                <a:latin typeface="Arial"/>
                <a:cs typeface="Arial"/>
              </a:rPr>
              <a:t> </a:t>
            </a:r>
            <a:r>
              <a:rPr sz="1700" spc="100" dirty="0">
                <a:latin typeface="Arial"/>
                <a:cs typeface="Arial"/>
              </a:rPr>
              <a:t>рядов  </a:t>
            </a:r>
            <a:r>
              <a:rPr sz="1700" spc="135" dirty="0">
                <a:latin typeface="Arial"/>
                <a:cs typeface="Arial"/>
              </a:rPr>
              <a:t>(протез </a:t>
            </a:r>
            <a:r>
              <a:rPr sz="1700" spc="130" dirty="0">
                <a:latin typeface="Arial"/>
                <a:cs typeface="Arial"/>
              </a:rPr>
              <a:t>выполняет </a:t>
            </a:r>
            <a:r>
              <a:rPr sz="1700" spc="160" dirty="0">
                <a:latin typeface="Arial"/>
                <a:cs typeface="Arial"/>
              </a:rPr>
              <a:t>функцию накусочной </a:t>
            </a:r>
            <a:r>
              <a:rPr sz="1700" spc="170" dirty="0">
                <a:latin typeface="Arial"/>
                <a:cs typeface="Arial"/>
              </a:rPr>
              <a:t>пластинки </a:t>
            </a:r>
            <a:r>
              <a:rPr sz="1700" spc="10" dirty="0">
                <a:latin typeface="Arial"/>
                <a:cs typeface="Arial"/>
              </a:rPr>
              <a:t>—  </a:t>
            </a:r>
            <a:r>
              <a:rPr sz="1700" spc="135" dirty="0">
                <a:latin typeface="Arial"/>
                <a:cs typeface="Arial"/>
              </a:rPr>
              <a:t>ортодонтическое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125" dirty="0">
                <a:latin typeface="Arial"/>
                <a:cs typeface="Arial"/>
              </a:rPr>
              <a:t>лечение);</a:t>
            </a:r>
            <a:endParaRPr sz="1700">
              <a:latin typeface="Arial"/>
              <a:cs typeface="Arial"/>
            </a:endParaRPr>
          </a:p>
          <a:p>
            <a:pPr marL="325755" marR="1737360" indent="-313690">
              <a:lnSpc>
                <a:spcPct val="101000"/>
              </a:lnSpc>
              <a:spcBef>
                <a:spcPts val="17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14" dirty="0">
                <a:latin typeface="Arial"/>
                <a:cs typeface="Arial"/>
              </a:rPr>
              <a:t>необходимости </a:t>
            </a:r>
            <a:r>
              <a:rPr sz="1700" spc="125" dirty="0">
                <a:latin typeface="Arial"/>
                <a:cs typeface="Arial"/>
              </a:rPr>
              <a:t>создания </a:t>
            </a:r>
            <a:r>
              <a:rPr sz="1700" spc="140" dirty="0">
                <a:latin typeface="Arial"/>
                <a:cs typeface="Arial"/>
              </a:rPr>
              <a:t>горизонтальной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180" dirty="0">
                <a:latin typeface="Arial"/>
                <a:cs typeface="Arial"/>
              </a:rPr>
              <a:t>разгрузки  (шинирующий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30" dirty="0">
                <a:latin typeface="Arial"/>
                <a:cs typeface="Arial"/>
              </a:rPr>
              <a:t>протез);</a:t>
            </a:r>
            <a:endParaRPr sz="1700">
              <a:latin typeface="Arial"/>
              <a:cs typeface="Arial"/>
            </a:endParaRPr>
          </a:p>
          <a:p>
            <a:pPr marL="325755" marR="681990" indent="-313690">
              <a:lnSpc>
                <a:spcPct val="101000"/>
              </a:lnSpc>
              <a:spcBef>
                <a:spcPts val="17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10" dirty="0">
                <a:latin typeface="Arial"/>
                <a:cs typeface="Arial"/>
              </a:rPr>
              <a:t>большой </a:t>
            </a:r>
            <a:r>
              <a:rPr sz="1700" spc="145" dirty="0">
                <a:latin typeface="Arial"/>
                <a:cs typeface="Arial"/>
              </a:rPr>
              <a:t>по </a:t>
            </a:r>
            <a:r>
              <a:rPr sz="1700" spc="90" dirty="0">
                <a:latin typeface="Arial"/>
                <a:cs typeface="Arial"/>
              </a:rPr>
              <a:t>объему </a:t>
            </a:r>
            <a:r>
              <a:rPr sz="1700" spc="145" dirty="0">
                <a:latin typeface="Arial"/>
                <a:cs typeface="Arial"/>
              </a:rPr>
              <a:t>травматической </a:t>
            </a:r>
            <a:r>
              <a:rPr sz="1700" spc="114" dirty="0">
                <a:latin typeface="Arial"/>
                <a:cs typeface="Arial"/>
              </a:rPr>
              <a:t>обработке </a:t>
            </a:r>
            <a:r>
              <a:rPr sz="1700" spc="95" dirty="0">
                <a:latin typeface="Arial"/>
                <a:cs typeface="Arial"/>
              </a:rPr>
              <a:t>зубов,  </a:t>
            </a:r>
            <a:r>
              <a:rPr sz="1700" spc="120" dirty="0">
                <a:latin typeface="Arial"/>
                <a:cs typeface="Arial"/>
              </a:rPr>
              <a:t>осуществляемой </a:t>
            </a:r>
            <a:r>
              <a:rPr sz="1700" spc="114" dirty="0">
                <a:latin typeface="Arial"/>
                <a:cs typeface="Arial"/>
              </a:rPr>
              <a:t>под </a:t>
            </a:r>
            <a:r>
              <a:rPr sz="1700" spc="125" dirty="0">
                <a:latin typeface="Arial"/>
                <a:cs typeface="Arial"/>
              </a:rPr>
              <a:t>предполагаемые </a:t>
            </a:r>
            <a:r>
              <a:rPr sz="1700" spc="114" dirty="0">
                <a:latin typeface="Arial"/>
                <a:cs typeface="Arial"/>
              </a:rPr>
              <a:t>мостовидные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протезы;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65" dirty="0">
                <a:latin typeface="Arial"/>
                <a:cs typeface="Arial"/>
              </a:rPr>
              <a:t>тяжелом </a:t>
            </a:r>
            <a:r>
              <a:rPr sz="1700" spc="140" dirty="0">
                <a:latin typeface="Arial"/>
                <a:cs typeface="Arial"/>
              </a:rPr>
              <a:t>состоянии </a:t>
            </a:r>
            <a:r>
              <a:rPr sz="1700" spc="100" dirty="0">
                <a:latin typeface="Arial"/>
                <a:cs typeface="Arial"/>
              </a:rPr>
              <a:t>больных, </a:t>
            </a:r>
            <a:r>
              <a:rPr sz="1700" spc="170" dirty="0">
                <a:latin typeface="Arial"/>
                <a:cs typeface="Arial"/>
              </a:rPr>
              <a:t>нуждающихся </a:t>
            </a:r>
            <a:r>
              <a:rPr sz="1700" spc="55" dirty="0">
                <a:latin typeface="Arial"/>
                <a:cs typeface="Arial"/>
              </a:rPr>
              <a:t>в</a:t>
            </a:r>
            <a:r>
              <a:rPr sz="1700" spc="-254" dirty="0">
                <a:latin typeface="Arial"/>
                <a:cs typeface="Arial"/>
              </a:rPr>
              <a:t> </a:t>
            </a:r>
            <a:r>
              <a:rPr sz="1700" spc="125" dirty="0">
                <a:latin typeface="Arial"/>
                <a:cs typeface="Arial"/>
              </a:rPr>
              <a:t>протезах;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2240"/>
              </a:lnSpc>
              <a:spcBef>
                <a:spcPts val="10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45" dirty="0">
                <a:latin typeface="Arial"/>
                <a:cs typeface="Arial"/>
              </a:rPr>
              <a:t>отказе </a:t>
            </a:r>
            <a:r>
              <a:rPr sz="1700" spc="125" dirty="0">
                <a:latin typeface="Arial"/>
                <a:cs typeface="Arial"/>
              </a:rPr>
              <a:t>пациентов </a:t>
            </a:r>
            <a:r>
              <a:rPr sz="1700" spc="120" dirty="0">
                <a:latin typeface="Arial"/>
                <a:cs typeface="Arial"/>
              </a:rPr>
              <a:t>от </a:t>
            </a:r>
            <a:r>
              <a:rPr sz="1700" spc="135" dirty="0">
                <a:latin typeface="Arial"/>
                <a:cs typeface="Arial"/>
              </a:rPr>
              <a:t>протезирования </a:t>
            </a:r>
            <a:r>
              <a:rPr sz="1700" spc="130" dirty="0">
                <a:latin typeface="Arial"/>
                <a:cs typeface="Arial"/>
              </a:rPr>
              <a:t>несъемными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spc="170" dirty="0">
                <a:latin typeface="Arial"/>
                <a:cs typeface="Arial"/>
              </a:rPr>
              <a:t>конструкциями; </a:t>
            </a:r>
            <a:r>
              <a:rPr sz="1700" spc="170" dirty="0">
                <a:solidFill>
                  <a:srgbClr val="9F4CA2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9F4CA2"/>
                </a:solidFill>
                <a:latin typeface="Arial"/>
                <a:cs typeface="Arial"/>
              </a:rPr>
              <a:t>10.</a:t>
            </a:r>
            <a:r>
              <a:rPr sz="1700" spc="90" dirty="0">
                <a:latin typeface="Arial"/>
                <a:cs typeface="Arial"/>
              </a:rPr>
              <a:t>замене </a:t>
            </a:r>
            <a:r>
              <a:rPr sz="1700" spc="125" dirty="0">
                <a:latin typeface="Arial"/>
                <a:cs typeface="Arial"/>
              </a:rPr>
              <a:t>старого, функционально </a:t>
            </a:r>
            <a:r>
              <a:rPr sz="1700" spc="120" dirty="0">
                <a:latin typeface="Arial"/>
                <a:cs typeface="Arial"/>
              </a:rPr>
              <a:t>несостоятельного </a:t>
            </a:r>
            <a:r>
              <a:rPr sz="1700" spc="130" dirty="0">
                <a:latin typeface="Arial"/>
                <a:cs typeface="Arial"/>
              </a:rPr>
              <a:t>протеза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на</a:t>
            </a:r>
            <a:endParaRPr sz="1700">
              <a:latin typeface="Arial"/>
              <a:cs typeface="Arial"/>
            </a:endParaRPr>
          </a:p>
          <a:p>
            <a:pPr marL="325755">
              <a:lnSpc>
                <a:spcPts val="1939"/>
              </a:lnSpc>
            </a:pPr>
            <a:r>
              <a:rPr sz="1700" spc="125" dirty="0">
                <a:latin typeface="Arial"/>
                <a:cs typeface="Arial"/>
              </a:rPr>
              <a:t>новый;</a:t>
            </a:r>
            <a:endParaRPr sz="1700">
              <a:latin typeface="Arial"/>
              <a:cs typeface="Arial"/>
            </a:endParaRPr>
          </a:p>
          <a:p>
            <a:pPr marL="325755" marR="1230630" indent="-313690">
              <a:lnSpc>
                <a:spcPct val="101000"/>
              </a:lnSpc>
              <a:spcBef>
                <a:spcPts val="170"/>
              </a:spcBef>
            </a:pPr>
            <a:r>
              <a:rPr sz="1700" spc="105" dirty="0">
                <a:solidFill>
                  <a:srgbClr val="9F4CA2"/>
                </a:solidFill>
                <a:latin typeface="Arial"/>
                <a:cs typeface="Arial"/>
              </a:rPr>
              <a:t>11.</a:t>
            </a:r>
            <a:r>
              <a:rPr sz="1700" spc="105" dirty="0">
                <a:latin typeface="Arial"/>
                <a:cs typeface="Arial"/>
              </a:rPr>
              <a:t>при гальванозах, </a:t>
            </a:r>
            <a:r>
              <a:rPr sz="1700" spc="150" dirty="0">
                <a:latin typeface="Arial"/>
                <a:cs typeface="Arial"/>
              </a:rPr>
              <a:t>аллергических </a:t>
            </a:r>
            <a:r>
              <a:rPr sz="1700" spc="145" dirty="0">
                <a:latin typeface="Arial"/>
                <a:cs typeface="Arial"/>
              </a:rPr>
              <a:t>реакциях </a:t>
            </a:r>
            <a:r>
              <a:rPr sz="1700" spc="150" dirty="0">
                <a:latin typeface="Arial"/>
                <a:cs typeface="Arial"/>
              </a:rPr>
              <a:t>организма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на  </a:t>
            </a:r>
            <a:r>
              <a:rPr sz="1700" spc="140" dirty="0">
                <a:latin typeface="Arial"/>
                <a:cs typeface="Arial"/>
              </a:rPr>
              <a:t>металлические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протезы.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066800"/>
            <a:ext cx="8641080" cy="3223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2E943-0CFB-A847-AA2F-ACDFF7767484}"/>
              </a:ext>
            </a:extLst>
          </p:cNvPr>
          <p:cNvSpPr txBox="1"/>
          <p:nvPr/>
        </p:nvSpPr>
        <p:spPr>
          <a:xfrm>
            <a:off x="2884941" y="4724400"/>
            <a:ext cx="317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Частичный съемный протез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381000"/>
            <a:ext cx="6447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4" dirty="0">
                <a:latin typeface="Trebuchet MS"/>
                <a:cs typeface="Trebuchet MS"/>
              </a:rPr>
              <a:t>Относительные </a:t>
            </a:r>
            <a:r>
              <a:rPr sz="2400" b="1" spc="260" dirty="0">
                <a:latin typeface="Trebuchet MS"/>
                <a:cs typeface="Trebuchet MS"/>
              </a:rPr>
              <a:t>противопоказания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315" dirty="0">
                <a:latin typeface="Trebuchet MS"/>
                <a:cs typeface="Trebuchet MS"/>
              </a:rPr>
              <a:t>к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743433"/>
            <a:ext cx="8275955" cy="5874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4875">
              <a:lnSpc>
                <a:spcPct val="100000"/>
              </a:lnSpc>
              <a:spcBef>
                <a:spcPts val="100"/>
              </a:spcBef>
            </a:pPr>
            <a:r>
              <a:rPr sz="2400" b="1" spc="265" dirty="0">
                <a:latin typeface="Trebuchet MS"/>
                <a:cs typeface="Trebuchet MS"/>
              </a:rPr>
              <a:t>применению </a:t>
            </a:r>
            <a:r>
              <a:rPr sz="2400" b="1" spc="245" dirty="0">
                <a:latin typeface="Trebuchet MS"/>
                <a:cs typeface="Trebuchet MS"/>
              </a:rPr>
              <a:t>частичного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225" dirty="0">
                <a:latin typeface="Trebuchet MS"/>
                <a:cs typeface="Trebuchet MS"/>
              </a:rPr>
              <a:t>съёмного  </a:t>
            </a:r>
            <a:r>
              <a:rPr sz="2400" b="1" spc="250" dirty="0" err="1">
                <a:latin typeface="Trebuchet MS"/>
                <a:cs typeface="Trebuchet MS"/>
              </a:rPr>
              <a:t>пластиночного</a:t>
            </a:r>
            <a:r>
              <a:rPr sz="2400" b="1" spc="105" dirty="0">
                <a:latin typeface="Trebuchet MS"/>
                <a:cs typeface="Trebuchet MS"/>
              </a:rPr>
              <a:t> </a:t>
            </a:r>
            <a:r>
              <a:rPr sz="2400" b="1" spc="265" dirty="0" err="1">
                <a:latin typeface="Trebuchet MS"/>
                <a:cs typeface="Trebuchet MS"/>
              </a:rPr>
              <a:t>протеза</a:t>
            </a:r>
            <a:endParaRPr lang="ru-RU" sz="2400" b="1" spc="265" dirty="0">
              <a:latin typeface="Trebuchet MS"/>
              <a:cs typeface="Trebuchet MS"/>
            </a:endParaRPr>
          </a:p>
          <a:p>
            <a:pPr marL="12700" marR="2174875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rebuchet MS"/>
              <a:cs typeface="Trebuchet MS"/>
            </a:endParaRPr>
          </a:p>
          <a:p>
            <a:pPr marL="228600" marR="5080">
              <a:lnSpc>
                <a:spcPct val="100699"/>
              </a:lnSpc>
              <a:spcBef>
                <a:spcPts val="900"/>
              </a:spcBef>
            </a:pPr>
            <a:r>
              <a:rPr sz="1950" b="1" spc="45" dirty="0">
                <a:latin typeface="Verdana"/>
                <a:cs typeface="Verdana"/>
              </a:rPr>
              <a:t>Противопоказания </a:t>
            </a:r>
            <a:r>
              <a:rPr sz="1950" b="1" spc="105" dirty="0">
                <a:latin typeface="Verdana"/>
                <a:cs typeface="Verdana"/>
              </a:rPr>
              <a:t>к </a:t>
            </a:r>
            <a:r>
              <a:rPr sz="1950" b="1" spc="25" dirty="0">
                <a:latin typeface="Verdana"/>
                <a:cs typeface="Verdana"/>
              </a:rPr>
              <a:t>применению </a:t>
            </a:r>
            <a:r>
              <a:rPr sz="1950" b="1" spc="210" dirty="0">
                <a:latin typeface="Verdana"/>
                <a:cs typeface="Verdana"/>
              </a:rPr>
              <a:t>ЧСПП</a:t>
            </a:r>
            <a:r>
              <a:rPr sz="1950" b="1" spc="-20" dirty="0">
                <a:latin typeface="Verdana"/>
                <a:cs typeface="Verdana"/>
              </a:rPr>
              <a:t> </a:t>
            </a:r>
            <a:r>
              <a:rPr sz="1950" spc="145" dirty="0">
                <a:latin typeface="Arial"/>
                <a:cs typeface="Arial"/>
              </a:rPr>
              <a:t>определяются  </a:t>
            </a:r>
            <a:r>
              <a:rPr sz="1950" spc="150" dirty="0">
                <a:latin typeface="Arial"/>
                <a:cs typeface="Arial"/>
              </a:rPr>
              <a:t>оснащённостью </a:t>
            </a:r>
            <a:r>
              <a:rPr sz="1950" spc="170" dirty="0">
                <a:latin typeface="Arial"/>
                <a:cs typeface="Arial"/>
              </a:rPr>
              <a:t>ортопедическим </a:t>
            </a:r>
            <a:r>
              <a:rPr sz="1950" spc="135" dirty="0">
                <a:latin typeface="Arial"/>
                <a:cs typeface="Arial"/>
              </a:rPr>
              <a:t>материалом, </a:t>
            </a:r>
            <a:r>
              <a:rPr sz="1950" spc="160" dirty="0">
                <a:latin typeface="Arial"/>
                <a:cs typeface="Arial"/>
              </a:rPr>
              <a:t>его  </a:t>
            </a:r>
            <a:r>
              <a:rPr sz="1950" spc="130" dirty="0">
                <a:latin typeface="Arial"/>
                <a:cs typeface="Arial"/>
              </a:rPr>
              <a:t>свойствами, </a:t>
            </a:r>
            <a:r>
              <a:rPr sz="1950" spc="160" dirty="0">
                <a:latin typeface="Arial"/>
                <a:cs typeface="Arial"/>
              </a:rPr>
              <a:t>общесоматическим </a:t>
            </a:r>
            <a:r>
              <a:rPr sz="1950" spc="150" dirty="0">
                <a:latin typeface="Arial"/>
                <a:cs typeface="Arial"/>
              </a:rPr>
              <a:t>состоянием </a:t>
            </a:r>
            <a:r>
              <a:rPr sz="1950" spc="145" dirty="0">
                <a:latin typeface="Arial"/>
                <a:cs typeface="Arial"/>
              </a:rPr>
              <a:t>пациента. </a:t>
            </a:r>
            <a:r>
              <a:rPr sz="1950" spc="135" dirty="0">
                <a:latin typeface="Arial"/>
                <a:cs typeface="Arial"/>
              </a:rPr>
              <a:t>В  </a:t>
            </a:r>
            <a:r>
              <a:rPr sz="1950" spc="170" dirty="0">
                <a:latin typeface="Arial"/>
                <a:cs typeface="Arial"/>
              </a:rPr>
              <a:t>некоторых </a:t>
            </a:r>
            <a:r>
              <a:rPr sz="1950" spc="200" dirty="0">
                <a:latin typeface="Arial"/>
                <a:cs typeface="Arial"/>
              </a:rPr>
              <a:t>конкретных </a:t>
            </a:r>
            <a:r>
              <a:rPr sz="1950" spc="155" dirty="0">
                <a:latin typeface="Arial"/>
                <a:cs typeface="Arial"/>
              </a:rPr>
              <a:t>случаях </a:t>
            </a:r>
            <a:r>
              <a:rPr sz="1950" spc="185" dirty="0">
                <a:latin typeface="Arial"/>
                <a:cs typeface="Arial"/>
              </a:rPr>
              <a:t>показания </a:t>
            </a:r>
            <a:r>
              <a:rPr sz="1950" spc="370" dirty="0">
                <a:latin typeface="Arial"/>
                <a:cs typeface="Arial"/>
              </a:rPr>
              <a:t>к</a:t>
            </a:r>
            <a:r>
              <a:rPr sz="1950" spc="-295" dirty="0">
                <a:latin typeface="Arial"/>
                <a:cs typeface="Arial"/>
              </a:rPr>
              <a:t> </a:t>
            </a:r>
            <a:r>
              <a:rPr sz="1950" spc="145" dirty="0">
                <a:latin typeface="Arial"/>
                <a:cs typeface="Arial"/>
              </a:rPr>
              <a:t>использованию  </a:t>
            </a:r>
            <a:r>
              <a:rPr sz="1950" spc="140" dirty="0">
                <a:latin typeface="Arial"/>
                <a:cs typeface="Arial"/>
              </a:rPr>
              <a:t>мостовидных протезов </a:t>
            </a:r>
            <a:r>
              <a:rPr sz="1950" spc="220" dirty="0">
                <a:latin typeface="Arial"/>
                <a:cs typeface="Arial"/>
              </a:rPr>
              <a:t>можно </a:t>
            </a:r>
            <a:r>
              <a:rPr sz="1950" spc="160" dirty="0">
                <a:latin typeface="Arial"/>
                <a:cs typeface="Arial"/>
              </a:rPr>
              <a:t>расширить </a:t>
            </a:r>
            <a:r>
              <a:rPr sz="1950" spc="180" dirty="0">
                <a:latin typeface="Arial"/>
                <a:cs typeface="Arial"/>
              </a:rPr>
              <a:t>или </a:t>
            </a:r>
            <a:r>
              <a:rPr sz="1950" spc="155" dirty="0">
                <a:latin typeface="Arial"/>
                <a:cs typeface="Arial"/>
              </a:rPr>
              <a:t>сузить </a:t>
            </a:r>
            <a:r>
              <a:rPr sz="1950" spc="114" dirty="0">
                <a:latin typeface="Arial"/>
                <a:cs typeface="Arial"/>
              </a:rPr>
              <a:t>(для  </a:t>
            </a:r>
            <a:r>
              <a:rPr sz="1950" spc="130" dirty="0">
                <a:latin typeface="Arial"/>
                <a:cs typeface="Arial"/>
              </a:rPr>
              <a:t>съёмных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spc="135" dirty="0">
                <a:latin typeface="Arial"/>
                <a:cs typeface="Arial"/>
              </a:rPr>
              <a:t>протезов):</a:t>
            </a:r>
            <a:endParaRPr sz="1950" dirty="0">
              <a:latin typeface="Arial"/>
              <a:cs typeface="Arial"/>
            </a:endParaRPr>
          </a:p>
          <a:p>
            <a:pPr marL="588645" marR="657860" indent="-360680">
              <a:lnSpc>
                <a:spcPct val="100899"/>
              </a:lnSpc>
              <a:spcBef>
                <a:spcPts val="200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30" dirty="0">
                <a:latin typeface="Verdana"/>
                <a:cs typeface="Verdana"/>
              </a:rPr>
              <a:t>при </a:t>
            </a:r>
            <a:r>
              <a:rPr sz="1950" b="1" spc="25" dirty="0">
                <a:latin typeface="Verdana"/>
                <a:cs typeface="Verdana"/>
              </a:rPr>
              <a:t>аллергической </a:t>
            </a:r>
            <a:r>
              <a:rPr sz="1950" b="1" spc="20" dirty="0">
                <a:latin typeface="Verdana"/>
                <a:cs typeface="Verdana"/>
              </a:rPr>
              <a:t>реакции </a:t>
            </a:r>
            <a:r>
              <a:rPr sz="1950" b="1" spc="-5" dirty="0">
                <a:latin typeface="Verdana"/>
                <a:cs typeface="Verdana"/>
              </a:rPr>
              <a:t>на </a:t>
            </a:r>
            <a:r>
              <a:rPr sz="1950" b="1" spc="25" dirty="0">
                <a:latin typeface="Verdana"/>
                <a:cs typeface="Verdana"/>
              </a:rPr>
              <a:t>пластмассу </a:t>
            </a:r>
            <a:r>
              <a:rPr sz="1950" b="1" spc="45" dirty="0">
                <a:latin typeface="Verdana"/>
                <a:cs typeface="Verdana"/>
              </a:rPr>
              <a:t>и </a:t>
            </a:r>
            <a:r>
              <a:rPr sz="1950" b="1" spc="-50" dirty="0">
                <a:latin typeface="Verdana"/>
                <a:cs typeface="Verdana"/>
              </a:rPr>
              <a:t>ее  </a:t>
            </a:r>
            <a:r>
              <a:rPr sz="1950" b="1" spc="35" dirty="0">
                <a:latin typeface="Verdana"/>
                <a:cs typeface="Verdana"/>
              </a:rPr>
              <a:t>компоненты;</a:t>
            </a:r>
            <a:endParaRPr sz="1950" dirty="0">
              <a:latin typeface="Verdana"/>
              <a:cs typeface="Verdana"/>
            </a:endParaRPr>
          </a:p>
          <a:p>
            <a:pPr marL="588645" marR="9525" indent="-360680">
              <a:lnSpc>
                <a:spcPct val="100899"/>
              </a:lnSpc>
              <a:spcBef>
                <a:spcPts val="200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30" dirty="0">
                <a:latin typeface="Verdana"/>
                <a:cs typeface="Verdana"/>
              </a:rPr>
              <a:t>при </a:t>
            </a:r>
            <a:r>
              <a:rPr sz="1950" b="1" dirty="0">
                <a:latin typeface="Verdana"/>
                <a:cs typeface="Verdana"/>
              </a:rPr>
              <a:t>заболеваниях </a:t>
            </a:r>
            <a:r>
              <a:rPr sz="1950" b="1" spc="50" dirty="0">
                <a:latin typeface="Verdana"/>
                <a:cs typeface="Verdana"/>
              </a:rPr>
              <a:t>слизистой </a:t>
            </a:r>
            <a:r>
              <a:rPr sz="1950" b="1" spc="10" dirty="0">
                <a:latin typeface="Verdana"/>
                <a:cs typeface="Verdana"/>
              </a:rPr>
              <a:t>оболочки </a:t>
            </a:r>
            <a:r>
              <a:rPr sz="1950" b="1" spc="30" dirty="0">
                <a:latin typeface="Verdana"/>
                <a:cs typeface="Verdana"/>
              </a:rPr>
              <a:t>полости рта,  </a:t>
            </a:r>
            <a:r>
              <a:rPr sz="1950" b="1" spc="5" dirty="0">
                <a:latin typeface="Verdana"/>
                <a:cs typeface="Verdana"/>
              </a:rPr>
              <a:t>если </a:t>
            </a:r>
            <a:r>
              <a:rPr sz="1950" b="1" spc="-45" dirty="0">
                <a:latin typeface="Verdana"/>
                <a:cs typeface="Verdana"/>
              </a:rPr>
              <a:t>их </a:t>
            </a:r>
            <a:r>
              <a:rPr sz="1950" b="1" spc="15" dirty="0">
                <a:latin typeface="Verdana"/>
                <a:cs typeface="Verdana"/>
              </a:rPr>
              <a:t>невозможно </a:t>
            </a:r>
            <a:r>
              <a:rPr sz="1950" b="1" spc="40" dirty="0">
                <a:latin typeface="Verdana"/>
                <a:cs typeface="Verdana"/>
              </a:rPr>
              <a:t>терапевтически</a:t>
            </a:r>
            <a:r>
              <a:rPr sz="1950" b="1" spc="114" dirty="0">
                <a:latin typeface="Verdana"/>
                <a:cs typeface="Verdana"/>
              </a:rPr>
              <a:t> </a:t>
            </a:r>
            <a:r>
              <a:rPr sz="1950" b="1" spc="25" dirty="0">
                <a:latin typeface="Verdana"/>
                <a:cs typeface="Verdana"/>
              </a:rPr>
              <a:t>купировать;</a:t>
            </a:r>
            <a:endParaRPr sz="1950" dirty="0">
              <a:latin typeface="Verdana"/>
              <a:cs typeface="Verdana"/>
            </a:endParaRPr>
          </a:p>
          <a:p>
            <a:pPr marL="588645" marR="2056764" indent="-360680">
              <a:lnSpc>
                <a:spcPct val="100899"/>
              </a:lnSpc>
              <a:spcBef>
                <a:spcPts val="200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-15" dirty="0">
                <a:latin typeface="Verdana"/>
                <a:cs typeface="Verdana"/>
              </a:rPr>
              <a:t>у </a:t>
            </a:r>
            <a:r>
              <a:rPr sz="1950" b="1" dirty="0">
                <a:latin typeface="Verdana"/>
                <a:cs typeface="Verdana"/>
              </a:rPr>
              <a:t>больных </a:t>
            </a:r>
            <a:r>
              <a:rPr sz="1950" b="1" spc="15" dirty="0">
                <a:latin typeface="Verdana"/>
                <a:cs typeface="Verdana"/>
              </a:rPr>
              <a:t>шизофренией, </a:t>
            </a:r>
            <a:r>
              <a:rPr sz="1950" b="1" spc="10" dirty="0">
                <a:latin typeface="Verdana"/>
                <a:cs typeface="Verdana"/>
              </a:rPr>
              <a:t>эпилепсией,  </a:t>
            </a:r>
            <a:r>
              <a:rPr sz="1950" b="1" spc="30" dirty="0">
                <a:latin typeface="Verdana"/>
                <a:cs typeface="Verdana"/>
              </a:rPr>
              <a:t>алкоголизмом;</a:t>
            </a:r>
            <a:endParaRPr sz="1950" dirty="0">
              <a:latin typeface="Verdana"/>
              <a:cs typeface="Verdana"/>
            </a:endParaRPr>
          </a:p>
          <a:p>
            <a:pPr marL="588645" marR="70485" indent="-360680">
              <a:lnSpc>
                <a:spcPct val="100600"/>
              </a:lnSpc>
              <a:spcBef>
                <a:spcPts val="215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-15" dirty="0">
                <a:latin typeface="Verdana"/>
                <a:cs typeface="Verdana"/>
              </a:rPr>
              <a:t>у </a:t>
            </a:r>
            <a:r>
              <a:rPr sz="1950" b="1" dirty="0">
                <a:latin typeface="Verdana"/>
                <a:cs typeface="Verdana"/>
              </a:rPr>
              <a:t>людей, </a:t>
            </a:r>
            <a:r>
              <a:rPr sz="1950" b="1" spc="25" dirty="0">
                <a:latin typeface="Verdana"/>
                <a:cs typeface="Verdana"/>
              </a:rPr>
              <a:t>трудовая </a:t>
            </a:r>
            <a:r>
              <a:rPr sz="1950" b="1" spc="35" dirty="0">
                <a:latin typeface="Verdana"/>
                <a:cs typeface="Verdana"/>
              </a:rPr>
              <a:t>деятельность </a:t>
            </a:r>
            <a:r>
              <a:rPr sz="1950" b="1" spc="30" dirty="0">
                <a:latin typeface="Verdana"/>
                <a:cs typeface="Verdana"/>
              </a:rPr>
              <a:t>которых </a:t>
            </a:r>
            <a:r>
              <a:rPr sz="1950" b="1" spc="35" dirty="0">
                <a:latin typeface="Verdana"/>
                <a:cs typeface="Verdana"/>
              </a:rPr>
              <a:t>связана </a:t>
            </a:r>
            <a:r>
              <a:rPr sz="1950" b="1" spc="25" dirty="0">
                <a:latin typeface="Verdana"/>
                <a:cs typeface="Verdana"/>
              </a:rPr>
              <a:t>с  </a:t>
            </a:r>
            <a:r>
              <a:rPr sz="1950" b="1" spc="-10" dirty="0">
                <a:latin typeface="Verdana"/>
                <a:cs typeface="Verdana"/>
              </a:rPr>
              <a:t>определенной </a:t>
            </a:r>
            <a:r>
              <a:rPr sz="1950" b="1" spc="-5" dirty="0">
                <a:latin typeface="Verdana"/>
                <a:cs typeface="Verdana"/>
              </a:rPr>
              <a:t>профессией </a:t>
            </a:r>
            <a:r>
              <a:rPr sz="1950" b="1" spc="5" dirty="0">
                <a:latin typeface="Verdana"/>
                <a:cs typeface="Verdana"/>
              </a:rPr>
              <a:t>(лектор, </a:t>
            </a:r>
            <a:r>
              <a:rPr sz="1950" b="1" spc="30" dirty="0">
                <a:latin typeface="Verdana"/>
                <a:cs typeface="Verdana"/>
              </a:rPr>
              <a:t>диктор, </a:t>
            </a:r>
            <a:r>
              <a:rPr sz="1950" b="1" spc="-5" dirty="0">
                <a:latin typeface="Verdana"/>
                <a:cs typeface="Verdana"/>
              </a:rPr>
              <a:t>певец,  </a:t>
            </a:r>
            <a:r>
              <a:rPr sz="1950" b="1" spc="15" dirty="0">
                <a:latin typeface="Verdana"/>
                <a:cs typeface="Verdana"/>
              </a:rPr>
              <a:t>военнослужащий </a:t>
            </a:r>
            <a:r>
              <a:rPr sz="1950" b="1" spc="45" dirty="0">
                <a:latin typeface="Verdana"/>
                <a:cs typeface="Verdana"/>
              </a:rPr>
              <a:t>и</a:t>
            </a:r>
            <a:r>
              <a:rPr sz="1950" b="1" spc="30" dirty="0">
                <a:latin typeface="Verdana"/>
                <a:cs typeface="Verdana"/>
              </a:rPr>
              <a:t> </a:t>
            </a:r>
            <a:r>
              <a:rPr sz="1950" b="1" spc="-45" dirty="0">
                <a:latin typeface="Verdana"/>
                <a:cs typeface="Verdana"/>
              </a:rPr>
              <a:t>др.).</a:t>
            </a:r>
            <a:endParaRPr sz="19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509269"/>
            <a:ext cx="8098790" cy="6057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800" b="1" spc="20" dirty="0">
                <a:latin typeface="Verdana"/>
                <a:cs typeface="Verdana"/>
              </a:rPr>
              <a:t>Побочное </a:t>
            </a:r>
            <a:r>
              <a:rPr sz="1800" b="1" spc="30" dirty="0">
                <a:latin typeface="Verdana"/>
                <a:cs typeface="Verdana"/>
              </a:rPr>
              <a:t>воздействие </a:t>
            </a:r>
            <a:r>
              <a:rPr sz="1800" b="1" spc="200" dirty="0">
                <a:latin typeface="Verdana"/>
                <a:cs typeface="Verdana"/>
              </a:rPr>
              <a:t>ЧСПП </a:t>
            </a:r>
            <a:r>
              <a:rPr sz="1800" spc="155" dirty="0">
                <a:latin typeface="Arial"/>
                <a:cs typeface="Arial"/>
              </a:rPr>
              <a:t>выражается </a:t>
            </a:r>
            <a:r>
              <a:rPr sz="1800" spc="65" dirty="0">
                <a:latin typeface="Arial"/>
                <a:cs typeface="Arial"/>
              </a:rPr>
              <a:t>в </a:t>
            </a:r>
            <a:r>
              <a:rPr sz="1800" spc="130" dirty="0">
                <a:latin typeface="Arial"/>
                <a:cs typeface="Arial"/>
              </a:rPr>
              <a:t>передаче  </a:t>
            </a:r>
            <a:r>
              <a:rPr sz="1800" spc="150" dirty="0">
                <a:latin typeface="Arial"/>
                <a:cs typeface="Arial"/>
              </a:rPr>
              <a:t>жевательного </a:t>
            </a:r>
            <a:r>
              <a:rPr sz="1800" spc="125" dirty="0">
                <a:latin typeface="Arial"/>
                <a:cs typeface="Arial"/>
              </a:rPr>
              <a:t>давления </a:t>
            </a:r>
            <a:r>
              <a:rPr sz="1800" spc="145" dirty="0">
                <a:latin typeface="Arial"/>
                <a:cs typeface="Arial"/>
              </a:rPr>
              <a:t>на </a:t>
            </a:r>
            <a:r>
              <a:rPr sz="1800" spc="204" dirty="0">
                <a:latin typeface="Arial"/>
                <a:cs typeface="Arial"/>
              </a:rPr>
              <a:t>ткани </a:t>
            </a:r>
            <a:r>
              <a:rPr sz="1800" spc="160" dirty="0">
                <a:latin typeface="Arial"/>
                <a:cs typeface="Arial"/>
              </a:rPr>
              <a:t>протезного </a:t>
            </a:r>
            <a:r>
              <a:rPr sz="1800" spc="165" dirty="0">
                <a:latin typeface="Arial"/>
                <a:cs typeface="Arial"/>
              </a:rPr>
              <a:t>ложа,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155" dirty="0">
                <a:latin typeface="Arial"/>
                <a:cs typeface="Arial"/>
              </a:rPr>
              <a:t>являющегося  </a:t>
            </a:r>
            <a:r>
              <a:rPr sz="1800" spc="145" dirty="0">
                <a:latin typeface="Arial"/>
                <a:cs typeface="Arial"/>
              </a:rPr>
              <a:t>неадекватным </a:t>
            </a:r>
            <a:r>
              <a:rPr sz="1800" spc="155" dirty="0">
                <a:latin typeface="Arial"/>
                <a:cs typeface="Arial"/>
              </a:rPr>
              <a:t>раздражителем </a:t>
            </a:r>
            <a:r>
              <a:rPr sz="1800" spc="114" dirty="0">
                <a:latin typeface="Arial"/>
                <a:cs typeface="Arial"/>
              </a:rPr>
              <a:t>для </a:t>
            </a:r>
            <a:r>
              <a:rPr sz="1800" spc="150" dirty="0">
                <a:latin typeface="Arial"/>
                <a:cs typeface="Arial"/>
              </a:rPr>
              <a:t>слизистой </a:t>
            </a:r>
            <a:r>
              <a:rPr sz="1800" spc="160" dirty="0">
                <a:latin typeface="Arial"/>
                <a:cs typeface="Arial"/>
              </a:rPr>
              <a:t>оболочки </a:t>
            </a:r>
            <a:r>
              <a:rPr sz="1800" spc="204" dirty="0">
                <a:latin typeface="Arial"/>
                <a:cs typeface="Arial"/>
              </a:rPr>
              <a:t>и  </a:t>
            </a:r>
            <a:r>
              <a:rPr sz="1800" spc="130" dirty="0">
                <a:latin typeface="Arial"/>
                <a:cs typeface="Arial"/>
              </a:rPr>
              <a:t>обуславливающим:</a:t>
            </a:r>
            <a:endParaRPr sz="1800" dirty="0">
              <a:latin typeface="Arial"/>
              <a:cs typeface="Arial"/>
            </a:endParaRPr>
          </a:p>
          <a:p>
            <a:pPr marL="249554" marR="564515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55" dirty="0">
                <a:latin typeface="Arial"/>
                <a:cs typeface="Arial"/>
              </a:rPr>
              <a:t>нарушение </a:t>
            </a:r>
            <a:r>
              <a:rPr sz="1800" spc="145" dirty="0">
                <a:latin typeface="Arial"/>
                <a:cs typeface="Arial"/>
              </a:rPr>
              <a:t>кровообращения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25" dirty="0">
                <a:latin typeface="Arial"/>
                <a:cs typeface="Arial"/>
              </a:rPr>
              <a:t>атрофию </a:t>
            </a:r>
            <a:r>
              <a:rPr sz="1800" spc="185" dirty="0">
                <a:latin typeface="Arial"/>
                <a:cs typeface="Arial"/>
              </a:rPr>
              <a:t>тканей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со </a:t>
            </a:r>
            <a:r>
              <a:rPr sz="1800" spc="145" dirty="0">
                <a:latin typeface="Arial"/>
                <a:cs typeface="Arial"/>
              </a:rPr>
              <a:t>стороны  </a:t>
            </a:r>
            <a:r>
              <a:rPr sz="1800" spc="155" dirty="0">
                <a:latin typeface="Arial"/>
                <a:cs typeface="Arial"/>
              </a:rPr>
              <a:t>слизистой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25" dirty="0">
                <a:latin typeface="Arial"/>
                <a:cs typeface="Arial"/>
              </a:rPr>
              <a:t>альвеолярного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отростка;</a:t>
            </a:r>
            <a:endParaRPr sz="1800" dirty="0">
              <a:latin typeface="Arial"/>
              <a:cs typeface="Arial"/>
            </a:endParaRPr>
          </a:p>
          <a:p>
            <a:pPr marL="249554" marR="503555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25" dirty="0">
                <a:latin typeface="Arial"/>
                <a:cs typeface="Arial"/>
              </a:rPr>
              <a:t>воспалительные </a:t>
            </a:r>
            <a:r>
              <a:rPr sz="1800" spc="165" dirty="0">
                <a:latin typeface="Arial"/>
                <a:cs typeface="Arial"/>
              </a:rPr>
              <a:t>изменения </a:t>
            </a:r>
            <a:r>
              <a:rPr sz="1800" spc="150" dirty="0">
                <a:latin typeface="Arial"/>
                <a:cs typeface="Arial"/>
              </a:rPr>
              <a:t>слизистой оболочки, </a:t>
            </a:r>
            <a:r>
              <a:rPr sz="1800" spc="165" dirty="0">
                <a:latin typeface="Arial"/>
                <a:cs typeface="Arial"/>
              </a:rPr>
              <a:t>отслойку  </a:t>
            </a:r>
            <a:r>
              <a:rPr sz="1800" spc="110" dirty="0">
                <a:latin typeface="Arial"/>
                <a:cs typeface="Arial"/>
              </a:rPr>
              <a:t>дёсен </a:t>
            </a:r>
            <a:r>
              <a:rPr sz="1800" spc="114" dirty="0">
                <a:latin typeface="Arial"/>
                <a:cs typeface="Arial"/>
              </a:rPr>
              <a:t>с </a:t>
            </a:r>
            <a:r>
              <a:rPr sz="1800" spc="125" dirty="0">
                <a:latin typeface="Arial"/>
                <a:cs typeface="Arial"/>
              </a:rPr>
              <a:t>оральной </a:t>
            </a:r>
            <a:r>
              <a:rPr sz="1800" spc="145" dirty="0">
                <a:latin typeface="Arial"/>
                <a:cs typeface="Arial"/>
              </a:rPr>
              <a:t>стороны </a:t>
            </a:r>
            <a:r>
              <a:rPr sz="1800" spc="120" dirty="0">
                <a:latin typeface="Arial"/>
                <a:cs typeface="Arial"/>
              </a:rPr>
              <a:t>(особенно </a:t>
            </a:r>
            <a:r>
              <a:rPr sz="1800" spc="140" dirty="0">
                <a:latin typeface="Arial"/>
                <a:cs typeface="Arial"/>
              </a:rPr>
              <a:t>передних </a:t>
            </a:r>
            <a:r>
              <a:rPr sz="1800" spc="110" dirty="0">
                <a:latin typeface="Arial"/>
                <a:cs typeface="Arial"/>
              </a:rPr>
              <a:t>зубов) </a:t>
            </a:r>
            <a:r>
              <a:rPr sz="1800" spc="204" dirty="0">
                <a:latin typeface="Arial"/>
                <a:cs typeface="Arial"/>
              </a:rPr>
              <a:t>и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195" dirty="0">
                <a:latin typeface="Arial"/>
                <a:cs typeface="Arial"/>
              </a:rPr>
              <a:t>при  </a:t>
            </a:r>
            <a:r>
              <a:rPr sz="1800" spc="140" dirty="0">
                <a:latin typeface="Arial"/>
                <a:cs typeface="Arial"/>
              </a:rPr>
              <a:t>этом </a:t>
            </a:r>
            <a:r>
              <a:rPr sz="1800" spc="20" dirty="0">
                <a:latin typeface="Arial"/>
                <a:cs typeface="Arial"/>
              </a:rPr>
              <a:t>— </a:t>
            </a:r>
            <a:r>
              <a:rPr sz="1800" spc="120" dirty="0">
                <a:latin typeface="Arial"/>
                <a:cs typeface="Arial"/>
              </a:rPr>
              <a:t>образование </a:t>
            </a:r>
            <a:r>
              <a:rPr sz="1800" spc="170" dirty="0">
                <a:latin typeface="Arial"/>
                <a:cs typeface="Arial"/>
              </a:rPr>
              <a:t>патологических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карманов;</a:t>
            </a:r>
            <a:endParaRPr sz="1800" dirty="0">
              <a:latin typeface="Arial"/>
              <a:cs typeface="Arial"/>
            </a:endParaRPr>
          </a:p>
          <a:p>
            <a:pPr marL="250190" indent="-165735">
              <a:lnSpc>
                <a:spcPct val="100000"/>
              </a:lnSpc>
              <a:spcBef>
                <a:spcPts val="219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40" dirty="0">
                <a:latin typeface="Arial"/>
                <a:cs typeface="Arial"/>
              </a:rPr>
              <a:t>развитие </a:t>
            </a:r>
            <a:r>
              <a:rPr sz="1800" spc="175" dirty="0">
                <a:latin typeface="Arial"/>
                <a:cs typeface="Arial"/>
              </a:rPr>
              <a:t>пришеечного </a:t>
            </a:r>
            <a:r>
              <a:rPr sz="1800" spc="150" dirty="0">
                <a:latin typeface="Arial"/>
                <a:cs typeface="Arial"/>
              </a:rPr>
              <a:t>кариеса </a:t>
            </a:r>
            <a:r>
              <a:rPr sz="1800" spc="105" dirty="0">
                <a:latin typeface="Arial"/>
                <a:cs typeface="Arial"/>
              </a:rPr>
              <a:t>зубов, </a:t>
            </a:r>
            <a:r>
              <a:rPr sz="1800" spc="175" dirty="0">
                <a:latin typeface="Arial"/>
                <a:cs typeface="Arial"/>
              </a:rPr>
              <a:t>прилегающих </a:t>
            </a:r>
            <a:r>
              <a:rPr sz="1800" spc="350" dirty="0">
                <a:latin typeface="Arial"/>
                <a:cs typeface="Arial"/>
              </a:rPr>
              <a:t>к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175" dirty="0">
                <a:latin typeface="Arial"/>
                <a:cs typeface="Arial"/>
              </a:rPr>
              <a:t>ним;</a:t>
            </a:r>
            <a:endParaRPr sz="1800" dirty="0">
              <a:latin typeface="Arial"/>
              <a:cs typeface="Arial"/>
            </a:endParaRPr>
          </a:p>
          <a:p>
            <a:pPr marL="249554" marR="1041400" indent="-165100">
              <a:lnSpc>
                <a:spcPct val="1012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55" dirty="0">
                <a:latin typeface="Arial"/>
                <a:cs typeface="Arial"/>
              </a:rPr>
              <a:t>нарушение </a:t>
            </a:r>
            <a:r>
              <a:rPr sz="1800" spc="135" dirty="0">
                <a:latin typeface="Arial"/>
                <a:cs typeface="Arial"/>
              </a:rPr>
              <a:t>вкусовой, </a:t>
            </a:r>
            <a:r>
              <a:rPr sz="1800" spc="155" dirty="0">
                <a:latin typeface="Arial"/>
                <a:cs typeface="Arial"/>
              </a:rPr>
              <a:t>тактильной, </a:t>
            </a:r>
            <a:r>
              <a:rPr sz="1800" spc="150" dirty="0">
                <a:latin typeface="Arial"/>
                <a:cs typeface="Arial"/>
              </a:rPr>
              <a:t>температурной  </a:t>
            </a:r>
            <a:r>
              <a:rPr sz="1800" spc="140" dirty="0">
                <a:latin typeface="Arial"/>
                <a:cs typeface="Arial"/>
              </a:rPr>
              <a:t>чувствительности, </a:t>
            </a:r>
            <a:r>
              <a:rPr sz="1800" spc="125" dirty="0">
                <a:latin typeface="Arial"/>
                <a:cs typeface="Arial"/>
              </a:rPr>
              <a:t>процесса </a:t>
            </a:r>
            <a:r>
              <a:rPr sz="1800" spc="160" dirty="0">
                <a:latin typeface="Arial"/>
                <a:cs typeface="Arial"/>
              </a:rPr>
              <a:t>самоочищения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145" dirty="0">
                <a:latin typeface="Arial"/>
                <a:cs typeface="Arial"/>
              </a:rPr>
              <a:t>слизистой,  </a:t>
            </a:r>
            <a:r>
              <a:rPr sz="1800" spc="160" dirty="0">
                <a:latin typeface="Arial"/>
                <a:cs typeface="Arial"/>
              </a:rPr>
              <a:t>повышения </a:t>
            </a:r>
            <a:r>
              <a:rPr sz="1800" spc="75" dirty="0">
                <a:latin typeface="Arial"/>
                <a:cs typeface="Arial"/>
              </a:rPr>
              <a:t>ее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гиперестезии;</a:t>
            </a:r>
            <a:endParaRPr sz="1800" dirty="0">
              <a:latin typeface="Arial"/>
              <a:cs typeface="Arial"/>
            </a:endParaRPr>
          </a:p>
          <a:p>
            <a:pPr marL="250190" indent="-165735">
              <a:lnSpc>
                <a:spcPct val="100000"/>
              </a:lnSpc>
              <a:spcBef>
                <a:spcPts val="229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65" dirty="0">
                <a:latin typeface="Arial"/>
                <a:cs typeface="Arial"/>
              </a:rPr>
              <a:t>изменения </a:t>
            </a:r>
            <a:r>
              <a:rPr sz="1800" spc="120" dirty="0">
                <a:latin typeface="Arial"/>
                <a:cs typeface="Arial"/>
              </a:rPr>
              <a:t>(особенно </a:t>
            </a:r>
            <a:r>
              <a:rPr sz="1800" spc="65" dirty="0">
                <a:latin typeface="Arial"/>
                <a:cs typeface="Arial"/>
              </a:rPr>
              <a:t>в </a:t>
            </a:r>
            <a:r>
              <a:rPr sz="1800" spc="114" dirty="0">
                <a:latin typeface="Arial"/>
                <a:cs typeface="Arial"/>
              </a:rPr>
              <a:t>первое </a:t>
            </a:r>
            <a:r>
              <a:rPr sz="1800" spc="125" dirty="0">
                <a:latin typeface="Arial"/>
                <a:cs typeface="Arial"/>
              </a:rPr>
              <a:t>время) </a:t>
            </a:r>
            <a:r>
              <a:rPr sz="1800" spc="155" dirty="0">
                <a:latin typeface="Arial"/>
                <a:cs typeface="Arial"/>
              </a:rPr>
              <a:t>речи,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180" dirty="0">
                <a:latin typeface="Arial"/>
                <a:cs typeface="Arial"/>
              </a:rPr>
              <a:t>дикции;</a:t>
            </a:r>
            <a:endParaRPr sz="1800" dirty="0">
              <a:latin typeface="Arial"/>
              <a:cs typeface="Arial"/>
            </a:endParaRPr>
          </a:p>
          <a:p>
            <a:pPr marL="249554" marR="709295" indent="-165100">
              <a:lnSpc>
                <a:spcPct val="101200"/>
              </a:lnSpc>
              <a:spcBef>
                <a:spcPts val="195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35" dirty="0">
                <a:latin typeface="Arial"/>
                <a:cs typeface="Arial"/>
              </a:rPr>
              <a:t>травмирование </a:t>
            </a:r>
            <a:r>
              <a:rPr sz="1800" spc="155" dirty="0">
                <a:latin typeface="Arial"/>
                <a:cs typeface="Arial"/>
              </a:rPr>
              <a:t>кламмерами </a:t>
            </a:r>
            <a:r>
              <a:rPr sz="1800" spc="220" dirty="0">
                <a:latin typeface="Arial"/>
                <a:cs typeface="Arial"/>
              </a:rPr>
              <a:t>ЧСПП </a:t>
            </a:r>
            <a:r>
              <a:rPr sz="1800" spc="155" dirty="0">
                <a:latin typeface="Arial"/>
                <a:cs typeface="Arial"/>
              </a:rPr>
              <a:t>опорных </a:t>
            </a:r>
            <a:r>
              <a:rPr sz="1800" spc="105" dirty="0">
                <a:latin typeface="Arial"/>
                <a:cs typeface="Arial"/>
              </a:rPr>
              <a:t>зубов, </a:t>
            </a:r>
            <a:r>
              <a:rPr sz="1800" spc="180" dirty="0">
                <a:latin typeface="Arial"/>
                <a:cs typeface="Arial"/>
              </a:rPr>
              <a:t>что  </a:t>
            </a:r>
            <a:r>
              <a:rPr sz="1800" spc="150" dirty="0">
                <a:latin typeface="Arial"/>
                <a:cs typeface="Arial"/>
              </a:rPr>
              <a:t>приводит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350" dirty="0">
                <a:latin typeface="Arial"/>
                <a:cs typeface="Arial"/>
              </a:rPr>
              <a:t>к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функциональной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70" dirty="0">
                <a:latin typeface="Arial"/>
                <a:cs typeface="Arial"/>
              </a:rPr>
              <a:t>перегрузке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периодонта,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350" dirty="0">
                <a:latin typeface="Arial"/>
                <a:cs typeface="Arial"/>
              </a:rPr>
              <a:t>к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их  </a:t>
            </a:r>
            <a:r>
              <a:rPr sz="1800" spc="145" dirty="0">
                <a:latin typeface="Arial"/>
                <a:cs typeface="Arial"/>
              </a:rPr>
              <a:t>расшатыванию;</a:t>
            </a:r>
            <a:endParaRPr sz="1800" dirty="0">
              <a:latin typeface="Arial"/>
              <a:cs typeface="Arial"/>
            </a:endParaRPr>
          </a:p>
          <a:p>
            <a:pPr marL="249554" marR="86360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20" dirty="0">
                <a:latin typeface="Arial"/>
                <a:cs typeface="Arial"/>
              </a:rPr>
              <a:t>необходимость </a:t>
            </a:r>
            <a:r>
              <a:rPr sz="1800" spc="140" dirty="0">
                <a:latin typeface="Arial"/>
                <a:cs typeface="Arial"/>
              </a:rPr>
              <a:t>дополнительного </a:t>
            </a:r>
            <a:r>
              <a:rPr sz="1800" spc="105" dirty="0">
                <a:latin typeface="Arial"/>
                <a:cs typeface="Arial"/>
              </a:rPr>
              <a:t>ухода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45" dirty="0">
                <a:latin typeface="Arial"/>
                <a:cs typeface="Arial"/>
              </a:rPr>
              <a:t>навыков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пользования  </a:t>
            </a:r>
            <a:r>
              <a:rPr sz="1800" spc="170" dirty="0">
                <a:latin typeface="Arial"/>
                <a:cs typeface="Arial"/>
              </a:rPr>
              <a:t>ими;</a:t>
            </a:r>
            <a:endParaRPr sz="1800" dirty="0">
              <a:latin typeface="Arial"/>
              <a:cs typeface="Arial"/>
            </a:endParaRPr>
          </a:p>
          <a:p>
            <a:pPr marL="249554" marR="563245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60" dirty="0">
                <a:latin typeface="Arial"/>
                <a:cs typeface="Arial"/>
              </a:rPr>
              <a:t>невысокую </a:t>
            </a:r>
            <a:r>
              <a:rPr sz="1800" spc="155" dirty="0">
                <a:latin typeface="Arial"/>
                <a:cs typeface="Arial"/>
              </a:rPr>
              <a:t>прочность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40" dirty="0">
                <a:latin typeface="Arial"/>
                <a:cs typeface="Arial"/>
              </a:rPr>
              <a:t>функциональность </a:t>
            </a:r>
            <a:r>
              <a:rPr sz="1800" spc="20" dirty="0">
                <a:latin typeface="Arial"/>
                <a:cs typeface="Arial"/>
              </a:rPr>
              <a:t>—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жевательная  </a:t>
            </a:r>
            <a:r>
              <a:rPr sz="1800" spc="114" dirty="0">
                <a:latin typeface="Arial"/>
                <a:cs typeface="Arial"/>
              </a:rPr>
              <a:t>эффективность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35–45%.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60" y="697737"/>
            <a:ext cx="8722995" cy="24079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50" b="1" spc="45" dirty="0">
                <a:latin typeface="Verdana"/>
                <a:cs typeface="Verdana"/>
              </a:rPr>
              <a:t>Положительные </a:t>
            </a:r>
            <a:r>
              <a:rPr sz="2050" b="1" spc="50" dirty="0">
                <a:latin typeface="Verdana"/>
                <a:cs typeface="Verdana"/>
              </a:rPr>
              <a:t>качества</a:t>
            </a:r>
            <a:r>
              <a:rPr sz="2050" b="1" spc="-15" dirty="0">
                <a:latin typeface="Verdana"/>
                <a:cs typeface="Verdana"/>
              </a:rPr>
              <a:t> </a:t>
            </a:r>
            <a:r>
              <a:rPr sz="2050" b="1" spc="170" dirty="0">
                <a:latin typeface="Verdana"/>
                <a:cs typeface="Verdana"/>
              </a:rPr>
              <a:t>ЧСПП:</a:t>
            </a:r>
            <a:endParaRPr sz="2050">
              <a:latin typeface="Verdana"/>
              <a:cs typeface="Verdana"/>
            </a:endParaRPr>
          </a:p>
          <a:p>
            <a:pPr marL="281940" indent="-188595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35" dirty="0">
                <a:latin typeface="Arial"/>
                <a:cs typeface="Arial"/>
              </a:rPr>
              <a:t>Способность </a:t>
            </a:r>
            <a:r>
              <a:rPr sz="2050" spc="125" dirty="0">
                <a:latin typeface="Arial"/>
                <a:cs typeface="Arial"/>
              </a:rPr>
              <a:t>восстанавливать </a:t>
            </a:r>
            <a:r>
              <a:rPr sz="2050" spc="160" dirty="0">
                <a:latin typeface="Arial"/>
                <a:cs typeface="Arial"/>
              </a:rPr>
              <a:t>любой </a:t>
            </a:r>
            <a:r>
              <a:rPr sz="2050" spc="125" dirty="0">
                <a:latin typeface="Arial"/>
                <a:cs typeface="Arial"/>
              </a:rPr>
              <a:t>дефект </a:t>
            </a:r>
            <a:r>
              <a:rPr sz="2050" spc="75" dirty="0">
                <a:latin typeface="Arial"/>
                <a:cs typeface="Arial"/>
              </a:rPr>
              <a:t>в </a:t>
            </a:r>
            <a:r>
              <a:rPr sz="2050" spc="165" dirty="0">
                <a:latin typeface="Arial"/>
                <a:cs typeface="Arial"/>
              </a:rPr>
              <a:t>зубном</a:t>
            </a:r>
            <a:r>
              <a:rPr sz="2050" spc="-70" dirty="0">
                <a:latin typeface="Arial"/>
                <a:cs typeface="Arial"/>
              </a:rPr>
              <a:t> </a:t>
            </a:r>
            <a:r>
              <a:rPr sz="2050" spc="145" dirty="0">
                <a:latin typeface="Arial"/>
                <a:cs typeface="Arial"/>
              </a:rPr>
              <a:t>ряду.</a:t>
            </a:r>
            <a:endParaRPr sz="2050">
              <a:latin typeface="Arial"/>
              <a:cs typeface="Arial"/>
            </a:endParaRPr>
          </a:p>
          <a:p>
            <a:pPr marL="281940" marR="614680" indent="-187960">
              <a:lnSpc>
                <a:spcPct val="101200"/>
              </a:lnSpc>
              <a:spcBef>
                <a:spcPts val="22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204" dirty="0">
                <a:latin typeface="Arial"/>
                <a:cs typeface="Arial"/>
              </a:rPr>
              <a:t>Не </a:t>
            </a:r>
            <a:r>
              <a:rPr sz="2050" spc="130" dirty="0">
                <a:latin typeface="Arial"/>
                <a:cs typeface="Arial"/>
              </a:rPr>
              <a:t>вызывает </a:t>
            </a:r>
            <a:r>
              <a:rPr sz="2050" spc="135" dirty="0">
                <a:latin typeface="Arial"/>
                <a:cs typeface="Arial"/>
              </a:rPr>
              <a:t>необходимость </a:t>
            </a:r>
            <a:r>
              <a:rPr sz="2050" spc="170" dirty="0">
                <a:latin typeface="Arial"/>
                <a:cs typeface="Arial"/>
              </a:rPr>
              <a:t>препарирования </a:t>
            </a:r>
            <a:r>
              <a:rPr sz="2050" spc="125" dirty="0">
                <a:latin typeface="Arial"/>
                <a:cs typeface="Arial"/>
              </a:rPr>
              <a:t>зубов</a:t>
            </a:r>
            <a:r>
              <a:rPr sz="2050" spc="-220" dirty="0">
                <a:latin typeface="Arial"/>
                <a:cs typeface="Arial"/>
              </a:rPr>
              <a:t> </a:t>
            </a:r>
            <a:r>
              <a:rPr sz="2050" spc="229" dirty="0">
                <a:latin typeface="Arial"/>
                <a:cs typeface="Arial"/>
              </a:rPr>
              <a:t>при  </a:t>
            </a:r>
            <a:r>
              <a:rPr sz="2050" spc="165" dirty="0">
                <a:latin typeface="Arial"/>
                <a:cs typeface="Arial"/>
              </a:rPr>
              <a:t>протезировании.</a:t>
            </a:r>
            <a:endParaRPr sz="2050">
              <a:latin typeface="Arial"/>
              <a:cs typeface="Arial"/>
            </a:endParaRPr>
          </a:p>
          <a:p>
            <a:pPr marL="281940" indent="-188595">
              <a:lnSpc>
                <a:spcPct val="100000"/>
              </a:lnSpc>
              <a:spcBef>
                <a:spcPts val="26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60" dirty="0">
                <a:latin typeface="Arial"/>
                <a:cs typeface="Arial"/>
              </a:rPr>
              <a:t>Эстетичность.</a:t>
            </a:r>
            <a:endParaRPr sz="2050">
              <a:latin typeface="Arial"/>
              <a:cs typeface="Arial"/>
            </a:endParaRPr>
          </a:p>
          <a:p>
            <a:pPr marL="281940" indent="-188595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60" dirty="0">
                <a:latin typeface="Arial"/>
                <a:cs typeface="Arial"/>
              </a:rPr>
              <a:t>Простота, </a:t>
            </a:r>
            <a:r>
              <a:rPr sz="2050" spc="155" dirty="0">
                <a:latin typeface="Arial"/>
                <a:cs typeface="Arial"/>
              </a:rPr>
              <a:t>доступность </a:t>
            </a:r>
            <a:r>
              <a:rPr sz="2050" spc="165" dirty="0">
                <a:latin typeface="Arial"/>
                <a:cs typeface="Arial"/>
              </a:rPr>
              <a:t>изготовления, невысокая</a:t>
            </a:r>
            <a:r>
              <a:rPr sz="2050" spc="-105" dirty="0">
                <a:latin typeface="Arial"/>
                <a:cs typeface="Arial"/>
              </a:rPr>
              <a:t> </a:t>
            </a:r>
            <a:r>
              <a:rPr sz="2050" spc="145" dirty="0">
                <a:latin typeface="Arial"/>
                <a:cs typeface="Arial"/>
              </a:rPr>
              <a:t>стоимость.</a:t>
            </a:r>
            <a:endParaRPr sz="2050">
              <a:latin typeface="Arial"/>
              <a:cs typeface="Arial"/>
            </a:endParaRPr>
          </a:p>
          <a:p>
            <a:pPr marL="281940" indent="-188595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55" dirty="0">
                <a:latin typeface="Arial"/>
                <a:cs typeface="Arial"/>
              </a:rPr>
              <a:t>Относительная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spc="200" dirty="0">
                <a:latin typeface="Arial"/>
                <a:cs typeface="Arial"/>
              </a:rPr>
              <a:t>гигиеничность.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84201"/>
            <a:ext cx="859917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2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sz="2000" b="1" spc="-3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базиса </a:t>
            </a:r>
            <a:r>
              <a:rPr sz="2000" b="1" spc="19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частичного </a:t>
            </a:r>
            <a:r>
              <a:rPr sz="2000" b="1" spc="17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съёмного </a:t>
            </a:r>
            <a:r>
              <a:rPr sz="2000" b="1" spc="1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пластиночного </a:t>
            </a:r>
            <a:r>
              <a:rPr sz="2000" b="1" spc="204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</a:t>
            </a:r>
            <a:endParaRPr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650" y="2021839"/>
            <a:ext cx="7952105" cy="4251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6375" marR="5080" indent="-194310">
              <a:lnSpc>
                <a:spcPct val="101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07010" algn="l"/>
              </a:tabLst>
            </a:pPr>
            <a:r>
              <a:rPr sz="2100" b="1" spc="60" dirty="0">
                <a:latin typeface="Verdana"/>
                <a:cs typeface="Verdana"/>
              </a:rPr>
              <a:t>Границы </a:t>
            </a:r>
            <a:r>
              <a:rPr sz="2100" b="1" spc="30" dirty="0">
                <a:latin typeface="Verdana"/>
                <a:cs typeface="Verdana"/>
              </a:rPr>
              <a:t>наложения </a:t>
            </a:r>
            <a:r>
              <a:rPr sz="2100" b="1" spc="20" dirty="0">
                <a:latin typeface="Verdana"/>
                <a:cs typeface="Verdana"/>
              </a:rPr>
              <a:t>базиса </a:t>
            </a:r>
            <a:r>
              <a:rPr sz="2100" b="1" spc="40" dirty="0">
                <a:latin typeface="Verdana"/>
                <a:cs typeface="Verdana"/>
              </a:rPr>
              <a:t>протеза </a:t>
            </a:r>
            <a:r>
              <a:rPr sz="2100" spc="165" dirty="0">
                <a:latin typeface="Arial"/>
                <a:cs typeface="Arial"/>
              </a:rPr>
              <a:t>отмечает  </a:t>
            </a:r>
            <a:r>
              <a:rPr sz="2100" spc="170" dirty="0">
                <a:latin typeface="Arial"/>
                <a:cs typeface="Arial"/>
              </a:rPr>
              <a:t>врач </a:t>
            </a:r>
            <a:r>
              <a:rPr sz="2100" spc="180" dirty="0">
                <a:latin typeface="Arial"/>
                <a:cs typeface="Arial"/>
              </a:rPr>
              <a:t>на </a:t>
            </a:r>
            <a:r>
              <a:rPr sz="2100" spc="160" dirty="0">
                <a:latin typeface="Arial"/>
                <a:cs typeface="Arial"/>
              </a:rPr>
              <a:t>рабочей </a:t>
            </a:r>
            <a:r>
              <a:rPr sz="2100" spc="195" dirty="0">
                <a:latin typeface="Arial"/>
                <a:cs typeface="Arial"/>
              </a:rPr>
              <a:t>гипсовой </a:t>
            </a:r>
            <a:r>
              <a:rPr sz="2100" spc="135" dirty="0">
                <a:latin typeface="Arial"/>
                <a:cs typeface="Arial"/>
              </a:rPr>
              <a:t>модели. </a:t>
            </a:r>
            <a:r>
              <a:rPr sz="2100" spc="260" dirty="0">
                <a:latin typeface="Arial"/>
                <a:cs typeface="Arial"/>
              </a:rPr>
              <a:t>При </a:t>
            </a:r>
            <a:r>
              <a:rPr sz="2100" spc="160" dirty="0">
                <a:latin typeface="Arial"/>
                <a:cs typeface="Arial"/>
              </a:rPr>
              <a:t>этом </a:t>
            </a:r>
            <a:r>
              <a:rPr sz="2100" spc="185" dirty="0">
                <a:latin typeface="Arial"/>
                <a:cs typeface="Arial"/>
              </a:rPr>
              <a:t>он  </a:t>
            </a:r>
            <a:r>
              <a:rPr sz="2100" spc="204" dirty="0">
                <a:latin typeface="Arial"/>
                <a:cs typeface="Arial"/>
              </a:rPr>
              <a:t>должен </a:t>
            </a:r>
            <a:r>
              <a:rPr sz="2100" spc="170" dirty="0">
                <a:latin typeface="Arial"/>
                <a:cs typeface="Arial"/>
              </a:rPr>
              <a:t>учесть </a:t>
            </a:r>
            <a:r>
              <a:rPr sz="2100" spc="190" dirty="0">
                <a:latin typeface="Arial"/>
                <a:cs typeface="Arial"/>
              </a:rPr>
              <a:t>число </a:t>
            </a:r>
            <a:r>
              <a:rPr sz="2100" spc="175" dirty="0">
                <a:latin typeface="Arial"/>
                <a:cs typeface="Arial"/>
              </a:rPr>
              <a:t>сохранившихся </a:t>
            </a:r>
            <a:r>
              <a:rPr sz="2100" spc="125" dirty="0">
                <a:latin typeface="Arial"/>
                <a:cs typeface="Arial"/>
              </a:rPr>
              <a:t>зубов,  </a:t>
            </a:r>
            <a:r>
              <a:rPr sz="2100" spc="160" dirty="0">
                <a:latin typeface="Arial"/>
                <a:cs typeface="Arial"/>
              </a:rPr>
              <a:t>особенности </a:t>
            </a:r>
            <a:r>
              <a:rPr sz="2100" spc="200" dirty="0">
                <a:latin typeface="Arial"/>
                <a:cs typeface="Arial"/>
              </a:rPr>
              <a:t>их расположения </a:t>
            </a:r>
            <a:r>
              <a:rPr sz="2100" spc="180" dirty="0">
                <a:latin typeface="Arial"/>
                <a:cs typeface="Arial"/>
              </a:rPr>
              <a:t>на </a:t>
            </a:r>
            <a:r>
              <a:rPr sz="2100" spc="185" dirty="0">
                <a:latin typeface="Arial"/>
                <a:cs typeface="Arial"/>
              </a:rPr>
              <a:t>челюсти,  </a:t>
            </a:r>
            <a:r>
              <a:rPr sz="2100" spc="165" dirty="0">
                <a:latin typeface="Arial"/>
                <a:cs typeface="Arial"/>
              </a:rPr>
              <a:t>состояние </a:t>
            </a:r>
            <a:r>
              <a:rPr sz="2100" spc="155" dirty="0">
                <a:latin typeface="Arial"/>
                <a:cs typeface="Arial"/>
              </a:rPr>
              <a:t>зубов-антагонистов, </a:t>
            </a:r>
            <a:r>
              <a:rPr sz="2100" spc="170" dirty="0">
                <a:latin typeface="Arial"/>
                <a:cs typeface="Arial"/>
              </a:rPr>
              <a:t>меру </a:t>
            </a:r>
            <a:r>
              <a:rPr sz="2100" spc="145" dirty="0">
                <a:latin typeface="Arial"/>
                <a:cs typeface="Arial"/>
              </a:rPr>
              <a:t>давления  </a:t>
            </a:r>
            <a:r>
              <a:rPr sz="2100" spc="165" dirty="0">
                <a:latin typeface="Arial"/>
                <a:cs typeface="Arial"/>
              </a:rPr>
              <a:t>последних </a:t>
            </a:r>
            <a:r>
              <a:rPr sz="2100" spc="180" dirty="0">
                <a:latin typeface="Arial"/>
                <a:cs typeface="Arial"/>
              </a:rPr>
              <a:t>на протез </a:t>
            </a:r>
            <a:r>
              <a:rPr sz="2100" spc="100" dirty="0">
                <a:latin typeface="Arial"/>
                <a:cs typeface="Arial"/>
              </a:rPr>
              <a:t>во </a:t>
            </a:r>
            <a:r>
              <a:rPr sz="2100" spc="155" dirty="0">
                <a:latin typeface="Arial"/>
                <a:cs typeface="Arial"/>
              </a:rPr>
              <a:t>время </a:t>
            </a:r>
            <a:r>
              <a:rPr sz="2100" spc="200" dirty="0">
                <a:latin typeface="Arial"/>
                <a:cs typeface="Arial"/>
              </a:rPr>
              <a:t>акта жевания,</a:t>
            </a:r>
            <a:r>
              <a:rPr sz="2100" spc="-310" dirty="0">
                <a:latin typeface="Arial"/>
                <a:cs typeface="Arial"/>
              </a:rPr>
              <a:t> </a:t>
            </a:r>
            <a:r>
              <a:rPr sz="2100" spc="100" dirty="0">
                <a:latin typeface="Arial"/>
                <a:cs typeface="Arial"/>
              </a:rPr>
              <a:t>а </a:t>
            </a:r>
            <a:r>
              <a:rPr sz="2100" spc="270" dirty="0">
                <a:latin typeface="Arial"/>
                <a:cs typeface="Arial"/>
              </a:rPr>
              <a:t>также  </a:t>
            </a:r>
            <a:r>
              <a:rPr sz="2100" spc="160" dirty="0">
                <a:latin typeface="Arial"/>
                <a:cs typeface="Arial"/>
              </a:rPr>
              <a:t>степень </a:t>
            </a:r>
            <a:r>
              <a:rPr sz="2100" spc="150" dirty="0">
                <a:latin typeface="Arial"/>
                <a:cs typeface="Arial"/>
              </a:rPr>
              <a:t>атрофии </a:t>
            </a:r>
            <a:r>
              <a:rPr sz="2100" spc="145" dirty="0">
                <a:latin typeface="Arial"/>
                <a:cs typeface="Arial"/>
              </a:rPr>
              <a:t>альвеолярного </a:t>
            </a:r>
            <a:r>
              <a:rPr sz="2100" spc="170" dirty="0">
                <a:latin typeface="Arial"/>
                <a:cs typeface="Arial"/>
              </a:rPr>
              <a:t>отростка,  </a:t>
            </a:r>
            <a:r>
              <a:rPr sz="2100" spc="200" dirty="0">
                <a:latin typeface="Arial"/>
                <a:cs typeface="Arial"/>
              </a:rPr>
              <a:t>выраженности </a:t>
            </a:r>
            <a:r>
              <a:rPr sz="2100" spc="100" dirty="0">
                <a:latin typeface="Arial"/>
                <a:cs typeface="Arial"/>
              </a:rPr>
              <a:t>свода </a:t>
            </a:r>
            <a:r>
              <a:rPr sz="2100" spc="150" dirty="0">
                <a:latin typeface="Arial"/>
                <a:cs typeface="Arial"/>
              </a:rPr>
              <a:t>твердого </a:t>
            </a:r>
            <a:r>
              <a:rPr sz="2100" spc="130" dirty="0">
                <a:latin typeface="Arial"/>
                <a:cs typeface="Arial"/>
              </a:rPr>
              <a:t>нёба </a:t>
            </a:r>
            <a:r>
              <a:rPr sz="2100" spc="245" dirty="0">
                <a:latin typeface="Arial"/>
                <a:cs typeface="Arial"/>
              </a:rPr>
              <a:t>и </a:t>
            </a:r>
            <a:r>
              <a:rPr sz="2100" spc="150" dirty="0">
                <a:latin typeface="Arial"/>
                <a:cs typeface="Arial"/>
              </a:rPr>
              <a:t>торуса,  </a:t>
            </a:r>
            <a:r>
              <a:rPr sz="2100" spc="160" dirty="0">
                <a:latin typeface="Arial"/>
                <a:cs typeface="Arial"/>
              </a:rPr>
              <a:t>податливости </a:t>
            </a:r>
            <a:r>
              <a:rPr sz="2100" spc="185" dirty="0">
                <a:latin typeface="Arial"/>
                <a:cs typeface="Arial"/>
              </a:rPr>
              <a:t>слизистой оболочки </a:t>
            </a:r>
            <a:r>
              <a:rPr sz="2100" spc="220" dirty="0">
                <a:latin typeface="Arial"/>
                <a:cs typeface="Arial"/>
              </a:rPr>
              <a:t>ложа </a:t>
            </a:r>
            <a:r>
              <a:rPr sz="2100" spc="160" dirty="0">
                <a:latin typeface="Arial"/>
                <a:cs typeface="Arial"/>
              </a:rPr>
              <a:t>протеза, </a:t>
            </a:r>
            <a:r>
              <a:rPr sz="2100" spc="85" dirty="0">
                <a:latin typeface="Arial"/>
                <a:cs typeface="Arial"/>
              </a:rPr>
              <a:t>ее  </a:t>
            </a:r>
            <a:r>
              <a:rPr sz="2100" spc="200" dirty="0">
                <a:latin typeface="Arial"/>
                <a:cs typeface="Arial"/>
              </a:rPr>
              <a:t>подвижности, </a:t>
            </a:r>
            <a:r>
              <a:rPr sz="2100" spc="210" dirty="0">
                <a:latin typeface="Arial"/>
                <a:cs typeface="Arial"/>
              </a:rPr>
              <a:t>порог </a:t>
            </a:r>
            <a:r>
              <a:rPr sz="2100" spc="120" dirty="0">
                <a:latin typeface="Arial"/>
                <a:cs typeface="Arial"/>
              </a:rPr>
              <a:t>болевой </a:t>
            </a:r>
            <a:r>
              <a:rPr sz="2100" spc="165" dirty="0">
                <a:latin typeface="Arial"/>
                <a:cs typeface="Arial"/>
              </a:rPr>
              <a:t>чувствительности,  </a:t>
            </a:r>
            <a:r>
              <a:rPr sz="2100" spc="175" dirty="0">
                <a:latin typeface="Arial"/>
                <a:cs typeface="Arial"/>
              </a:rPr>
              <a:t>характер </a:t>
            </a:r>
            <a:r>
              <a:rPr sz="2100" spc="150" dirty="0">
                <a:latin typeface="Arial"/>
                <a:cs typeface="Arial"/>
              </a:rPr>
              <a:t>профессиональной деятельности </a:t>
            </a:r>
            <a:r>
              <a:rPr sz="2100" spc="170" dirty="0">
                <a:latin typeface="Arial"/>
                <a:cs typeface="Arial"/>
              </a:rPr>
              <a:t>пациента.  </a:t>
            </a:r>
            <a:r>
              <a:rPr sz="2100" spc="215" dirty="0">
                <a:latin typeface="Arial"/>
                <a:cs typeface="Arial"/>
              </a:rPr>
              <a:t>На </a:t>
            </a:r>
            <a:r>
              <a:rPr sz="2100" spc="175" dirty="0">
                <a:latin typeface="Arial"/>
                <a:cs typeface="Arial"/>
              </a:rPr>
              <a:t>основании </a:t>
            </a:r>
            <a:r>
              <a:rPr sz="2100" spc="180" dirty="0">
                <a:latin typeface="Arial"/>
                <a:cs typeface="Arial"/>
              </a:rPr>
              <a:t>этих </a:t>
            </a:r>
            <a:r>
              <a:rPr sz="2100" spc="175" dirty="0">
                <a:latin typeface="Arial"/>
                <a:cs typeface="Arial"/>
              </a:rPr>
              <a:t>данных врач </a:t>
            </a:r>
            <a:r>
              <a:rPr sz="2100" spc="145" dirty="0">
                <a:latin typeface="Arial"/>
                <a:cs typeface="Arial"/>
              </a:rPr>
              <a:t>выбирает </a:t>
            </a:r>
            <a:r>
              <a:rPr sz="2100" spc="140" dirty="0">
                <a:latin typeface="Arial"/>
                <a:cs typeface="Arial"/>
              </a:rPr>
              <a:t>метод  </a:t>
            </a:r>
            <a:r>
              <a:rPr sz="2100" spc="185" dirty="0">
                <a:latin typeface="Arial"/>
                <a:cs typeface="Arial"/>
              </a:rPr>
              <a:t>фиксации</a:t>
            </a:r>
            <a:r>
              <a:rPr sz="2100" spc="95" dirty="0">
                <a:latin typeface="Arial"/>
                <a:cs typeface="Arial"/>
              </a:rPr>
              <a:t> </a:t>
            </a:r>
            <a:r>
              <a:rPr sz="2100" spc="155" dirty="0">
                <a:latin typeface="Arial"/>
                <a:cs typeface="Arial"/>
              </a:rPr>
              <a:t>протеза.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930" y="868679"/>
            <a:ext cx="728853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spc="190" dirty="0">
                <a:latin typeface="Arial"/>
                <a:cs typeface="Arial"/>
              </a:rPr>
              <a:t>В </a:t>
            </a:r>
            <a:r>
              <a:rPr sz="2800" spc="165" dirty="0">
                <a:latin typeface="Arial"/>
                <a:cs typeface="Arial"/>
              </a:rPr>
              <a:t>области </a:t>
            </a:r>
            <a:r>
              <a:rPr sz="2800" spc="220" dirty="0">
                <a:latin typeface="Arial"/>
                <a:cs typeface="Arial"/>
              </a:rPr>
              <a:t>отсутствующих </a:t>
            </a:r>
            <a:r>
              <a:rPr sz="2800" spc="150" dirty="0">
                <a:latin typeface="Arial"/>
                <a:cs typeface="Arial"/>
              </a:rPr>
              <a:t>зубов </a:t>
            </a:r>
            <a:r>
              <a:rPr sz="2800" spc="210" dirty="0">
                <a:latin typeface="Arial"/>
                <a:cs typeface="Arial"/>
              </a:rPr>
              <a:t>на  </a:t>
            </a:r>
            <a:r>
              <a:rPr sz="2800" spc="250" dirty="0">
                <a:latin typeface="Arial"/>
                <a:cs typeface="Arial"/>
              </a:rPr>
              <a:t>щёчной </a:t>
            </a:r>
            <a:r>
              <a:rPr sz="2800" spc="300" dirty="0">
                <a:latin typeface="Arial"/>
                <a:cs typeface="Arial"/>
              </a:rPr>
              <a:t>и </a:t>
            </a:r>
            <a:r>
              <a:rPr sz="2800" spc="245" dirty="0">
                <a:latin typeface="Arial"/>
                <a:cs typeface="Arial"/>
              </a:rPr>
              <a:t>губной </a:t>
            </a:r>
            <a:r>
              <a:rPr sz="2800" spc="185" dirty="0">
                <a:latin typeface="Arial"/>
                <a:cs typeface="Arial"/>
              </a:rPr>
              <a:t>сторонах </a:t>
            </a:r>
            <a:r>
              <a:rPr sz="2800" spc="235" dirty="0">
                <a:latin typeface="Arial"/>
                <a:cs typeface="Arial"/>
              </a:rPr>
              <a:t>граница  </a:t>
            </a:r>
            <a:r>
              <a:rPr sz="2800" spc="160" dirty="0">
                <a:latin typeface="Arial"/>
                <a:cs typeface="Arial"/>
              </a:rPr>
              <a:t>базиса </a:t>
            </a:r>
            <a:r>
              <a:rPr sz="2800" spc="185" dirty="0">
                <a:latin typeface="Arial"/>
                <a:cs typeface="Arial"/>
              </a:rPr>
              <a:t>протеза, </a:t>
            </a:r>
            <a:r>
              <a:rPr sz="2800" spc="210" dirty="0">
                <a:latin typeface="Arial"/>
                <a:cs typeface="Arial"/>
              </a:rPr>
              <a:t>огибая </a:t>
            </a:r>
            <a:r>
              <a:rPr sz="2800" spc="245" dirty="0">
                <a:latin typeface="Arial"/>
                <a:cs typeface="Arial"/>
              </a:rPr>
              <a:t>подвижные  </a:t>
            </a:r>
            <a:r>
              <a:rPr sz="2800" spc="265" dirty="0">
                <a:latin typeface="Arial"/>
                <a:cs typeface="Arial"/>
              </a:rPr>
              <a:t>уздечки </a:t>
            </a:r>
            <a:r>
              <a:rPr sz="2800" spc="300" dirty="0">
                <a:latin typeface="Arial"/>
                <a:cs typeface="Arial"/>
              </a:rPr>
              <a:t>и </a:t>
            </a:r>
            <a:r>
              <a:rPr sz="2800" spc="375" dirty="0">
                <a:latin typeface="Arial"/>
                <a:cs typeface="Arial"/>
              </a:rPr>
              <a:t>тяжи </a:t>
            </a:r>
            <a:r>
              <a:rPr sz="2800" spc="215" dirty="0">
                <a:latin typeface="Arial"/>
                <a:cs typeface="Arial"/>
              </a:rPr>
              <a:t>слизистой </a:t>
            </a:r>
            <a:r>
              <a:rPr sz="2800" spc="220" dirty="0">
                <a:latin typeface="Arial"/>
                <a:cs typeface="Arial"/>
              </a:rPr>
              <a:t>оболочки  </a:t>
            </a:r>
            <a:r>
              <a:rPr sz="2800" spc="175" dirty="0">
                <a:latin typeface="Arial"/>
                <a:cs typeface="Arial"/>
              </a:rPr>
              <a:t>преддверия рта, </a:t>
            </a:r>
            <a:r>
              <a:rPr sz="2800" spc="190" dirty="0">
                <a:latin typeface="Arial"/>
                <a:cs typeface="Arial"/>
              </a:rPr>
              <a:t>располагается </a:t>
            </a:r>
            <a:r>
              <a:rPr sz="2800" spc="210" dirty="0">
                <a:latin typeface="Arial"/>
                <a:cs typeface="Arial"/>
              </a:rPr>
              <a:t>на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1–  </a:t>
            </a:r>
            <a:r>
              <a:rPr sz="2800" spc="235" dirty="0">
                <a:latin typeface="Arial"/>
                <a:cs typeface="Arial"/>
              </a:rPr>
              <a:t>2мм </a:t>
            </a:r>
            <a:r>
              <a:rPr sz="2800" spc="190" dirty="0">
                <a:latin typeface="Arial"/>
                <a:cs typeface="Arial"/>
              </a:rPr>
              <a:t>от </a:t>
            </a:r>
            <a:r>
              <a:rPr sz="2800" spc="185" dirty="0">
                <a:latin typeface="Arial"/>
                <a:cs typeface="Arial"/>
              </a:rPr>
              <a:t>переходной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240" dirty="0">
                <a:latin typeface="Arial"/>
                <a:cs typeface="Arial"/>
              </a:rPr>
              <a:t>складки.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358900"/>
            <a:ext cx="3578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30" dirty="0"/>
              <a:t>С</a:t>
            </a:r>
            <a:r>
              <a:rPr spc="295" dirty="0"/>
              <a:t>о</a:t>
            </a:r>
            <a:r>
              <a:rPr spc="440" dirty="0"/>
              <a:t>д</a:t>
            </a:r>
            <a:r>
              <a:rPr spc="420" dirty="0"/>
              <a:t>ерж</a:t>
            </a:r>
            <a:r>
              <a:rPr spc="345" dirty="0"/>
              <a:t>а</a:t>
            </a:r>
            <a:r>
              <a:rPr spc="375" dirty="0"/>
              <a:t>н</a:t>
            </a:r>
            <a:r>
              <a:rPr spc="295" dirty="0"/>
              <a:t>и</a:t>
            </a:r>
            <a:r>
              <a:rPr spc="30" dirty="0"/>
              <a:t>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2282190"/>
            <a:ext cx="7787640" cy="416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1972310" indent="-43180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15" dirty="0">
                <a:latin typeface="Arial"/>
                <a:cs typeface="Arial"/>
              </a:rPr>
              <a:t>Понятие </a:t>
            </a:r>
            <a:r>
              <a:rPr sz="2350" spc="175" dirty="0">
                <a:latin typeface="Arial"/>
                <a:cs typeface="Arial"/>
              </a:rPr>
              <a:t>протез. </a:t>
            </a:r>
            <a:r>
              <a:rPr sz="2350" spc="170" dirty="0">
                <a:latin typeface="Arial"/>
                <a:cs typeface="Arial"/>
              </a:rPr>
              <a:t>Виды </a:t>
            </a:r>
            <a:r>
              <a:rPr sz="2350" spc="250" dirty="0">
                <a:latin typeface="Arial"/>
                <a:cs typeface="Arial"/>
              </a:rPr>
              <a:t>и</a:t>
            </a:r>
            <a:r>
              <a:rPr sz="2350" spc="-180" dirty="0">
                <a:latin typeface="Arial"/>
                <a:cs typeface="Arial"/>
              </a:rPr>
              <a:t> </a:t>
            </a:r>
            <a:r>
              <a:rPr sz="2350" spc="215" dirty="0">
                <a:latin typeface="Arial"/>
                <a:cs typeface="Arial"/>
              </a:rPr>
              <a:t>функции  </a:t>
            </a:r>
            <a:r>
              <a:rPr sz="2350" spc="180" dirty="0">
                <a:latin typeface="Arial"/>
                <a:cs typeface="Arial"/>
              </a:rPr>
              <a:t>протезирования.</a:t>
            </a:r>
            <a:endParaRPr sz="2350">
              <a:latin typeface="Arial"/>
              <a:cs typeface="Arial"/>
            </a:endParaRPr>
          </a:p>
          <a:p>
            <a:pPr marL="444500" indent="-431800">
              <a:lnSpc>
                <a:spcPct val="100000"/>
              </a:lnSpc>
              <a:spcBef>
                <a:spcPts val="27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00" dirty="0">
                <a:latin typeface="Arial"/>
                <a:cs typeface="Arial"/>
              </a:rPr>
              <a:t>Подготовка </a:t>
            </a:r>
            <a:r>
              <a:rPr sz="2350" spc="180" dirty="0">
                <a:latin typeface="Arial"/>
                <a:cs typeface="Arial"/>
              </a:rPr>
              <a:t>полости </a:t>
            </a:r>
            <a:r>
              <a:rPr sz="2350" spc="170" dirty="0">
                <a:latin typeface="Arial"/>
                <a:cs typeface="Arial"/>
              </a:rPr>
              <a:t>рта </a:t>
            </a:r>
            <a:r>
              <a:rPr sz="2350" spc="440" dirty="0">
                <a:latin typeface="Arial"/>
                <a:cs typeface="Arial"/>
              </a:rPr>
              <a:t>к</a:t>
            </a:r>
            <a:r>
              <a:rPr sz="2350" spc="-165" dirty="0">
                <a:latin typeface="Arial"/>
                <a:cs typeface="Arial"/>
              </a:rPr>
              <a:t> </a:t>
            </a:r>
            <a:r>
              <a:rPr sz="2350" spc="190" dirty="0">
                <a:latin typeface="Arial"/>
                <a:cs typeface="Arial"/>
              </a:rPr>
              <a:t>протезированию</a:t>
            </a:r>
            <a:endParaRPr sz="2350">
              <a:latin typeface="Arial"/>
              <a:cs typeface="Arial"/>
            </a:endParaRPr>
          </a:p>
          <a:p>
            <a:pPr marL="444500" indent="-431800">
              <a:lnSpc>
                <a:spcPct val="100000"/>
              </a:lnSpc>
              <a:spcBef>
                <a:spcPts val="27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170" dirty="0">
                <a:latin typeface="Arial"/>
                <a:cs typeface="Arial"/>
              </a:rPr>
              <a:t>Виды </a:t>
            </a:r>
            <a:r>
              <a:rPr sz="2350" spc="245" dirty="0">
                <a:latin typeface="Arial"/>
                <a:cs typeface="Arial"/>
              </a:rPr>
              <a:t>конструкций </a:t>
            </a:r>
            <a:r>
              <a:rPr sz="2350" spc="155" dirty="0">
                <a:latin typeface="Arial"/>
                <a:cs typeface="Arial"/>
              </a:rPr>
              <a:t>протезов.</a:t>
            </a:r>
            <a:r>
              <a:rPr sz="2350" spc="-95" dirty="0">
                <a:latin typeface="Arial"/>
                <a:cs typeface="Arial"/>
              </a:rPr>
              <a:t> </a:t>
            </a:r>
            <a:r>
              <a:rPr sz="2350" spc="185" dirty="0">
                <a:latin typeface="Arial"/>
                <a:cs typeface="Arial"/>
              </a:rPr>
              <a:t>Классификация.</a:t>
            </a:r>
            <a:endParaRPr sz="2350">
              <a:latin typeface="Arial"/>
              <a:cs typeface="Arial"/>
            </a:endParaRPr>
          </a:p>
          <a:p>
            <a:pPr marL="443865" marR="5080" indent="-431800">
              <a:lnSpc>
                <a:spcPct val="100400"/>
              </a:lnSpc>
              <a:spcBef>
                <a:spcPts val="245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25" dirty="0">
                <a:latin typeface="Arial"/>
                <a:cs typeface="Arial"/>
              </a:rPr>
              <a:t>Показания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00" dirty="0">
                <a:latin typeface="Arial"/>
                <a:cs typeface="Arial"/>
              </a:rPr>
              <a:t>противопоказания </a:t>
            </a:r>
            <a:r>
              <a:rPr sz="2350" spc="135" dirty="0">
                <a:latin typeface="Arial"/>
                <a:cs typeface="Arial"/>
              </a:rPr>
              <a:t>для</a:t>
            </a:r>
            <a:r>
              <a:rPr sz="2350" spc="-250" dirty="0">
                <a:latin typeface="Arial"/>
                <a:cs typeface="Arial"/>
              </a:rPr>
              <a:t> </a:t>
            </a:r>
            <a:r>
              <a:rPr sz="2350" spc="165" dirty="0">
                <a:latin typeface="Arial"/>
                <a:cs typeface="Arial"/>
              </a:rPr>
              <a:t>съемного  </a:t>
            </a:r>
            <a:r>
              <a:rPr sz="2350" spc="180" dirty="0">
                <a:latin typeface="Arial"/>
                <a:cs typeface="Arial"/>
              </a:rPr>
              <a:t>протезирования.</a:t>
            </a:r>
            <a:endParaRPr sz="2350">
              <a:latin typeface="Arial"/>
              <a:cs typeface="Arial"/>
            </a:endParaRPr>
          </a:p>
          <a:p>
            <a:pPr marL="444500" indent="-431800">
              <a:lnSpc>
                <a:spcPct val="100000"/>
              </a:lnSpc>
              <a:spcBef>
                <a:spcPts val="26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04" dirty="0">
                <a:latin typeface="Arial"/>
                <a:cs typeface="Arial"/>
              </a:rPr>
              <a:t>Границы </a:t>
            </a:r>
            <a:r>
              <a:rPr sz="2350" spc="140" dirty="0">
                <a:latin typeface="Arial"/>
                <a:cs typeface="Arial"/>
              </a:rPr>
              <a:t>базиса</a:t>
            </a:r>
            <a:r>
              <a:rPr sz="2350" dirty="0">
                <a:latin typeface="Arial"/>
                <a:cs typeface="Arial"/>
              </a:rPr>
              <a:t> </a:t>
            </a:r>
            <a:r>
              <a:rPr sz="2350" spc="270" dirty="0">
                <a:latin typeface="Arial"/>
                <a:cs typeface="Arial"/>
              </a:rPr>
              <a:t>ЧСПП</a:t>
            </a:r>
            <a:endParaRPr sz="2350">
              <a:latin typeface="Arial"/>
              <a:cs typeface="Arial"/>
            </a:endParaRPr>
          </a:p>
          <a:p>
            <a:pPr marL="443865" marR="612775" indent="-431800">
              <a:lnSpc>
                <a:spcPct val="100000"/>
              </a:lnSpc>
              <a:spcBef>
                <a:spcPts val="26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15" dirty="0">
                <a:latin typeface="Arial"/>
                <a:cs typeface="Arial"/>
              </a:rPr>
              <a:t>Фиксация </a:t>
            </a:r>
            <a:r>
              <a:rPr sz="2350" spc="270" dirty="0">
                <a:latin typeface="Arial"/>
                <a:cs typeface="Arial"/>
              </a:rPr>
              <a:t>ЧСПП </a:t>
            </a:r>
            <a:r>
              <a:rPr sz="2350" spc="70" dirty="0">
                <a:latin typeface="Arial"/>
                <a:cs typeface="Arial"/>
              </a:rPr>
              <a:t>в </a:t>
            </a:r>
            <a:r>
              <a:rPr sz="2350" spc="180" dirty="0">
                <a:latin typeface="Arial"/>
                <a:cs typeface="Arial"/>
              </a:rPr>
              <a:t>полости </a:t>
            </a:r>
            <a:r>
              <a:rPr sz="2350" spc="150" dirty="0">
                <a:latin typeface="Arial"/>
                <a:cs typeface="Arial"/>
              </a:rPr>
              <a:t>рта.</a:t>
            </a:r>
            <a:r>
              <a:rPr sz="2350" spc="-225" dirty="0">
                <a:latin typeface="Arial"/>
                <a:cs typeface="Arial"/>
              </a:rPr>
              <a:t> </a:t>
            </a:r>
            <a:r>
              <a:rPr sz="2350" spc="160" dirty="0">
                <a:latin typeface="Arial"/>
                <a:cs typeface="Arial"/>
              </a:rPr>
              <a:t>Элементы  </a:t>
            </a:r>
            <a:r>
              <a:rPr sz="2350" spc="180" dirty="0">
                <a:latin typeface="Arial"/>
                <a:cs typeface="Arial"/>
              </a:rPr>
              <a:t>фиксации. </a:t>
            </a:r>
            <a:r>
              <a:rPr sz="2350" spc="165" dirty="0">
                <a:latin typeface="Arial"/>
                <a:cs typeface="Arial"/>
              </a:rPr>
              <a:t>Виды </a:t>
            </a:r>
            <a:r>
              <a:rPr sz="2350" spc="185" dirty="0">
                <a:latin typeface="Arial"/>
                <a:cs typeface="Arial"/>
              </a:rPr>
              <a:t>клммеров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00" dirty="0">
                <a:latin typeface="Arial"/>
                <a:cs typeface="Arial"/>
              </a:rPr>
              <a:t>их</a:t>
            </a:r>
            <a:r>
              <a:rPr sz="2350" spc="-325" dirty="0">
                <a:latin typeface="Arial"/>
                <a:cs typeface="Arial"/>
              </a:rPr>
              <a:t> </a:t>
            </a:r>
            <a:r>
              <a:rPr sz="2350" spc="165" dirty="0">
                <a:latin typeface="Arial"/>
                <a:cs typeface="Arial"/>
              </a:rPr>
              <a:t>строение.</a:t>
            </a:r>
            <a:endParaRPr sz="2350">
              <a:latin typeface="Arial"/>
              <a:cs typeface="Arial"/>
            </a:endParaRPr>
          </a:p>
          <a:p>
            <a:pPr marL="443865" marR="975994" indent="-431800">
              <a:lnSpc>
                <a:spcPct val="100000"/>
              </a:lnSpc>
              <a:spcBef>
                <a:spcPts val="27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135" dirty="0">
                <a:latin typeface="Arial"/>
                <a:cs typeface="Arial"/>
              </a:rPr>
              <a:t>Таблица </a:t>
            </a:r>
            <a:r>
              <a:rPr sz="2350" spc="235" dirty="0">
                <a:latin typeface="Arial"/>
                <a:cs typeface="Arial"/>
              </a:rPr>
              <a:t>клинико- </a:t>
            </a:r>
            <a:r>
              <a:rPr sz="2350" spc="150" dirty="0">
                <a:latin typeface="Arial"/>
                <a:cs typeface="Arial"/>
              </a:rPr>
              <a:t>лабораторных</a:t>
            </a:r>
            <a:r>
              <a:rPr sz="2350" spc="-70" dirty="0">
                <a:latin typeface="Arial"/>
                <a:cs typeface="Arial"/>
              </a:rPr>
              <a:t> </a:t>
            </a:r>
            <a:r>
              <a:rPr sz="2350" spc="155" dirty="0">
                <a:latin typeface="Arial"/>
                <a:cs typeface="Arial"/>
              </a:rPr>
              <a:t>этапов  </a:t>
            </a:r>
            <a:r>
              <a:rPr sz="2350" spc="185" dirty="0">
                <a:latin typeface="Arial"/>
                <a:cs typeface="Arial"/>
              </a:rPr>
              <a:t>протезирования</a:t>
            </a:r>
            <a:r>
              <a:rPr sz="2350" spc="90" dirty="0">
                <a:latin typeface="Arial"/>
                <a:cs typeface="Arial"/>
              </a:rPr>
              <a:t> </a:t>
            </a:r>
            <a:r>
              <a:rPr sz="2350" spc="240" dirty="0">
                <a:latin typeface="Arial"/>
                <a:cs typeface="Arial"/>
              </a:rPr>
              <a:t>ЧСПП.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" y="1301749"/>
            <a:ext cx="7917815" cy="4119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marR="5080" indent="-222250">
              <a:lnSpc>
                <a:spcPct val="99700"/>
              </a:lnSpc>
              <a:spcBef>
                <a:spcPts val="95"/>
              </a:spcBef>
              <a:buClr>
                <a:srgbClr val="9F4CA2"/>
              </a:buClr>
              <a:buSzPct val="97959"/>
              <a:buFont typeface="Arial"/>
              <a:buChar char="•"/>
              <a:tabLst>
                <a:tab pos="234950" algn="l"/>
              </a:tabLst>
            </a:pPr>
            <a:r>
              <a:rPr sz="2450" spc="114" dirty="0">
                <a:latin typeface="Arial"/>
                <a:cs typeface="Arial"/>
              </a:rPr>
              <a:t>Зубы, </a:t>
            </a:r>
            <a:r>
              <a:rPr sz="2450" spc="175" dirty="0">
                <a:latin typeface="Arial"/>
                <a:cs typeface="Arial"/>
              </a:rPr>
              <a:t>сохранившиеся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290" dirty="0">
                <a:latin typeface="Arial"/>
                <a:cs typeface="Arial"/>
              </a:rPr>
              <a:t>нижней </a:t>
            </a:r>
            <a:r>
              <a:rPr sz="2450" spc="195" dirty="0">
                <a:latin typeface="Arial"/>
                <a:cs typeface="Arial"/>
              </a:rPr>
              <a:t>челюсти,  </a:t>
            </a:r>
            <a:r>
              <a:rPr sz="2450" spc="335" dirty="0">
                <a:latin typeface="Arial"/>
                <a:cs typeface="Arial"/>
              </a:rPr>
              <a:t>как </a:t>
            </a:r>
            <a:r>
              <a:rPr sz="2450" spc="180" dirty="0">
                <a:latin typeface="Arial"/>
                <a:cs typeface="Arial"/>
              </a:rPr>
              <a:t>премоляры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0" dirty="0">
                <a:latin typeface="Arial"/>
                <a:cs typeface="Arial"/>
              </a:rPr>
              <a:t>моляры </a:t>
            </a:r>
            <a:r>
              <a:rPr sz="2450" spc="185" dirty="0">
                <a:latin typeface="Arial"/>
                <a:cs typeface="Arial"/>
              </a:rPr>
              <a:t>на </a:t>
            </a:r>
            <a:r>
              <a:rPr sz="2450" spc="160" dirty="0">
                <a:latin typeface="Arial"/>
                <a:cs typeface="Arial"/>
              </a:rPr>
              <a:t>верхней  </a:t>
            </a:r>
            <a:r>
              <a:rPr sz="2450" spc="195" dirty="0">
                <a:latin typeface="Arial"/>
                <a:cs typeface="Arial"/>
              </a:rPr>
              <a:t>челюсти, перекрываются </a:t>
            </a:r>
            <a:r>
              <a:rPr sz="2450" spc="155" dirty="0">
                <a:latin typeface="Arial"/>
                <a:cs typeface="Arial"/>
              </a:rPr>
              <a:t>базисом </a:t>
            </a:r>
            <a:r>
              <a:rPr sz="2450" spc="170" dirty="0">
                <a:latin typeface="Arial"/>
                <a:cs typeface="Arial"/>
              </a:rPr>
              <a:t>протеза  </a:t>
            </a:r>
            <a:r>
              <a:rPr sz="2450" spc="245" dirty="0">
                <a:latin typeface="Arial"/>
                <a:cs typeface="Arial"/>
              </a:rPr>
              <a:t>почти </a:t>
            </a:r>
            <a:r>
              <a:rPr sz="2450" spc="90" dirty="0">
                <a:latin typeface="Arial"/>
                <a:cs typeface="Arial"/>
              </a:rPr>
              <a:t>до </a:t>
            </a:r>
            <a:r>
              <a:rPr sz="2450" spc="240" dirty="0">
                <a:latin typeface="Arial"/>
                <a:cs typeface="Arial"/>
              </a:rPr>
              <a:t>окклюзионной </a:t>
            </a:r>
            <a:r>
              <a:rPr sz="2450" spc="165" dirty="0">
                <a:latin typeface="Arial"/>
                <a:cs typeface="Arial"/>
              </a:rPr>
              <a:t>поверхности, </a:t>
            </a:r>
            <a:r>
              <a:rPr sz="2450" spc="175" dirty="0">
                <a:latin typeface="Arial"/>
                <a:cs typeface="Arial"/>
              </a:rPr>
              <a:t>не  </a:t>
            </a:r>
            <a:r>
              <a:rPr sz="2450" spc="150" dirty="0">
                <a:latin typeface="Arial"/>
                <a:cs typeface="Arial"/>
              </a:rPr>
              <a:t>менее </a:t>
            </a:r>
            <a:r>
              <a:rPr sz="2450" spc="210" dirty="0">
                <a:latin typeface="Arial"/>
                <a:cs typeface="Arial"/>
              </a:rPr>
              <a:t>чем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75" dirty="0">
                <a:latin typeface="Arial"/>
                <a:cs typeface="Arial"/>
              </a:rPr>
              <a:t>2/3 </a:t>
            </a:r>
            <a:r>
              <a:rPr sz="2450" spc="150" dirty="0">
                <a:latin typeface="Arial"/>
                <a:cs typeface="Arial"/>
              </a:rPr>
              <a:t>высоты </a:t>
            </a:r>
            <a:r>
              <a:rPr sz="2450" spc="245" dirty="0">
                <a:latin typeface="Arial"/>
                <a:cs typeface="Arial"/>
              </a:rPr>
              <a:t>коронки. </a:t>
            </a:r>
            <a:r>
              <a:rPr sz="2450" spc="220" dirty="0">
                <a:latin typeface="Arial"/>
                <a:cs typeface="Arial"/>
              </a:rPr>
              <a:t>Причем,  </a:t>
            </a:r>
            <a:r>
              <a:rPr sz="2450" spc="165" dirty="0">
                <a:latin typeface="Arial"/>
                <a:cs typeface="Arial"/>
              </a:rPr>
              <a:t>резцы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295" dirty="0">
                <a:latin typeface="Arial"/>
                <a:cs typeface="Arial"/>
              </a:rPr>
              <a:t>клыки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60" dirty="0">
                <a:latin typeface="Arial"/>
                <a:cs typeface="Arial"/>
              </a:rPr>
              <a:t>верхней </a:t>
            </a:r>
            <a:r>
              <a:rPr sz="2450" spc="204" dirty="0">
                <a:latin typeface="Arial"/>
                <a:cs typeface="Arial"/>
              </a:rPr>
              <a:t>челюсти  </a:t>
            </a:r>
            <a:r>
              <a:rPr sz="2450" spc="195" dirty="0">
                <a:latin typeface="Arial"/>
                <a:cs typeface="Arial"/>
              </a:rPr>
              <a:t>перекрываются </a:t>
            </a:r>
            <a:r>
              <a:rPr sz="2450" spc="185" dirty="0">
                <a:latin typeface="Arial"/>
                <a:cs typeface="Arial"/>
              </a:rPr>
              <a:t>лишь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50" dirty="0">
                <a:latin typeface="Arial"/>
                <a:cs typeface="Arial"/>
              </a:rPr>
              <a:t>1/3, </a:t>
            </a:r>
            <a:r>
              <a:rPr sz="2450" spc="90" dirty="0">
                <a:latin typeface="Arial"/>
                <a:cs typeface="Arial"/>
              </a:rPr>
              <a:t>до </a:t>
            </a:r>
            <a:r>
              <a:rPr sz="2450" spc="175" dirty="0">
                <a:latin typeface="Arial"/>
                <a:cs typeface="Arial"/>
              </a:rPr>
              <a:t>зубных  </a:t>
            </a:r>
            <a:r>
              <a:rPr sz="2450" spc="190" dirty="0">
                <a:latin typeface="Arial"/>
                <a:cs typeface="Arial"/>
              </a:rPr>
              <a:t>бугорков, </a:t>
            </a:r>
            <a:r>
              <a:rPr sz="2450" spc="225" dirty="0">
                <a:latin typeface="Arial"/>
                <a:cs typeface="Arial"/>
              </a:rPr>
              <a:t>что </a:t>
            </a:r>
            <a:r>
              <a:rPr sz="2450" spc="135" dirty="0">
                <a:latin typeface="Arial"/>
                <a:cs typeface="Arial"/>
              </a:rPr>
              <a:t>обусловливается </a:t>
            </a:r>
            <a:r>
              <a:rPr sz="2450" spc="145" dirty="0">
                <a:latin typeface="Arial"/>
                <a:cs typeface="Arial"/>
              </a:rPr>
              <a:t>видом</a:t>
            </a:r>
            <a:r>
              <a:rPr sz="2450" spc="-190" dirty="0">
                <a:latin typeface="Arial"/>
                <a:cs typeface="Arial"/>
              </a:rPr>
              <a:t> </a:t>
            </a:r>
            <a:r>
              <a:rPr sz="2450" spc="235" dirty="0">
                <a:latin typeface="Arial"/>
                <a:cs typeface="Arial"/>
              </a:rPr>
              <a:t>прикуса 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65" dirty="0">
                <a:latin typeface="Arial"/>
                <a:cs typeface="Arial"/>
              </a:rPr>
              <a:t>размером </a:t>
            </a:r>
            <a:r>
              <a:rPr sz="2450" spc="155" dirty="0">
                <a:latin typeface="Arial"/>
                <a:cs typeface="Arial"/>
              </a:rPr>
              <a:t>резцового </a:t>
            </a:r>
            <a:r>
              <a:rPr sz="2450" spc="220" dirty="0">
                <a:latin typeface="Arial"/>
                <a:cs typeface="Arial"/>
              </a:rPr>
              <a:t>перекрытия </a:t>
            </a:r>
            <a:r>
              <a:rPr sz="2450" spc="225" dirty="0">
                <a:latin typeface="Arial"/>
                <a:cs typeface="Arial"/>
              </a:rPr>
              <a:t>(при </a:t>
            </a:r>
            <a:r>
              <a:rPr sz="2450" spc="160" dirty="0">
                <a:latin typeface="Arial"/>
                <a:cs typeface="Arial"/>
              </a:rPr>
              <a:t>этом  </a:t>
            </a:r>
            <a:r>
              <a:rPr sz="2450" spc="180" dirty="0">
                <a:latin typeface="Arial"/>
                <a:cs typeface="Arial"/>
              </a:rPr>
              <a:t>не </a:t>
            </a:r>
            <a:r>
              <a:rPr sz="2450" spc="210" dirty="0">
                <a:latin typeface="Arial"/>
                <a:cs typeface="Arial"/>
              </a:rPr>
              <a:t>должен </a:t>
            </a:r>
            <a:r>
              <a:rPr sz="2450" spc="180" dirty="0">
                <a:latin typeface="Arial"/>
                <a:cs typeface="Arial"/>
              </a:rPr>
              <a:t>нарушаться </a:t>
            </a:r>
            <a:r>
              <a:rPr sz="2450" spc="204" dirty="0">
                <a:latin typeface="Arial"/>
                <a:cs typeface="Arial"/>
              </a:rPr>
              <a:t>режуще-бугорковый  </a:t>
            </a:r>
            <a:r>
              <a:rPr sz="2450" spc="260" dirty="0">
                <a:latin typeface="Arial"/>
                <a:cs typeface="Arial"/>
              </a:rPr>
              <a:t>контакт </a:t>
            </a:r>
            <a:r>
              <a:rPr sz="2450" spc="140" dirty="0">
                <a:latin typeface="Arial"/>
                <a:cs typeface="Arial"/>
              </a:rPr>
              <a:t>с </a:t>
            </a:r>
            <a:r>
              <a:rPr sz="2450" spc="175" dirty="0">
                <a:latin typeface="Arial"/>
                <a:cs typeface="Arial"/>
              </a:rPr>
              <a:t>зубами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290" dirty="0">
                <a:latin typeface="Arial"/>
                <a:cs typeface="Arial"/>
              </a:rPr>
              <a:t>нижней</a:t>
            </a:r>
            <a:r>
              <a:rPr sz="2450" spc="-265" dirty="0">
                <a:latin typeface="Arial"/>
                <a:cs typeface="Arial"/>
              </a:rPr>
              <a:t> </a:t>
            </a:r>
            <a:r>
              <a:rPr sz="2450" spc="185" dirty="0">
                <a:latin typeface="Arial"/>
                <a:cs typeface="Arial"/>
              </a:rPr>
              <a:t>челюсти).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654049"/>
            <a:ext cx="8700135" cy="3486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marR="684530" indent="-185420">
              <a:lnSpc>
                <a:spcPct val="999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198120" algn="l"/>
              </a:tabLst>
            </a:pPr>
            <a:r>
              <a:rPr sz="2050" spc="185" dirty="0">
                <a:latin typeface="Arial"/>
                <a:cs typeface="Arial"/>
              </a:rPr>
              <a:t>На </a:t>
            </a:r>
            <a:r>
              <a:rPr sz="2050" spc="130" dirty="0">
                <a:latin typeface="Arial"/>
                <a:cs typeface="Arial"/>
              </a:rPr>
              <a:t>верхней </a:t>
            </a:r>
            <a:r>
              <a:rPr sz="2050" spc="175" dirty="0">
                <a:latin typeface="Arial"/>
                <a:cs typeface="Arial"/>
              </a:rPr>
              <a:t>челюсти </a:t>
            </a:r>
            <a:r>
              <a:rPr sz="2050" spc="130" dirty="0">
                <a:latin typeface="Arial"/>
                <a:cs typeface="Arial"/>
              </a:rPr>
              <a:t>базис </a:t>
            </a:r>
            <a:r>
              <a:rPr sz="2050" spc="145" dirty="0">
                <a:latin typeface="Arial"/>
                <a:cs typeface="Arial"/>
              </a:rPr>
              <a:t>протеза </a:t>
            </a:r>
            <a:r>
              <a:rPr sz="2050" spc="110" dirty="0">
                <a:latin typeface="Arial"/>
                <a:cs typeface="Arial"/>
              </a:rPr>
              <a:t>охватывает  альвеолярные </a:t>
            </a:r>
            <a:r>
              <a:rPr sz="2050" spc="155" dirty="0">
                <a:latin typeface="Arial"/>
                <a:cs typeface="Arial"/>
              </a:rPr>
              <a:t>бугры, </a:t>
            </a:r>
            <a:r>
              <a:rPr sz="2050" spc="185" dirty="0">
                <a:latin typeface="Arial"/>
                <a:cs typeface="Arial"/>
              </a:rPr>
              <a:t>что </a:t>
            </a:r>
            <a:r>
              <a:rPr sz="2050" spc="130" dirty="0">
                <a:latin typeface="Arial"/>
                <a:cs typeface="Arial"/>
              </a:rPr>
              <a:t>обеспечивает </a:t>
            </a:r>
            <a:r>
              <a:rPr sz="2050" spc="150" dirty="0">
                <a:latin typeface="Arial"/>
                <a:cs typeface="Arial"/>
              </a:rPr>
              <a:t>устойчивость  </a:t>
            </a:r>
            <a:r>
              <a:rPr sz="2050" spc="135" dirty="0">
                <a:latin typeface="Arial"/>
                <a:cs typeface="Arial"/>
              </a:rPr>
              <a:t>протеза, </a:t>
            </a:r>
            <a:r>
              <a:rPr sz="2050" spc="75" dirty="0">
                <a:latin typeface="Arial"/>
                <a:cs typeface="Arial"/>
              </a:rPr>
              <a:t>а </a:t>
            </a:r>
            <a:r>
              <a:rPr sz="2050" spc="130" dirty="0">
                <a:latin typeface="Arial"/>
                <a:cs typeface="Arial"/>
              </a:rPr>
              <a:t>дистальная </a:t>
            </a:r>
            <a:r>
              <a:rPr sz="2050" spc="175" dirty="0">
                <a:latin typeface="Arial"/>
                <a:cs typeface="Arial"/>
              </a:rPr>
              <a:t>граница </a:t>
            </a:r>
            <a:r>
              <a:rPr sz="2050" spc="160" dirty="0">
                <a:latin typeface="Arial"/>
                <a:cs typeface="Arial"/>
              </a:rPr>
              <a:t>его </a:t>
            </a:r>
            <a:r>
              <a:rPr sz="2050" spc="120" dirty="0">
                <a:latin typeface="Arial"/>
                <a:cs typeface="Arial"/>
              </a:rPr>
              <a:t>базиса </a:t>
            </a:r>
            <a:r>
              <a:rPr sz="2050" spc="145" dirty="0">
                <a:latin typeface="Arial"/>
                <a:cs typeface="Arial"/>
              </a:rPr>
              <a:t>не </a:t>
            </a:r>
            <a:r>
              <a:rPr sz="2050" spc="114" dirty="0">
                <a:latin typeface="Arial"/>
                <a:cs typeface="Arial"/>
              </a:rPr>
              <a:t>доходит</a:t>
            </a:r>
            <a:r>
              <a:rPr sz="2050" spc="-285" dirty="0">
                <a:latin typeface="Arial"/>
                <a:cs typeface="Arial"/>
              </a:rPr>
              <a:t> </a:t>
            </a:r>
            <a:r>
              <a:rPr sz="2050" spc="70" dirty="0">
                <a:latin typeface="Arial"/>
                <a:cs typeface="Arial"/>
              </a:rPr>
              <a:t>до  </a:t>
            </a:r>
            <a:r>
              <a:rPr sz="2050" spc="195" dirty="0">
                <a:latin typeface="Arial"/>
                <a:cs typeface="Arial"/>
              </a:rPr>
              <a:t>линии </a:t>
            </a:r>
            <a:r>
              <a:rPr sz="2050" spc="175" dirty="0">
                <a:latin typeface="Arial"/>
                <a:cs typeface="Arial"/>
              </a:rPr>
              <a:t>А</a:t>
            </a:r>
            <a:r>
              <a:rPr sz="2050" spc="-25" dirty="0">
                <a:latin typeface="Arial"/>
                <a:cs typeface="Arial"/>
              </a:rPr>
              <a:t> </a:t>
            </a:r>
            <a:r>
              <a:rPr sz="2050" spc="125" dirty="0">
                <a:latin typeface="Arial"/>
                <a:cs typeface="Arial"/>
              </a:rPr>
              <a:t>на1–2мм</a:t>
            </a:r>
            <a:endParaRPr sz="2050">
              <a:latin typeface="Arial"/>
              <a:cs typeface="Arial"/>
            </a:endParaRPr>
          </a:p>
          <a:p>
            <a:pPr marL="198120" marR="5080" indent="-185420">
              <a:lnSpc>
                <a:spcPct val="99900"/>
              </a:lnSpc>
              <a:spcBef>
                <a:spcPts val="225"/>
              </a:spcBef>
              <a:buClr>
                <a:srgbClr val="9F4CA2"/>
              </a:buClr>
              <a:buFont typeface="Arial"/>
              <a:buChar char="•"/>
              <a:tabLst>
                <a:tab pos="198120" algn="l"/>
              </a:tabLst>
            </a:pPr>
            <a:r>
              <a:rPr sz="2050" b="1" spc="55" dirty="0">
                <a:latin typeface="Verdana"/>
                <a:cs typeface="Verdana"/>
              </a:rPr>
              <a:t>Линия </a:t>
            </a:r>
            <a:r>
              <a:rPr sz="2050" b="1" spc="65" dirty="0">
                <a:latin typeface="Verdana"/>
                <a:cs typeface="Verdana"/>
              </a:rPr>
              <a:t>А </a:t>
            </a:r>
            <a:r>
              <a:rPr sz="2050" b="1" spc="-10" dirty="0">
                <a:latin typeface="Verdana"/>
                <a:cs typeface="Verdana"/>
              </a:rPr>
              <a:t>— </a:t>
            </a:r>
            <a:r>
              <a:rPr sz="2050" b="1" spc="35" dirty="0">
                <a:latin typeface="Verdana"/>
                <a:cs typeface="Verdana"/>
              </a:rPr>
              <a:t>участок </a:t>
            </a:r>
            <a:r>
              <a:rPr sz="2050" b="1" spc="-55" dirty="0">
                <a:latin typeface="Verdana"/>
                <a:cs typeface="Verdana"/>
              </a:rPr>
              <a:t>перехода </a:t>
            </a:r>
            <a:r>
              <a:rPr sz="2050" b="1" spc="40" dirty="0">
                <a:latin typeface="Verdana"/>
                <a:cs typeface="Verdana"/>
              </a:rPr>
              <a:t>слизистой </a:t>
            </a:r>
            <a:r>
              <a:rPr sz="2050" b="1" dirty="0">
                <a:latin typeface="Verdana"/>
                <a:cs typeface="Verdana"/>
              </a:rPr>
              <a:t>оболочки </a:t>
            </a:r>
            <a:r>
              <a:rPr sz="2050" b="1" spc="15" dirty="0">
                <a:latin typeface="Verdana"/>
                <a:cs typeface="Verdana"/>
              </a:rPr>
              <a:t>с  </a:t>
            </a:r>
            <a:r>
              <a:rPr sz="2050" b="1" spc="20" dirty="0">
                <a:latin typeface="Verdana"/>
                <a:cs typeface="Verdana"/>
              </a:rPr>
              <a:t>твёрдого </a:t>
            </a:r>
            <a:r>
              <a:rPr sz="2050" b="1" spc="-40" dirty="0">
                <a:latin typeface="Verdana"/>
                <a:cs typeface="Verdana"/>
              </a:rPr>
              <a:t>нёба </a:t>
            </a:r>
            <a:r>
              <a:rPr sz="2050" b="1" spc="-10" dirty="0">
                <a:latin typeface="Verdana"/>
                <a:cs typeface="Verdana"/>
              </a:rPr>
              <a:t>на </a:t>
            </a:r>
            <a:r>
              <a:rPr sz="2050" b="1" spc="65" dirty="0">
                <a:latin typeface="Verdana"/>
                <a:cs typeface="Verdana"/>
              </a:rPr>
              <a:t>мягкое</a:t>
            </a:r>
            <a:r>
              <a:rPr sz="2050" spc="65" dirty="0">
                <a:latin typeface="Arial"/>
                <a:cs typeface="Arial"/>
              </a:rPr>
              <a:t>. </a:t>
            </a:r>
            <a:r>
              <a:rPr sz="2050" spc="229" dirty="0">
                <a:latin typeface="Arial"/>
                <a:cs typeface="Arial"/>
              </a:rPr>
              <a:t>При </a:t>
            </a:r>
            <a:r>
              <a:rPr sz="2050" spc="170" dirty="0">
                <a:latin typeface="Arial"/>
                <a:cs typeface="Arial"/>
              </a:rPr>
              <a:t>произнесении звука </a:t>
            </a:r>
            <a:r>
              <a:rPr sz="2050" spc="100" dirty="0">
                <a:latin typeface="Arial"/>
                <a:cs typeface="Arial"/>
              </a:rPr>
              <a:t>«а»  </a:t>
            </a:r>
            <a:r>
              <a:rPr sz="2050" spc="200" dirty="0">
                <a:latin typeface="Arial"/>
                <a:cs typeface="Arial"/>
              </a:rPr>
              <a:t>мягкое </a:t>
            </a:r>
            <a:r>
              <a:rPr sz="2050" spc="110" dirty="0">
                <a:latin typeface="Arial"/>
                <a:cs typeface="Arial"/>
              </a:rPr>
              <a:t>нёбо </a:t>
            </a:r>
            <a:r>
              <a:rPr sz="2050" spc="160" dirty="0">
                <a:latin typeface="Arial"/>
                <a:cs typeface="Arial"/>
              </a:rPr>
              <a:t>приподнимается, </a:t>
            </a:r>
            <a:r>
              <a:rPr sz="2050" spc="125" dirty="0">
                <a:latin typeface="Arial"/>
                <a:cs typeface="Arial"/>
              </a:rPr>
              <a:t>благодаря </a:t>
            </a:r>
            <a:r>
              <a:rPr sz="2050" spc="175" dirty="0">
                <a:latin typeface="Arial"/>
                <a:cs typeface="Arial"/>
              </a:rPr>
              <a:t>чему </a:t>
            </a:r>
            <a:r>
              <a:rPr sz="2050" spc="200" dirty="0">
                <a:latin typeface="Arial"/>
                <a:cs typeface="Arial"/>
              </a:rPr>
              <a:t>чётко  </a:t>
            </a:r>
            <a:r>
              <a:rPr sz="2050" spc="114" dirty="0">
                <a:latin typeface="Arial"/>
                <a:cs typeface="Arial"/>
              </a:rPr>
              <a:t>обрисовывается переход </a:t>
            </a:r>
            <a:r>
              <a:rPr sz="2050" spc="180" dirty="0">
                <a:latin typeface="Arial"/>
                <a:cs typeface="Arial"/>
              </a:rPr>
              <a:t>неподвижной </a:t>
            </a:r>
            <a:r>
              <a:rPr sz="2050" spc="160" dirty="0">
                <a:latin typeface="Arial"/>
                <a:cs typeface="Arial"/>
              </a:rPr>
              <a:t>слизистой </a:t>
            </a:r>
            <a:r>
              <a:rPr sz="2050" spc="165" dirty="0">
                <a:latin typeface="Arial"/>
                <a:cs typeface="Arial"/>
              </a:rPr>
              <a:t>оболочки</a:t>
            </a:r>
            <a:r>
              <a:rPr sz="2050" spc="-100" dirty="0">
                <a:latin typeface="Arial"/>
                <a:cs typeface="Arial"/>
              </a:rPr>
              <a:t> </a:t>
            </a:r>
            <a:r>
              <a:rPr sz="2050" spc="55" dirty="0">
                <a:latin typeface="Arial"/>
                <a:cs typeface="Arial"/>
              </a:rPr>
              <a:t>в  </a:t>
            </a:r>
            <a:r>
              <a:rPr sz="2050" spc="190" dirty="0">
                <a:latin typeface="Arial"/>
                <a:cs typeface="Arial"/>
              </a:rPr>
              <a:t>подвижную. </a:t>
            </a:r>
            <a:r>
              <a:rPr sz="2050" spc="180" dirty="0">
                <a:latin typeface="Arial"/>
                <a:cs typeface="Arial"/>
              </a:rPr>
              <a:t>На </a:t>
            </a:r>
            <a:r>
              <a:rPr sz="2050" spc="145" dirty="0">
                <a:latin typeface="Arial"/>
                <a:cs typeface="Arial"/>
              </a:rPr>
              <a:t>этой </a:t>
            </a:r>
            <a:r>
              <a:rPr sz="2050" spc="195" dirty="0">
                <a:latin typeface="Arial"/>
                <a:cs typeface="Arial"/>
              </a:rPr>
              <a:t>линии </a:t>
            </a:r>
            <a:r>
              <a:rPr sz="2050" spc="155" dirty="0">
                <a:latin typeface="Arial"/>
                <a:cs typeface="Arial"/>
              </a:rPr>
              <a:t>располагаются </a:t>
            </a:r>
            <a:r>
              <a:rPr sz="2050" spc="125" dirty="0">
                <a:latin typeface="Arial"/>
                <a:cs typeface="Arial"/>
              </a:rPr>
              <a:t>слепые </a:t>
            </a:r>
            <a:r>
              <a:rPr sz="2050" spc="204" dirty="0">
                <a:latin typeface="Arial"/>
                <a:cs typeface="Arial"/>
              </a:rPr>
              <a:t>ямки.  </a:t>
            </a:r>
            <a:r>
              <a:rPr sz="2050" spc="229" dirty="0">
                <a:latin typeface="Arial"/>
                <a:cs typeface="Arial"/>
              </a:rPr>
              <a:t>При </a:t>
            </a:r>
            <a:r>
              <a:rPr sz="2050" spc="160" dirty="0">
                <a:latin typeface="Arial"/>
                <a:cs typeface="Arial"/>
              </a:rPr>
              <a:t>минимальном </a:t>
            </a:r>
            <a:r>
              <a:rPr sz="2050" spc="155" dirty="0">
                <a:latin typeface="Arial"/>
                <a:cs typeface="Arial"/>
              </a:rPr>
              <a:t>количестве </a:t>
            </a:r>
            <a:r>
              <a:rPr sz="2050" spc="110" dirty="0">
                <a:latin typeface="Arial"/>
                <a:cs typeface="Arial"/>
              </a:rPr>
              <a:t>зубов </a:t>
            </a:r>
            <a:r>
              <a:rPr sz="2050" spc="150" dirty="0">
                <a:latin typeface="Arial"/>
                <a:cs typeface="Arial"/>
              </a:rPr>
              <a:t>на </a:t>
            </a:r>
            <a:r>
              <a:rPr sz="2050" spc="175" dirty="0">
                <a:latin typeface="Arial"/>
                <a:cs typeface="Arial"/>
              </a:rPr>
              <a:t>челюсти </a:t>
            </a:r>
            <a:r>
              <a:rPr sz="2050" spc="130" dirty="0">
                <a:latin typeface="Arial"/>
                <a:cs typeface="Arial"/>
              </a:rPr>
              <a:t>дистальная  </a:t>
            </a:r>
            <a:r>
              <a:rPr sz="2050" spc="175" dirty="0">
                <a:latin typeface="Arial"/>
                <a:cs typeface="Arial"/>
              </a:rPr>
              <a:t>граница </a:t>
            </a:r>
            <a:r>
              <a:rPr sz="2050" spc="120" dirty="0">
                <a:latin typeface="Arial"/>
                <a:cs typeface="Arial"/>
              </a:rPr>
              <a:t>базиса </a:t>
            </a:r>
            <a:r>
              <a:rPr sz="2050" spc="155" dirty="0">
                <a:latin typeface="Arial"/>
                <a:cs typeface="Arial"/>
              </a:rPr>
              <a:t>удлиняется </a:t>
            </a:r>
            <a:r>
              <a:rPr sz="2050" spc="210" dirty="0">
                <a:latin typeface="Arial"/>
                <a:cs typeface="Arial"/>
              </a:rPr>
              <a:t>и </a:t>
            </a:r>
            <a:r>
              <a:rPr sz="2050" spc="110" dirty="0">
                <a:latin typeface="Arial"/>
                <a:cs typeface="Arial"/>
              </a:rPr>
              <a:t>совпадает </a:t>
            </a:r>
            <a:r>
              <a:rPr sz="2050" spc="114" dirty="0">
                <a:latin typeface="Arial"/>
                <a:cs typeface="Arial"/>
              </a:rPr>
              <a:t>с </a:t>
            </a:r>
            <a:r>
              <a:rPr sz="2050" spc="175" dirty="0">
                <a:latin typeface="Arial"/>
                <a:cs typeface="Arial"/>
              </a:rPr>
              <a:t>линией</a:t>
            </a:r>
            <a:r>
              <a:rPr sz="2050" spc="-325" dirty="0">
                <a:latin typeface="Arial"/>
                <a:cs typeface="Arial"/>
              </a:rPr>
              <a:t> </a:t>
            </a:r>
            <a:r>
              <a:rPr sz="2050" spc="130" dirty="0">
                <a:latin typeface="Arial"/>
                <a:cs typeface="Arial"/>
              </a:rPr>
              <a:t>А.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4260850"/>
            <a:ext cx="3743960" cy="259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10C9E-3453-F341-A415-F047487D2595}"/>
              </a:ext>
            </a:extLst>
          </p:cNvPr>
          <p:cNvSpPr txBox="1"/>
          <p:nvPr/>
        </p:nvSpPr>
        <p:spPr>
          <a:xfrm>
            <a:off x="3176728" y="537475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Линия 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2C8CBFE4-D9AF-E649-B0C8-7BE465E3B5FE}"/>
                  </a:ext>
                </a:extLst>
              </p14:cNvPr>
              <p14:cNvContentPartPr/>
              <p14:nvPr/>
            </p14:nvContentPartPr>
            <p14:xfrm>
              <a:off x="-1186438" y="3526545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2C8CBFE4-D9AF-E649-B0C8-7BE465E3B5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04078" y="350890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8DEB6DF3-9BB4-3A47-9A2D-8AAF84F9160F}"/>
                  </a:ext>
                </a:extLst>
              </p14:cNvPr>
              <p14:cNvContentPartPr/>
              <p14:nvPr/>
            </p14:nvContentPartPr>
            <p14:xfrm>
              <a:off x="4253882" y="5487825"/>
              <a:ext cx="2102400" cy="41652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8DEB6DF3-9BB4-3A47-9A2D-8AAF84F916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5242" y="5478825"/>
                <a:ext cx="21200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00477271-C769-6943-BA61-71C5F8AF984C}"/>
                  </a:ext>
                </a:extLst>
              </p14:cNvPr>
              <p14:cNvContentPartPr/>
              <p14:nvPr/>
            </p14:nvContentPartPr>
            <p14:xfrm>
              <a:off x="6175922" y="5708505"/>
              <a:ext cx="204120" cy="270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00477271-C769-6943-BA61-71C5F8AF98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67282" y="5699505"/>
                <a:ext cx="221760" cy="28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725169"/>
            <a:ext cx="7777480" cy="535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marR="5080" indent="-199390">
              <a:lnSpc>
                <a:spcPct val="99400"/>
              </a:lnSpc>
              <a:spcBef>
                <a:spcPts val="105"/>
              </a:spcBef>
              <a:buClr>
                <a:srgbClr val="9F4CA2"/>
              </a:buClr>
              <a:buSzPct val="97727"/>
              <a:buFont typeface="Arial"/>
              <a:buChar char="•"/>
              <a:tabLst>
                <a:tab pos="212090" algn="l"/>
              </a:tabLst>
            </a:pPr>
            <a:r>
              <a:rPr sz="2200" b="1" spc="75" dirty="0">
                <a:latin typeface="Verdana"/>
                <a:cs typeface="Verdana"/>
              </a:rPr>
              <a:t>При </a:t>
            </a:r>
            <a:r>
              <a:rPr sz="2200" b="1" spc="15" dirty="0">
                <a:latin typeface="Verdana"/>
                <a:cs typeface="Verdana"/>
              </a:rPr>
              <a:t>наличии </a:t>
            </a:r>
            <a:r>
              <a:rPr sz="2200" b="1" dirty="0">
                <a:latin typeface="Verdana"/>
                <a:cs typeface="Verdana"/>
              </a:rPr>
              <a:t>торуса </a:t>
            </a:r>
            <a:r>
              <a:rPr sz="2200" spc="160" dirty="0">
                <a:latin typeface="Arial"/>
                <a:cs typeface="Arial"/>
              </a:rPr>
              <a:t>его </a:t>
            </a:r>
            <a:r>
              <a:rPr sz="2200" spc="170" dirty="0">
                <a:latin typeface="Arial"/>
                <a:cs typeface="Arial"/>
              </a:rPr>
              <a:t>перекрывают </a:t>
            </a:r>
            <a:r>
              <a:rPr sz="2200" spc="125" dirty="0">
                <a:latin typeface="Arial"/>
                <a:cs typeface="Arial"/>
              </a:rPr>
              <a:t>базисом,  </a:t>
            </a:r>
            <a:r>
              <a:rPr sz="2200" spc="130" dirty="0">
                <a:latin typeface="Arial"/>
                <a:cs typeface="Arial"/>
              </a:rPr>
              <a:t>предварительно </a:t>
            </a:r>
            <a:r>
              <a:rPr sz="2200" spc="125" dirty="0">
                <a:latin typeface="Arial"/>
                <a:cs typeface="Arial"/>
              </a:rPr>
              <a:t>изолировав </a:t>
            </a:r>
            <a:r>
              <a:rPr sz="2200" spc="160" dirty="0">
                <a:latin typeface="Arial"/>
                <a:cs typeface="Arial"/>
              </a:rPr>
              <a:t>на </a:t>
            </a:r>
            <a:r>
              <a:rPr sz="2200" spc="175" dirty="0">
                <a:latin typeface="Arial"/>
                <a:cs typeface="Arial"/>
              </a:rPr>
              <a:t>гипсовой </a:t>
            </a:r>
            <a:r>
              <a:rPr sz="2200" spc="120" dirty="0">
                <a:latin typeface="Arial"/>
                <a:cs typeface="Arial"/>
              </a:rPr>
              <a:t>модели  </a:t>
            </a:r>
            <a:r>
              <a:rPr sz="2200" spc="180" dirty="0">
                <a:latin typeface="Arial"/>
                <a:cs typeface="Arial"/>
              </a:rPr>
              <a:t>челюсти </a:t>
            </a:r>
            <a:r>
              <a:rPr sz="2200" spc="145" dirty="0">
                <a:latin typeface="Arial"/>
                <a:cs typeface="Arial"/>
              </a:rPr>
              <a:t>оловянной </a:t>
            </a:r>
            <a:r>
              <a:rPr sz="2200" spc="185" dirty="0">
                <a:latin typeface="Arial"/>
                <a:cs typeface="Arial"/>
              </a:rPr>
              <a:t>или </a:t>
            </a:r>
            <a:r>
              <a:rPr sz="2200" spc="180" dirty="0">
                <a:latin typeface="Arial"/>
                <a:cs typeface="Arial"/>
              </a:rPr>
              <a:t>другой </a:t>
            </a:r>
            <a:r>
              <a:rPr sz="2200" spc="105" dirty="0">
                <a:latin typeface="Arial"/>
                <a:cs typeface="Arial"/>
              </a:rPr>
              <a:t>фольгой. </a:t>
            </a:r>
            <a:r>
              <a:rPr sz="2200" spc="140" dirty="0">
                <a:latin typeface="Arial"/>
                <a:cs typeface="Arial"/>
              </a:rPr>
              <a:t>В </a:t>
            </a:r>
            <a:r>
              <a:rPr sz="2200" spc="204" dirty="0">
                <a:latin typeface="Arial"/>
                <a:cs typeface="Arial"/>
              </a:rPr>
              <a:t>таких  </a:t>
            </a:r>
            <a:r>
              <a:rPr sz="2200" spc="155" dirty="0">
                <a:latin typeface="Arial"/>
                <a:cs typeface="Arial"/>
              </a:rPr>
              <a:t>случаях </a:t>
            </a:r>
            <a:r>
              <a:rPr sz="2200" spc="160" dirty="0">
                <a:latin typeface="Arial"/>
                <a:cs typeface="Arial"/>
              </a:rPr>
              <a:t>на </a:t>
            </a:r>
            <a:r>
              <a:rPr sz="2200" spc="150" dirty="0">
                <a:latin typeface="Arial"/>
                <a:cs typeface="Arial"/>
              </a:rPr>
              <a:t>нёбной поверхности </a:t>
            </a:r>
            <a:r>
              <a:rPr sz="2200" spc="120" dirty="0">
                <a:latin typeface="Arial"/>
                <a:cs typeface="Arial"/>
              </a:rPr>
              <a:t>базиса </a:t>
            </a:r>
            <a:r>
              <a:rPr sz="2200" spc="130" dirty="0">
                <a:latin typeface="Arial"/>
                <a:cs typeface="Arial"/>
              </a:rPr>
              <a:t>образуется  </a:t>
            </a:r>
            <a:r>
              <a:rPr sz="2200" spc="145" dirty="0">
                <a:latin typeface="Arial"/>
                <a:cs typeface="Arial"/>
              </a:rPr>
              <a:t>выемка. </a:t>
            </a:r>
            <a:r>
              <a:rPr sz="2200" spc="240" dirty="0">
                <a:latin typeface="Arial"/>
                <a:cs typeface="Arial"/>
              </a:rPr>
              <a:t>При </a:t>
            </a:r>
            <a:r>
              <a:rPr sz="2200" spc="195" dirty="0">
                <a:latin typeface="Arial"/>
                <a:cs typeface="Arial"/>
              </a:rPr>
              <a:t>наличии </a:t>
            </a:r>
            <a:r>
              <a:rPr sz="2200" spc="130" dirty="0">
                <a:latin typeface="Arial"/>
                <a:cs typeface="Arial"/>
              </a:rPr>
              <a:t>большого </a:t>
            </a:r>
            <a:r>
              <a:rPr sz="2200" spc="160" dirty="0">
                <a:latin typeface="Arial"/>
                <a:cs typeface="Arial"/>
              </a:rPr>
              <a:t>количества  </a:t>
            </a:r>
            <a:r>
              <a:rPr sz="2200" spc="155" dirty="0">
                <a:latin typeface="Arial"/>
                <a:cs typeface="Arial"/>
              </a:rPr>
              <a:t>сохранившихся </a:t>
            </a:r>
            <a:r>
              <a:rPr sz="2200" spc="110" dirty="0">
                <a:latin typeface="Arial"/>
                <a:cs typeface="Arial"/>
              </a:rPr>
              <a:t>зубов </a:t>
            </a:r>
            <a:r>
              <a:rPr sz="2200" spc="155" dirty="0">
                <a:latin typeface="Arial"/>
                <a:cs typeface="Arial"/>
              </a:rPr>
              <a:t>торус </a:t>
            </a:r>
            <a:r>
              <a:rPr sz="2200" spc="225" dirty="0">
                <a:latin typeface="Arial"/>
                <a:cs typeface="Arial"/>
              </a:rPr>
              <a:t>можно </a:t>
            </a:r>
            <a:r>
              <a:rPr sz="2200" spc="135" dirty="0">
                <a:latin typeface="Arial"/>
                <a:cs typeface="Arial"/>
              </a:rPr>
              <a:t>обойти, </a:t>
            </a:r>
            <a:r>
              <a:rPr sz="2200" spc="150" dirty="0">
                <a:latin typeface="Arial"/>
                <a:cs typeface="Arial"/>
              </a:rPr>
              <a:t>не  </a:t>
            </a:r>
            <a:r>
              <a:rPr sz="2200" spc="175" dirty="0">
                <a:latin typeface="Arial"/>
                <a:cs typeface="Arial"/>
              </a:rPr>
              <a:t>покрывая </a:t>
            </a:r>
            <a:r>
              <a:rPr sz="2200" spc="160" dirty="0">
                <a:latin typeface="Arial"/>
                <a:cs typeface="Arial"/>
              </a:rPr>
              <a:t>его </a:t>
            </a:r>
            <a:r>
              <a:rPr sz="2200" spc="125" dirty="0">
                <a:latin typeface="Arial"/>
                <a:cs typeface="Arial"/>
              </a:rPr>
              <a:t>базисом. </a:t>
            </a:r>
            <a:r>
              <a:rPr sz="2200" spc="175" dirty="0">
                <a:latin typeface="Arial"/>
                <a:cs typeface="Arial"/>
              </a:rPr>
              <a:t>Изменение </a:t>
            </a:r>
            <a:r>
              <a:rPr sz="2200" spc="145" dirty="0">
                <a:latin typeface="Arial"/>
                <a:cs typeface="Arial"/>
              </a:rPr>
              <a:t>площади </a:t>
            </a:r>
            <a:r>
              <a:rPr sz="2200" spc="229" dirty="0">
                <a:latin typeface="Arial"/>
                <a:cs typeface="Arial"/>
              </a:rPr>
              <a:t>и  </a:t>
            </a:r>
            <a:r>
              <a:rPr sz="2200" spc="100" dirty="0">
                <a:latin typeface="Arial"/>
                <a:cs typeface="Arial"/>
              </a:rPr>
              <a:t>формы </a:t>
            </a:r>
            <a:r>
              <a:rPr sz="2200" spc="120" dirty="0">
                <a:latin typeface="Arial"/>
                <a:cs typeface="Arial"/>
              </a:rPr>
              <a:t>базиса </a:t>
            </a:r>
            <a:r>
              <a:rPr sz="2200" spc="160" dirty="0">
                <a:latin typeface="Arial"/>
                <a:cs typeface="Arial"/>
              </a:rPr>
              <a:t>допускается </a:t>
            </a:r>
            <a:r>
              <a:rPr sz="2200" spc="220" dirty="0">
                <a:latin typeface="Arial"/>
                <a:cs typeface="Arial"/>
              </a:rPr>
              <a:t>при </a:t>
            </a:r>
            <a:r>
              <a:rPr sz="2200" spc="110" dirty="0">
                <a:latin typeface="Arial"/>
                <a:cs typeface="Arial"/>
              </a:rPr>
              <a:t>дефектах </a:t>
            </a:r>
            <a:r>
              <a:rPr sz="2200" spc="165" dirty="0">
                <a:latin typeface="Arial"/>
                <a:cs typeface="Arial"/>
              </a:rPr>
              <a:t>I, </a:t>
            </a:r>
            <a:r>
              <a:rPr sz="2200" spc="190" dirty="0">
                <a:latin typeface="Arial"/>
                <a:cs typeface="Arial"/>
              </a:rPr>
              <a:t>II, </a:t>
            </a:r>
            <a:r>
              <a:rPr sz="2200" spc="250" dirty="0">
                <a:latin typeface="Arial"/>
                <a:cs typeface="Arial"/>
              </a:rPr>
              <a:t>III  </a:t>
            </a:r>
            <a:r>
              <a:rPr sz="2200" spc="140" dirty="0">
                <a:latin typeface="Arial"/>
                <a:cs typeface="Arial"/>
              </a:rPr>
              <a:t>классов </a:t>
            </a:r>
            <a:r>
              <a:rPr sz="2200" spc="175" dirty="0">
                <a:latin typeface="Arial"/>
                <a:cs typeface="Arial"/>
              </a:rPr>
              <a:t>по </a:t>
            </a:r>
            <a:r>
              <a:rPr sz="2200" spc="170" dirty="0">
                <a:latin typeface="Arial"/>
                <a:cs typeface="Arial"/>
              </a:rPr>
              <a:t>Кеннеди. </a:t>
            </a:r>
            <a:r>
              <a:rPr sz="2200" spc="245" dirty="0">
                <a:latin typeface="Arial"/>
                <a:cs typeface="Arial"/>
              </a:rPr>
              <a:t>При </a:t>
            </a:r>
            <a:r>
              <a:rPr sz="2200" spc="160" dirty="0">
                <a:latin typeface="Arial"/>
                <a:cs typeface="Arial"/>
              </a:rPr>
              <a:t>повышенном </a:t>
            </a:r>
            <a:r>
              <a:rPr sz="2200" spc="145" dirty="0">
                <a:latin typeface="Arial"/>
                <a:cs typeface="Arial"/>
              </a:rPr>
              <a:t>рвотном  </a:t>
            </a:r>
            <a:r>
              <a:rPr sz="2200" spc="110" dirty="0">
                <a:latin typeface="Arial"/>
                <a:cs typeface="Arial"/>
              </a:rPr>
              <a:t>рефлексе </a:t>
            </a:r>
            <a:r>
              <a:rPr sz="2200" spc="195" dirty="0">
                <a:latin typeface="Arial"/>
                <a:cs typeface="Arial"/>
              </a:rPr>
              <a:t>границу </a:t>
            </a:r>
            <a:r>
              <a:rPr sz="2200" spc="120" dirty="0">
                <a:latin typeface="Arial"/>
                <a:cs typeface="Arial"/>
              </a:rPr>
              <a:t>базиса </a:t>
            </a:r>
            <a:r>
              <a:rPr sz="2200" spc="190" dirty="0">
                <a:latin typeface="Arial"/>
                <a:cs typeface="Arial"/>
              </a:rPr>
              <a:t>оканчивают </a:t>
            </a:r>
            <a:r>
              <a:rPr sz="2200" spc="60" dirty="0">
                <a:latin typeface="Arial"/>
                <a:cs typeface="Arial"/>
              </a:rPr>
              <a:t>в </a:t>
            </a:r>
            <a:r>
              <a:rPr sz="2200" spc="145" dirty="0">
                <a:latin typeface="Arial"/>
                <a:cs typeface="Arial"/>
              </a:rPr>
              <a:t>передней  </a:t>
            </a:r>
            <a:r>
              <a:rPr sz="2200" spc="175" dirty="0">
                <a:latin typeface="Arial"/>
                <a:cs typeface="Arial"/>
              </a:rPr>
              <a:t>трети </a:t>
            </a:r>
            <a:r>
              <a:rPr sz="2200" spc="185" dirty="0">
                <a:latin typeface="Arial"/>
                <a:cs typeface="Arial"/>
              </a:rPr>
              <a:t>или </a:t>
            </a:r>
            <a:r>
              <a:rPr sz="2200" spc="155" dirty="0">
                <a:latin typeface="Arial"/>
                <a:cs typeface="Arial"/>
              </a:rPr>
              <a:t>на </a:t>
            </a:r>
            <a:r>
              <a:rPr sz="2200" spc="125" dirty="0">
                <a:latin typeface="Arial"/>
                <a:cs typeface="Arial"/>
              </a:rPr>
              <a:t>середине </a:t>
            </a:r>
            <a:r>
              <a:rPr sz="2200" spc="130" dirty="0">
                <a:latin typeface="Arial"/>
                <a:cs typeface="Arial"/>
              </a:rPr>
              <a:t>твёрдого </a:t>
            </a:r>
            <a:r>
              <a:rPr sz="2200" spc="105" dirty="0">
                <a:latin typeface="Arial"/>
                <a:cs typeface="Arial"/>
              </a:rPr>
              <a:t>нёба. </a:t>
            </a:r>
            <a:r>
              <a:rPr sz="2200" spc="204" dirty="0">
                <a:latin typeface="Arial"/>
                <a:cs typeface="Arial"/>
              </a:rPr>
              <a:t>По  </a:t>
            </a:r>
            <a:r>
              <a:rPr sz="2200" spc="130" dirty="0">
                <a:latin typeface="Arial"/>
                <a:cs typeface="Arial"/>
              </a:rPr>
              <a:t>профессиональным </a:t>
            </a:r>
            <a:r>
              <a:rPr sz="2200" spc="190" dirty="0">
                <a:latin typeface="Arial"/>
                <a:cs typeface="Arial"/>
              </a:rPr>
              <a:t>показаниям </a:t>
            </a:r>
            <a:r>
              <a:rPr sz="2200" spc="155" dirty="0">
                <a:latin typeface="Arial"/>
                <a:cs typeface="Arial"/>
              </a:rPr>
              <a:t>(лекторы,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165" dirty="0">
                <a:latin typeface="Arial"/>
                <a:cs typeface="Arial"/>
              </a:rPr>
              <a:t>артисты  </a:t>
            </a:r>
            <a:r>
              <a:rPr sz="2200" spc="229" dirty="0">
                <a:latin typeface="Arial"/>
                <a:cs typeface="Arial"/>
              </a:rPr>
              <a:t>и </a:t>
            </a:r>
            <a:r>
              <a:rPr sz="2200" spc="100" dirty="0">
                <a:latin typeface="Arial"/>
                <a:cs typeface="Arial"/>
              </a:rPr>
              <a:t>др.), </a:t>
            </a:r>
            <a:r>
              <a:rPr sz="2200" spc="80" dirty="0">
                <a:latin typeface="Arial"/>
                <a:cs typeface="Arial"/>
              </a:rPr>
              <a:t>а </a:t>
            </a:r>
            <a:r>
              <a:rPr sz="2200" spc="260" dirty="0">
                <a:latin typeface="Arial"/>
                <a:cs typeface="Arial"/>
              </a:rPr>
              <a:t>также </a:t>
            </a:r>
            <a:r>
              <a:rPr sz="2200" spc="220" dirty="0">
                <a:latin typeface="Arial"/>
                <a:cs typeface="Arial"/>
              </a:rPr>
              <a:t>при </a:t>
            </a:r>
            <a:r>
              <a:rPr sz="2200" spc="165" dirty="0">
                <a:latin typeface="Arial"/>
                <a:cs typeface="Arial"/>
              </a:rPr>
              <a:t>повышенной </a:t>
            </a:r>
            <a:r>
              <a:rPr sz="2200" spc="95" dirty="0">
                <a:latin typeface="Arial"/>
                <a:cs typeface="Arial"/>
              </a:rPr>
              <a:t>болевой  </a:t>
            </a:r>
            <a:r>
              <a:rPr sz="2200" spc="150" dirty="0">
                <a:latin typeface="Arial"/>
                <a:cs typeface="Arial"/>
              </a:rPr>
              <a:t>чувствительности </a:t>
            </a:r>
            <a:r>
              <a:rPr sz="2200" spc="120" dirty="0">
                <a:latin typeface="Arial"/>
                <a:cs typeface="Arial"/>
              </a:rPr>
              <a:t>области </a:t>
            </a:r>
            <a:r>
              <a:rPr sz="2200" spc="135" dirty="0">
                <a:latin typeface="Arial"/>
                <a:cs typeface="Arial"/>
              </a:rPr>
              <a:t>резцового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170" dirty="0">
                <a:latin typeface="Arial"/>
                <a:cs typeface="Arial"/>
              </a:rPr>
              <a:t>сосочка</a:t>
            </a:r>
            <a:endParaRPr sz="2200">
              <a:latin typeface="Arial"/>
              <a:cs typeface="Arial"/>
            </a:endParaRPr>
          </a:p>
          <a:p>
            <a:pPr marL="212090" marR="593090">
              <a:lnSpc>
                <a:spcPts val="2630"/>
              </a:lnSpc>
              <a:spcBef>
                <a:spcPts val="75"/>
              </a:spcBef>
            </a:pPr>
            <a:r>
              <a:rPr sz="2200" spc="229" dirty="0">
                <a:latin typeface="Arial"/>
                <a:cs typeface="Arial"/>
              </a:rPr>
              <a:t>и </a:t>
            </a:r>
            <a:r>
              <a:rPr sz="2200" b="0" i="1" spc="80" dirty="0">
                <a:latin typeface="Bookman Old Style"/>
                <a:cs typeface="Bookman Old Style"/>
              </a:rPr>
              <a:t>rugae </a:t>
            </a:r>
            <a:r>
              <a:rPr sz="2200" b="0" i="1" spc="45" dirty="0">
                <a:latin typeface="Bookman Old Style"/>
                <a:cs typeface="Bookman Old Style"/>
              </a:rPr>
              <a:t>palatini </a:t>
            </a:r>
            <a:r>
              <a:rPr sz="2200" spc="120" dirty="0">
                <a:latin typeface="Arial"/>
                <a:cs typeface="Arial"/>
              </a:rPr>
              <a:t>площадь базиса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114" dirty="0">
                <a:latin typeface="Arial"/>
                <a:cs typeface="Arial"/>
              </a:rPr>
              <a:t>целесообразно  </a:t>
            </a:r>
            <a:r>
              <a:rPr sz="2200" spc="160" dirty="0">
                <a:latin typeface="Arial"/>
                <a:cs typeface="Arial"/>
              </a:rPr>
              <a:t>уменьшить </a:t>
            </a:r>
            <a:r>
              <a:rPr sz="2200" spc="60" dirty="0">
                <a:latin typeface="Arial"/>
                <a:cs typeface="Arial"/>
              </a:rPr>
              <a:t>в </a:t>
            </a:r>
            <a:r>
              <a:rPr sz="2200" spc="135" dirty="0">
                <a:latin typeface="Arial"/>
                <a:cs typeface="Arial"/>
              </a:rPr>
              <a:t>переднем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95" dirty="0">
                <a:latin typeface="Arial"/>
                <a:cs typeface="Arial"/>
              </a:rPr>
              <a:t>отделе.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" y="869950"/>
            <a:ext cx="7794625" cy="5544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2410" marR="5080" indent="-219710">
              <a:lnSpc>
                <a:spcPct val="100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32410" algn="l"/>
              </a:tabLst>
            </a:pPr>
            <a:r>
              <a:rPr sz="2400" spc="280" dirty="0">
                <a:latin typeface="Arial"/>
                <a:cs typeface="Arial"/>
              </a:rPr>
              <a:t>При </a:t>
            </a:r>
            <a:r>
              <a:rPr sz="2400" spc="190" dirty="0">
                <a:latin typeface="Arial"/>
                <a:cs typeface="Arial"/>
              </a:rPr>
              <a:t>отсутствии </a:t>
            </a:r>
            <a:r>
              <a:rPr sz="2400" spc="180" dirty="0">
                <a:latin typeface="Arial"/>
                <a:cs typeface="Arial"/>
              </a:rPr>
              <a:t>передних </a:t>
            </a:r>
            <a:r>
              <a:rPr sz="2400" spc="135" dirty="0">
                <a:latin typeface="Arial"/>
                <a:cs typeface="Arial"/>
              </a:rPr>
              <a:t>зубов </a:t>
            </a:r>
            <a:r>
              <a:rPr sz="2400" spc="265" dirty="0">
                <a:latin typeface="Arial"/>
                <a:cs typeface="Arial"/>
              </a:rPr>
              <a:t>и </a:t>
            </a:r>
            <a:r>
              <a:rPr sz="2400" spc="229" dirty="0">
                <a:latin typeface="Arial"/>
                <a:cs typeface="Arial"/>
              </a:rPr>
              <a:t>наличии  </a:t>
            </a:r>
            <a:r>
              <a:rPr sz="2400" spc="165" dirty="0">
                <a:latin typeface="Arial"/>
                <a:cs typeface="Arial"/>
              </a:rPr>
              <a:t>боковых </a:t>
            </a:r>
            <a:r>
              <a:rPr sz="2400" spc="160" dirty="0">
                <a:latin typeface="Arial"/>
                <a:cs typeface="Arial"/>
              </a:rPr>
              <a:t>базис </a:t>
            </a:r>
            <a:r>
              <a:rPr sz="2400" spc="265" dirty="0">
                <a:latin typeface="Arial"/>
                <a:cs typeface="Arial"/>
              </a:rPr>
              <a:t>можно </a:t>
            </a:r>
            <a:r>
              <a:rPr sz="2400" spc="190" dirty="0">
                <a:latin typeface="Arial"/>
                <a:cs typeface="Arial"/>
              </a:rPr>
              <a:t>уменьшить </a:t>
            </a:r>
            <a:r>
              <a:rPr sz="2400" spc="155" dirty="0">
                <a:latin typeface="Arial"/>
                <a:cs typeface="Arial"/>
              </a:rPr>
              <a:t>за </a:t>
            </a:r>
            <a:r>
              <a:rPr sz="2400" spc="200" dirty="0">
                <a:latin typeface="Arial"/>
                <a:cs typeface="Arial"/>
              </a:rPr>
              <a:t>счет </a:t>
            </a:r>
            <a:r>
              <a:rPr sz="2400" spc="195" dirty="0">
                <a:latin typeface="Arial"/>
                <a:cs typeface="Arial"/>
              </a:rPr>
              <a:t>его  </a:t>
            </a:r>
            <a:r>
              <a:rPr sz="2400" spc="155" dirty="0">
                <a:latin typeface="Arial"/>
                <a:cs typeface="Arial"/>
              </a:rPr>
              <a:t>дистально </a:t>
            </a:r>
            <a:r>
              <a:rPr sz="2400" spc="210" dirty="0">
                <a:latin typeface="Arial"/>
                <a:cs typeface="Arial"/>
              </a:rPr>
              <a:t>расположенной </a:t>
            </a:r>
            <a:r>
              <a:rPr sz="2400" spc="195" dirty="0">
                <a:latin typeface="Arial"/>
                <a:cs typeface="Arial"/>
              </a:rPr>
              <a:t>части. </a:t>
            </a:r>
            <a:r>
              <a:rPr sz="2400" spc="210" dirty="0">
                <a:latin typeface="Arial"/>
                <a:cs typeface="Arial"/>
              </a:rPr>
              <a:t>Границы  </a:t>
            </a:r>
            <a:r>
              <a:rPr sz="2400" spc="175" dirty="0">
                <a:latin typeface="Arial"/>
                <a:cs typeface="Arial"/>
              </a:rPr>
              <a:t>протеза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65" dirty="0">
                <a:latin typeface="Arial"/>
                <a:cs typeface="Arial"/>
              </a:rPr>
              <a:t>переднем </a:t>
            </a:r>
            <a:r>
              <a:rPr sz="2400" spc="120" dirty="0">
                <a:latin typeface="Arial"/>
                <a:cs typeface="Arial"/>
              </a:rPr>
              <a:t>отделе </a:t>
            </a:r>
            <a:r>
              <a:rPr sz="2400" spc="160" dirty="0">
                <a:latin typeface="Arial"/>
                <a:cs typeface="Arial"/>
              </a:rPr>
              <a:t>беззубого  </a:t>
            </a:r>
            <a:r>
              <a:rPr sz="2400" spc="150" dirty="0">
                <a:latin typeface="Arial"/>
                <a:cs typeface="Arial"/>
              </a:rPr>
              <a:t>альвеолярного </a:t>
            </a:r>
            <a:r>
              <a:rPr sz="2400" spc="200" dirty="0">
                <a:latin typeface="Arial"/>
                <a:cs typeface="Arial"/>
              </a:rPr>
              <a:t>отростка </a:t>
            </a:r>
            <a:r>
              <a:rPr sz="2400" spc="165" dirty="0">
                <a:latin typeface="Arial"/>
                <a:cs typeface="Arial"/>
              </a:rPr>
              <a:t>верхней </a:t>
            </a:r>
            <a:r>
              <a:rPr sz="2400" spc="210" dirty="0">
                <a:latin typeface="Arial"/>
                <a:cs typeface="Arial"/>
              </a:rPr>
              <a:t>челюсти  </a:t>
            </a:r>
            <a:r>
              <a:rPr sz="2400" spc="204" dirty="0">
                <a:latin typeface="Arial"/>
                <a:cs typeface="Arial"/>
              </a:rPr>
              <a:t>несколько </a:t>
            </a:r>
            <a:r>
              <a:rPr sz="2400" spc="190" dirty="0">
                <a:latin typeface="Arial"/>
                <a:cs typeface="Arial"/>
              </a:rPr>
              <a:t>видоизменяются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85" dirty="0">
                <a:latin typeface="Arial"/>
                <a:cs typeface="Arial"/>
              </a:rPr>
              <a:t>зависимости </a:t>
            </a:r>
            <a:r>
              <a:rPr sz="2400" spc="170" dirty="0">
                <a:latin typeface="Arial"/>
                <a:cs typeface="Arial"/>
              </a:rPr>
              <a:t>от  </a:t>
            </a:r>
            <a:r>
              <a:rPr sz="2400" spc="200" dirty="0">
                <a:latin typeface="Arial"/>
                <a:cs typeface="Arial"/>
              </a:rPr>
              <a:t>степени </a:t>
            </a:r>
            <a:r>
              <a:rPr sz="2400" spc="215" dirty="0">
                <a:latin typeface="Arial"/>
                <a:cs typeface="Arial"/>
              </a:rPr>
              <a:t>выраженности </a:t>
            </a:r>
            <a:r>
              <a:rPr sz="2400" spc="150" dirty="0">
                <a:latin typeface="Arial"/>
                <a:cs typeface="Arial"/>
              </a:rPr>
              <a:t>альвеолярного </a:t>
            </a:r>
            <a:r>
              <a:rPr sz="2400" spc="204" dirty="0">
                <a:latin typeface="Arial"/>
                <a:cs typeface="Arial"/>
              </a:rPr>
              <a:t>гребня  </a:t>
            </a:r>
            <a:r>
              <a:rPr sz="2400" spc="265" dirty="0">
                <a:latin typeface="Arial"/>
                <a:cs typeface="Arial"/>
              </a:rPr>
              <a:t>и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длины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верхней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190" dirty="0">
                <a:latin typeface="Arial"/>
                <a:cs typeface="Arial"/>
              </a:rPr>
              <a:t>губы.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280" dirty="0">
                <a:latin typeface="Arial"/>
                <a:cs typeface="Arial"/>
              </a:rPr>
              <a:t>При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240" dirty="0">
                <a:latin typeface="Arial"/>
                <a:cs typeface="Arial"/>
              </a:rPr>
              <a:t>короткой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верхней  </a:t>
            </a:r>
            <a:r>
              <a:rPr sz="2400" spc="185" dirty="0">
                <a:latin typeface="Arial"/>
                <a:cs typeface="Arial"/>
              </a:rPr>
              <a:t>губе </a:t>
            </a:r>
            <a:r>
              <a:rPr sz="2400" spc="90" dirty="0">
                <a:latin typeface="Arial"/>
                <a:cs typeface="Arial"/>
              </a:rPr>
              <a:t>во </a:t>
            </a:r>
            <a:r>
              <a:rPr sz="2400" spc="160" dirty="0">
                <a:latin typeface="Arial"/>
                <a:cs typeface="Arial"/>
              </a:rPr>
              <a:t>время </a:t>
            </a:r>
            <a:r>
              <a:rPr sz="2400" spc="220" dirty="0">
                <a:latin typeface="Arial"/>
                <a:cs typeface="Arial"/>
              </a:rPr>
              <a:t>улыбки </a:t>
            </a:r>
            <a:r>
              <a:rPr sz="2400" spc="195" dirty="0">
                <a:latin typeface="Arial"/>
                <a:cs typeface="Arial"/>
              </a:rPr>
              <a:t>обнажается </a:t>
            </a:r>
            <a:r>
              <a:rPr sz="2400" spc="175" dirty="0">
                <a:latin typeface="Arial"/>
                <a:cs typeface="Arial"/>
              </a:rPr>
              <a:t>часть  </a:t>
            </a:r>
            <a:r>
              <a:rPr sz="2400" spc="150" dirty="0">
                <a:latin typeface="Arial"/>
                <a:cs typeface="Arial"/>
              </a:rPr>
              <a:t>альвеолярного </a:t>
            </a:r>
            <a:r>
              <a:rPr sz="2400" spc="185" dirty="0">
                <a:latin typeface="Arial"/>
                <a:cs typeface="Arial"/>
              </a:rPr>
              <a:t>отростка. </a:t>
            </a:r>
            <a:r>
              <a:rPr sz="2400" spc="175" dirty="0">
                <a:latin typeface="Arial"/>
                <a:cs typeface="Arial"/>
              </a:rPr>
              <a:t>Если </a:t>
            </a:r>
            <a:r>
              <a:rPr sz="2400" spc="195" dirty="0">
                <a:latin typeface="Arial"/>
                <a:cs typeface="Arial"/>
              </a:rPr>
              <a:t>он </a:t>
            </a:r>
            <a:r>
              <a:rPr sz="2400" spc="250" dirty="0">
                <a:latin typeface="Arial"/>
                <a:cs typeface="Arial"/>
              </a:rPr>
              <a:t>покрыт  </a:t>
            </a:r>
            <a:r>
              <a:rPr sz="2400" spc="204" dirty="0">
                <a:latin typeface="Arial"/>
                <a:cs typeface="Arial"/>
              </a:rPr>
              <a:t>искусственной </a:t>
            </a:r>
            <a:r>
              <a:rPr sz="2400" spc="150" dirty="0">
                <a:latin typeface="Arial"/>
                <a:cs typeface="Arial"/>
              </a:rPr>
              <a:t>десной, </a:t>
            </a:r>
            <a:r>
              <a:rPr sz="2400" spc="170" dirty="0">
                <a:latin typeface="Arial"/>
                <a:cs typeface="Arial"/>
              </a:rPr>
              <a:t>то </a:t>
            </a:r>
            <a:r>
              <a:rPr sz="2400" spc="200" dirty="0">
                <a:latin typeface="Arial"/>
                <a:cs typeface="Arial"/>
              </a:rPr>
              <a:t>возникает  </a:t>
            </a:r>
            <a:r>
              <a:rPr sz="2400" spc="170" dirty="0">
                <a:latin typeface="Arial"/>
                <a:cs typeface="Arial"/>
              </a:rPr>
              <a:t>серьезный </a:t>
            </a:r>
            <a:r>
              <a:rPr sz="2400" spc="220" dirty="0">
                <a:latin typeface="Arial"/>
                <a:cs typeface="Arial"/>
              </a:rPr>
              <a:t>эстетический </a:t>
            </a:r>
            <a:r>
              <a:rPr sz="2400" spc="175" dirty="0">
                <a:latin typeface="Arial"/>
                <a:cs typeface="Arial"/>
              </a:rPr>
              <a:t>недостаток.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Поэтому  </a:t>
            </a:r>
            <a:r>
              <a:rPr sz="2400" spc="254" dirty="0">
                <a:latin typeface="Arial"/>
                <a:cs typeface="Arial"/>
              </a:rPr>
              <a:t>при </a:t>
            </a:r>
            <a:r>
              <a:rPr sz="2400" spc="240" dirty="0">
                <a:latin typeface="Arial"/>
                <a:cs typeface="Arial"/>
              </a:rPr>
              <a:t>короткой </a:t>
            </a:r>
            <a:r>
              <a:rPr sz="2400" spc="185" dirty="0">
                <a:latin typeface="Arial"/>
                <a:cs typeface="Arial"/>
              </a:rPr>
              <a:t>губе </a:t>
            </a:r>
            <a:r>
              <a:rPr sz="2400" spc="265" dirty="0">
                <a:latin typeface="Arial"/>
                <a:cs typeface="Arial"/>
              </a:rPr>
              <a:t>и </a:t>
            </a:r>
            <a:r>
              <a:rPr sz="2400" spc="170" dirty="0">
                <a:latin typeface="Arial"/>
                <a:cs typeface="Arial"/>
              </a:rPr>
              <a:t>хорошо </a:t>
            </a:r>
            <a:r>
              <a:rPr sz="2400" spc="175" dirty="0">
                <a:latin typeface="Arial"/>
                <a:cs typeface="Arial"/>
              </a:rPr>
              <a:t>развитом  </a:t>
            </a:r>
            <a:r>
              <a:rPr sz="2400" spc="145" dirty="0">
                <a:latin typeface="Arial"/>
                <a:cs typeface="Arial"/>
              </a:rPr>
              <a:t>альвеолярном </a:t>
            </a:r>
            <a:r>
              <a:rPr sz="2400" spc="195" dirty="0">
                <a:latin typeface="Arial"/>
                <a:cs typeface="Arial"/>
              </a:rPr>
              <a:t>отростке </a:t>
            </a:r>
            <a:r>
              <a:rPr sz="2400" spc="175" dirty="0">
                <a:latin typeface="Arial"/>
                <a:cs typeface="Arial"/>
              </a:rPr>
              <a:t>передние </a:t>
            </a:r>
            <a:r>
              <a:rPr sz="2400" spc="170" dirty="0">
                <a:latin typeface="Arial"/>
                <a:cs typeface="Arial"/>
              </a:rPr>
              <a:t>зубы </a:t>
            </a:r>
            <a:r>
              <a:rPr sz="2400" spc="165" dirty="0">
                <a:latin typeface="Arial"/>
                <a:cs typeface="Arial"/>
              </a:rPr>
              <a:t>ставят  </a:t>
            </a:r>
            <a:r>
              <a:rPr sz="2400" spc="185" dirty="0">
                <a:latin typeface="Arial"/>
                <a:cs typeface="Arial"/>
              </a:rPr>
              <a:t>на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229" dirty="0">
                <a:latin typeface="Arial"/>
                <a:cs typeface="Arial"/>
              </a:rPr>
              <a:t>приточке.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9079" y="1253912"/>
            <a:ext cx="7435115" cy="39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199F2-8DDD-7344-81EE-F954ECB795C1}"/>
              </a:ext>
            </a:extLst>
          </p:cNvPr>
          <p:cNvSpPr txBox="1"/>
          <p:nvPr/>
        </p:nvSpPr>
        <p:spPr>
          <a:xfrm>
            <a:off x="4327290" y="56234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ЧСПП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042" y="138431"/>
            <a:ext cx="7955915" cy="408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635" marR="5080" indent="-242570">
              <a:lnSpc>
                <a:spcPct val="100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55270" algn="l"/>
              </a:tabLst>
            </a:pPr>
            <a:r>
              <a:rPr sz="2650" spc="310" dirty="0">
                <a:latin typeface="Arial"/>
                <a:cs typeface="Arial"/>
              </a:rPr>
              <a:t>При </a:t>
            </a:r>
            <a:r>
              <a:rPr sz="2650" spc="220" dirty="0">
                <a:latin typeface="Arial"/>
                <a:cs typeface="Arial"/>
              </a:rPr>
              <a:t>длинной </a:t>
            </a:r>
            <a:r>
              <a:rPr sz="2650" spc="210" dirty="0">
                <a:latin typeface="Arial"/>
                <a:cs typeface="Arial"/>
              </a:rPr>
              <a:t>губе </a:t>
            </a:r>
            <a:r>
              <a:rPr sz="2650" spc="290" dirty="0">
                <a:latin typeface="Arial"/>
                <a:cs typeface="Arial"/>
              </a:rPr>
              <a:t>и </a:t>
            </a:r>
            <a:r>
              <a:rPr sz="2650" spc="240" dirty="0">
                <a:latin typeface="Arial"/>
                <a:cs typeface="Arial"/>
              </a:rPr>
              <a:t>выраженной </a:t>
            </a:r>
            <a:r>
              <a:rPr sz="2650" spc="170" dirty="0">
                <a:latin typeface="Arial"/>
                <a:cs typeface="Arial"/>
              </a:rPr>
              <a:t>атрофии  альвеолярного </a:t>
            </a:r>
            <a:r>
              <a:rPr sz="2650" spc="220" dirty="0">
                <a:latin typeface="Arial"/>
                <a:cs typeface="Arial"/>
              </a:rPr>
              <a:t>отростка </a:t>
            </a:r>
            <a:r>
              <a:rPr sz="2650" spc="190" dirty="0">
                <a:latin typeface="Arial"/>
                <a:cs typeface="Arial"/>
              </a:rPr>
              <a:t>передние зубы  </a:t>
            </a:r>
            <a:r>
              <a:rPr sz="2650" spc="185" dirty="0">
                <a:latin typeface="Arial"/>
                <a:cs typeface="Arial"/>
              </a:rPr>
              <a:t>ставят </a:t>
            </a:r>
            <a:r>
              <a:rPr sz="2650" spc="204" dirty="0">
                <a:latin typeface="Arial"/>
                <a:cs typeface="Arial"/>
              </a:rPr>
              <a:t>на </a:t>
            </a:r>
            <a:r>
              <a:rPr sz="2650" spc="229" dirty="0">
                <a:latin typeface="Arial"/>
                <a:cs typeface="Arial"/>
              </a:rPr>
              <a:t>искусственной </a:t>
            </a:r>
            <a:r>
              <a:rPr sz="2650" spc="140" dirty="0">
                <a:latin typeface="Arial"/>
                <a:cs typeface="Arial"/>
              </a:rPr>
              <a:t>десне. </a:t>
            </a:r>
            <a:r>
              <a:rPr sz="2650" spc="185" dirty="0">
                <a:latin typeface="Arial"/>
                <a:cs typeface="Arial"/>
              </a:rPr>
              <a:t>В </a:t>
            </a:r>
            <a:r>
              <a:rPr sz="2650" spc="190" dirty="0">
                <a:latin typeface="Arial"/>
                <a:cs typeface="Arial"/>
              </a:rPr>
              <a:t>этом  </a:t>
            </a:r>
            <a:r>
              <a:rPr sz="2650" spc="185" dirty="0">
                <a:latin typeface="Arial"/>
                <a:cs typeface="Arial"/>
              </a:rPr>
              <a:t>случае </a:t>
            </a:r>
            <a:r>
              <a:rPr sz="2650" spc="280" dirty="0">
                <a:latin typeface="Arial"/>
                <a:cs typeface="Arial"/>
              </a:rPr>
              <a:t>при </a:t>
            </a:r>
            <a:r>
              <a:rPr sz="2650" spc="215" dirty="0">
                <a:latin typeface="Arial"/>
                <a:cs typeface="Arial"/>
              </a:rPr>
              <a:t>улыбке </a:t>
            </a:r>
            <a:r>
              <a:rPr sz="2650" spc="150" dirty="0">
                <a:latin typeface="Arial"/>
                <a:cs typeface="Arial"/>
              </a:rPr>
              <a:t>десна </a:t>
            </a:r>
            <a:r>
              <a:rPr sz="2650" spc="225" dirty="0">
                <a:latin typeface="Arial"/>
                <a:cs typeface="Arial"/>
              </a:rPr>
              <a:t>прикрывается  </a:t>
            </a:r>
            <a:r>
              <a:rPr sz="2650" spc="210" dirty="0">
                <a:latin typeface="Arial"/>
                <a:cs typeface="Arial"/>
              </a:rPr>
              <a:t>губой. </a:t>
            </a:r>
            <a:r>
              <a:rPr sz="2650" spc="310" dirty="0">
                <a:latin typeface="Arial"/>
                <a:cs typeface="Arial"/>
              </a:rPr>
              <a:t>При </a:t>
            </a:r>
            <a:r>
              <a:rPr sz="2650" spc="195" dirty="0">
                <a:latin typeface="Arial"/>
                <a:cs typeface="Arial"/>
              </a:rPr>
              <a:t>сильной </a:t>
            </a:r>
            <a:r>
              <a:rPr sz="2650" spc="170" dirty="0">
                <a:latin typeface="Arial"/>
                <a:cs typeface="Arial"/>
              </a:rPr>
              <a:t>атрофии  альвеолярного </a:t>
            </a:r>
            <a:r>
              <a:rPr sz="2650" spc="220" dirty="0">
                <a:latin typeface="Arial"/>
                <a:cs typeface="Arial"/>
              </a:rPr>
              <a:t>отростка </a:t>
            </a:r>
            <a:r>
              <a:rPr sz="2650" spc="180" dirty="0">
                <a:latin typeface="Arial"/>
                <a:cs typeface="Arial"/>
              </a:rPr>
              <a:t>нельзя </a:t>
            </a:r>
            <a:r>
              <a:rPr sz="2650" spc="175" dirty="0">
                <a:latin typeface="Arial"/>
                <a:cs typeface="Arial"/>
              </a:rPr>
              <a:t>ставить  </a:t>
            </a:r>
            <a:r>
              <a:rPr sz="2650" spc="190" dirty="0">
                <a:latin typeface="Arial"/>
                <a:cs typeface="Arial"/>
              </a:rPr>
              <a:t>зубы </a:t>
            </a:r>
            <a:r>
              <a:rPr sz="2650" spc="204" dirty="0">
                <a:latin typeface="Arial"/>
                <a:cs typeface="Arial"/>
              </a:rPr>
              <a:t>на </a:t>
            </a:r>
            <a:r>
              <a:rPr sz="2650" spc="254" dirty="0">
                <a:latin typeface="Arial"/>
                <a:cs typeface="Arial"/>
              </a:rPr>
              <a:t>приточке, </a:t>
            </a:r>
            <a:r>
              <a:rPr sz="2650" spc="210" dirty="0">
                <a:latin typeface="Arial"/>
                <a:cs typeface="Arial"/>
              </a:rPr>
              <a:t>поэтому </a:t>
            </a:r>
            <a:r>
              <a:rPr sz="2650" spc="105" dirty="0">
                <a:latin typeface="Arial"/>
                <a:cs typeface="Arial"/>
              </a:rPr>
              <a:t>во </a:t>
            </a:r>
            <a:r>
              <a:rPr sz="2650" spc="240" dirty="0">
                <a:latin typeface="Arial"/>
                <a:cs typeface="Arial"/>
              </a:rPr>
              <a:t>избежание  </a:t>
            </a:r>
            <a:r>
              <a:rPr sz="2650" spc="245" dirty="0">
                <a:latin typeface="Arial"/>
                <a:cs typeface="Arial"/>
              </a:rPr>
              <a:t>обнажения </a:t>
            </a:r>
            <a:r>
              <a:rPr sz="2650" spc="170" dirty="0">
                <a:latin typeface="Arial"/>
                <a:cs typeface="Arial"/>
              </a:rPr>
              <a:t>десны </a:t>
            </a:r>
            <a:r>
              <a:rPr sz="2650" spc="285" dirty="0">
                <a:latin typeface="Arial"/>
                <a:cs typeface="Arial"/>
              </a:rPr>
              <a:t>при </a:t>
            </a:r>
            <a:r>
              <a:rPr sz="2650" spc="200" dirty="0">
                <a:latin typeface="Arial"/>
                <a:cs typeface="Arial"/>
              </a:rPr>
              <a:t>улыбке,</a:t>
            </a:r>
            <a:r>
              <a:rPr sz="2650" spc="-260" dirty="0">
                <a:latin typeface="Arial"/>
                <a:cs typeface="Arial"/>
              </a:rPr>
              <a:t> </a:t>
            </a:r>
            <a:r>
              <a:rPr sz="2650" spc="215" dirty="0">
                <a:latin typeface="Arial"/>
                <a:cs typeface="Arial"/>
              </a:rPr>
              <a:t>приходится  </a:t>
            </a:r>
            <a:r>
              <a:rPr sz="2650" spc="165" dirty="0">
                <a:latin typeface="Arial"/>
                <a:cs typeface="Arial"/>
              </a:rPr>
              <a:t>использовать </a:t>
            </a:r>
            <a:r>
              <a:rPr sz="2650" spc="204" dirty="0">
                <a:latin typeface="Arial"/>
                <a:cs typeface="Arial"/>
              </a:rPr>
              <a:t>длинные </a:t>
            </a:r>
            <a:r>
              <a:rPr sz="2650" spc="175" dirty="0">
                <a:latin typeface="Arial"/>
                <a:cs typeface="Arial"/>
              </a:rPr>
              <a:t>зубы, </a:t>
            </a:r>
            <a:r>
              <a:rPr sz="2650" spc="250" dirty="0">
                <a:latin typeface="Arial"/>
                <a:cs typeface="Arial"/>
              </a:rPr>
              <a:t>что </a:t>
            </a:r>
            <a:r>
              <a:rPr sz="2650" spc="200" dirty="0">
                <a:latin typeface="Arial"/>
                <a:cs typeface="Arial"/>
              </a:rPr>
              <a:t>не</a:t>
            </a:r>
            <a:r>
              <a:rPr sz="2650" spc="-254" dirty="0">
                <a:latin typeface="Arial"/>
                <a:cs typeface="Arial"/>
              </a:rPr>
              <a:t> </a:t>
            </a:r>
            <a:r>
              <a:rPr sz="2650" spc="160" dirty="0">
                <a:latin typeface="Arial"/>
                <a:cs typeface="Arial"/>
              </a:rPr>
              <a:t>всегда  </a:t>
            </a:r>
            <a:r>
              <a:rPr sz="2650" spc="170" dirty="0">
                <a:latin typeface="Arial"/>
                <a:cs typeface="Arial"/>
              </a:rPr>
              <a:t>соответствует </a:t>
            </a:r>
            <a:r>
              <a:rPr sz="2650" spc="120" dirty="0">
                <a:latin typeface="Arial"/>
                <a:cs typeface="Arial"/>
              </a:rPr>
              <a:t>форме </a:t>
            </a:r>
            <a:r>
              <a:rPr sz="2650" spc="185" dirty="0">
                <a:latin typeface="Arial"/>
                <a:cs typeface="Arial"/>
              </a:rPr>
              <a:t>лица</a:t>
            </a:r>
            <a:r>
              <a:rPr sz="2650" spc="20" dirty="0">
                <a:latin typeface="Arial"/>
                <a:cs typeface="Arial"/>
              </a:rPr>
              <a:t> </a:t>
            </a:r>
            <a:r>
              <a:rPr sz="2650" spc="195" dirty="0">
                <a:latin typeface="Arial"/>
                <a:cs typeface="Arial"/>
              </a:rPr>
              <a:t>пациента.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490" y="4221479"/>
            <a:ext cx="3887469" cy="2498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3D35B-CA31-AA40-A273-CC9A5028BC22}"/>
              </a:ext>
            </a:extLst>
          </p:cNvPr>
          <p:cNvSpPr txBox="1"/>
          <p:nvPr/>
        </p:nvSpPr>
        <p:spPr>
          <a:xfrm>
            <a:off x="3200400" y="528871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ПСПП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830" y="797559"/>
            <a:ext cx="8411210" cy="4180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710" marR="5080" indent="-207010">
              <a:lnSpc>
                <a:spcPct val="1010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19710" algn="l"/>
              </a:tabLst>
            </a:pPr>
            <a:r>
              <a:rPr sz="2250" b="1" spc="110" dirty="0">
                <a:latin typeface="Verdana"/>
                <a:cs typeface="Verdana"/>
              </a:rPr>
              <a:t>На </a:t>
            </a:r>
            <a:r>
              <a:rPr sz="2250" b="1" spc="25" dirty="0">
                <a:latin typeface="Verdana"/>
                <a:cs typeface="Verdana"/>
              </a:rPr>
              <a:t>нижней </a:t>
            </a:r>
            <a:r>
              <a:rPr sz="2250" b="1" spc="55" dirty="0">
                <a:latin typeface="Verdana"/>
                <a:cs typeface="Verdana"/>
              </a:rPr>
              <a:t>челюсти </a:t>
            </a:r>
            <a:r>
              <a:rPr sz="2250" spc="145" dirty="0">
                <a:latin typeface="Arial"/>
                <a:cs typeface="Arial"/>
              </a:rPr>
              <a:t>с </a:t>
            </a:r>
            <a:r>
              <a:rPr sz="2250" spc="220" dirty="0">
                <a:latin typeface="Arial"/>
                <a:cs typeface="Arial"/>
              </a:rPr>
              <a:t>язычной </a:t>
            </a:r>
            <a:r>
              <a:rPr sz="2250" spc="175" dirty="0">
                <a:latin typeface="Arial"/>
                <a:cs typeface="Arial"/>
              </a:rPr>
              <a:t>стороны </a:t>
            </a:r>
            <a:r>
              <a:rPr sz="2250" spc="215" dirty="0">
                <a:latin typeface="Arial"/>
                <a:cs typeface="Arial"/>
              </a:rPr>
              <a:t>границы  </a:t>
            </a:r>
            <a:r>
              <a:rPr sz="2250" spc="170" dirty="0">
                <a:latin typeface="Arial"/>
                <a:cs typeface="Arial"/>
              </a:rPr>
              <a:t>протеза </a:t>
            </a:r>
            <a:r>
              <a:rPr sz="2250" spc="190" dirty="0">
                <a:latin typeface="Arial"/>
                <a:cs typeface="Arial"/>
              </a:rPr>
              <a:t>идут </a:t>
            </a:r>
            <a:r>
              <a:rPr sz="2250" spc="204" dirty="0">
                <a:latin typeface="Arial"/>
                <a:cs typeface="Arial"/>
              </a:rPr>
              <a:t>по </a:t>
            </a:r>
            <a:r>
              <a:rPr sz="2250" spc="165" dirty="0">
                <a:latin typeface="Arial"/>
                <a:cs typeface="Arial"/>
              </a:rPr>
              <a:t>переходной </a:t>
            </a:r>
            <a:r>
              <a:rPr sz="2250" spc="185" dirty="0">
                <a:latin typeface="Arial"/>
                <a:cs typeface="Arial"/>
              </a:rPr>
              <a:t>складке, огибая</a:t>
            </a:r>
            <a:r>
              <a:rPr sz="2250" spc="-400" dirty="0">
                <a:latin typeface="Arial"/>
                <a:cs typeface="Arial"/>
              </a:rPr>
              <a:t> </a:t>
            </a:r>
            <a:r>
              <a:rPr sz="2250" spc="215" dirty="0">
                <a:latin typeface="Arial"/>
                <a:cs typeface="Arial"/>
              </a:rPr>
              <a:t>уздечку  </a:t>
            </a:r>
            <a:r>
              <a:rPr sz="2250" spc="200" dirty="0">
                <a:latin typeface="Arial"/>
                <a:cs typeface="Arial"/>
              </a:rPr>
              <a:t>языка, </a:t>
            </a:r>
            <a:r>
              <a:rPr sz="2250" spc="204" dirty="0">
                <a:latin typeface="Arial"/>
                <a:cs typeface="Arial"/>
              </a:rPr>
              <a:t>причем, </a:t>
            </a:r>
            <a:r>
              <a:rPr sz="2250" spc="80" dirty="0">
                <a:latin typeface="Arial"/>
                <a:cs typeface="Arial"/>
              </a:rPr>
              <a:t>в </a:t>
            </a:r>
            <a:r>
              <a:rPr sz="2250" spc="195" dirty="0">
                <a:latin typeface="Arial"/>
                <a:cs typeface="Arial"/>
              </a:rPr>
              <a:t>отличие </a:t>
            </a:r>
            <a:r>
              <a:rPr sz="2250" spc="170" dirty="0">
                <a:latin typeface="Arial"/>
                <a:cs typeface="Arial"/>
              </a:rPr>
              <a:t>от </a:t>
            </a:r>
            <a:r>
              <a:rPr sz="2250" spc="160" dirty="0">
                <a:latin typeface="Arial"/>
                <a:cs typeface="Arial"/>
              </a:rPr>
              <a:t>верхней </a:t>
            </a:r>
            <a:r>
              <a:rPr sz="2250" spc="190" dirty="0">
                <a:latin typeface="Arial"/>
                <a:cs typeface="Arial"/>
              </a:rPr>
              <a:t>челюсти,</a:t>
            </a:r>
            <a:r>
              <a:rPr sz="2250" spc="-370" dirty="0">
                <a:latin typeface="Arial"/>
                <a:cs typeface="Arial"/>
              </a:rPr>
              <a:t> </a:t>
            </a:r>
            <a:r>
              <a:rPr sz="2250" spc="155" dirty="0">
                <a:latin typeface="Arial"/>
                <a:cs typeface="Arial"/>
              </a:rPr>
              <a:t>базис  </a:t>
            </a:r>
            <a:r>
              <a:rPr sz="2250" spc="170" dirty="0">
                <a:latin typeface="Arial"/>
                <a:cs typeface="Arial"/>
              </a:rPr>
              <a:t>протеза </a:t>
            </a:r>
            <a:r>
              <a:rPr sz="2250" spc="185" dirty="0">
                <a:latin typeface="Arial"/>
                <a:cs typeface="Arial"/>
              </a:rPr>
              <a:t>покрывает </a:t>
            </a:r>
            <a:r>
              <a:rPr sz="2250" spc="100" dirty="0">
                <a:latin typeface="Arial"/>
                <a:cs typeface="Arial"/>
              </a:rPr>
              <a:t>все </a:t>
            </a:r>
            <a:r>
              <a:rPr sz="2250" spc="165" dirty="0">
                <a:latin typeface="Arial"/>
                <a:cs typeface="Arial"/>
              </a:rPr>
              <a:t>оставшиеся зубы </a:t>
            </a:r>
            <a:r>
              <a:rPr sz="2250" spc="180" dirty="0">
                <a:latin typeface="Arial"/>
                <a:cs typeface="Arial"/>
              </a:rPr>
              <a:t>на </a:t>
            </a:r>
            <a:r>
              <a:rPr sz="2250" spc="170" dirty="0">
                <a:latin typeface="Arial"/>
                <a:cs typeface="Arial"/>
              </a:rPr>
              <a:t>2/3  </a:t>
            </a:r>
            <a:r>
              <a:rPr sz="2250" spc="150" dirty="0">
                <a:latin typeface="Arial"/>
                <a:cs typeface="Arial"/>
              </a:rPr>
              <a:t>высоты </a:t>
            </a:r>
            <a:r>
              <a:rPr sz="2250" spc="220" dirty="0">
                <a:latin typeface="Arial"/>
                <a:cs typeface="Arial"/>
              </a:rPr>
              <a:t>коронок. </a:t>
            </a:r>
            <a:r>
              <a:rPr sz="2250" spc="150" dirty="0">
                <a:latin typeface="Arial"/>
                <a:cs typeface="Arial"/>
              </a:rPr>
              <a:t>Это </a:t>
            </a:r>
            <a:r>
              <a:rPr sz="2250" spc="215" dirty="0">
                <a:latin typeface="Arial"/>
                <a:cs typeface="Arial"/>
              </a:rPr>
              <a:t>исключает </a:t>
            </a:r>
            <a:r>
              <a:rPr sz="2250" spc="190" dirty="0">
                <a:latin typeface="Arial"/>
                <a:cs typeface="Arial"/>
              </a:rPr>
              <a:t>возможность  </a:t>
            </a:r>
            <a:r>
              <a:rPr sz="2250" spc="155" dirty="0">
                <a:latin typeface="Arial"/>
                <a:cs typeface="Arial"/>
              </a:rPr>
              <a:t>оседания </a:t>
            </a:r>
            <a:r>
              <a:rPr sz="2250" spc="175" dirty="0">
                <a:latin typeface="Arial"/>
                <a:cs typeface="Arial"/>
              </a:rPr>
              <a:t>протеза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90" dirty="0">
                <a:latin typeface="Arial"/>
                <a:cs typeface="Arial"/>
              </a:rPr>
              <a:t>предупреждает возникновение  </a:t>
            </a:r>
            <a:r>
              <a:rPr sz="2250" spc="175" dirty="0">
                <a:latin typeface="Arial"/>
                <a:cs typeface="Arial"/>
              </a:rPr>
              <a:t>травмирования </a:t>
            </a:r>
            <a:r>
              <a:rPr sz="2250" spc="185" dirty="0">
                <a:latin typeface="Arial"/>
                <a:cs typeface="Arial"/>
              </a:rPr>
              <a:t>слизистой </a:t>
            </a:r>
            <a:r>
              <a:rPr sz="2250" spc="180" dirty="0">
                <a:latin typeface="Arial"/>
                <a:cs typeface="Arial"/>
              </a:rPr>
              <a:t>оболочки. </a:t>
            </a:r>
            <a:r>
              <a:rPr sz="2250" spc="270" dirty="0">
                <a:latin typeface="Arial"/>
                <a:cs typeface="Arial"/>
              </a:rPr>
              <a:t>При </a:t>
            </a:r>
            <a:r>
              <a:rPr sz="2250" spc="185" dirty="0">
                <a:latin typeface="Arial"/>
                <a:cs typeface="Arial"/>
              </a:rPr>
              <a:t>концевых  </a:t>
            </a:r>
            <a:r>
              <a:rPr sz="2250" spc="135" dirty="0">
                <a:latin typeface="Arial"/>
                <a:cs typeface="Arial"/>
              </a:rPr>
              <a:t>дефектах </a:t>
            </a:r>
            <a:r>
              <a:rPr sz="2250" spc="155" dirty="0">
                <a:latin typeface="Arial"/>
                <a:cs typeface="Arial"/>
              </a:rPr>
              <a:t>базис </a:t>
            </a:r>
            <a:r>
              <a:rPr sz="2250" spc="175" dirty="0">
                <a:latin typeface="Arial"/>
                <a:cs typeface="Arial"/>
              </a:rPr>
              <a:t>перекрывает слизистые </a:t>
            </a:r>
            <a:r>
              <a:rPr sz="2250" spc="229" dirty="0">
                <a:latin typeface="Arial"/>
                <a:cs typeface="Arial"/>
              </a:rPr>
              <a:t>бугорки  </a:t>
            </a:r>
            <a:r>
              <a:rPr sz="2250" spc="285" dirty="0">
                <a:latin typeface="Arial"/>
                <a:cs typeface="Arial"/>
              </a:rPr>
              <a:t>нижней</a:t>
            </a:r>
            <a:r>
              <a:rPr sz="2250" spc="-355" dirty="0">
                <a:latin typeface="Arial"/>
                <a:cs typeface="Arial"/>
              </a:rPr>
              <a:t> </a:t>
            </a:r>
            <a:r>
              <a:rPr sz="2250" spc="204" dirty="0">
                <a:latin typeface="Arial"/>
                <a:cs typeface="Arial"/>
              </a:rPr>
              <a:t>челюсти </a:t>
            </a:r>
            <a:r>
              <a:rPr sz="2250" spc="170" dirty="0">
                <a:latin typeface="Arial"/>
                <a:cs typeface="Arial"/>
              </a:rPr>
              <a:t>полностью, </a:t>
            </a:r>
            <a:r>
              <a:rPr sz="2250" spc="150" dirty="0">
                <a:latin typeface="Arial"/>
                <a:cs typeface="Arial"/>
              </a:rPr>
              <a:t>если </a:t>
            </a:r>
            <a:r>
              <a:rPr sz="2250" spc="210" dirty="0">
                <a:latin typeface="Arial"/>
                <a:cs typeface="Arial"/>
              </a:rPr>
              <a:t>они </a:t>
            </a:r>
            <a:r>
              <a:rPr sz="2250" spc="170" dirty="0">
                <a:latin typeface="Arial"/>
                <a:cs typeface="Arial"/>
              </a:rPr>
              <a:t>плотные, </a:t>
            </a:r>
            <a:r>
              <a:rPr sz="2250" spc="140" dirty="0">
                <a:latin typeface="Arial"/>
                <a:cs typeface="Arial"/>
              </a:rPr>
              <a:t>либо  </a:t>
            </a:r>
            <a:r>
              <a:rPr sz="2250" spc="170" dirty="0">
                <a:latin typeface="Arial"/>
                <a:cs typeface="Arial"/>
              </a:rPr>
              <a:t>наполовину, </a:t>
            </a:r>
            <a:r>
              <a:rPr sz="2250" spc="150" dirty="0">
                <a:latin typeface="Arial"/>
                <a:cs typeface="Arial"/>
              </a:rPr>
              <a:t>если </a:t>
            </a:r>
            <a:r>
              <a:rPr sz="2250" spc="210" dirty="0">
                <a:latin typeface="Arial"/>
                <a:cs typeface="Arial"/>
              </a:rPr>
              <a:t>они подвижные </a:t>
            </a:r>
            <a:r>
              <a:rPr sz="2250" spc="165" dirty="0">
                <a:latin typeface="Arial"/>
                <a:cs typeface="Arial"/>
              </a:rPr>
              <a:t>(тем </a:t>
            </a:r>
            <a:r>
              <a:rPr sz="2250" spc="170" dirty="0">
                <a:latin typeface="Arial"/>
                <a:cs typeface="Arial"/>
              </a:rPr>
              <a:t>самым  </a:t>
            </a:r>
            <a:r>
              <a:rPr sz="2250" spc="180" dirty="0">
                <a:latin typeface="Arial"/>
                <a:cs typeface="Arial"/>
              </a:rPr>
              <a:t>увеличиваются </a:t>
            </a:r>
            <a:r>
              <a:rPr sz="2250" spc="215" dirty="0">
                <a:latin typeface="Arial"/>
                <a:cs typeface="Arial"/>
              </a:rPr>
              <a:t>границы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70" dirty="0">
                <a:latin typeface="Arial"/>
                <a:cs typeface="Arial"/>
              </a:rPr>
              <a:t>уменьшается </a:t>
            </a:r>
            <a:r>
              <a:rPr sz="2250" spc="130" dirty="0">
                <a:latin typeface="Arial"/>
                <a:cs typeface="Arial"/>
              </a:rPr>
              <a:t>давление </a:t>
            </a:r>
            <a:r>
              <a:rPr sz="2250" spc="180" dirty="0">
                <a:latin typeface="Arial"/>
                <a:cs typeface="Arial"/>
              </a:rPr>
              <a:t>на  </a:t>
            </a:r>
            <a:r>
              <a:rPr sz="2250" spc="195" dirty="0">
                <a:latin typeface="Arial"/>
                <a:cs typeface="Arial"/>
              </a:rPr>
              <a:t>подлежащие</a:t>
            </a:r>
            <a:r>
              <a:rPr sz="2250" spc="85" dirty="0">
                <a:latin typeface="Arial"/>
                <a:cs typeface="Arial"/>
              </a:rPr>
              <a:t> </a:t>
            </a:r>
            <a:r>
              <a:rPr sz="2250" spc="210" dirty="0">
                <a:latin typeface="Arial"/>
                <a:cs typeface="Arial"/>
              </a:rPr>
              <a:t>ткани).</a:t>
            </a:r>
            <a:endParaRPr sz="2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730" y="289560"/>
            <a:ext cx="8638540" cy="4119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marR="5080" indent="-222250">
              <a:lnSpc>
                <a:spcPct val="99700"/>
              </a:lnSpc>
              <a:spcBef>
                <a:spcPts val="95"/>
              </a:spcBef>
              <a:buClr>
                <a:srgbClr val="9F4CA2"/>
              </a:buClr>
              <a:buSzPct val="97959"/>
              <a:buFont typeface="Arial"/>
              <a:buChar char="•"/>
              <a:tabLst>
                <a:tab pos="234950" algn="l"/>
              </a:tabLst>
            </a:pPr>
            <a:r>
              <a:rPr sz="2450" spc="95" dirty="0">
                <a:latin typeface="Arial"/>
                <a:cs typeface="Arial"/>
              </a:rPr>
              <a:t>С </a:t>
            </a:r>
            <a:r>
              <a:rPr sz="2450" spc="225" dirty="0">
                <a:latin typeface="Arial"/>
                <a:cs typeface="Arial"/>
              </a:rPr>
              <a:t>язычной </a:t>
            </a:r>
            <a:r>
              <a:rPr sz="2450" spc="175" dirty="0">
                <a:latin typeface="Arial"/>
                <a:cs typeface="Arial"/>
              </a:rPr>
              <a:t>стороны </a:t>
            </a:r>
            <a:r>
              <a:rPr sz="2450" spc="140" dirty="0">
                <a:latin typeface="Arial"/>
                <a:cs typeface="Arial"/>
              </a:rPr>
              <a:t>альвеолярной </a:t>
            </a:r>
            <a:r>
              <a:rPr sz="2450" spc="210" dirty="0">
                <a:latin typeface="Arial"/>
                <a:cs typeface="Arial"/>
              </a:rPr>
              <a:t>части </a:t>
            </a:r>
            <a:r>
              <a:rPr sz="2450" spc="70" dirty="0">
                <a:latin typeface="Arial"/>
                <a:cs typeface="Arial"/>
              </a:rPr>
              <a:t>в </a:t>
            </a:r>
            <a:r>
              <a:rPr sz="2450" spc="140" dirty="0">
                <a:latin typeface="Arial"/>
                <a:cs typeface="Arial"/>
              </a:rPr>
              <a:t>области  </a:t>
            </a:r>
            <a:r>
              <a:rPr sz="2450" spc="160" dirty="0">
                <a:latin typeface="Arial"/>
                <a:cs typeface="Arial"/>
              </a:rPr>
              <a:t>премоляров </a:t>
            </a:r>
            <a:r>
              <a:rPr sz="2450" spc="155" dirty="0">
                <a:latin typeface="Arial"/>
                <a:cs typeface="Arial"/>
              </a:rPr>
              <a:t>бывают </a:t>
            </a:r>
            <a:r>
              <a:rPr sz="2450" spc="204" dirty="0">
                <a:latin typeface="Arial"/>
                <a:cs typeface="Arial"/>
              </a:rPr>
              <a:t>костные </a:t>
            </a:r>
            <a:r>
              <a:rPr sz="2450" spc="185" dirty="0">
                <a:latin typeface="Arial"/>
                <a:cs typeface="Arial"/>
              </a:rPr>
              <a:t>выступы</a:t>
            </a:r>
            <a:r>
              <a:rPr sz="2450" spc="-130" dirty="0">
                <a:latin typeface="Arial"/>
                <a:cs typeface="Arial"/>
              </a:rPr>
              <a:t> </a:t>
            </a:r>
            <a:r>
              <a:rPr sz="2450" spc="175" dirty="0">
                <a:latin typeface="Arial"/>
                <a:cs typeface="Arial"/>
              </a:rPr>
              <a:t>(экзостозы).  </a:t>
            </a:r>
            <a:r>
              <a:rPr sz="2450" spc="260" dirty="0">
                <a:latin typeface="Arial"/>
                <a:cs typeface="Arial"/>
              </a:rPr>
              <a:t>Их </a:t>
            </a:r>
            <a:r>
              <a:rPr sz="2450" spc="204" dirty="0">
                <a:latin typeface="Arial"/>
                <a:cs typeface="Arial"/>
              </a:rPr>
              <a:t>изолируют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200" dirty="0">
                <a:latin typeface="Arial"/>
                <a:cs typeface="Arial"/>
              </a:rPr>
              <a:t>гипсовой </a:t>
            </a:r>
            <a:r>
              <a:rPr sz="2450" spc="145" dirty="0">
                <a:latin typeface="Arial"/>
                <a:cs typeface="Arial"/>
              </a:rPr>
              <a:t>модели </a:t>
            </a:r>
            <a:r>
              <a:rPr sz="2450" spc="170" dirty="0">
                <a:latin typeface="Arial"/>
                <a:cs typeface="Arial"/>
              </a:rPr>
              <a:t>оловянной  </a:t>
            </a:r>
            <a:r>
              <a:rPr sz="2450" spc="125" dirty="0">
                <a:latin typeface="Arial"/>
                <a:cs typeface="Arial"/>
              </a:rPr>
              <a:t>фольгой, </a:t>
            </a:r>
            <a:r>
              <a:rPr sz="2450" spc="335" dirty="0">
                <a:latin typeface="Arial"/>
                <a:cs typeface="Arial"/>
              </a:rPr>
              <a:t>как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5" dirty="0">
                <a:latin typeface="Arial"/>
                <a:cs typeface="Arial"/>
              </a:rPr>
              <a:t>торус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20" dirty="0">
                <a:latin typeface="Arial"/>
                <a:cs typeface="Arial"/>
              </a:rPr>
              <a:t>нёбе. </a:t>
            </a:r>
            <a:r>
              <a:rPr sz="2450" spc="270" dirty="0">
                <a:latin typeface="Arial"/>
                <a:cs typeface="Arial"/>
              </a:rPr>
              <a:t>При </a:t>
            </a:r>
            <a:r>
              <a:rPr sz="2450" spc="160" dirty="0">
                <a:latin typeface="Arial"/>
                <a:cs typeface="Arial"/>
              </a:rPr>
              <a:t>этом </a:t>
            </a:r>
            <a:r>
              <a:rPr sz="2450" spc="210" dirty="0">
                <a:latin typeface="Arial"/>
                <a:cs typeface="Arial"/>
              </a:rPr>
              <a:t>граница  </a:t>
            </a:r>
            <a:r>
              <a:rPr sz="2450" spc="140" dirty="0">
                <a:latin typeface="Arial"/>
                <a:cs typeface="Arial"/>
              </a:rPr>
              <a:t>базиса обязательно </a:t>
            </a:r>
            <a:r>
              <a:rPr sz="2450" spc="210" dirty="0">
                <a:latin typeface="Arial"/>
                <a:cs typeface="Arial"/>
              </a:rPr>
              <a:t>должна </a:t>
            </a:r>
            <a:r>
              <a:rPr sz="2450" spc="225" dirty="0">
                <a:latin typeface="Arial"/>
                <a:cs typeface="Arial"/>
              </a:rPr>
              <a:t>пройти </a:t>
            </a:r>
            <a:r>
              <a:rPr sz="2450" spc="305" dirty="0">
                <a:latin typeface="Arial"/>
                <a:cs typeface="Arial"/>
              </a:rPr>
              <a:t>ниже </a:t>
            </a:r>
            <a:r>
              <a:rPr sz="2450" spc="215" dirty="0">
                <a:latin typeface="Arial"/>
                <a:cs typeface="Arial"/>
              </a:rPr>
              <a:t>костных  </a:t>
            </a:r>
            <a:r>
              <a:rPr sz="2450" spc="160" dirty="0">
                <a:latin typeface="Arial"/>
                <a:cs typeface="Arial"/>
              </a:rPr>
              <a:t>выступов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5" dirty="0">
                <a:latin typeface="Arial"/>
                <a:cs typeface="Arial"/>
              </a:rPr>
              <a:t>полностью </a:t>
            </a:r>
            <a:r>
              <a:rPr sz="2450" spc="215" dirty="0">
                <a:latin typeface="Arial"/>
                <a:cs typeface="Arial"/>
              </a:rPr>
              <a:t>покрыть </a:t>
            </a:r>
            <a:r>
              <a:rPr sz="2450" spc="180" dirty="0">
                <a:latin typeface="Arial"/>
                <a:cs typeface="Arial"/>
              </a:rPr>
              <a:t>экзостозы. </a:t>
            </a:r>
            <a:r>
              <a:rPr sz="2450" spc="240" dirty="0">
                <a:latin typeface="Arial"/>
                <a:cs typeface="Arial"/>
              </a:rPr>
              <a:t>Края  </a:t>
            </a:r>
            <a:r>
              <a:rPr sz="2450" spc="170" dirty="0">
                <a:latin typeface="Arial"/>
                <a:cs typeface="Arial"/>
              </a:rPr>
              <a:t>протеза </a:t>
            </a:r>
            <a:r>
              <a:rPr sz="2450" spc="229" dirty="0">
                <a:latin typeface="Arial"/>
                <a:cs typeface="Arial"/>
              </a:rPr>
              <a:t>должны </a:t>
            </a:r>
            <a:r>
              <a:rPr sz="2450" spc="130" dirty="0">
                <a:latin typeface="Arial"/>
                <a:cs typeface="Arial"/>
              </a:rPr>
              <a:t>быть </a:t>
            </a:r>
            <a:r>
              <a:rPr sz="2450" spc="225" dirty="0">
                <a:latin typeface="Arial"/>
                <a:cs typeface="Arial"/>
              </a:rPr>
              <a:t>закругленными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5" dirty="0">
                <a:latin typeface="Arial"/>
                <a:cs typeface="Arial"/>
              </a:rPr>
              <a:t>не </a:t>
            </a:r>
            <a:r>
              <a:rPr sz="2450" spc="145" dirty="0">
                <a:latin typeface="Arial"/>
                <a:cs typeface="Arial"/>
              </a:rPr>
              <a:t>менее  </a:t>
            </a:r>
            <a:r>
              <a:rPr sz="2450" spc="185" dirty="0">
                <a:latin typeface="Arial"/>
                <a:cs typeface="Arial"/>
              </a:rPr>
              <a:t>2 </a:t>
            </a:r>
            <a:r>
              <a:rPr sz="2450" spc="215" dirty="0">
                <a:latin typeface="Arial"/>
                <a:cs typeface="Arial"/>
              </a:rPr>
              <a:t>мм </a:t>
            </a:r>
            <a:r>
              <a:rPr sz="2450" spc="70" dirty="0">
                <a:latin typeface="Arial"/>
                <a:cs typeface="Arial"/>
              </a:rPr>
              <a:t>в </a:t>
            </a:r>
            <a:r>
              <a:rPr sz="2450" spc="190" dirty="0">
                <a:latin typeface="Arial"/>
                <a:cs typeface="Arial"/>
              </a:rPr>
              <a:t>толщину. </a:t>
            </a:r>
            <a:r>
              <a:rPr sz="2450" spc="210" dirty="0">
                <a:latin typeface="Arial"/>
                <a:cs typeface="Arial"/>
              </a:rPr>
              <a:t>Истонченные края, </a:t>
            </a:r>
            <a:r>
              <a:rPr sz="2450" spc="185" dirty="0">
                <a:latin typeface="Arial"/>
                <a:cs typeface="Arial"/>
              </a:rPr>
              <a:t>постепенно  </a:t>
            </a:r>
            <a:r>
              <a:rPr sz="2450" spc="175" dirty="0">
                <a:latin typeface="Arial"/>
                <a:cs typeface="Arial"/>
              </a:rPr>
              <a:t>сливающиеся </a:t>
            </a:r>
            <a:r>
              <a:rPr sz="2450" spc="140" dirty="0">
                <a:latin typeface="Arial"/>
                <a:cs typeface="Arial"/>
              </a:rPr>
              <a:t>с </a:t>
            </a:r>
            <a:r>
              <a:rPr sz="2450" spc="165" dirty="0">
                <a:latin typeface="Arial"/>
                <a:cs typeface="Arial"/>
              </a:rPr>
              <a:t>поверхностью </a:t>
            </a:r>
            <a:r>
              <a:rPr sz="2450" spc="185" dirty="0">
                <a:latin typeface="Arial"/>
                <a:cs typeface="Arial"/>
              </a:rPr>
              <a:t>слизистой  </a:t>
            </a:r>
            <a:r>
              <a:rPr sz="2450" spc="180" dirty="0">
                <a:latin typeface="Arial"/>
                <a:cs typeface="Arial"/>
              </a:rPr>
              <a:t>оболочки, </a:t>
            </a:r>
            <a:r>
              <a:rPr sz="2450" spc="165" dirty="0">
                <a:latin typeface="Arial"/>
                <a:cs typeface="Arial"/>
              </a:rPr>
              <a:t>создаются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25" dirty="0">
                <a:latin typeface="Arial"/>
                <a:cs typeface="Arial"/>
              </a:rPr>
              <a:t>нёбе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70" dirty="0">
                <a:latin typeface="Arial"/>
                <a:cs typeface="Arial"/>
              </a:rPr>
              <a:t>в </a:t>
            </a:r>
            <a:r>
              <a:rPr sz="2450" spc="155" dirty="0">
                <a:latin typeface="Arial"/>
                <a:cs typeface="Arial"/>
              </a:rPr>
              <a:t>дистальном  </a:t>
            </a:r>
            <a:r>
              <a:rPr sz="2450" spc="114" dirty="0">
                <a:latin typeface="Arial"/>
                <a:cs typeface="Arial"/>
              </a:rPr>
              <a:t>отделе </a:t>
            </a:r>
            <a:r>
              <a:rPr sz="2450" spc="285" dirty="0">
                <a:latin typeface="Arial"/>
                <a:cs typeface="Arial"/>
              </a:rPr>
              <a:t>нижнего </a:t>
            </a:r>
            <a:r>
              <a:rPr sz="2450" spc="170" dirty="0">
                <a:latin typeface="Arial"/>
                <a:cs typeface="Arial"/>
              </a:rPr>
              <a:t>протеза </a:t>
            </a:r>
            <a:r>
              <a:rPr sz="2450" spc="140" dirty="0">
                <a:latin typeface="Arial"/>
                <a:cs typeface="Arial"/>
              </a:rPr>
              <a:t>с </a:t>
            </a:r>
            <a:r>
              <a:rPr sz="2450" spc="225" dirty="0">
                <a:latin typeface="Arial"/>
                <a:cs typeface="Arial"/>
              </a:rPr>
              <a:t>язычной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165" dirty="0">
                <a:latin typeface="Arial"/>
                <a:cs typeface="Arial"/>
              </a:rPr>
              <a:t>стороны.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652780"/>
            <a:ext cx="8063865" cy="5367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8495">
              <a:lnSpc>
                <a:spcPct val="101000"/>
              </a:lnSpc>
              <a:spcBef>
                <a:spcPts val="95"/>
              </a:spcBef>
            </a:pPr>
            <a:r>
              <a:rPr sz="2000" b="1" spc="70" dirty="0">
                <a:latin typeface="Verdana"/>
                <a:cs typeface="Verdana"/>
              </a:rPr>
              <a:t>Во </a:t>
            </a:r>
            <a:r>
              <a:rPr sz="2000" b="1" spc="40" dirty="0">
                <a:latin typeface="Verdana"/>
                <a:cs typeface="Verdana"/>
              </a:rPr>
              <a:t>время </a:t>
            </a:r>
            <a:r>
              <a:rPr sz="2000" b="1" spc="55" dirty="0">
                <a:latin typeface="Verdana"/>
                <a:cs typeface="Verdana"/>
              </a:rPr>
              <a:t>акта </a:t>
            </a:r>
            <a:r>
              <a:rPr sz="2000" b="1" spc="30" dirty="0">
                <a:latin typeface="Verdana"/>
                <a:cs typeface="Verdana"/>
              </a:rPr>
              <a:t>жевания </a:t>
            </a:r>
            <a:r>
              <a:rPr sz="2000" b="1" dirty="0">
                <a:latin typeface="Verdana"/>
                <a:cs typeface="Verdana"/>
              </a:rPr>
              <a:t>на </a:t>
            </a:r>
            <a:r>
              <a:rPr sz="2000" b="1" spc="40" dirty="0">
                <a:latin typeface="Verdana"/>
                <a:cs typeface="Verdana"/>
              </a:rPr>
              <a:t>протез </a:t>
            </a:r>
            <a:r>
              <a:rPr sz="2000" b="1" spc="50" dirty="0">
                <a:latin typeface="Verdana"/>
                <a:cs typeface="Verdana"/>
              </a:rPr>
              <a:t>действуют  </a:t>
            </a:r>
            <a:r>
              <a:rPr sz="2000" b="1" spc="45" dirty="0">
                <a:latin typeface="Verdana"/>
                <a:cs typeface="Verdana"/>
              </a:rPr>
              <a:t>горизонтальная </a:t>
            </a:r>
            <a:r>
              <a:rPr sz="2000" b="1" spc="55" dirty="0">
                <a:latin typeface="Verdana"/>
                <a:cs typeface="Verdana"/>
              </a:rPr>
              <a:t>и </a:t>
            </a:r>
            <a:r>
              <a:rPr sz="2000" b="1" spc="40" dirty="0">
                <a:latin typeface="Verdana"/>
                <a:cs typeface="Verdana"/>
              </a:rPr>
              <a:t>вертикальная </a:t>
            </a:r>
            <a:r>
              <a:rPr sz="2000" b="1" spc="55" dirty="0">
                <a:latin typeface="Verdana"/>
                <a:cs typeface="Verdana"/>
              </a:rPr>
              <a:t>нагрузки  </a:t>
            </a:r>
            <a:r>
              <a:rPr sz="2000" b="1" spc="25" dirty="0">
                <a:latin typeface="Verdana"/>
                <a:cs typeface="Verdana"/>
              </a:rPr>
              <a:t>(возникает </a:t>
            </a:r>
            <a:r>
              <a:rPr sz="2000" b="1" spc="10" dirty="0">
                <a:latin typeface="Verdana"/>
                <a:cs typeface="Verdana"/>
              </a:rPr>
              <a:t>во </a:t>
            </a:r>
            <a:r>
              <a:rPr sz="2000" b="1" spc="40" dirty="0">
                <a:latin typeface="Verdana"/>
                <a:cs typeface="Verdana"/>
              </a:rPr>
              <a:t>время </a:t>
            </a:r>
            <a:r>
              <a:rPr sz="2000" b="1" spc="55" dirty="0">
                <a:latin typeface="Verdana"/>
                <a:cs typeface="Verdana"/>
              </a:rPr>
              <a:t>акта </a:t>
            </a:r>
            <a:r>
              <a:rPr sz="2000" b="1" spc="30" dirty="0">
                <a:latin typeface="Verdana"/>
                <a:cs typeface="Verdana"/>
              </a:rPr>
              <a:t>жевания </a:t>
            </a:r>
            <a:r>
              <a:rPr sz="2000" b="1" spc="55" dirty="0">
                <a:latin typeface="Verdana"/>
                <a:cs typeface="Verdana"/>
              </a:rPr>
              <a:t>и</a:t>
            </a:r>
            <a:r>
              <a:rPr sz="2000" b="1" spc="-145" dirty="0">
                <a:latin typeface="Verdana"/>
                <a:cs typeface="Verdana"/>
              </a:rPr>
              <a:t> </a:t>
            </a:r>
            <a:r>
              <a:rPr sz="2000" b="1" spc="15" dirty="0">
                <a:latin typeface="Verdana"/>
                <a:cs typeface="Verdana"/>
              </a:rPr>
              <a:t>передается  </a:t>
            </a:r>
            <a:r>
              <a:rPr sz="2000" b="1" spc="220" dirty="0">
                <a:latin typeface="Verdana"/>
                <a:cs typeface="Verdana"/>
              </a:rPr>
              <a:t>ЧСПП </a:t>
            </a:r>
            <a:r>
              <a:rPr sz="2000" b="1" spc="35" dirty="0">
                <a:latin typeface="Verdana"/>
                <a:cs typeface="Verdana"/>
              </a:rPr>
              <a:t>нефизиологическим</a:t>
            </a:r>
            <a:r>
              <a:rPr sz="2000" b="1" spc="-204" dirty="0">
                <a:latin typeface="Verdana"/>
                <a:cs typeface="Verdana"/>
              </a:rPr>
              <a:t> </a:t>
            </a:r>
            <a:r>
              <a:rPr sz="2000" b="1" spc="10" dirty="0">
                <a:latin typeface="Verdana"/>
                <a:cs typeface="Verdana"/>
              </a:rPr>
              <a:t>путём).</a:t>
            </a:r>
            <a:endParaRPr sz="2000">
              <a:latin typeface="Verdana"/>
              <a:cs typeface="Verdana"/>
            </a:endParaRPr>
          </a:p>
          <a:p>
            <a:pPr marL="12700" marR="840105">
              <a:lnSpc>
                <a:spcPct val="101200"/>
              </a:lnSpc>
              <a:spcBef>
                <a:spcPts val="210"/>
              </a:spcBef>
            </a:pPr>
            <a:r>
              <a:rPr sz="2000" b="1" spc="70" dirty="0">
                <a:latin typeface="Verdana"/>
                <a:cs typeface="Verdana"/>
              </a:rPr>
              <a:t>Для </a:t>
            </a:r>
            <a:r>
              <a:rPr sz="2000" b="1" spc="45" dirty="0">
                <a:latin typeface="Verdana"/>
                <a:cs typeface="Verdana"/>
              </a:rPr>
              <a:t>уменьшения </a:t>
            </a:r>
            <a:r>
              <a:rPr sz="2000" b="1" spc="15" dirty="0">
                <a:latin typeface="Verdana"/>
                <a:cs typeface="Verdana"/>
              </a:rPr>
              <a:t>побочного </a:t>
            </a:r>
            <a:r>
              <a:rPr sz="2000" b="1" spc="45" dirty="0">
                <a:latin typeface="Verdana"/>
                <a:cs typeface="Verdana"/>
              </a:rPr>
              <a:t>действия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spc="30" dirty="0">
                <a:latin typeface="Verdana"/>
                <a:cs typeface="Verdana"/>
              </a:rPr>
              <a:t>протезов  </a:t>
            </a:r>
            <a:r>
              <a:rPr sz="2000" b="1" spc="5" dirty="0">
                <a:latin typeface="Verdana"/>
                <a:cs typeface="Verdana"/>
              </a:rPr>
              <a:t>можно:</a:t>
            </a:r>
            <a:endParaRPr sz="2000">
              <a:latin typeface="Verdana"/>
              <a:cs typeface="Verdana"/>
            </a:endParaRPr>
          </a:p>
          <a:p>
            <a:pPr marL="274955" marR="367665" indent="-184150">
              <a:lnSpc>
                <a:spcPct val="101299"/>
              </a:lnSpc>
              <a:spcBef>
                <a:spcPts val="200"/>
              </a:spcBef>
              <a:buClr>
                <a:srgbClr val="9F4CA2"/>
              </a:buClr>
              <a:buChar char="•"/>
              <a:tabLst>
                <a:tab pos="275590" algn="l"/>
              </a:tabLst>
            </a:pPr>
            <a:r>
              <a:rPr sz="2000" spc="155" dirty="0">
                <a:latin typeface="Arial"/>
                <a:cs typeface="Arial"/>
              </a:rPr>
              <a:t>Увеличить </a:t>
            </a:r>
            <a:r>
              <a:rPr sz="2000" spc="165" dirty="0">
                <a:latin typeface="Arial"/>
                <a:cs typeface="Arial"/>
              </a:rPr>
              <a:t>его </a:t>
            </a:r>
            <a:r>
              <a:rPr sz="2000" spc="135" dirty="0">
                <a:latin typeface="Arial"/>
                <a:cs typeface="Arial"/>
              </a:rPr>
              <a:t>базис (меньшее </a:t>
            </a:r>
            <a:r>
              <a:rPr sz="2000" spc="114" dirty="0">
                <a:latin typeface="Arial"/>
                <a:cs typeface="Arial"/>
              </a:rPr>
              <a:t>давление </a:t>
            </a:r>
            <a:r>
              <a:rPr sz="2000" spc="125" dirty="0">
                <a:latin typeface="Arial"/>
                <a:cs typeface="Arial"/>
              </a:rPr>
              <a:t>падает </a:t>
            </a:r>
            <a:r>
              <a:rPr sz="2000" spc="160" dirty="0">
                <a:latin typeface="Arial"/>
                <a:cs typeface="Arial"/>
              </a:rPr>
              <a:t>на  </a:t>
            </a:r>
            <a:r>
              <a:rPr sz="2000" spc="240" dirty="0">
                <a:latin typeface="Arial"/>
                <a:cs typeface="Arial"/>
              </a:rPr>
              <a:t>каждый </a:t>
            </a:r>
            <a:r>
              <a:rPr sz="2000" spc="165" dirty="0">
                <a:latin typeface="Arial"/>
                <a:cs typeface="Arial"/>
              </a:rPr>
              <a:t>квадратный миллиметр </a:t>
            </a:r>
            <a:r>
              <a:rPr sz="2000" spc="180" dirty="0">
                <a:latin typeface="Arial"/>
                <a:cs typeface="Arial"/>
              </a:rPr>
              <a:t>подлежащих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тканей);</a:t>
            </a:r>
            <a:endParaRPr sz="2000">
              <a:latin typeface="Arial"/>
              <a:cs typeface="Arial"/>
            </a:endParaRPr>
          </a:p>
          <a:p>
            <a:pPr marL="274955" marR="5080" indent="-184150">
              <a:lnSpc>
                <a:spcPct val="101000"/>
              </a:lnSpc>
              <a:spcBef>
                <a:spcPts val="215"/>
              </a:spcBef>
              <a:buClr>
                <a:srgbClr val="9F4CA2"/>
              </a:buClr>
              <a:buChar char="•"/>
              <a:tabLst>
                <a:tab pos="275590" algn="l"/>
              </a:tabLst>
            </a:pPr>
            <a:r>
              <a:rPr sz="2000" spc="160" dirty="0">
                <a:latin typeface="Arial"/>
                <a:cs typeface="Arial"/>
              </a:rPr>
              <a:t>Уменьшить </a:t>
            </a:r>
            <a:r>
              <a:rPr sz="2000" spc="215" dirty="0">
                <a:latin typeface="Arial"/>
                <a:cs typeface="Arial"/>
              </a:rPr>
              <a:t>ширину </a:t>
            </a:r>
            <a:r>
              <a:rPr sz="2000" spc="225" dirty="0">
                <a:latin typeface="Arial"/>
                <a:cs typeface="Arial"/>
              </a:rPr>
              <a:t>и </a:t>
            </a:r>
            <a:r>
              <a:rPr sz="2000" spc="165" dirty="0">
                <a:latin typeface="Arial"/>
                <a:cs typeface="Arial"/>
              </a:rPr>
              <a:t>количество </a:t>
            </a:r>
            <a:r>
              <a:rPr sz="2000" spc="155" dirty="0">
                <a:latin typeface="Arial"/>
                <a:cs typeface="Arial"/>
              </a:rPr>
              <a:t>жевательных </a:t>
            </a:r>
            <a:r>
              <a:rPr sz="2000" spc="120" dirty="0">
                <a:latin typeface="Arial"/>
                <a:cs typeface="Arial"/>
              </a:rPr>
              <a:t>зубов  (для </a:t>
            </a:r>
            <a:r>
              <a:rPr sz="2000" spc="140" dirty="0">
                <a:latin typeface="Arial"/>
                <a:cs typeface="Arial"/>
              </a:rPr>
              <a:t>формирования </a:t>
            </a:r>
            <a:r>
              <a:rPr sz="2000" spc="170" dirty="0">
                <a:latin typeface="Arial"/>
                <a:cs typeface="Arial"/>
              </a:rPr>
              <a:t>пищевого </a:t>
            </a:r>
            <a:r>
              <a:rPr sz="2000" spc="225" dirty="0">
                <a:latin typeface="Arial"/>
                <a:cs typeface="Arial"/>
              </a:rPr>
              <a:t>комка </a:t>
            </a:r>
            <a:r>
              <a:rPr sz="2000" spc="145" dirty="0">
                <a:latin typeface="Arial"/>
                <a:cs typeface="Arial"/>
              </a:rPr>
              <a:t>увеличивается  </a:t>
            </a:r>
            <a:r>
              <a:rPr sz="2000" spc="165" dirty="0">
                <a:latin typeface="Arial"/>
                <a:cs typeface="Arial"/>
              </a:rPr>
              <a:t>количество </a:t>
            </a:r>
            <a:r>
              <a:rPr sz="2000" spc="155" dirty="0">
                <a:latin typeface="Arial"/>
                <a:cs typeface="Arial"/>
              </a:rPr>
              <a:t>жевательных </a:t>
            </a:r>
            <a:r>
              <a:rPr sz="2000" spc="190" dirty="0">
                <a:latin typeface="Arial"/>
                <a:cs typeface="Arial"/>
              </a:rPr>
              <a:t>движений, что </a:t>
            </a:r>
            <a:r>
              <a:rPr sz="2000" spc="125" dirty="0">
                <a:latin typeface="Arial"/>
                <a:cs typeface="Arial"/>
              </a:rPr>
              <a:t>особенно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важно  </a:t>
            </a:r>
            <a:r>
              <a:rPr sz="2000" spc="220" dirty="0">
                <a:latin typeface="Arial"/>
                <a:cs typeface="Arial"/>
              </a:rPr>
              <a:t>при </a:t>
            </a:r>
            <a:r>
              <a:rPr sz="2000" spc="185" dirty="0">
                <a:latin typeface="Arial"/>
                <a:cs typeface="Arial"/>
              </a:rPr>
              <a:t>выраженной </a:t>
            </a:r>
            <a:r>
              <a:rPr sz="2000" spc="130" dirty="0">
                <a:latin typeface="Arial"/>
                <a:cs typeface="Arial"/>
              </a:rPr>
              <a:t>атрофии </a:t>
            </a:r>
            <a:r>
              <a:rPr sz="2000" spc="125" dirty="0">
                <a:latin typeface="Arial"/>
                <a:cs typeface="Arial"/>
              </a:rPr>
              <a:t>альвеолярных </a:t>
            </a:r>
            <a:r>
              <a:rPr sz="2000" spc="150" dirty="0">
                <a:latin typeface="Arial"/>
                <a:cs typeface="Arial"/>
              </a:rPr>
              <a:t>отростков, </a:t>
            </a:r>
            <a:r>
              <a:rPr sz="2000" spc="225" dirty="0">
                <a:latin typeface="Arial"/>
                <a:cs typeface="Arial"/>
              </a:rPr>
              <a:t>при  </a:t>
            </a:r>
            <a:r>
              <a:rPr sz="2000" spc="190" dirty="0">
                <a:latin typeface="Arial"/>
                <a:cs typeface="Arial"/>
              </a:rPr>
              <a:t>подвижности </a:t>
            </a:r>
            <a:r>
              <a:rPr sz="2000" spc="165" dirty="0">
                <a:latin typeface="Arial"/>
                <a:cs typeface="Arial"/>
              </a:rPr>
              <a:t>слизистой оболочки </a:t>
            </a:r>
            <a:r>
              <a:rPr sz="2000" spc="225" dirty="0">
                <a:latin typeface="Arial"/>
                <a:cs typeface="Arial"/>
              </a:rPr>
              <a:t>и </a:t>
            </a:r>
            <a:r>
              <a:rPr sz="2000" spc="220" dirty="0">
                <a:latin typeface="Arial"/>
                <a:cs typeface="Arial"/>
              </a:rPr>
              <a:t>низком </a:t>
            </a:r>
            <a:r>
              <a:rPr sz="2000" spc="170" dirty="0">
                <a:latin typeface="Arial"/>
                <a:cs typeface="Arial"/>
              </a:rPr>
              <a:t>пороге  </a:t>
            </a:r>
            <a:r>
              <a:rPr sz="2000" spc="105" dirty="0">
                <a:latin typeface="Arial"/>
                <a:cs typeface="Arial"/>
              </a:rPr>
              <a:t>болевой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145" dirty="0">
                <a:latin typeface="Arial"/>
                <a:cs typeface="Arial"/>
              </a:rPr>
              <a:t>чувствительности);</a:t>
            </a:r>
            <a:endParaRPr sz="2000">
              <a:latin typeface="Arial"/>
              <a:cs typeface="Arial"/>
            </a:endParaRPr>
          </a:p>
          <a:p>
            <a:pPr marL="274955" marR="50165" indent="-184150">
              <a:lnSpc>
                <a:spcPct val="101000"/>
              </a:lnSpc>
              <a:spcBef>
                <a:spcPts val="204"/>
              </a:spcBef>
              <a:buClr>
                <a:srgbClr val="9F4CA2"/>
              </a:buClr>
              <a:buChar char="•"/>
              <a:tabLst>
                <a:tab pos="275590" algn="l"/>
              </a:tabLst>
            </a:pPr>
            <a:r>
              <a:rPr sz="2000" spc="135" dirty="0">
                <a:latin typeface="Arial"/>
                <a:cs typeface="Arial"/>
              </a:rPr>
              <a:t>Использовать </a:t>
            </a:r>
            <a:r>
              <a:rPr sz="2000" spc="70" dirty="0">
                <a:latin typeface="Arial"/>
                <a:cs typeface="Arial"/>
              </a:rPr>
              <a:t>в </a:t>
            </a:r>
            <a:r>
              <a:rPr sz="2000" spc="240" dirty="0">
                <a:latin typeface="Arial"/>
                <a:cs typeface="Arial"/>
              </a:rPr>
              <a:t>ЧСПП </a:t>
            </a:r>
            <a:r>
              <a:rPr sz="2000" spc="165" dirty="0">
                <a:latin typeface="Arial"/>
                <a:cs typeface="Arial"/>
              </a:rPr>
              <a:t>опорно-удерживающие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170" dirty="0">
                <a:latin typeface="Arial"/>
                <a:cs typeface="Arial"/>
              </a:rPr>
              <a:t>кламмеры  </a:t>
            </a:r>
            <a:r>
              <a:rPr sz="2000" spc="220" dirty="0">
                <a:latin typeface="Arial"/>
                <a:cs typeface="Arial"/>
              </a:rPr>
              <a:t>при </a:t>
            </a:r>
            <a:r>
              <a:rPr sz="2000" spc="200" dirty="0">
                <a:latin typeface="Arial"/>
                <a:cs typeface="Arial"/>
              </a:rPr>
              <a:t>наличии </a:t>
            </a:r>
            <a:r>
              <a:rPr sz="2000" spc="120" dirty="0">
                <a:latin typeface="Arial"/>
                <a:cs typeface="Arial"/>
              </a:rPr>
              <a:t>зубов </a:t>
            </a:r>
            <a:r>
              <a:rPr sz="2000" spc="130" dirty="0">
                <a:latin typeface="Arial"/>
                <a:cs typeface="Arial"/>
              </a:rPr>
              <a:t>с </a:t>
            </a:r>
            <a:r>
              <a:rPr sz="2000" spc="145" dirty="0">
                <a:latin typeface="Arial"/>
                <a:cs typeface="Arial"/>
              </a:rPr>
              <a:t>хорошо </a:t>
            </a:r>
            <a:r>
              <a:rPr sz="2000" spc="165" dirty="0">
                <a:latin typeface="Arial"/>
                <a:cs typeface="Arial"/>
              </a:rPr>
              <a:t>сохранившимся  </a:t>
            </a:r>
            <a:r>
              <a:rPr sz="2000" spc="155" dirty="0">
                <a:latin typeface="Arial"/>
                <a:cs typeface="Arial"/>
              </a:rPr>
              <a:t>периодонтом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232" y="431111"/>
            <a:ext cx="8725535" cy="4258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2570" marR="5080" indent="-229870">
              <a:lnSpc>
                <a:spcPct val="1010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42570" algn="l"/>
              </a:tabLst>
            </a:pPr>
            <a:r>
              <a:rPr sz="2500" spc="180" dirty="0">
                <a:latin typeface="Arial"/>
                <a:cs typeface="Arial"/>
              </a:rPr>
              <a:t>Съёмный </a:t>
            </a:r>
            <a:r>
              <a:rPr sz="2500" spc="200" dirty="0">
                <a:latin typeface="Arial"/>
                <a:cs typeface="Arial"/>
              </a:rPr>
              <a:t>протез </a:t>
            </a:r>
            <a:r>
              <a:rPr sz="2500" spc="90" dirty="0">
                <a:latin typeface="Arial"/>
                <a:cs typeface="Arial"/>
              </a:rPr>
              <a:t>в </a:t>
            </a:r>
            <a:r>
              <a:rPr sz="2500" spc="175" dirty="0">
                <a:latin typeface="Arial"/>
                <a:cs typeface="Arial"/>
              </a:rPr>
              <a:t>блоке </a:t>
            </a:r>
            <a:r>
              <a:rPr sz="2500" spc="160" dirty="0">
                <a:latin typeface="Arial"/>
                <a:cs typeface="Arial"/>
              </a:rPr>
              <a:t>с </a:t>
            </a:r>
            <a:r>
              <a:rPr sz="2500" spc="190" dirty="0">
                <a:latin typeface="Arial"/>
                <a:cs typeface="Arial"/>
              </a:rPr>
              <a:t>естественными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spc="190" dirty="0">
                <a:latin typeface="Arial"/>
                <a:cs typeface="Arial"/>
              </a:rPr>
              <a:t>зубами  </a:t>
            </a:r>
            <a:r>
              <a:rPr sz="2500" spc="160" dirty="0">
                <a:latin typeface="Arial"/>
                <a:cs typeface="Arial"/>
              </a:rPr>
              <a:t>с </a:t>
            </a:r>
            <a:r>
              <a:rPr sz="2500" spc="204" dirty="0">
                <a:latin typeface="Arial"/>
                <a:cs typeface="Arial"/>
              </a:rPr>
              <a:t>помощью </a:t>
            </a:r>
            <a:r>
              <a:rPr sz="2500" spc="160" dirty="0">
                <a:latin typeface="Arial"/>
                <a:cs typeface="Arial"/>
              </a:rPr>
              <a:t>базиса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185" dirty="0">
                <a:latin typeface="Arial"/>
                <a:cs typeface="Arial"/>
              </a:rPr>
              <a:t>кламмеров </a:t>
            </a:r>
            <a:r>
              <a:rPr sz="2500" spc="165" dirty="0">
                <a:latin typeface="Arial"/>
                <a:cs typeface="Arial"/>
              </a:rPr>
              <a:t>обеспечивает  </a:t>
            </a:r>
            <a:r>
              <a:rPr sz="2500" spc="195" dirty="0">
                <a:latin typeface="Arial"/>
                <a:cs typeface="Arial"/>
              </a:rPr>
              <a:t>стабилизацию </a:t>
            </a:r>
            <a:r>
              <a:rPr sz="2500" spc="185" dirty="0">
                <a:latin typeface="Arial"/>
                <a:cs typeface="Arial"/>
              </a:rPr>
              <a:t>периодонта </a:t>
            </a:r>
            <a:r>
              <a:rPr sz="2500" spc="210" dirty="0">
                <a:latin typeface="Arial"/>
                <a:cs typeface="Arial"/>
              </a:rPr>
              <a:t>зубного </a:t>
            </a:r>
            <a:r>
              <a:rPr sz="2500" spc="155" dirty="0">
                <a:latin typeface="Arial"/>
                <a:cs typeface="Arial"/>
              </a:rPr>
              <a:t>ряда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270" dirty="0">
                <a:latin typeface="Arial"/>
                <a:cs typeface="Arial"/>
              </a:rPr>
              <a:t>при  </a:t>
            </a:r>
            <a:r>
              <a:rPr sz="2500" spc="180" dirty="0">
                <a:latin typeface="Arial"/>
                <a:cs typeface="Arial"/>
              </a:rPr>
              <a:t>этом </a:t>
            </a:r>
            <a:r>
              <a:rPr sz="2500" spc="190" dirty="0">
                <a:latin typeface="Arial"/>
                <a:cs typeface="Arial"/>
              </a:rPr>
              <a:t>мобилизует </a:t>
            </a:r>
            <a:r>
              <a:rPr sz="2500" spc="204" dirty="0">
                <a:latin typeface="Arial"/>
                <a:cs typeface="Arial"/>
              </a:rPr>
              <a:t>его </a:t>
            </a:r>
            <a:r>
              <a:rPr sz="2500" spc="155" dirty="0">
                <a:latin typeface="Arial"/>
                <a:cs typeface="Arial"/>
              </a:rPr>
              <a:t>резервы, </a:t>
            </a:r>
            <a:r>
              <a:rPr sz="2500" spc="110" dirty="0">
                <a:latin typeface="Arial"/>
                <a:cs typeface="Arial"/>
              </a:rPr>
              <a:t>а </a:t>
            </a:r>
            <a:r>
              <a:rPr sz="2500" spc="310" dirty="0">
                <a:latin typeface="Arial"/>
                <a:cs typeface="Arial"/>
              </a:rPr>
              <a:t>также  </a:t>
            </a:r>
            <a:r>
              <a:rPr sz="2500" spc="165" dirty="0">
                <a:latin typeface="Arial"/>
                <a:cs typeface="Arial"/>
              </a:rPr>
              <a:t>способствует </a:t>
            </a:r>
            <a:r>
              <a:rPr sz="2500" spc="250" dirty="0">
                <a:latin typeface="Arial"/>
                <a:cs typeface="Arial"/>
              </a:rPr>
              <a:t>достижению </a:t>
            </a:r>
            <a:r>
              <a:rPr sz="2500" spc="175" dirty="0">
                <a:latin typeface="Arial"/>
                <a:cs typeface="Arial"/>
              </a:rPr>
              <a:t>силового  </a:t>
            </a:r>
            <a:r>
              <a:rPr sz="2500" spc="185" dirty="0">
                <a:latin typeface="Arial"/>
                <a:cs typeface="Arial"/>
              </a:rPr>
              <a:t>уравновешивания </a:t>
            </a:r>
            <a:r>
              <a:rPr sz="2500" spc="254" dirty="0">
                <a:latin typeface="Arial"/>
                <a:cs typeface="Arial"/>
              </a:rPr>
              <a:t>между </a:t>
            </a:r>
            <a:r>
              <a:rPr sz="2500" spc="220" dirty="0">
                <a:latin typeface="Arial"/>
                <a:cs typeface="Arial"/>
              </a:rPr>
              <a:t>зубными </a:t>
            </a:r>
            <a:r>
              <a:rPr sz="2500" spc="190" dirty="0">
                <a:latin typeface="Arial"/>
                <a:cs typeface="Arial"/>
              </a:rPr>
              <a:t>рядами </a:t>
            </a:r>
            <a:r>
              <a:rPr sz="2500" spc="90" dirty="0">
                <a:latin typeface="Arial"/>
                <a:cs typeface="Arial"/>
              </a:rPr>
              <a:t>в  </a:t>
            </a:r>
            <a:r>
              <a:rPr sz="2500" spc="180" dirty="0">
                <a:latin typeface="Arial"/>
                <a:cs typeface="Arial"/>
              </a:rPr>
              <a:t>случае </a:t>
            </a:r>
            <a:r>
              <a:rPr sz="2500" spc="220" dirty="0">
                <a:latin typeface="Arial"/>
                <a:cs typeface="Arial"/>
              </a:rPr>
              <a:t>их </a:t>
            </a:r>
            <a:r>
              <a:rPr sz="2500" spc="180" dirty="0">
                <a:latin typeface="Arial"/>
                <a:cs typeface="Arial"/>
              </a:rPr>
              <a:t>диссоциации. </a:t>
            </a:r>
            <a:r>
              <a:rPr sz="2500" spc="200" dirty="0">
                <a:latin typeface="Arial"/>
                <a:cs typeface="Arial"/>
              </a:rPr>
              <a:t>Блокированные </a:t>
            </a:r>
            <a:r>
              <a:rPr sz="2500" spc="280" dirty="0">
                <a:latin typeface="Arial"/>
                <a:cs typeface="Arial"/>
              </a:rPr>
              <a:t>группы  </a:t>
            </a:r>
            <a:r>
              <a:rPr sz="2500" spc="145" dirty="0">
                <a:latin typeface="Arial"/>
                <a:cs typeface="Arial"/>
              </a:rPr>
              <a:t>зубов </a:t>
            </a:r>
            <a:r>
              <a:rPr sz="2500" spc="175" dirty="0">
                <a:latin typeface="Arial"/>
                <a:cs typeface="Arial"/>
              </a:rPr>
              <a:t>дополнительно </a:t>
            </a:r>
            <a:r>
              <a:rPr sz="2500" spc="254" dirty="0">
                <a:latin typeface="Arial"/>
                <a:cs typeface="Arial"/>
              </a:rPr>
              <a:t>разгружаются </a:t>
            </a:r>
            <a:r>
              <a:rPr sz="2500" spc="160" dirty="0">
                <a:latin typeface="Arial"/>
                <a:cs typeface="Arial"/>
              </a:rPr>
              <a:t>базисом,  </a:t>
            </a:r>
            <a:r>
              <a:rPr sz="2500" spc="245" dirty="0">
                <a:latin typeface="Arial"/>
                <a:cs typeface="Arial"/>
              </a:rPr>
              <a:t>имеющим </a:t>
            </a:r>
            <a:r>
              <a:rPr sz="2500" spc="200" dirty="0">
                <a:latin typeface="Arial"/>
                <a:cs typeface="Arial"/>
              </a:rPr>
              <a:t>опору на </a:t>
            </a:r>
            <a:r>
              <a:rPr sz="2500" spc="150" dirty="0">
                <a:latin typeface="Arial"/>
                <a:cs typeface="Arial"/>
              </a:rPr>
              <a:t>альвеолярном </a:t>
            </a:r>
            <a:r>
              <a:rPr sz="2500" spc="195" dirty="0">
                <a:latin typeface="Arial"/>
                <a:cs typeface="Arial"/>
              </a:rPr>
              <a:t>отростке, </a:t>
            </a:r>
            <a:r>
              <a:rPr sz="2500" spc="200" dirty="0">
                <a:latin typeface="Arial"/>
                <a:cs typeface="Arial"/>
              </a:rPr>
              <a:t>на  </a:t>
            </a:r>
            <a:r>
              <a:rPr sz="2500" spc="140" dirty="0">
                <a:latin typeface="Arial"/>
                <a:cs typeface="Arial"/>
              </a:rPr>
              <a:t>теле </a:t>
            </a:r>
            <a:r>
              <a:rPr sz="2500" spc="225" dirty="0">
                <a:latin typeface="Arial"/>
                <a:cs typeface="Arial"/>
              </a:rPr>
              <a:t>челюсти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130" dirty="0">
                <a:latin typeface="Arial"/>
                <a:cs typeface="Arial"/>
              </a:rPr>
              <a:t>нёбе,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270" dirty="0">
                <a:latin typeface="Arial"/>
                <a:cs typeface="Arial"/>
              </a:rPr>
              <a:t>таким </a:t>
            </a:r>
            <a:r>
              <a:rPr sz="2500" spc="155" dirty="0">
                <a:latin typeface="Arial"/>
                <a:cs typeface="Arial"/>
              </a:rPr>
              <a:t>образом </a:t>
            </a:r>
            <a:r>
              <a:rPr sz="2500" spc="225" dirty="0">
                <a:latin typeface="Arial"/>
                <a:cs typeface="Arial"/>
              </a:rPr>
              <a:t>получают  </a:t>
            </a:r>
            <a:r>
              <a:rPr sz="2500" spc="215" dirty="0">
                <a:latin typeface="Arial"/>
                <a:cs typeface="Arial"/>
              </a:rPr>
              <a:t>горизонтальную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spc="240" dirty="0">
                <a:latin typeface="Arial"/>
                <a:cs typeface="Arial"/>
              </a:rPr>
              <a:t>разгрузку.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0200" y="4724400"/>
            <a:ext cx="3698240" cy="208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419ED-FCEA-4A49-A18A-B30A57687E60}"/>
              </a:ext>
            </a:extLst>
          </p:cNvPr>
          <p:cNvSpPr txBox="1"/>
          <p:nvPr/>
        </p:nvSpPr>
        <p:spPr>
          <a:xfrm>
            <a:off x="2717442" y="58341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ЧСПП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652779"/>
            <a:ext cx="778192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9240" algn="l"/>
              </a:tabLst>
            </a:pPr>
            <a:r>
              <a:rPr sz="2800" b="1" spc="-15" dirty="0">
                <a:latin typeface="Verdana"/>
                <a:cs typeface="Verdana"/>
              </a:rPr>
              <a:t>Зубной </a:t>
            </a:r>
            <a:r>
              <a:rPr sz="2800" b="1" spc="35" dirty="0">
                <a:latin typeface="Verdana"/>
                <a:cs typeface="Verdana"/>
              </a:rPr>
              <a:t>протез </a:t>
            </a:r>
            <a:r>
              <a:rPr sz="2800" spc="155" dirty="0">
                <a:latin typeface="Arial"/>
                <a:cs typeface="Arial"/>
              </a:rPr>
              <a:t>следует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75" dirty="0">
                <a:latin typeface="Arial"/>
                <a:cs typeface="Arial"/>
              </a:rPr>
              <a:t>рассматривать  </a:t>
            </a:r>
            <a:r>
              <a:rPr sz="2800" spc="385" dirty="0">
                <a:latin typeface="Arial"/>
                <a:cs typeface="Arial"/>
              </a:rPr>
              <a:t>как </a:t>
            </a:r>
            <a:r>
              <a:rPr sz="2800" spc="200" dirty="0">
                <a:latin typeface="Arial"/>
                <a:cs typeface="Arial"/>
              </a:rPr>
              <a:t>лечебный </a:t>
            </a:r>
            <a:r>
              <a:rPr sz="2800" spc="195" dirty="0">
                <a:latin typeface="Arial"/>
                <a:cs typeface="Arial"/>
              </a:rPr>
              <a:t>аппарат,  </a:t>
            </a:r>
            <a:r>
              <a:rPr sz="2800" spc="190" dirty="0">
                <a:latin typeface="Arial"/>
                <a:cs typeface="Arial"/>
              </a:rPr>
              <a:t>восстанавливающий </a:t>
            </a:r>
            <a:r>
              <a:rPr sz="2800" spc="170" dirty="0">
                <a:latin typeface="Arial"/>
                <a:cs typeface="Arial"/>
              </a:rPr>
              <a:t>целостность  </a:t>
            </a:r>
            <a:r>
              <a:rPr sz="2800" spc="220" dirty="0">
                <a:latin typeface="Arial"/>
                <a:cs typeface="Arial"/>
              </a:rPr>
              <a:t>зубного </a:t>
            </a:r>
            <a:r>
              <a:rPr sz="2800" spc="150" dirty="0">
                <a:latin typeface="Arial"/>
                <a:cs typeface="Arial"/>
              </a:rPr>
              <a:t>ряда, </a:t>
            </a:r>
            <a:r>
              <a:rPr sz="2800" spc="220" dirty="0">
                <a:latin typeface="Arial"/>
                <a:cs typeface="Arial"/>
              </a:rPr>
              <a:t>его </a:t>
            </a:r>
            <a:r>
              <a:rPr sz="2800" spc="215" dirty="0">
                <a:latin typeface="Arial"/>
                <a:cs typeface="Arial"/>
              </a:rPr>
              <a:t>жевательную  </a:t>
            </a:r>
            <a:r>
              <a:rPr sz="2800" spc="170" dirty="0">
                <a:latin typeface="Arial"/>
                <a:cs typeface="Arial"/>
              </a:rPr>
              <a:t>способность </a:t>
            </a:r>
            <a:r>
              <a:rPr sz="2800" spc="300" dirty="0">
                <a:latin typeface="Arial"/>
                <a:cs typeface="Arial"/>
              </a:rPr>
              <a:t>и </a:t>
            </a:r>
            <a:r>
              <a:rPr sz="2800" spc="265" dirty="0">
                <a:latin typeface="Arial"/>
                <a:cs typeface="Arial"/>
              </a:rPr>
              <a:t>улучшающий </a:t>
            </a:r>
            <a:r>
              <a:rPr sz="2800" spc="245" dirty="0">
                <a:latin typeface="Arial"/>
                <a:cs typeface="Arial"/>
              </a:rPr>
              <a:t>внешний  </a:t>
            </a:r>
            <a:r>
              <a:rPr sz="2800" spc="150" dirty="0">
                <a:latin typeface="Arial"/>
                <a:cs typeface="Arial"/>
              </a:rPr>
              <a:t>вид </a:t>
            </a:r>
            <a:r>
              <a:rPr sz="2800" spc="165" dirty="0">
                <a:latin typeface="Arial"/>
                <a:cs typeface="Arial"/>
              </a:rPr>
              <a:t>больного, </a:t>
            </a:r>
            <a:r>
              <a:rPr sz="2800" spc="110" dirty="0">
                <a:latin typeface="Arial"/>
                <a:cs typeface="Arial"/>
              </a:rPr>
              <a:t>а </a:t>
            </a:r>
            <a:r>
              <a:rPr sz="2800" spc="335" dirty="0">
                <a:latin typeface="Arial"/>
                <a:cs typeface="Arial"/>
              </a:rPr>
              <a:t>также  </a:t>
            </a:r>
            <a:r>
              <a:rPr sz="2800" spc="245" dirty="0">
                <a:latin typeface="Arial"/>
                <a:cs typeface="Arial"/>
              </a:rPr>
              <a:t>предупреждающий </a:t>
            </a:r>
            <a:r>
              <a:rPr sz="2800" spc="160" dirty="0">
                <a:latin typeface="Arial"/>
                <a:cs typeface="Arial"/>
              </a:rPr>
              <a:t>дальнейшее  </a:t>
            </a:r>
            <a:r>
              <a:rPr sz="2800" spc="215" dirty="0">
                <a:latin typeface="Arial"/>
                <a:cs typeface="Arial"/>
              </a:rPr>
              <a:t>разрушение </a:t>
            </a:r>
            <a:r>
              <a:rPr sz="2800" spc="204" dirty="0">
                <a:latin typeface="Arial"/>
                <a:cs typeface="Arial"/>
              </a:rPr>
              <a:t>жевательной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190" dirty="0">
                <a:latin typeface="Arial"/>
                <a:cs typeface="Arial"/>
              </a:rPr>
              <a:t>системы.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679" y="797560"/>
            <a:ext cx="8483600" cy="36436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2729" marR="5080" indent="-240029">
              <a:lnSpc>
                <a:spcPct val="101499"/>
              </a:lnSpc>
              <a:spcBef>
                <a:spcPts val="80"/>
              </a:spcBef>
              <a:buClr>
                <a:srgbClr val="9F4CA2"/>
              </a:buClr>
              <a:buFont typeface="Arial"/>
              <a:buChar char="•"/>
              <a:tabLst>
                <a:tab pos="252729" algn="l"/>
              </a:tabLst>
            </a:pPr>
            <a:r>
              <a:rPr sz="2600" spc="290" dirty="0">
                <a:latin typeface="Arial"/>
                <a:cs typeface="Arial"/>
              </a:rPr>
              <a:t>Итак, </a:t>
            </a:r>
            <a:r>
              <a:rPr sz="2600" spc="185" dirty="0">
                <a:latin typeface="Arial"/>
                <a:cs typeface="Arial"/>
              </a:rPr>
              <a:t>определяя </a:t>
            </a:r>
            <a:r>
              <a:rPr sz="2600" spc="240" dirty="0">
                <a:latin typeface="Arial"/>
                <a:cs typeface="Arial"/>
              </a:rPr>
              <a:t>величину </a:t>
            </a:r>
            <a:r>
              <a:rPr sz="2600" spc="175" dirty="0">
                <a:latin typeface="Arial"/>
                <a:cs typeface="Arial"/>
              </a:rPr>
              <a:t>базиса </a:t>
            </a:r>
            <a:r>
              <a:rPr sz="2600" spc="300" dirty="0">
                <a:latin typeface="Arial"/>
                <a:cs typeface="Arial"/>
              </a:rPr>
              <a:t>и </a:t>
            </a:r>
            <a:r>
              <a:rPr sz="2600" spc="175" dirty="0">
                <a:latin typeface="Arial"/>
                <a:cs typeface="Arial"/>
              </a:rPr>
              <a:t>места,  </a:t>
            </a:r>
            <a:r>
              <a:rPr sz="2600" spc="210" dirty="0">
                <a:latin typeface="Arial"/>
                <a:cs typeface="Arial"/>
              </a:rPr>
              <a:t>где </a:t>
            </a:r>
            <a:r>
              <a:rPr sz="2600" spc="225" dirty="0">
                <a:latin typeface="Arial"/>
                <a:cs typeface="Arial"/>
              </a:rPr>
              <a:t>его </a:t>
            </a:r>
            <a:r>
              <a:rPr sz="2600" spc="305" dirty="0">
                <a:latin typeface="Arial"/>
                <a:cs typeface="Arial"/>
              </a:rPr>
              <a:t>можно </a:t>
            </a:r>
            <a:r>
              <a:rPr sz="2600" spc="220" dirty="0">
                <a:latin typeface="Arial"/>
                <a:cs typeface="Arial"/>
              </a:rPr>
              <a:t>сократить, </a:t>
            </a:r>
            <a:r>
              <a:rPr sz="2600" spc="170" dirty="0">
                <a:latin typeface="Arial"/>
                <a:cs typeface="Arial"/>
              </a:rPr>
              <a:t>всегда </a:t>
            </a:r>
            <a:r>
              <a:rPr sz="2600" spc="165" dirty="0">
                <a:latin typeface="Arial"/>
                <a:cs typeface="Arial"/>
              </a:rPr>
              <a:t>следует  </a:t>
            </a:r>
            <a:r>
              <a:rPr sz="2600" spc="235" dirty="0">
                <a:latin typeface="Arial"/>
                <a:cs typeface="Arial"/>
              </a:rPr>
              <a:t>придерживаться </a:t>
            </a:r>
            <a:r>
              <a:rPr sz="2600" spc="250" dirty="0">
                <a:latin typeface="Arial"/>
                <a:cs typeface="Arial"/>
              </a:rPr>
              <a:t>медицинских </a:t>
            </a:r>
            <a:r>
              <a:rPr sz="2600" spc="240" dirty="0">
                <a:latin typeface="Arial"/>
                <a:cs typeface="Arial"/>
              </a:rPr>
              <a:t>позиций, </a:t>
            </a:r>
            <a:r>
              <a:rPr sz="2600" spc="185" dirty="0">
                <a:latin typeface="Arial"/>
                <a:cs typeface="Arial"/>
              </a:rPr>
              <a:t>т. </a:t>
            </a:r>
            <a:r>
              <a:rPr sz="2600" spc="110" dirty="0">
                <a:latin typeface="Arial"/>
                <a:cs typeface="Arial"/>
              </a:rPr>
              <a:t>е.  </a:t>
            </a:r>
            <a:r>
              <a:rPr sz="2600" spc="220" dirty="0">
                <a:latin typeface="Arial"/>
                <a:cs typeface="Arial"/>
              </a:rPr>
              <a:t>учитывать </a:t>
            </a:r>
            <a:r>
              <a:rPr sz="2600" spc="210" dirty="0">
                <a:latin typeface="Arial"/>
                <a:cs typeface="Arial"/>
              </a:rPr>
              <a:t>не </a:t>
            </a:r>
            <a:r>
              <a:rPr sz="2600" spc="215" dirty="0">
                <a:latin typeface="Arial"/>
                <a:cs typeface="Arial"/>
              </a:rPr>
              <a:t>только </a:t>
            </a:r>
            <a:r>
              <a:rPr sz="2600" spc="200" dirty="0">
                <a:latin typeface="Arial"/>
                <a:cs typeface="Arial"/>
              </a:rPr>
              <a:t>степень </a:t>
            </a:r>
            <a:r>
              <a:rPr sz="2600" spc="250" dirty="0">
                <a:latin typeface="Arial"/>
                <a:cs typeface="Arial"/>
              </a:rPr>
              <a:t>возможности  </a:t>
            </a:r>
            <a:r>
              <a:rPr sz="2600" spc="225" dirty="0">
                <a:latin typeface="Arial"/>
                <a:cs typeface="Arial"/>
              </a:rPr>
              <a:t>фиксации </a:t>
            </a:r>
            <a:r>
              <a:rPr sz="2600" spc="175" dirty="0">
                <a:latin typeface="Arial"/>
                <a:cs typeface="Arial"/>
              </a:rPr>
              <a:t>базиса </a:t>
            </a:r>
            <a:r>
              <a:rPr sz="2600" spc="260" dirty="0">
                <a:latin typeface="Arial"/>
                <a:cs typeface="Arial"/>
              </a:rPr>
              <a:t>(технический </a:t>
            </a:r>
            <a:r>
              <a:rPr sz="2600" spc="225" dirty="0">
                <a:latin typeface="Arial"/>
                <a:cs typeface="Arial"/>
              </a:rPr>
              <a:t>аспект), но </a:t>
            </a:r>
            <a:r>
              <a:rPr sz="2600" spc="300" dirty="0">
                <a:latin typeface="Arial"/>
                <a:cs typeface="Arial"/>
              </a:rPr>
              <a:t>и  </a:t>
            </a:r>
            <a:r>
              <a:rPr sz="2600" spc="215" dirty="0">
                <a:latin typeface="Arial"/>
                <a:cs typeface="Arial"/>
              </a:rPr>
              <a:t>индивидуальную </a:t>
            </a:r>
            <a:r>
              <a:rPr sz="2600" spc="235" dirty="0">
                <a:latin typeface="Arial"/>
                <a:cs typeface="Arial"/>
              </a:rPr>
              <a:t>специфику </a:t>
            </a:r>
            <a:r>
              <a:rPr sz="2600" spc="340" dirty="0">
                <a:latin typeface="Arial"/>
                <a:cs typeface="Arial"/>
              </a:rPr>
              <a:t>клиники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215" dirty="0">
                <a:latin typeface="Arial"/>
                <a:cs typeface="Arial"/>
              </a:rPr>
              <a:t>полости  </a:t>
            </a:r>
            <a:r>
              <a:rPr sz="2600" spc="185" dirty="0">
                <a:latin typeface="Arial"/>
                <a:cs typeface="Arial"/>
              </a:rPr>
              <a:t>рта, </a:t>
            </a:r>
            <a:r>
              <a:rPr sz="2600" spc="120" dirty="0">
                <a:latin typeface="Arial"/>
                <a:cs typeface="Arial"/>
              </a:rPr>
              <a:t>а </a:t>
            </a:r>
            <a:r>
              <a:rPr sz="2600" spc="335" dirty="0">
                <a:latin typeface="Arial"/>
                <a:cs typeface="Arial"/>
              </a:rPr>
              <a:t>также </a:t>
            </a:r>
            <a:r>
              <a:rPr sz="2600" spc="229" dirty="0">
                <a:latin typeface="Arial"/>
                <a:cs typeface="Arial"/>
              </a:rPr>
              <a:t>психофизиологические  </a:t>
            </a:r>
            <a:r>
              <a:rPr sz="2600" spc="195" dirty="0">
                <a:latin typeface="Arial"/>
                <a:cs typeface="Arial"/>
              </a:rPr>
              <a:t>особенности </a:t>
            </a:r>
            <a:r>
              <a:rPr sz="2600" spc="280" dirty="0">
                <a:latin typeface="Arial"/>
                <a:cs typeface="Arial"/>
              </a:rPr>
              <a:t>конкретного </a:t>
            </a:r>
            <a:r>
              <a:rPr sz="2600" spc="220" dirty="0">
                <a:latin typeface="Arial"/>
                <a:cs typeface="Arial"/>
              </a:rPr>
              <a:t>пациента  </a:t>
            </a:r>
            <a:r>
              <a:rPr sz="2600" spc="250" dirty="0">
                <a:latin typeface="Arial"/>
                <a:cs typeface="Arial"/>
              </a:rPr>
              <a:t>(биологический</a:t>
            </a:r>
            <a:r>
              <a:rPr sz="2600" spc="110" dirty="0">
                <a:latin typeface="Arial"/>
                <a:cs typeface="Arial"/>
              </a:rPr>
              <a:t> </a:t>
            </a:r>
            <a:r>
              <a:rPr sz="2600" spc="225" dirty="0">
                <a:latin typeface="Arial"/>
                <a:cs typeface="Arial"/>
              </a:rPr>
              <a:t>аспект).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4232730"/>
            <a:ext cx="3384549" cy="253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DE784-6C6F-804C-B7B5-839739913211}"/>
              </a:ext>
            </a:extLst>
          </p:cNvPr>
          <p:cNvSpPr txBox="1"/>
          <p:nvPr/>
        </p:nvSpPr>
        <p:spPr>
          <a:xfrm>
            <a:off x="3971288" y="5498920"/>
            <a:ext cx="12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ПСПП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15620"/>
            <a:ext cx="791718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spc="390" dirty="0">
                <a:latin typeface="Trebuchet MS"/>
                <a:cs typeface="Trebuchet MS"/>
              </a:rPr>
              <a:t>Фиксация </a:t>
            </a:r>
            <a:r>
              <a:rPr sz="3150" b="1" spc="340" dirty="0">
                <a:latin typeface="Trebuchet MS"/>
                <a:cs typeface="Trebuchet MS"/>
              </a:rPr>
              <a:t>протезов </a:t>
            </a:r>
            <a:r>
              <a:rPr sz="3150" b="1" spc="280" dirty="0">
                <a:latin typeface="Trebuchet MS"/>
                <a:cs typeface="Trebuchet MS"/>
              </a:rPr>
              <a:t>в </a:t>
            </a:r>
            <a:r>
              <a:rPr sz="3150" b="1" spc="340" dirty="0">
                <a:latin typeface="Trebuchet MS"/>
                <a:cs typeface="Trebuchet MS"/>
              </a:rPr>
              <a:t>полости</a:t>
            </a:r>
            <a:r>
              <a:rPr sz="3150" b="1" spc="-459" dirty="0">
                <a:latin typeface="Trebuchet MS"/>
                <a:cs typeface="Trebuchet MS"/>
              </a:rPr>
              <a:t> </a:t>
            </a:r>
            <a:r>
              <a:rPr sz="3150" b="1" spc="385" dirty="0">
                <a:latin typeface="Trebuchet MS"/>
                <a:cs typeface="Trebuchet MS"/>
              </a:rPr>
              <a:t>рта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830" y="1301749"/>
            <a:ext cx="7566025" cy="48171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b="1" spc="65" dirty="0">
                <a:latin typeface="Verdana"/>
                <a:cs typeface="Verdana"/>
              </a:rPr>
              <a:t>Фиксация </a:t>
            </a:r>
            <a:r>
              <a:rPr sz="2350" b="1" spc="35" dirty="0">
                <a:latin typeface="Verdana"/>
                <a:cs typeface="Verdana"/>
              </a:rPr>
              <a:t>съемных </a:t>
            </a:r>
            <a:r>
              <a:rPr sz="2350" b="1" spc="50" dirty="0">
                <a:latin typeface="Verdana"/>
                <a:cs typeface="Verdana"/>
              </a:rPr>
              <a:t>протезов </a:t>
            </a:r>
            <a:r>
              <a:rPr sz="2350" b="1" spc="10" dirty="0">
                <a:latin typeface="Verdana"/>
                <a:cs typeface="Verdana"/>
              </a:rPr>
              <a:t>на</a:t>
            </a:r>
            <a:r>
              <a:rPr sz="2350" b="1" spc="-60" dirty="0">
                <a:latin typeface="Verdana"/>
                <a:cs typeface="Verdana"/>
              </a:rPr>
              <a:t> </a:t>
            </a:r>
            <a:r>
              <a:rPr sz="2350" b="1" spc="55" dirty="0">
                <a:latin typeface="Verdana"/>
                <a:cs typeface="Verdana"/>
              </a:rPr>
              <a:t>челюстях</a:t>
            </a:r>
            <a:endParaRPr sz="2350">
              <a:latin typeface="Verdana"/>
              <a:cs typeface="Verdana"/>
            </a:endParaRPr>
          </a:p>
          <a:p>
            <a:pPr marL="12700" marR="267970">
              <a:lnSpc>
                <a:spcPts val="2870"/>
              </a:lnSpc>
              <a:spcBef>
                <a:spcPts val="95"/>
              </a:spcBef>
              <a:buChar char="—"/>
              <a:tabLst>
                <a:tab pos="421640" algn="l"/>
              </a:tabLst>
            </a:pPr>
            <a:r>
              <a:rPr sz="2350" b="1" spc="35" dirty="0">
                <a:latin typeface="Verdana"/>
                <a:cs typeface="Verdana"/>
              </a:rPr>
              <a:t>сложная </a:t>
            </a:r>
            <a:r>
              <a:rPr sz="2350" b="1" spc="30" dirty="0">
                <a:latin typeface="Verdana"/>
                <a:cs typeface="Verdana"/>
              </a:rPr>
              <a:t>биомеханическая </a:t>
            </a:r>
            <a:r>
              <a:rPr sz="2350" b="1" spc="-5" dirty="0">
                <a:latin typeface="Verdana"/>
                <a:cs typeface="Verdana"/>
              </a:rPr>
              <a:t>процедура,  </a:t>
            </a:r>
            <a:r>
              <a:rPr sz="2350" b="1" spc="60" dirty="0">
                <a:latin typeface="Verdana"/>
                <a:cs typeface="Verdana"/>
              </a:rPr>
              <a:t>выполняемая </a:t>
            </a:r>
            <a:r>
              <a:rPr sz="2350" b="1" spc="40" dirty="0">
                <a:latin typeface="Verdana"/>
                <a:cs typeface="Verdana"/>
              </a:rPr>
              <a:t>для</a:t>
            </a:r>
            <a:r>
              <a:rPr sz="2350" b="1" spc="-15" dirty="0">
                <a:latin typeface="Verdana"/>
                <a:cs typeface="Verdana"/>
              </a:rPr>
              <a:t> </a:t>
            </a:r>
            <a:r>
              <a:rPr sz="2350" b="1" spc="40" dirty="0">
                <a:latin typeface="Verdana"/>
                <a:cs typeface="Verdana"/>
              </a:rPr>
              <a:t>предотвращения:</a:t>
            </a:r>
            <a:endParaRPr sz="2350">
              <a:latin typeface="Verdana"/>
              <a:cs typeface="Verdana"/>
            </a:endParaRPr>
          </a:p>
          <a:p>
            <a:pPr marL="323850" marR="540385" lvl="1" indent="-217170">
              <a:lnSpc>
                <a:spcPct val="101499"/>
              </a:lnSpc>
              <a:spcBef>
                <a:spcPts val="140"/>
              </a:spcBef>
              <a:buClr>
                <a:srgbClr val="9F4CA2"/>
              </a:buClr>
              <a:buChar char="•"/>
              <a:tabLst>
                <a:tab pos="323850" algn="l"/>
              </a:tabLst>
            </a:pPr>
            <a:r>
              <a:rPr sz="2350" spc="210" dirty="0">
                <a:latin typeface="Arial"/>
                <a:cs typeface="Arial"/>
              </a:rPr>
              <a:t>смещения </a:t>
            </a:r>
            <a:r>
              <a:rPr sz="2350" spc="180" dirty="0">
                <a:latin typeface="Arial"/>
                <a:cs typeface="Arial"/>
              </a:rPr>
              <a:t>протезов </a:t>
            </a:r>
            <a:r>
              <a:rPr sz="2350" spc="90" dirty="0">
                <a:latin typeface="Arial"/>
                <a:cs typeface="Arial"/>
              </a:rPr>
              <a:t>в </a:t>
            </a:r>
            <a:r>
              <a:rPr sz="2350" spc="195" dirty="0">
                <a:latin typeface="Arial"/>
                <a:cs typeface="Arial"/>
              </a:rPr>
              <a:t>вертикальном </a:t>
            </a:r>
            <a:r>
              <a:rPr sz="2350" spc="270" dirty="0">
                <a:latin typeface="Arial"/>
                <a:cs typeface="Arial"/>
              </a:rPr>
              <a:t>и  </a:t>
            </a:r>
            <a:r>
              <a:rPr sz="2350" spc="200" dirty="0">
                <a:latin typeface="Arial"/>
                <a:cs typeface="Arial"/>
              </a:rPr>
              <a:t>горизонтальном </a:t>
            </a:r>
            <a:r>
              <a:rPr sz="2350" spc="195" dirty="0">
                <a:latin typeface="Arial"/>
                <a:cs typeface="Arial"/>
              </a:rPr>
              <a:t>направлениях </a:t>
            </a:r>
            <a:r>
              <a:rPr sz="2350" spc="229" dirty="0">
                <a:latin typeface="Arial"/>
                <a:cs typeface="Arial"/>
              </a:rPr>
              <a:t>даже </a:t>
            </a:r>
            <a:r>
              <a:rPr sz="2350" spc="265" dirty="0">
                <a:latin typeface="Arial"/>
                <a:cs typeface="Arial"/>
              </a:rPr>
              <a:t>при  </a:t>
            </a:r>
            <a:r>
              <a:rPr sz="2350" spc="175" dirty="0">
                <a:latin typeface="Arial"/>
                <a:cs typeface="Arial"/>
              </a:rPr>
              <a:t>самых </a:t>
            </a:r>
            <a:r>
              <a:rPr sz="2350" spc="210" dirty="0">
                <a:latin typeface="Arial"/>
                <a:cs typeface="Arial"/>
              </a:rPr>
              <a:t>неблагоприятных </a:t>
            </a:r>
            <a:r>
              <a:rPr sz="2350" spc="155" dirty="0">
                <a:latin typeface="Arial"/>
                <a:cs typeface="Arial"/>
              </a:rPr>
              <a:t>для </a:t>
            </a:r>
            <a:r>
              <a:rPr sz="2350" spc="220" dirty="0">
                <a:latin typeface="Arial"/>
                <a:cs typeface="Arial"/>
              </a:rPr>
              <a:t>их</a:t>
            </a:r>
            <a:r>
              <a:rPr sz="2350" spc="-155" dirty="0">
                <a:latin typeface="Arial"/>
                <a:cs typeface="Arial"/>
              </a:rPr>
              <a:t> </a:t>
            </a:r>
            <a:r>
              <a:rPr sz="2350" spc="210" dirty="0">
                <a:latin typeface="Arial"/>
                <a:cs typeface="Arial"/>
              </a:rPr>
              <a:t>ретенции  </a:t>
            </a:r>
            <a:r>
              <a:rPr sz="2350" spc="225" dirty="0">
                <a:latin typeface="Arial"/>
                <a:cs typeface="Arial"/>
              </a:rPr>
              <a:t>анатомических</a:t>
            </a:r>
            <a:r>
              <a:rPr sz="2350" spc="95" dirty="0">
                <a:latin typeface="Arial"/>
                <a:cs typeface="Arial"/>
              </a:rPr>
              <a:t> </a:t>
            </a:r>
            <a:r>
              <a:rPr sz="2350" spc="170" dirty="0">
                <a:latin typeface="Arial"/>
                <a:cs typeface="Arial"/>
              </a:rPr>
              <a:t>условиях;</a:t>
            </a:r>
            <a:endParaRPr sz="2350">
              <a:latin typeface="Arial"/>
              <a:cs typeface="Arial"/>
            </a:endParaRPr>
          </a:p>
          <a:p>
            <a:pPr marL="323850" marR="14604" lvl="1" indent="-217170">
              <a:lnSpc>
                <a:spcPct val="101600"/>
              </a:lnSpc>
              <a:spcBef>
                <a:spcPts val="254"/>
              </a:spcBef>
              <a:buClr>
                <a:srgbClr val="9F4CA2"/>
              </a:buClr>
              <a:buChar char="•"/>
              <a:tabLst>
                <a:tab pos="323850" algn="l"/>
              </a:tabLst>
            </a:pPr>
            <a:r>
              <a:rPr sz="2350" spc="175" dirty="0">
                <a:latin typeface="Arial"/>
                <a:cs typeface="Arial"/>
              </a:rPr>
              <a:t>вредного </a:t>
            </a:r>
            <a:r>
              <a:rPr sz="2350" spc="220" dirty="0">
                <a:latin typeface="Arial"/>
                <a:cs typeface="Arial"/>
              </a:rPr>
              <a:t>механического </a:t>
            </a:r>
            <a:r>
              <a:rPr sz="2350" spc="200" dirty="0">
                <a:latin typeface="Arial"/>
                <a:cs typeface="Arial"/>
              </a:rPr>
              <a:t>(побочного)  </a:t>
            </a:r>
            <a:r>
              <a:rPr sz="2350" spc="170" dirty="0">
                <a:latin typeface="Arial"/>
                <a:cs typeface="Arial"/>
              </a:rPr>
              <a:t>воздействия </a:t>
            </a:r>
            <a:r>
              <a:rPr sz="2350" spc="175" dirty="0">
                <a:latin typeface="Arial"/>
                <a:cs typeface="Arial"/>
              </a:rPr>
              <a:t>протезов </a:t>
            </a:r>
            <a:r>
              <a:rPr sz="2350" spc="204" dirty="0">
                <a:latin typeface="Arial"/>
                <a:cs typeface="Arial"/>
              </a:rPr>
              <a:t>на </a:t>
            </a:r>
            <a:r>
              <a:rPr sz="2350" spc="195" dirty="0">
                <a:latin typeface="Arial"/>
                <a:cs typeface="Arial"/>
              </a:rPr>
              <a:t>опорные </a:t>
            </a:r>
            <a:r>
              <a:rPr sz="2350" spc="185" dirty="0">
                <a:latin typeface="Arial"/>
                <a:cs typeface="Arial"/>
              </a:rPr>
              <a:t>зубы </a:t>
            </a:r>
            <a:r>
              <a:rPr sz="2350" spc="270" dirty="0">
                <a:latin typeface="Arial"/>
                <a:cs typeface="Arial"/>
              </a:rPr>
              <a:t>и  </a:t>
            </a:r>
            <a:r>
              <a:rPr sz="2350" spc="215" dirty="0">
                <a:latin typeface="Arial"/>
                <a:cs typeface="Arial"/>
              </a:rPr>
              <a:t>подлежащие </a:t>
            </a:r>
            <a:r>
              <a:rPr sz="2350" spc="275" dirty="0">
                <a:latin typeface="Arial"/>
                <a:cs typeface="Arial"/>
              </a:rPr>
              <a:t>ткани </a:t>
            </a:r>
            <a:r>
              <a:rPr sz="2350" spc="215" dirty="0">
                <a:latin typeface="Arial"/>
                <a:cs typeface="Arial"/>
              </a:rPr>
              <a:t>протезного ложа,</a:t>
            </a:r>
            <a:r>
              <a:rPr sz="2350" spc="-300" dirty="0">
                <a:latin typeface="Arial"/>
                <a:cs typeface="Arial"/>
              </a:rPr>
              <a:t> </a:t>
            </a:r>
            <a:r>
              <a:rPr sz="2350" spc="210" dirty="0">
                <a:latin typeface="Arial"/>
                <a:cs typeface="Arial"/>
              </a:rPr>
              <a:t>(путём  </a:t>
            </a:r>
            <a:r>
              <a:rPr sz="2350" spc="180" dirty="0">
                <a:latin typeface="Arial"/>
                <a:cs typeface="Arial"/>
              </a:rPr>
              <a:t>перераспределения </a:t>
            </a:r>
            <a:r>
              <a:rPr sz="2350" spc="200" dirty="0">
                <a:latin typeface="Arial"/>
                <a:cs typeface="Arial"/>
              </a:rPr>
              <a:t>его </a:t>
            </a:r>
            <a:r>
              <a:rPr sz="2350" spc="105" dirty="0">
                <a:latin typeface="Arial"/>
                <a:cs typeface="Arial"/>
              </a:rPr>
              <a:t>во </a:t>
            </a:r>
            <a:r>
              <a:rPr sz="2350" spc="170" dirty="0">
                <a:latin typeface="Arial"/>
                <a:cs typeface="Arial"/>
              </a:rPr>
              <a:t>время  </a:t>
            </a:r>
            <a:r>
              <a:rPr sz="2350" spc="204" dirty="0">
                <a:latin typeface="Arial"/>
                <a:cs typeface="Arial"/>
              </a:rPr>
              <a:t>выполнения </a:t>
            </a:r>
            <a:r>
              <a:rPr sz="2350" spc="150" dirty="0">
                <a:latin typeface="Arial"/>
                <a:cs typeface="Arial"/>
              </a:rPr>
              <a:t>своей </a:t>
            </a:r>
            <a:r>
              <a:rPr sz="2350" spc="210" dirty="0">
                <a:latin typeface="Arial"/>
                <a:cs typeface="Arial"/>
              </a:rPr>
              <a:t>функции), </a:t>
            </a:r>
            <a:r>
              <a:rPr sz="2350" spc="155" dirty="0">
                <a:latin typeface="Arial"/>
                <a:cs typeface="Arial"/>
              </a:rPr>
              <a:t>для </a:t>
            </a:r>
            <a:r>
              <a:rPr sz="2350" spc="240" dirty="0">
                <a:latin typeface="Arial"/>
                <a:cs typeface="Arial"/>
              </a:rPr>
              <a:t>прочной  </a:t>
            </a:r>
            <a:r>
              <a:rPr sz="2350" spc="195" dirty="0">
                <a:latin typeface="Arial"/>
                <a:cs typeface="Arial"/>
              </a:rPr>
              <a:t>стабилизации</a:t>
            </a:r>
            <a:r>
              <a:rPr sz="2350" spc="100" dirty="0">
                <a:latin typeface="Arial"/>
                <a:cs typeface="Arial"/>
              </a:rPr>
              <a:t> </a:t>
            </a:r>
            <a:r>
              <a:rPr sz="2350" spc="180" dirty="0">
                <a:latin typeface="Arial"/>
                <a:cs typeface="Arial"/>
              </a:rPr>
              <a:t>протеза.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726440"/>
            <a:ext cx="7960359" cy="5053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329" marR="5080" indent="-214629">
              <a:lnSpc>
                <a:spcPct val="100299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27329" algn="l"/>
              </a:tabLst>
            </a:pPr>
            <a:r>
              <a:rPr sz="2350" b="1" spc="45" dirty="0">
                <a:latin typeface="Verdana"/>
                <a:cs typeface="Verdana"/>
              </a:rPr>
              <a:t>Фиксация </a:t>
            </a:r>
            <a:r>
              <a:rPr sz="2350" b="1" spc="245" dirty="0">
                <a:latin typeface="Verdana"/>
                <a:cs typeface="Verdana"/>
              </a:rPr>
              <a:t>ЧСПП </a:t>
            </a:r>
            <a:r>
              <a:rPr sz="2350" b="1" spc="40" dirty="0">
                <a:latin typeface="Verdana"/>
                <a:cs typeface="Verdana"/>
              </a:rPr>
              <a:t>основывается </a:t>
            </a:r>
            <a:r>
              <a:rPr sz="2350" spc="180" dirty="0">
                <a:latin typeface="Arial"/>
                <a:cs typeface="Arial"/>
              </a:rPr>
              <a:t>на </a:t>
            </a:r>
            <a:r>
              <a:rPr sz="2350" spc="170" dirty="0">
                <a:latin typeface="Arial"/>
                <a:cs typeface="Arial"/>
              </a:rPr>
              <a:t>явлениях  </a:t>
            </a:r>
            <a:r>
              <a:rPr sz="2350" spc="185" dirty="0">
                <a:latin typeface="Arial"/>
                <a:cs typeface="Arial"/>
              </a:rPr>
              <a:t>взаимной </a:t>
            </a:r>
            <a:r>
              <a:rPr sz="2350" spc="190" dirty="0">
                <a:latin typeface="Arial"/>
                <a:cs typeface="Arial"/>
              </a:rPr>
              <a:t>адгезии </a:t>
            </a:r>
            <a:r>
              <a:rPr sz="2350" spc="140" dirty="0">
                <a:latin typeface="Arial"/>
                <a:cs typeface="Arial"/>
              </a:rPr>
              <a:t>базиса </a:t>
            </a:r>
            <a:r>
              <a:rPr sz="2350" spc="175" dirty="0">
                <a:latin typeface="Arial"/>
                <a:cs typeface="Arial"/>
              </a:rPr>
              <a:t>протеза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190" dirty="0">
                <a:latin typeface="Arial"/>
                <a:cs typeface="Arial"/>
              </a:rPr>
              <a:t>слизистой  </a:t>
            </a:r>
            <a:r>
              <a:rPr sz="2350" spc="180" dirty="0">
                <a:latin typeface="Arial"/>
                <a:cs typeface="Arial"/>
              </a:rPr>
              <a:t>полости </a:t>
            </a:r>
            <a:r>
              <a:rPr sz="2350" spc="150" dirty="0">
                <a:latin typeface="Arial"/>
                <a:cs typeface="Arial"/>
              </a:rPr>
              <a:t>рта, </a:t>
            </a:r>
            <a:r>
              <a:rPr sz="2350" spc="90" dirty="0">
                <a:latin typeface="Arial"/>
                <a:cs typeface="Arial"/>
              </a:rPr>
              <a:t>а </a:t>
            </a:r>
            <a:r>
              <a:rPr sz="2350" spc="285" dirty="0">
                <a:latin typeface="Arial"/>
                <a:cs typeface="Arial"/>
              </a:rPr>
              <a:t>также </a:t>
            </a:r>
            <a:r>
              <a:rPr sz="2350" spc="200" dirty="0">
                <a:latin typeface="Arial"/>
                <a:cs typeface="Arial"/>
              </a:rPr>
              <a:t>анатомической </a:t>
            </a:r>
            <a:r>
              <a:rPr sz="2350" spc="180" dirty="0">
                <a:latin typeface="Arial"/>
                <a:cs typeface="Arial"/>
              </a:rPr>
              <a:t>ретенции,  </a:t>
            </a:r>
            <a:r>
              <a:rPr sz="2350" spc="150" dirty="0">
                <a:latin typeface="Arial"/>
                <a:cs typeface="Arial"/>
              </a:rPr>
              <a:t>обусловленной </a:t>
            </a:r>
            <a:r>
              <a:rPr sz="2350" spc="175" dirty="0">
                <a:latin typeface="Arial"/>
                <a:cs typeface="Arial"/>
              </a:rPr>
              <a:t>естественными</a:t>
            </a:r>
            <a:r>
              <a:rPr sz="2350" spc="75" dirty="0">
                <a:latin typeface="Arial"/>
                <a:cs typeface="Arial"/>
              </a:rPr>
              <a:t> </a:t>
            </a:r>
            <a:r>
              <a:rPr sz="2350" spc="210" dirty="0">
                <a:latin typeface="Arial"/>
                <a:cs typeface="Arial"/>
              </a:rPr>
              <a:t>анатомическими  </a:t>
            </a:r>
            <a:r>
              <a:rPr sz="2350" spc="160" dirty="0">
                <a:latin typeface="Arial"/>
                <a:cs typeface="Arial"/>
              </a:rPr>
              <a:t>образованиями, </a:t>
            </a:r>
            <a:r>
              <a:rPr sz="2350" spc="195" dirty="0">
                <a:latin typeface="Arial"/>
                <a:cs typeface="Arial"/>
              </a:rPr>
              <a:t>которые </a:t>
            </a:r>
            <a:r>
              <a:rPr sz="2350" spc="150" dirty="0">
                <a:latin typeface="Arial"/>
                <a:cs typeface="Arial"/>
              </a:rPr>
              <a:t>благодаря  </a:t>
            </a:r>
            <a:r>
              <a:rPr sz="2350" spc="170" dirty="0">
                <a:latin typeface="Arial"/>
                <a:cs typeface="Arial"/>
              </a:rPr>
              <a:t>соответствующей </a:t>
            </a:r>
            <a:r>
              <a:rPr sz="2350" spc="100" dirty="0">
                <a:latin typeface="Arial"/>
                <a:cs typeface="Arial"/>
              </a:rPr>
              <a:t>форме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35" dirty="0">
                <a:latin typeface="Arial"/>
                <a:cs typeface="Arial"/>
              </a:rPr>
              <a:t>положению </a:t>
            </a:r>
            <a:r>
              <a:rPr sz="2350" spc="225" dirty="0">
                <a:latin typeface="Arial"/>
                <a:cs typeface="Arial"/>
              </a:rPr>
              <a:t>могут  </a:t>
            </a:r>
            <a:r>
              <a:rPr sz="2350" spc="195" dirty="0">
                <a:latin typeface="Arial"/>
                <a:cs typeface="Arial"/>
              </a:rPr>
              <a:t>ограничивать </a:t>
            </a:r>
            <a:r>
              <a:rPr sz="2350" spc="110" dirty="0">
                <a:latin typeface="Arial"/>
                <a:cs typeface="Arial"/>
              </a:rPr>
              <a:t>свободу </a:t>
            </a:r>
            <a:r>
              <a:rPr sz="2350" spc="229" dirty="0">
                <a:latin typeface="Arial"/>
                <a:cs typeface="Arial"/>
              </a:rPr>
              <a:t>движений </a:t>
            </a:r>
            <a:r>
              <a:rPr sz="2350" spc="175" dirty="0">
                <a:latin typeface="Arial"/>
                <a:cs typeface="Arial"/>
              </a:rPr>
              <a:t>протеза </a:t>
            </a:r>
            <a:r>
              <a:rPr sz="2350" spc="90" dirty="0">
                <a:latin typeface="Arial"/>
                <a:cs typeface="Arial"/>
              </a:rPr>
              <a:t>во  </a:t>
            </a:r>
            <a:r>
              <a:rPr sz="2350" spc="155" dirty="0">
                <a:latin typeface="Arial"/>
                <a:cs typeface="Arial"/>
              </a:rPr>
              <a:t>время разговора, </a:t>
            </a:r>
            <a:r>
              <a:rPr sz="2350" spc="240" dirty="0">
                <a:latin typeface="Arial"/>
                <a:cs typeface="Arial"/>
              </a:rPr>
              <a:t>принятия </a:t>
            </a:r>
            <a:r>
              <a:rPr sz="2350" spc="229" dirty="0">
                <a:latin typeface="Arial"/>
                <a:cs typeface="Arial"/>
              </a:rPr>
              <a:t>пищи. </a:t>
            </a:r>
            <a:r>
              <a:rPr sz="2350" spc="445" dirty="0">
                <a:latin typeface="Arial"/>
                <a:cs typeface="Arial"/>
              </a:rPr>
              <a:t>К </a:t>
            </a:r>
            <a:r>
              <a:rPr sz="2350" spc="195" dirty="0">
                <a:latin typeface="Arial"/>
                <a:cs typeface="Arial"/>
              </a:rPr>
              <a:t>примеру,  </a:t>
            </a:r>
            <a:r>
              <a:rPr sz="2350" spc="165" dirty="0">
                <a:latin typeface="Arial"/>
                <a:cs typeface="Arial"/>
              </a:rPr>
              <a:t>хорошо </a:t>
            </a:r>
            <a:r>
              <a:rPr sz="2350" spc="175" dirty="0">
                <a:latin typeface="Arial"/>
                <a:cs typeface="Arial"/>
              </a:rPr>
              <a:t>сохранившиеся </a:t>
            </a:r>
            <a:r>
              <a:rPr sz="2350" spc="135" dirty="0">
                <a:latin typeface="Arial"/>
                <a:cs typeface="Arial"/>
              </a:rPr>
              <a:t>альвеолярные </a:t>
            </a:r>
            <a:r>
              <a:rPr sz="2350" spc="210" dirty="0">
                <a:latin typeface="Arial"/>
                <a:cs typeface="Arial"/>
              </a:rPr>
              <a:t>гребни  </a:t>
            </a:r>
            <a:r>
              <a:rPr sz="2350" spc="160" dirty="0">
                <a:latin typeface="Arial"/>
                <a:cs typeface="Arial"/>
              </a:rPr>
              <a:t>верхней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85" dirty="0">
                <a:latin typeface="Arial"/>
                <a:cs typeface="Arial"/>
              </a:rPr>
              <a:t>нижней </a:t>
            </a:r>
            <a:r>
              <a:rPr sz="2350" spc="180" dirty="0">
                <a:latin typeface="Arial"/>
                <a:cs typeface="Arial"/>
              </a:rPr>
              <a:t>челюстей, </a:t>
            </a:r>
            <a:r>
              <a:rPr sz="2350" spc="210" dirty="0">
                <a:latin typeface="Arial"/>
                <a:cs typeface="Arial"/>
              </a:rPr>
              <a:t>высокий </a:t>
            </a:r>
            <a:r>
              <a:rPr sz="2350" spc="100" dirty="0">
                <a:latin typeface="Arial"/>
                <a:cs typeface="Arial"/>
              </a:rPr>
              <a:t>свод  </a:t>
            </a:r>
            <a:r>
              <a:rPr sz="2350" spc="155" dirty="0">
                <a:latin typeface="Arial"/>
                <a:cs typeface="Arial"/>
              </a:rPr>
              <a:t>твердого </a:t>
            </a:r>
            <a:r>
              <a:rPr sz="2350" spc="135" dirty="0">
                <a:latin typeface="Arial"/>
                <a:cs typeface="Arial"/>
              </a:rPr>
              <a:t>нёба </a:t>
            </a:r>
            <a:r>
              <a:rPr sz="2350" spc="204" dirty="0">
                <a:latin typeface="Arial"/>
                <a:cs typeface="Arial"/>
              </a:rPr>
              <a:t>препятствуют </a:t>
            </a:r>
            <a:r>
              <a:rPr sz="2350" spc="190" dirty="0">
                <a:latin typeface="Arial"/>
                <a:cs typeface="Arial"/>
              </a:rPr>
              <a:t>горизонтальным  </a:t>
            </a:r>
            <a:r>
              <a:rPr sz="2350" spc="225" dirty="0">
                <a:latin typeface="Arial"/>
                <a:cs typeface="Arial"/>
              </a:rPr>
              <a:t>движениям </a:t>
            </a:r>
            <a:r>
              <a:rPr sz="2350" spc="160" dirty="0">
                <a:latin typeface="Arial"/>
                <a:cs typeface="Arial"/>
              </a:rPr>
              <a:t>протеза, </a:t>
            </a:r>
            <a:r>
              <a:rPr sz="2350" spc="170" dirty="0">
                <a:latin typeface="Arial"/>
                <a:cs typeface="Arial"/>
              </a:rPr>
              <a:t>ослабляющим </a:t>
            </a:r>
            <a:r>
              <a:rPr sz="2350" spc="180" dirty="0">
                <a:latin typeface="Arial"/>
                <a:cs typeface="Arial"/>
              </a:rPr>
              <a:t>силу </a:t>
            </a:r>
            <a:r>
              <a:rPr sz="2350" spc="190" dirty="0">
                <a:latin typeface="Arial"/>
                <a:cs typeface="Arial"/>
              </a:rPr>
              <a:t>его  </a:t>
            </a:r>
            <a:r>
              <a:rPr sz="2350" spc="180" dirty="0">
                <a:latin typeface="Arial"/>
                <a:cs typeface="Arial"/>
              </a:rPr>
              <a:t>адгезии, </a:t>
            </a:r>
            <a:r>
              <a:rPr sz="2350" spc="90" dirty="0">
                <a:latin typeface="Arial"/>
                <a:cs typeface="Arial"/>
              </a:rPr>
              <a:t>а </a:t>
            </a:r>
            <a:r>
              <a:rPr sz="2350" spc="135" dirty="0">
                <a:latin typeface="Arial"/>
                <a:cs typeface="Arial"/>
              </a:rPr>
              <a:t>альвеолярные </a:t>
            </a:r>
            <a:r>
              <a:rPr sz="2350" spc="204" dirty="0">
                <a:latin typeface="Arial"/>
                <a:cs typeface="Arial"/>
              </a:rPr>
              <a:t>бугры </a:t>
            </a:r>
            <a:r>
              <a:rPr sz="2350" spc="160" dirty="0">
                <a:latin typeface="Arial"/>
                <a:cs typeface="Arial"/>
              </a:rPr>
              <a:t>верхней  </a:t>
            </a:r>
            <a:r>
              <a:rPr sz="2350" spc="204" dirty="0">
                <a:latin typeface="Arial"/>
                <a:cs typeface="Arial"/>
              </a:rPr>
              <a:t>челюсти </a:t>
            </a:r>
            <a:r>
              <a:rPr sz="2350" spc="200" dirty="0">
                <a:latin typeface="Arial"/>
                <a:cs typeface="Arial"/>
              </a:rPr>
              <a:t>мешают </a:t>
            </a:r>
            <a:r>
              <a:rPr sz="2350" spc="235" dirty="0">
                <a:latin typeface="Arial"/>
                <a:cs typeface="Arial"/>
              </a:rPr>
              <a:t>скольжению </a:t>
            </a:r>
            <a:r>
              <a:rPr sz="2350" spc="190" dirty="0">
                <a:latin typeface="Arial"/>
                <a:cs typeface="Arial"/>
              </a:rPr>
              <a:t>его</a:t>
            </a:r>
            <a:r>
              <a:rPr sz="2350" spc="-210" dirty="0">
                <a:latin typeface="Arial"/>
                <a:cs typeface="Arial"/>
              </a:rPr>
              <a:t> </a:t>
            </a:r>
            <a:r>
              <a:rPr sz="2350" spc="130" dirty="0">
                <a:latin typeface="Arial"/>
                <a:cs typeface="Arial"/>
              </a:rPr>
              <a:t>вперед.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930" y="797559"/>
            <a:ext cx="7722870" cy="386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spc="204" dirty="0">
                <a:latin typeface="Arial"/>
                <a:cs typeface="Arial"/>
              </a:rPr>
              <a:t>Однако </a:t>
            </a:r>
            <a:r>
              <a:rPr sz="2800" spc="170" dirty="0">
                <a:latin typeface="Arial"/>
                <a:cs typeface="Arial"/>
              </a:rPr>
              <a:t>это </a:t>
            </a:r>
            <a:r>
              <a:rPr sz="2800" spc="200" dirty="0">
                <a:latin typeface="Arial"/>
                <a:cs typeface="Arial"/>
              </a:rPr>
              <a:t>не </a:t>
            </a:r>
            <a:r>
              <a:rPr sz="2800" spc="190" dirty="0">
                <a:latin typeface="Arial"/>
                <a:cs typeface="Arial"/>
              </a:rPr>
              <a:t>решает </a:t>
            </a:r>
            <a:r>
              <a:rPr sz="2800" spc="160" dirty="0">
                <a:latin typeface="Arial"/>
                <a:cs typeface="Arial"/>
              </a:rPr>
              <a:t>всей </a:t>
            </a:r>
            <a:r>
              <a:rPr sz="2800" spc="180" dirty="0">
                <a:latin typeface="Arial"/>
                <a:cs typeface="Arial"/>
              </a:rPr>
              <a:t>проблемы  </a:t>
            </a:r>
            <a:r>
              <a:rPr sz="2800" spc="220" dirty="0">
                <a:latin typeface="Arial"/>
                <a:cs typeface="Arial"/>
              </a:rPr>
              <a:t>фиксации </a:t>
            </a:r>
            <a:r>
              <a:rPr sz="2800" spc="185" dirty="0">
                <a:latin typeface="Arial"/>
                <a:cs typeface="Arial"/>
              </a:rPr>
              <a:t>протеза, </a:t>
            </a:r>
            <a:r>
              <a:rPr sz="2800" spc="195" dirty="0">
                <a:latin typeface="Arial"/>
                <a:cs typeface="Arial"/>
              </a:rPr>
              <a:t>хотя </a:t>
            </a:r>
            <a:r>
              <a:rPr sz="2800" spc="140" dirty="0">
                <a:latin typeface="Arial"/>
                <a:cs typeface="Arial"/>
              </a:rPr>
              <a:t>бы </a:t>
            </a:r>
            <a:r>
              <a:rPr sz="2800" spc="200" dirty="0">
                <a:latin typeface="Arial"/>
                <a:cs typeface="Arial"/>
              </a:rPr>
              <a:t>потому,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254" dirty="0">
                <a:latin typeface="Arial"/>
                <a:cs typeface="Arial"/>
              </a:rPr>
              <a:t>что  </a:t>
            </a:r>
            <a:r>
              <a:rPr sz="2800" spc="200" dirty="0">
                <a:latin typeface="Arial"/>
                <a:cs typeface="Arial"/>
              </a:rPr>
              <a:t>силы </a:t>
            </a:r>
            <a:r>
              <a:rPr sz="2800" spc="220" dirty="0">
                <a:latin typeface="Arial"/>
                <a:cs typeface="Arial"/>
              </a:rPr>
              <a:t>его адгезии </a:t>
            </a:r>
            <a:r>
              <a:rPr sz="2800" spc="290" dirty="0">
                <a:latin typeface="Arial"/>
                <a:cs typeface="Arial"/>
              </a:rPr>
              <a:t>при </a:t>
            </a:r>
            <a:r>
              <a:rPr sz="2800" spc="165" dirty="0">
                <a:latin typeface="Arial"/>
                <a:cs typeface="Arial"/>
              </a:rPr>
              <a:t>небольшом  </a:t>
            </a:r>
            <a:r>
              <a:rPr sz="2800" spc="160" dirty="0">
                <a:latin typeface="Arial"/>
                <a:cs typeface="Arial"/>
              </a:rPr>
              <a:t>базисе </a:t>
            </a:r>
            <a:r>
              <a:rPr sz="2800" spc="310" dirty="0">
                <a:latin typeface="Arial"/>
                <a:cs typeface="Arial"/>
              </a:rPr>
              <a:t>ничтожно </a:t>
            </a:r>
            <a:r>
              <a:rPr sz="2800" spc="160" dirty="0">
                <a:latin typeface="Arial"/>
                <a:cs typeface="Arial"/>
              </a:rPr>
              <a:t>малы, </a:t>
            </a:r>
            <a:r>
              <a:rPr sz="2800" spc="110" dirty="0">
                <a:latin typeface="Arial"/>
                <a:cs typeface="Arial"/>
              </a:rPr>
              <a:t>а  </a:t>
            </a:r>
            <a:r>
              <a:rPr sz="2800" spc="229" dirty="0">
                <a:latin typeface="Arial"/>
                <a:cs typeface="Arial"/>
              </a:rPr>
              <a:t>анатомические </a:t>
            </a:r>
            <a:r>
              <a:rPr sz="2800" spc="180" dirty="0">
                <a:latin typeface="Arial"/>
                <a:cs typeface="Arial"/>
              </a:rPr>
              <a:t>условия </a:t>
            </a:r>
            <a:r>
              <a:rPr sz="2800" spc="260" dirty="0">
                <a:latin typeface="Arial"/>
                <a:cs typeface="Arial"/>
              </a:rPr>
              <a:t>могут </a:t>
            </a:r>
            <a:r>
              <a:rPr sz="2800" spc="150" dirty="0">
                <a:latin typeface="Arial"/>
                <a:cs typeface="Arial"/>
              </a:rPr>
              <a:t>быть  </a:t>
            </a:r>
            <a:r>
              <a:rPr sz="2800" spc="220" dirty="0">
                <a:latin typeface="Arial"/>
                <a:cs typeface="Arial"/>
              </a:rPr>
              <a:t>неблагоприятными, </a:t>
            </a:r>
            <a:r>
              <a:rPr sz="2800" spc="215" dirty="0">
                <a:latin typeface="Arial"/>
                <a:cs typeface="Arial"/>
              </a:rPr>
              <a:t>но </a:t>
            </a:r>
            <a:r>
              <a:rPr sz="2800" spc="290" dirty="0">
                <a:latin typeface="Arial"/>
                <a:cs typeface="Arial"/>
              </a:rPr>
              <a:t>при </a:t>
            </a:r>
            <a:r>
              <a:rPr sz="2800" spc="190" dirty="0">
                <a:latin typeface="Arial"/>
                <a:cs typeface="Arial"/>
              </a:rPr>
              <a:t>этом </a:t>
            </a:r>
            <a:r>
              <a:rPr sz="2800" spc="240" dirty="0">
                <a:latin typeface="Arial"/>
                <a:cs typeface="Arial"/>
              </a:rPr>
              <a:t>они  </a:t>
            </a:r>
            <a:r>
              <a:rPr sz="2800" spc="260" dirty="0">
                <a:latin typeface="Arial"/>
                <a:cs typeface="Arial"/>
              </a:rPr>
              <a:t>могут служить </a:t>
            </a:r>
            <a:r>
              <a:rPr sz="2800" spc="180" dirty="0">
                <a:latin typeface="Arial"/>
                <a:cs typeface="Arial"/>
              </a:rPr>
              <a:t>подспорьем </a:t>
            </a:r>
            <a:r>
              <a:rPr sz="2800" spc="85" dirty="0">
                <a:latin typeface="Arial"/>
                <a:cs typeface="Arial"/>
              </a:rPr>
              <a:t>в </a:t>
            </a:r>
            <a:r>
              <a:rPr sz="2800" spc="190" dirty="0">
                <a:latin typeface="Arial"/>
                <a:cs typeface="Arial"/>
              </a:rPr>
              <a:t>системе  </a:t>
            </a:r>
            <a:r>
              <a:rPr sz="2800" spc="250" dirty="0">
                <a:latin typeface="Arial"/>
                <a:cs typeface="Arial"/>
              </a:rPr>
              <a:t>крепления </a:t>
            </a:r>
            <a:r>
              <a:rPr sz="2800" spc="185" dirty="0">
                <a:latin typeface="Arial"/>
                <a:cs typeface="Arial"/>
              </a:rPr>
              <a:t>протеза, </a:t>
            </a:r>
            <a:r>
              <a:rPr sz="2800" spc="254" dirty="0">
                <a:latin typeface="Arial"/>
                <a:cs typeface="Arial"/>
              </a:rPr>
              <a:t>что </a:t>
            </a:r>
            <a:r>
              <a:rPr sz="2800" spc="180" dirty="0">
                <a:latin typeface="Arial"/>
                <a:cs typeface="Arial"/>
              </a:rPr>
              <a:t>нельзя </a:t>
            </a:r>
            <a:r>
              <a:rPr sz="2800" spc="200" dirty="0">
                <a:latin typeface="Arial"/>
                <a:cs typeface="Arial"/>
              </a:rPr>
              <a:t>не  учитывать.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67372"/>
            <a:ext cx="7670800" cy="57232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5"/>
              </a:spcBef>
            </a:pPr>
            <a:r>
              <a:rPr sz="2300" b="1" spc="60" dirty="0">
                <a:latin typeface="Verdana"/>
                <a:cs typeface="Verdana"/>
              </a:rPr>
              <a:t>Всё </a:t>
            </a:r>
            <a:r>
              <a:rPr sz="2300" b="1" spc="15" dirty="0">
                <a:latin typeface="Verdana"/>
                <a:cs typeface="Verdana"/>
              </a:rPr>
              <a:t>разнообразие </a:t>
            </a:r>
            <a:r>
              <a:rPr sz="2300" b="1" spc="30" dirty="0">
                <a:latin typeface="Verdana"/>
                <a:cs typeface="Verdana"/>
              </a:rPr>
              <a:t>фиксирующих элементов  съёмных </a:t>
            </a:r>
            <a:r>
              <a:rPr sz="2300" b="1" spc="40" dirty="0">
                <a:latin typeface="Verdana"/>
                <a:cs typeface="Verdana"/>
              </a:rPr>
              <a:t>протезов </a:t>
            </a:r>
            <a:r>
              <a:rPr sz="2300" b="1" spc="25" dirty="0">
                <a:latin typeface="Verdana"/>
                <a:cs typeface="Verdana"/>
              </a:rPr>
              <a:t>можно </a:t>
            </a:r>
            <a:r>
              <a:rPr sz="2300" b="1" spc="40" dirty="0">
                <a:latin typeface="Verdana"/>
                <a:cs typeface="Verdana"/>
              </a:rPr>
              <a:t>разделить </a:t>
            </a:r>
            <a:r>
              <a:rPr sz="2300" b="1" spc="5" dirty="0">
                <a:latin typeface="Verdana"/>
                <a:cs typeface="Verdana"/>
              </a:rPr>
              <a:t>на  </a:t>
            </a:r>
            <a:r>
              <a:rPr sz="2300" b="1" spc="65" dirty="0">
                <a:latin typeface="Verdana"/>
                <a:cs typeface="Verdana"/>
              </a:rPr>
              <a:t>четыре</a:t>
            </a:r>
            <a:r>
              <a:rPr sz="2300" b="1" spc="15" dirty="0">
                <a:latin typeface="Verdana"/>
                <a:cs typeface="Verdana"/>
              </a:rPr>
              <a:t> </a:t>
            </a:r>
            <a:r>
              <a:rPr sz="2300" b="1" spc="55" dirty="0">
                <a:latin typeface="Verdana"/>
                <a:cs typeface="Verdana"/>
              </a:rPr>
              <a:t>группы:</a:t>
            </a:r>
            <a:endParaRPr sz="2300" dirty="0">
              <a:latin typeface="Verdana"/>
              <a:cs typeface="Verdana"/>
            </a:endParaRPr>
          </a:p>
          <a:p>
            <a:pPr marL="424180" indent="-41211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424815" algn="l"/>
              </a:tabLst>
            </a:pPr>
            <a:r>
              <a:rPr sz="2300" b="1" spc="65" dirty="0">
                <a:latin typeface="Verdana"/>
                <a:cs typeface="Verdana"/>
              </a:rPr>
              <a:t>Кламмеры:</a:t>
            </a:r>
            <a:endParaRPr sz="2300" dirty="0">
              <a:latin typeface="Verdana"/>
              <a:cs typeface="Verdana"/>
            </a:endParaRPr>
          </a:p>
          <a:p>
            <a:pPr marL="316230" lvl="1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04" dirty="0">
                <a:latin typeface="Arial"/>
                <a:cs typeface="Arial"/>
              </a:rPr>
              <a:t>удерживающие;</a:t>
            </a:r>
            <a:endParaRPr sz="2300" dirty="0">
              <a:latin typeface="Arial"/>
              <a:cs typeface="Arial"/>
            </a:endParaRPr>
          </a:p>
          <a:p>
            <a:pPr marL="316230" lvl="1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85" dirty="0">
                <a:latin typeface="Arial"/>
                <a:cs typeface="Arial"/>
              </a:rPr>
              <a:t>опорно-удерживающие— </a:t>
            </a:r>
            <a:r>
              <a:rPr sz="2300" spc="210" dirty="0">
                <a:latin typeface="Arial"/>
                <a:cs typeface="Arial"/>
              </a:rPr>
              <a:t>гнутые,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spc="165" dirty="0">
                <a:latin typeface="Arial"/>
                <a:cs typeface="Arial"/>
              </a:rPr>
              <a:t>литые.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300" b="1" spc="75" dirty="0">
                <a:latin typeface="Verdana"/>
                <a:cs typeface="Verdana"/>
              </a:rPr>
              <a:t>2.Аттачмены </a:t>
            </a:r>
            <a:r>
              <a:rPr sz="2300" b="1" spc="40" dirty="0">
                <a:latin typeface="Verdana"/>
                <a:cs typeface="Verdana"/>
              </a:rPr>
              <a:t>(замки </a:t>
            </a:r>
            <a:r>
              <a:rPr sz="2300" b="1" spc="60" dirty="0">
                <a:latin typeface="Verdana"/>
                <a:cs typeface="Verdana"/>
              </a:rPr>
              <a:t>и</a:t>
            </a:r>
            <a:r>
              <a:rPr sz="2300" b="1" spc="-30" dirty="0">
                <a:latin typeface="Verdana"/>
                <a:cs typeface="Verdana"/>
              </a:rPr>
              <a:t> </a:t>
            </a:r>
            <a:r>
              <a:rPr sz="2300" b="1" spc="25" dirty="0">
                <a:latin typeface="Verdana"/>
                <a:cs typeface="Verdana"/>
              </a:rPr>
              <a:t>шарниры):</a:t>
            </a:r>
            <a:endParaRPr sz="2300" dirty="0">
              <a:latin typeface="Verdana"/>
              <a:cs typeface="Verdana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70" dirty="0">
                <a:latin typeface="Arial"/>
                <a:cs typeface="Arial"/>
              </a:rPr>
              <a:t>внутридентальные;</a:t>
            </a:r>
            <a:endParaRPr sz="2300" dirty="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70" dirty="0">
                <a:latin typeface="Arial"/>
                <a:cs typeface="Arial"/>
              </a:rPr>
              <a:t>экстрадентальные;</a:t>
            </a:r>
            <a:endParaRPr sz="2300" dirty="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90" dirty="0">
                <a:latin typeface="Arial"/>
                <a:cs typeface="Arial"/>
              </a:rPr>
              <a:t>нерегулируемые </a:t>
            </a:r>
            <a:r>
              <a:rPr sz="2300" spc="250" dirty="0">
                <a:latin typeface="Arial"/>
                <a:cs typeface="Arial"/>
              </a:rPr>
              <a:t>замки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225" dirty="0">
                <a:latin typeface="Arial"/>
                <a:cs typeface="Arial"/>
              </a:rPr>
              <a:t>скольжения;</a:t>
            </a:r>
            <a:endParaRPr sz="2300" dirty="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00" dirty="0">
                <a:latin typeface="Arial"/>
                <a:cs typeface="Arial"/>
              </a:rPr>
              <a:t>активируемые фрикционные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229" dirty="0">
                <a:latin typeface="Arial"/>
                <a:cs typeface="Arial"/>
              </a:rPr>
              <a:t>замки;</a:t>
            </a:r>
            <a:endParaRPr sz="2300" dirty="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10" dirty="0">
                <a:latin typeface="Arial"/>
                <a:cs typeface="Arial"/>
              </a:rPr>
              <a:t>шарниры;</a:t>
            </a:r>
            <a:endParaRPr sz="2300" dirty="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00" dirty="0">
                <a:latin typeface="Arial"/>
                <a:cs typeface="Arial"/>
              </a:rPr>
              <a:t>комбинированные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spc="210" dirty="0">
                <a:latin typeface="Arial"/>
                <a:cs typeface="Arial"/>
              </a:rPr>
              <a:t>замки-шарниры;</a:t>
            </a:r>
            <a:endParaRPr sz="2300" dirty="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35" dirty="0">
                <a:latin typeface="Arial"/>
                <a:cs typeface="Arial"/>
              </a:rPr>
              <a:t>кнопочные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spc="175" dirty="0">
                <a:latin typeface="Arial"/>
                <a:cs typeface="Arial"/>
              </a:rPr>
              <a:t>фиксаторы;</a:t>
            </a:r>
            <a:endParaRPr sz="2300" dirty="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80" dirty="0">
                <a:latin typeface="Arial"/>
                <a:cs typeface="Arial"/>
              </a:rPr>
              <a:t>–искроэрозионные </a:t>
            </a:r>
            <a:r>
              <a:rPr sz="2300" spc="170" dirty="0">
                <a:latin typeface="Arial"/>
                <a:cs typeface="Arial"/>
              </a:rPr>
              <a:t>поворотные</a:t>
            </a:r>
            <a:r>
              <a:rPr sz="2300" spc="30" dirty="0">
                <a:latin typeface="Arial"/>
                <a:cs typeface="Arial"/>
              </a:rPr>
              <a:t> </a:t>
            </a:r>
            <a:r>
              <a:rPr sz="2300" spc="170" dirty="0">
                <a:latin typeface="Arial"/>
                <a:cs typeface="Arial"/>
              </a:rPr>
              <a:t>фиксаторы.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456" y="3962400"/>
            <a:ext cx="4104640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192217"/>
            <a:ext cx="3990340" cy="299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630" y="192217"/>
            <a:ext cx="4103370" cy="2992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7A3D8-B965-C943-8888-2D8219586EDE}"/>
              </a:ext>
            </a:extLst>
          </p:cNvPr>
          <p:cNvSpPr txBox="1"/>
          <p:nvPr/>
        </p:nvSpPr>
        <p:spPr>
          <a:xfrm>
            <a:off x="3429000" y="3365090"/>
            <a:ext cx="265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Кламмерная</a:t>
            </a:r>
            <a:r>
              <a:rPr lang="ru-RU" dirty="0"/>
              <a:t> фиксация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D6752-B473-824A-ABE1-7DB39C99EE78}"/>
              </a:ext>
            </a:extLst>
          </p:cNvPr>
          <p:cNvSpPr txBox="1"/>
          <p:nvPr/>
        </p:nvSpPr>
        <p:spPr>
          <a:xfrm>
            <a:off x="5331854" y="5022761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Аттачмены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830" y="756919"/>
            <a:ext cx="7965440" cy="37185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b="1" spc="10" dirty="0">
                <a:latin typeface="Verdana"/>
                <a:cs typeface="Verdana"/>
              </a:rPr>
              <a:t>3.Телескопические</a:t>
            </a:r>
            <a:r>
              <a:rPr sz="2800" b="1" spc="5" dirty="0">
                <a:latin typeface="Verdana"/>
                <a:cs typeface="Verdana"/>
              </a:rPr>
              <a:t> </a:t>
            </a:r>
            <a:r>
              <a:rPr sz="2800" b="1" spc="50" dirty="0">
                <a:latin typeface="Verdana"/>
                <a:cs typeface="Verdana"/>
              </a:rPr>
              <a:t>системы:</a:t>
            </a:r>
            <a:endParaRPr sz="2800">
              <a:latin typeface="Verdana"/>
              <a:cs typeface="Verdana"/>
            </a:endParaRPr>
          </a:p>
          <a:p>
            <a:pPr marL="378460" indent="-255270">
              <a:lnSpc>
                <a:spcPct val="100000"/>
              </a:lnSpc>
              <a:spcBef>
                <a:spcPts val="32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35" dirty="0">
                <a:latin typeface="Arial"/>
                <a:cs typeface="Arial"/>
              </a:rPr>
              <a:t>телескопические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285" dirty="0">
                <a:latin typeface="Arial"/>
                <a:cs typeface="Arial"/>
              </a:rPr>
              <a:t>коронки;</a:t>
            </a:r>
            <a:endParaRPr sz="2800">
              <a:latin typeface="Arial"/>
              <a:cs typeface="Arial"/>
            </a:endParaRPr>
          </a:p>
          <a:p>
            <a:pPr marL="378460" marR="5080" indent="-255270">
              <a:lnSpc>
                <a:spcPct val="100299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15" dirty="0">
                <a:latin typeface="Arial"/>
                <a:cs typeface="Arial"/>
              </a:rPr>
              <a:t>штанговые </a:t>
            </a:r>
            <a:r>
              <a:rPr sz="2800" spc="204" dirty="0">
                <a:latin typeface="Arial"/>
                <a:cs typeface="Arial"/>
              </a:rPr>
              <a:t>системы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50" dirty="0">
                <a:latin typeface="Arial"/>
                <a:cs typeface="Arial"/>
              </a:rPr>
              <a:t>Румпеля–Шредера–  </a:t>
            </a:r>
            <a:r>
              <a:rPr sz="2800" spc="145" dirty="0">
                <a:latin typeface="Arial"/>
                <a:cs typeface="Arial"/>
              </a:rPr>
              <a:t>Дольдера.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800" b="1" spc="85" dirty="0">
                <a:latin typeface="Verdana"/>
                <a:cs typeface="Verdana"/>
              </a:rPr>
              <a:t>4.Магнитные</a:t>
            </a:r>
            <a:r>
              <a:rPr sz="2800" b="1" spc="-5" dirty="0">
                <a:latin typeface="Verdana"/>
                <a:cs typeface="Verdana"/>
              </a:rPr>
              <a:t> </a:t>
            </a:r>
            <a:r>
              <a:rPr sz="2800" b="1" spc="20" dirty="0">
                <a:latin typeface="Verdana"/>
                <a:cs typeface="Verdana"/>
              </a:rPr>
              <a:t>фиксаторы:</a:t>
            </a:r>
            <a:endParaRPr sz="2800">
              <a:latin typeface="Verdana"/>
              <a:cs typeface="Verdana"/>
            </a:endParaRPr>
          </a:p>
          <a:p>
            <a:pPr marL="378460" indent="-255270">
              <a:lnSpc>
                <a:spcPct val="100000"/>
              </a:lnSpc>
              <a:spcBef>
                <a:spcPts val="309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50" dirty="0">
                <a:latin typeface="Arial"/>
                <a:cs typeface="Arial"/>
              </a:rPr>
              <a:t>межчелюстные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215" dirty="0">
                <a:latin typeface="Arial"/>
                <a:cs typeface="Arial"/>
              </a:rPr>
              <a:t>отталкивающие;</a:t>
            </a:r>
            <a:endParaRPr sz="2800">
              <a:latin typeface="Arial"/>
              <a:cs typeface="Arial"/>
            </a:endParaRPr>
          </a:p>
          <a:p>
            <a:pPr marL="378460" indent="-255270">
              <a:lnSpc>
                <a:spcPct val="100000"/>
              </a:lnSpc>
              <a:spcBef>
                <a:spcPts val="309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15" dirty="0">
                <a:latin typeface="Arial"/>
                <a:cs typeface="Arial"/>
              </a:rPr>
              <a:t>внутрикорневые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195" dirty="0">
                <a:latin typeface="Arial"/>
                <a:cs typeface="Arial"/>
              </a:rPr>
              <a:t>фиксаторы;</a:t>
            </a:r>
            <a:endParaRPr sz="2800">
              <a:latin typeface="Arial"/>
              <a:cs typeface="Arial"/>
            </a:endParaRPr>
          </a:p>
          <a:p>
            <a:pPr marL="378460" indent="-255270">
              <a:lnSpc>
                <a:spcPct val="100000"/>
              </a:lnSpc>
              <a:spcBef>
                <a:spcPts val="309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195" dirty="0">
                <a:latin typeface="Arial"/>
                <a:cs typeface="Arial"/>
              </a:rPr>
              <a:t>подслизистые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215" dirty="0">
                <a:latin typeface="Arial"/>
                <a:cs typeface="Arial"/>
              </a:rPr>
              <a:t>имплантаты.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" y="35417"/>
            <a:ext cx="4175760" cy="257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8269" y="35417"/>
            <a:ext cx="3743960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650" y="2743200"/>
            <a:ext cx="4667250" cy="350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82F9C-BB95-704E-9C3B-73F976A2EB1B}"/>
              </a:ext>
            </a:extLst>
          </p:cNvPr>
          <p:cNvSpPr txBox="1"/>
          <p:nvPr/>
        </p:nvSpPr>
        <p:spPr>
          <a:xfrm>
            <a:off x="5290391" y="4041968"/>
            <a:ext cx="349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Магнитные и телескопические системы фиксации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69" y="510539"/>
            <a:ext cx="8486775" cy="3959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4154" marR="5080" indent="-212090">
              <a:lnSpc>
                <a:spcPct val="101299"/>
              </a:lnSpc>
              <a:spcBef>
                <a:spcPts val="85"/>
              </a:spcBef>
              <a:buClr>
                <a:srgbClr val="9F4CA2"/>
              </a:buClr>
              <a:buFont typeface="Arial"/>
              <a:buChar char="•"/>
              <a:tabLst>
                <a:tab pos="224790" algn="l"/>
              </a:tabLst>
            </a:pPr>
            <a:r>
              <a:rPr sz="2300" b="1" spc="45" dirty="0">
                <a:latin typeface="Verdana"/>
                <a:cs typeface="Verdana"/>
              </a:rPr>
              <a:t>Удерживающие </a:t>
            </a:r>
            <a:r>
              <a:rPr sz="2300" b="1" spc="50" dirty="0">
                <a:latin typeface="Verdana"/>
                <a:cs typeface="Verdana"/>
              </a:rPr>
              <a:t>кламеры </a:t>
            </a:r>
            <a:r>
              <a:rPr sz="2300" spc="195" dirty="0">
                <a:latin typeface="Arial"/>
                <a:cs typeface="Arial"/>
              </a:rPr>
              <a:t>предназначены  </a:t>
            </a:r>
            <a:r>
              <a:rPr sz="2300" spc="215" dirty="0">
                <a:latin typeface="Arial"/>
                <a:cs typeface="Arial"/>
              </a:rPr>
              <a:t>исключительно </a:t>
            </a:r>
            <a:r>
              <a:rPr sz="2300" spc="140" dirty="0">
                <a:latin typeface="Arial"/>
                <a:cs typeface="Arial"/>
              </a:rPr>
              <a:t>для </a:t>
            </a:r>
            <a:r>
              <a:rPr sz="2300" spc="200" dirty="0">
                <a:latin typeface="Arial"/>
                <a:cs typeface="Arial"/>
              </a:rPr>
              <a:t>фиксации </a:t>
            </a:r>
            <a:r>
              <a:rPr sz="2300" spc="240" dirty="0">
                <a:latin typeface="Arial"/>
                <a:cs typeface="Arial"/>
              </a:rPr>
              <a:t>ЧСПП. </a:t>
            </a:r>
            <a:r>
              <a:rPr sz="2300" spc="190" dirty="0">
                <a:latin typeface="Arial"/>
                <a:cs typeface="Arial"/>
              </a:rPr>
              <a:t>Вертикальная  </a:t>
            </a:r>
            <a:r>
              <a:rPr sz="2300" spc="180" dirty="0">
                <a:latin typeface="Arial"/>
                <a:cs typeface="Arial"/>
              </a:rPr>
              <a:t>жевательная </a:t>
            </a:r>
            <a:r>
              <a:rPr sz="2300" spc="240" dirty="0">
                <a:latin typeface="Arial"/>
                <a:cs typeface="Arial"/>
              </a:rPr>
              <a:t>нагрузка </a:t>
            </a:r>
            <a:r>
              <a:rPr sz="2300" spc="80" dirty="0">
                <a:latin typeface="Arial"/>
                <a:cs typeface="Arial"/>
              </a:rPr>
              <a:t>в </a:t>
            </a:r>
            <a:r>
              <a:rPr sz="2300" spc="160" dirty="0">
                <a:latin typeface="Arial"/>
                <a:cs typeface="Arial"/>
              </a:rPr>
              <a:t>съёмных </a:t>
            </a:r>
            <a:r>
              <a:rPr sz="2300" spc="175" dirty="0">
                <a:latin typeface="Arial"/>
                <a:cs typeface="Arial"/>
              </a:rPr>
              <a:t>протезах </a:t>
            </a:r>
            <a:r>
              <a:rPr sz="2300" spc="145" dirty="0">
                <a:latin typeface="Arial"/>
                <a:cs typeface="Arial"/>
              </a:rPr>
              <a:t>с</a:t>
            </a:r>
            <a:r>
              <a:rPr sz="2300" spc="-220" dirty="0">
                <a:latin typeface="Arial"/>
                <a:cs typeface="Arial"/>
              </a:rPr>
              <a:t> </a:t>
            </a:r>
            <a:r>
              <a:rPr sz="2300" spc="250" dirty="0">
                <a:latin typeface="Arial"/>
                <a:cs typeface="Arial"/>
              </a:rPr>
              <a:t>такими  </a:t>
            </a:r>
            <a:r>
              <a:rPr sz="2300" spc="200" dirty="0">
                <a:latin typeface="Arial"/>
                <a:cs typeface="Arial"/>
              </a:rPr>
              <a:t>кламмерами </a:t>
            </a:r>
            <a:r>
              <a:rPr sz="2300" spc="185" dirty="0">
                <a:latin typeface="Arial"/>
                <a:cs typeface="Arial"/>
              </a:rPr>
              <a:t>полностью </a:t>
            </a:r>
            <a:r>
              <a:rPr sz="2300" spc="155" dirty="0">
                <a:latin typeface="Arial"/>
                <a:cs typeface="Arial"/>
              </a:rPr>
              <a:t>передается </a:t>
            </a:r>
            <a:r>
              <a:rPr sz="2300" spc="185" dirty="0">
                <a:latin typeface="Arial"/>
                <a:cs typeface="Arial"/>
              </a:rPr>
              <a:t>через </a:t>
            </a:r>
            <a:r>
              <a:rPr sz="2300" spc="160" dirty="0">
                <a:latin typeface="Arial"/>
                <a:cs typeface="Arial"/>
              </a:rPr>
              <a:t>базис </a:t>
            </a:r>
            <a:r>
              <a:rPr sz="2300" spc="190" dirty="0">
                <a:latin typeface="Arial"/>
                <a:cs typeface="Arial"/>
              </a:rPr>
              <a:t>на  </a:t>
            </a:r>
            <a:r>
              <a:rPr sz="2300" spc="215" dirty="0">
                <a:latin typeface="Arial"/>
                <a:cs typeface="Arial"/>
              </a:rPr>
              <a:t>подлежащую </a:t>
            </a:r>
            <a:r>
              <a:rPr sz="2300" spc="210" dirty="0">
                <a:latin typeface="Arial"/>
                <a:cs typeface="Arial"/>
              </a:rPr>
              <a:t>слизистую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180" dirty="0">
                <a:latin typeface="Arial"/>
                <a:cs typeface="Arial"/>
              </a:rPr>
              <a:t>оболочку.</a:t>
            </a:r>
            <a:endParaRPr sz="2300">
              <a:latin typeface="Arial"/>
              <a:cs typeface="Arial"/>
            </a:endParaRPr>
          </a:p>
          <a:p>
            <a:pPr marL="224154" marR="105410" indent="-212090">
              <a:lnSpc>
                <a:spcPct val="101200"/>
              </a:lnSpc>
              <a:spcBef>
                <a:spcPts val="245"/>
              </a:spcBef>
              <a:buClr>
                <a:srgbClr val="9F4CA2"/>
              </a:buClr>
              <a:buFont typeface="Arial"/>
              <a:buChar char="•"/>
              <a:tabLst>
                <a:tab pos="224790" algn="l"/>
              </a:tabLst>
            </a:pPr>
            <a:r>
              <a:rPr sz="2300" b="1" spc="15" dirty="0">
                <a:latin typeface="Verdana"/>
                <a:cs typeface="Verdana"/>
              </a:rPr>
              <a:t>Опорно-удерживающие </a:t>
            </a:r>
            <a:r>
              <a:rPr sz="2300" b="1" spc="55" dirty="0">
                <a:latin typeface="Verdana"/>
                <a:cs typeface="Verdana"/>
              </a:rPr>
              <a:t>кламмеры </a:t>
            </a:r>
            <a:r>
              <a:rPr sz="2300" spc="185" dirty="0">
                <a:latin typeface="Arial"/>
                <a:cs typeface="Arial"/>
              </a:rPr>
              <a:t>не только  </a:t>
            </a:r>
            <a:r>
              <a:rPr sz="2300" spc="220" dirty="0">
                <a:latin typeface="Arial"/>
                <a:cs typeface="Arial"/>
              </a:rPr>
              <a:t>фиксируют </a:t>
            </a:r>
            <a:r>
              <a:rPr sz="2300" spc="175" dirty="0">
                <a:latin typeface="Arial"/>
                <a:cs typeface="Arial"/>
              </a:rPr>
              <a:t>протез, </a:t>
            </a:r>
            <a:r>
              <a:rPr sz="2300" spc="190" dirty="0">
                <a:latin typeface="Arial"/>
                <a:cs typeface="Arial"/>
              </a:rPr>
              <a:t>но </a:t>
            </a:r>
            <a:r>
              <a:rPr sz="2300" spc="260" dirty="0">
                <a:latin typeface="Arial"/>
                <a:cs typeface="Arial"/>
              </a:rPr>
              <a:t>и </a:t>
            </a:r>
            <a:r>
              <a:rPr sz="2300" spc="185" dirty="0">
                <a:latin typeface="Arial"/>
                <a:cs typeface="Arial"/>
              </a:rPr>
              <a:t>позволяют </a:t>
            </a:r>
            <a:r>
              <a:rPr sz="2300" spc="155" dirty="0">
                <a:latin typeface="Arial"/>
                <a:cs typeface="Arial"/>
              </a:rPr>
              <a:t>распределять  </a:t>
            </a:r>
            <a:r>
              <a:rPr sz="2300" spc="170" dirty="0">
                <a:latin typeface="Arial"/>
                <a:cs typeface="Arial"/>
              </a:rPr>
              <a:t>жевательное </a:t>
            </a:r>
            <a:r>
              <a:rPr sz="2300" spc="140" dirty="0">
                <a:latin typeface="Arial"/>
                <a:cs typeface="Arial"/>
              </a:rPr>
              <a:t>давление </a:t>
            </a:r>
            <a:r>
              <a:rPr sz="2300" spc="240" dirty="0">
                <a:latin typeface="Arial"/>
                <a:cs typeface="Arial"/>
              </a:rPr>
              <a:t>между </a:t>
            </a:r>
            <a:r>
              <a:rPr sz="2300" spc="195" dirty="0">
                <a:latin typeface="Arial"/>
                <a:cs typeface="Arial"/>
              </a:rPr>
              <a:t>слизистой</a:t>
            </a:r>
            <a:r>
              <a:rPr sz="2300" spc="-165" dirty="0">
                <a:latin typeface="Arial"/>
                <a:cs typeface="Arial"/>
              </a:rPr>
              <a:t> </a:t>
            </a:r>
            <a:r>
              <a:rPr sz="2300" spc="190" dirty="0">
                <a:latin typeface="Arial"/>
                <a:cs typeface="Arial"/>
              </a:rPr>
              <a:t>оболочкой  </a:t>
            </a:r>
            <a:r>
              <a:rPr sz="2300" spc="204" dirty="0">
                <a:latin typeface="Arial"/>
                <a:cs typeface="Arial"/>
              </a:rPr>
              <a:t>протезного </a:t>
            </a:r>
            <a:r>
              <a:rPr sz="2300" spc="229" dirty="0">
                <a:latin typeface="Arial"/>
                <a:cs typeface="Arial"/>
              </a:rPr>
              <a:t>ложа </a:t>
            </a:r>
            <a:r>
              <a:rPr sz="2300" spc="260" dirty="0">
                <a:latin typeface="Arial"/>
                <a:cs typeface="Arial"/>
              </a:rPr>
              <a:t>и </a:t>
            </a:r>
            <a:r>
              <a:rPr sz="2300" spc="180" dirty="0">
                <a:latin typeface="Arial"/>
                <a:cs typeface="Arial"/>
              </a:rPr>
              <a:t>периодонтом </a:t>
            </a:r>
            <a:r>
              <a:rPr sz="2300" spc="190" dirty="0">
                <a:latin typeface="Arial"/>
                <a:cs typeface="Arial"/>
              </a:rPr>
              <a:t>опорных </a:t>
            </a:r>
            <a:r>
              <a:rPr sz="2300" spc="130" dirty="0">
                <a:latin typeface="Arial"/>
                <a:cs typeface="Arial"/>
              </a:rPr>
              <a:t>зубов.  </a:t>
            </a:r>
            <a:r>
              <a:rPr sz="2300" spc="204" dirty="0">
                <a:latin typeface="Arial"/>
                <a:cs typeface="Arial"/>
              </a:rPr>
              <a:t>Такие </a:t>
            </a:r>
            <a:r>
              <a:rPr sz="2300" spc="200" dirty="0">
                <a:latin typeface="Arial"/>
                <a:cs typeface="Arial"/>
              </a:rPr>
              <a:t>кламмеры </a:t>
            </a:r>
            <a:r>
              <a:rPr sz="2300" spc="195" dirty="0">
                <a:latin typeface="Arial"/>
                <a:cs typeface="Arial"/>
              </a:rPr>
              <a:t>чаще используются </a:t>
            </a:r>
            <a:r>
              <a:rPr sz="2300" spc="254" dirty="0">
                <a:latin typeface="Arial"/>
                <a:cs typeface="Arial"/>
              </a:rPr>
              <a:t>при  </a:t>
            </a:r>
            <a:r>
              <a:rPr sz="2300" spc="185" dirty="0">
                <a:latin typeface="Arial"/>
                <a:cs typeface="Arial"/>
              </a:rPr>
              <a:t>бюгельном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spc="185" dirty="0">
                <a:latin typeface="Arial"/>
                <a:cs typeface="Arial"/>
              </a:rPr>
              <a:t>протезировании.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730" y="941070"/>
            <a:ext cx="7366634" cy="312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229" dirty="0">
                <a:latin typeface="Verdana"/>
                <a:cs typeface="Verdana"/>
              </a:rPr>
              <a:t>В </a:t>
            </a:r>
            <a:r>
              <a:rPr sz="2800" b="1" spc="50" dirty="0">
                <a:latin typeface="Verdana"/>
                <a:cs typeface="Verdana"/>
              </a:rPr>
              <a:t>конструкции </a:t>
            </a:r>
            <a:r>
              <a:rPr sz="2800" b="1" spc="10" dirty="0">
                <a:latin typeface="Verdana"/>
                <a:cs typeface="Verdana"/>
              </a:rPr>
              <a:t>любого  </a:t>
            </a:r>
            <a:r>
              <a:rPr sz="2800" b="1" spc="15" dirty="0">
                <a:latin typeface="Verdana"/>
                <a:cs typeface="Verdana"/>
              </a:rPr>
              <a:t>удерживающего </a:t>
            </a:r>
            <a:r>
              <a:rPr sz="2800" b="1" spc="35" dirty="0">
                <a:latin typeface="Verdana"/>
                <a:cs typeface="Verdana"/>
              </a:rPr>
              <a:t>металлического  </a:t>
            </a:r>
            <a:r>
              <a:rPr sz="2800" b="1" spc="10" dirty="0">
                <a:latin typeface="Verdana"/>
                <a:cs typeface="Verdana"/>
              </a:rPr>
              <a:t>кламмера </a:t>
            </a:r>
            <a:r>
              <a:rPr sz="2800" b="1" spc="60" dirty="0">
                <a:latin typeface="Verdana"/>
                <a:cs typeface="Verdana"/>
              </a:rPr>
              <a:t>выделяют </a:t>
            </a:r>
            <a:r>
              <a:rPr sz="2800" b="1" spc="90" dirty="0">
                <a:latin typeface="Verdana"/>
                <a:cs typeface="Verdana"/>
              </a:rPr>
              <a:t>три</a:t>
            </a:r>
            <a:r>
              <a:rPr sz="2800" b="1" spc="-75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основных  </a:t>
            </a:r>
            <a:r>
              <a:rPr sz="2800" b="1" dirty="0">
                <a:latin typeface="Verdana"/>
                <a:cs typeface="Verdana"/>
              </a:rPr>
              <a:t>элемента:</a:t>
            </a:r>
            <a:endParaRPr sz="2800">
              <a:latin typeface="Verdana"/>
              <a:cs typeface="Verdana"/>
            </a:endParaRPr>
          </a:p>
          <a:p>
            <a:pPr marL="378460" indent="-255904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29" dirty="0">
                <a:latin typeface="Arial"/>
                <a:cs typeface="Arial"/>
              </a:rPr>
              <a:t>Плечо</a:t>
            </a:r>
            <a:endParaRPr sz="2800">
              <a:latin typeface="Arial"/>
              <a:cs typeface="Arial"/>
            </a:endParaRPr>
          </a:p>
          <a:p>
            <a:pPr marL="378460" indent="-255904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125" dirty="0">
                <a:latin typeface="Arial"/>
                <a:cs typeface="Arial"/>
              </a:rPr>
              <a:t>Тело</a:t>
            </a:r>
            <a:endParaRPr sz="2800">
              <a:latin typeface="Arial"/>
              <a:cs typeface="Arial"/>
            </a:endParaRPr>
          </a:p>
          <a:p>
            <a:pPr marL="378460" indent="-255904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20" dirty="0">
                <a:latin typeface="Arial"/>
                <a:cs typeface="Arial"/>
              </a:rPr>
              <a:t>Отросток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2781300"/>
            <a:ext cx="5831839" cy="388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19" y="797560"/>
            <a:ext cx="7901940" cy="3897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40690">
              <a:lnSpc>
                <a:spcPct val="100000"/>
              </a:lnSpc>
              <a:spcBef>
                <a:spcPts val="90"/>
              </a:spcBef>
            </a:pPr>
            <a:r>
              <a:rPr sz="2500" spc="225" dirty="0">
                <a:latin typeface="Arial"/>
                <a:cs typeface="Arial"/>
              </a:rPr>
              <a:t>На </a:t>
            </a:r>
            <a:r>
              <a:rPr sz="2500" spc="175" dirty="0">
                <a:latin typeface="Arial"/>
                <a:cs typeface="Arial"/>
              </a:rPr>
              <a:t>основании </a:t>
            </a:r>
            <a:r>
              <a:rPr sz="2500" spc="140" dirty="0">
                <a:latin typeface="Arial"/>
                <a:cs typeface="Arial"/>
              </a:rPr>
              <a:t>результатов </a:t>
            </a:r>
            <a:r>
              <a:rPr sz="2500" spc="130" dirty="0">
                <a:latin typeface="Arial"/>
                <a:cs typeface="Arial"/>
              </a:rPr>
              <a:t>обследования  </a:t>
            </a:r>
            <a:r>
              <a:rPr sz="2500" spc="170" dirty="0">
                <a:latin typeface="Arial"/>
                <a:cs typeface="Arial"/>
              </a:rPr>
              <a:t>определяют </a:t>
            </a:r>
            <a:r>
              <a:rPr sz="2500" spc="105" dirty="0">
                <a:latin typeface="Arial"/>
                <a:cs typeface="Arial"/>
              </a:rPr>
              <a:t>цель </a:t>
            </a:r>
            <a:r>
              <a:rPr sz="2500" spc="185" dirty="0">
                <a:latin typeface="Arial"/>
                <a:cs typeface="Arial"/>
              </a:rPr>
              <a:t>протезирования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150" dirty="0">
                <a:latin typeface="Arial"/>
                <a:cs typeface="Arial"/>
              </a:rPr>
              <a:t>больного:</a:t>
            </a:r>
            <a:endParaRPr sz="2500">
              <a:latin typeface="Arial"/>
              <a:cs typeface="Arial"/>
            </a:endParaRPr>
          </a:p>
          <a:p>
            <a:pPr marL="337820" marR="50165" indent="-227329">
              <a:lnSpc>
                <a:spcPct val="100000"/>
              </a:lnSpc>
              <a:spcBef>
                <a:spcPts val="259"/>
              </a:spcBef>
              <a:buClr>
                <a:srgbClr val="9F4CA2"/>
              </a:buClr>
              <a:buFont typeface="Arial"/>
              <a:buChar char="•"/>
              <a:tabLst>
                <a:tab pos="337820" algn="l"/>
              </a:tabLst>
            </a:pPr>
            <a:r>
              <a:rPr sz="2500" b="1" spc="-5" dirty="0">
                <a:latin typeface="Verdana"/>
                <a:cs typeface="Verdana"/>
              </a:rPr>
              <a:t>лечебная </a:t>
            </a:r>
            <a:r>
              <a:rPr sz="2500" spc="-10" dirty="0">
                <a:latin typeface="Arial"/>
                <a:cs typeface="Arial"/>
              </a:rPr>
              <a:t>— </a:t>
            </a:r>
            <a:r>
              <a:rPr sz="2500" spc="160" dirty="0">
                <a:latin typeface="Arial"/>
                <a:cs typeface="Arial"/>
              </a:rPr>
              <a:t>направлена </a:t>
            </a:r>
            <a:r>
              <a:rPr sz="2500" spc="185" dirty="0">
                <a:latin typeface="Arial"/>
                <a:cs typeface="Arial"/>
              </a:rPr>
              <a:t>на </a:t>
            </a:r>
            <a:r>
              <a:rPr sz="2500" spc="145" dirty="0">
                <a:latin typeface="Arial"/>
                <a:cs typeface="Arial"/>
              </a:rPr>
              <a:t>восстановление  </a:t>
            </a:r>
            <a:r>
              <a:rPr sz="2500" spc="220" dirty="0">
                <a:latin typeface="Arial"/>
                <a:cs typeface="Arial"/>
              </a:rPr>
              <a:t>функции </a:t>
            </a:r>
            <a:r>
              <a:rPr sz="2500" spc="215" dirty="0">
                <a:latin typeface="Arial"/>
                <a:cs typeface="Arial"/>
              </a:rPr>
              <a:t>жевания, </a:t>
            </a:r>
            <a:r>
              <a:rPr sz="2500" spc="195" dirty="0">
                <a:latin typeface="Arial"/>
                <a:cs typeface="Arial"/>
              </a:rPr>
              <a:t>речи,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215" dirty="0">
                <a:latin typeface="Arial"/>
                <a:cs typeface="Arial"/>
              </a:rPr>
              <a:t>эстетики;</a:t>
            </a:r>
            <a:endParaRPr sz="2500">
              <a:latin typeface="Arial"/>
              <a:cs typeface="Arial"/>
            </a:endParaRPr>
          </a:p>
          <a:p>
            <a:pPr marL="337820" marR="5080" indent="-227329">
              <a:lnSpc>
                <a:spcPct val="99900"/>
              </a:lnSpc>
              <a:spcBef>
                <a:spcPts val="260"/>
              </a:spcBef>
              <a:buClr>
                <a:srgbClr val="9F4CA2"/>
              </a:buClr>
              <a:buFont typeface="Arial"/>
              <a:buChar char="•"/>
              <a:tabLst>
                <a:tab pos="337820" algn="l"/>
              </a:tabLst>
            </a:pPr>
            <a:r>
              <a:rPr sz="2500" b="1" spc="20" dirty="0">
                <a:latin typeface="Verdana"/>
                <a:cs typeface="Verdana"/>
              </a:rPr>
              <a:t>профилактическая </a:t>
            </a:r>
            <a:r>
              <a:rPr sz="2500" spc="-10" dirty="0">
                <a:latin typeface="Arial"/>
                <a:cs typeface="Arial"/>
              </a:rPr>
              <a:t>— </a:t>
            </a:r>
            <a:r>
              <a:rPr sz="2500" spc="160" dirty="0">
                <a:latin typeface="Arial"/>
                <a:cs typeface="Arial"/>
              </a:rPr>
              <a:t>направлена </a:t>
            </a:r>
            <a:r>
              <a:rPr sz="2500" spc="180" dirty="0">
                <a:latin typeface="Arial"/>
                <a:cs typeface="Arial"/>
              </a:rPr>
              <a:t>на  </a:t>
            </a:r>
            <a:r>
              <a:rPr sz="2500" spc="165" dirty="0">
                <a:latin typeface="Arial"/>
                <a:cs typeface="Arial"/>
              </a:rPr>
              <a:t>сохранение </a:t>
            </a:r>
            <a:r>
              <a:rPr sz="2500" spc="170" dirty="0">
                <a:latin typeface="Arial"/>
                <a:cs typeface="Arial"/>
              </a:rPr>
              <a:t>оставшегося </a:t>
            </a:r>
            <a:r>
              <a:rPr sz="2500" spc="190" dirty="0">
                <a:latin typeface="Arial"/>
                <a:cs typeface="Arial"/>
              </a:rPr>
              <a:t>зубного </a:t>
            </a:r>
            <a:r>
              <a:rPr sz="2500" spc="130" dirty="0">
                <a:latin typeface="Arial"/>
                <a:cs typeface="Arial"/>
              </a:rPr>
              <a:t>ряда, </a:t>
            </a:r>
            <a:r>
              <a:rPr sz="2500" spc="185" dirty="0">
                <a:latin typeface="Arial"/>
                <a:cs typeface="Arial"/>
              </a:rPr>
              <a:t>на  </a:t>
            </a:r>
            <a:r>
              <a:rPr sz="2500" spc="200" dirty="0">
                <a:latin typeface="Arial"/>
                <a:cs typeface="Arial"/>
              </a:rPr>
              <a:t>предупреждение </a:t>
            </a:r>
            <a:r>
              <a:rPr sz="2500" spc="195" dirty="0">
                <a:latin typeface="Arial"/>
                <a:cs typeface="Arial"/>
              </a:rPr>
              <a:t>(путём </a:t>
            </a:r>
            <a:r>
              <a:rPr sz="2500" spc="200" dirty="0">
                <a:latin typeface="Arial"/>
                <a:cs typeface="Arial"/>
              </a:rPr>
              <a:t>устранения  </a:t>
            </a:r>
            <a:r>
              <a:rPr sz="2500" spc="229" dirty="0">
                <a:latin typeface="Arial"/>
                <a:cs typeface="Arial"/>
              </a:rPr>
              <a:t>перегрузки) </a:t>
            </a:r>
            <a:r>
              <a:rPr sz="2500" spc="190" dirty="0">
                <a:latin typeface="Arial"/>
                <a:cs typeface="Arial"/>
              </a:rPr>
              <a:t>его </a:t>
            </a:r>
            <a:r>
              <a:rPr sz="2500" spc="165" dirty="0">
                <a:latin typeface="Arial"/>
                <a:cs typeface="Arial"/>
              </a:rPr>
              <a:t>дальнейшего </a:t>
            </a:r>
            <a:r>
              <a:rPr sz="2500" spc="195" dirty="0">
                <a:latin typeface="Arial"/>
                <a:cs typeface="Arial"/>
              </a:rPr>
              <a:t>разрушения,</a:t>
            </a:r>
            <a:r>
              <a:rPr sz="2500" spc="-235" dirty="0">
                <a:latin typeface="Arial"/>
                <a:cs typeface="Arial"/>
              </a:rPr>
              <a:t> </a:t>
            </a:r>
            <a:r>
              <a:rPr sz="2500" spc="90" dirty="0">
                <a:latin typeface="Arial"/>
                <a:cs typeface="Arial"/>
              </a:rPr>
              <a:t>а  </a:t>
            </a:r>
            <a:r>
              <a:rPr sz="2500" spc="295" dirty="0">
                <a:latin typeface="Arial"/>
                <a:cs typeface="Arial"/>
              </a:rPr>
              <a:t>также </a:t>
            </a:r>
            <a:r>
              <a:rPr sz="2500" spc="215" dirty="0">
                <a:latin typeface="Arial"/>
                <a:cs typeface="Arial"/>
              </a:rPr>
              <a:t>нарушений </a:t>
            </a:r>
            <a:r>
              <a:rPr sz="2500" spc="220" dirty="0">
                <a:latin typeface="Arial"/>
                <a:cs typeface="Arial"/>
              </a:rPr>
              <a:t>функции </a:t>
            </a:r>
            <a:r>
              <a:rPr sz="2500" spc="175" dirty="0">
                <a:latin typeface="Arial"/>
                <a:cs typeface="Arial"/>
              </a:rPr>
              <a:t>жевательных  </a:t>
            </a:r>
            <a:r>
              <a:rPr sz="2500" spc="195" dirty="0">
                <a:latin typeface="Arial"/>
                <a:cs typeface="Arial"/>
              </a:rPr>
              <a:t>мышц, </a:t>
            </a:r>
            <a:r>
              <a:rPr sz="2500" spc="190" dirty="0">
                <a:latin typeface="Arial"/>
                <a:cs typeface="Arial"/>
              </a:rPr>
              <a:t>ВНЧС, </a:t>
            </a:r>
            <a:r>
              <a:rPr sz="2500" spc="225" dirty="0">
                <a:latin typeface="Arial"/>
                <a:cs typeface="Arial"/>
              </a:rPr>
              <a:t>желудочно-кишечного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200" dirty="0">
                <a:latin typeface="Arial"/>
                <a:cs typeface="Arial"/>
              </a:rPr>
              <a:t>тракта.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652780"/>
            <a:ext cx="7747634" cy="532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 marR="229235" indent="-198120" algn="just">
              <a:lnSpc>
                <a:spcPct val="100600"/>
              </a:lnSpc>
              <a:spcBef>
                <a:spcPts val="95"/>
              </a:spcBef>
              <a:buClr>
                <a:srgbClr val="9F4CA2"/>
              </a:buClr>
              <a:buFont typeface="Arial"/>
              <a:buChar char="•"/>
              <a:tabLst>
                <a:tab pos="210820" algn="l"/>
              </a:tabLst>
            </a:pPr>
            <a:r>
              <a:rPr sz="2150" b="1" spc="55" dirty="0">
                <a:latin typeface="Verdana"/>
                <a:cs typeface="Verdana"/>
              </a:rPr>
              <a:t>Плечом </a:t>
            </a:r>
            <a:r>
              <a:rPr sz="2150" b="1" spc="15" dirty="0">
                <a:latin typeface="Verdana"/>
                <a:cs typeface="Verdana"/>
              </a:rPr>
              <a:t>кламмера </a:t>
            </a:r>
            <a:r>
              <a:rPr sz="2150" spc="145" dirty="0">
                <a:latin typeface="Arial"/>
                <a:cs typeface="Arial"/>
              </a:rPr>
              <a:t>называется </a:t>
            </a:r>
            <a:r>
              <a:rPr sz="2150" spc="175" dirty="0">
                <a:latin typeface="Arial"/>
                <a:cs typeface="Arial"/>
              </a:rPr>
              <a:t>его </a:t>
            </a:r>
            <a:r>
              <a:rPr sz="2150" spc="235" dirty="0">
                <a:latin typeface="Arial"/>
                <a:cs typeface="Arial"/>
              </a:rPr>
              <a:t>пружинящая  </a:t>
            </a:r>
            <a:r>
              <a:rPr sz="2150" spc="145" dirty="0">
                <a:latin typeface="Arial"/>
                <a:cs typeface="Arial"/>
              </a:rPr>
              <a:t>часть, </a:t>
            </a:r>
            <a:r>
              <a:rPr sz="2150" spc="180" dirty="0">
                <a:latin typeface="Arial"/>
                <a:cs typeface="Arial"/>
              </a:rPr>
              <a:t>которая </a:t>
            </a:r>
            <a:r>
              <a:rPr sz="2150" spc="120" dirty="0">
                <a:latin typeface="Arial"/>
                <a:cs typeface="Arial"/>
              </a:rPr>
              <a:t>охватывает </a:t>
            </a:r>
            <a:r>
              <a:rPr sz="2150" spc="229" dirty="0">
                <a:latin typeface="Arial"/>
                <a:cs typeface="Arial"/>
              </a:rPr>
              <a:t>коронку </a:t>
            </a:r>
            <a:r>
              <a:rPr sz="2150" spc="130" dirty="0">
                <a:latin typeface="Arial"/>
                <a:cs typeface="Arial"/>
              </a:rPr>
              <a:t>зуба </a:t>
            </a:r>
            <a:r>
              <a:rPr sz="2150" spc="235" dirty="0">
                <a:latin typeface="Arial"/>
                <a:cs typeface="Arial"/>
              </a:rPr>
              <a:t>и</a:t>
            </a:r>
            <a:r>
              <a:rPr sz="2150" spc="-330" dirty="0">
                <a:latin typeface="Arial"/>
                <a:cs typeface="Arial"/>
              </a:rPr>
              <a:t> </a:t>
            </a:r>
            <a:r>
              <a:rPr sz="2150" spc="235" dirty="0">
                <a:latin typeface="Arial"/>
                <a:cs typeface="Arial"/>
              </a:rPr>
              <a:t>служит  </a:t>
            </a:r>
            <a:r>
              <a:rPr sz="2150" spc="125" dirty="0">
                <a:latin typeface="Arial"/>
                <a:cs typeface="Arial"/>
              </a:rPr>
              <a:t>для </a:t>
            </a:r>
            <a:r>
              <a:rPr sz="2150" spc="204" dirty="0">
                <a:latin typeface="Arial"/>
                <a:cs typeface="Arial"/>
              </a:rPr>
              <a:t>удержания </a:t>
            </a:r>
            <a:r>
              <a:rPr sz="2150" spc="160" dirty="0">
                <a:latin typeface="Arial"/>
                <a:cs typeface="Arial"/>
              </a:rPr>
              <a:t>протеза </a:t>
            </a:r>
            <a:r>
              <a:rPr sz="2150" spc="70" dirty="0">
                <a:latin typeface="Arial"/>
                <a:cs typeface="Arial"/>
              </a:rPr>
              <a:t>в </a:t>
            </a:r>
            <a:r>
              <a:rPr sz="2150" spc="165" dirty="0">
                <a:latin typeface="Arial"/>
                <a:cs typeface="Arial"/>
              </a:rPr>
              <a:t>полости</a:t>
            </a:r>
            <a:r>
              <a:rPr sz="2150" spc="-175" dirty="0">
                <a:latin typeface="Arial"/>
                <a:cs typeface="Arial"/>
              </a:rPr>
              <a:t> </a:t>
            </a:r>
            <a:r>
              <a:rPr sz="2150" spc="140" dirty="0">
                <a:latin typeface="Arial"/>
                <a:cs typeface="Arial"/>
              </a:rPr>
              <a:t>рта.</a:t>
            </a:r>
            <a:endParaRPr sz="2150">
              <a:latin typeface="Arial"/>
              <a:cs typeface="Arial"/>
            </a:endParaRPr>
          </a:p>
          <a:p>
            <a:pPr marL="210185" marR="19050" indent="-198120">
              <a:lnSpc>
                <a:spcPct val="100499"/>
              </a:lnSpc>
              <a:spcBef>
                <a:spcPts val="225"/>
              </a:spcBef>
              <a:buClr>
                <a:srgbClr val="9F4CA2"/>
              </a:buClr>
              <a:buFont typeface="Arial"/>
              <a:buChar char="•"/>
              <a:tabLst>
                <a:tab pos="210820" algn="l"/>
              </a:tabLst>
            </a:pPr>
            <a:r>
              <a:rPr sz="2150" b="1" spc="10" dirty="0">
                <a:latin typeface="Verdana"/>
                <a:cs typeface="Verdana"/>
              </a:rPr>
              <a:t>Тело </a:t>
            </a:r>
            <a:r>
              <a:rPr sz="2150" spc="10" dirty="0">
                <a:latin typeface="Arial"/>
                <a:cs typeface="Arial"/>
              </a:rPr>
              <a:t>— </a:t>
            </a:r>
            <a:r>
              <a:rPr sz="2150" spc="155" dirty="0">
                <a:latin typeface="Arial"/>
                <a:cs typeface="Arial"/>
              </a:rPr>
              <a:t>часть </a:t>
            </a:r>
            <a:r>
              <a:rPr sz="2150" spc="160" dirty="0">
                <a:latin typeface="Arial"/>
                <a:cs typeface="Arial"/>
              </a:rPr>
              <a:t>кламмера, </a:t>
            </a:r>
            <a:r>
              <a:rPr sz="2150" spc="165" dirty="0">
                <a:latin typeface="Arial"/>
                <a:cs typeface="Arial"/>
              </a:rPr>
              <a:t>соединяющая </a:t>
            </a:r>
            <a:r>
              <a:rPr sz="2150" spc="170" dirty="0">
                <a:latin typeface="Arial"/>
                <a:cs typeface="Arial"/>
              </a:rPr>
              <a:t>плечо </a:t>
            </a:r>
            <a:r>
              <a:rPr sz="2150" spc="235" dirty="0">
                <a:latin typeface="Arial"/>
                <a:cs typeface="Arial"/>
              </a:rPr>
              <a:t>и</a:t>
            </a:r>
            <a:r>
              <a:rPr sz="2150" spc="-175" dirty="0">
                <a:latin typeface="Arial"/>
                <a:cs typeface="Arial"/>
              </a:rPr>
              <a:t> </a:t>
            </a:r>
            <a:r>
              <a:rPr sz="2150" spc="170" dirty="0">
                <a:latin typeface="Arial"/>
                <a:cs typeface="Arial"/>
              </a:rPr>
              <a:t>его  </a:t>
            </a:r>
            <a:r>
              <a:rPr sz="2150" spc="165" dirty="0">
                <a:latin typeface="Arial"/>
                <a:cs typeface="Arial"/>
              </a:rPr>
              <a:t>отросток. </a:t>
            </a:r>
            <a:r>
              <a:rPr sz="2150" spc="150" dirty="0">
                <a:latin typeface="Arial"/>
                <a:cs typeface="Arial"/>
              </a:rPr>
              <a:t>Располагают </a:t>
            </a:r>
            <a:r>
              <a:rPr sz="2150" spc="130" dirty="0">
                <a:latin typeface="Arial"/>
                <a:cs typeface="Arial"/>
              </a:rPr>
              <a:t>тело </a:t>
            </a:r>
            <a:r>
              <a:rPr sz="2150" spc="165" dirty="0">
                <a:latin typeface="Arial"/>
                <a:cs typeface="Arial"/>
              </a:rPr>
              <a:t>на </a:t>
            </a:r>
            <a:r>
              <a:rPr sz="2150" spc="225" dirty="0">
                <a:latin typeface="Arial"/>
                <a:cs typeface="Arial"/>
              </a:rPr>
              <a:t>контактной  </a:t>
            </a:r>
            <a:r>
              <a:rPr sz="2150" spc="160" dirty="0">
                <a:latin typeface="Arial"/>
                <a:cs typeface="Arial"/>
              </a:rPr>
              <a:t>поверхности </a:t>
            </a:r>
            <a:r>
              <a:rPr sz="2150" spc="130" dirty="0">
                <a:latin typeface="Arial"/>
                <a:cs typeface="Arial"/>
              </a:rPr>
              <a:t>зуба </a:t>
            </a:r>
            <a:r>
              <a:rPr sz="2150" spc="190" dirty="0">
                <a:latin typeface="Arial"/>
                <a:cs typeface="Arial"/>
              </a:rPr>
              <a:t>чуть </a:t>
            </a:r>
            <a:r>
              <a:rPr sz="2150" spc="145" dirty="0">
                <a:latin typeface="Arial"/>
                <a:cs typeface="Arial"/>
              </a:rPr>
              <a:t>выше </a:t>
            </a:r>
            <a:r>
              <a:rPr sz="2150" spc="155" dirty="0">
                <a:latin typeface="Arial"/>
                <a:cs typeface="Arial"/>
              </a:rPr>
              <a:t>экватора </a:t>
            </a:r>
            <a:r>
              <a:rPr sz="2150" spc="190" dirty="0">
                <a:latin typeface="Arial"/>
                <a:cs typeface="Arial"/>
              </a:rPr>
              <a:t>(ближе </a:t>
            </a:r>
            <a:r>
              <a:rPr sz="2150" spc="405" dirty="0">
                <a:latin typeface="Arial"/>
                <a:cs typeface="Arial"/>
              </a:rPr>
              <a:t>к  </a:t>
            </a:r>
            <a:r>
              <a:rPr sz="2150" spc="215" dirty="0">
                <a:latin typeface="Arial"/>
                <a:cs typeface="Arial"/>
              </a:rPr>
              <a:t>окклюзионной </a:t>
            </a:r>
            <a:r>
              <a:rPr sz="2150" spc="150" dirty="0">
                <a:latin typeface="Arial"/>
                <a:cs typeface="Arial"/>
              </a:rPr>
              <a:t>поверхности, </a:t>
            </a:r>
            <a:r>
              <a:rPr sz="2150" spc="180" dirty="0">
                <a:latin typeface="Arial"/>
                <a:cs typeface="Arial"/>
              </a:rPr>
              <a:t>несколько </a:t>
            </a:r>
            <a:r>
              <a:rPr sz="2150" spc="175" dirty="0">
                <a:latin typeface="Arial"/>
                <a:cs typeface="Arial"/>
              </a:rPr>
              <a:t>отступив</a:t>
            </a:r>
            <a:r>
              <a:rPr sz="2150" spc="-175" dirty="0">
                <a:latin typeface="Arial"/>
                <a:cs typeface="Arial"/>
              </a:rPr>
              <a:t> </a:t>
            </a:r>
            <a:r>
              <a:rPr sz="2150" spc="150" dirty="0">
                <a:latin typeface="Arial"/>
                <a:cs typeface="Arial"/>
              </a:rPr>
              <a:t>от  </a:t>
            </a:r>
            <a:r>
              <a:rPr sz="2150" spc="120" dirty="0">
                <a:latin typeface="Arial"/>
                <a:cs typeface="Arial"/>
              </a:rPr>
              <a:t>нее). </a:t>
            </a:r>
            <a:r>
              <a:rPr sz="2150" spc="140" dirty="0">
                <a:latin typeface="Arial"/>
                <a:cs typeface="Arial"/>
              </a:rPr>
              <a:t>Это </a:t>
            </a:r>
            <a:r>
              <a:rPr sz="2150" spc="160" dirty="0">
                <a:latin typeface="Arial"/>
                <a:cs typeface="Arial"/>
              </a:rPr>
              <a:t>придает </a:t>
            </a:r>
            <a:r>
              <a:rPr sz="2150" spc="180" dirty="0">
                <a:latin typeface="Arial"/>
                <a:cs typeface="Arial"/>
              </a:rPr>
              <a:t>кламмеру </a:t>
            </a:r>
            <a:r>
              <a:rPr sz="2150" spc="150" dirty="0">
                <a:latin typeface="Arial"/>
                <a:cs typeface="Arial"/>
              </a:rPr>
              <a:t>необходимую  </a:t>
            </a:r>
            <a:r>
              <a:rPr sz="2150" spc="195" dirty="0">
                <a:latin typeface="Arial"/>
                <a:cs typeface="Arial"/>
              </a:rPr>
              <a:t>жёсткость. </a:t>
            </a:r>
            <a:r>
              <a:rPr sz="2150" spc="120" dirty="0">
                <a:latin typeface="Arial"/>
                <a:cs typeface="Arial"/>
              </a:rPr>
              <a:t>Следует </a:t>
            </a:r>
            <a:r>
              <a:rPr sz="2150" spc="155" dirty="0">
                <a:latin typeface="Arial"/>
                <a:cs typeface="Arial"/>
              </a:rPr>
              <a:t>иметь </a:t>
            </a:r>
            <a:r>
              <a:rPr sz="2150" spc="70" dirty="0">
                <a:latin typeface="Arial"/>
                <a:cs typeface="Arial"/>
              </a:rPr>
              <a:t>в </a:t>
            </a:r>
            <a:r>
              <a:rPr sz="2150" spc="130" dirty="0">
                <a:latin typeface="Arial"/>
                <a:cs typeface="Arial"/>
              </a:rPr>
              <a:t>виду, </a:t>
            </a:r>
            <a:r>
              <a:rPr sz="2150" spc="204" dirty="0">
                <a:latin typeface="Arial"/>
                <a:cs typeface="Arial"/>
              </a:rPr>
              <a:t>что </a:t>
            </a:r>
            <a:r>
              <a:rPr sz="2150" spc="195" dirty="0">
                <a:latin typeface="Arial"/>
                <a:cs typeface="Arial"/>
              </a:rPr>
              <a:t>чем </a:t>
            </a:r>
            <a:r>
              <a:rPr sz="2150" spc="150" dirty="0">
                <a:latin typeface="Arial"/>
                <a:cs typeface="Arial"/>
              </a:rPr>
              <a:t>длиннее  </a:t>
            </a:r>
            <a:r>
              <a:rPr sz="2150" spc="125" dirty="0">
                <a:latin typeface="Arial"/>
                <a:cs typeface="Arial"/>
              </a:rPr>
              <a:t>тело </a:t>
            </a:r>
            <a:r>
              <a:rPr sz="2150" spc="160" dirty="0">
                <a:latin typeface="Arial"/>
                <a:cs typeface="Arial"/>
              </a:rPr>
              <a:t>кламмера, тем </a:t>
            </a:r>
            <a:r>
              <a:rPr sz="2150" spc="110" dirty="0">
                <a:latin typeface="Arial"/>
                <a:cs typeface="Arial"/>
              </a:rPr>
              <a:t>больше </a:t>
            </a:r>
            <a:r>
              <a:rPr sz="2150" spc="150" dirty="0">
                <a:latin typeface="Arial"/>
                <a:cs typeface="Arial"/>
              </a:rPr>
              <a:t>степень </a:t>
            </a:r>
            <a:r>
              <a:rPr sz="2150" spc="170" dirty="0">
                <a:latin typeface="Arial"/>
                <a:cs typeface="Arial"/>
              </a:rPr>
              <a:t>его  </a:t>
            </a:r>
            <a:r>
              <a:rPr sz="2150" spc="215" dirty="0">
                <a:latin typeface="Arial"/>
                <a:cs typeface="Arial"/>
              </a:rPr>
              <a:t>пружинистости. </a:t>
            </a:r>
            <a:r>
              <a:rPr sz="2150" spc="105" dirty="0">
                <a:latin typeface="Arial"/>
                <a:cs typeface="Arial"/>
              </a:rPr>
              <a:t>Тело </a:t>
            </a:r>
            <a:r>
              <a:rPr sz="2150" spc="160" dirty="0">
                <a:latin typeface="Arial"/>
                <a:cs typeface="Arial"/>
              </a:rPr>
              <a:t>имеет </a:t>
            </a:r>
            <a:r>
              <a:rPr sz="2150" spc="155" dirty="0">
                <a:latin typeface="Arial"/>
                <a:cs typeface="Arial"/>
              </a:rPr>
              <a:t>петлеобразный </a:t>
            </a:r>
            <a:r>
              <a:rPr sz="2150" spc="190" dirty="0">
                <a:latin typeface="Arial"/>
                <a:cs typeface="Arial"/>
              </a:rPr>
              <a:t>изгиб,  </a:t>
            </a:r>
            <a:r>
              <a:rPr sz="2150" spc="135" dirty="0">
                <a:latin typeface="Arial"/>
                <a:cs typeface="Arial"/>
              </a:rPr>
              <a:t>благодаря </a:t>
            </a:r>
            <a:r>
              <a:rPr sz="2150" spc="160" dirty="0">
                <a:latin typeface="Arial"/>
                <a:cs typeface="Arial"/>
              </a:rPr>
              <a:t>этому </a:t>
            </a:r>
            <a:r>
              <a:rPr sz="2150" spc="235" dirty="0">
                <a:latin typeface="Arial"/>
                <a:cs typeface="Arial"/>
              </a:rPr>
              <a:t>служит </a:t>
            </a:r>
            <a:r>
              <a:rPr sz="2150" spc="155" dirty="0">
                <a:latin typeface="Arial"/>
                <a:cs typeface="Arial"/>
              </a:rPr>
              <a:t>амортизатором</a:t>
            </a:r>
            <a:r>
              <a:rPr sz="2150" spc="-195" dirty="0">
                <a:latin typeface="Arial"/>
                <a:cs typeface="Arial"/>
              </a:rPr>
              <a:t> </a:t>
            </a:r>
            <a:r>
              <a:rPr sz="2150" spc="229" dirty="0">
                <a:latin typeface="Arial"/>
                <a:cs typeface="Arial"/>
              </a:rPr>
              <a:t>при</a:t>
            </a:r>
            <a:endParaRPr sz="2150">
              <a:latin typeface="Arial"/>
              <a:cs typeface="Arial"/>
            </a:endParaRPr>
          </a:p>
          <a:p>
            <a:pPr marL="210185" marR="5080">
              <a:lnSpc>
                <a:spcPct val="100499"/>
              </a:lnSpc>
              <a:spcBef>
                <a:spcPts val="5"/>
              </a:spcBef>
            </a:pPr>
            <a:r>
              <a:rPr sz="2150" spc="114" dirty="0">
                <a:latin typeface="Arial"/>
                <a:cs typeface="Arial"/>
              </a:rPr>
              <a:t>«работе» </a:t>
            </a:r>
            <a:r>
              <a:rPr sz="2150" spc="155" dirty="0">
                <a:latin typeface="Arial"/>
                <a:cs typeface="Arial"/>
              </a:rPr>
              <a:t>плеча. </a:t>
            </a:r>
            <a:r>
              <a:rPr sz="2150" spc="100" dirty="0">
                <a:latin typeface="Arial"/>
                <a:cs typeface="Arial"/>
              </a:rPr>
              <a:t>Тело </a:t>
            </a:r>
            <a:r>
              <a:rPr sz="2150" spc="130" dirty="0">
                <a:latin typeface="Arial"/>
                <a:cs typeface="Arial"/>
              </a:rPr>
              <a:t>всегда </a:t>
            </a:r>
            <a:r>
              <a:rPr sz="2150" spc="195" dirty="0">
                <a:latin typeface="Arial"/>
                <a:cs typeface="Arial"/>
              </a:rPr>
              <a:t>должно </a:t>
            </a:r>
            <a:r>
              <a:rPr sz="2150" spc="120" dirty="0">
                <a:latin typeface="Arial"/>
                <a:cs typeface="Arial"/>
              </a:rPr>
              <a:t>быть</a:t>
            </a:r>
            <a:r>
              <a:rPr sz="2150" spc="-195" dirty="0">
                <a:latin typeface="Arial"/>
                <a:cs typeface="Arial"/>
              </a:rPr>
              <a:t> </a:t>
            </a:r>
            <a:r>
              <a:rPr sz="2150" spc="105" dirty="0">
                <a:latin typeface="Arial"/>
                <a:cs typeface="Arial"/>
              </a:rPr>
              <a:t>свободно  </a:t>
            </a:r>
            <a:r>
              <a:rPr sz="2150" spc="150" dirty="0">
                <a:latin typeface="Arial"/>
                <a:cs typeface="Arial"/>
              </a:rPr>
              <a:t>от </a:t>
            </a:r>
            <a:r>
              <a:rPr sz="2150" spc="160" dirty="0">
                <a:latin typeface="Arial"/>
                <a:cs typeface="Arial"/>
              </a:rPr>
              <a:t>базисного </a:t>
            </a:r>
            <a:r>
              <a:rPr sz="2150" spc="135" dirty="0">
                <a:latin typeface="Arial"/>
                <a:cs typeface="Arial"/>
              </a:rPr>
              <a:t>материала. </a:t>
            </a:r>
            <a:r>
              <a:rPr sz="2150" spc="260" dirty="0">
                <a:latin typeface="Arial"/>
                <a:cs typeface="Arial"/>
              </a:rPr>
              <a:t>Из </a:t>
            </a:r>
            <a:r>
              <a:rPr sz="2150" spc="190" dirty="0">
                <a:latin typeface="Arial"/>
                <a:cs typeface="Arial"/>
              </a:rPr>
              <a:t>эстетических  </a:t>
            </a:r>
            <a:r>
              <a:rPr sz="2150" spc="180" dirty="0">
                <a:latin typeface="Arial"/>
                <a:cs typeface="Arial"/>
              </a:rPr>
              <a:t>соображений </a:t>
            </a:r>
            <a:r>
              <a:rPr sz="2150" spc="125" dirty="0">
                <a:latin typeface="Arial"/>
                <a:cs typeface="Arial"/>
              </a:rPr>
              <a:t>тело </a:t>
            </a:r>
            <a:r>
              <a:rPr sz="2150" spc="165" dirty="0">
                <a:latin typeface="Arial"/>
                <a:cs typeface="Arial"/>
              </a:rPr>
              <a:t>кламмера на </a:t>
            </a:r>
            <a:r>
              <a:rPr sz="2150" spc="160" dirty="0">
                <a:latin typeface="Arial"/>
                <a:cs typeface="Arial"/>
              </a:rPr>
              <a:t>передних </a:t>
            </a:r>
            <a:r>
              <a:rPr sz="2150" spc="130" dirty="0">
                <a:latin typeface="Arial"/>
                <a:cs typeface="Arial"/>
              </a:rPr>
              <a:t>зубах  </a:t>
            </a:r>
            <a:r>
              <a:rPr sz="2150" spc="204" dirty="0">
                <a:latin typeface="Arial"/>
                <a:cs typeface="Arial"/>
              </a:rPr>
              <a:t>опускают ближе </a:t>
            </a:r>
            <a:r>
              <a:rPr sz="2150" spc="405" dirty="0">
                <a:latin typeface="Arial"/>
                <a:cs typeface="Arial"/>
              </a:rPr>
              <a:t>к</a:t>
            </a:r>
            <a:r>
              <a:rPr sz="2150" spc="-204" dirty="0">
                <a:latin typeface="Arial"/>
                <a:cs typeface="Arial"/>
              </a:rPr>
              <a:t> </a:t>
            </a:r>
            <a:r>
              <a:rPr sz="2150" spc="130" dirty="0">
                <a:latin typeface="Arial"/>
                <a:cs typeface="Arial"/>
              </a:rPr>
              <a:t>десневому </a:t>
            </a:r>
            <a:r>
              <a:rPr sz="2150" spc="204" dirty="0">
                <a:latin typeface="Arial"/>
                <a:cs typeface="Arial"/>
              </a:rPr>
              <a:t>краю.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650" y="941070"/>
            <a:ext cx="7966075" cy="520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1775" marR="5080" indent="-219710">
              <a:lnSpc>
                <a:spcPct val="100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32410" algn="l"/>
              </a:tabLst>
            </a:pPr>
            <a:r>
              <a:rPr sz="2400" b="1" spc="70" dirty="0">
                <a:latin typeface="Verdana"/>
                <a:cs typeface="Verdana"/>
              </a:rPr>
              <a:t>Отросток </a:t>
            </a:r>
            <a:r>
              <a:rPr sz="2400" spc="10" dirty="0">
                <a:latin typeface="Arial"/>
                <a:cs typeface="Arial"/>
              </a:rPr>
              <a:t>— </a:t>
            </a:r>
            <a:r>
              <a:rPr sz="2400" spc="175" dirty="0">
                <a:latin typeface="Arial"/>
                <a:cs typeface="Arial"/>
              </a:rPr>
              <a:t>часть </a:t>
            </a:r>
            <a:r>
              <a:rPr sz="2400" spc="180" dirty="0">
                <a:latin typeface="Arial"/>
                <a:cs typeface="Arial"/>
              </a:rPr>
              <a:t>кламмера, </a:t>
            </a:r>
            <a:r>
              <a:rPr sz="2400" spc="145" dirty="0">
                <a:latin typeface="Arial"/>
                <a:cs typeface="Arial"/>
              </a:rPr>
              <a:t>с </a:t>
            </a:r>
            <a:r>
              <a:rPr sz="2400" spc="195" dirty="0">
                <a:latin typeface="Arial"/>
                <a:cs typeface="Arial"/>
              </a:rPr>
              <a:t>помощью  </a:t>
            </a:r>
            <a:r>
              <a:rPr sz="2400" spc="215" dirty="0">
                <a:latin typeface="Arial"/>
                <a:cs typeface="Arial"/>
              </a:rPr>
              <a:t>которого </a:t>
            </a:r>
            <a:r>
              <a:rPr sz="2400" spc="195" dirty="0">
                <a:latin typeface="Arial"/>
                <a:cs typeface="Arial"/>
              </a:rPr>
              <a:t>его </a:t>
            </a:r>
            <a:r>
              <a:rPr sz="2400" spc="235" dirty="0">
                <a:latin typeface="Arial"/>
                <a:cs typeface="Arial"/>
              </a:rPr>
              <a:t>укрепляют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45" dirty="0">
                <a:latin typeface="Arial"/>
                <a:cs typeface="Arial"/>
              </a:rPr>
              <a:t>базисе </a:t>
            </a:r>
            <a:r>
              <a:rPr sz="2400" spc="170" dirty="0">
                <a:latin typeface="Arial"/>
                <a:cs typeface="Arial"/>
              </a:rPr>
              <a:t>протеза.  </a:t>
            </a:r>
            <a:r>
              <a:rPr sz="2400" spc="175" dirty="0">
                <a:latin typeface="Arial"/>
                <a:cs typeface="Arial"/>
              </a:rPr>
              <a:t>Располагают </a:t>
            </a:r>
            <a:r>
              <a:rPr sz="2400" spc="200" dirty="0">
                <a:latin typeface="Arial"/>
                <a:cs typeface="Arial"/>
              </a:rPr>
              <a:t>отросток </a:t>
            </a:r>
            <a:r>
              <a:rPr sz="2400" spc="90" dirty="0">
                <a:latin typeface="Arial"/>
                <a:cs typeface="Arial"/>
              </a:rPr>
              <a:t>вдоль </a:t>
            </a:r>
            <a:r>
              <a:rPr sz="2400" spc="165" dirty="0">
                <a:latin typeface="Arial"/>
                <a:cs typeface="Arial"/>
              </a:rPr>
              <a:t>беззубого  </a:t>
            </a:r>
            <a:r>
              <a:rPr sz="2400" spc="155" dirty="0">
                <a:latin typeface="Arial"/>
                <a:cs typeface="Arial"/>
              </a:rPr>
              <a:t>альвеолярного </a:t>
            </a:r>
            <a:r>
              <a:rPr sz="2400" spc="190" dirty="0">
                <a:latin typeface="Arial"/>
                <a:cs typeface="Arial"/>
              </a:rPr>
              <a:t>гребня, </a:t>
            </a:r>
            <a:r>
              <a:rPr sz="2400" spc="165" dirty="0">
                <a:latin typeface="Arial"/>
                <a:cs typeface="Arial"/>
              </a:rPr>
              <a:t>под </a:t>
            </a:r>
            <a:r>
              <a:rPr sz="2400" spc="215" dirty="0">
                <a:latin typeface="Arial"/>
                <a:cs typeface="Arial"/>
              </a:rPr>
              <a:t>искусственными  </a:t>
            </a:r>
            <a:r>
              <a:rPr sz="2400" spc="165" dirty="0">
                <a:latin typeface="Arial"/>
                <a:cs typeface="Arial"/>
              </a:rPr>
              <a:t>зубами,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65" dirty="0">
                <a:latin typeface="Arial"/>
                <a:cs typeface="Arial"/>
              </a:rPr>
              <a:t>толще пластмассы, </a:t>
            </a:r>
            <a:r>
              <a:rPr sz="2400" spc="195" dirty="0">
                <a:latin typeface="Arial"/>
                <a:cs typeface="Arial"/>
              </a:rPr>
              <a:t>отступив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1–1,5мм  </a:t>
            </a:r>
            <a:r>
              <a:rPr sz="2400" spc="170" dirty="0">
                <a:latin typeface="Arial"/>
                <a:cs typeface="Arial"/>
              </a:rPr>
              <a:t>от поверхности, </a:t>
            </a:r>
            <a:r>
              <a:rPr sz="2400" spc="215" dirty="0">
                <a:latin typeface="Arial"/>
                <a:cs typeface="Arial"/>
              </a:rPr>
              <a:t>прилегающей </a:t>
            </a:r>
            <a:r>
              <a:rPr sz="2400" spc="455" dirty="0">
                <a:latin typeface="Arial"/>
                <a:cs typeface="Arial"/>
              </a:rPr>
              <a:t>к </a:t>
            </a:r>
            <a:r>
              <a:rPr sz="2400" spc="195" dirty="0">
                <a:latin typeface="Arial"/>
                <a:cs typeface="Arial"/>
              </a:rPr>
              <a:t>слизистой  </a:t>
            </a:r>
            <a:r>
              <a:rPr sz="2400" spc="170" dirty="0">
                <a:latin typeface="Arial"/>
                <a:cs typeface="Arial"/>
              </a:rPr>
              <a:t>оболочке. </a:t>
            </a:r>
            <a:r>
              <a:rPr sz="2400" spc="225" dirty="0">
                <a:latin typeface="Arial"/>
                <a:cs typeface="Arial"/>
              </a:rPr>
              <a:t>Конец </a:t>
            </a:r>
            <a:r>
              <a:rPr sz="2400" spc="195" dirty="0">
                <a:latin typeface="Arial"/>
                <a:cs typeface="Arial"/>
              </a:rPr>
              <a:t>отростка </a:t>
            </a:r>
            <a:r>
              <a:rPr sz="2400" spc="190" dirty="0">
                <a:latin typeface="Arial"/>
                <a:cs typeface="Arial"/>
              </a:rPr>
              <a:t>расплющивают,  </a:t>
            </a:r>
            <a:r>
              <a:rPr sz="2400" spc="185" dirty="0">
                <a:latin typeface="Arial"/>
                <a:cs typeface="Arial"/>
              </a:rPr>
              <a:t>чтобы </a:t>
            </a:r>
            <a:r>
              <a:rPr sz="2400" spc="165" dirty="0">
                <a:latin typeface="Arial"/>
                <a:cs typeface="Arial"/>
              </a:rPr>
              <a:t>предотвратить </a:t>
            </a:r>
            <a:r>
              <a:rPr sz="2400" spc="170" dirty="0">
                <a:latin typeface="Arial"/>
                <a:cs typeface="Arial"/>
              </a:rPr>
              <a:t>вращение последнего  </a:t>
            </a:r>
            <a:r>
              <a:rPr sz="2400" spc="260" dirty="0">
                <a:latin typeface="Arial"/>
                <a:cs typeface="Arial"/>
              </a:rPr>
              <a:t>при </a:t>
            </a:r>
            <a:r>
              <a:rPr sz="2400" spc="170" dirty="0">
                <a:latin typeface="Arial"/>
                <a:cs typeface="Arial"/>
              </a:rPr>
              <a:t>пользовании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протезом.</a:t>
            </a:r>
            <a:endParaRPr sz="2400">
              <a:latin typeface="Arial"/>
              <a:cs typeface="Arial"/>
            </a:endParaRPr>
          </a:p>
          <a:p>
            <a:pPr marL="231775" marR="348615" indent="-219710">
              <a:lnSpc>
                <a:spcPct val="100499"/>
              </a:lnSpc>
              <a:spcBef>
                <a:spcPts val="265"/>
              </a:spcBef>
              <a:buClr>
                <a:srgbClr val="9F4CA2"/>
              </a:buClr>
              <a:buFont typeface="Arial"/>
              <a:buChar char="•"/>
              <a:tabLst>
                <a:tab pos="232410" algn="l"/>
              </a:tabLst>
            </a:pPr>
            <a:r>
              <a:rPr sz="2400" b="1" spc="55" dirty="0">
                <a:latin typeface="Verdana"/>
                <a:cs typeface="Verdana"/>
              </a:rPr>
              <a:t>Металлические </a:t>
            </a:r>
            <a:r>
              <a:rPr sz="2400" b="1" spc="85" dirty="0">
                <a:latin typeface="Verdana"/>
                <a:cs typeface="Verdana"/>
              </a:rPr>
              <a:t>гнутые </a:t>
            </a:r>
            <a:r>
              <a:rPr sz="2400" b="1" spc="15" dirty="0">
                <a:latin typeface="Verdana"/>
                <a:cs typeface="Verdana"/>
              </a:rPr>
              <a:t>удерживающие  </a:t>
            </a:r>
            <a:r>
              <a:rPr sz="2400" b="1" spc="50" dirty="0">
                <a:latin typeface="Verdana"/>
                <a:cs typeface="Verdana"/>
              </a:rPr>
              <a:t>кламмеры </a:t>
            </a:r>
            <a:r>
              <a:rPr sz="2400" spc="195" dirty="0">
                <a:latin typeface="Arial"/>
                <a:cs typeface="Arial"/>
              </a:rPr>
              <a:t>готовят </a:t>
            </a:r>
            <a:r>
              <a:rPr sz="2400" spc="235" dirty="0">
                <a:latin typeface="Arial"/>
                <a:cs typeface="Arial"/>
              </a:rPr>
              <a:t>из </a:t>
            </a:r>
            <a:r>
              <a:rPr sz="2400" spc="195" dirty="0">
                <a:latin typeface="Arial"/>
                <a:cs typeface="Arial"/>
              </a:rPr>
              <a:t>проволоки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170" dirty="0">
                <a:latin typeface="Arial"/>
                <a:cs typeface="Arial"/>
              </a:rPr>
              <a:t>диаметром  от </a:t>
            </a:r>
            <a:r>
              <a:rPr sz="2400" spc="160" dirty="0">
                <a:latin typeface="Arial"/>
                <a:cs typeface="Arial"/>
              </a:rPr>
              <a:t>0,6 </a:t>
            </a:r>
            <a:r>
              <a:rPr sz="2400" spc="95" dirty="0">
                <a:latin typeface="Arial"/>
                <a:cs typeface="Arial"/>
              </a:rPr>
              <a:t>до </a:t>
            </a:r>
            <a:r>
              <a:rPr sz="2400" spc="135" dirty="0">
                <a:latin typeface="Arial"/>
                <a:cs typeface="Arial"/>
              </a:rPr>
              <a:t>1,2–1,5мм, </a:t>
            </a:r>
            <a:r>
              <a:rPr sz="2400" spc="150" dirty="0">
                <a:latin typeface="Arial"/>
                <a:cs typeface="Arial"/>
              </a:rPr>
              <a:t>обладающей  </a:t>
            </a:r>
            <a:r>
              <a:rPr sz="2400" spc="170" dirty="0">
                <a:latin typeface="Arial"/>
                <a:cs typeface="Arial"/>
              </a:rPr>
              <a:t>определенной </a:t>
            </a:r>
            <a:r>
              <a:rPr sz="2400" spc="204" dirty="0">
                <a:latin typeface="Arial"/>
                <a:cs typeface="Arial"/>
              </a:rPr>
              <a:t>упругостью, которая </a:t>
            </a:r>
            <a:r>
              <a:rPr sz="2400" spc="180" dirty="0">
                <a:latin typeface="Arial"/>
                <a:cs typeface="Arial"/>
              </a:rPr>
              <a:t>тем  </a:t>
            </a:r>
            <a:r>
              <a:rPr sz="2400" spc="160" dirty="0">
                <a:latin typeface="Arial"/>
                <a:cs typeface="Arial"/>
              </a:rPr>
              <a:t>меньше, </a:t>
            </a:r>
            <a:r>
              <a:rPr sz="2400" spc="215" dirty="0">
                <a:latin typeface="Arial"/>
                <a:cs typeface="Arial"/>
              </a:rPr>
              <a:t>чем </a:t>
            </a:r>
            <a:r>
              <a:rPr sz="2400" spc="165" dirty="0">
                <a:latin typeface="Arial"/>
                <a:cs typeface="Arial"/>
              </a:rPr>
              <a:t>толще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проволока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37866"/>
              </p:ext>
            </p:extLst>
          </p:nvPr>
        </p:nvGraphicFramePr>
        <p:xfrm>
          <a:off x="197485" y="1068069"/>
          <a:ext cx="8749030" cy="5517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319">
                <a:tc>
                  <a:txBody>
                    <a:bodyPr/>
                    <a:lstStyle/>
                    <a:p>
                      <a:pPr>
                        <a:lnSpc>
                          <a:spcPts val="1750"/>
                        </a:lnSpc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Клинический</a:t>
                      </a:r>
                      <a:endParaRPr sz="160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50"/>
                        </a:lnSpc>
                      </a:pPr>
                      <a:r>
                        <a:rPr sz="1600" b="1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Лабораторный</a:t>
                      </a:r>
                      <a:endParaRPr sz="160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937260">
                        <a:lnSpc>
                          <a:spcPct val="92000"/>
                        </a:lnSpc>
                      </a:pP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Обследование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полости рта, снятие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оттис-  </a:t>
                      </a:r>
                      <a:r>
                        <a:rPr sz="1400" spc="-2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ков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верхней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нижней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челюстей. Определе-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ние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качества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оттисков.</a:t>
                      </a:r>
                      <a:endParaRPr sz="140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923290">
                        <a:lnSpc>
                          <a:spcPts val="155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Отливка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моделей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гипсом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изготовление  восковых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базисов с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окклюзионными валика-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ми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для фиксации центрального соотношения  челюстей</a:t>
                      </a:r>
                      <a:endParaRPr sz="140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385">
                <a:tc>
                  <a:txBody>
                    <a:bodyPr/>
                    <a:lstStyle/>
                    <a:p>
                      <a:pPr marR="986790">
                        <a:lnSpc>
                          <a:spcPct val="9220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Определение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центральной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окклюзии или  центрального соотношения челюстей. Опре-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деление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высоты нижнего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отдела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лица,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фик-  сация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положении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центральной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окклю-  зии.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Очерчивание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модели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границ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протеза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его удерживающих элементов,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также  </a:t>
                      </a:r>
                      <a:r>
                        <a:rPr sz="1400" spc="-2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мест,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требующих дополнительной изоляции  (торус,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экзостозы)</a:t>
                      </a:r>
                      <a:endParaRPr sz="140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902969">
                        <a:lnSpc>
                          <a:spcPct val="9220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Фиксация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гипсовых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моделей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окклюдато-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ре в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с определенной централь-  ной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окклюзией; изоляция торуса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экзосто-  зов соответственно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границам, определенным 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врачом;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изготовление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кламмеров 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других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приспособлений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укрепления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протеза,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по- 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становка искусственных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зубов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восковом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базисе</a:t>
                      </a:r>
                    </a:p>
                  </a:txBody>
                  <a:tcPr marL="0" marR="0" marT="52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R="1024255">
                        <a:lnSpc>
                          <a:spcPct val="92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Проверка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конструкции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протеза на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модели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в полости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рта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пациента после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предвари-  тельной медикаментозной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обработки</a:t>
                      </a:r>
                      <a:endParaRPr sz="140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923290">
                        <a:lnSpc>
                          <a:spcPct val="921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Окончательная моделировка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базиса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проте-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за,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загипсовка последнего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3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кювету,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замена 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воска пластмассой, полимеризация,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шлифов- 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ка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полировка протеза.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Сдача </a:t>
                      </a:r>
                      <a:r>
                        <a:rPr sz="1400" spc="-2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готового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про-  теза.</a:t>
                      </a: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90">
                <a:tc rowSpan="6">
                  <a:txBody>
                    <a:bodyPr/>
                    <a:lstStyle/>
                    <a:p>
                      <a:pPr marR="943610">
                        <a:lnSpc>
                          <a:spcPct val="92100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4.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Припасовка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наложение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ЧСПП.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Проверка 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качества готового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протеза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накладывание 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на протезное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ложе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соответствующей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че- 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люсти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больного.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необходимости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— </a:t>
                      </a:r>
                      <a:r>
                        <a:rPr sz="1400" spc="-1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кор- 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рекция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протеза. Наставления пациенту по 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поводу пользования </a:t>
                      </a:r>
                      <a:r>
                        <a:rPr sz="140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2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ухода </a:t>
                      </a:r>
                      <a:r>
                        <a:rPr sz="1400" spc="-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35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chemeClr val="accent1"/>
                          </a:solidFill>
                          <a:latin typeface="Times New Roman"/>
                          <a:cs typeface="Times New Roman"/>
                        </a:rPr>
                        <a:t>протезом</a:t>
                      </a:r>
                      <a:endParaRPr sz="1400" dirty="0">
                        <a:solidFill>
                          <a:schemeClr val="accen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1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8520" y="311150"/>
            <a:ext cx="3317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Клинико-лабораторные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318180"/>
            <a:ext cx="3787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этапы </a:t>
            </a:r>
            <a:r>
              <a:rPr sz="2400" b="1" spc="-25" dirty="0">
                <a:latin typeface="Times New Roman"/>
                <a:cs typeface="Times New Roman"/>
              </a:rPr>
              <a:t>изготовления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ЧСПП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30" y="836929"/>
            <a:ext cx="337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Л</a:t>
            </a:r>
            <a:r>
              <a:rPr spc="295" dirty="0"/>
              <a:t>и</a:t>
            </a:r>
            <a:r>
              <a:rPr spc="345" dirty="0"/>
              <a:t>те</a:t>
            </a:r>
            <a:r>
              <a:rPr spc="375" dirty="0"/>
              <a:t>р</a:t>
            </a:r>
            <a:r>
              <a:rPr spc="420" dirty="0"/>
              <a:t>ат</a:t>
            </a:r>
            <a:r>
              <a:rPr spc="425" dirty="0"/>
              <a:t>у</a:t>
            </a:r>
            <a:r>
              <a:rPr spc="295" dirty="0"/>
              <a:t>р</a:t>
            </a:r>
            <a:r>
              <a:rPr spc="130" dirty="0"/>
              <a:t>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869" y="1517649"/>
            <a:ext cx="7920990" cy="49009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7030" marR="5080" indent="-354330">
              <a:lnSpc>
                <a:spcPct val="101800"/>
              </a:lnSpc>
              <a:spcBef>
                <a:spcPts val="85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60" dirty="0">
                <a:latin typeface="Arial"/>
                <a:cs typeface="Arial"/>
              </a:rPr>
              <a:t>«Ортопедическая </a:t>
            </a:r>
            <a:r>
              <a:rPr sz="1900" spc="150" dirty="0">
                <a:latin typeface="Arial"/>
                <a:cs typeface="Arial"/>
              </a:rPr>
              <a:t>стоматология». </a:t>
            </a:r>
            <a:r>
              <a:rPr sz="1900" spc="160" dirty="0">
                <a:latin typeface="Arial"/>
                <a:cs typeface="Arial"/>
              </a:rPr>
              <a:t>Под </a:t>
            </a:r>
            <a:r>
              <a:rPr sz="1900" spc="105" dirty="0">
                <a:latin typeface="Arial"/>
                <a:cs typeface="Arial"/>
              </a:rPr>
              <a:t>ред. </a:t>
            </a:r>
            <a:r>
              <a:rPr sz="1900" spc="215" dirty="0">
                <a:latin typeface="Arial"/>
                <a:cs typeface="Arial"/>
              </a:rPr>
              <a:t>И.Ю.  </a:t>
            </a:r>
            <a:r>
              <a:rPr sz="1900" spc="150" dirty="0">
                <a:latin typeface="Arial"/>
                <a:cs typeface="Arial"/>
              </a:rPr>
              <a:t>Лебеденко, Э.С.Каливраджияна.«ГЭОТАР </a:t>
            </a:r>
            <a:r>
              <a:rPr sz="1900" spc="-95" dirty="0">
                <a:latin typeface="Arial"/>
                <a:cs typeface="Arial"/>
              </a:rPr>
              <a:t>– </a:t>
            </a:r>
            <a:r>
              <a:rPr sz="1900" spc="150" dirty="0">
                <a:latin typeface="Arial"/>
                <a:cs typeface="Arial"/>
              </a:rPr>
              <a:t>Медиа»,2011,  </a:t>
            </a:r>
            <a:r>
              <a:rPr sz="1900" spc="165" dirty="0">
                <a:latin typeface="Arial"/>
                <a:cs typeface="Arial"/>
              </a:rPr>
              <a:t>640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100" dirty="0">
                <a:latin typeface="Arial"/>
                <a:cs typeface="Arial"/>
              </a:rPr>
              <a:t>с.</a:t>
            </a:r>
            <a:endParaRPr sz="1900">
              <a:latin typeface="Arial"/>
              <a:cs typeface="Arial"/>
            </a:endParaRPr>
          </a:p>
          <a:p>
            <a:pPr marL="367030" marR="29845" indent="-354330">
              <a:lnSpc>
                <a:spcPct val="101800"/>
              </a:lnSpc>
              <a:spcBef>
                <a:spcPts val="210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60" dirty="0">
                <a:latin typeface="Arial"/>
                <a:cs typeface="Arial"/>
              </a:rPr>
              <a:t>«Ортопедическая </a:t>
            </a:r>
            <a:r>
              <a:rPr sz="1900" spc="155" dirty="0">
                <a:latin typeface="Arial"/>
                <a:cs typeface="Arial"/>
              </a:rPr>
              <a:t>стоматология: </a:t>
            </a:r>
            <a:r>
              <a:rPr sz="1900" spc="160" dirty="0">
                <a:latin typeface="Arial"/>
                <a:cs typeface="Arial"/>
              </a:rPr>
              <a:t>Под </a:t>
            </a:r>
            <a:r>
              <a:rPr sz="1900" spc="110" dirty="0">
                <a:latin typeface="Arial"/>
                <a:cs typeface="Arial"/>
              </a:rPr>
              <a:t>ред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185" dirty="0">
                <a:latin typeface="Arial"/>
                <a:cs typeface="Arial"/>
              </a:rPr>
              <a:t>В.Н.Копейкина,  </a:t>
            </a:r>
            <a:r>
              <a:rPr sz="1900" spc="150" dirty="0">
                <a:latin typeface="Arial"/>
                <a:cs typeface="Arial"/>
              </a:rPr>
              <a:t>М.З.Миргазизова.-2-е </a:t>
            </a:r>
            <a:r>
              <a:rPr sz="1900" spc="120" dirty="0">
                <a:latin typeface="Arial"/>
                <a:cs typeface="Arial"/>
              </a:rPr>
              <a:t>изд.доп.-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155" dirty="0">
                <a:latin typeface="Arial"/>
                <a:cs typeface="Arial"/>
              </a:rPr>
              <a:t>М.:Медицина,2006.-621с.</a:t>
            </a:r>
            <a:endParaRPr sz="1900">
              <a:latin typeface="Arial"/>
              <a:cs typeface="Arial"/>
            </a:endParaRPr>
          </a:p>
          <a:p>
            <a:pPr marL="367030" marR="565785" indent="-354330">
              <a:lnSpc>
                <a:spcPct val="101800"/>
              </a:lnSpc>
              <a:spcBef>
                <a:spcPts val="210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30" dirty="0">
                <a:latin typeface="Arial"/>
                <a:cs typeface="Arial"/>
              </a:rPr>
              <a:t>«Руководство </a:t>
            </a:r>
            <a:r>
              <a:rPr sz="1900" spc="175" dirty="0">
                <a:latin typeface="Arial"/>
                <a:cs typeface="Arial"/>
              </a:rPr>
              <a:t>по </a:t>
            </a:r>
            <a:r>
              <a:rPr sz="1900" spc="170" dirty="0">
                <a:latin typeface="Arial"/>
                <a:cs typeface="Arial"/>
              </a:rPr>
              <a:t>ортопедической </a:t>
            </a:r>
            <a:r>
              <a:rPr sz="1900" spc="155" dirty="0">
                <a:latin typeface="Arial"/>
                <a:cs typeface="Arial"/>
              </a:rPr>
              <a:t>стоматологии.»</a:t>
            </a:r>
            <a:r>
              <a:rPr sz="1900" spc="-200" dirty="0">
                <a:latin typeface="Arial"/>
                <a:cs typeface="Arial"/>
              </a:rPr>
              <a:t> </a:t>
            </a:r>
            <a:r>
              <a:rPr sz="1900" spc="145" dirty="0">
                <a:latin typeface="Arial"/>
                <a:cs typeface="Arial"/>
              </a:rPr>
              <a:t>под  </a:t>
            </a:r>
            <a:r>
              <a:rPr sz="1900" spc="160" dirty="0">
                <a:latin typeface="Arial"/>
                <a:cs typeface="Arial"/>
              </a:rPr>
              <a:t>редакцией </a:t>
            </a:r>
            <a:r>
              <a:rPr sz="1900" spc="150" dirty="0">
                <a:latin typeface="Arial"/>
                <a:cs typeface="Arial"/>
              </a:rPr>
              <a:t>В.Н. </a:t>
            </a:r>
            <a:r>
              <a:rPr sz="1900" spc="185" dirty="0">
                <a:latin typeface="Arial"/>
                <a:cs typeface="Arial"/>
              </a:rPr>
              <a:t>Копейкина.- </a:t>
            </a:r>
            <a:r>
              <a:rPr sz="1900" spc="130" dirty="0">
                <a:latin typeface="Arial"/>
                <a:cs typeface="Arial"/>
              </a:rPr>
              <a:t>М.:Триада-Х,</a:t>
            </a:r>
            <a:r>
              <a:rPr sz="1900" spc="-170" dirty="0">
                <a:latin typeface="Arial"/>
                <a:cs typeface="Arial"/>
              </a:rPr>
              <a:t> </a:t>
            </a:r>
            <a:r>
              <a:rPr sz="1900" spc="130" dirty="0">
                <a:latin typeface="Arial"/>
                <a:cs typeface="Arial"/>
              </a:rPr>
              <a:t>2006.-495с.</a:t>
            </a:r>
            <a:endParaRPr sz="1900">
              <a:latin typeface="Arial"/>
              <a:cs typeface="Arial"/>
            </a:endParaRPr>
          </a:p>
          <a:p>
            <a:pPr marL="367030" marR="709930" indent="-354330">
              <a:lnSpc>
                <a:spcPct val="102000"/>
              </a:lnSpc>
              <a:spcBef>
                <a:spcPts val="204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14" dirty="0">
                <a:latin typeface="Arial"/>
                <a:cs typeface="Arial"/>
              </a:rPr>
              <a:t>Трезубов, </a:t>
            </a:r>
            <a:r>
              <a:rPr sz="1900" spc="155" dirty="0">
                <a:latin typeface="Arial"/>
                <a:cs typeface="Arial"/>
              </a:rPr>
              <a:t>В.Н. </a:t>
            </a:r>
            <a:r>
              <a:rPr sz="1900" spc="165" dirty="0">
                <a:latin typeface="Arial"/>
                <a:cs typeface="Arial"/>
              </a:rPr>
              <a:t>Ортопедическая </a:t>
            </a:r>
            <a:r>
              <a:rPr sz="1900" spc="155" dirty="0">
                <a:latin typeface="Arial"/>
                <a:cs typeface="Arial"/>
              </a:rPr>
              <a:t>стоматология.  </a:t>
            </a:r>
            <a:r>
              <a:rPr sz="1900" spc="175" dirty="0">
                <a:latin typeface="Arial"/>
                <a:cs typeface="Arial"/>
              </a:rPr>
              <a:t>Прикладное </a:t>
            </a:r>
            <a:r>
              <a:rPr sz="1900" spc="130" dirty="0">
                <a:latin typeface="Arial"/>
                <a:cs typeface="Arial"/>
              </a:rPr>
              <a:t>материаловедение: </a:t>
            </a:r>
            <a:r>
              <a:rPr sz="1900" spc="155" dirty="0">
                <a:latin typeface="Arial"/>
                <a:cs typeface="Arial"/>
              </a:rPr>
              <a:t>В.Н. </a:t>
            </a:r>
            <a:r>
              <a:rPr sz="1900" spc="120" dirty="0">
                <a:latin typeface="Arial"/>
                <a:cs typeface="Arial"/>
              </a:rPr>
              <a:t>Трезубов,</a:t>
            </a:r>
            <a:r>
              <a:rPr sz="1900" spc="-175" dirty="0">
                <a:latin typeface="Arial"/>
                <a:cs typeface="Arial"/>
              </a:rPr>
              <a:t> </a:t>
            </a:r>
            <a:r>
              <a:rPr sz="1900" spc="225" dirty="0">
                <a:latin typeface="Arial"/>
                <a:cs typeface="Arial"/>
              </a:rPr>
              <a:t>Л.М.  </a:t>
            </a:r>
            <a:r>
              <a:rPr sz="1900" spc="190" dirty="0">
                <a:latin typeface="Arial"/>
                <a:cs typeface="Arial"/>
              </a:rPr>
              <a:t>Мишнёв, </a:t>
            </a:r>
            <a:r>
              <a:rPr sz="1900" spc="150" dirty="0">
                <a:latin typeface="Arial"/>
                <a:cs typeface="Arial"/>
              </a:rPr>
              <a:t>Е.Н. </a:t>
            </a:r>
            <a:r>
              <a:rPr sz="1900" spc="155" dirty="0">
                <a:latin typeface="Arial"/>
                <a:cs typeface="Arial"/>
              </a:rPr>
              <a:t>Жулёв. </a:t>
            </a:r>
            <a:r>
              <a:rPr sz="1900" spc="195" dirty="0">
                <a:latin typeface="Arial"/>
                <a:cs typeface="Arial"/>
              </a:rPr>
              <a:t>М.: </a:t>
            </a:r>
            <a:r>
              <a:rPr sz="1900" spc="155" dirty="0">
                <a:latin typeface="Arial"/>
                <a:cs typeface="Arial"/>
              </a:rPr>
              <a:t>МЕДпресс-информ,</a:t>
            </a:r>
            <a:r>
              <a:rPr sz="1900" spc="-275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2008</a:t>
            </a:r>
            <a:endParaRPr sz="1900">
              <a:latin typeface="Arial"/>
              <a:cs typeface="Arial"/>
            </a:endParaRPr>
          </a:p>
          <a:p>
            <a:pPr marL="367030" marR="160655" indent="-354330">
              <a:lnSpc>
                <a:spcPct val="102000"/>
              </a:lnSpc>
              <a:spcBef>
                <a:spcPts val="195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30" dirty="0">
                <a:latin typeface="Arial"/>
                <a:cs typeface="Arial"/>
              </a:rPr>
              <a:t>Рук-во </a:t>
            </a:r>
            <a:r>
              <a:rPr sz="1900" spc="180" dirty="0">
                <a:latin typeface="Arial"/>
                <a:cs typeface="Arial"/>
              </a:rPr>
              <a:t>по </a:t>
            </a:r>
            <a:r>
              <a:rPr sz="1900" spc="145" dirty="0">
                <a:latin typeface="Arial"/>
                <a:cs typeface="Arial"/>
              </a:rPr>
              <a:t>орторпед.стоматологии. </a:t>
            </a:r>
            <a:r>
              <a:rPr sz="1900" spc="180" dirty="0">
                <a:latin typeface="Arial"/>
                <a:cs typeface="Arial"/>
              </a:rPr>
              <a:t>Протезир.при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полном  </a:t>
            </a:r>
            <a:r>
              <a:rPr sz="1900" spc="160" dirty="0">
                <a:latin typeface="Arial"/>
                <a:cs typeface="Arial"/>
              </a:rPr>
              <a:t>отсутствии </a:t>
            </a:r>
            <a:r>
              <a:rPr sz="1900" spc="120" dirty="0">
                <a:latin typeface="Arial"/>
                <a:cs typeface="Arial"/>
              </a:rPr>
              <a:t>зубов : </a:t>
            </a:r>
            <a:r>
              <a:rPr sz="1900" spc="140" dirty="0">
                <a:latin typeface="Arial"/>
                <a:cs typeface="Arial"/>
              </a:rPr>
              <a:t>под </a:t>
            </a:r>
            <a:r>
              <a:rPr sz="1900" spc="155" dirty="0">
                <a:latin typeface="Arial"/>
                <a:cs typeface="Arial"/>
              </a:rPr>
              <a:t>ред.И.Ю.Лебеденко,  </a:t>
            </a:r>
            <a:r>
              <a:rPr sz="1900" spc="165" dirty="0">
                <a:latin typeface="Arial"/>
                <a:cs typeface="Arial"/>
              </a:rPr>
              <a:t>Э.С.Каливриджияна. </a:t>
            </a:r>
            <a:r>
              <a:rPr sz="1900" spc="235" dirty="0">
                <a:latin typeface="Arial"/>
                <a:cs typeface="Arial"/>
              </a:rPr>
              <a:t>М. </a:t>
            </a:r>
            <a:r>
              <a:rPr sz="1900" spc="120" dirty="0">
                <a:latin typeface="Arial"/>
                <a:cs typeface="Arial"/>
              </a:rPr>
              <a:t>: </a:t>
            </a:r>
            <a:r>
              <a:rPr sz="1900" spc="245" dirty="0">
                <a:latin typeface="Arial"/>
                <a:cs typeface="Arial"/>
              </a:rPr>
              <a:t>МИА,</a:t>
            </a:r>
            <a:r>
              <a:rPr sz="1900" spc="-22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2005</a:t>
            </a:r>
            <a:endParaRPr sz="1900">
              <a:latin typeface="Arial"/>
              <a:cs typeface="Arial"/>
            </a:endParaRPr>
          </a:p>
          <a:p>
            <a:pPr marL="367030" marR="633730" indent="-354330">
              <a:lnSpc>
                <a:spcPct val="101800"/>
              </a:lnSpc>
              <a:spcBef>
                <a:spcPts val="209"/>
              </a:spcBef>
              <a:buClr>
                <a:srgbClr val="9F4CA2"/>
              </a:buClr>
              <a:buFont typeface="Arial"/>
              <a:buAutoNum type="arabicPeriod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1900" spc="135" dirty="0">
                <a:latin typeface="Arial"/>
                <a:cs typeface="Arial"/>
              </a:rPr>
              <a:t>Воронов </a:t>
            </a:r>
            <a:r>
              <a:rPr sz="1900" spc="165" dirty="0">
                <a:latin typeface="Arial"/>
                <a:cs typeface="Arial"/>
              </a:rPr>
              <a:t>А.П. </a:t>
            </a:r>
            <a:r>
              <a:rPr sz="1900" spc="155" dirty="0">
                <a:latin typeface="Arial"/>
                <a:cs typeface="Arial"/>
              </a:rPr>
              <a:t>Ортопедич.лечение </a:t>
            </a:r>
            <a:r>
              <a:rPr sz="1900" spc="125" dirty="0">
                <a:latin typeface="Arial"/>
                <a:cs typeface="Arial"/>
              </a:rPr>
              <a:t>больных </a:t>
            </a:r>
            <a:r>
              <a:rPr sz="1900" spc="130" dirty="0">
                <a:latin typeface="Arial"/>
                <a:cs typeface="Arial"/>
              </a:rPr>
              <a:t>с</a:t>
            </a:r>
            <a:r>
              <a:rPr sz="1900" spc="-229" dirty="0">
                <a:latin typeface="Arial"/>
                <a:cs typeface="Arial"/>
              </a:rPr>
              <a:t> </a:t>
            </a:r>
            <a:r>
              <a:rPr sz="1900" spc="175" dirty="0">
                <a:latin typeface="Arial"/>
                <a:cs typeface="Arial"/>
              </a:rPr>
              <a:t>полным  </a:t>
            </a:r>
            <a:r>
              <a:rPr sz="1900" spc="150" dirty="0">
                <a:latin typeface="Arial"/>
                <a:cs typeface="Arial"/>
              </a:rPr>
              <a:t>отсутствием </a:t>
            </a:r>
            <a:r>
              <a:rPr sz="1900" spc="120" dirty="0">
                <a:latin typeface="Arial"/>
                <a:cs typeface="Arial"/>
              </a:rPr>
              <a:t>зубов : </a:t>
            </a:r>
            <a:r>
              <a:rPr sz="1900" spc="235" dirty="0">
                <a:latin typeface="Arial"/>
                <a:cs typeface="Arial"/>
              </a:rPr>
              <a:t>М. </a:t>
            </a:r>
            <a:r>
              <a:rPr sz="1900" spc="120" dirty="0">
                <a:latin typeface="Arial"/>
                <a:cs typeface="Arial"/>
              </a:rPr>
              <a:t>: </a:t>
            </a:r>
            <a:r>
              <a:rPr sz="1900" spc="155" dirty="0">
                <a:latin typeface="Arial"/>
                <a:cs typeface="Arial"/>
              </a:rPr>
              <a:t>МЕДпресс-информ,</a:t>
            </a:r>
            <a:r>
              <a:rPr sz="1900" spc="-25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2006</a:t>
            </a:r>
            <a:endParaRPr sz="1900">
              <a:latin typeface="Arial"/>
              <a:cs typeface="Arial"/>
            </a:endParaRPr>
          </a:p>
          <a:p>
            <a:pPr marL="367030" indent="-354330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60" dirty="0">
                <a:latin typeface="Arial"/>
                <a:cs typeface="Arial"/>
              </a:rPr>
              <a:t>Миронова, М.Л.Съемные </a:t>
            </a:r>
            <a:r>
              <a:rPr sz="1900" spc="155" dirty="0">
                <a:latin typeface="Arial"/>
                <a:cs typeface="Arial"/>
              </a:rPr>
              <a:t>протезы: </a:t>
            </a:r>
            <a:r>
              <a:rPr sz="1900" spc="135" dirty="0">
                <a:latin typeface="Arial"/>
                <a:cs typeface="Arial"/>
              </a:rPr>
              <a:t>ГЭОТАР-Медиа,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2009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514600"/>
            <a:ext cx="7848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380" dirty="0"/>
              <a:t>Благодарю </a:t>
            </a:r>
            <a:r>
              <a:rPr spc="345" dirty="0"/>
              <a:t>за</a:t>
            </a:r>
            <a:r>
              <a:rPr spc="-325" dirty="0"/>
              <a:t> </a:t>
            </a:r>
            <a:r>
              <a:rPr spc="260" dirty="0"/>
              <a:t>внимание.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35845"/>
            <a:ext cx="7950834" cy="618630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300" b="1" spc="160" dirty="0">
                <a:latin typeface="Verdana"/>
                <a:cs typeface="Verdana"/>
              </a:rPr>
              <a:t>В </a:t>
            </a:r>
            <a:r>
              <a:rPr sz="2300" b="1" spc="50" dirty="0">
                <a:latin typeface="Verdana"/>
                <a:cs typeface="Verdana"/>
              </a:rPr>
              <a:t>итоге </a:t>
            </a:r>
            <a:r>
              <a:rPr sz="2300" b="1" spc="10" dirty="0">
                <a:latin typeface="Verdana"/>
                <a:cs typeface="Verdana"/>
              </a:rPr>
              <a:t>определяется </a:t>
            </a:r>
            <a:r>
              <a:rPr sz="2300" b="1" spc="-5" dirty="0">
                <a:latin typeface="Verdana"/>
                <a:cs typeface="Verdana"/>
              </a:rPr>
              <a:t>план </a:t>
            </a:r>
            <a:r>
              <a:rPr sz="2300" b="1" spc="15" dirty="0">
                <a:latin typeface="Verdana"/>
                <a:cs typeface="Verdana"/>
              </a:rPr>
              <a:t>лечения</a:t>
            </a:r>
            <a:r>
              <a:rPr sz="2300" b="1" spc="-105" dirty="0">
                <a:latin typeface="Verdana"/>
                <a:cs typeface="Verdana"/>
              </a:rPr>
              <a:t> </a:t>
            </a:r>
            <a:r>
              <a:rPr sz="2300" b="1" spc="25" dirty="0">
                <a:latin typeface="Verdana"/>
                <a:cs typeface="Verdana"/>
              </a:rPr>
              <a:t>больного</a:t>
            </a:r>
            <a:r>
              <a:rPr sz="2300" spc="25" dirty="0"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 marL="279400" marR="1732280" indent="-186690">
              <a:lnSpc>
                <a:spcPct val="100000"/>
              </a:lnSpc>
              <a:spcBef>
                <a:spcPts val="220"/>
              </a:spcBef>
              <a:buClr>
                <a:srgbClr val="9F4CA2"/>
              </a:buClr>
              <a:buChar char="•"/>
              <a:tabLst>
                <a:tab pos="279400" algn="l"/>
              </a:tabLst>
            </a:pPr>
            <a:r>
              <a:rPr sz="2300" spc="160" dirty="0">
                <a:latin typeface="Arial"/>
                <a:cs typeface="Arial"/>
              </a:rPr>
              <a:t>подготовка </a:t>
            </a:r>
            <a:r>
              <a:rPr sz="2300" spc="155" dirty="0">
                <a:latin typeface="Arial"/>
                <a:cs typeface="Arial"/>
              </a:rPr>
              <a:t>полости </a:t>
            </a:r>
            <a:r>
              <a:rPr sz="2300" spc="145" dirty="0">
                <a:latin typeface="Arial"/>
                <a:cs typeface="Arial"/>
              </a:rPr>
              <a:t>рта </a:t>
            </a:r>
            <a:r>
              <a:rPr sz="2300" spc="375" dirty="0">
                <a:latin typeface="Arial"/>
                <a:cs typeface="Arial"/>
              </a:rPr>
              <a:t>к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spc="160" dirty="0">
                <a:latin typeface="Arial"/>
                <a:cs typeface="Arial"/>
              </a:rPr>
              <a:t>протезированию  </a:t>
            </a:r>
            <a:r>
              <a:rPr sz="2300" spc="120" dirty="0">
                <a:latin typeface="Arial"/>
                <a:cs typeface="Arial"/>
              </a:rPr>
              <a:t>(предварительное</a:t>
            </a:r>
            <a:r>
              <a:rPr sz="2300" spc="85" dirty="0">
                <a:latin typeface="Arial"/>
                <a:cs typeface="Arial"/>
              </a:rPr>
              <a:t> </a:t>
            </a:r>
            <a:r>
              <a:rPr sz="2300" spc="140" dirty="0">
                <a:latin typeface="Arial"/>
                <a:cs typeface="Arial"/>
              </a:rPr>
              <a:t>лечение);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300" b="1" spc="35" dirty="0">
                <a:latin typeface="Verdana"/>
                <a:cs typeface="Verdana"/>
              </a:rPr>
              <a:t>Выбор </a:t>
            </a:r>
            <a:r>
              <a:rPr sz="2300" b="1" spc="-10" dirty="0">
                <a:latin typeface="Verdana"/>
                <a:cs typeface="Verdana"/>
              </a:rPr>
              <a:t>вида </a:t>
            </a:r>
            <a:r>
              <a:rPr sz="2300" b="1" spc="20" dirty="0">
                <a:latin typeface="Verdana"/>
                <a:cs typeface="Verdana"/>
              </a:rPr>
              <a:t>протезирования, </a:t>
            </a:r>
            <a:r>
              <a:rPr sz="2300" b="1" spc="-25" dirty="0">
                <a:latin typeface="Verdana"/>
                <a:cs typeface="Verdana"/>
              </a:rPr>
              <a:t>оно </a:t>
            </a:r>
            <a:r>
              <a:rPr sz="2300" b="1" spc="30" dirty="0">
                <a:latin typeface="Verdana"/>
                <a:cs typeface="Verdana"/>
              </a:rPr>
              <a:t>может</a:t>
            </a:r>
            <a:r>
              <a:rPr sz="2300" b="1" spc="85" dirty="0">
                <a:latin typeface="Verdana"/>
                <a:cs typeface="Verdana"/>
              </a:rPr>
              <a:t> </a:t>
            </a:r>
            <a:r>
              <a:rPr sz="2300" b="1" spc="40" dirty="0">
                <a:latin typeface="Verdana"/>
                <a:cs typeface="Verdana"/>
              </a:rPr>
              <a:t>быть:</a:t>
            </a:r>
            <a:endParaRPr sz="2300" dirty="0">
              <a:latin typeface="Verdana"/>
              <a:cs typeface="Verdana"/>
            </a:endParaRPr>
          </a:p>
          <a:p>
            <a:pPr marL="279400" marR="5080" indent="-186690">
              <a:lnSpc>
                <a:spcPct val="99900"/>
              </a:lnSpc>
              <a:spcBef>
                <a:spcPts val="225"/>
              </a:spcBef>
              <a:buClr>
                <a:srgbClr val="9F4CA2"/>
              </a:buClr>
              <a:buFont typeface="Arial"/>
              <a:buChar char="•"/>
              <a:tabLst>
                <a:tab pos="279400" algn="l"/>
              </a:tabLst>
            </a:pPr>
            <a:r>
              <a:rPr sz="2300" b="1" spc="10" dirty="0">
                <a:latin typeface="Verdana"/>
                <a:cs typeface="Verdana"/>
              </a:rPr>
              <a:t>непосредственным </a:t>
            </a:r>
            <a:r>
              <a:rPr sz="2300" spc="-10" dirty="0">
                <a:latin typeface="Arial"/>
                <a:cs typeface="Arial"/>
              </a:rPr>
              <a:t>— </a:t>
            </a:r>
            <a:r>
              <a:rPr sz="2300" spc="155" dirty="0">
                <a:latin typeface="Arial"/>
                <a:cs typeface="Arial"/>
              </a:rPr>
              <a:t>протез </a:t>
            </a:r>
            <a:r>
              <a:rPr sz="2300" spc="150" dirty="0">
                <a:latin typeface="Arial"/>
                <a:cs typeface="Arial"/>
              </a:rPr>
              <a:t>накладывают </a:t>
            </a:r>
            <a:r>
              <a:rPr sz="2300" spc="145" dirty="0">
                <a:latin typeface="Arial"/>
                <a:cs typeface="Arial"/>
              </a:rPr>
              <a:t>на  протезное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95" dirty="0">
                <a:latin typeface="Arial"/>
                <a:cs typeface="Arial"/>
              </a:rPr>
              <a:t>ложе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spc="145" dirty="0">
                <a:latin typeface="Arial"/>
                <a:cs typeface="Arial"/>
              </a:rPr>
              <a:t>не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215" dirty="0">
                <a:latin typeface="Arial"/>
                <a:cs typeface="Arial"/>
              </a:rPr>
              <a:t>позже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spc="175" dirty="0">
                <a:latin typeface="Arial"/>
                <a:cs typeface="Arial"/>
              </a:rPr>
              <a:t>чем</a:t>
            </a:r>
            <a:r>
              <a:rPr sz="2300" spc="85" dirty="0">
                <a:latin typeface="Arial"/>
                <a:cs typeface="Arial"/>
              </a:rPr>
              <a:t> </a:t>
            </a:r>
            <a:r>
              <a:rPr sz="2300" spc="150" dirty="0">
                <a:latin typeface="Arial"/>
                <a:cs typeface="Arial"/>
              </a:rPr>
              <a:t>через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60" dirty="0">
                <a:latin typeface="Arial"/>
                <a:cs typeface="Arial"/>
              </a:rPr>
              <a:t>24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280" dirty="0">
                <a:latin typeface="Arial"/>
                <a:cs typeface="Arial"/>
              </a:rPr>
              <a:t>ч</a:t>
            </a:r>
            <a:r>
              <a:rPr sz="2300" spc="85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после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40" dirty="0">
                <a:latin typeface="Arial"/>
                <a:cs typeface="Arial"/>
              </a:rPr>
              <a:t>начала  </a:t>
            </a:r>
            <a:r>
              <a:rPr sz="2300" spc="150" dirty="0">
                <a:latin typeface="Arial"/>
                <a:cs typeface="Arial"/>
              </a:rPr>
              <a:t>операции </a:t>
            </a:r>
            <a:r>
              <a:rPr sz="2300" spc="180" dirty="0">
                <a:latin typeface="Arial"/>
                <a:cs typeface="Arial"/>
              </a:rPr>
              <a:t>(такой </a:t>
            </a:r>
            <a:r>
              <a:rPr sz="2300" spc="155" dirty="0">
                <a:latin typeface="Arial"/>
                <a:cs typeface="Arial"/>
              </a:rPr>
              <a:t>протез </a:t>
            </a:r>
            <a:r>
              <a:rPr sz="2300" spc="130" dirty="0">
                <a:latin typeface="Arial"/>
                <a:cs typeface="Arial"/>
              </a:rPr>
              <a:t>называется иммедиат-  </a:t>
            </a:r>
            <a:r>
              <a:rPr sz="2300" spc="145" dirty="0">
                <a:latin typeface="Arial"/>
                <a:cs typeface="Arial"/>
              </a:rPr>
              <a:t>протезом);</a:t>
            </a:r>
            <a:endParaRPr sz="2300" dirty="0">
              <a:latin typeface="Arial"/>
              <a:cs typeface="Arial"/>
            </a:endParaRPr>
          </a:p>
          <a:p>
            <a:pPr marL="279400" marR="552450" indent="-186690">
              <a:lnSpc>
                <a:spcPct val="100000"/>
              </a:lnSpc>
              <a:spcBef>
                <a:spcPts val="219"/>
              </a:spcBef>
              <a:buClr>
                <a:srgbClr val="9F4CA2"/>
              </a:buClr>
              <a:buFont typeface="Arial"/>
              <a:buChar char="•"/>
              <a:tabLst>
                <a:tab pos="279400" algn="l"/>
              </a:tabLst>
            </a:pPr>
            <a:r>
              <a:rPr sz="2300" b="1" spc="25" dirty="0">
                <a:latin typeface="Verdana"/>
                <a:cs typeface="Verdana"/>
              </a:rPr>
              <a:t>ближайшим </a:t>
            </a:r>
            <a:r>
              <a:rPr sz="2300" spc="-10" dirty="0">
                <a:latin typeface="Arial"/>
                <a:cs typeface="Arial"/>
              </a:rPr>
              <a:t>— </a:t>
            </a:r>
            <a:r>
              <a:rPr sz="2300" spc="155" dirty="0">
                <a:latin typeface="Arial"/>
                <a:cs typeface="Arial"/>
              </a:rPr>
              <a:t>протез </a:t>
            </a:r>
            <a:r>
              <a:rPr sz="2300" spc="150" dirty="0">
                <a:latin typeface="Arial"/>
                <a:cs typeface="Arial"/>
              </a:rPr>
              <a:t>накладывают </a:t>
            </a:r>
            <a:r>
              <a:rPr sz="2300" spc="55" dirty="0">
                <a:latin typeface="Arial"/>
                <a:cs typeface="Arial"/>
              </a:rPr>
              <a:t>в </a:t>
            </a:r>
            <a:r>
              <a:rPr sz="2300" spc="140" dirty="0">
                <a:latin typeface="Arial"/>
                <a:cs typeface="Arial"/>
              </a:rPr>
              <a:t>период  </a:t>
            </a:r>
            <a:r>
              <a:rPr sz="2300" spc="180" dirty="0">
                <a:latin typeface="Arial"/>
                <a:cs typeface="Arial"/>
              </a:rPr>
              <a:t>заживления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40" dirty="0">
                <a:latin typeface="Arial"/>
                <a:cs typeface="Arial"/>
              </a:rPr>
              <a:t>раны,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160" dirty="0">
                <a:latin typeface="Arial"/>
                <a:cs typeface="Arial"/>
              </a:rPr>
              <a:t>но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spc="145" dirty="0">
                <a:latin typeface="Arial"/>
                <a:cs typeface="Arial"/>
              </a:rPr>
              <a:t>не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220" dirty="0">
                <a:latin typeface="Arial"/>
                <a:cs typeface="Arial"/>
              </a:rPr>
              <a:t>позже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75" dirty="0">
                <a:latin typeface="Arial"/>
                <a:cs typeface="Arial"/>
              </a:rPr>
              <a:t>чем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50" dirty="0">
                <a:latin typeface="Arial"/>
                <a:cs typeface="Arial"/>
              </a:rPr>
              <a:t>через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55" dirty="0">
                <a:latin typeface="Arial"/>
                <a:cs typeface="Arial"/>
              </a:rPr>
              <a:t>2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недели  после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spc="150" dirty="0">
                <a:latin typeface="Arial"/>
                <a:cs typeface="Arial"/>
              </a:rPr>
              <a:t>операции;</a:t>
            </a:r>
            <a:endParaRPr sz="2300" dirty="0">
              <a:latin typeface="Arial"/>
              <a:cs typeface="Arial"/>
            </a:endParaRPr>
          </a:p>
          <a:p>
            <a:pPr marL="279400" marR="23495" indent="-186690">
              <a:lnSpc>
                <a:spcPct val="100000"/>
              </a:lnSpc>
              <a:spcBef>
                <a:spcPts val="209"/>
              </a:spcBef>
              <a:buClr>
                <a:srgbClr val="9F4CA2"/>
              </a:buClr>
              <a:buFont typeface="Arial"/>
              <a:buChar char="•"/>
              <a:tabLst>
                <a:tab pos="279400" algn="l"/>
              </a:tabLst>
            </a:pPr>
            <a:r>
              <a:rPr sz="2300" b="1" spc="15" dirty="0">
                <a:latin typeface="Verdana"/>
                <a:cs typeface="Verdana"/>
              </a:rPr>
              <a:t>отдаленным </a:t>
            </a:r>
            <a:r>
              <a:rPr sz="2300" spc="-10" dirty="0">
                <a:latin typeface="Arial"/>
                <a:cs typeface="Arial"/>
              </a:rPr>
              <a:t>— </a:t>
            </a:r>
            <a:r>
              <a:rPr sz="2300" spc="155" dirty="0">
                <a:latin typeface="Arial"/>
                <a:cs typeface="Arial"/>
              </a:rPr>
              <a:t>протез </a:t>
            </a:r>
            <a:r>
              <a:rPr sz="2300" spc="150" dirty="0">
                <a:latin typeface="Arial"/>
                <a:cs typeface="Arial"/>
              </a:rPr>
              <a:t>накладывают </a:t>
            </a:r>
            <a:r>
              <a:rPr sz="2300" spc="125" dirty="0">
                <a:latin typeface="Arial"/>
                <a:cs typeface="Arial"/>
              </a:rPr>
              <a:t>после </a:t>
            </a:r>
            <a:r>
              <a:rPr sz="2300" spc="195" dirty="0">
                <a:latin typeface="Arial"/>
                <a:cs typeface="Arial"/>
              </a:rPr>
              <a:t>окончания  </a:t>
            </a:r>
            <a:r>
              <a:rPr sz="2300" spc="130" dirty="0">
                <a:latin typeface="Arial"/>
                <a:cs typeface="Arial"/>
              </a:rPr>
              <a:t>формирования </a:t>
            </a:r>
            <a:r>
              <a:rPr sz="2300" spc="125" dirty="0">
                <a:latin typeface="Arial"/>
                <a:cs typeface="Arial"/>
              </a:rPr>
              <a:t>альвеолярного</a:t>
            </a:r>
            <a:r>
              <a:rPr sz="2300" spc="35" dirty="0">
                <a:latin typeface="Arial"/>
                <a:cs typeface="Arial"/>
              </a:rPr>
              <a:t> </a:t>
            </a:r>
            <a:r>
              <a:rPr sz="2300" spc="155" dirty="0">
                <a:latin typeface="Arial"/>
                <a:cs typeface="Arial"/>
              </a:rPr>
              <a:t>отростка.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510540"/>
            <a:ext cx="8105775" cy="430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9240" marR="5080" indent="-256540">
              <a:lnSpc>
                <a:spcPct val="100299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69240" algn="l"/>
              </a:tabLst>
            </a:pPr>
            <a:r>
              <a:rPr sz="2800" b="1" spc="55" dirty="0">
                <a:latin typeface="Verdana"/>
                <a:cs typeface="Verdana"/>
              </a:rPr>
              <a:t>Подготовка </a:t>
            </a:r>
            <a:r>
              <a:rPr sz="2800" b="1" spc="25" dirty="0">
                <a:latin typeface="Verdana"/>
                <a:cs typeface="Verdana"/>
              </a:rPr>
              <a:t>полости </a:t>
            </a:r>
            <a:r>
              <a:rPr sz="2800" b="1" spc="55" dirty="0">
                <a:latin typeface="Verdana"/>
                <a:cs typeface="Verdana"/>
              </a:rPr>
              <a:t>рта </a:t>
            </a:r>
            <a:r>
              <a:rPr sz="2800" b="1" spc="140" dirty="0">
                <a:latin typeface="Verdana"/>
                <a:cs typeface="Verdana"/>
              </a:rPr>
              <a:t>к  </a:t>
            </a:r>
            <a:r>
              <a:rPr sz="2800" b="1" spc="25" dirty="0">
                <a:latin typeface="Verdana"/>
                <a:cs typeface="Verdana"/>
              </a:rPr>
              <a:t>протезированию </a:t>
            </a:r>
            <a:r>
              <a:rPr sz="2800" spc="165" dirty="0">
                <a:latin typeface="Arial"/>
                <a:cs typeface="Arial"/>
              </a:rPr>
              <a:t>(предварительное  </a:t>
            </a:r>
            <a:r>
              <a:rPr sz="2800" spc="195" dirty="0">
                <a:latin typeface="Arial"/>
                <a:cs typeface="Arial"/>
              </a:rPr>
              <a:t>лечение) </a:t>
            </a:r>
            <a:r>
              <a:rPr sz="2800" spc="185" dirty="0">
                <a:latin typeface="Arial"/>
                <a:cs typeface="Arial"/>
              </a:rPr>
              <a:t>предусматривает </a:t>
            </a:r>
            <a:r>
              <a:rPr sz="2800" spc="170" dirty="0">
                <a:latin typeface="Arial"/>
                <a:cs typeface="Arial"/>
              </a:rPr>
              <a:t>проведение  </a:t>
            </a:r>
            <a:r>
              <a:rPr sz="2800" spc="165" dirty="0">
                <a:latin typeface="Arial"/>
                <a:cs typeface="Arial"/>
              </a:rPr>
              <a:t>оздоровительных </a:t>
            </a:r>
            <a:r>
              <a:rPr sz="2800" spc="225" dirty="0">
                <a:latin typeface="Arial"/>
                <a:cs typeface="Arial"/>
              </a:rPr>
              <a:t>мероприятий,  </a:t>
            </a:r>
            <a:r>
              <a:rPr sz="2800" spc="200" dirty="0">
                <a:latin typeface="Arial"/>
                <a:cs typeface="Arial"/>
              </a:rPr>
              <a:t>направленных </a:t>
            </a:r>
            <a:r>
              <a:rPr sz="2800" spc="204" dirty="0">
                <a:latin typeface="Arial"/>
                <a:cs typeface="Arial"/>
              </a:rPr>
              <a:t>на </a:t>
            </a:r>
            <a:r>
              <a:rPr sz="2800" spc="210" dirty="0">
                <a:latin typeface="Arial"/>
                <a:cs typeface="Arial"/>
              </a:rPr>
              <a:t>устранение  </a:t>
            </a:r>
            <a:r>
              <a:rPr sz="2800" spc="245" dirty="0">
                <a:latin typeface="Arial"/>
                <a:cs typeface="Arial"/>
              </a:rPr>
              <a:t>патологических </a:t>
            </a:r>
            <a:r>
              <a:rPr sz="2800" spc="240" dirty="0">
                <a:latin typeface="Arial"/>
                <a:cs typeface="Arial"/>
              </a:rPr>
              <a:t>изменений </a:t>
            </a:r>
            <a:r>
              <a:rPr sz="2800" spc="85" dirty="0">
                <a:latin typeface="Arial"/>
                <a:cs typeface="Arial"/>
              </a:rPr>
              <a:t>в  </a:t>
            </a:r>
            <a:r>
              <a:rPr sz="2800" spc="210" dirty="0">
                <a:latin typeface="Arial"/>
                <a:cs typeface="Arial"/>
              </a:rPr>
              <a:t>зубочелюстной </a:t>
            </a:r>
            <a:r>
              <a:rPr sz="2800" spc="175" dirty="0">
                <a:latin typeface="Arial"/>
                <a:cs typeface="Arial"/>
              </a:rPr>
              <a:t>системе, </a:t>
            </a:r>
            <a:r>
              <a:rPr sz="2800" spc="220" dirty="0">
                <a:latin typeface="Arial"/>
                <a:cs typeface="Arial"/>
              </a:rPr>
              <a:t>которые  </a:t>
            </a:r>
            <a:r>
              <a:rPr sz="2800" spc="235" dirty="0">
                <a:latin typeface="Arial"/>
                <a:cs typeface="Arial"/>
              </a:rPr>
              <a:t>препятствуют </a:t>
            </a:r>
            <a:r>
              <a:rPr sz="2800" spc="180" dirty="0">
                <a:latin typeface="Arial"/>
                <a:cs typeface="Arial"/>
              </a:rPr>
              <a:t>восстановлению </a:t>
            </a:r>
            <a:r>
              <a:rPr sz="2800" spc="95" dirty="0">
                <a:latin typeface="Arial"/>
                <a:cs typeface="Arial"/>
              </a:rPr>
              <a:t>ее  </a:t>
            </a:r>
            <a:r>
              <a:rPr sz="2800" spc="190" dirty="0">
                <a:latin typeface="Arial"/>
                <a:cs typeface="Arial"/>
              </a:rPr>
              <a:t>целостности </a:t>
            </a:r>
            <a:r>
              <a:rPr sz="2800" spc="165" dirty="0">
                <a:latin typeface="Arial"/>
                <a:cs typeface="Arial"/>
              </a:rPr>
              <a:t>с </a:t>
            </a:r>
            <a:r>
              <a:rPr sz="2800" spc="215" dirty="0">
                <a:latin typeface="Arial"/>
                <a:cs typeface="Arial"/>
              </a:rPr>
              <a:t>помощью </a:t>
            </a:r>
            <a:r>
              <a:rPr sz="2800" spc="235" dirty="0">
                <a:latin typeface="Arial"/>
                <a:cs typeface="Arial"/>
              </a:rPr>
              <a:t>различного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рода  </a:t>
            </a:r>
            <a:r>
              <a:rPr sz="2800" spc="175" dirty="0">
                <a:latin typeface="Arial"/>
                <a:cs typeface="Arial"/>
              </a:rPr>
              <a:t>протезов.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0660" y="532575"/>
            <a:ext cx="8742680" cy="29286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88035">
              <a:lnSpc>
                <a:spcPct val="101000"/>
              </a:lnSpc>
              <a:spcBef>
                <a:spcPts val="90"/>
              </a:spcBef>
            </a:pPr>
            <a:r>
              <a:rPr sz="2250" b="1" spc="200" dirty="0">
                <a:latin typeface="Verdana"/>
                <a:cs typeface="Verdana"/>
              </a:rPr>
              <a:t>В </a:t>
            </a:r>
            <a:r>
              <a:rPr sz="2250" b="1" spc="55" dirty="0">
                <a:latin typeface="Verdana"/>
                <a:cs typeface="Verdana"/>
              </a:rPr>
              <a:t>частности, </a:t>
            </a:r>
            <a:r>
              <a:rPr sz="2250" b="1" spc="50" dirty="0">
                <a:latin typeface="Verdana"/>
                <a:cs typeface="Verdana"/>
              </a:rPr>
              <a:t>в</a:t>
            </a:r>
            <a:r>
              <a:rPr sz="2250" b="1" spc="-285" dirty="0">
                <a:latin typeface="Verdana"/>
                <a:cs typeface="Verdana"/>
              </a:rPr>
              <a:t> </a:t>
            </a:r>
            <a:r>
              <a:rPr sz="2250" b="1" spc="60" dirty="0">
                <a:latin typeface="Verdana"/>
                <a:cs typeface="Verdana"/>
              </a:rPr>
              <a:t>это  </a:t>
            </a:r>
            <a:r>
              <a:rPr sz="2250" b="1" spc="45" dirty="0">
                <a:latin typeface="Verdana"/>
                <a:cs typeface="Verdana"/>
              </a:rPr>
              <a:t>время </a:t>
            </a:r>
            <a:r>
              <a:rPr sz="2250" b="1" spc="40" dirty="0">
                <a:latin typeface="Verdana"/>
                <a:cs typeface="Verdana"/>
              </a:rPr>
              <a:t>проводят  </a:t>
            </a:r>
            <a:r>
              <a:rPr sz="2250" b="1" spc="15" dirty="0">
                <a:latin typeface="Verdana"/>
                <a:cs typeface="Verdana"/>
              </a:rPr>
              <a:t>следующие  </a:t>
            </a:r>
            <a:r>
              <a:rPr sz="2250" b="1" spc="50" dirty="0">
                <a:latin typeface="Verdana"/>
                <a:cs typeface="Verdana"/>
              </a:rPr>
              <a:t>мероприятия.</a:t>
            </a:r>
            <a:endParaRPr sz="2250" dirty="0">
              <a:latin typeface="Verdana"/>
              <a:cs typeface="Verdana"/>
            </a:endParaRPr>
          </a:p>
          <a:p>
            <a:pPr marL="12700" marR="121920">
              <a:lnSpc>
                <a:spcPct val="100899"/>
              </a:lnSpc>
              <a:spcBef>
                <a:spcPts val="245"/>
              </a:spcBef>
              <a:buSzPct val="95555"/>
              <a:buAutoNum type="arabicPeriod"/>
              <a:tabLst>
                <a:tab pos="314325" algn="l"/>
              </a:tabLst>
            </a:pPr>
            <a:r>
              <a:rPr sz="2250" b="1" dirty="0" err="1">
                <a:latin typeface="Verdana"/>
                <a:cs typeface="Verdana"/>
              </a:rPr>
              <a:t>Об</a:t>
            </a:r>
            <a:r>
              <a:rPr sz="2250" b="1" spc="185" dirty="0" err="1">
                <a:latin typeface="Verdana"/>
                <a:cs typeface="Verdana"/>
              </a:rPr>
              <a:t>щ</a:t>
            </a:r>
            <a:r>
              <a:rPr sz="2250" b="1" spc="-60" dirty="0" err="1">
                <a:latin typeface="Verdana"/>
                <a:cs typeface="Verdana"/>
              </a:rPr>
              <a:t>е</a:t>
            </a:r>
            <a:r>
              <a:rPr sz="2250" b="1" spc="-40" dirty="0" err="1">
                <a:latin typeface="Verdana"/>
                <a:cs typeface="Verdana"/>
              </a:rPr>
              <a:t>о</a:t>
            </a:r>
            <a:r>
              <a:rPr sz="2250" b="1" spc="35" dirty="0" err="1">
                <a:latin typeface="Verdana"/>
                <a:cs typeface="Verdana"/>
              </a:rPr>
              <a:t>зд</a:t>
            </a:r>
            <a:r>
              <a:rPr sz="2250" b="1" spc="-40" dirty="0" err="1">
                <a:latin typeface="Verdana"/>
                <a:cs typeface="Verdana"/>
              </a:rPr>
              <a:t>о</a:t>
            </a:r>
            <a:r>
              <a:rPr sz="2250" b="1" spc="-15" dirty="0" err="1">
                <a:latin typeface="Verdana"/>
                <a:cs typeface="Verdana"/>
              </a:rPr>
              <a:t>ро</a:t>
            </a:r>
            <a:r>
              <a:rPr sz="2250" b="1" spc="40" dirty="0" err="1">
                <a:latin typeface="Verdana"/>
                <a:cs typeface="Verdana"/>
              </a:rPr>
              <a:t>в</a:t>
            </a:r>
            <a:r>
              <a:rPr sz="2250" b="1" spc="55" dirty="0" err="1">
                <a:latin typeface="Verdana"/>
                <a:cs typeface="Verdana"/>
              </a:rPr>
              <a:t>и</a:t>
            </a:r>
            <a:r>
              <a:rPr sz="2250" b="1" spc="190" dirty="0" err="1">
                <a:latin typeface="Verdana"/>
                <a:cs typeface="Verdana"/>
              </a:rPr>
              <a:t>т</a:t>
            </a:r>
            <a:r>
              <a:rPr sz="2250" b="1" spc="-60" dirty="0" err="1">
                <a:latin typeface="Verdana"/>
                <a:cs typeface="Verdana"/>
              </a:rPr>
              <a:t>е</a:t>
            </a:r>
            <a:r>
              <a:rPr sz="2250" b="1" spc="25" dirty="0" err="1">
                <a:latin typeface="Verdana"/>
                <a:cs typeface="Verdana"/>
              </a:rPr>
              <a:t>льн</a:t>
            </a:r>
            <a:r>
              <a:rPr sz="2250" b="1" spc="50" dirty="0" err="1">
                <a:latin typeface="Verdana"/>
                <a:cs typeface="Verdana"/>
              </a:rPr>
              <a:t>ые</a:t>
            </a:r>
            <a:r>
              <a:rPr sz="2250" b="1" spc="50" dirty="0">
                <a:latin typeface="Verdana"/>
                <a:cs typeface="Verdana"/>
              </a:rPr>
              <a:t> </a:t>
            </a:r>
            <a:r>
              <a:rPr sz="2250" b="1" spc="5" dirty="0">
                <a:latin typeface="Verdana"/>
                <a:cs typeface="Verdana"/>
              </a:rPr>
              <a:t>(санация </a:t>
            </a:r>
            <a:r>
              <a:rPr sz="2250" b="1" spc="35" dirty="0">
                <a:latin typeface="Verdana"/>
                <a:cs typeface="Verdana"/>
              </a:rPr>
              <a:t>полости  </a:t>
            </a:r>
            <a:r>
              <a:rPr sz="2250" b="1" spc="-15" dirty="0">
                <a:latin typeface="Verdana"/>
                <a:cs typeface="Verdana"/>
              </a:rPr>
              <a:t>рта):</a:t>
            </a:r>
            <a:endParaRPr sz="2250" dirty="0">
              <a:latin typeface="Verdana"/>
              <a:cs typeface="Verdana"/>
            </a:endParaRPr>
          </a:p>
          <a:p>
            <a:pPr marL="307975" marR="1002030" lvl="1" indent="-207010">
              <a:lnSpc>
                <a:spcPct val="101099"/>
              </a:lnSpc>
              <a:spcBef>
                <a:spcPts val="240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45" dirty="0">
                <a:latin typeface="Arial"/>
                <a:cs typeface="Arial"/>
              </a:rPr>
              <a:t>удаление</a:t>
            </a:r>
            <a:r>
              <a:rPr sz="2250" spc="40" dirty="0">
                <a:latin typeface="Arial"/>
                <a:cs typeface="Arial"/>
              </a:rPr>
              <a:t> </a:t>
            </a:r>
            <a:r>
              <a:rPr sz="2250" spc="180" dirty="0">
                <a:latin typeface="Arial"/>
                <a:cs typeface="Arial"/>
              </a:rPr>
              <a:t>зубных  </a:t>
            </a:r>
            <a:r>
              <a:rPr sz="2250" spc="215" dirty="0">
                <a:latin typeface="Arial"/>
                <a:cs typeface="Arial"/>
              </a:rPr>
              <a:t>отложений;</a:t>
            </a:r>
            <a:endParaRPr sz="2250" dirty="0">
              <a:latin typeface="Arial"/>
              <a:cs typeface="Arial"/>
            </a:endParaRPr>
          </a:p>
          <a:p>
            <a:pPr marL="307975" marR="83185" lvl="1" indent="-207010">
              <a:lnSpc>
                <a:spcPct val="100699"/>
              </a:lnSpc>
              <a:spcBef>
                <a:spcPts val="254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75" dirty="0">
                <a:latin typeface="Arial"/>
                <a:cs typeface="Arial"/>
              </a:rPr>
              <a:t>лечение </a:t>
            </a:r>
            <a:r>
              <a:rPr sz="2250" spc="185" dirty="0">
                <a:latin typeface="Arial"/>
                <a:cs typeface="Arial"/>
              </a:rPr>
              <a:t>кариеса</a:t>
            </a:r>
            <a:r>
              <a:rPr sz="2250" spc="-35" dirty="0">
                <a:latin typeface="Arial"/>
                <a:cs typeface="Arial"/>
              </a:rPr>
              <a:t> </a:t>
            </a:r>
            <a:r>
              <a:rPr sz="2250" spc="130" dirty="0">
                <a:latin typeface="Arial"/>
                <a:cs typeface="Arial"/>
              </a:rPr>
              <a:t>зубов 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85" dirty="0">
                <a:latin typeface="Arial"/>
                <a:cs typeface="Arial"/>
              </a:rPr>
              <a:t>его</a:t>
            </a:r>
            <a:r>
              <a:rPr sz="2250" spc="-90" dirty="0">
                <a:latin typeface="Arial"/>
                <a:cs typeface="Arial"/>
              </a:rPr>
              <a:t> </a:t>
            </a:r>
            <a:r>
              <a:rPr sz="2250" spc="210" dirty="0">
                <a:latin typeface="Arial"/>
                <a:cs typeface="Arial"/>
              </a:rPr>
              <a:t>осложнений;</a:t>
            </a:r>
            <a:endParaRPr sz="2250" dirty="0">
              <a:latin typeface="Arial"/>
              <a:cs typeface="Arial"/>
            </a:endParaRPr>
          </a:p>
          <a:p>
            <a:pPr marL="307975" marR="176530" lvl="1" indent="-207010">
              <a:lnSpc>
                <a:spcPct val="100899"/>
              </a:lnSpc>
              <a:spcBef>
                <a:spcPts val="245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45" dirty="0">
                <a:latin typeface="Arial"/>
                <a:cs typeface="Arial"/>
              </a:rPr>
              <a:t>удаление </a:t>
            </a:r>
            <a:r>
              <a:rPr sz="2250" spc="225" dirty="0">
                <a:latin typeface="Arial"/>
                <a:cs typeface="Arial"/>
              </a:rPr>
              <a:t>корней </a:t>
            </a:r>
            <a:r>
              <a:rPr sz="2250" spc="254" dirty="0" err="1">
                <a:latin typeface="Arial"/>
                <a:cs typeface="Arial"/>
              </a:rPr>
              <a:t>и</a:t>
            </a:r>
            <a:r>
              <a:rPr sz="2250" spc="254" dirty="0">
                <a:latin typeface="Arial"/>
                <a:cs typeface="Arial"/>
              </a:rPr>
              <a:t> </a:t>
            </a:r>
            <a:r>
              <a:rPr sz="2250" spc="125" dirty="0" err="1">
                <a:latin typeface="Arial"/>
                <a:cs typeface="Arial"/>
              </a:rPr>
              <a:t>зубов</a:t>
            </a:r>
            <a:r>
              <a:rPr sz="2250" spc="125" dirty="0">
                <a:latin typeface="Arial"/>
                <a:cs typeface="Arial"/>
              </a:rPr>
              <a:t>, </a:t>
            </a:r>
            <a:r>
              <a:rPr sz="2250" spc="175" dirty="0">
                <a:latin typeface="Arial"/>
                <a:cs typeface="Arial"/>
              </a:rPr>
              <a:t>не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200" dirty="0">
                <a:latin typeface="Arial"/>
                <a:cs typeface="Arial"/>
              </a:rPr>
              <a:t>подлежащих  </a:t>
            </a:r>
            <a:r>
              <a:rPr sz="2250" spc="185" dirty="0">
                <a:latin typeface="Arial"/>
                <a:cs typeface="Arial"/>
              </a:rPr>
              <a:t>протезированию;</a:t>
            </a:r>
            <a:endParaRPr sz="2250" dirty="0">
              <a:latin typeface="Arial"/>
              <a:cs typeface="Arial"/>
            </a:endParaRPr>
          </a:p>
          <a:p>
            <a:pPr marL="307975" marR="5080" lvl="1" indent="-207010">
              <a:lnSpc>
                <a:spcPct val="101099"/>
              </a:lnSpc>
              <a:spcBef>
                <a:spcPts val="240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75" dirty="0">
                <a:latin typeface="Arial"/>
                <a:cs typeface="Arial"/>
              </a:rPr>
              <a:t>лечение </a:t>
            </a:r>
            <a:r>
              <a:rPr sz="2250" spc="150" dirty="0">
                <a:latin typeface="Arial"/>
                <a:cs typeface="Arial"/>
              </a:rPr>
              <a:t>заболеваний  </a:t>
            </a:r>
            <a:r>
              <a:rPr sz="2250" spc="185" dirty="0">
                <a:latin typeface="Arial"/>
                <a:cs typeface="Arial"/>
              </a:rPr>
              <a:t>слизистой </a:t>
            </a:r>
            <a:r>
              <a:rPr sz="2250" spc="180" dirty="0">
                <a:latin typeface="Arial"/>
                <a:cs typeface="Arial"/>
              </a:rPr>
              <a:t>полости</a:t>
            </a:r>
            <a:r>
              <a:rPr sz="2250" spc="-50" dirty="0">
                <a:latin typeface="Arial"/>
                <a:cs typeface="Arial"/>
              </a:rPr>
              <a:t> </a:t>
            </a:r>
            <a:r>
              <a:rPr sz="2250" spc="155" dirty="0">
                <a:latin typeface="Arial"/>
                <a:cs typeface="Arial"/>
              </a:rPr>
              <a:t>рта.</a:t>
            </a:r>
            <a:endParaRPr sz="2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797560"/>
            <a:ext cx="8056880" cy="40779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209675">
              <a:lnSpc>
                <a:spcPts val="2390"/>
              </a:lnSpc>
              <a:spcBef>
                <a:spcPts val="175"/>
              </a:spcBef>
              <a:buSzPct val="95000"/>
              <a:buFont typeface="Verdana"/>
              <a:buAutoNum type="arabicPeriod" startAt="2"/>
              <a:tabLst>
                <a:tab pos="279400" algn="l"/>
              </a:tabLst>
            </a:pPr>
            <a:r>
              <a:rPr sz="2000" b="1" spc="15" dirty="0">
                <a:latin typeface="Verdana"/>
                <a:cs typeface="Verdana"/>
              </a:rPr>
              <a:t>Специальные </a:t>
            </a:r>
            <a:r>
              <a:rPr sz="2000" b="1" spc="25" dirty="0">
                <a:latin typeface="Verdana"/>
                <a:cs typeface="Verdana"/>
              </a:rPr>
              <a:t>(осуществляют </a:t>
            </a:r>
            <a:r>
              <a:rPr sz="2000" b="1" spc="-15" dirty="0">
                <a:latin typeface="Verdana"/>
                <a:cs typeface="Verdana"/>
              </a:rPr>
              <a:t>по </a:t>
            </a:r>
            <a:r>
              <a:rPr sz="2000" b="1" spc="50" dirty="0">
                <a:latin typeface="Verdana"/>
                <a:cs typeface="Verdana"/>
              </a:rPr>
              <a:t>строгим  </a:t>
            </a:r>
            <a:r>
              <a:rPr sz="2000" b="1" spc="30" dirty="0">
                <a:latin typeface="Verdana"/>
                <a:cs typeface="Verdana"/>
              </a:rPr>
              <a:t>показаниям </a:t>
            </a:r>
            <a:r>
              <a:rPr sz="2000" b="1" spc="15" dirty="0">
                <a:latin typeface="Verdana"/>
                <a:cs typeface="Verdana"/>
              </a:rPr>
              <a:t>с </a:t>
            </a:r>
            <a:r>
              <a:rPr sz="2000" b="1" spc="5" dirty="0">
                <a:latin typeface="Verdana"/>
                <a:cs typeface="Verdana"/>
              </a:rPr>
              <a:t>целью </a:t>
            </a:r>
            <a:r>
              <a:rPr sz="2000" b="1" spc="15" dirty="0">
                <a:latin typeface="Verdana"/>
                <a:cs typeface="Verdana"/>
              </a:rPr>
              <a:t>облегчения </a:t>
            </a:r>
            <a:r>
              <a:rPr sz="2000" b="1" spc="-5" dirty="0">
                <a:latin typeface="Verdana"/>
                <a:cs typeface="Verdana"/>
              </a:rPr>
              <a:t>проведения  </a:t>
            </a:r>
            <a:r>
              <a:rPr sz="2000" b="1" spc="-35" dirty="0">
                <a:latin typeface="Verdana"/>
                <a:cs typeface="Verdana"/>
              </a:rPr>
              <a:t>необходимых </a:t>
            </a:r>
            <a:r>
              <a:rPr sz="2000" b="1" spc="5" dirty="0">
                <a:latin typeface="Verdana"/>
                <a:cs typeface="Verdana"/>
              </a:rPr>
              <a:t>для </a:t>
            </a:r>
            <a:r>
              <a:rPr sz="2000" b="1" spc="15" dirty="0">
                <a:latin typeface="Verdana"/>
                <a:cs typeface="Verdana"/>
              </a:rPr>
              <a:t>протезирования</a:t>
            </a:r>
            <a:r>
              <a:rPr sz="2000" b="1" spc="110" dirty="0">
                <a:latin typeface="Verdana"/>
                <a:cs typeface="Verdana"/>
              </a:rPr>
              <a:t> </a:t>
            </a:r>
            <a:r>
              <a:rPr sz="2000" b="1" spc="-40" dirty="0">
                <a:latin typeface="Verdana"/>
                <a:cs typeface="Verdana"/>
              </a:rPr>
              <a:t>процедур):</a:t>
            </a:r>
            <a:endParaRPr sz="2000">
              <a:latin typeface="Verdana"/>
              <a:cs typeface="Verdana"/>
            </a:endParaRPr>
          </a:p>
          <a:p>
            <a:pPr marL="273050" lvl="1" indent="-182245">
              <a:lnSpc>
                <a:spcPct val="100000"/>
              </a:lnSpc>
              <a:spcBef>
                <a:spcPts val="125"/>
              </a:spcBef>
              <a:buClr>
                <a:srgbClr val="9F4CA2"/>
              </a:buClr>
              <a:buFont typeface="Arial"/>
              <a:buChar char="•"/>
              <a:tabLst>
                <a:tab pos="273050" algn="l"/>
              </a:tabLst>
            </a:pPr>
            <a:r>
              <a:rPr sz="2000" b="1" spc="20" dirty="0">
                <a:latin typeface="Verdana"/>
                <a:cs typeface="Verdana"/>
              </a:rPr>
              <a:t>терапевтические </a:t>
            </a:r>
            <a:r>
              <a:rPr sz="2000" spc="-10" dirty="0">
                <a:latin typeface="Arial"/>
                <a:cs typeface="Arial"/>
              </a:rPr>
              <a:t>— </a:t>
            </a:r>
            <a:r>
              <a:rPr sz="2000" spc="130" dirty="0">
                <a:latin typeface="Arial"/>
                <a:cs typeface="Arial"/>
              </a:rPr>
              <a:t>депульпирование </a:t>
            </a:r>
            <a:r>
              <a:rPr sz="2000" spc="190" dirty="0">
                <a:latin typeface="Arial"/>
                <a:cs typeface="Arial"/>
              </a:rPr>
              <a:t>интактных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зубов.</a:t>
            </a:r>
            <a:endParaRPr sz="2000">
              <a:latin typeface="Arial"/>
              <a:cs typeface="Arial"/>
            </a:endParaRPr>
          </a:p>
          <a:p>
            <a:pPr marL="273050" marR="5080" lvl="1" indent="-181610">
              <a:lnSpc>
                <a:spcPts val="2390"/>
              </a:lnSpc>
              <a:spcBef>
                <a:spcPts val="285"/>
              </a:spcBef>
              <a:buClr>
                <a:srgbClr val="9F4CA2"/>
              </a:buClr>
              <a:buFont typeface="Arial"/>
              <a:buChar char="•"/>
              <a:tabLst>
                <a:tab pos="273050" algn="l"/>
              </a:tabLst>
            </a:pPr>
            <a:r>
              <a:rPr sz="2000" b="1" spc="5" dirty="0">
                <a:latin typeface="Verdana"/>
                <a:cs typeface="Verdana"/>
              </a:rPr>
              <a:t>хирургические </a:t>
            </a:r>
            <a:r>
              <a:rPr sz="2000" spc="-10" dirty="0">
                <a:latin typeface="Arial"/>
                <a:cs typeface="Arial"/>
              </a:rPr>
              <a:t>— </a:t>
            </a:r>
            <a:r>
              <a:rPr sz="2000" spc="114" dirty="0">
                <a:latin typeface="Arial"/>
                <a:cs typeface="Arial"/>
              </a:rPr>
              <a:t>удаление </a:t>
            </a:r>
            <a:r>
              <a:rPr sz="2000" spc="95" dirty="0">
                <a:latin typeface="Arial"/>
                <a:cs typeface="Arial"/>
              </a:rPr>
              <a:t>зубов, </a:t>
            </a:r>
            <a:r>
              <a:rPr sz="2000" spc="165" dirty="0">
                <a:latin typeface="Arial"/>
                <a:cs typeface="Arial"/>
              </a:rPr>
              <a:t>препятствующих  </a:t>
            </a:r>
            <a:r>
              <a:rPr sz="2000" spc="140" dirty="0">
                <a:latin typeface="Arial"/>
                <a:cs typeface="Arial"/>
              </a:rPr>
              <a:t>установлению </a:t>
            </a:r>
            <a:r>
              <a:rPr sz="2000" spc="120" dirty="0">
                <a:latin typeface="Arial"/>
                <a:cs typeface="Arial"/>
              </a:rPr>
              <a:t>протезов, </a:t>
            </a:r>
            <a:r>
              <a:rPr sz="2000" spc="145" dirty="0">
                <a:latin typeface="Arial"/>
                <a:cs typeface="Arial"/>
              </a:rPr>
              <a:t>устранение </a:t>
            </a:r>
            <a:r>
              <a:rPr sz="2000" spc="100" dirty="0">
                <a:latin typeface="Arial"/>
                <a:cs typeface="Arial"/>
              </a:rPr>
              <a:t>рубцов, </a:t>
            </a:r>
            <a:r>
              <a:rPr sz="2000" spc="200" dirty="0">
                <a:latin typeface="Arial"/>
                <a:cs typeface="Arial"/>
              </a:rPr>
              <a:t>тяжей,  </a:t>
            </a:r>
            <a:r>
              <a:rPr sz="2000" spc="130" dirty="0">
                <a:latin typeface="Arial"/>
                <a:cs typeface="Arial"/>
              </a:rPr>
              <a:t>экзостозов, </a:t>
            </a:r>
            <a:r>
              <a:rPr sz="2000" spc="160" dirty="0">
                <a:latin typeface="Arial"/>
                <a:cs typeface="Arial"/>
              </a:rPr>
              <a:t>пластика, </a:t>
            </a:r>
            <a:r>
              <a:rPr sz="2000" spc="155" dirty="0">
                <a:latin typeface="Arial"/>
                <a:cs typeface="Arial"/>
              </a:rPr>
              <a:t>имплантация, </a:t>
            </a:r>
            <a:r>
              <a:rPr sz="2000" spc="135" dirty="0">
                <a:latin typeface="Arial"/>
                <a:cs typeface="Arial"/>
              </a:rPr>
              <a:t>исправление </a:t>
            </a:r>
            <a:r>
              <a:rPr sz="2000" spc="90" dirty="0">
                <a:latin typeface="Arial"/>
                <a:cs typeface="Arial"/>
              </a:rPr>
              <a:t>формы  </a:t>
            </a:r>
            <a:r>
              <a:rPr sz="2000" spc="114" dirty="0">
                <a:latin typeface="Arial"/>
                <a:cs typeface="Arial"/>
              </a:rPr>
              <a:t>альвеолярного </a:t>
            </a:r>
            <a:r>
              <a:rPr sz="2000" spc="145" dirty="0">
                <a:latin typeface="Arial"/>
                <a:cs typeface="Arial"/>
              </a:rPr>
              <a:t>отростка, </a:t>
            </a:r>
            <a:r>
              <a:rPr sz="2000" spc="140" dirty="0">
                <a:latin typeface="Arial"/>
                <a:cs typeface="Arial"/>
              </a:rPr>
              <a:t>углубление </a:t>
            </a:r>
            <a:r>
              <a:rPr sz="2000" spc="120" dirty="0">
                <a:latin typeface="Arial"/>
                <a:cs typeface="Arial"/>
              </a:rPr>
              <a:t>преддверия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полости  </a:t>
            </a:r>
            <a:r>
              <a:rPr sz="2000" spc="120" dirty="0">
                <a:latin typeface="Arial"/>
                <a:cs typeface="Arial"/>
              </a:rPr>
              <a:t>рта, </a:t>
            </a:r>
            <a:r>
              <a:rPr sz="2000" spc="145" dirty="0">
                <a:latin typeface="Arial"/>
                <a:cs typeface="Arial"/>
              </a:rPr>
              <a:t>устранение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165" dirty="0">
                <a:latin typeface="Arial"/>
                <a:cs typeface="Arial"/>
              </a:rPr>
              <a:t>микростомии.</a:t>
            </a:r>
            <a:endParaRPr sz="2000">
              <a:latin typeface="Arial"/>
              <a:cs typeface="Arial"/>
            </a:endParaRPr>
          </a:p>
          <a:p>
            <a:pPr marL="273050" marR="1495425" lvl="1" indent="-181610">
              <a:lnSpc>
                <a:spcPts val="2390"/>
              </a:lnSpc>
              <a:spcBef>
                <a:spcPts val="210"/>
              </a:spcBef>
              <a:buClr>
                <a:srgbClr val="9F4CA2"/>
              </a:buClr>
              <a:buFont typeface="Arial"/>
              <a:buChar char="•"/>
              <a:tabLst>
                <a:tab pos="273050" algn="l"/>
              </a:tabLst>
            </a:pPr>
            <a:r>
              <a:rPr sz="2000" b="1" spc="15" dirty="0">
                <a:latin typeface="Verdana"/>
                <a:cs typeface="Verdana"/>
              </a:rPr>
              <a:t>ортодонтические </a:t>
            </a:r>
            <a:r>
              <a:rPr sz="2000" spc="-10" dirty="0">
                <a:latin typeface="Arial"/>
                <a:cs typeface="Arial"/>
              </a:rPr>
              <a:t>— </a:t>
            </a:r>
            <a:r>
              <a:rPr sz="2000" spc="145" dirty="0">
                <a:latin typeface="Arial"/>
                <a:cs typeface="Arial"/>
              </a:rPr>
              <a:t>устранение </a:t>
            </a:r>
            <a:r>
              <a:rPr sz="2000" spc="105" dirty="0">
                <a:latin typeface="Arial"/>
                <a:cs typeface="Arial"/>
              </a:rPr>
              <a:t>деформации  </a:t>
            </a:r>
            <a:r>
              <a:rPr sz="2000" spc="195" dirty="0">
                <a:latin typeface="Arial"/>
                <a:cs typeface="Arial"/>
              </a:rPr>
              <a:t>окклюзионной </a:t>
            </a:r>
            <a:r>
              <a:rPr sz="2000" spc="135" dirty="0">
                <a:latin typeface="Arial"/>
                <a:cs typeface="Arial"/>
              </a:rPr>
              <a:t>поверхности </a:t>
            </a:r>
            <a:r>
              <a:rPr sz="2000" spc="145" dirty="0">
                <a:latin typeface="Arial"/>
                <a:cs typeface="Arial"/>
              </a:rPr>
              <a:t>зубных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рядов.</a:t>
            </a:r>
            <a:endParaRPr sz="2000">
              <a:latin typeface="Arial"/>
              <a:cs typeface="Arial"/>
            </a:endParaRPr>
          </a:p>
          <a:p>
            <a:pPr marL="12700" marR="775335">
              <a:lnSpc>
                <a:spcPts val="2390"/>
              </a:lnSpc>
              <a:spcBef>
                <a:spcPts val="210"/>
              </a:spcBef>
            </a:pPr>
            <a:r>
              <a:rPr sz="2000" b="1" spc="40" dirty="0">
                <a:latin typeface="Verdana"/>
                <a:cs typeface="Verdana"/>
              </a:rPr>
              <a:t>Кроме </a:t>
            </a:r>
            <a:r>
              <a:rPr sz="2000" b="1" spc="35" dirty="0">
                <a:latin typeface="Verdana"/>
                <a:cs typeface="Verdana"/>
              </a:rPr>
              <a:t>того, </a:t>
            </a:r>
            <a:r>
              <a:rPr sz="2000" b="1" dirty="0">
                <a:latin typeface="Verdana"/>
                <a:cs typeface="Verdana"/>
              </a:rPr>
              <a:t>больного </a:t>
            </a:r>
            <a:r>
              <a:rPr sz="2000" b="1" spc="10" dirty="0">
                <a:latin typeface="Verdana"/>
                <a:cs typeface="Verdana"/>
              </a:rPr>
              <a:t>психологически </a:t>
            </a:r>
            <a:r>
              <a:rPr sz="2000" b="1" spc="75" dirty="0">
                <a:latin typeface="Verdana"/>
                <a:cs typeface="Verdana"/>
              </a:rPr>
              <a:t>готовят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spc="95" dirty="0">
                <a:latin typeface="Verdana"/>
                <a:cs typeface="Verdana"/>
              </a:rPr>
              <a:t>к  </a:t>
            </a:r>
            <a:r>
              <a:rPr sz="2000" b="1" spc="30" dirty="0">
                <a:latin typeface="Verdana"/>
                <a:cs typeface="Verdana"/>
              </a:rPr>
              <a:t>соответствующему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spc="10" dirty="0">
                <a:latin typeface="Verdana"/>
                <a:cs typeface="Verdana"/>
              </a:rPr>
              <a:t>протезированию.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797559"/>
            <a:ext cx="3650615" cy="1705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200" b="1" spc="60" dirty="0">
                <a:solidFill>
                  <a:srgbClr val="000000"/>
                </a:solidFill>
                <a:latin typeface="Verdana"/>
                <a:cs typeface="Verdana"/>
              </a:rPr>
              <a:t>С. </a:t>
            </a:r>
            <a:r>
              <a:rPr sz="2200" b="1" spc="20" dirty="0">
                <a:solidFill>
                  <a:srgbClr val="000000"/>
                </a:solidFill>
                <a:latin typeface="Verdana"/>
                <a:cs typeface="Verdana"/>
              </a:rPr>
              <a:t>Rumpel </a:t>
            </a:r>
            <a:r>
              <a:rPr sz="2200" b="1" spc="-85" dirty="0">
                <a:solidFill>
                  <a:srgbClr val="000000"/>
                </a:solidFill>
                <a:latin typeface="Verdana"/>
                <a:cs typeface="Verdana"/>
              </a:rPr>
              <a:t>(1925) </a:t>
            </a:r>
            <a:r>
              <a:rPr sz="2200" b="1" spc="-10" dirty="0">
                <a:solidFill>
                  <a:srgbClr val="000000"/>
                </a:solidFill>
                <a:latin typeface="Verdana"/>
                <a:cs typeface="Verdana"/>
              </a:rPr>
              <a:t>все  </a:t>
            </a:r>
            <a:r>
              <a:rPr sz="2200" b="1" spc="45" dirty="0">
                <a:solidFill>
                  <a:srgbClr val="000000"/>
                </a:solidFill>
                <a:latin typeface="Verdana"/>
                <a:cs typeface="Verdana"/>
              </a:rPr>
              <a:t>протезы </a:t>
            </a:r>
            <a:r>
              <a:rPr sz="2200" b="1" spc="-20" dirty="0">
                <a:solidFill>
                  <a:srgbClr val="000000"/>
                </a:solidFill>
                <a:latin typeface="Verdana"/>
                <a:cs typeface="Verdana"/>
              </a:rPr>
              <a:t>по </a:t>
            </a:r>
            <a:r>
              <a:rPr sz="2200" b="1" spc="-25" dirty="0">
                <a:solidFill>
                  <a:srgbClr val="000000"/>
                </a:solidFill>
                <a:latin typeface="Verdana"/>
                <a:cs typeface="Verdana"/>
              </a:rPr>
              <a:t>способу  </a:t>
            </a:r>
            <a:r>
              <a:rPr sz="2200" b="1" spc="-15" dirty="0">
                <a:solidFill>
                  <a:srgbClr val="000000"/>
                </a:solidFill>
                <a:latin typeface="Verdana"/>
                <a:cs typeface="Verdana"/>
              </a:rPr>
              <a:t>передачи </a:t>
            </a:r>
            <a:r>
              <a:rPr sz="2200" b="1" spc="45" dirty="0">
                <a:solidFill>
                  <a:srgbClr val="000000"/>
                </a:solidFill>
                <a:latin typeface="Verdana"/>
                <a:cs typeface="Verdana"/>
              </a:rPr>
              <a:t>нагрузки</a:t>
            </a:r>
            <a:r>
              <a:rPr sz="2200" b="1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200" b="1" spc="-15" dirty="0">
                <a:solidFill>
                  <a:srgbClr val="000000"/>
                </a:solidFill>
                <a:latin typeface="Verdana"/>
                <a:cs typeface="Verdana"/>
              </a:rPr>
              <a:t>на  </a:t>
            </a:r>
            <a:r>
              <a:rPr sz="2200" b="1" dirty="0">
                <a:solidFill>
                  <a:srgbClr val="000000"/>
                </a:solidFill>
                <a:latin typeface="Verdana"/>
                <a:cs typeface="Verdana"/>
              </a:rPr>
              <a:t>опорные </a:t>
            </a:r>
            <a:r>
              <a:rPr sz="2200" b="1" spc="55" dirty="0">
                <a:solidFill>
                  <a:srgbClr val="000000"/>
                </a:solidFill>
                <a:latin typeface="Verdana"/>
                <a:cs typeface="Verdana"/>
              </a:rPr>
              <a:t>ткани </a:t>
            </a:r>
            <a:r>
              <a:rPr sz="2200" b="1" spc="10" dirty="0">
                <a:solidFill>
                  <a:srgbClr val="000000"/>
                </a:solidFill>
                <a:latin typeface="Verdana"/>
                <a:cs typeface="Verdana"/>
              </a:rPr>
              <a:t>делит  </a:t>
            </a:r>
            <a:r>
              <a:rPr sz="2200" b="1" spc="-15" dirty="0">
                <a:solidFill>
                  <a:srgbClr val="000000"/>
                </a:solidFill>
                <a:latin typeface="Verdana"/>
                <a:cs typeface="Verdana"/>
              </a:rPr>
              <a:t>на </a:t>
            </a:r>
            <a:r>
              <a:rPr sz="2200" b="1" spc="-35" dirty="0">
                <a:solidFill>
                  <a:srgbClr val="000000"/>
                </a:solidFill>
                <a:latin typeface="Verdana"/>
                <a:cs typeface="Verdana"/>
              </a:rPr>
              <a:t>3</a:t>
            </a:r>
            <a:r>
              <a:rPr sz="2200" b="1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200" b="1" spc="30" dirty="0">
                <a:solidFill>
                  <a:srgbClr val="000000"/>
                </a:solidFill>
                <a:latin typeface="Verdana"/>
                <a:cs typeface="Verdana"/>
              </a:rPr>
              <a:t>группы: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05740" y="961065"/>
            <a:ext cx="3947509" cy="108875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409"/>
              </a:spcBef>
              <a:buClr>
                <a:srgbClr val="9F4CA2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pc="190" dirty="0"/>
              <a:t>физиологические</a:t>
            </a:r>
          </a:p>
          <a:p>
            <a:pPr marL="525780" marR="107314" indent="-513080">
              <a:lnSpc>
                <a:spcPct val="100000"/>
              </a:lnSpc>
              <a:spcBef>
                <a:spcPts val="310"/>
              </a:spcBef>
              <a:buClr>
                <a:srgbClr val="9F4CA2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pc="190" dirty="0" err="1"/>
              <a:t>полуфизиологическ</a:t>
            </a:r>
            <a:r>
              <a:rPr spc="165" dirty="0" err="1"/>
              <a:t>ие</a:t>
            </a:r>
            <a:endParaRPr spc="165" dirty="0"/>
          </a:p>
          <a:p>
            <a:pPr marL="525780" indent="-513080">
              <a:lnSpc>
                <a:spcPct val="100000"/>
              </a:lnSpc>
              <a:spcBef>
                <a:spcPts val="330"/>
              </a:spcBef>
              <a:buClr>
                <a:srgbClr val="9F4CA2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pc="180" dirty="0"/>
              <a:t>нефизиологические.</a:t>
            </a:r>
          </a:p>
        </p:txBody>
      </p:sp>
      <p:sp>
        <p:nvSpPr>
          <p:cNvPr id="4" name="object 4"/>
          <p:cNvSpPr/>
          <p:nvPr/>
        </p:nvSpPr>
        <p:spPr>
          <a:xfrm>
            <a:off x="4214611" y="51683"/>
            <a:ext cx="4572000" cy="151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3559" y="1905000"/>
            <a:ext cx="4592320" cy="282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0EEBA-8670-C643-85E1-C470A3449BF1}"/>
              </a:ext>
            </a:extLst>
          </p:cNvPr>
          <p:cNvSpPr txBox="1"/>
          <p:nvPr/>
        </p:nvSpPr>
        <p:spPr>
          <a:xfrm>
            <a:off x="4153249" y="65001"/>
            <a:ext cx="358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AC965-12B8-A24B-956F-3B75AB1E00FB}"/>
              </a:ext>
            </a:extLst>
          </p:cNvPr>
          <p:cNvSpPr txBox="1"/>
          <p:nvPr/>
        </p:nvSpPr>
        <p:spPr>
          <a:xfrm>
            <a:off x="4157814" y="250316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6EEED5B-46A2-8B5E-9FD4-949EC1DAFACE}"/>
              </a:ext>
            </a:extLst>
          </p:cNvPr>
          <p:cNvSpPr/>
          <p:nvPr/>
        </p:nvSpPr>
        <p:spPr>
          <a:xfrm>
            <a:off x="144665" y="3809224"/>
            <a:ext cx="4248149" cy="2867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02FF4-D8C7-F7EF-334F-EFFAB57A7E46}"/>
              </a:ext>
            </a:extLst>
          </p:cNvPr>
          <p:cNvSpPr txBox="1"/>
          <p:nvPr/>
        </p:nvSpPr>
        <p:spPr>
          <a:xfrm>
            <a:off x="341290" y="390862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{7796285B-5B0C-244B-B0A3-9FD4461E82C2}tf16401378</Template>
  <TotalTime>29</TotalTime>
  <Words>2762</Words>
  <Application>Microsoft Macintosh PowerPoint</Application>
  <PresentationFormat>Экран (4:3)</PresentationFormat>
  <Paragraphs>171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Bookman Old Style</vt:lpstr>
      <vt:lpstr>MS Shell Dlg 2</vt:lpstr>
      <vt:lpstr>Times New Roman</vt:lpstr>
      <vt:lpstr>Trebuchet MS</vt:lpstr>
      <vt:lpstr>Verdana</vt:lpstr>
      <vt:lpstr>Wingdings</vt:lpstr>
      <vt:lpstr>Wingdings 3</vt:lpstr>
      <vt:lpstr>Мэдисон</vt:lpstr>
      <vt:lpstr>Восстановление дефектов зубного ряда  съемными ортопедическими  конструкциями при вторичной адентии.</vt:lpstr>
      <vt:lpstr>Содержание.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 Rumpel (1925) все  протезы по способу  передачи нагрузки на  опорные ткани делит  на 3 группы:</vt:lpstr>
      <vt:lpstr>Презентация PowerPoint</vt:lpstr>
      <vt:lpstr>Презентация PowerPoint</vt:lpstr>
      <vt:lpstr>Презентация PowerPoint</vt:lpstr>
      <vt:lpstr>Показания:</vt:lpstr>
      <vt:lpstr>Презентация PowerPoint</vt:lpstr>
      <vt:lpstr>Относительные противопоказания 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Фиксация протезов в полости 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Клинико-лабораторные</vt:lpstr>
      <vt:lpstr>Литература:</vt:lpstr>
      <vt:lpstr>Благодарю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дефектов зубного ряда съемными ортопедическими конструкциями при вторичной адентии.</dc:title>
  <dc:creator>Артем</dc:creator>
  <cp:lastModifiedBy>Владимир Джамбровский</cp:lastModifiedBy>
  <cp:revision>3</cp:revision>
  <dcterms:created xsi:type="dcterms:W3CDTF">2020-10-16T04:31:11Z</dcterms:created>
  <dcterms:modified xsi:type="dcterms:W3CDTF">2022-05-27T03:29:31Z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Impress</vt:lpwstr>
  </property>
  <property fmtid="{D5CDD505-2E9C-101B-9397-08002B2CF9AE}" pid="4" name="LastSaved">
    <vt:filetime>2019-02-12T00:00:00Z</vt:filetime>
  </property>
</Properties>
</file>