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0">
  <p:sldMasterIdLst>
    <p:sldMasterId id="2147483720" r:id="rId1"/>
  </p:sldMasterIdLst>
  <p:notesMasterIdLst>
    <p:notesMasterId r:id="rId24"/>
  </p:notesMasterIdLst>
  <p:sldIdLst>
    <p:sldId id="257" r:id="rId2"/>
    <p:sldId id="276" r:id="rId3"/>
    <p:sldId id="293" r:id="rId4"/>
    <p:sldId id="261" r:id="rId5"/>
    <p:sldId id="297" r:id="rId6"/>
    <p:sldId id="268" r:id="rId7"/>
    <p:sldId id="299" r:id="rId8"/>
    <p:sldId id="303" r:id="rId9"/>
    <p:sldId id="307" r:id="rId10"/>
    <p:sldId id="294" r:id="rId11"/>
    <p:sldId id="295" r:id="rId12"/>
    <p:sldId id="271" r:id="rId13"/>
    <p:sldId id="306" r:id="rId14"/>
    <p:sldId id="311" r:id="rId15"/>
    <p:sldId id="292" r:id="rId16"/>
    <p:sldId id="305" r:id="rId17"/>
    <p:sldId id="296" r:id="rId18"/>
    <p:sldId id="300" r:id="rId19"/>
    <p:sldId id="301" r:id="rId20"/>
    <p:sldId id="304" r:id="rId21"/>
    <p:sldId id="309" r:id="rId22"/>
    <p:sldId id="310" r:id="rId23"/>
  </p:sldIdLst>
  <p:sldSz cx="9144000" cy="6858000" type="screen4x3"/>
  <p:notesSz cx="6858000" cy="9144000"/>
  <p:custDataLst>
    <p:tags r:id="rId2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8E5D"/>
    <a:srgbClr val="ABC674"/>
    <a:srgbClr val="9ABB59"/>
    <a:srgbClr val="FFFFCC"/>
    <a:srgbClr val="FAF8E6"/>
    <a:srgbClr val="FFF7FD"/>
    <a:srgbClr val="FFFFFF"/>
    <a:srgbClr val="FFEBFF"/>
    <a:srgbClr val="FCFBF2"/>
    <a:srgbClr val="F4EF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914" autoAdjust="0"/>
  </p:normalViewPr>
  <p:slideViewPr>
    <p:cSldViewPr>
      <p:cViewPr>
        <p:scale>
          <a:sx n="117" d="100"/>
          <a:sy n="117" d="100"/>
        </p:scale>
        <p:origin x="-72" y="18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443330902523701E-2"/>
          <c:y val="3.6988110964332903E-2"/>
          <c:w val="0.96565444147588897"/>
          <c:h val="0.8614664184150030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курсов для студентов и абитуриентов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2006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</c:v>
                </c:pt>
                <c:pt idx="1">
                  <c:v>15</c:v>
                </c:pt>
                <c:pt idx="2">
                  <c:v>31</c:v>
                </c:pt>
                <c:pt idx="3">
                  <c:v>40</c:v>
                </c:pt>
                <c:pt idx="4">
                  <c:v>81</c:v>
                </c:pt>
                <c:pt idx="5">
                  <c:v>112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Кол-во курсов для интернов и ординаторов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mtClean="0"/>
                      <a:t>2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1.32100396301189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2006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0</c:v>
                </c:pt>
                <c:pt idx="1">
                  <c:v>32</c:v>
                </c:pt>
                <c:pt idx="2">
                  <c:v>64</c:v>
                </c:pt>
                <c:pt idx="3">
                  <c:v>109</c:v>
                </c:pt>
                <c:pt idx="4">
                  <c:v>114</c:v>
                </c:pt>
                <c:pt idx="5">
                  <c:v>115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Кол-во курсов по Аттестации ИПО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3"/>
              <c:layout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2006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47</c:v>
                </c:pt>
                <c:pt idx="4">
                  <c:v>56</c:v>
                </c:pt>
                <c:pt idx="5">
                  <c:v>56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Кол-во курсов ИПО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3"/>
              <c:layout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2006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61</c:v>
                </c:pt>
                <c:pt idx="4">
                  <c:v>132</c:v>
                </c:pt>
                <c:pt idx="5">
                  <c:v>155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box"/>
        <c:axId val="74396800"/>
        <c:axId val="74398336"/>
        <c:axId val="0"/>
      </c:bar3DChart>
      <c:catAx>
        <c:axId val="74396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74398336"/>
        <c:crosses val="autoZero"/>
        <c:auto val="1"/>
        <c:lblAlgn val="ctr"/>
        <c:lblOffset val="100"/>
        <c:noMultiLvlLbl val="0"/>
      </c:catAx>
      <c:valAx>
        <c:axId val="743983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4396800"/>
        <c:crosses val="autoZero"/>
        <c:crossBetween val="between"/>
      </c:valAx>
      <c:spPr>
        <a:noFill/>
        <a:ln w="25391">
          <a:noFill/>
        </a:ln>
      </c:spPr>
    </c:plotArea>
    <c:legend>
      <c:legendPos val="r"/>
      <c:layout>
        <c:manualLayout>
          <c:xMode val="edge"/>
          <c:yMode val="edge"/>
          <c:x val="9.1850212271853103E-3"/>
          <c:y val="2.8916593759113401E-2"/>
          <c:w val="0.48048405239667602"/>
          <c:h val="0.5511494396533770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797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5515544689118E-2"/>
          <c:y val="2.20638069096325E-2"/>
          <c:w val="0.54074190238554398"/>
          <c:h val="0.7107782582614490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chemeClr val="bg2">
                  <a:lumMod val="25000"/>
                </a:schemeClr>
              </a:solidFill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0.120622268759114"/>
                  <c:y val="-0.16402247520976501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8.8291801368713303E-4"/>
                  <c:y val="-5.993055176219010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8.9766061153799898E-2"/>
                  <c:y val="0.11365751036845601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Биология  и Химия</c:v>
                </c:pt>
                <c:pt idx="1">
                  <c:v>Химия</c:v>
                </c:pt>
                <c:pt idx="2">
                  <c:v>Биология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</c:v>
                </c:pt>
                <c:pt idx="1">
                  <c:v>1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7">
          <a:noFill/>
        </a:ln>
      </c:spPr>
    </c:plotArea>
    <c:legend>
      <c:legendPos val="r"/>
      <c:layout>
        <c:manualLayout>
          <c:xMode val="edge"/>
          <c:yMode val="edge"/>
          <c:x val="0.55288766118419397"/>
          <c:y val="0.116352974962099"/>
          <c:w val="0.32561075527734101"/>
          <c:h val="0.26372250423011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926185962509201E-2"/>
          <c:y val="2.7694710875746299E-2"/>
          <c:w val="0.82566868883120004"/>
          <c:h val="0.590226085990445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ABC674"/>
              </a:solidFill>
            </c:spPr>
          </c:dPt>
          <c:dPt>
            <c:idx val="1"/>
            <c:bubble3D val="0"/>
            <c:spPr>
              <a:solidFill>
                <a:srgbClr val="DD8E5D"/>
              </a:solidFill>
            </c:spPr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УМК для ДО используются в обр. пр-се</c:v>
                </c:pt>
                <c:pt idx="1">
                  <c:v>УМК для ДО не используются в обр. пр-се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115</c:v>
                </c:pt>
                <c:pt idx="1">
                  <c:v>142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3.8880271630207699E-2"/>
          <c:y val="0.61863213758142099"/>
          <c:w val="0.75357489324244498"/>
          <c:h val="0.31277980430157998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Доходы </a:t>
            </a:r>
            <a:endParaRPr lang="ru-RU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6760717410323702E-2"/>
          <c:y val="0.14690288011634201"/>
          <c:w val="0.77222076407115803"/>
          <c:h val="0.7439378094783359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-6.1728395061728399E-2"/>
                  <c:y val="-5.331484150444890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120 тыс.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4815179352580896E-2"/>
                  <c:y val="3.928445725252280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194,48</a:t>
                    </a:r>
                    <a:r>
                      <a:rPr lang="ru-RU" dirty="0" smtClean="0"/>
                      <a:t> тыс.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9506172839506196E-2"/>
                  <c:y val="-4.770277618265990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213,1</a:t>
                    </a:r>
                    <a:r>
                      <a:rPr lang="ru-RU" dirty="0" smtClean="0"/>
                      <a:t> тыс.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9382716049382699E-2"/>
                  <c:y val="-6.453875120057310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390,3</a:t>
                    </a:r>
                    <a:r>
                      <a:rPr lang="ru-RU" dirty="0" smtClean="0"/>
                      <a:t> тыс.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0123456790123503E-2"/>
                  <c:y val="5.612065321788969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372,9</a:t>
                    </a:r>
                    <a:r>
                      <a:rPr lang="ru-RU" dirty="0" smtClean="0"/>
                      <a:t> тыс.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7.2530864197530895E-2"/>
                  <c:y val="-6.173271853967870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599,6</a:t>
                    </a:r>
                    <a:r>
                      <a:rPr lang="ru-RU" dirty="0" smtClean="0"/>
                      <a:t> тыс.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tx>
                <c:rich>
                  <a:bodyPr/>
                  <a:lstStyle/>
                  <a:p>
                    <a:r>
                      <a:rPr lang="en-US" smtClean="0"/>
                      <a:t>866,9</a:t>
                    </a:r>
                    <a:r>
                      <a:rPr lang="ru-RU" smtClean="0"/>
                      <a:t> тыс.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tx>
                <c:rich>
                  <a:bodyPr/>
                  <a:lstStyle/>
                  <a:p>
                    <a:r>
                      <a:rPr lang="en-US" smtClean="0"/>
                      <a:t>2767,9</a:t>
                    </a:r>
                    <a:r>
                      <a:rPr lang="ru-RU" smtClean="0"/>
                      <a:t> тыс.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120</c:v>
                </c:pt>
                <c:pt idx="1">
                  <c:v>194.48</c:v>
                </c:pt>
                <c:pt idx="2">
                  <c:v>213.1</c:v>
                </c:pt>
                <c:pt idx="3">
                  <c:v>390.3</c:v>
                </c:pt>
                <c:pt idx="4">
                  <c:v>372.9</c:v>
                </c:pt>
                <c:pt idx="5">
                  <c:v>599.6</c:v>
                </c:pt>
                <c:pt idx="6">
                  <c:v>866.9</c:v>
                </c:pt>
                <c:pt idx="7">
                  <c:v>2767.9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5744640"/>
        <c:axId val="118117504"/>
      </c:lineChart>
      <c:catAx>
        <c:axId val="105744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8117504"/>
        <c:crosses val="autoZero"/>
        <c:auto val="1"/>
        <c:lblAlgn val="ctr"/>
        <c:lblOffset val="100"/>
        <c:noMultiLvlLbl val="0"/>
      </c:catAx>
      <c:valAx>
        <c:axId val="11811750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05744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84F58-2D96-47EB-BC16-98F62758B716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852D0-1343-4549-BF72-E0CF71781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596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0EF782-2D6C-47CC-BB7E-389973A4E700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01DF9-67D5-4FB7-894A-2CFD5F623F56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85D15-62E0-43BF-831C-9C6F4BDAFC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683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01DF9-67D5-4FB7-894A-2CFD5F623F56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85D15-62E0-43BF-831C-9C6F4BDAFC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79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01DF9-67D5-4FB7-894A-2CFD5F623F56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85D15-62E0-43BF-831C-9C6F4BDAFC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698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01DF9-67D5-4FB7-894A-2CFD5F623F56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85D15-62E0-43BF-831C-9C6F4BDAFC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519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01DF9-67D5-4FB7-894A-2CFD5F623F56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85D15-62E0-43BF-831C-9C6F4BDAFC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76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01DF9-67D5-4FB7-894A-2CFD5F623F56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85D15-62E0-43BF-831C-9C6F4BDAFC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957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01DF9-67D5-4FB7-894A-2CFD5F623F56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85D15-62E0-43BF-831C-9C6F4BDAFC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551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01DF9-67D5-4FB7-894A-2CFD5F623F56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85D15-62E0-43BF-831C-9C6F4BDAFC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702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01DF9-67D5-4FB7-894A-2CFD5F623F56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85D15-62E0-43BF-831C-9C6F4BDAFC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363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01DF9-67D5-4FB7-894A-2CFD5F623F56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85D15-62E0-43BF-831C-9C6F4BDAFC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498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01DF9-67D5-4FB7-894A-2CFD5F623F56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85D15-62E0-43BF-831C-9C6F4BDAFC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273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01DF9-67D5-4FB7-894A-2CFD5F623F56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85D15-62E0-43BF-831C-9C6F4BDAFC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928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0EBD5">
                <a:lumMod val="0"/>
                <a:lumOff val="100000"/>
                <a:alpha val="0"/>
              </a:srgbClr>
            </a:gs>
            <a:gs pos="100000">
              <a:srgbClr val="D1C39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45" y="188640"/>
            <a:ext cx="921322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Развитие дистанционных </a:t>
            </a:r>
          </a:p>
          <a:p>
            <a:pPr algn="ctr"/>
            <a:r>
              <a:rPr lang="ru-RU" sz="5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образовательных технологий </a:t>
            </a:r>
          </a:p>
          <a:p>
            <a:pPr algn="ctr"/>
            <a:r>
              <a:rPr lang="ru-RU" sz="5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КрасГМУ</a:t>
            </a:r>
            <a:endParaRPr lang="ru-RU" sz="5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6093296"/>
            <a:ext cx="8712968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Таптыгина Елена Викторовна – к.м.н., декан факультета ДиНПО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7" y="2564904"/>
            <a:ext cx="57626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881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1807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Интегрировать ресурсы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Colibris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с </a:t>
            </a:r>
          </a:p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УМК для ДО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0" y="52387"/>
            <a:ext cx="551153" cy="106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10551" y="1311151"/>
            <a:ext cx="8496944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/>
              <a:t>Основная цель проекта</a:t>
            </a:r>
            <a:r>
              <a:rPr lang="ru-RU" dirty="0"/>
              <a:t> – дать представление удаленному пользователю об основных источниках </a:t>
            </a:r>
            <a:r>
              <a:rPr lang="ru-RU" dirty="0" smtClean="0"/>
              <a:t>информации </a:t>
            </a:r>
            <a:r>
              <a:rPr lang="ru-RU" dirty="0"/>
              <a:t>по различным отраслям знания, сохраняя традиционную методику и </a:t>
            </a:r>
            <a:r>
              <a:rPr lang="ru-RU" dirty="0" smtClean="0"/>
              <a:t>новые</a:t>
            </a:r>
            <a:r>
              <a:rPr lang="ru-RU" dirty="0"/>
              <a:t> </a:t>
            </a:r>
            <a:r>
              <a:rPr lang="ru-RU" dirty="0" smtClean="0"/>
              <a:t>информационные технологии.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62511" y="2463279"/>
            <a:ext cx="3308384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b="1" dirty="0" smtClean="0"/>
              <a:t>Доступ </a:t>
            </a:r>
            <a:r>
              <a:rPr lang="ru-RU" b="1" dirty="0"/>
              <a:t>к </a:t>
            </a:r>
            <a:r>
              <a:rPr lang="ru-RU" b="1" dirty="0" smtClean="0"/>
              <a:t>базе данных</a:t>
            </a:r>
            <a:r>
              <a:rPr lang="ru-RU" b="1" dirty="0"/>
              <a:t> </a:t>
            </a:r>
            <a:r>
              <a:rPr lang="ru-RU" b="1" dirty="0" smtClean="0"/>
              <a:t>ресурсов</a:t>
            </a:r>
          </a:p>
          <a:p>
            <a:r>
              <a:rPr lang="ru-RU" b="1" dirty="0" smtClean="0"/>
              <a:t>справочной информации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516217" y="2463279"/>
            <a:ext cx="2118059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b="1" dirty="0" smtClean="0"/>
              <a:t>Банк </a:t>
            </a:r>
            <a:r>
              <a:rPr lang="ru-RU" b="1" dirty="0" err="1" smtClean="0"/>
              <a:t>видеолекций</a:t>
            </a:r>
            <a:endParaRPr lang="ru-RU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007" y="3399383"/>
            <a:ext cx="4624545" cy="298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9" y="3274174"/>
            <a:ext cx="4139951" cy="163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48" y="4983560"/>
            <a:ext cx="3629885" cy="179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Прямая со стрелкой 16"/>
          <p:cNvCxnSpPr/>
          <p:nvPr/>
        </p:nvCxnSpPr>
        <p:spPr>
          <a:xfrm>
            <a:off x="2016703" y="2234481"/>
            <a:ext cx="0" cy="22879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575247" y="2234481"/>
            <a:ext cx="0" cy="22879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57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1807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r">
              <a:buFont typeface="Wingdings" charset="2"/>
              <a:buChar char="ü"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Увеличить до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25%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количество циклов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ДПО </a:t>
            </a:r>
            <a:endParaRPr lang="ru-RU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    с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использованием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ДОТ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0" y="52387"/>
            <a:ext cx="551153" cy="106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Скругленный прямоугольник 18"/>
          <p:cNvSpPr/>
          <p:nvPr/>
        </p:nvSpPr>
        <p:spPr bwMode="auto">
          <a:xfrm>
            <a:off x="1120688" y="2257405"/>
            <a:ext cx="3451312" cy="1081163"/>
          </a:xfrm>
          <a:prstGeom prst="roundRect">
            <a:avLst/>
          </a:prstGeom>
          <a:solidFill>
            <a:schemeClr val="bg2"/>
          </a:solidFill>
          <a:ln>
            <a:solidFill>
              <a:schemeClr val="accent3">
                <a:lumMod val="50000"/>
              </a:schemeClr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>
              <a:defRPr kumimoji="1"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kumimoji="0" lang="ru-RU" altLang="ru-RU" sz="1700" b="1" dirty="0" smtClean="0"/>
              <a:t>Количество циклов ПК с применением </a:t>
            </a:r>
            <a:r>
              <a:rPr kumimoji="0" lang="ru-RU" altLang="ru-RU" sz="1700" b="1" dirty="0" smtClean="0"/>
              <a:t>ДОТ</a:t>
            </a:r>
            <a:endParaRPr kumimoji="0" lang="ru-RU" altLang="ru-RU" sz="1700" b="1" dirty="0" smtClean="0"/>
          </a:p>
          <a:p>
            <a:pPr algn="ctr">
              <a:defRPr/>
            </a:pPr>
            <a:r>
              <a:rPr kumimoji="0" lang="ru-RU" altLang="ru-RU" sz="1700" b="1" dirty="0" smtClean="0"/>
              <a:t>Всего: 155 </a:t>
            </a:r>
            <a:r>
              <a:rPr kumimoji="0" lang="ru-RU" altLang="ru-RU" sz="1700" b="1" dirty="0" smtClean="0"/>
              <a:t>курсов (80%)</a:t>
            </a:r>
            <a:endParaRPr kumimoji="0" lang="ru-RU" altLang="ru-RU" sz="1700" b="1" dirty="0" smtClean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781" y="2143031"/>
            <a:ext cx="3192212" cy="44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33181" y="4948444"/>
            <a:ext cx="5077656" cy="14773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Arial" charset="0"/>
                <a:cs typeface="+mn-cs"/>
              </a:rPr>
              <a:t>Часть теоретического материала </a:t>
            </a:r>
            <a:r>
              <a:rPr lang="ru-RU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Arial" charset="0"/>
                <a:cs typeface="+mn-cs"/>
              </a:rPr>
              <a:t>по программе циклов ПК (не менее 30</a:t>
            </a:r>
            <a:r>
              <a:rPr lang="ru-RU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Arial" charset="0"/>
                <a:cs typeface="+mn-cs"/>
              </a:rPr>
              <a:t>%)</a:t>
            </a:r>
          </a:p>
          <a:p>
            <a:pPr algn="ctr">
              <a:defRPr/>
            </a:pPr>
            <a:endParaRPr lang="ru-RU" dirty="0">
              <a:ln w="1905"/>
              <a:solidFill>
                <a:srgbClr val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Arial" charset="0"/>
            </a:endParaRPr>
          </a:p>
          <a:p>
            <a:pPr algn="ctr">
              <a:defRPr/>
            </a:pPr>
            <a:r>
              <a:rPr lang="ru-RU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Arial" charset="0"/>
              </a:rPr>
              <a:t>Банк тестовых заданий по основным разделам циклов </a:t>
            </a:r>
            <a:r>
              <a:rPr lang="ru-RU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Arial" charset="0"/>
              </a:rPr>
              <a:t>ПК</a:t>
            </a:r>
            <a:endParaRPr lang="ru-RU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124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755102313"/>
              </p:ext>
            </p:extLst>
          </p:nvPr>
        </p:nvGraphicFramePr>
        <p:xfrm>
          <a:off x="-108520" y="3080469"/>
          <a:ext cx="5253024" cy="3622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9025" y="1395281"/>
            <a:ext cx="4546991" cy="15081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/>
              <a:t>Критерии анализа УМК для ДО: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регистрация слушателей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регистрация куратора (</a:t>
            </a:r>
            <a:r>
              <a:rPr lang="ru-RU" dirty="0" err="1" smtClean="0"/>
              <a:t>ов</a:t>
            </a:r>
            <a:r>
              <a:rPr lang="ru-RU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отчет о деятельности куратора (</a:t>
            </a:r>
            <a:r>
              <a:rPr lang="ru-RU" dirty="0" err="1" smtClean="0"/>
              <a:t>ов</a:t>
            </a:r>
            <a:r>
              <a:rPr lang="ru-RU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последнее обновление материалов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831726" y="1340768"/>
            <a:ext cx="4276777" cy="39087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/>
              <a:t>В образовательном процессе </a:t>
            </a:r>
          </a:p>
          <a:p>
            <a:pPr>
              <a:defRPr/>
            </a:pPr>
            <a:r>
              <a:rPr lang="ru-RU" sz="2000" b="1" dirty="0" smtClean="0"/>
              <a:t>не используются: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18% курсов высшего образования (23 из 107 курсов)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sz="800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52% курсов последипломного образования, из них 26% утверждены на </a:t>
            </a:r>
            <a:r>
              <a:rPr lang="ru-RU" dirty="0" smtClean="0"/>
              <a:t>ЦКМС (82 </a:t>
            </a:r>
            <a:r>
              <a:rPr lang="ru-RU" dirty="0"/>
              <a:t>из </a:t>
            </a:r>
            <a:r>
              <a:rPr lang="ru-RU" dirty="0" smtClean="0"/>
              <a:t>155 курсов)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sz="800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95% курсов для интернов и ординаторов (смежные дисциплины</a:t>
            </a:r>
            <a:r>
              <a:rPr lang="ru-RU" dirty="0" smtClean="0"/>
              <a:t>) (3 из 67 </a:t>
            </a:r>
            <a:r>
              <a:rPr lang="ru-RU" dirty="0"/>
              <a:t>курсов</a:t>
            </a:r>
            <a:r>
              <a:rPr lang="ru-RU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ru-RU" sz="1600" i="1" dirty="0"/>
              <a:t>Экономика здравоохранения (УСД</a:t>
            </a:r>
            <a:r>
              <a:rPr lang="ru-RU" sz="1600" i="1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ru-RU" sz="1600" i="1" dirty="0"/>
              <a:t>Экономика здравоохранения. Специальность </a:t>
            </a:r>
            <a:r>
              <a:rPr lang="ru-RU" sz="1600" i="1" dirty="0" smtClean="0"/>
              <a:t>«УЭФ»</a:t>
            </a:r>
            <a:endParaRPr lang="ru-RU" i="1" dirty="0"/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4427984" y="5373216"/>
            <a:ext cx="4599529" cy="1224136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>
              <a:defRPr kumimoji="1"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kumimoji="0" lang="ru-RU" altLang="ru-RU" sz="1600" b="1" dirty="0" smtClean="0"/>
              <a:t>В 100% объеме используются:</a:t>
            </a:r>
            <a:endParaRPr kumimoji="0" lang="ru-RU" altLang="ru-RU" sz="1600" b="1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ru-RU" altLang="ru-RU" sz="1600" dirty="0" smtClean="0"/>
              <a:t>Курсы для абитуриентов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ru-RU" altLang="ru-RU" sz="1600" dirty="0" smtClean="0"/>
              <a:t>Тесты для аттестации врачей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ru-RU" altLang="ru-RU" sz="1600" dirty="0" smtClean="0"/>
              <a:t>Тесты ГИА для интернов/ординаторов</a:t>
            </a:r>
          </a:p>
          <a:p>
            <a:pPr algn="ctr">
              <a:defRPr/>
            </a:pPr>
            <a:endParaRPr kumimoji="0" lang="ru-RU" altLang="ru-RU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11807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  Анализ использования разработанных </a:t>
            </a:r>
          </a:p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УМК для ДО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преподавателями 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в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образовательном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процессе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0" y="52387"/>
            <a:ext cx="551153" cy="106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0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5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0"/>
            <a:ext cx="9144000" cy="11807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Проблемы возникающие в процессе 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сопровождения УМК для ДО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0" y="52387"/>
            <a:ext cx="551153" cy="106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04248" y="1556792"/>
            <a:ext cx="1512168" cy="4612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5" descr="https://arhano.ru/sites/default/files/images/arhano_polls/bujfbvk0nq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7" descr="https://arhano.ru/sites/default/files/images/arhano_polls/bujfbvk0nqi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9" descr="https://arhano.ru/sites/default/files/images/arhano_polls/bujfbvk0nqi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51521" y="2126669"/>
            <a:ext cx="671323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 smtClean="0"/>
              <a:t>В УМК для ДО отсутствует куратор!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 smtClean="0"/>
              <a:t>Слушатели не знают к кому обращаться по вопросам обучения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 smtClean="0"/>
              <a:t>Назначенный куратор никогда не заходил на сайт дистанционного обучения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 smtClean="0"/>
              <a:t>Куратор не может объяснить слушателю как зайти в курс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/>
              <a:t>К</a:t>
            </a:r>
            <a:r>
              <a:rPr lang="ru-RU" sz="2000" dirty="0" smtClean="0"/>
              <a:t>уратор не знает как посмотреть результаты обучения слушателей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 smtClean="0"/>
              <a:t>Куратор игнорирует наличие слушателей на курсе и не осуществляет сопровождение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07975" y="1556792"/>
            <a:ext cx="6029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Наиболее распространенные проблемы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120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488832" cy="605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877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0"/>
            <a:ext cx="9144000" cy="11807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Процесс организации работы кураторов 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УМК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для ДО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0" y="52387"/>
            <a:ext cx="551153" cy="106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Стрелка вниз 16"/>
          <p:cNvSpPr/>
          <p:nvPr/>
        </p:nvSpPr>
        <p:spPr>
          <a:xfrm>
            <a:off x="1063258" y="5078551"/>
            <a:ext cx="1224136" cy="576064"/>
          </a:xfrm>
          <a:prstGeom prst="downArrow">
            <a:avLst/>
          </a:prstGeom>
          <a:solidFill>
            <a:srgbClr val="DD8E5D"/>
          </a:solidFill>
          <a:ln>
            <a:solidFill>
              <a:srgbClr val="DD8E5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61228" y="2382897"/>
            <a:ext cx="3960440" cy="25135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q"/>
              <a:defRPr/>
            </a:pPr>
            <a:r>
              <a:rPr lang="ru-RU" sz="1600" dirty="0" smtClean="0">
                <a:latin typeface="Calibri" panose="020F0502020204030204" pitchFamily="34" charset="0"/>
              </a:rPr>
              <a:t>Организация </a:t>
            </a:r>
            <a:r>
              <a:rPr lang="ru-RU" sz="1600" dirty="0">
                <a:latin typeface="Calibri" panose="020F0502020204030204" pitchFamily="34" charset="0"/>
              </a:rPr>
              <a:t>обратной связи </a:t>
            </a:r>
            <a:r>
              <a:rPr lang="ru-RU" sz="1600" dirty="0" smtClean="0">
                <a:latin typeface="Calibri" panose="020F0502020204030204" pitchFamily="34" charset="0"/>
              </a:rPr>
              <a:t>(форумы чаты; </a:t>
            </a:r>
            <a:r>
              <a:rPr lang="ru-RU" sz="1600" dirty="0" err="1" smtClean="0">
                <a:latin typeface="Calibri" panose="020F0502020204030204" pitchFamily="34" charset="0"/>
              </a:rPr>
              <a:t>вебинары</a:t>
            </a:r>
            <a:r>
              <a:rPr lang="ru-RU" sz="1600" dirty="0" smtClean="0">
                <a:latin typeface="Calibri" panose="020F0502020204030204" pitchFamily="34" charset="0"/>
              </a:rPr>
              <a:t>) </a:t>
            </a:r>
            <a:endParaRPr lang="ru-RU" sz="1600" dirty="0">
              <a:latin typeface="Calibri" panose="020F0502020204030204" pitchFamily="34" charset="0"/>
            </a:endParaRP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Calibri" panose="020F0502020204030204" pitchFamily="34" charset="0"/>
              </a:rPr>
              <a:t>Контроль посещаемости обучающихся (первый </a:t>
            </a:r>
            <a:r>
              <a:rPr lang="ru-RU" sz="1600" dirty="0" smtClean="0">
                <a:latin typeface="Calibri" panose="020F0502020204030204" pitchFamily="34" charset="0"/>
              </a:rPr>
              <a:t>вход, </a:t>
            </a:r>
            <a:r>
              <a:rPr lang="ru-RU" sz="1600" dirty="0">
                <a:latin typeface="Calibri" panose="020F0502020204030204" pitchFamily="34" charset="0"/>
              </a:rPr>
              <a:t>выполнение текущего </a:t>
            </a:r>
            <a:r>
              <a:rPr lang="ru-RU" sz="1600" dirty="0" smtClean="0">
                <a:latin typeface="Calibri" panose="020F0502020204030204" pitchFamily="34" charset="0"/>
              </a:rPr>
              <a:t>контроля и итоговых </a:t>
            </a:r>
            <a:r>
              <a:rPr lang="ru-RU" sz="1600" dirty="0">
                <a:latin typeface="Calibri" panose="020F0502020204030204" pitchFamily="34" charset="0"/>
              </a:rPr>
              <a:t>работ)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Calibri" panose="020F0502020204030204" pitchFamily="34" charset="0"/>
              </a:rPr>
              <a:t>Предоставления отчета о проведении курса (разработать форму отчета для преподавателей внебюджетных курсов) и т.д.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1228" y="5726623"/>
            <a:ext cx="2736305" cy="84980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cs typeface="Arial" charset="0"/>
              </a:rPr>
              <a:t>Обеспечивать непрерывную работу УМК для ДО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63236" y="4390185"/>
            <a:ext cx="3002252" cy="1952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трелка вниз 10"/>
          <p:cNvSpPr/>
          <p:nvPr/>
        </p:nvSpPr>
        <p:spPr>
          <a:xfrm rot="16200000">
            <a:off x="4103948" y="3163240"/>
            <a:ext cx="1224136" cy="576064"/>
          </a:xfrm>
          <a:prstGeom prst="downArrow">
            <a:avLst/>
          </a:prstGeom>
          <a:solidFill>
            <a:srgbClr val="DD8E5D"/>
          </a:solidFill>
          <a:ln>
            <a:solidFill>
              <a:srgbClr val="DD8E5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63236" y="3024248"/>
            <a:ext cx="3240360" cy="105758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cs typeface="Arial" charset="0"/>
              </a:rPr>
              <a:t>Разработка дистанционного курса для преподавателей-кураторов </a:t>
            </a:r>
            <a:endParaRPr lang="ru-RU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7031" y="1324246"/>
            <a:ext cx="2736305" cy="84980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cs typeface="Arial" charset="0"/>
              </a:rPr>
              <a:t>Положение о работе куратора УМК для ДО</a:t>
            </a: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5004048" y="1412776"/>
            <a:ext cx="3667769" cy="970121"/>
          </a:xfrm>
          <a:prstGeom prst="roundRect">
            <a:avLst/>
          </a:prstGeom>
          <a:solidFill>
            <a:schemeClr val="bg2"/>
          </a:solidFill>
          <a:ln>
            <a:solidFill>
              <a:schemeClr val="accent3">
                <a:lumMod val="50000"/>
              </a:schemeClr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>
              <a:defRPr kumimoji="1"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kumimoji="0" lang="ru-RU" altLang="ru-RU" sz="1700" b="1" dirty="0" smtClean="0"/>
              <a:t>Приказ о преподавателях- кураторах дистанционных курсов</a:t>
            </a:r>
          </a:p>
        </p:txBody>
      </p:sp>
    </p:spTree>
    <p:extLst>
      <p:ext uri="{BB962C8B-B14F-4D97-AF65-F5344CB8AC3E}">
        <p14:creationId xmlns:p14="http://schemas.microsoft.com/office/powerpoint/2010/main" val="11342789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0"/>
            <a:ext cx="9144000" cy="11807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Система мотивации кураторов 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УМК для ДО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0" y="52387"/>
            <a:ext cx="551153" cy="106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251520" y="1397084"/>
            <a:ext cx="4176464" cy="1101259"/>
          </a:xfrm>
          <a:prstGeom prst="roundRect">
            <a:avLst>
              <a:gd name="adj" fmla="val 9106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b="1" dirty="0" smtClean="0"/>
              <a:t>1 курс – 1 ответственный куратор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50 - 100 баллов в рейтинге ППС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4788024" y="2636912"/>
            <a:ext cx="4162109" cy="1900101"/>
          </a:xfrm>
          <a:prstGeom prst="roundRect">
            <a:avLst>
              <a:gd name="adj" fmla="val 9106"/>
            </a:avLst>
          </a:prstGeom>
          <a:solidFill>
            <a:schemeClr val="accent3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Кафедра </a:t>
            </a:r>
            <a:r>
              <a:rPr lang="ru-RU" dirty="0"/>
              <a:t>внутренних болезней №2 с курсом ПО</a:t>
            </a:r>
          </a:p>
          <a:p>
            <a:pPr algn="ctr"/>
            <a:r>
              <a:rPr lang="ru-RU" b="1" i="1" dirty="0" smtClean="0"/>
              <a:t>Теоретические </a:t>
            </a:r>
            <a:r>
              <a:rPr lang="ru-RU" b="1" i="1" dirty="0"/>
              <a:t>и практические основы </a:t>
            </a:r>
            <a:r>
              <a:rPr lang="ru-RU" b="1" i="1" dirty="0" err="1"/>
              <a:t>профпатологии</a:t>
            </a:r>
            <a:r>
              <a:rPr lang="ru-RU" b="1" i="1" dirty="0"/>
              <a:t> </a:t>
            </a:r>
            <a:endParaRPr lang="ru-RU" b="1" i="1" dirty="0" smtClean="0"/>
          </a:p>
          <a:p>
            <a:pPr algn="ctr"/>
            <a:r>
              <a:rPr lang="ru-RU" dirty="0" smtClean="0"/>
              <a:t>Ответственный куратор </a:t>
            </a:r>
          </a:p>
          <a:p>
            <a:pPr algn="ctr"/>
            <a:r>
              <a:rPr lang="ru-RU" dirty="0" smtClean="0"/>
              <a:t>к.м.н. Павлова Наталья Юрьевна</a:t>
            </a:r>
          </a:p>
          <a:p>
            <a:pPr algn="ctr"/>
            <a:endParaRPr lang="ru-RU" dirty="0" smtClean="0"/>
          </a:p>
          <a:p>
            <a:pPr algn="ctr"/>
            <a:endParaRPr lang="ru-RU" sz="2000" dirty="0"/>
          </a:p>
          <a:p>
            <a:pPr algn="ctr"/>
            <a:endParaRPr lang="ru-RU" sz="2000" dirty="0"/>
          </a:p>
        </p:txBody>
      </p:sp>
      <p:pic>
        <p:nvPicPr>
          <p:cNvPr id="6150" name="Picture 6" descr="http://cf.kizlarsoruyor.com/a25046/7dadbe2d-41e3-4e80-abef-58786e27bb1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39" y="4425719"/>
            <a:ext cx="5874483" cy="243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>
            <a:off x="2163982" y="1803698"/>
            <a:ext cx="0" cy="28803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267881" y="2681027"/>
            <a:ext cx="4160103" cy="1593229"/>
          </a:xfrm>
          <a:prstGeom prst="roundRect">
            <a:avLst>
              <a:gd name="adj" fmla="val 9106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b="1" dirty="0" smtClean="0"/>
              <a:t>Разработать критерии оценки деятельности кураторов</a:t>
            </a:r>
          </a:p>
          <a:p>
            <a:pPr algn="ctr"/>
            <a:r>
              <a:rPr lang="ru-RU" dirty="0" smtClean="0"/>
              <a:t>(например, с учетом </a:t>
            </a:r>
            <a:r>
              <a:rPr lang="ru-RU" dirty="0" err="1" smtClean="0"/>
              <a:t>логи</a:t>
            </a:r>
            <a:r>
              <a:rPr lang="ru-RU" dirty="0" smtClean="0"/>
              <a:t> в системе Мо</a:t>
            </a:r>
            <a:r>
              <a:rPr lang="en-US" dirty="0" err="1" smtClean="0"/>
              <a:t>odle</a:t>
            </a:r>
            <a:r>
              <a:rPr lang="ru-RU" dirty="0" smtClean="0"/>
              <a:t>: </a:t>
            </a:r>
            <a:r>
              <a:rPr lang="en-US" dirty="0" smtClean="0"/>
              <a:t>72</a:t>
            </a:r>
            <a:r>
              <a:rPr lang="ru-RU" dirty="0" smtClean="0"/>
              <a:t>ч. – 150 логов, 144ч. – 300 логов или иные ???)</a:t>
            </a:r>
            <a:endParaRPr lang="ru-RU" dirty="0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4788024" y="4725144"/>
            <a:ext cx="4162109" cy="1811593"/>
          </a:xfrm>
          <a:prstGeom prst="roundRect">
            <a:avLst>
              <a:gd name="adj" fmla="val 9106"/>
            </a:avLst>
          </a:prstGeom>
          <a:solidFill>
            <a:schemeClr val="accent3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dirty="0"/>
              <a:t>Кафедра управления в </a:t>
            </a:r>
            <a:r>
              <a:rPr lang="ru-RU" dirty="0" smtClean="0"/>
              <a:t>здравоохранении ИПО</a:t>
            </a:r>
          </a:p>
          <a:p>
            <a:pPr algn="ctr"/>
            <a:r>
              <a:rPr lang="ru-RU" b="1" i="1" dirty="0" smtClean="0"/>
              <a:t>Экспертиза </a:t>
            </a:r>
            <a:r>
              <a:rPr lang="ru-RU" b="1" i="1" dirty="0"/>
              <a:t>временной </a:t>
            </a:r>
            <a:r>
              <a:rPr lang="ru-RU" b="1" i="1" dirty="0" smtClean="0"/>
              <a:t>нетрудоспособности</a:t>
            </a:r>
          </a:p>
          <a:p>
            <a:pPr algn="ctr"/>
            <a:r>
              <a:rPr lang="ru-RU" dirty="0"/>
              <a:t>Ответственный </a:t>
            </a:r>
            <a:r>
              <a:rPr lang="ru-RU" dirty="0" smtClean="0"/>
              <a:t>куратор</a:t>
            </a:r>
          </a:p>
          <a:p>
            <a:pPr algn="ctr"/>
            <a:r>
              <a:rPr lang="ru-RU" dirty="0"/>
              <a:t>к.м.н. Максимова Светлана </a:t>
            </a:r>
            <a:r>
              <a:rPr lang="ru-RU" dirty="0" smtClean="0"/>
              <a:t>Иосифовна</a:t>
            </a:r>
            <a:endParaRPr lang="ru-RU" b="1" dirty="0"/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4788024" y="1384460"/>
            <a:ext cx="4153286" cy="1101259"/>
          </a:xfrm>
          <a:prstGeom prst="roundRect">
            <a:avLst>
              <a:gd name="adj" fmla="val 9106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b="1" dirty="0"/>
              <a:t>Развитие внебюджетной деятельности по всем направлениям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7984" y="1412776"/>
            <a:ext cx="33047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7601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1807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  Конкурс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«Лучший учебно-методический комплекс 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 для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дистанционного обучения - 2016»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0" y="52387"/>
            <a:ext cx="551153" cy="106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3182" y="4972306"/>
            <a:ext cx="5288183" cy="163121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Конкурс проводится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в третий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раз начиная с 2014 г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.</a:t>
            </a:r>
          </a:p>
          <a:p>
            <a:pPr algn="ctr"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В 2016 г. количество участников увеличилось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  <a:p>
            <a:pPr algn="ctr">
              <a:defRPr/>
            </a:pPr>
            <a:endParaRPr lang="ru-RU" sz="1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  <a:p>
            <a:pPr algn="ctr"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К участию в конкурсе допускаются </a:t>
            </a:r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  <a:p>
            <a:pPr algn="ctr"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УМК для ДО утвержденные на ЦКМС, </a:t>
            </a:r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  <a:p>
            <a:pPr algn="ctr"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не участвующие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ранее в данном конкурсе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2506" y="1280131"/>
            <a:ext cx="5409614" cy="34229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>
                <a:cs typeface="Arial" panose="020B0604020202020204" pitchFamily="34" charset="0"/>
              </a:rPr>
              <a:t>Участники конкурса 2016 года:</a:t>
            </a:r>
          </a:p>
          <a:p>
            <a:pPr marL="342900" indent="-342900">
              <a:lnSpc>
                <a:spcPct val="115000"/>
              </a:lnSpc>
              <a:spcAft>
                <a:spcPts val="400"/>
              </a:spcAft>
              <a:buFont typeface="+mj-lt"/>
              <a:buAutoNum type="arabicPeriod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Биология для абитуриентов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400"/>
              </a:spcAft>
              <a:buFont typeface="+mj-lt"/>
              <a:buAutoNum type="arabicPeriod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Инновационный менеджмент ФГОС ВО </a:t>
            </a:r>
          </a:p>
          <a:p>
            <a:pPr marL="342900" indent="-342900">
              <a:lnSpc>
                <a:spcPct val="115000"/>
              </a:lnSpc>
              <a:spcAft>
                <a:spcPts val="400"/>
              </a:spcAft>
              <a:buFont typeface="+mj-lt"/>
              <a:buAutoNum type="arabicPeriod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Избранные вопросы инфекционной патологии у детей</a:t>
            </a:r>
          </a:p>
          <a:p>
            <a:pPr marL="342900" indent="-342900">
              <a:lnSpc>
                <a:spcPct val="115000"/>
              </a:lnSpc>
              <a:spcAft>
                <a:spcPts val="400"/>
              </a:spcAft>
              <a:buFont typeface="+mj-lt"/>
              <a:buAutoNum type="arabicPeriod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Практические навыки по дисциплине "Патофизиология, клиническая патофизиология"</a:t>
            </a:r>
          </a:p>
          <a:p>
            <a:pPr marL="342900" indent="-342900">
              <a:lnSpc>
                <a:spcPct val="115000"/>
              </a:lnSpc>
              <a:spcAft>
                <a:spcPts val="400"/>
              </a:spcAft>
              <a:buFont typeface="+mj-lt"/>
              <a:buAutoNum type="arabicPeriod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Уход за больными хирургического профиля </a:t>
            </a:r>
          </a:p>
          <a:p>
            <a:pPr marL="342900" indent="-342900">
              <a:lnSpc>
                <a:spcPct val="115000"/>
              </a:lnSpc>
              <a:spcAft>
                <a:spcPts val="400"/>
              </a:spcAft>
              <a:buFont typeface="+mj-lt"/>
              <a:buAutoNum type="arabicPeriod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Основы профессиональной патологии и организации предварительных и периодических медицинских осмотров</a:t>
            </a:r>
          </a:p>
          <a:p>
            <a:pPr marL="342900" indent="-342900">
              <a:lnSpc>
                <a:spcPct val="115000"/>
              </a:lnSpc>
              <a:spcAft>
                <a:spcPts val="400"/>
              </a:spcAft>
              <a:buFont typeface="+mj-lt"/>
              <a:buAutoNum type="arabicPeriod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Клинические рекомендации по диагностике и лечению бронхиальной астмы</a:t>
            </a:r>
          </a:p>
          <a:p>
            <a:pPr marL="342900" indent="-342900">
              <a:lnSpc>
                <a:spcPct val="115000"/>
              </a:lnSpc>
              <a:spcAft>
                <a:spcPts val="400"/>
              </a:spcAft>
              <a:buFont typeface="+mj-lt"/>
              <a:buAutoNum type="arabicPeriod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Терапия ИПО (врачи курсанты СУ-1)</a:t>
            </a:r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35" descr="http://krasgmu.ru/sys/files/content_attach/1418014863_distantsionnyii_ku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268759"/>
            <a:ext cx="2008673" cy="2765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940152" y="4221088"/>
            <a:ext cx="2952328" cy="2308324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dirty="0" smtClean="0">
                <a:solidFill>
                  <a:schemeClr val="bg1"/>
                </a:solidFill>
                <a:latin typeface="Calibri" pitchFamily="34" charset="0"/>
              </a:rPr>
              <a:t>Обновление положение (дополнительные критерии оценки УМК для ДО)</a:t>
            </a:r>
          </a:p>
          <a:p>
            <a:pPr>
              <a:spcBef>
                <a:spcPct val="0"/>
              </a:spcBef>
              <a:buFont typeface="Wingdings" pitchFamily="2" charset="2"/>
              <a:buChar char="q"/>
            </a:pPr>
            <a:r>
              <a:rPr lang="ru-RU" altLang="ru-RU" dirty="0" smtClean="0">
                <a:solidFill>
                  <a:schemeClr val="bg1"/>
                </a:solidFill>
                <a:latin typeface="Calibri" pitchFamily="34" charset="0"/>
              </a:rPr>
              <a:t>Использование </a:t>
            </a:r>
            <a:r>
              <a:rPr lang="ru-RU" altLang="ru-RU" dirty="0">
                <a:solidFill>
                  <a:schemeClr val="bg1"/>
                </a:solidFill>
                <a:latin typeface="Calibri" pitchFamily="34" charset="0"/>
              </a:rPr>
              <a:t>УМК для ДО в образовательном процессе!</a:t>
            </a:r>
            <a:r>
              <a:rPr lang="ru-RU" altLang="ru-RU" dirty="0" smtClean="0">
                <a:solidFill>
                  <a:schemeClr val="bg1"/>
                </a:solidFill>
                <a:latin typeface="Calibri" pitchFamily="34" charset="0"/>
              </a:rPr>
              <a:t>???</a:t>
            </a:r>
            <a:endParaRPr lang="ru-RU" altLang="ru-RU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0"/>
              </a:spcBef>
              <a:buFont typeface="Wingdings" pitchFamily="2" charset="2"/>
              <a:buChar char="q"/>
            </a:pPr>
            <a:r>
              <a:rPr lang="ru-RU" altLang="ru-RU" dirty="0">
                <a:solidFill>
                  <a:schemeClr val="bg1"/>
                </a:solidFill>
                <a:latin typeface="Calibri" pitchFamily="34" charset="0"/>
              </a:rPr>
              <a:t> Активность куратора курса!</a:t>
            </a:r>
            <a:r>
              <a:rPr lang="ru-RU" altLang="ru-RU" dirty="0" smtClean="0">
                <a:solidFill>
                  <a:schemeClr val="bg1"/>
                </a:solidFill>
                <a:latin typeface="Calibri" pitchFamily="34" charset="0"/>
              </a:rPr>
              <a:t>???</a:t>
            </a:r>
            <a:endParaRPr lang="ru-RU" altLang="ru-RU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52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1807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Обновленный интерфейс сайта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0" y="52387"/>
            <a:ext cx="551153" cy="106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1180781"/>
            <a:ext cx="9158288" cy="567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1180782"/>
            <a:ext cx="9158288" cy="569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1180783"/>
            <a:ext cx="9194800" cy="56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550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1807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</a:rPr>
              <a:t>  «</a:t>
            </a:r>
            <a:r>
              <a:rPr lang="ru-RU" sz="3000" b="1" dirty="0">
                <a:solidFill>
                  <a:schemeClr val="accent2">
                    <a:lumMod val="75000"/>
                  </a:schemeClr>
                </a:solidFill>
              </a:rPr>
              <a:t>Занимательная фармакология» - совместный   </a:t>
            </a:r>
          </a:p>
          <a:p>
            <a:pPr algn="ctr"/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</a:rPr>
              <a:t> проект </a:t>
            </a:r>
            <a:r>
              <a:rPr lang="ru-RU" sz="3000" b="1" dirty="0" err="1" smtClean="0">
                <a:solidFill>
                  <a:schemeClr val="accent2">
                    <a:lumMod val="75000"/>
                  </a:schemeClr>
                </a:solidFill>
              </a:rPr>
              <a:t>ФДиНПО</a:t>
            </a:r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</a:rPr>
              <a:t> с </a:t>
            </a:r>
            <a:r>
              <a:rPr lang="ru-RU" sz="3000" b="1" dirty="0">
                <a:solidFill>
                  <a:schemeClr val="accent2">
                    <a:lumMod val="75000"/>
                  </a:schemeClr>
                </a:solidFill>
              </a:rPr>
              <a:t>Губернскими аптеками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0" y="52387"/>
            <a:ext cx="551153" cy="106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180781"/>
            <a:ext cx="8856984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Разработать и </a:t>
            </a:r>
            <a:r>
              <a:rPr lang="ru-RU" dirty="0"/>
              <a:t>разместить на сайте дистанционного обучения </a:t>
            </a:r>
            <a:r>
              <a:rPr lang="ru-RU" dirty="0" smtClean="0"/>
              <a:t>учебно-методический </a:t>
            </a:r>
            <a:r>
              <a:rPr lang="ru-RU" dirty="0"/>
              <a:t>материал 12 образовательных модулей по дисциплине «Занимательная фармакология» в объеме 36 </a:t>
            </a:r>
            <a:r>
              <a:rPr lang="ru-RU" dirty="0" smtClean="0"/>
              <a:t>часов (на сегодня готово 9 модулей).</a:t>
            </a:r>
            <a:endParaRPr lang="ru-RU" dirty="0"/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Настроить автоматизированную </a:t>
            </a:r>
            <a:r>
              <a:rPr lang="ru-RU" dirty="0"/>
              <a:t>запись 600 слушателей на 12 образовательных </a:t>
            </a:r>
            <a:r>
              <a:rPr lang="ru-RU" dirty="0" smtClean="0"/>
              <a:t>модулях (настроена на 9 модулей). </a:t>
            </a:r>
            <a:endParaRPr lang="ru-RU" dirty="0"/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Осуществлять </a:t>
            </a:r>
            <a:r>
              <a:rPr lang="ru-RU" dirty="0"/>
              <a:t>техническое сопровождение 600 слушателей в течение всего периода обучения, с последующим предоставлением отчета об </a:t>
            </a:r>
            <a:r>
              <a:rPr lang="ru-RU" dirty="0" smtClean="0"/>
              <a:t>успеваемости (реализуется). </a:t>
            </a:r>
            <a:endParaRPr lang="ru-RU" dirty="0"/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Обучить </a:t>
            </a:r>
            <a:r>
              <a:rPr lang="ru-RU" dirty="0"/>
              <a:t>кураторов образовательных модулей работе в системе дистанционного </a:t>
            </a:r>
            <a:r>
              <a:rPr lang="ru-RU" dirty="0" smtClean="0"/>
              <a:t>обучения.</a:t>
            </a:r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14607"/>
            <a:ext cx="5184577" cy="308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кругленный прямоугольник 11"/>
          <p:cNvSpPr/>
          <p:nvPr/>
        </p:nvSpPr>
        <p:spPr bwMode="auto">
          <a:xfrm>
            <a:off x="362215" y="4437112"/>
            <a:ext cx="2503855" cy="1366018"/>
          </a:xfrm>
          <a:prstGeom prst="roundRect">
            <a:avLst/>
          </a:prstGeom>
          <a:solidFill>
            <a:schemeClr val="bg2"/>
          </a:solidFill>
          <a:ln>
            <a:solidFill>
              <a:schemeClr val="accent3">
                <a:lumMod val="50000"/>
              </a:schemeClr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>
              <a:defRPr kumimoji="1"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kumimoji="0" lang="ru-RU" altLang="ru-RU" sz="1700" b="1" dirty="0"/>
              <a:t>Общая сумма </a:t>
            </a:r>
            <a:r>
              <a:rPr kumimoji="0" lang="ru-RU" altLang="ru-RU" sz="1700" b="1" dirty="0" smtClean="0"/>
              <a:t>договора </a:t>
            </a:r>
            <a:r>
              <a:rPr kumimoji="0" lang="ru-RU" altLang="ru-RU" sz="1700" b="1" dirty="0"/>
              <a:t>за 11 месяцев составляет </a:t>
            </a:r>
            <a:r>
              <a:rPr kumimoji="0" lang="ru-RU" altLang="ru-RU" sz="1700" b="1" dirty="0" smtClean="0"/>
              <a:t>1 980 000 </a:t>
            </a:r>
            <a:r>
              <a:rPr kumimoji="0" lang="ru-RU" altLang="ru-RU" sz="1700" b="1" dirty="0"/>
              <a:t>рублей.</a:t>
            </a:r>
            <a:endParaRPr kumimoji="0" lang="ru-RU" altLang="ru-RU" sz="1700" b="1" dirty="0" smtClean="0"/>
          </a:p>
        </p:txBody>
      </p:sp>
    </p:spTree>
    <p:extLst>
      <p:ext uri="{BB962C8B-B14F-4D97-AF65-F5344CB8AC3E}">
        <p14:creationId xmlns:p14="http://schemas.microsoft.com/office/powerpoint/2010/main" val="361699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425" y="1340768"/>
            <a:ext cx="8785063" cy="48320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lvl="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2200" dirty="0"/>
              <a:t>Разработать и передать в Минздрав РФ модули по «Аллергологии и иммунологии» (зав. кафедрой внутренних болезней 2 с ПО, нач. УМУ, декан </a:t>
            </a:r>
            <a:r>
              <a:rPr lang="ru-RU" sz="2200" dirty="0" err="1" smtClean="0"/>
              <a:t>ФДиНПО</a:t>
            </a:r>
            <a:r>
              <a:rPr lang="ru-RU" sz="2200" dirty="0" smtClean="0"/>
              <a:t>)</a:t>
            </a:r>
            <a:r>
              <a:rPr lang="ru-RU" sz="2200" dirty="0"/>
              <a:t>.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2200" dirty="0"/>
              <a:t>Обновить стандарт по УМК для ДО (декан </a:t>
            </a:r>
            <a:r>
              <a:rPr lang="ru-RU" sz="2200" dirty="0" err="1" smtClean="0"/>
              <a:t>ФДиНПО</a:t>
            </a:r>
            <a:r>
              <a:rPr lang="ru-RU" sz="2200" dirty="0" smtClean="0"/>
              <a:t>)</a:t>
            </a:r>
            <a:r>
              <a:rPr lang="ru-RU" sz="2200" dirty="0"/>
              <a:t>.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2200" dirty="0" smtClean="0"/>
              <a:t>Формирование </a:t>
            </a:r>
            <a:r>
              <a:rPr lang="ru-RU" sz="2200" dirty="0"/>
              <a:t>банка </a:t>
            </a:r>
            <a:r>
              <a:rPr lang="ru-RU" sz="2200" dirty="0" err="1"/>
              <a:t>видеоуроков</a:t>
            </a:r>
            <a:r>
              <a:rPr lang="ru-RU" sz="2200" dirty="0"/>
              <a:t>  для дистанционного обучения абитуриентов (декан </a:t>
            </a:r>
            <a:r>
              <a:rPr lang="ru-RU" sz="2200" dirty="0" err="1"/>
              <a:t>ФДиНПО</a:t>
            </a:r>
            <a:r>
              <a:rPr lang="ru-RU" sz="2200" dirty="0"/>
              <a:t>, нач</a:t>
            </a:r>
            <a:r>
              <a:rPr lang="ru-RU" sz="2200" dirty="0" smtClean="0"/>
              <a:t>. отд. информатизации)</a:t>
            </a:r>
            <a:endParaRPr lang="ru-RU" sz="2200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2200" dirty="0"/>
              <a:t>Разработать систему навигации на сайте ДО в зависимости от статуса обучающихся с формированием личного кабинета (декан </a:t>
            </a:r>
            <a:r>
              <a:rPr lang="ru-RU" sz="2200" dirty="0" err="1" smtClean="0"/>
              <a:t>ФДиНПО</a:t>
            </a:r>
            <a:r>
              <a:rPr lang="ru-RU" sz="2200" dirty="0" smtClean="0"/>
              <a:t>)</a:t>
            </a:r>
            <a:r>
              <a:rPr lang="ru-RU" sz="2200" dirty="0"/>
              <a:t>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2200" dirty="0"/>
              <a:t>Интегрировать ресурсы </a:t>
            </a:r>
            <a:r>
              <a:rPr lang="en-US" sz="2200" dirty="0" err="1"/>
              <a:t>Colibris</a:t>
            </a:r>
            <a:r>
              <a:rPr lang="en-US" sz="2200" dirty="0"/>
              <a:t> </a:t>
            </a:r>
            <a:r>
              <a:rPr lang="ru-RU" sz="2200" dirty="0"/>
              <a:t>(литература, </a:t>
            </a:r>
            <a:r>
              <a:rPr lang="ru-RU" sz="2200" dirty="0" err="1"/>
              <a:t>видеолекции</a:t>
            </a:r>
            <a:r>
              <a:rPr lang="ru-RU" sz="2200" dirty="0"/>
              <a:t>) с УМК для ДО (рук. УБИЦ, декан </a:t>
            </a:r>
            <a:r>
              <a:rPr lang="ru-RU" sz="2200" dirty="0" err="1" smtClean="0"/>
              <a:t>ФДиНПО</a:t>
            </a:r>
            <a:r>
              <a:rPr lang="ru-RU" sz="2200" dirty="0" smtClean="0"/>
              <a:t>)</a:t>
            </a:r>
            <a:r>
              <a:rPr lang="ru-RU" sz="2200" dirty="0"/>
              <a:t>. </a:t>
            </a:r>
            <a:endParaRPr lang="ru-RU" sz="2200" dirty="0" smtClean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2200" dirty="0" smtClean="0"/>
              <a:t>Увеличить до </a:t>
            </a:r>
            <a:r>
              <a:rPr lang="ru-RU" sz="2200" dirty="0"/>
              <a:t>25% </a:t>
            </a:r>
            <a:r>
              <a:rPr lang="ru-RU" sz="2200" dirty="0" smtClean="0"/>
              <a:t>количество циклов </a:t>
            </a:r>
            <a:r>
              <a:rPr lang="ru-RU" sz="2200" dirty="0"/>
              <a:t>ДПО с использованием ДОТ (декан ИПО, декан </a:t>
            </a:r>
            <a:r>
              <a:rPr lang="ru-RU" sz="2200" dirty="0" err="1"/>
              <a:t>ФДиНПО</a:t>
            </a:r>
            <a:r>
              <a:rPr lang="ru-RU" sz="2200" dirty="0"/>
              <a:t>)</a:t>
            </a:r>
            <a:r>
              <a:rPr lang="ru-RU" sz="2200" dirty="0" smtClean="0"/>
              <a:t>.</a:t>
            </a:r>
            <a:endParaRPr lang="ru-RU" sz="2200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2200" dirty="0" smtClean="0"/>
              <a:t>Провести </a:t>
            </a:r>
            <a:r>
              <a:rPr lang="ru-RU" sz="2200" dirty="0"/>
              <a:t>анализ использования разработанных УМК для ДО преподавателями в образовательном процессе (декан </a:t>
            </a:r>
            <a:r>
              <a:rPr lang="ru-RU" sz="2200" dirty="0" err="1" smtClean="0"/>
              <a:t>ФДиНПО</a:t>
            </a:r>
            <a:r>
              <a:rPr lang="ru-RU" sz="2200" dirty="0" smtClean="0"/>
              <a:t>).</a:t>
            </a:r>
            <a:endParaRPr lang="ru-RU" sz="2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11807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</a:p>
          <a:p>
            <a:pPr algn="ctr"/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Решение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Ученого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Совета 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от 17 декабря 2014 года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0" y="52387"/>
            <a:ext cx="551153" cy="106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37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0"/>
            <a:ext cx="9144000" cy="11807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Доходы факультета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ДиНПО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по дистанционному обучению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0" y="52387"/>
            <a:ext cx="551153" cy="106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71245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494139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1807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</a:p>
          <a:p>
            <a:pPr algn="ctr"/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Проект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решения </a:t>
            </a:r>
            <a:endParaRPr lang="ru-RU" sz="3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Ученого Совета на 2017 г.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0" y="52387"/>
            <a:ext cx="551153" cy="106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348801"/>
            <a:ext cx="8784976" cy="44935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2200" dirty="0"/>
              <a:t>Разработать критерии оценки деятельности кураторов </a:t>
            </a:r>
            <a:r>
              <a:rPr lang="ru-RU" sz="2200" dirty="0" smtClean="0"/>
              <a:t>УМК для ДО, </a:t>
            </a:r>
            <a:r>
              <a:rPr lang="ru-RU" sz="2200" dirty="0"/>
              <a:t>по итогам которой отмечать достижения в рейтинге ППС (декан факультета </a:t>
            </a:r>
            <a:r>
              <a:rPr lang="ru-RU" sz="2200" dirty="0" err="1"/>
              <a:t>ДиНПО</a:t>
            </a:r>
            <a:r>
              <a:rPr lang="ru-RU" sz="2200" dirty="0"/>
              <a:t>, УМУ, </a:t>
            </a:r>
            <a:r>
              <a:rPr lang="ru-RU" sz="2200" dirty="0" smtClean="0"/>
              <a:t>январь </a:t>
            </a:r>
            <a:r>
              <a:rPr lang="ru-RU" sz="2200" dirty="0"/>
              <a:t>2017 г.).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2200" dirty="0" smtClean="0"/>
              <a:t>Разработать </a:t>
            </a:r>
            <a:r>
              <a:rPr lang="ru-RU" sz="2200" dirty="0"/>
              <a:t>положение о работе куратора </a:t>
            </a:r>
            <a:r>
              <a:rPr lang="ru-RU" sz="2200" dirty="0" smtClean="0"/>
              <a:t>УМК для ДО </a:t>
            </a:r>
            <a:r>
              <a:rPr lang="ru-RU" sz="2200" dirty="0"/>
              <a:t>(декан факультета </a:t>
            </a:r>
            <a:r>
              <a:rPr lang="ru-RU" sz="2200" dirty="0" err="1"/>
              <a:t>ДиНПО</a:t>
            </a:r>
            <a:r>
              <a:rPr lang="ru-RU" sz="2200" dirty="0"/>
              <a:t>, </a:t>
            </a:r>
            <a:r>
              <a:rPr lang="ru-RU" sz="2200" dirty="0" smtClean="0"/>
              <a:t>УМУ, май </a:t>
            </a:r>
            <a:r>
              <a:rPr lang="ru-RU" sz="2200" dirty="0"/>
              <a:t>2017 г.).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2200" dirty="0"/>
              <a:t>Разработать дистанционный курс для кураторов </a:t>
            </a:r>
            <a:r>
              <a:rPr lang="ru-RU" sz="2200" dirty="0" smtClean="0"/>
              <a:t>УМК для ДО (</a:t>
            </a:r>
            <a:r>
              <a:rPr lang="ru-RU" sz="2200" dirty="0"/>
              <a:t>декан факультета </a:t>
            </a:r>
            <a:r>
              <a:rPr lang="ru-RU" sz="2200" dirty="0" err="1"/>
              <a:t>ДиНПО</a:t>
            </a:r>
            <a:r>
              <a:rPr lang="ru-RU" sz="2200" dirty="0"/>
              <a:t>, </a:t>
            </a:r>
            <a:r>
              <a:rPr lang="ru-RU" sz="2200" dirty="0" smtClean="0"/>
              <a:t>май </a:t>
            </a:r>
            <a:r>
              <a:rPr lang="ru-RU" sz="2200" dirty="0"/>
              <a:t>2017 г.).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2200" dirty="0" smtClean="0"/>
              <a:t>Обновить </a:t>
            </a:r>
            <a:r>
              <a:rPr lang="ru-RU" sz="2200" dirty="0"/>
              <a:t>положение о конкурсе </a:t>
            </a:r>
            <a:r>
              <a:rPr lang="ru-RU" sz="2200" dirty="0" smtClean="0"/>
              <a:t>«Лучший УМК для ДО» с </a:t>
            </a:r>
            <a:r>
              <a:rPr lang="ru-RU" sz="2200" dirty="0"/>
              <a:t>учетом новых критериев (декан факультета </a:t>
            </a:r>
            <a:r>
              <a:rPr lang="ru-RU" sz="2200" dirty="0" err="1" smtClean="0"/>
              <a:t>ДиНПО</a:t>
            </a:r>
            <a:r>
              <a:rPr lang="ru-RU" sz="2200" dirty="0" smtClean="0"/>
              <a:t>, УМУ, сентябрь </a:t>
            </a:r>
            <a:r>
              <a:rPr lang="ru-RU" sz="2200" dirty="0"/>
              <a:t>2017 г.)</a:t>
            </a:r>
            <a:r>
              <a:rPr lang="ru-RU" sz="2200" dirty="0" smtClean="0"/>
              <a:t>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2200" dirty="0" smtClean="0"/>
              <a:t>Провести анализ использования </a:t>
            </a:r>
            <a:r>
              <a:rPr lang="ru-RU" sz="2200" dirty="0"/>
              <a:t>разработанных УМК для ДО преподавателями в образовательном процессе </a:t>
            </a:r>
            <a:r>
              <a:rPr lang="ru-RU" sz="2200" dirty="0" smtClean="0"/>
              <a:t>в 2017 гг. (</a:t>
            </a:r>
            <a:r>
              <a:rPr lang="ru-RU" sz="2200" dirty="0"/>
              <a:t>декан </a:t>
            </a:r>
            <a:r>
              <a:rPr lang="ru-RU" sz="2200" dirty="0" err="1" smtClean="0"/>
              <a:t>ФДиНПО</a:t>
            </a:r>
            <a:r>
              <a:rPr lang="ru-RU" sz="2200" dirty="0" smtClean="0"/>
              <a:t>, ноябрь 2017)</a:t>
            </a:r>
            <a:r>
              <a:rPr lang="ru-RU" sz="2200" dirty="0"/>
              <a:t>.</a:t>
            </a:r>
          </a:p>
          <a:p>
            <a:pPr>
              <a:buClr>
                <a:srgbClr val="C00000"/>
              </a:buClr>
            </a:pPr>
            <a:r>
              <a:rPr lang="ru-RU" sz="2200" dirty="0" smtClean="0"/>
              <a:t>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92221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476672"/>
            <a:ext cx="87043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БЛАГОДАРЮ </a:t>
            </a:r>
            <a:r>
              <a:rPr lang="ru-RU" sz="4800" b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</a:t>
            </a:r>
            <a:r>
              <a:rPr lang="ru-RU" sz="4800" b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РАБОТУ </a:t>
            </a:r>
            <a:r>
              <a:rPr lang="ru-RU" sz="48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!!!</a:t>
            </a:r>
            <a:endParaRPr lang="ru-RU" sz="48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8" name="Picture 6" descr="http://krasgmu.net/_nw/21/s204362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364" y="1772816"/>
            <a:ext cx="6264696" cy="41900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15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1807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charset="2"/>
              <a:buChar char="ü"/>
            </a:pP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      Разработать модули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в системе </a:t>
            </a:r>
            <a:endParaRPr lang="ru-RU" sz="2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        «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Электронное рабочее место врача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</a:p>
          <a:p>
            <a:pPr algn="ctr"/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        на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сайте Министерства здравоохранения РФ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0" y="52387"/>
            <a:ext cx="551153" cy="106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33765"/>
            <a:ext cx="2921438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468510" y="5833865"/>
            <a:ext cx="5220894" cy="584776"/>
          </a:xfrm>
          <a:prstGeom prst="rect">
            <a:avLst/>
          </a:prstGeom>
          <a:gradFill rotWithShape="1">
            <a:gsLst>
              <a:gs pos="0">
                <a:srgbClr val="FFF0DC"/>
              </a:gs>
              <a:gs pos="64999">
                <a:srgbClr val="FFDBAC"/>
              </a:gs>
              <a:gs pos="100000">
                <a:srgbClr val="FFCE88"/>
              </a:gs>
            </a:gsLst>
            <a:lin ang="5400000" scaled="1"/>
          </a:gradFill>
          <a:ln w="9525">
            <a:solidFill>
              <a:srgbClr val="F2A14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kumimoji="0" lang="ru-RU" altLang="ru-RU" sz="1600" dirty="0" smtClean="0">
                <a:solidFill>
                  <a:srgbClr val="000000"/>
                </a:solidFill>
              </a:rPr>
              <a:t>Авторы-разработчики - сотрудники кафедры внутренних болезней №2 с курсом ПО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82768" y="1362615"/>
            <a:ext cx="5760640" cy="584775"/>
          </a:xfrm>
          <a:prstGeom prst="rect">
            <a:avLst/>
          </a:prstGeom>
          <a:gradFill rotWithShape="1">
            <a:gsLst>
              <a:gs pos="0">
                <a:srgbClr val="FFF0DC"/>
              </a:gs>
              <a:gs pos="64999">
                <a:srgbClr val="FFDBAC"/>
              </a:gs>
              <a:gs pos="100000">
                <a:srgbClr val="FFCE88"/>
              </a:gs>
            </a:gsLst>
            <a:lin ang="5400000" scaled="1"/>
          </a:gradFill>
          <a:ln w="9525">
            <a:solidFill>
              <a:srgbClr val="F2A14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kumimoji="0" lang="ru-RU" altLang="ru-RU" sz="1600" dirty="0" smtClean="0">
                <a:solidFill>
                  <a:srgbClr val="000000"/>
                </a:solidFill>
              </a:rPr>
              <a:t>Разработано и размещено 7 образовательных модулей по направлению «Аллергология и иммунология»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68510" y="5085184"/>
            <a:ext cx="56016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>
                <a:solidFill>
                  <a:schemeClr val="accent2">
                    <a:lumMod val="75000"/>
                  </a:schemeClr>
                </a:solidFill>
              </a:rPr>
              <a:t>В 2016 году дополнительно </a:t>
            </a:r>
            <a:r>
              <a:rPr lang="ru-RU" sz="1500" b="1" dirty="0">
                <a:solidFill>
                  <a:schemeClr val="accent2">
                    <a:lumMod val="75000"/>
                  </a:schemeClr>
                </a:solidFill>
              </a:rPr>
              <a:t>разработан модуль </a:t>
            </a:r>
            <a:r>
              <a:rPr lang="ru-RU" sz="1500" b="1" dirty="0" smtClean="0">
                <a:solidFill>
                  <a:schemeClr val="accent2">
                    <a:lumMod val="75000"/>
                  </a:schemeClr>
                </a:solidFill>
              </a:rPr>
              <a:t>«Клинические </a:t>
            </a:r>
            <a:r>
              <a:rPr lang="ru-RU" sz="1500" b="1" dirty="0">
                <a:solidFill>
                  <a:schemeClr val="accent2">
                    <a:lumMod val="75000"/>
                  </a:schemeClr>
                </a:solidFill>
              </a:rPr>
              <a:t>рекомендации по диагностике и лечению бронхиальной </a:t>
            </a:r>
            <a:r>
              <a:rPr lang="ru-RU" sz="1500" b="1" dirty="0" smtClean="0">
                <a:solidFill>
                  <a:schemeClr val="accent2">
                    <a:lumMod val="75000"/>
                  </a:schemeClr>
                </a:solidFill>
              </a:rPr>
              <a:t>астмы»</a:t>
            </a:r>
            <a:endParaRPr lang="ru-RU" sz="1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960" y="2060848"/>
            <a:ext cx="5566448" cy="2962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173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35" y="1457281"/>
            <a:ext cx="3668018" cy="4992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2"/>
          <p:cNvSpPr txBox="1">
            <a:spLocks noChangeArrowheads="1"/>
          </p:cNvSpPr>
          <p:nvPr/>
        </p:nvSpPr>
        <p:spPr bwMode="auto">
          <a:xfrm>
            <a:off x="4678362" y="1689207"/>
            <a:ext cx="3619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DD7E0E"/>
              </a:buClr>
              <a:buFont typeface="Arial" charset="0"/>
              <a:buChar char="–"/>
              <a:defRPr>
                <a:solidFill>
                  <a:srgbClr val="40404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DD7E0E"/>
              </a:buClr>
              <a:buFont typeface="Arial" charset="0"/>
              <a:buChar char="•"/>
              <a:defRPr sz="1600">
                <a:solidFill>
                  <a:srgbClr val="595959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400">
                <a:solidFill>
                  <a:srgbClr val="595959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/>
              <a:t>Обновление СМК для ДО в 2015 году</a:t>
            </a:r>
          </a:p>
        </p:txBody>
      </p:sp>
      <p:grpSp>
        <p:nvGrpSpPr>
          <p:cNvPr id="8" name="Группа 24"/>
          <p:cNvGrpSpPr>
            <a:grpSpLocks/>
          </p:cNvGrpSpPr>
          <p:nvPr/>
        </p:nvGrpSpPr>
        <p:grpSpPr bwMode="auto">
          <a:xfrm>
            <a:off x="3735930" y="5373216"/>
            <a:ext cx="4744176" cy="1098550"/>
            <a:chOff x="212530" y="1312863"/>
            <a:chExt cx="8628648" cy="1008000"/>
          </a:xfrm>
          <a:solidFill>
            <a:srgbClr val="F7C07D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Скругленный прямоугольник 8"/>
            <p:cNvSpPr>
              <a:spLocks noChangeArrowheads="1"/>
            </p:cNvSpPr>
            <p:nvPr/>
          </p:nvSpPr>
          <p:spPr bwMode="auto">
            <a:xfrm>
              <a:off x="1468300" y="1312863"/>
              <a:ext cx="7372878" cy="1008000"/>
            </a:xfrm>
            <a:prstGeom prst="roundRect">
              <a:avLst>
                <a:gd name="adj" fmla="val 10000"/>
              </a:avLst>
            </a:prstGeom>
            <a:grpFill/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eaLnBrk="1" hangingPunct="1">
                <a:defRPr/>
              </a:pPr>
              <a:endParaRPr lang="ru-RU" sz="1400" dirty="0">
                <a:solidFill>
                  <a:schemeClr val="lt1"/>
                </a:solidFill>
                <a:ea typeface="Arial" charset="0"/>
              </a:endParaRPr>
            </a:p>
          </p:txBody>
        </p:sp>
        <p:sp>
          <p:nvSpPr>
            <p:cNvPr id="10" name="Пятиугольник 9"/>
            <p:cNvSpPr>
              <a:spLocks noChangeArrowheads="1"/>
            </p:cNvSpPr>
            <p:nvPr/>
          </p:nvSpPr>
          <p:spPr bwMode="auto">
            <a:xfrm>
              <a:off x="212530" y="1441441"/>
              <a:ext cx="925238" cy="750842"/>
            </a:xfrm>
            <a:prstGeom prst="homePlate">
              <a:avLst>
                <a:gd name="adj" fmla="val 50004"/>
              </a:avLst>
            </a:prstGeom>
            <a:grpFill/>
            <a:ln w="2857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anchor="ctr"/>
            <a:lstStyle/>
            <a:p>
              <a:pPr eaLnBrk="1" hangingPunct="1">
                <a:defRPr/>
              </a:pPr>
              <a:endPara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Arial" charset="0"/>
                <a:cs typeface="+mn-cs"/>
              </a:endParaRPr>
            </a:p>
          </p:txBody>
        </p:sp>
      </p:grpSp>
      <p:sp>
        <p:nvSpPr>
          <p:cNvPr id="11270" name="TextBox 10"/>
          <p:cNvSpPr txBox="1">
            <a:spLocks noChangeArrowheads="1"/>
          </p:cNvSpPr>
          <p:nvPr/>
        </p:nvSpPr>
        <p:spPr bwMode="auto">
          <a:xfrm>
            <a:off x="4680692" y="5525730"/>
            <a:ext cx="3619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DD7E0E"/>
              </a:buClr>
              <a:buFont typeface="Arial" charset="0"/>
              <a:buChar char="–"/>
              <a:defRPr>
                <a:solidFill>
                  <a:srgbClr val="40404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DD7E0E"/>
              </a:buClr>
              <a:buFont typeface="Arial" charset="0"/>
              <a:buChar char="•"/>
              <a:defRPr sz="1600">
                <a:solidFill>
                  <a:srgbClr val="595959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400">
                <a:solidFill>
                  <a:srgbClr val="595959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/>
              <a:t>Увеличение минимального состава УМК для ДО </a:t>
            </a:r>
          </a:p>
        </p:txBody>
      </p:sp>
      <p:sp>
        <p:nvSpPr>
          <p:cNvPr id="11272" name="TextBox 14"/>
          <p:cNvSpPr txBox="1">
            <a:spLocks noChangeArrowheads="1"/>
          </p:cNvSpPr>
          <p:nvPr/>
        </p:nvSpPr>
        <p:spPr bwMode="auto">
          <a:xfrm>
            <a:off x="4585442" y="3445411"/>
            <a:ext cx="37147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DD7E0E"/>
              </a:buClr>
              <a:buFont typeface="Arial" charset="0"/>
              <a:buChar char="–"/>
              <a:defRPr>
                <a:solidFill>
                  <a:srgbClr val="40404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DD7E0E"/>
              </a:buClr>
              <a:buFont typeface="Arial" charset="0"/>
              <a:buChar char="•"/>
              <a:defRPr sz="1600">
                <a:solidFill>
                  <a:srgbClr val="595959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400">
                <a:solidFill>
                  <a:srgbClr val="595959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/>
              <a:t>Процедура утверждения УМК для ДО в соответствие с разработанным СМК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95936" y="1340768"/>
            <a:ext cx="4984982" cy="36009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ru-RU" b="1" dirty="0"/>
              <a:t>Рабочая программа УМК для </a:t>
            </a:r>
            <a:r>
              <a:rPr lang="ru-RU" b="1" dirty="0" smtClean="0"/>
              <a:t>ДО.</a:t>
            </a:r>
            <a:endParaRPr lang="ru-RU" b="1" dirty="0"/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ru-RU" b="1" dirty="0" smtClean="0"/>
              <a:t>Методические </a:t>
            </a:r>
            <a:r>
              <a:rPr lang="ru-RU" b="1" dirty="0"/>
              <a:t>указания по изучению УМК для </a:t>
            </a:r>
            <a:r>
              <a:rPr lang="ru-RU" b="1" dirty="0" smtClean="0"/>
              <a:t>ДО.</a:t>
            </a:r>
            <a:endParaRPr lang="ru-RU" b="1" dirty="0"/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ru-RU" b="1" dirty="0"/>
              <a:t>Содержание учебно-методического материала.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ru-RU" b="1" dirty="0"/>
              <a:t>Система контроля </a:t>
            </a:r>
            <a:r>
              <a:rPr lang="ru-RU" b="1" dirty="0" smtClean="0"/>
              <a:t>знаний.</a:t>
            </a:r>
            <a:endParaRPr lang="ru-RU" b="1" dirty="0"/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ru-RU" b="1" dirty="0"/>
              <a:t>Дополнительные учебные </a:t>
            </a:r>
            <a:r>
              <a:rPr lang="ru-RU" b="1" dirty="0" smtClean="0"/>
              <a:t>материалы.</a:t>
            </a:r>
            <a:endParaRPr lang="ru-RU" b="1" dirty="0"/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ru-RU" b="1" u="sng" dirty="0"/>
              <a:t>Средства общения обучаемого с куратором и другими </a:t>
            </a:r>
            <a:r>
              <a:rPr lang="ru-RU" b="1" u="sng" dirty="0" smtClean="0"/>
              <a:t>обучаемыми.</a:t>
            </a:r>
            <a:endParaRPr lang="ru-RU" b="1" u="sng" dirty="0"/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ru-RU" b="1" u="sng" dirty="0"/>
              <a:t>Блок анкет для организации процесса </a:t>
            </a:r>
            <a:r>
              <a:rPr lang="ru-RU" b="1" u="sng" dirty="0" smtClean="0"/>
              <a:t>дистанционного обучения.</a:t>
            </a:r>
            <a:endParaRPr lang="ru-RU" b="1" u="sng" dirty="0"/>
          </a:p>
        </p:txBody>
      </p:sp>
      <p:cxnSp>
        <p:nvCxnSpPr>
          <p:cNvPr id="7" name="Прямая со стрелкой 6"/>
          <p:cNvCxnSpPr>
            <a:endCxn id="2" idx="2"/>
          </p:cNvCxnSpPr>
          <p:nvPr/>
        </p:nvCxnSpPr>
        <p:spPr>
          <a:xfrm flipH="1" flipV="1">
            <a:off x="6488427" y="4941754"/>
            <a:ext cx="8058" cy="43689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0" y="0"/>
            <a:ext cx="9144000" cy="11807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Система менеджмента качества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ДОТ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Обновить стандарт по УМК для ДО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0" y="52387"/>
            <a:ext cx="551153" cy="106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1814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72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1807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Общее количество курсов ДО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0" y="52387"/>
            <a:ext cx="551153" cy="106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6858738"/>
              </p:ext>
            </p:extLst>
          </p:nvPr>
        </p:nvGraphicFramePr>
        <p:xfrm>
          <a:off x="342826" y="1268760"/>
          <a:ext cx="8259762" cy="4792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Скругленный прямоугольник 12"/>
          <p:cNvSpPr/>
          <p:nvPr/>
        </p:nvSpPr>
        <p:spPr bwMode="auto">
          <a:xfrm>
            <a:off x="5580112" y="6093296"/>
            <a:ext cx="3240360" cy="648072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>
              <a:defRPr kumimoji="1"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kumimoji="0" lang="ru-RU" altLang="ru-RU" sz="1400" b="1" dirty="0"/>
              <a:t>Всего – </a:t>
            </a:r>
            <a:r>
              <a:rPr kumimoji="0" lang="ru-RU" altLang="ru-RU" sz="1400" b="1" dirty="0" smtClean="0"/>
              <a:t>438 </a:t>
            </a:r>
            <a:r>
              <a:rPr kumimoji="0" lang="ru-RU" altLang="ru-RU" sz="1400" b="1" dirty="0"/>
              <a:t>курсов</a:t>
            </a:r>
          </a:p>
          <a:p>
            <a:pPr algn="ctr">
              <a:defRPr/>
            </a:pPr>
            <a:r>
              <a:rPr kumimoji="0" lang="ru-RU" altLang="ru-RU" sz="1400" b="1" dirty="0" smtClean="0"/>
              <a:t>В 2016 г. разработано 52 курса</a:t>
            </a:r>
          </a:p>
        </p:txBody>
      </p:sp>
    </p:spTree>
    <p:extLst>
      <p:ext uri="{BB962C8B-B14F-4D97-AF65-F5344CB8AC3E}">
        <p14:creationId xmlns:p14="http://schemas.microsoft.com/office/powerpoint/2010/main" val="278545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4807422"/>
              </p:ext>
            </p:extLst>
          </p:nvPr>
        </p:nvGraphicFramePr>
        <p:xfrm>
          <a:off x="67250" y="971270"/>
          <a:ext cx="7212013" cy="3743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52189"/>
            <a:ext cx="2376264" cy="2759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26268" y="6211669"/>
            <a:ext cx="560638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Олимпиада проводится во II раз начиная с 2015 г.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1 декабря начинается дистанционный этап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516216" y="3933056"/>
            <a:ext cx="2419252" cy="17543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9ABB5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Дипломы  победителей и призеров Олимпиады  индивидуальные достижения </a:t>
            </a:r>
            <a:r>
              <a:rPr lang="ru-RU" b="1" dirty="0"/>
              <a:t>поступающих</a:t>
            </a: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6156176" y="1794469"/>
            <a:ext cx="2869085" cy="71508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9ABB59"/>
            </a:solidFill>
          </a:ln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chemeClr val="dk1"/>
                </a:solidFill>
              </a:rPr>
              <a:t>Количество слушателей </a:t>
            </a:r>
          </a:p>
          <a:p>
            <a:pPr algn="ctr"/>
            <a:r>
              <a:rPr lang="ru-RU" altLang="ru-RU" b="1" dirty="0">
                <a:solidFill>
                  <a:schemeClr val="dk1"/>
                </a:solidFill>
              </a:rPr>
              <a:t>в </a:t>
            </a:r>
            <a:r>
              <a:rPr lang="ru-RU" altLang="ru-RU" b="1" dirty="0" smtClean="0">
                <a:solidFill>
                  <a:schemeClr val="dk1"/>
                </a:solidFill>
              </a:rPr>
              <a:t>2016 – </a:t>
            </a:r>
            <a:r>
              <a:rPr lang="ru-RU" altLang="ru-RU" b="1" dirty="0">
                <a:solidFill>
                  <a:schemeClr val="dk1"/>
                </a:solidFill>
              </a:rPr>
              <a:t>36 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838" y="2815170"/>
            <a:ext cx="2249314" cy="3362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Стрелка вправо 15"/>
          <p:cNvSpPr/>
          <p:nvPr/>
        </p:nvSpPr>
        <p:spPr>
          <a:xfrm>
            <a:off x="5796136" y="4687618"/>
            <a:ext cx="720080" cy="42250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9A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0"/>
            <a:ext cx="9144000" cy="11807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</a:rPr>
              <a:t>Довузовское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образование в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КрасГМУ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0" y="52387"/>
            <a:ext cx="551153" cy="106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631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1807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Формирование банка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видеоуроков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 для дистанционного обучения абитуриентов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0" y="52387"/>
            <a:ext cx="551153" cy="106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9325" y="1484784"/>
            <a:ext cx="864096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Создание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видеоуроков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для абитуриентов по дисциплинам 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Биология» и «Химия»</a:t>
            </a:r>
          </a:p>
          <a:p>
            <a:pPr algn="ctr">
              <a:defRPr/>
            </a:pP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Запись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видеоуроков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преподавателей 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проводилась по разделам: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defRPr/>
            </a:pP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8403" y="3372266"/>
            <a:ext cx="35283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/>
              <a:t>Биология:</a:t>
            </a:r>
            <a:endParaRPr lang="ru-RU" sz="2000" b="1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000" dirty="0"/>
              <a:t>Ботаника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000" dirty="0"/>
              <a:t>Зоология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000" dirty="0"/>
              <a:t>Общая биология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sz="2000" b="1" dirty="0"/>
          </a:p>
          <a:p>
            <a:pPr>
              <a:defRPr/>
            </a:pPr>
            <a:r>
              <a:rPr lang="ru-RU" sz="2000" b="1" dirty="0"/>
              <a:t>Химия</a:t>
            </a: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000" dirty="0"/>
              <a:t>Неорганической химии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000" dirty="0"/>
              <a:t>Органическая химия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852936"/>
            <a:ext cx="417195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986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1"/>
            <a:ext cx="9144000" cy="1124743"/>
          </a:xfrm>
          <a:prstGeom prst="rect">
            <a:avLst/>
          </a:prstGeom>
          <a:solidFill>
            <a:srgbClr val="F2DCDB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charset="2"/>
              <a:buChar char="ü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Разработана система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навигации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в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зависимости 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     от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статуса обучающихся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с личным кабинетом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0" y="52387"/>
            <a:ext cx="551153" cy="106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3"/>
            <a:ext cx="7283571" cy="4176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Овал 18"/>
          <p:cNvSpPr/>
          <p:nvPr/>
        </p:nvSpPr>
        <p:spPr>
          <a:xfrm>
            <a:off x="3995936" y="2852936"/>
            <a:ext cx="3528392" cy="50405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5" y="1390079"/>
            <a:ext cx="91440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Овал 20"/>
          <p:cNvSpPr/>
          <p:nvPr/>
        </p:nvSpPr>
        <p:spPr>
          <a:xfrm>
            <a:off x="-18746" y="2204864"/>
            <a:ext cx="1621820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0934" y="3933056"/>
            <a:ext cx="1477805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1105"/>
            <a:ext cx="9175895" cy="5108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Овал 24"/>
          <p:cNvSpPr/>
          <p:nvPr/>
        </p:nvSpPr>
        <p:spPr>
          <a:xfrm>
            <a:off x="3019719" y="4581128"/>
            <a:ext cx="3168352" cy="194421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4" y="1180781"/>
            <a:ext cx="9123066" cy="567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47" y="1183792"/>
            <a:ext cx="9194641" cy="567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Овал 27"/>
          <p:cNvSpPr/>
          <p:nvPr/>
        </p:nvSpPr>
        <p:spPr>
          <a:xfrm>
            <a:off x="2987573" y="3561584"/>
            <a:ext cx="1728192" cy="51358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46" y="1340768"/>
            <a:ext cx="9194640" cy="552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614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  <p:bldP spid="25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1807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Изменение структуры аудиторной работы студентов на практических занятиях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0" y="52387"/>
            <a:ext cx="551153" cy="106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4" y="2996952"/>
            <a:ext cx="3523731" cy="3876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360135"/>
            <a:ext cx="2143125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3203848" y="2996952"/>
            <a:ext cx="2572189" cy="3590273"/>
            <a:chOff x="3383363" y="3071221"/>
            <a:chExt cx="2394372" cy="3590273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3772" y="3458921"/>
              <a:ext cx="2196455" cy="3202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3383363" y="3071221"/>
              <a:ext cx="23943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/>
                <a:t>Аудиторная   работа</a:t>
              </a:r>
              <a:endParaRPr lang="ru-RU" sz="2000" b="1" dirty="0"/>
            </a:p>
          </p:txBody>
        </p:sp>
      </p:grpSp>
      <p:cxnSp>
        <p:nvCxnSpPr>
          <p:cNvPr id="4" name="Прямая со стрелкой 3"/>
          <p:cNvCxnSpPr/>
          <p:nvPr/>
        </p:nvCxnSpPr>
        <p:spPr>
          <a:xfrm flipV="1">
            <a:off x="5652120" y="3501008"/>
            <a:ext cx="1059652" cy="1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274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11111E-6 L 0.00225 -0.25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25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0fc9e170d5ebf0aa3fbb87813ec9855d4ff6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3730</TotalTime>
  <Words>1204</Words>
  <Application>Microsoft Office PowerPoint</Application>
  <PresentationFormat>Экран (4:3)</PresentationFormat>
  <Paragraphs>194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РезниченкоНС</dc:creator>
  <cp:lastModifiedBy>Зал ученого совета</cp:lastModifiedBy>
  <cp:revision>235</cp:revision>
  <cp:lastPrinted>2016-11-15T09:45:43Z</cp:lastPrinted>
  <dcterms:created xsi:type="dcterms:W3CDTF">2015-11-09T04:41:15Z</dcterms:created>
  <dcterms:modified xsi:type="dcterms:W3CDTF">2016-11-16T02:32:24Z</dcterms:modified>
</cp:coreProperties>
</file>