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78" r:id="rId3"/>
    <p:sldId id="259" r:id="rId4"/>
    <p:sldId id="308" r:id="rId5"/>
    <p:sldId id="266" r:id="rId6"/>
    <p:sldId id="286" r:id="rId7"/>
    <p:sldId id="289" r:id="rId8"/>
    <p:sldId id="268" r:id="rId9"/>
    <p:sldId id="267" r:id="rId10"/>
    <p:sldId id="288" r:id="rId11"/>
    <p:sldId id="296" r:id="rId12"/>
    <p:sldId id="301" r:id="rId13"/>
    <p:sldId id="302" r:id="rId14"/>
    <p:sldId id="303" r:id="rId15"/>
    <p:sldId id="313" r:id="rId16"/>
    <p:sldId id="294" r:id="rId17"/>
    <p:sldId id="304" r:id="rId18"/>
    <p:sldId id="306" r:id="rId19"/>
    <p:sldId id="314" r:id="rId20"/>
    <p:sldId id="293" r:id="rId21"/>
    <p:sldId id="297" r:id="rId22"/>
    <p:sldId id="299" r:id="rId23"/>
    <p:sldId id="300" r:id="rId24"/>
    <p:sldId id="315" r:id="rId25"/>
    <p:sldId id="295" r:id="rId26"/>
    <p:sldId id="310" r:id="rId27"/>
    <p:sldId id="311" r:id="rId28"/>
    <p:sldId id="312" r:id="rId29"/>
    <p:sldId id="316" r:id="rId30"/>
    <p:sldId id="291" r:id="rId31"/>
    <p:sldId id="318" r:id="rId32"/>
    <p:sldId id="319" r:id="rId33"/>
    <p:sldId id="320" r:id="rId34"/>
    <p:sldId id="290" r:id="rId35"/>
    <p:sldId id="317" r:id="rId36"/>
    <p:sldId id="277" r:id="rId37"/>
    <p:sldId id="258" r:id="rId38"/>
    <p:sldId id="307" r:id="rId39"/>
    <p:sldId id="30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724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8A89B-8D59-4B23-BC55-D34ABC3D7C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2353E-89BE-4F5A-8567-33A814C3D370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Оценку (диагностику) состояния нарушенных/утраченных и сохранных функций организма пациента, структур, активности и участия пациента в повседневной деятельности, факторов окружающей среды пациента, оказывающих влияние на обследуемые функции, активность и участие пациента при актуальном клиническом состоянии пациента;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факторов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риска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проведения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реабилитационных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мероприятий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факторов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ограничивающих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проведение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реабилитационных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мероприятий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функциональных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резервов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организма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влияющих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на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исход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реабилитационного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процесса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на основании лабораторного, инструментального и клинического обследования пациента с использованием специальных тестов и шкал в соответствии с клиническими рекомендациями и протоколами с учетом стандартов медицинской помощи;</a:t>
          </a:r>
        </a:p>
      </dgm:t>
    </dgm:pt>
    <dgm:pt modelId="{D55BF225-B5C1-436A-A49C-9F77948C21CC}" type="parTrans" cxnId="{74E5A605-28DA-40CE-A7DA-B576D9D37A26}">
      <dgm:prSet/>
      <dgm:spPr/>
      <dgm:t>
        <a:bodyPr/>
        <a:lstStyle/>
        <a:p>
          <a:endParaRPr lang="ru-RU"/>
        </a:p>
      </dgm:t>
    </dgm:pt>
    <dgm:pt modelId="{8C4392DB-8189-4D91-8535-5EA3CADEE57C}" type="sibTrans" cxnId="{74E5A605-28DA-40CE-A7DA-B576D9D37A26}">
      <dgm:prSet/>
      <dgm:spPr/>
      <dgm:t>
        <a:bodyPr/>
        <a:lstStyle/>
        <a:p>
          <a:endParaRPr lang="ru-RU"/>
        </a:p>
      </dgm:t>
    </dgm:pt>
    <dgm:pt modelId="{E4503CA5-B1A1-46E4-B116-BA474E141850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Формулирование реабилитационного диагноза, дополняющего клинический диагноз по Международной классификации болезней десятого пересмотра и описывающего все компоненты здоровья (медицинские, психологические, социальные) в категориях Международной классификации функционирования, ограничений жизнедеятельности и здоровья (далее − МКФ) на момент проведения обследования</a:t>
          </a:r>
        </a:p>
      </dgm:t>
    </dgm:pt>
    <dgm:pt modelId="{7E6D9FA7-389F-474C-85C1-04E4606213F5}" type="parTrans" cxnId="{36ED064B-AFD5-4B62-8277-6BA75334CD45}">
      <dgm:prSet/>
      <dgm:spPr/>
      <dgm:t>
        <a:bodyPr/>
        <a:lstStyle/>
        <a:p>
          <a:endParaRPr lang="ru-RU"/>
        </a:p>
      </dgm:t>
    </dgm:pt>
    <dgm:pt modelId="{61F4A5C2-6011-453C-95CF-B0748F62EAD2}" type="sibTrans" cxnId="{36ED064B-AFD5-4B62-8277-6BA75334CD45}">
      <dgm:prSet/>
      <dgm:spPr/>
      <dgm:t>
        <a:bodyPr/>
        <a:lstStyle/>
        <a:p>
          <a:endParaRPr lang="ru-RU"/>
        </a:p>
      </dgm:t>
    </dgm:pt>
    <dgm:pt modelId="{79ACDE1B-F2BF-47E4-8CF5-37DE15A49194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Определение реабилитационного потенциала (реабилитационного прогноза) - уровня максимально возможного от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преморбидного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состояния восстановления функций, структур и жизнедеятельности пациента (возвращение к прежней профессиональной или иной трудовой деятельности, сохранение возможности осуществления повседневной деятельности, возвращение способности к самообслуживанию) в намеченный отрезок времени с учетом нозологических, этнических,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этиопатогенетических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, социальных и средовых факторов, а также индивидуальных функциональных резервов и компенсаторных возможностей пациента при условии</a:t>
          </a:r>
          <a:r>
            <a:rPr lang="ru-RU" sz="16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адекватной мотивированности по отношению к предстоящему реабилитационному лечению со стороны его самого и/или его законного представителя</a:t>
          </a:r>
        </a:p>
      </dgm:t>
    </dgm:pt>
    <dgm:pt modelId="{E777357B-84AE-4C7D-BFC2-16954E204E73}" type="parTrans" cxnId="{1807EA31-45B3-4D0B-ACFE-104775CD47B0}">
      <dgm:prSet/>
      <dgm:spPr/>
      <dgm:t>
        <a:bodyPr/>
        <a:lstStyle/>
        <a:p>
          <a:endParaRPr lang="ru-RU"/>
        </a:p>
      </dgm:t>
    </dgm:pt>
    <dgm:pt modelId="{6332D93C-3EBD-4B33-8804-C57C0F1FDDBF}" type="sibTrans" cxnId="{1807EA31-45B3-4D0B-ACFE-104775CD47B0}">
      <dgm:prSet/>
      <dgm:spPr/>
      <dgm:t>
        <a:bodyPr/>
        <a:lstStyle/>
        <a:p>
          <a:endParaRPr lang="ru-RU"/>
        </a:p>
      </dgm:t>
    </dgm:pt>
    <dgm:pt modelId="{7E7418F0-ADAC-4F7A-86B7-5129163E9787}" type="pres">
      <dgm:prSet presAssocID="{39C8A89B-8D59-4B23-BC55-D34ABC3D7C62}" presName="linear" presStyleCnt="0">
        <dgm:presLayoutVars>
          <dgm:dir/>
          <dgm:animLvl val="lvl"/>
          <dgm:resizeHandles val="exact"/>
        </dgm:presLayoutVars>
      </dgm:prSet>
      <dgm:spPr/>
    </dgm:pt>
    <dgm:pt modelId="{17E4A378-4503-4E99-81AD-6B2A0A0CC712}" type="pres">
      <dgm:prSet presAssocID="{BC12353E-89BE-4F5A-8567-33A814C3D370}" presName="parentLin" presStyleCnt="0"/>
      <dgm:spPr/>
    </dgm:pt>
    <dgm:pt modelId="{00FEBE8D-43B7-4AE0-B4D7-71C79E06135D}" type="pres">
      <dgm:prSet presAssocID="{BC12353E-89BE-4F5A-8567-33A814C3D370}" presName="parentLeftMargin" presStyleLbl="node1" presStyleIdx="0" presStyleCnt="3"/>
      <dgm:spPr/>
    </dgm:pt>
    <dgm:pt modelId="{5AE48837-BEB3-4D24-80DB-52DD5B232992}" type="pres">
      <dgm:prSet presAssocID="{BC12353E-89BE-4F5A-8567-33A814C3D370}" presName="parentText" presStyleLbl="node1" presStyleIdx="0" presStyleCnt="3" custScaleX="143919" custScaleY="423846">
        <dgm:presLayoutVars>
          <dgm:chMax val="0"/>
          <dgm:bulletEnabled val="1"/>
        </dgm:presLayoutVars>
      </dgm:prSet>
      <dgm:spPr/>
    </dgm:pt>
    <dgm:pt modelId="{FE2AF175-DC3A-444D-9138-988B12BC7CA8}" type="pres">
      <dgm:prSet presAssocID="{BC12353E-89BE-4F5A-8567-33A814C3D370}" presName="negativeSpace" presStyleCnt="0"/>
      <dgm:spPr/>
    </dgm:pt>
    <dgm:pt modelId="{D5F88E46-E19C-4EED-9413-FCFFE710E6CD}" type="pres">
      <dgm:prSet presAssocID="{BC12353E-89BE-4F5A-8567-33A814C3D370}" presName="childText" presStyleLbl="conFgAcc1" presStyleIdx="0" presStyleCnt="3">
        <dgm:presLayoutVars>
          <dgm:bulletEnabled val="1"/>
        </dgm:presLayoutVars>
      </dgm:prSet>
      <dgm:spPr/>
    </dgm:pt>
    <dgm:pt modelId="{A1E2144B-E1EB-4305-B229-ECEEDA2E3B93}" type="pres">
      <dgm:prSet presAssocID="{8C4392DB-8189-4D91-8535-5EA3CADEE57C}" presName="spaceBetweenRectangles" presStyleCnt="0"/>
      <dgm:spPr/>
    </dgm:pt>
    <dgm:pt modelId="{2331072A-C55D-4D06-BEF9-73BC2AEF45DB}" type="pres">
      <dgm:prSet presAssocID="{E4503CA5-B1A1-46E4-B116-BA474E141850}" presName="parentLin" presStyleCnt="0"/>
      <dgm:spPr/>
    </dgm:pt>
    <dgm:pt modelId="{E7D8CF78-73CF-47C3-98D6-7966D9C2D485}" type="pres">
      <dgm:prSet presAssocID="{E4503CA5-B1A1-46E4-B116-BA474E141850}" presName="parentLeftMargin" presStyleLbl="node1" presStyleIdx="0" presStyleCnt="3"/>
      <dgm:spPr/>
    </dgm:pt>
    <dgm:pt modelId="{3ACC9DAE-2225-4D1E-8A87-F61C0A036356}" type="pres">
      <dgm:prSet presAssocID="{E4503CA5-B1A1-46E4-B116-BA474E141850}" presName="parentText" presStyleLbl="node1" presStyleIdx="1" presStyleCnt="3" custScaleX="146290" custScaleY="390178">
        <dgm:presLayoutVars>
          <dgm:chMax val="0"/>
          <dgm:bulletEnabled val="1"/>
        </dgm:presLayoutVars>
      </dgm:prSet>
      <dgm:spPr/>
    </dgm:pt>
    <dgm:pt modelId="{AF4CA994-CE52-4B09-9D11-937902B1D48E}" type="pres">
      <dgm:prSet presAssocID="{E4503CA5-B1A1-46E4-B116-BA474E141850}" presName="negativeSpace" presStyleCnt="0"/>
      <dgm:spPr/>
    </dgm:pt>
    <dgm:pt modelId="{F5680406-088D-4222-A341-A60FE243586A}" type="pres">
      <dgm:prSet presAssocID="{E4503CA5-B1A1-46E4-B116-BA474E141850}" presName="childText" presStyleLbl="conFgAcc1" presStyleIdx="1" presStyleCnt="3">
        <dgm:presLayoutVars>
          <dgm:bulletEnabled val="1"/>
        </dgm:presLayoutVars>
      </dgm:prSet>
      <dgm:spPr/>
    </dgm:pt>
    <dgm:pt modelId="{58095AEE-4281-4858-903D-B1A251EB07D9}" type="pres">
      <dgm:prSet presAssocID="{61F4A5C2-6011-453C-95CF-B0748F62EAD2}" presName="spaceBetweenRectangles" presStyleCnt="0"/>
      <dgm:spPr/>
    </dgm:pt>
    <dgm:pt modelId="{2DD328AD-8477-47E5-979E-5E4C1CDE212F}" type="pres">
      <dgm:prSet presAssocID="{79ACDE1B-F2BF-47E4-8CF5-37DE15A49194}" presName="parentLin" presStyleCnt="0"/>
      <dgm:spPr/>
    </dgm:pt>
    <dgm:pt modelId="{9631AE0B-C9C0-4F81-B49D-C64CC1F1AF7D}" type="pres">
      <dgm:prSet presAssocID="{79ACDE1B-F2BF-47E4-8CF5-37DE15A49194}" presName="parentLeftMargin" presStyleLbl="node1" presStyleIdx="1" presStyleCnt="3"/>
      <dgm:spPr/>
    </dgm:pt>
    <dgm:pt modelId="{529A98C0-7C22-4FB3-B5E8-97AC2E7DA9CC}" type="pres">
      <dgm:prSet presAssocID="{79ACDE1B-F2BF-47E4-8CF5-37DE15A49194}" presName="parentText" presStyleLbl="node1" presStyleIdx="2" presStyleCnt="3" custScaleX="141922" custScaleY="496416">
        <dgm:presLayoutVars>
          <dgm:chMax val="0"/>
          <dgm:bulletEnabled val="1"/>
        </dgm:presLayoutVars>
      </dgm:prSet>
      <dgm:spPr/>
    </dgm:pt>
    <dgm:pt modelId="{333FAAFD-E48D-457E-A751-9120D4409D9B}" type="pres">
      <dgm:prSet presAssocID="{79ACDE1B-F2BF-47E4-8CF5-37DE15A49194}" presName="negativeSpace" presStyleCnt="0"/>
      <dgm:spPr/>
    </dgm:pt>
    <dgm:pt modelId="{27CD2AA9-AB9E-40E1-92FD-947F4E97FFB8}" type="pres">
      <dgm:prSet presAssocID="{79ACDE1B-F2BF-47E4-8CF5-37DE15A491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E5A605-28DA-40CE-A7DA-B576D9D37A26}" srcId="{39C8A89B-8D59-4B23-BC55-D34ABC3D7C62}" destId="{BC12353E-89BE-4F5A-8567-33A814C3D370}" srcOrd="0" destOrd="0" parTransId="{D55BF225-B5C1-436A-A49C-9F77948C21CC}" sibTransId="{8C4392DB-8189-4D91-8535-5EA3CADEE57C}"/>
    <dgm:cxn modelId="{4C108815-B3ED-4CDB-B82A-FDB82FED0421}" type="presOf" srcId="{39C8A89B-8D59-4B23-BC55-D34ABC3D7C62}" destId="{7E7418F0-ADAC-4F7A-86B7-5129163E9787}" srcOrd="0" destOrd="0" presId="urn:microsoft.com/office/officeart/2005/8/layout/list1"/>
    <dgm:cxn modelId="{1807EA31-45B3-4D0B-ACFE-104775CD47B0}" srcId="{39C8A89B-8D59-4B23-BC55-D34ABC3D7C62}" destId="{79ACDE1B-F2BF-47E4-8CF5-37DE15A49194}" srcOrd="2" destOrd="0" parTransId="{E777357B-84AE-4C7D-BFC2-16954E204E73}" sibTransId="{6332D93C-3EBD-4B33-8804-C57C0F1FDDBF}"/>
    <dgm:cxn modelId="{14E64D41-B395-4C06-B4EE-AC4A586AEFDB}" type="presOf" srcId="{79ACDE1B-F2BF-47E4-8CF5-37DE15A49194}" destId="{529A98C0-7C22-4FB3-B5E8-97AC2E7DA9CC}" srcOrd="1" destOrd="0" presId="urn:microsoft.com/office/officeart/2005/8/layout/list1"/>
    <dgm:cxn modelId="{36ED064B-AFD5-4B62-8277-6BA75334CD45}" srcId="{39C8A89B-8D59-4B23-BC55-D34ABC3D7C62}" destId="{E4503CA5-B1A1-46E4-B116-BA474E141850}" srcOrd="1" destOrd="0" parTransId="{7E6D9FA7-389F-474C-85C1-04E4606213F5}" sibTransId="{61F4A5C2-6011-453C-95CF-B0748F62EAD2}"/>
    <dgm:cxn modelId="{7D276E4B-7FB4-4541-88EB-05AA9AA8E037}" type="presOf" srcId="{E4503CA5-B1A1-46E4-B116-BA474E141850}" destId="{E7D8CF78-73CF-47C3-98D6-7966D9C2D485}" srcOrd="0" destOrd="0" presId="urn:microsoft.com/office/officeart/2005/8/layout/list1"/>
    <dgm:cxn modelId="{490DA88F-2F75-4330-B204-19525685B91F}" type="presOf" srcId="{79ACDE1B-F2BF-47E4-8CF5-37DE15A49194}" destId="{9631AE0B-C9C0-4F81-B49D-C64CC1F1AF7D}" srcOrd="0" destOrd="0" presId="urn:microsoft.com/office/officeart/2005/8/layout/list1"/>
    <dgm:cxn modelId="{198DAEA4-D420-4AB5-8B32-973AA26F9337}" type="presOf" srcId="{BC12353E-89BE-4F5A-8567-33A814C3D370}" destId="{00FEBE8D-43B7-4AE0-B4D7-71C79E06135D}" srcOrd="0" destOrd="0" presId="urn:microsoft.com/office/officeart/2005/8/layout/list1"/>
    <dgm:cxn modelId="{153B0AC1-55D6-444B-A13A-1D0D957E0DA5}" type="presOf" srcId="{E4503CA5-B1A1-46E4-B116-BA474E141850}" destId="{3ACC9DAE-2225-4D1E-8A87-F61C0A036356}" srcOrd="1" destOrd="0" presId="urn:microsoft.com/office/officeart/2005/8/layout/list1"/>
    <dgm:cxn modelId="{DD0D0DEF-FB46-4F30-A60F-AA86E7694060}" type="presOf" srcId="{BC12353E-89BE-4F5A-8567-33A814C3D370}" destId="{5AE48837-BEB3-4D24-80DB-52DD5B232992}" srcOrd="1" destOrd="0" presId="urn:microsoft.com/office/officeart/2005/8/layout/list1"/>
    <dgm:cxn modelId="{F583B1B8-32FA-4AD3-B79D-8881DB7CC7BD}" type="presParOf" srcId="{7E7418F0-ADAC-4F7A-86B7-5129163E9787}" destId="{17E4A378-4503-4E99-81AD-6B2A0A0CC712}" srcOrd="0" destOrd="0" presId="urn:microsoft.com/office/officeart/2005/8/layout/list1"/>
    <dgm:cxn modelId="{E99D1195-1D5E-4D17-860A-38668E5CFEE8}" type="presParOf" srcId="{17E4A378-4503-4E99-81AD-6B2A0A0CC712}" destId="{00FEBE8D-43B7-4AE0-B4D7-71C79E06135D}" srcOrd="0" destOrd="0" presId="urn:microsoft.com/office/officeart/2005/8/layout/list1"/>
    <dgm:cxn modelId="{8FAA07C6-07C1-4D58-BF41-6282DF2FF5DF}" type="presParOf" srcId="{17E4A378-4503-4E99-81AD-6B2A0A0CC712}" destId="{5AE48837-BEB3-4D24-80DB-52DD5B232992}" srcOrd="1" destOrd="0" presId="urn:microsoft.com/office/officeart/2005/8/layout/list1"/>
    <dgm:cxn modelId="{D39498E7-A3F4-459A-ACBC-F94968322902}" type="presParOf" srcId="{7E7418F0-ADAC-4F7A-86B7-5129163E9787}" destId="{FE2AF175-DC3A-444D-9138-988B12BC7CA8}" srcOrd="1" destOrd="0" presId="urn:microsoft.com/office/officeart/2005/8/layout/list1"/>
    <dgm:cxn modelId="{7F8AAB84-5417-44DB-9A2A-AFB8ED09AA3B}" type="presParOf" srcId="{7E7418F0-ADAC-4F7A-86B7-5129163E9787}" destId="{D5F88E46-E19C-4EED-9413-FCFFE710E6CD}" srcOrd="2" destOrd="0" presId="urn:microsoft.com/office/officeart/2005/8/layout/list1"/>
    <dgm:cxn modelId="{EF6131E2-FB33-46BB-A52D-572D65858B20}" type="presParOf" srcId="{7E7418F0-ADAC-4F7A-86B7-5129163E9787}" destId="{A1E2144B-E1EB-4305-B229-ECEEDA2E3B93}" srcOrd="3" destOrd="0" presId="urn:microsoft.com/office/officeart/2005/8/layout/list1"/>
    <dgm:cxn modelId="{E4A5628D-7DEC-4C22-834A-3A68613EC402}" type="presParOf" srcId="{7E7418F0-ADAC-4F7A-86B7-5129163E9787}" destId="{2331072A-C55D-4D06-BEF9-73BC2AEF45DB}" srcOrd="4" destOrd="0" presId="urn:microsoft.com/office/officeart/2005/8/layout/list1"/>
    <dgm:cxn modelId="{BA0DB94B-6561-4881-B275-B63DA4373680}" type="presParOf" srcId="{2331072A-C55D-4D06-BEF9-73BC2AEF45DB}" destId="{E7D8CF78-73CF-47C3-98D6-7966D9C2D485}" srcOrd="0" destOrd="0" presId="urn:microsoft.com/office/officeart/2005/8/layout/list1"/>
    <dgm:cxn modelId="{D0131D3D-0537-43E3-87B6-43F0EBFB94DA}" type="presParOf" srcId="{2331072A-C55D-4D06-BEF9-73BC2AEF45DB}" destId="{3ACC9DAE-2225-4D1E-8A87-F61C0A036356}" srcOrd="1" destOrd="0" presId="urn:microsoft.com/office/officeart/2005/8/layout/list1"/>
    <dgm:cxn modelId="{69707A6C-B5EB-409E-BA93-1D663548B7D1}" type="presParOf" srcId="{7E7418F0-ADAC-4F7A-86B7-5129163E9787}" destId="{AF4CA994-CE52-4B09-9D11-937902B1D48E}" srcOrd="5" destOrd="0" presId="urn:microsoft.com/office/officeart/2005/8/layout/list1"/>
    <dgm:cxn modelId="{50E65198-30D9-42A2-A33C-ED6539D5DB73}" type="presParOf" srcId="{7E7418F0-ADAC-4F7A-86B7-5129163E9787}" destId="{F5680406-088D-4222-A341-A60FE243586A}" srcOrd="6" destOrd="0" presId="urn:microsoft.com/office/officeart/2005/8/layout/list1"/>
    <dgm:cxn modelId="{ED2EAAF0-D714-4A44-82DC-C2CC2133DD4F}" type="presParOf" srcId="{7E7418F0-ADAC-4F7A-86B7-5129163E9787}" destId="{58095AEE-4281-4858-903D-B1A251EB07D9}" srcOrd="7" destOrd="0" presId="urn:microsoft.com/office/officeart/2005/8/layout/list1"/>
    <dgm:cxn modelId="{F17F4615-86A8-4A78-BE09-7FE672747C45}" type="presParOf" srcId="{7E7418F0-ADAC-4F7A-86B7-5129163E9787}" destId="{2DD328AD-8477-47E5-979E-5E4C1CDE212F}" srcOrd="8" destOrd="0" presId="urn:microsoft.com/office/officeart/2005/8/layout/list1"/>
    <dgm:cxn modelId="{1C16D97F-DD03-450B-B969-A49FBBF18232}" type="presParOf" srcId="{2DD328AD-8477-47E5-979E-5E4C1CDE212F}" destId="{9631AE0B-C9C0-4F81-B49D-C64CC1F1AF7D}" srcOrd="0" destOrd="0" presId="urn:microsoft.com/office/officeart/2005/8/layout/list1"/>
    <dgm:cxn modelId="{94152918-C4B7-46D1-A954-696FD7E9FFB2}" type="presParOf" srcId="{2DD328AD-8477-47E5-979E-5E4C1CDE212F}" destId="{529A98C0-7C22-4FB3-B5E8-97AC2E7DA9CC}" srcOrd="1" destOrd="0" presId="urn:microsoft.com/office/officeart/2005/8/layout/list1"/>
    <dgm:cxn modelId="{A7B06893-B5C8-45E6-ABE3-515A58179C6E}" type="presParOf" srcId="{7E7418F0-ADAC-4F7A-86B7-5129163E9787}" destId="{333FAAFD-E48D-457E-A751-9120D4409D9B}" srcOrd="9" destOrd="0" presId="urn:microsoft.com/office/officeart/2005/8/layout/list1"/>
    <dgm:cxn modelId="{6236ADFF-7E52-46B2-8B0C-353FDA8592E1}" type="presParOf" srcId="{7E7418F0-ADAC-4F7A-86B7-5129163E9787}" destId="{27CD2AA9-AB9E-40E1-92FD-947F4E97FF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8A89B-8D59-4B23-BC55-D34ABC3D7C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461605-F9C5-4F9F-BCAC-A88EFC2F4688}">
      <dgm:prSet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Оценку эффективности реализованных в рамках ИПМР реабилитационных мероприятий, выписку пациента с использованием унифицированной формы выписного эпикриза или дальнейшую маршрутизацию пациента для продолжения реабилитационного лечения или паллиативной помощи, или медицинского ухода  в соответствии с действующими порядками оказания медицинской  помощи, клиническими рекомендациями (протоколами лечения) по вопросам оказания медицинской помощи, с учетом стандартов медицинской помощи</a:t>
          </a:r>
        </a:p>
      </dgm:t>
    </dgm:pt>
    <dgm:pt modelId="{59AFEE84-2C9B-4290-8A7F-D16771DB66C2}" type="parTrans" cxnId="{83E2F7BB-FA15-43AC-9EE0-15930B6BD0D5}">
      <dgm:prSet/>
      <dgm:spPr/>
      <dgm:t>
        <a:bodyPr/>
        <a:lstStyle/>
        <a:p>
          <a:endParaRPr lang="ru-RU"/>
        </a:p>
      </dgm:t>
    </dgm:pt>
    <dgm:pt modelId="{1E4FFF17-5FAF-461C-8C14-FA4B3AD502FF}" type="sibTrans" cxnId="{83E2F7BB-FA15-43AC-9EE0-15930B6BD0D5}">
      <dgm:prSet/>
      <dgm:spPr/>
      <dgm:t>
        <a:bodyPr/>
        <a:lstStyle/>
        <a:p>
          <a:endParaRPr lang="ru-RU"/>
        </a:p>
      </dgm:t>
    </dgm:pt>
    <dgm:pt modelId="{F28D4D40-DCA1-4EDA-BFEC-C63CCAFBE848}">
      <dgm:prSet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Ведение госпитального, популяционного и территориального регистра пациентов, включенных в медицинскую реабилитацию, в том числе инвалидов, для обеспечения преемственности в оказании помощи по медицинской реабилитации с учреждениями Министерства труда и социальной защиты РФ.</a:t>
          </a:r>
        </a:p>
      </dgm:t>
    </dgm:pt>
    <dgm:pt modelId="{397A293B-2696-4F79-996F-FEE7AC6959CA}" type="parTrans" cxnId="{762D524A-2A75-458A-9AC7-F054F045C14E}">
      <dgm:prSet/>
      <dgm:spPr/>
      <dgm:t>
        <a:bodyPr/>
        <a:lstStyle/>
        <a:p>
          <a:endParaRPr lang="ru-RU"/>
        </a:p>
      </dgm:t>
    </dgm:pt>
    <dgm:pt modelId="{1743999D-BFCC-41D5-B1FD-94E0F983DD4F}" type="sibTrans" cxnId="{762D524A-2A75-458A-9AC7-F054F045C14E}">
      <dgm:prSet/>
      <dgm:spPr/>
      <dgm:t>
        <a:bodyPr/>
        <a:lstStyle/>
        <a:p>
          <a:endParaRPr lang="ru-RU"/>
        </a:p>
      </dgm:t>
    </dgm:pt>
    <dgm:pt modelId="{7E7418F0-ADAC-4F7A-86B7-5129163E9787}" type="pres">
      <dgm:prSet presAssocID="{39C8A89B-8D59-4B23-BC55-D34ABC3D7C62}" presName="linear" presStyleCnt="0">
        <dgm:presLayoutVars>
          <dgm:dir/>
          <dgm:animLvl val="lvl"/>
          <dgm:resizeHandles val="exact"/>
        </dgm:presLayoutVars>
      </dgm:prSet>
      <dgm:spPr/>
    </dgm:pt>
    <dgm:pt modelId="{D6E50018-6A68-4AEC-984B-07C69208E946}" type="pres">
      <dgm:prSet presAssocID="{66461605-F9C5-4F9F-BCAC-A88EFC2F4688}" presName="parentLin" presStyleCnt="0"/>
      <dgm:spPr/>
    </dgm:pt>
    <dgm:pt modelId="{2D53043F-0ADF-46ED-A5B5-30FB91C9AB2B}" type="pres">
      <dgm:prSet presAssocID="{66461605-F9C5-4F9F-BCAC-A88EFC2F4688}" presName="parentLeftMargin" presStyleLbl="node1" presStyleIdx="0" presStyleCnt="2"/>
      <dgm:spPr/>
    </dgm:pt>
    <dgm:pt modelId="{DD9CFAF9-3D40-4C96-B5C1-CB84DF9E5C32}" type="pres">
      <dgm:prSet presAssocID="{66461605-F9C5-4F9F-BCAC-A88EFC2F4688}" presName="parentText" presStyleLbl="node1" presStyleIdx="0" presStyleCnt="2" custScaleX="147570" custScaleY="210000">
        <dgm:presLayoutVars>
          <dgm:chMax val="0"/>
          <dgm:bulletEnabled val="1"/>
        </dgm:presLayoutVars>
      </dgm:prSet>
      <dgm:spPr/>
    </dgm:pt>
    <dgm:pt modelId="{8448F439-90BB-406A-BE3A-A0DA756C32D1}" type="pres">
      <dgm:prSet presAssocID="{66461605-F9C5-4F9F-BCAC-A88EFC2F4688}" presName="negativeSpace" presStyleCnt="0"/>
      <dgm:spPr/>
    </dgm:pt>
    <dgm:pt modelId="{9B2F5950-001A-4D50-8112-5116DFADA17E}" type="pres">
      <dgm:prSet presAssocID="{66461605-F9C5-4F9F-BCAC-A88EFC2F4688}" presName="childText" presStyleLbl="conFgAcc1" presStyleIdx="0" presStyleCnt="2">
        <dgm:presLayoutVars>
          <dgm:bulletEnabled val="1"/>
        </dgm:presLayoutVars>
      </dgm:prSet>
      <dgm:spPr/>
    </dgm:pt>
    <dgm:pt modelId="{289ACB2E-177F-4924-AFAC-7CEFD26BEAD4}" type="pres">
      <dgm:prSet presAssocID="{1E4FFF17-5FAF-461C-8C14-FA4B3AD502FF}" presName="spaceBetweenRectangles" presStyleCnt="0"/>
      <dgm:spPr/>
    </dgm:pt>
    <dgm:pt modelId="{4FBD837B-A8F5-4B77-B5F2-D33D964BD4BF}" type="pres">
      <dgm:prSet presAssocID="{F28D4D40-DCA1-4EDA-BFEC-C63CCAFBE848}" presName="parentLin" presStyleCnt="0"/>
      <dgm:spPr/>
    </dgm:pt>
    <dgm:pt modelId="{2B1C6511-69CF-4A6C-93BB-8D21A175E36D}" type="pres">
      <dgm:prSet presAssocID="{F28D4D40-DCA1-4EDA-BFEC-C63CCAFBE848}" presName="parentLeftMargin" presStyleLbl="node1" presStyleIdx="0" presStyleCnt="2"/>
      <dgm:spPr/>
    </dgm:pt>
    <dgm:pt modelId="{41FD1698-F38C-4D76-97A7-157E6A88F4E4}" type="pres">
      <dgm:prSet presAssocID="{F28D4D40-DCA1-4EDA-BFEC-C63CCAFBE848}" presName="parentText" presStyleLbl="node1" presStyleIdx="1" presStyleCnt="2" custScaleX="147570" custScaleY="174490">
        <dgm:presLayoutVars>
          <dgm:chMax val="0"/>
          <dgm:bulletEnabled val="1"/>
        </dgm:presLayoutVars>
      </dgm:prSet>
      <dgm:spPr/>
    </dgm:pt>
    <dgm:pt modelId="{90B2958B-C5C1-48BE-A1C5-448971C6D141}" type="pres">
      <dgm:prSet presAssocID="{F28D4D40-DCA1-4EDA-BFEC-C63CCAFBE848}" presName="negativeSpace" presStyleCnt="0"/>
      <dgm:spPr/>
    </dgm:pt>
    <dgm:pt modelId="{DEF82091-1D8C-49BC-8A06-24E677E2CEF5}" type="pres">
      <dgm:prSet presAssocID="{F28D4D40-DCA1-4EDA-BFEC-C63CCAFBE84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C108815-B3ED-4CDB-B82A-FDB82FED0421}" type="presOf" srcId="{39C8A89B-8D59-4B23-BC55-D34ABC3D7C62}" destId="{7E7418F0-ADAC-4F7A-86B7-5129163E9787}" srcOrd="0" destOrd="0" presId="urn:microsoft.com/office/officeart/2005/8/layout/list1"/>
    <dgm:cxn modelId="{3F99E52E-86EB-467A-92EF-0382FF3C9EAD}" type="presOf" srcId="{F28D4D40-DCA1-4EDA-BFEC-C63CCAFBE848}" destId="{41FD1698-F38C-4D76-97A7-157E6A88F4E4}" srcOrd="1" destOrd="0" presId="urn:microsoft.com/office/officeart/2005/8/layout/list1"/>
    <dgm:cxn modelId="{4D3C9360-6243-41B7-81E0-4E717F3664C9}" type="presOf" srcId="{66461605-F9C5-4F9F-BCAC-A88EFC2F4688}" destId="{DD9CFAF9-3D40-4C96-B5C1-CB84DF9E5C32}" srcOrd="1" destOrd="0" presId="urn:microsoft.com/office/officeart/2005/8/layout/list1"/>
    <dgm:cxn modelId="{79239B44-7CF7-449E-9EB5-8D399876C673}" type="presOf" srcId="{66461605-F9C5-4F9F-BCAC-A88EFC2F4688}" destId="{2D53043F-0ADF-46ED-A5B5-30FB91C9AB2B}" srcOrd="0" destOrd="0" presId="urn:microsoft.com/office/officeart/2005/8/layout/list1"/>
    <dgm:cxn modelId="{762D524A-2A75-458A-9AC7-F054F045C14E}" srcId="{39C8A89B-8D59-4B23-BC55-D34ABC3D7C62}" destId="{F28D4D40-DCA1-4EDA-BFEC-C63CCAFBE848}" srcOrd="1" destOrd="0" parTransId="{397A293B-2696-4F79-996F-FEE7AC6959CA}" sibTransId="{1743999D-BFCC-41D5-B1FD-94E0F983DD4F}"/>
    <dgm:cxn modelId="{D5C0076F-D4A0-44E9-8C66-E0E8BB0DD650}" type="presOf" srcId="{F28D4D40-DCA1-4EDA-BFEC-C63CCAFBE848}" destId="{2B1C6511-69CF-4A6C-93BB-8D21A175E36D}" srcOrd="0" destOrd="0" presId="urn:microsoft.com/office/officeart/2005/8/layout/list1"/>
    <dgm:cxn modelId="{83E2F7BB-FA15-43AC-9EE0-15930B6BD0D5}" srcId="{39C8A89B-8D59-4B23-BC55-D34ABC3D7C62}" destId="{66461605-F9C5-4F9F-BCAC-A88EFC2F4688}" srcOrd="0" destOrd="0" parTransId="{59AFEE84-2C9B-4290-8A7F-D16771DB66C2}" sibTransId="{1E4FFF17-5FAF-461C-8C14-FA4B3AD502FF}"/>
    <dgm:cxn modelId="{6BEC6601-874F-4BBD-BAE2-DD50FC42AD9B}" type="presParOf" srcId="{7E7418F0-ADAC-4F7A-86B7-5129163E9787}" destId="{D6E50018-6A68-4AEC-984B-07C69208E946}" srcOrd="0" destOrd="0" presId="urn:microsoft.com/office/officeart/2005/8/layout/list1"/>
    <dgm:cxn modelId="{33EBBDF4-0AAD-47FD-8196-C0B03398A80E}" type="presParOf" srcId="{D6E50018-6A68-4AEC-984B-07C69208E946}" destId="{2D53043F-0ADF-46ED-A5B5-30FB91C9AB2B}" srcOrd="0" destOrd="0" presId="urn:microsoft.com/office/officeart/2005/8/layout/list1"/>
    <dgm:cxn modelId="{C5506C56-944F-4769-B5BC-70B6BD3791A5}" type="presParOf" srcId="{D6E50018-6A68-4AEC-984B-07C69208E946}" destId="{DD9CFAF9-3D40-4C96-B5C1-CB84DF9E5C32}" srcOrd="1" destOrd="0" presId="urn:microsoft.com/office/officeart/2005/8/layout/list1"/>
    <dgm:cxn modelId="{4F910338-167B-4D22-ACC5-18D1D36149D6}" type="presParOf" srcId="{7E7418F0-ADAC-4F7A-86B7-5129163E9787}" destId="{8448F439-90BB-406A-BE3A-A0DA756C32D1}" srcOrd="1" destOrd="0" presId="urn:microsoft.com/office/officeart/2005/8/layout/list1"/>
    <dgm:cxn modelId="{21747809-F827-416B-8692-9AD5EC1B2484}" type="presParOf" srcId="{7E7418F0-ADAC-4F7A-86B7-5129163E9787}" destId="{9B2F5950-001A-4D50-8112-5116DFADA17E}" srcOrd="2" destOrd="0" presId="urn:microsoft.com/office/officeart/2005/8/layout/list1"/>
    <dgm:cxn modelId="{392154B9-0E78-4F5D-B4EE-9FB843F8B1AB}" type="presParOf" srcId="{7E7418F0-ADAC-4F7A-86B7-5129163E9787}" destId="{289ACB2E-177F-4924-AFAC-7CEFD26BEAD4}" srcOrd="3" destOrd="0" presId="urn:microsoft.com/office/officeart/2005/8/layout/list1"/>
    <dgm:cxn modelId="{13365980-B827-4782-82A5-4AF1CBA17018}" type="presParOf" srcId="{7E7418F0-ADAC-4F7A-86B7-5129163E9787}" destId="{4FBD837B-A8F5-4B77-B5F2-D33D964BD4BF}" srcOrd="4" destOrd="0" presId="urn:microsoft.com/office/officeart/2005/8/layout/list1"/>
    <dgm:cxn modelId="{0A964897-30D6-44AF-A071-C00EAB35D13D}" type="presParOf" srcId="{4FBD837B-A8F5-4B77-B5F2-D33D964BD4BF}" destId="{2B1C6511-69CF-4A6C-93BB-8D21A175E36D}" srcOrd="0" destOrd="0" presId="urn:microsoft.com/office/officeart/2005/8/layout/list1"/>
    <dgm:cxn modelId="{B42BAFF3-F6A5-490F-9A82-7707DF6E0DA8}" type="presParOf" srcId="{4FBD837B-A8F5-4B77-B5F2-D33D964BD4BF}" destId="{41FD1698-F38C-4D76-97A7-157E6A88F4E4}" srcOrd="1" destOrd="0" presId="urn:microsoft.com/office/officeart/2005/8/layout/list1"/>
    <dgm:cxn modelId="{E7D57364-5212-440A-B957-BAC5032A9094}" type="presParOf" srcId="{7E7418F0-ADAC-4F7A-86B7-5129163E9787}" destId="{90B2958B-C5C1-48BE-A1C5-448971C6D141}" srcOrd="5" destOrd="0" presId="urn:microsoft.com/office/officeart/2005/8/layout/list1"/>
    <dgm:cxn modelId="{F0A703F3-1DEC-443A-B30E-87DBDA1A9D54}" type="presParOf" srcId="{7E7418F0-ADAC-4F7A-86B7-5129163E9787}" destId="{DEF82091-1D8C-49BC-8A06-24E677E2CEF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8A89B-8D59-4B23-BC55-D34ABC3D7C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2353E-89BE-4F5A-8567-33A814C3D370}">
      <dgm:prSet phldrT="[Текст]" custT="1"/>
      <dgm:spPr/>
      <dgm:t>
        <a:bodyPr/>
        <a:lstStyle/>
        <a:p>
          <a:pPr algn="just"/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Формирование цели проведения реабилитационных мероприятий, направленной на реализацию реабилитационного потенциала с учетом реабилитационного диагноза, профиля заболевания или состояния пациента, этапа медицинской реабилитации, условий оказания помощи по медицинской реабилитации в соответствии с клиническими рекомендациями (протоколами лечения) по вопросам оказания медицинской помощи по медицинской реабилитации с учетом стандартов медицинской помощи; </a:t>
          </a:r>
        </a:p>
      </dgm:t>
    </dgm:pt>
    <dgm:pt modelId="{D55BF225-B5C1-436A-A49C-9F77948C21CC}" type="parTrans" cxnId="{74E5A605-28DA-40CE-A7DA-B576D9D37A26}">
      <dgm:prSet/>
      <dgm:spPr/>
      <dgm:t>
        <a:bodyPr/>
        <a:lstStyle/>
        <a:p>
          <a:endParaRPr lang="ru-RU"/>
        </a:p>
      </dgm:t>
    </dgm:pt>
    <dgm:pt modelId="{8C4392DB-8189-4D91-8535-5EA3CADEE57C}" type="sibTrans" cxnId="{74E5A605-28DA-40CE-A7DA-B576D9D37A26}">
      <dgm:prSet/>
      <dgm:spPr/>
      <dgm:t>
        <a:bodyPr/>
        <a:lstStyle/>
        <a:p>
          <a:endParaRPr lang="ru-RU"/>
        </a:p>
      </dgm:t>
    </dgm:pt>
    <dgm:pt modelId="{8A07FFC5-24D6-467D-9870-7F341F005AE0}">
      <dgm:prSet custT="1"/>
      <dgm:spPr/>
      <dgm:t>
        <a:bodyPr/>
        <a:lstStyle/>
        <a:p>
          <a:pPr algn="just"/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       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Разработку и реализацию индивидуальной программы медицинской реабилитации (ИПМР) - комплекса регламентированных индивидуализированных, персонифицированных реабилитационных мероприятий, осуществляемых МДБ, ориентированных на выполнение цели реабилитационных мероприятий путем применения комплекса лечебно-диагностических мероприятий и лекарственной терапии, немедикаментозной терапии, психологических воздействий, педагогических методов, социальных вмешательств, естественных факторов, </a:t>
          </a:r>
          <a:r>
            <a:rPr lang="ru-RU" sz="2000" dirty="0" err="1">
              <a:latin typeface="Arial" panose="020B0604020202020204" pitchFamily="34" charset="0"/>
              <a:cs typeface="Arial" panose="020B0604020202020204" pitchFamily="34" charset="0"/>
            </a:rPr>
            <a:t>ассистивных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технологий, адаптирующих окружающую среду к функциональным возможностям пациента и (или) функциональные возможности пациента к окружающей среде, в том числе, посредством использования средств передвижения, протезирования и </a:t>
          </a:r>
          <a:r>
            <a:rPr lang="ru-RU" sz="2000" dirty="0" err="1">
              <a:latin typeface="Arial" panose="020B0604020202020204" pitchFamily="34" charset="0"/>
              <a:cs typeface="Arial" panose="020B0604020202020204" pitchFamily="34" charset="0"/>
            </a:rPr>
            <a:t>ортезирования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2544072C-69BF-4F51-9A64-EBBAC8A29213}" type="parTrans" cxnId="{F48544ED-8329-4CDE-A57C-10DCE8548C73}">
      <dgm:prSet/>
      <dgm:spPr/>
      <dgm:t>
        <a:bodyPr/>
        <a:lstStyle/>
        <a:p>
          <a:endParaRPr lang="ru-RU"/>
        </a:p>
      </dgm:t>
    </dgm:pt>
    <dgm:pt modelId="{22FD5EC1-6D1F-4855-914E-5029924BDFED}" type="sibTrans" cxnId="{F48544ED-8329-4CDE-A57C-10DCE8548C73}">
      <dgm:prSet/>
      <dgm:spPr/>
      <dgm:t>
        <a:bodyPr/>
        <a:lstStyle/>
        <a:p>
          <a:endParaRPr lang="ru-RU"/>
        </a:p>
      </dgm:t>
    </dgm:pt>
    <dgm:pt modelId="{7E7418F0-ADAC-4F7A-86B7-5129163E9787}" type="pres">
      <dgm:prSet presAssocID="{39C8A89B-8D59-4B23-BC55-D34ABC3D7C62}" presName="linear" presStyleCnt="0">
        <dgm:presLayoutVars>
          <dgm:dir/>
          <dgm:animLvl val="lvl"/>
          <dgm:resizeHandles val="exact"/>
        </dgm:presLayoutVars>
      </dgm:prSet>
      <dgm:spPr/>
    </dgm:pt>
    <dgm:pt modelId="{17E4A378-4503-4E99-81AD-6B2A0A0CC712}" type="pres">
      <dgm:prSet presAssocID="{BC12353E-89BE-4F5A-8567-33A814C3D370}" presName="parentLin" presStyleCnt="0"/>
      <dgm:spPr/>
    </dgm:pt>
    <dgm:pt modelId="{00FEBE8D-43B7-4AE0-B4D7-71C79E06135D}" type="pres">
      <dgm:prSet presAssocID="{BC12353E-89BE-4F5A-8567-33A814C3D370}" presName="parentLeftMargin" presStyleLbl="node1" presStyleIdx="0" presStyleCnt="2"/>
      <dgm:spPr/>
    </dgm:pt>
    <dgm:pt modelId="{5AE48837-BEB3-4D24-80DB-52DD5B232992}" type="pres">
      <dgm:prSet presAssocID="{BC12353E-89BE-4F5A-8567-33A814C3D370}" presName="parentText" presStyleLbl="node1" presStyleIdx="0" presStyleCnt="2" custScaleX="143034" custScaleY="253692">
        <dgm:presLayoutVars>
          <dgm:chMax val="0"/>
          <dgm:bulletEnabled val="1"/>
        </dgm:presLayoutVars>
      </dgm:prSet>
      <dgm:spPr/>
    </dgm:pt>
    <dgm:pt modelId="{FE2AF175-DC3A-444D-9138-988B12BC7CA8}" type="pres">
      <dgm:prSet presAssocID="{BC12353E-89BE-4F5A-8567-33A814C3D370}" presName="negativeSpace" presStyleCnt="0"/>
      <dgm:spPr/>
    </dgm:pt>
    <dgm:pt modelId="{D5F88E46-E19C-4EED-9413-FCFFE710E6CD}" type="pres">
      <dgm:prSet presAssocID="{BC12353E-89BE-4F5A-8567-33A814C3D370}" presName="childText" presStyleLbl="conFgAcc1" presStyleIdx="0" presStyleCnt="2">
        <dgm:presLayoutVars>
          <dgm:bulletEnabled val="1"/>
        </dgm:presLayoutVars>
      </dgm:prSet>
      <dgm:spPr/>
    </dgm:pt>
    <dgm:pt modelId="{1008A96F-19ED-49CE-A4BC-95BF141A8B09}" type="pres">
      <dgm:prSet presAssocID="{8C4392DB-8189-4D91-8535-5EA3CADEE57C}" presName="spaceBetweenRectangles" presStyleCnt="0"/>
      <dgm:spPr/>
    </dgm:pt>
    <dgm:pt modelId="{302DD87A-3AB2-4147-8AC8-A82D50755145}" type="pres">
      <dgm:prSet presAssocID="{8A07FFC5-24D6-467D-9870-7F341F005AE0}" presName="parentLin" presStyleCnt="0"/>
      <dgm:spPr/>
    </dgm:pt>
    <dgm:pt modelId="{A2A6C2E9-CA19-4F5A-883D-8E3B29283578}" type="pres">
      <dgm:prSet presAssocID="{8A07FFC5-24D6-467D-9870-7F341F005AE0}" presName="parentLeftMargin" presStyleLbl="node1" presStyleIdx="0" presStyleCnt="2"/>
      <dgm:spPr/>
    </dgm:pt>
    <dgm:pt modelId="{7DD2431C-2860-4E85-8B59-BF49B17C75A8}" type="pres">
      <dgm:prSet presAssocID="{8A07FFC5-24D6-467D-9870-7F341F005AE0}" presName="parentText" presStyleLbl="node1" presStyleIdx="1" presStyleCnt="2" custScaleX="148513" custScaleY="288171">
        <dgm:presLayoutVars>
          <dgm:chMax val="0"/>
          <dgm:bulletEnabled val="1"/>
        </dgm:presLayoutVars>
      </dgm:prSet>
      <dgm:spPr/>
    </dgm:pt>
    <dgm:pt modelId="{F7427172-03DA-48C1-A5D9-11130B77020A}" type="pres">
      <dgm:prSet presAssocID="{8A07FFC5-24D6-467D-9870-7F341F005AE0}" presName="negativeSpace" presStyleCnt="0"/>
      <dgm:spPr/>
    </dgm:pt>
    <dgm:pt modelId="{BD16C4D6-9C24-4243-A8D3-2BFCA1114C08}" type="pres">
      <dgm:prSet presAssocID="{8A07FFC5-24D6-467D-9870-7F341F005AE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4E5A605-28DA-40CE-A7DA-B576D9D37A26}" srcId="{39C8A89B-8D59-4B23-BC55-D34ABC3D7C62}" destId="{BC12353E-89BE-4F5A-8567-33A814C3D370}" srcOrd="0" destOrd="0" parTransId="{D55BF225-B5C1-436A-A49C-9F77948C21CC}" sibTransId="{8C4392DB-8189-4D91-8535-5EA3CADEE57C}"/>
    <dgm:cxn modelId="{B09A4B0B-6CFA-4201-9972-5B71EDADBA44}" type="presOf" srcId="{8A07FFC5-24D6-467D-9870-7F341F005AE0}" destId="{A2A6C2E9-CA19-4F5A-883D-8E3B29283578}" srcOrd="0" destOrd="0" presId="urn:microsoft.com/office/officeart/2005/8/layout/list1"/>
    <dgm:cxn modelId="{4C108815-B3ED-4CDB-B82A-FDB82FED0421}" type="presOf" srcId="{39C8A89B-8D59-4B23-BC55-D34ABC3D7C62}" destId="{7E7418F0-ADAC-4F7A-86B7-5129163E9787}" srcOrd="0" destOrd="0" presId="urn:microsoft.com/office/officeart/2005/8/layout/list1"/>
    <dgm:cxn modelId="{3F9C611E-035D-475A-9154-E9653D2748EA}" type="presOf" srcId="{8A07FFC5-24D6-467D-9870-7F341F005AE0}" destId="{7DD2431C-2860-4E85-8B59-BF49B17C75A8}" srcOrd="1" destOrd="0" presId="urn:microsoft.com/office/officeart/2005/8/layout/list1"/>
    <dgm:cxn modelId="{198DAEA4-D420-4AB5-8B32-973AA26F9337}" type="presOf" srcId="{BC12353E-89BE-4F5A-8567-33A814C3D370}" destId="{00FEBE8D-43B7-4AE0-B4D7-71C79E06135D}" srcOrd="0" destOrd="0" presId="urn:microsoft.com/office/officeart/2005/8/layout/list1"/>
    <dgm:cxn modelId="{F48544ED-8329-4CDE-A57C-10DCE8548C73}" srcId="{39C8A89B-8D59-4B23-BC55-D34ABC3D7C62}" destId="{8A07FFC5-24D6-467D-9870-7F341F005AE0}" srcOrd="1" destOrd="0" parTransId="{2544072C-69BF-4F51-9A64-EBBAC8A29213}" sibTransId="{22FD5EC1-6D1F-4855-914E-5029924BDFED}"/>
    <dgm:cxn modelId="{DD0D0DEF-FB46-4F30-A60F-AA86E7694060}" type="presOf" srcId="{BC12353E-89BE-4F5A-8567-33A814C3D370}" destId="{5AE48837-BEB3-4D24-80DB-52DD5B232992}" srcOrd="1" destOrd="0" presId="urn:microsoft.com/office/officeart/2005/8/layout/list1"/>
    <dgm:cxn modelId="{F583B1B8-32FA-4AD3-B79D-8881DB7CC7BD}" type="presParOf" srcId="{7E7418F0-ADAC-4F7A-86B7-5129163E9787}" destId="{17E4A378-4503-4E99-81AD-6B2A0A0CC712}" srcOrd="0" destOrd="0" presId="urn:microsoft.com/office/officeart/2005/8/layout/list1"/>
    <dgm:cxn modelId="{E99D1195-1D5E-4D17-860A-38668E5CFEE8}" type="presParOf" srcId="{17E4A378-4503-4E99-81AD-6B2A0A0CC712}" destId="{00FEBE8D-43B7-4AE0-B4D7-71C79E06135D}" srcOrd="0" destOrd="0" presId="urn:microsoft.com/office/officeart/2005/8/layout/list1"/>
    <dgm:cxn modelId="{8FAA07C6-07C1-4D58-BF41-6282DF2FF5DF}" type="presParOf" srcId="{17E4A378-4503-4E99-81AD-6B2A0A0CC712}" destId="{5AE48837-BEB3-4D24-80DB-52DD5B232992}" srcOrd="1" destOrd="0" presId="urn:microsoft.com/office/officeart/2005/8/layout/list1"/>
    <dgm:cxn modelId="{D39498E7-A3F4-459A-ACBC-F94968322902}" type="presParOf" srcId="{7E7418F0-ADAC-4F7A-86B7-5129163E9787}" destId="{FE2AF175-DC3A-444D-9138-988B12BC7CA8}" srcOrd="1" destOrd="0" presId="urn:microsoft.com/office/officeart/2005/8/layout/list1"/>
    <dgm:cxn modelId="{7F8AAB84-5417-44DB-9A2A-AFB8ED09AA3B}" type="presParOf" srcId="{7E7418F0-ADAC-4F7A-86B7-5129163E9787}" destId="{D5F88E46-E19C-4EED-9413-FCFFE710E6CD}" srcOrd="2" destOrd="0" presId="urn:microsoft.com/office/officeart/2005/8/layout/list1"/>
    <dgm:cxn modelId="{8F4A22E1-3B7D-453A-A592-6FB2E6C34FE0}" type="presParOf" srcId="{7E7418F0-ADAC-4F7A-86B7-5129163E9787}" destId="{1008A96F-19ED-49CE-A4BC-95BF141A8B09}" srcOrd="3" destOrd="0" presId="urn:microsoft.com/office/officeart/2005/8/layout/list1"/>
    <dgm:cxn modelId="{3FD8816C-8FF7-4448-82B5-2F0C1D9C10A2}" type="presParOf" srcId="{7E7418F0-ADAC-4F7A-86B7-5129163E9787}" destId="{302DD87A-3AB2-4147-8AC8-A82D50755145}" srcOrd="4" destOrd="0" presId="urn:microsoft.com/office/officeart/2005/8/layout/list1"/>
    <dgm:cxn modelId="{82D20ED7-E07D-4E00-AB5F-D3F7CF55CE07}" type="presParOf" srcId="{302DD87A-3AB2-4147-8AC8-A82D50755145}" destId="{A2A6C2E9-CA19-4F5A-883D-8E3B29283578}" srcOrd="0" destOrd="0" presId="urn:microsoft.com/office/officeart/2005/8/layout/list1"/>
    <dgm:cxn modelId="{23B7BB36-8AAD-4918-A006-A4F727A4F545}" type="presParOf" srcId="{302DD87A-3AB2-4147-8AC8-A82D50755145}" destId="{7DD2431C-2860-4E85-8B59-BF49B17C75A8}" srcOrd="1" destOrd="0" presId="urn:microsoft.com/office/officeart/2005/8/layout/list1"/>
    <dgm:cxn modelId="{C453D493-67A1-48DB-BA1B-9AA70EF3021F}" type="presParOf" srcId="{7E7418F0-ADAC-4F7A-86B7-5129163E9787}" destId="{F7427172-03DA-48C1-A5D9-11130B77020A}" srcOrd="5" destOrd="0" presId="urn:microsoft.com/office/officeart/2005/8/layout/list1"/>
    <dgm:cxn modelId="{168721EA-823E-4D55-8183-9DDFA52CA058}" type="presParOf" srcId="{7E7418F0-ADAC-4F7A-86B7-5129163E9787}" destId="{BD16C4D6-9C24-4243-A8D3-2BFCA1114C0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8E46-E19C-4EED-9413-FCFFE710E6CD}">
      <dsp:nvSpPr>
        <dsp:cNvPr id="0" name=""/>
        <dsp:cNvSpPr/>
      </dsp:nvSpPr>
      <dsp:spPr>
        <a:xfrm>
          <a:off x="0" y="1577127"/>
          <a:ext cx="1179887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48837-BEB3-4D24-80DB-52DD5B232992}">
      <dsp:nvSpPr>
        <dsp:cNvPr id="0" name=""/>
        <dsp:cNvSpPr/>
      </dsp:nvSpPr>
      <dsp:spPr>
        <a:xfrm>
          <a:off x="557680" y="32096"/>
          <a:ext cx="11236524" cy="175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178" tIns="0" rIns="31217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Оценку (диагностику) состояния нарушенных/утраченных и сохранных функций организма пациента, структур, активности и участия пациента в повседневной деятельности, факторов окружающей среды пациента, оказывающих влияние на обследуемые функции, активность и участие пациента при актуальном клиническом состоянии пациента;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факторов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риска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проведения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реабилитационных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мероприятий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факторов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ограничивающих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проведение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реабилитационных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мероприятий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функциональных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резервов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организма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влияющих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на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исход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реабилитационного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процесса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на основании лабораторного, инструментального и клинического обследования пациента с использованием специальных тестов и шкал в соответствии с клиническими рекомендациями и протоколами с учетом стандартов медицинской помощи;</a:t>
          </a:r>
        </a:p>
      </dsp:txBody>
      <dsp:txXfrm>
        <a:off x="643189" y="117605"/>
        <a:ext cx="11065506" cy="1580652"/>
      </dsp:txXfrm>
    </dsp:sp>
    <dsp:sp modelId="{F5680406-088D-4222-A341-A60FE243586A}">
      <dsp:nvSpPr>
        <dsp:cNvPr id="0" name=""/>
        <dsp:cNvSpPr/>
      </dsp:nvSpPr>
      <dsp:spPr>
        <a:xfrm>
          <a:off x="0" y="3411414"/>
          <a:ext cx="1179887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C9DAE-2225-4D1E-8A87-F61C0A036356}">
      <dsp:nvSpPr>
        <dsp:cNvPr id="0" name=""/>
        <dsp:cNvSpPr/>
      </dsp:nvSpPr>
      <dsp:spPr>
        <a:xfrm>
          <a:off x="549039" y="2005527"/>
          <a:ext cx="11244652" cy="1612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178" tIns="0" rIns="31217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Формулирование реабилитационного диагноза, дополняющего клинический диагноз по Международной классификации болезней десятого пересмотра и описывающего все компоненты здоровья (медицинские, психологические, социальные) в категориях Международной классификации функционирования, ограничений жизнедеятельности и здоровья (далее − МКФ) на момент проведения обследования</a:t>
          </a:r>
        </a:p>
      </dsp:txBody>
      <dsp:txXfrm>
        <a:off x="627756" y="2084244"/>
        <a:ext cx="11087218" cy="1455093"/>
      </dsp:txXfrm>
    </dsp:sp>
    <dsp:sp modelId="{27CD2AA9-AB9E-40E1-92FD-947F4E97FFB8}">
      <dsp:nvSpPr>
        <dsp:cNvPr id="0" name=""/>
        <dsp:cNvSpPr/>
      </dsp:nvSpPr>
      <dsp:spPr>
        <a:xfrm>
          <a:off x="0" y="5684762"/>
          <a:ext cx="1179887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A98C0-7C22-4FB3-B5E8-97AC2E7DA9CC}">
      <dsp:nvSpPr>
        <dsp:cNvPr id="0" name=""/>
        <dsp:cNvSpPr/>
      </dsp:nvSpPr>
      <dsp:spPr>
        <a:xfrm>
          <a:off x="565170" y="3839814"/>
          <a:ext cx="11229417" cy="2051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178" tIns="0" rIns="31217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Определение реабилитационного потенциала (реабилитационного прогноза) - уровня максимально возможного от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преморбидного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состояния восстановления функций, структур и жизнедеятельности пациента (возвращение к прежней профессиональной или иной трудовой деятельности, сохранение возможности осуществления повседневной деятельности, возвращение способности к самообслуживанию) в намеченный отрезок времени с учетом нозологических, этнических,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этиопатогенетических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, социальных и средовых факторов, а также индивидуальных функциональных резервов и компенсаторных возможностей пациента при условии</a:t>
          </a:r>
          <a:r>
            <a:rPr lang="ru-RU" sz="16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адекватной мотивированности по отношению к предстоящему реабилитационному лечению со стороны его самого и/или его законного представителя</a:t>
          </a:r>
        </a:p>
      </dsp:txBody>
      <dsp:txXfrm>
        <a:off x="665320" y="3939964"/>
        <a:ext cx="11029117" cy="1851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F5950-001A-4D50-8112-5116DFADA17E}">
      <dsp:nvSpPr>
        <dsp:cNvPr id="0" name=""/>
        <dsp:cNvSpPr/>
      </dsp:nvSpPr>
      <dsp:spPr>
        <a:xfrm>
          <a:off x="0" y="2181450"/>
          <a:ext cx="1179887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CFAF9-3D40-4C96-B5C1-CB84DF9E5C32}">
      <dsp:nvSpPr>
        <dsp:cNvPr id="0" name=""/>
        <dsp:cNvSpPr/>
      </dsp:nvSpPr>
      <dsp:spPr>
        <a:xfrm>
          <a:off x="544430" y="56010"/>
          <a:ext cx="11247820" cy="2789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178" tIns="0" rIns="3121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Оценку эффективности реализованных в рамках ИПМР реабилитационных мероприятий, выписку пациента с использованием унифицированной формы выписного эпикриза или дальнейшую маршрутизацию пациента для продолжения реабилитационного лечения или паллиативной помощи, или медицинского ухода  в соответствии с действующими порядками оказания медицинской  помощи, клиническими рекомендациями (протоколами лечения) по вопросам оказания медицинской помощи, с учетом стандартов медицинской помощи</a:t>
          </a:r>
        </a:p>
      </dsp:txBody>
      <dsp:txXfrm>
        <a:off x="680609" y="192189"/>
        <a:ext cx="10975462" cy="2517282"/>
      </dsp:txXfrm>
    </dsp:sp>
    <dsp:sp modelId="{DEF82091-1D8C-49BC-8A06-24E677E2CEF5}">
      <dsp:nvSpPr>
        <dsp:cNvPr id="0" name=""/>
        <dsp:cNvSpPr/>
      </dsp:nvSpPr>
      <dsp:spPr>
        <a:xfrm>
          <a:off x="0" y="5212175"/>
          <a:ext cx="1179887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D1698-F38C-4D76-97A7-157E6A88F4E4}">
      <dsp:nvSpPr>
        <dsp:cNvPr id="0" name=""/>
        <dsp:cNvSpPr/>
      </dsp:nvSpPr>
      <dsp:spPr>
        <a:xfrm>
          <a:off x="544430" y="3558450"/>
          <a:ext cx="11247820" cy="2317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178" tIns="0" rIns="3121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Ведение госпитального, популяционного и территориального регистра пациентов, включенных в медицинскую реабилитацию, в том числе инвалидов, для обеспечения преемственности в оказании помощи по медицинской реабилитации с учреждениями Министерства труда и социальной защиты РФ.</a:t>
          </a:r>
        </a:p>
      </dsp:txBody>
      <dsp:txXfrm>
        <a:off x="657582" y="3671602"/>
        <a:ext cx="11021516" cy="2091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8E46-E19C-4EED-9413-FCFFE710E6CD}">
      <dsp:nvSpPr>
        <dsp:cNvPr id="0" name=""/>
        <dsp:cNvSpPr/>
      </dsp:nvSpPr>
      <dsp:spPr>
        <a:xfrm>
          <a:off x="0" y="2079463"/>
          <a:ext cx="1179887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48837-BEB3-4D24-80DB-52DD5B232992}">
      <dsp:nvSpPr>
        <dsp:cNvPr id="0" name=""/>
        <dsp:cNvSpPr/>
      </dsp:nvSpPr>
      <dsp:spPr>
        <a:xfrm>
          <a:off x="561137" y="35047"/>
          <a:ext cx="11236647" cy="2546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178" tIns="0" rIns="312178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Формирование цели проведения реабилитационных мероприятий, направленной на реализацию реабилитационного потенциала с учетом реабилитационного диагноза, профиля заболевания или состояния пациента, этапа медицинской реабилитации, условий оказания помощи по медицинской реабилитации в соответствии с клиническими рекомендациями (протоколами лечения) по вопросам оказания медицинской помощи по медицинской реабилитации с учетом стандартов медицинской помощи; </a:t>
          </a:r>
        </a:p>
      </dsp:txBody>
      <dsp:txXfrm>
        <a:off x="685435" y="159345"/>
        <a:ext cx="10988051" cy="2297659"/>
      </dsp:txXfrm>
    </dsp:sp>
    <dsp:sp modelId="{BD16C4D6-9C24-4243-A8D3-2BFCA1114C08}">
      <dsp:nvSpPr>
        <dsp:cNvPr id="0" name=""/>
        <dsp:cNvSpPr/>
      </dsp:nvSpPr>
      <dsp:spPr>
        <a:xfrm>
          <a:off x="0" y="5510338"/>
          <a:ext cx="1179887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2431C-2860-4E85-8B59-BF49B17C75A8}">
      <dsp:nvSpPr>
        <dsp:cNvPr id="0" name=""/>
        <dsp:cNvSpPr/>
      </dsp:nvSpPr>
      <dsp:spPr>
        <a:xfrm>
          <a:off x="540973" y="3119863"/>
          <a:ext cx="11247825" cy="2892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178" tIns="0" rIns="312178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        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Разработку и реализацию индивидуальной программы медицинской реабилитации (ИПМР) - комплекса регламентированных индивидуализированных, персонифицированных реабилитационных мероприятий, осуществляемых МДБ, ориентированных на выполнение цели реабилитационных мероприятий путем применения комплекса лечебно-диагностических мероприятий и лекарственной терапии, немедикаментозной терапии, психологических воздействий, педагогических методов, социальных вмешательств, естественных факторов, </a:t>
          </a:r>
          <a:r>
            <a:rPr lang="ru-RU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ассистивных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 технологий, адаптирующих окружающую среду к функциональным возможностям пациента и (или) функциональные возможности пациента к окружающей среде, в том числе, посредством использования средств передвижения, протезирования и </a:t>
          </a:r>
          <a:r>
            <a:rPr lang="ru-RU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ортезирования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sp:txBody>
      <dsp:txXfrm>
        <a:off x="682164" y="3261054"/>
        <a:ext cx="10965443" cy="260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F6BEE-5957-4CBB-8CA8-C52105B52E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FB7F0-6783-494C-9326-9C373E03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0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22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02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7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07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8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7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специализированных отделениях по профилю оказываемой медицинской помощи медицинских организаций специалистами МДБ этих отделений или групп (отделений) медицинской реабилитации медицинской организации с первых суток заболевания (в случае хирургического лечения − в предоперационном периоде при плановой операции и наличии показаний и в раннем послеоперационном периоде) в соответствии с действующими порядками оказания медицинской  помощи, клиническими рекомендациями (протоколами лечения) по вопросам оказания медицинской помощи по профилю заболевания и по медицинской реабилитации, с учетом стандартов медицинской помощи;  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7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50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9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35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7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B7F0-6783-494C-9326-9C373E034F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4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4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0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22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69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7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6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0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9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9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4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3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0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409DCD-85D6-49EE-AE75-030EA5D52FA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8FF904-6D20-456B-AF4D-994AF6AA6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знак, устрой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D372D39-F06A-4F90-97C5-34FE3B84D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6" y="217844"/>
            <a:ext cx="10929788" cy="24318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B3A1B-DFF2-48A7-8EBE-B80A6A3F3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61" y="2777960"/>
            <a:ext cx="9171878" cy="1342417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2800" dirty="0">
                <a:solidFill>
                  <a:srgbClr val="404040"/>
                </a:solidFill>
              </a:rPr>
              <a:t>ШКОЛА ГЛАВНЫХ СПЕЦИАЛИСТОВ </a:t>
            </a:r>
            <a:br>
              <a:rPr lang="ru-RU" sz="2800" dirty="0">
                <a:solidFill>
                  <a:srgbClr val="404040"/>
                </a:solidFill>
              </a:rPr>
            </a:br>
            <a:r>
              <a:rPr lang="ru-RU" sz="2800" dirty="0">
                <a:solidFill>
                  <a:srgbClr val="404040"/>
                </a:solidFill>
              </a:rPr>
              <a:t>«Клиническая практика в медицинской реабилитации»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7B6ABB-623A-46FD-98ED-0E4F54131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1645"/>
            <a:ext cx="12192000" cy="193949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/>
              <a:t>РЕАБИЛИТАЦИЯ В СПЕЦИАЛИЗИРОВАННОМ ОТДЕЛЕНИИ ПО ПРОФИЛЮ ОКАЗАНИЯ МЕДИЦИНСКОЙ ПОМОЩИ - ТРЕБОВАНИЯ К ПРОФЕССИОНАЛЬНЫМ КОМПЕТЕНЦИЯМ</a:t>
            </a:r>
            <a:r>
              <a:rPr lang="ru-RU" sz="3200" dirty="0"/>
              <a:t> </a:t>
            </a:r>
          </a:p>
          <a:p>
            <a:r>
              <a:rPr lang="ru-RU" sz="3200" b="1" dirty="0"/>
              <a:t>Можейко Е.Ю.  </a:t>
            </a:r>
          </a:p>
        </p:txBody>
      </p:sp>
    </p:spTree>
    <p:extLst>
      <p:ext uri="{BB962C8B-B14F-4D97-AF65-F5344CB8AC3E}">
        <p14:creationId xmlns:p14="http://schemas.microsoft.com/office/powerpoint/2010/main" val="41745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87F20-6D00-4E1D-8FFF-7D5846C0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399" y="4625788"/>
            <a:ext cx="7413623" cy="835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440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375A06C1-8D09-437B-91A8-C0949D5C9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" r="-1" b="8737"/>
          <a:stretch/>
        </p:blipFill>
        <p:spPr bwMode="auto">
          <a:xfrm>
            <a:off x="239153" y="1002890"/>
            <a:ext cx="9303561" cy="5342239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0C4957A-B7B4-41DD-A70A-965D8C097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5870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Зад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27AD95-646B-41B9-824C-E6C052EC13B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5577" y="-4178197"/>
            <a:ext cx="2308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Зад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92C7EAC-CBB4-4241-BA35-295EB0AEB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5728"/>
              </p:ext>
            </p:extLst>
          </p:nvPr>
        </p:nvGraphicFramePr>
        <p:xfrm>
          <a:off x="9258859" y="184666"/>
          <a:ext cx="2693987" cy="412940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93987">
                  <a:extLst>
                    <a:ext uri="{9D8B030D-6E8A-4147-A177-3AD203B41FA5}">
                      <a16:colId xmlns:a16="http://schemas.microsoft.com/office/drawing/2014/main" val="2485109583"/>
                    </a:ext>
                  </a:extLst>
                </a:gridCol>
              </a:tblGrid>
              <a:tr h="939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 цель вида профессиональной деятельности: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3876567"/>
                  </a:ext>
                </a:extLst>
              </a:tr>
              <a:tr h="2617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Профилактика, диагностика ограничений жизнедеятельности, нарушений функций и структур организма человека вследствие, заболеваний и (или состояний) и медицинская реабилитация пациентов с указанными ограничениями и нарушениями в процессе оказания медицинской помощи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0101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49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77024-164E-4124-BD7F-EA1D32D5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10" y="58994"/>
            <a:ext cx="11606980" cy="7300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Необходимые знания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730BB303-E07D-4AFE-B7F7-CC9730E77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09" y="789039"/>
            <a:ext cx="11606981" cy="580349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Основные клинические проявления заболеваний и (или) состояний нервной, иммунной, сердечно-сосудистой, дыхательной, пищеварительной, мочеполовой систем и системы крови, приводящие к тяжелым осложнениям и (или) угрожающим жизни, определение тактики ведения пациента с целью их предотвращения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медицинской реабилитации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 (протоколы лечения) по вопросам оказания медицинской помощи, стандарты первичной специализированной медико-санитарной помощи, специализированной, в том числе высокотехнологичной, медицинской помощи при заболеваниях и (или) состояниях по вопросам проведения медицинской реабилитации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Общие вопросы организации оказания медицинской помощи населению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Порядки оказания  медицинской  помощи, клинические рекомендации (протоколы лечения) по вопросам оказания медицинской помощи по медицинской реабилитации 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Стандарты первичной специализированной медико-санитарной помощи, специализированной, в том числе высокотехнологичной, медицинской помощи при заболеваниях и (или) состояниях, в связи с развитием которых проводятся мероприятия по медицинской реабилитации 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Методика сбора анамнеза жизни и жалоб у пациентов (их законных представителей), имеющих ограничения  жизнедеятельности, нарушения функций и структур организма человека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Методика осмотра и обследования пациентов, имеющих ограничения  жизнедеятельности, нарушения функций и структур организма человека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Закономерности развития и функционирования здорового организма человека в различные возрастные периоды и механизмы обеспечения здоровья с позиции теории функциональных систем; особенности регуляции функциональных систем организма человека в норме и при развитии патологических процессов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взаимодействия пациента, имеющего ограничения  жизнедеятельности, нарушения функций и структур организма человека, с субъектами и объектами окружающей среды в норме и при развитии различных заболеваний или состояний, активность, участие, жизнедеятельность человека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Этиология, патогенез, клиническая картина нарушений функции, структур организма человека, жизнедеятельности, дифференциальная диагностика, особенности течения восстановительного периода, осложнения и возможные исходы реабилитационного процесса при заболеваниях и (или) состояниях 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Клиническая картина, особенности течения осложнений основного и сопутствующих заболеваний у пациентов с основными заболеваниями, являющимися причиной развития инвалидности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Симптомы и синдромы осложнений, побочных действий, нежелательных реакций, в том числе серьезных и непредвиденных, возникших в результате диагностических и реабилитационных процедур у пациентов, имеющих ограничения  жизнедеятельности, нарушения функций и структур организма человека при различных заболеваниях и (или) состояниях 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методы клинической и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параклинической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диагностики нарушений функций, структур организма человека и жизнедеятельности 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показания и медицинские противопоказания к использованию методов инструментальной диагностики у пациентов, имеющим ограничения  жизнедеятельности, нарушения функций и структур организма человека 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показания к использованию методов лабораторной диагностики у пациентов, имеющих ограничения  жизнедеятельности, нарушения функций и структур организма человека 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Классы и категории нарушений функций, структур организма человека и ограничения жизнедеятельности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Методики проведения и алгоритм выбора специальных функциональных проб, тестов и шкал для пациентов, имеющих ограничения  жизнедеятельности, нарушения функций и структур организма человека 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Методика формулирования реабилитационного диагноза и реабилитационного потенциала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Методики анализа потребности в назначении технических средств реабилитации и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ассистивных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технологий для пациентов, имеющих ограничения  жизнедеятельности, нарушения функций и структур организма человека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Методики анализа окружающей среды (дома, в квартире, на рабочем месте, в медицинской организации и др.) пациентов, имеющих ограничения  жизнедеятельности, нарушения функций и структур организма человека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Классификация Болезней 10 пересмотр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МКФ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показания к направлению пациента, имеющего ограничения  жизнедеятельности, нарушения функций и структур организма человека к врачам- специалистам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показания для оказания пациентам, имеющим ограничения  жизнедеятельности, нарушения функций и структур организма человека, медицинской помощи в неотложной форме </a:t>
            </a:r>
          </a:p>
        </p:txBody>
      </p:sp>
    </p:spTree>
    <p:extLst>
      <p:ext uri="{BB962C8B-B14F-4D97-AF65-F5344CB8AC3E}">
        <p14:creationId xmlns:p14="http://schemas.microsoft.com/office/powerpoint/2010/main" val="278903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77024-164E-4124-BD7F-EA1D32D5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10" y="58994"/>
            <a:ext cx="11606980" cy="7300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Необходимые умения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730BB303-E07D-4AFE-B7F7-CC9730E77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09" y="1120878"/>
            <a:ext cx="11606981" cy="547165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r>
              <a:rPr lang="ru-RU" dirty="0"/>
              <a:t>Осуществлять сбор жалоб, анамнеза жизни и заболевания, социального и профессионального анамнеза  у пациентов (их законных представителей), имеющих ограничения  жизнедеятельности, нарушения функций и структур организма человека </a:t>
            </a:r>
          </a:p>
          <a:p>
            <a:r>
              <a:rPr lang="ru-RU" dirty="0"/>
              <a:t>Проводить осмотры и обследования пациентов, имеющих ограничения  жизнедеятельности, нарушения функций и структур организма человека </a:t>
            </a:r>
          </a:p>
          <a:p>
            <a:r>
              <a:rPr lang="ru-RU" dirty="0"/>
              <a:t>Интерпретировать и анализировать информацию, полученную от пациентов (их законных представителей), имеющих ограничения  жизнедеятельности, нарушения функций и структур организма человека в соответствии с учетом МКФ </a:t>
            </a:r>
          </a:p>
          <a:p>
            <a:r>
              <a:rPr lang="ru-RU" dirty="0"/>
              <a:t>Оценивать анатомо-функциональное состояние органов и систем организма человека пациентов в норме и при развитии заболеваний или патологических состояний</a:t>
            </a:r>
          </a:p>
        </p:txBody>
      </p:sp>
    </p:spTree>
    <p:extLst>
      <p:ext uri="{BB962C8B-B14F-4D97-AF65-F5344CB8AC3E}">
        <p14:creationId xmlns:p14="http://schemas.microsoft.com/office/powerpoint/2010/main" val="295704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77024-164E-4124-BD7F-EA1D32D5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10" y="58994"/>
            <a:ext cx="11606980" cy="7300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Владеть: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730BB303-E07D-4AFE-B7F7-CC9730E77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09" y="789039"/>
            <a:ext cx="11606981" cy="580349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3">
            <a:noAutofit/>
          </a:bodyPr>
          <a:lstStyle/>
          <a:p>
            <a:endParaRPr lang="en-US" sz="900" dirty="0"/>
          </a:p>
          <a:p>
            <a:r>
              <a:rPr lang="ru-RU" sz="900" dirty="0"/>
              <a:t>Владеть методами осмотра и обследования пациентов имеющих ограничения  жизнедеятельности, нарушения функций и структур организма человека: </a:t>
            </a:r>
          </a:p>
          <a:p>
            <a:pPr lvl="1"/>
            <a:r>
              <a:rPr lang="ru-RU" sz="500" dirty="0"/>
              <a:t>исследование постуральных функций;</a:t>
            </a:r>
          </a:p>
          <a:p>
            <a:pPr lvl="1"/>
            <a:r>
              <a:rPr lang="ru-RU" sz="500" dirty="0"/>
              <a:t>исследование опорных структур и функций ;</a:t>
            </a:r>
          </a:p>
          <a:p>
            <a:pPr lvl="1"/>
            <a:r>
              <a:rPr lang="ru-RU" sz="500" dirty="0"/>
              <a:t>исследование возможности изменять положение тела (позы);</a:t>
            </a:r>
          </a:p>
          <a:p>
            <a:pPr lvl="1"/>
            <a:r>
              <a:rPr lang="ru-RU" sz="500" dirty="0"/>
              <a:t>исследование функции перемещения тела с регистрацией кинематических параметров в трех плоскостях;</a:t>
            </a:r>
          </a:p>
          <a:p>
            <a:pPr lvl="1"/>
            <a:r>
              <a:rPr lang="ru-RU" sz="500" dirty="0"/>
              <a:t>исследование функции ходьбы;</a:t>
            </a:r>
          </a:p>
          <a:p>
            <a:pPr lvl="1"/>
            <a:r>
              <a:rPr lang="ru-RU" sz="500" dirty="0"/>
              <a:t>исследование функции и структуры верхней конечности; </a:t>
            </a:r>
          </a:p>
          <a:p>
            <a:pPr lvl="1"/>
            <a:r>
              <a:rPr lang="ru-RU" sz="500" dirty="0"/>
              <a:t>исследование функции и структуры нижней конечности ;</a:t>
            </a:r>
          </a:p>
          <a:p>
            <a:pPr lvl="1"/>
            <a:r>
              <a:rPr lang="ru-RU" sz="500" dirty="0"/>
              <a:t>исследование </a:t>
            </a:r>
            <a:r>
              <a:rPr lang="ru-RU" sz="500" dirty="0" err="1"/>
              <a:t>координаторной</a:t>
            </a:r>
            <a:r>
              <a:rPr lang="ru-RU" sz="500" dirty="0"/>
              <a:t> функции;</a:t>
            </a:r>
          </a:p>
          <a:p>
            <a:pPr lvl="1"/>
            <a:r>
              <a:rPr lang="ru-RU" sz="500" dirty="0"/>
              <a:t>исследование функции восприятия;</a:t>
            </a:r>
          </a:p>
          <a:p>
            <a:pPr lvl="1"/>
            <a:r>
              <a:rPr lang="ru-RU" sz="500" dirty="0"/>
              <a:t> исследование функции выносливости; </a:t>
            </a:r>
          </a:p>
          <a:p>
            <a:pPr lvl="1"/>
            <a:r>
              <a:rPr lang="ru-RU" sz="500" dirty="0"/>
              <a:t>исследование функций глотания;</a:t>
            </a:r>
          </a:p>
          <a:p>
            <a:pPr lvl="1"/>
            <a:r>
              <a:rPr lang="ru-RU" sz="500" dirty="0"/>
              <a:t>исследование функций метаболизма (</a:t>
            </a:r>
            <a:r>
              <a:rPr lang="ru-RU" sz="500" dirty="0" err="1"/>
              <a:t>метаболометрия</a:t>
            </a:r>
            <a:r>
              <a:rPr lang="ru-RU" sz="500" dirty="0"/>
              <a:t>, </a:t>
            </a:r>
            <a:r>
              <a:rPr lang="ru-RU" sz="500" dirty="0" err="1"/>
              <a:t>метаболография</a:t>
            </a:r>
            <a:r>
              <a:rPr lang="ru-RU" sz="500" dirty="0"/>
              <a:t>);</a:t>
            </a:r>
          </a:p>
          <a:p>
            <a:pPr lvl="1"/>
            <a:r>
              <a:rPr lang="ru-RU" sz="500" dirty="0"/>
              <a:t>исследование функции выделения  (дневник мочеиспускания и дефекации);</a:t>
            </a:r>
          </a:p>
          <a:p>
            <a:pPr lvl="1"/>
            <a:r>
              <a:rPr lang="ru-RU" sz="500" dirty="0"/>
              <a:t>скрининговое исследование высших психических функций (памяти, внимания, мышления, речи, управляющих функций); скрининговое исследование тревоги и депрессии; </a:t>
            </a:r>
          </a:p>
          <a:p>
            <a:pPr lvl="1"/>
            <a:r>
              <a:rPr lang="ru-RU" sz="500" dirty="0"/>
              <a:t>исследование </a:t>
            </a:r>
            <a:r>
              <a:rPr lang="ru-RU" sz="500" dirty="0" err="1"/>
              <a:t>нейофизиологических</a:t>
            </a:r>
            <a:r>
              <a:rPr lang="ru-RU" sz="500" dirty="0"/>
              <a:t> параметров в режиме реального времени;</a:t>
            </a:r>
          </a:p>
          <a:p>
            <a:r>
              <a:rPr lang="ru-RU" sz="900" dirty="0"/>
              <a:t>Владеть методами исследования жизнедеятельности пациентов, имеющих нарушения функций и структур организма человека: </a:t>
            </a:r>
          </a:p>
          <a:p>
            <a:pPr lvl="1"/>
            <a:r>
              <a:rPr lang="ru-RU" sz="500" dirty="0"/>
              <a:t>исследование способности к обучению и применению знаний;</a:t>
            </a:r>
          </a:p>
          <a:p>
            <a:pPr lvl="1"/>
            <a:r>
              <a:rPr lang="ru-RU" sz="500" dirty="0"/>
              <a:t>исследование способности к</a:t>
            </a:r>
            <a:r>
              <a:rPr lang="ru-RU" sz="500" b="1" dirty="0"/>
              <a:t>  </a:t>
            </a:r>
            <a:r>
              <a:rPr lang="ru-RU" sz="500" dirty="0"/>
              <a:t>выполнению общих задач и требований;</a:t>
            </a:r>
          </a:p>
          <a:p>
            <a:pPr lvl="1"/>
            <a:endParaRPr lang="en-US" sz="500" dirty="0"/>
          </a:p>
          <a:p>
            <a:pPr lvl="1"/>
            <a:r>
              <a:rPr lang="ru-RU" sz="500" dirty="0"/>
              <a:t>исследование способности к коммуникации;</a:t>
            </a:r>
          </a:p>
          <a:p>
            <a:pPr lvl="1"/>
            <a:r>
              <a:rPr lang="ru-RU" sz="500" dirty="0"/>
              <a:t>исследование мобильности в обычных условиях;</a:t>
            </a:r>
          </a:p>
          <a:p>
            <a:pPr lvl="1"/>
            <a:r>
              <a:rPr lang="ru-RU" sz="500" dirty="0"/>
              <a:t>исследование способности к самообслуживанию;</a:t>
            </a:r>
          </a:p>
          <a:p>
            <a:pPr lvl="1"/>
            <a:r>
              <a:rPr lang="ru-RU" sz="500" dirty="0"/>
              <a:t>исследование способности к активности в бытовой жизни;</a:t>
            </a:r>
          </a:p>
          <a:p>
            <a:pPr lvl="1"/>
            <a:r>
              <a:rPr lang="ru-RU" sz="500" dirty="0"/>
              <a:t>исследование возможности выделения главных сфер в жизни;</a:t>
            </a:r>
          </a:p>
          <a:p>
            <a:pPr lvl="1"/>
            <a:r>
              <a:rPr lang="ru-RU" sz="500" dirty="0"/>
              <a:t>исследование способности к самостоятельности в сообществах;</a:t>
            </a:r>
          </a:p>
          <a:p>
            <a:pPr lvl="1"/>
            <a:r>
              <a:rPr lang="ru-RU" sz="500" dirty="0"/>
              <a:t>исследование способности к ведению общественной и гражданской жизни; </a:t>
            </a:r>
          </a:p>
          <a:p>
            <a:r>
              <a:rPr lang="ru-RU" sz="900" dirty="0"/>
              <a:t>Выявлять отклонения в физическом и психомоторном развитии пациентов в различных возрастных группах</a:t>
            </a:r>
          </a:p>
          <a:p>
            <a:r>
              <a:rPr lang="ru-RU" sz="900" dirty="0"/>
              <a:t>Интерпретировать и анализировать результаты осмотра и обследования пациентов, имеющих ограничения  жизнедеятельности, нарушения функций и структур организма человека</a:t>
            </a:r>
          </a:p>
          <a:p>
            <a:r>
              <a:rPr lang="ru-RU" sz="900" dirty="0"/>
              <a:t>Обосновывать и планировать объем лабораторного обследования пациентов, имеющих ограничения  жизнедеятельности, нарушения функций и структур организма человека </a:t>
            </a:r>
          </a:p>
          <a:p>
            <a:r>
              <a:rPr lang="ru-RU" sz="900" dirty="0"/>
              <a:t>Интерпретировать и анализировать результаты лабораторного обследования пациентов, имеющих ограничения  </a:t>
            </a:r>
            <a:r>
              <a:rPr lang="ru-RU" sz="900" dirty="0" err="1"/>
              <a:t>жизне</a:t>
            </a:r>
            <a:endParaRPr lang="ru-RU" sz="900" dirty="0"/>
          </a:p>
          <a:p>
            <a:r>
              <a:rPr lang="ru-RU" sz="900" dirty="0"/>
              <a:t>Обосновывать необходимость и объем инструментального исследования пациентов, имеющих ограничения  жизнедеятельности, нарушения функций и структур организма человека деятельности, нарушения функций и структур организма человека</a:t>
            </a:r>
          </a:p>
          <a:p>
            <a:r>
              <a:rPr lang="ru-RU" sz="900" dirty="0"/>
              <a:t>Интерпретировать и анализировать результаты инструментального обследования пациентов имеющих ограничения  жизнедеятельности, нарушения функций и структур организма человека</a:t>
            </a:r>
          </a:p>
          <a:p>
            <a:r>
              <a:rPr lang="ru-RU" sz="900" dirty="0"/>
              <a:t>Обосновывать необходимость направления на консультации к врачам-специалистам пациентов имеющих ограничения  жизнедеятельности, нарушения функций и структур организма человека</a:t>
            </a:r>
          </a:p>
          <a:p>
            <a:r>
              <a:rPr lang="ru-RU" sz="900" dirty="0"/>
              <a:t>Обосновывать необходимость направления на консультацию к специалистам с высшим профессиональным (немедицинским) образованием мультидисциплинарной реабилитационной бригады пациентов, имеющих ограничения  жизнедеятельности, нарушения функций и структур организма человека</a:t>
            </a:r>
          </a:p>
          <a:p>
            <a:r>
              <a:rPr lang="ru-RU" sz="900" dirty="0"/>
              <a:t>Интерпретировать и анализировать данные, полученные при консультациях пациентов, имеющих ограничения  жизнедеятельности, нарушения функций и структур организма человека врачами-специалистами</a:t>
            </a:r>
          </a:p>
          <a:p>
            <a:r>
              <a:rPr lang="ru-RU" sz="900" dirty="0"/>
              <a:t>Интерпретировать данные, полученные при консультациях пациентов, имеющих ограничения жизнедеятельности, нарушения функций и структур организма человека, специалистами с высшим профессиональным (немедицинским) образованием (логопеды, медицинские психологи, специалисты по физической  и бытовой реабилитации, специалисты по социальной работе) мультидисциплинарной реабилитационной бригады </a:t>
            </a:r>
          </a:p>
          <a:p>
            <a:r>
              <a:rPr lang="ru-RU" sz="900" dirty="0"/>
              <a:t>Выявлять клинические симптомы и синдромы у пациентов, имеющих ограничения  жизнедеятельности, нарушения функций и структур организма человека </a:t>
            </a:r>
          </a:p>
          <a:p>
            <a:r>
              <a:rPr lang="ru-RU" sz="900" dirty="0" err="1"/>
              <a:t>мИнтерпретировать</a:t>
            </a:r>
            <a:r>
              <a:rPr lang="ru-RU" sz="900" dirty="0"/>
              <a:t> и анализировать результаты осмотра пациентов, имеющих ограничения  жизнедеятельности, нарушения функций и структур организма человека </a:t>
            </a:r>
          </a:p>
          <a:p>
            <a:r>
              <a:rPr lang="ru-RU" sz="900" dirty="0"/>
              <a:t>Обосновывать и планировать объем дополнительных инструментальных исследований пациентов, имеющих ограничения  жизнедеятельности, нарушения функций и структур организма человека </a:t>
            </a:r>
          </a:p>
          <a:p>
            <a:r>
              <a:rPr lang="ru-RU" sz="900" dirty="0"/>
              <a:t>Интерпретировать и анализировать результаты дополнительного инструментального обследования пациентов, имеющих ограничения  жизнедеятельности, нарушения функций и структур организма человека </a:t>
            </a:r>
          </a:p>
          <a:p>
            <a:r>
              <a:rPr lang="ru-RU" sz="900" dirty="0"/>
              <a:t>Обосновывать и планировать объем дополнительного лабораторного обследования пациентов, имеющих ограничения  жизнедеятельности, нарушения функций и структур организма человека, </a:t>
            </a:r>
          </a:p>
          <a:p>
            <a:r>
              <a:rPr lang="ru-RU" sz="900" dirty="0"/>
              <a:t>Интерпретировать и анализировать результаты дополнительного лабораторного обследования пациентов, имеющих ограничения  жизнедеятельности, нарушения функций и структур организма человека, </a:t>
            </a:r>
          </a:p>
          <a:p>
            <a:r>
              <a:rPr lang="ru-RU" sz="900" dirty="0"/>
              <a:t>Обосновывать и планировать объем консультаций врачей-специалистов пациентов, имеющих ограничения  </a:t>
            </a:r>
            <a:r>
              <a:rPr lang="ru-RU" sz="800" dirty="0"/>
              <a:t>жизнедеятельности, нарушения функций и структур организма человека, </a:t>
            </a:r>
          </a:p>
        </p:txBody>
      </p:sp>
    </p:spTree>
    <p:extLst>
      <p:ext uri="{BB962C8B-B14F-4D97-AF65-F5344CB8AC3E}">
        <p14:creationId xmlns:p14="http://schemas.microsoft.com/office/powerpoint/2010/main" val="303292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77024-164E-4124-BD7F-EA1D32D5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10" y="58994"/>
            <a:ext cx="11606980" cy="7300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Трудовые действия: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730BB303-E07D-4AFE-B7F7-CC9730E77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09" y="1120878"/>
            <a:ext cx="11606981" cy="547165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Сбор жалоб, анамнеза жизни и заболевания, социального и профессионального анамнеза у пациентов (их законных представителей), имеющих ограничения  жизнедеятельности, нарушения функций и структур организма человека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Осмотр пациентов, имеющих ограничения  жизнедеятельности, нарушения функций и структур организма человека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физикального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обследования пациентов, имеющих ограничения  жизнедеятельности, нарушения функций и структур организма человека, определение степени выраженности ограничений жизнедеятельности, нарушений функций и структур организма человека, на основании Международной классификации функционирования, ограничений жизнедеятельности и здоровья (далее - МКФ) 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отклонений в физическом и психомоторном развитии и (или) состоянии пациентов, имеющих ограничения  жизнедеятельности, нарушения функций и структур организма человека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Установка предварительного реабилитационного диагноза и составление плана лабораторных обследований и инструментальных исследований пациентов, имеющих ограничения  жизнедеятельности, нарушения функций и структур организма человека 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пациентов, имеющих ограничения  жизнедеятельности, нарушения функций и структур организма человека,  на инструментальное обследование для определения степени выраженности ограничений жизнедеятельности, нарушений функций и структур организма человека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пациентов, имеющих ограничения  жизнедеятельности, нарушения функций и структур организма человека, на лабораторное обследование для определения степени выраженности ограничений жизнедеятельности, нарушений функций и структур организма человека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пациентов, имеющих ограничения жизнедеятельности, нарушения функций и структур организма человека, на консультацию к врачам-специалистам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пациентов, имеющих ограничения  жизнедеятельности, нарушения функций и структур организма человека, на консультацию к специалистам с высшим профессиональным (немедицинским) образованием, в том числе  к логопедам, медицинским психологам, специалистам по физической и бытовой реабилитации, специалистам по социальной работе мультидисциплинарной реабилитационной бригады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и постановка реабилитационного диагноза с учетом МКФ с установлением ограничения жизнедеятельности, степени нарушения функций и структур организма человека, в соответствии с принятыми критериями и классификациями.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Формулирование и обоснование реабилитационного потенциала с учетом МКФ и его корректировка по результатам медицинской реабилитации на различных этапах оказания помощи  по медицинской реабилитации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показания и противопоказания к назначению технических средств реабилитации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ассистивных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технологий пациентов, имеющим ограничения  жизнедеятельности, нарушения функций и структур организма человека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организма человека, </a:t>
            </a:r>
          </a:p>
        </p:txBody>
      </p:sp>
    </p:spTree>
    <p:extLst>
      <p:ext uri="{BB962C8B-B14F-4D97-AF65-F5344CB8AC3E}">
        <p14:creationId xmlns:p14="http://schemas.microsoft.com/office/powerpoint/2010/main" val="104762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559C1-8EF5-4412-B5A1-A73D2047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Особенности деятельности врача ФРМ на этапе специализированного отделения по профилю: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689569-397F-48C8-98B7-60477CC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567543"/>
            <a:ext cx="10018712" cy="50509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Колебания состояния пациента в течение суток </a:t>
            </a:r>
          </a:p>
          <a:p>
            <a:r>
              <a:rPr lang="ru-RU" dirty="0"/>
              <a:t>Низкий уровень выносливости</a:t>
            </a:r>
          </a:p>
          <a:p>
            <a:r>
              <a:rPr lang="ru-RU" dirty="0"/>
              <a:t>Декомпенсация сопутствующей патологии</a:t>
            </a:r>
          </a:p>
          <a:p>
            <a:r>
              <a:rPr lang="ru-RU" dirty="0"/>
              <a:t>Трудности оценки реабилитационного потенциала на раннем этапе</a:t>
            </a:r>
          </a:p>
          <a:p>
            <a:r>
              <a:rPr lang="ru-RU" dirty="0"/>
              <a:t>Сенсомоторная дезинтеграция</a:t>
            </a:r>
          </a:p>
          <a:p>
            <a:r>
              <a:rPr lang="ru-RU" dirty="0"/>
              <a:t>Трудности в составлении реабилитационной программы и прогноза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5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Изображение выглядит как снимок экрана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74EF8C87-93C7-4F3F-8AFC-0995EF33BD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53" y="758593"/>
            <a:ext cx="6882063" cy="545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8F91C6-6C95-48F7-AF11-CEB23389096E}"/>
              </a:ext>
            </a:extLst>
          </p:cNvPr>
          <p:cNvSpPr/>
          <p:nvPr/>
        </p:nvSpPr>
        <p:spPr>
          <a:xfrm>
            <a:off x="7445828" y="230605"/>
            <a:ext cx="4746172" cy="6032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профессиональной деятельности медицинского логопеда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процесса медицинской реабилитации, является оказание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специализированной консультативно-диагностической и коррекционно-развивающей и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(или) коррекционно-восстановительной помощи пациентам разных возрастных категорий,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 которых выявлены ограничения жизнедеятельности, нарушения функций и структур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организма человека, в том числе нарушения речи и (или) когнитивных функций,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нарушения голоса, слуха, дыхания, глотания, речи и нарушения нейродинамического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аспекта психической деятельности в различных медицинских организациях и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учреждениях системы социальной защиты населения (профильных неврологических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отделениях стационаров для больных с последствиями инсульта и черепно-мозговой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травмы (включая реанимационные отделения и палаты интенсивной терапии),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реабилитационных центрах и отделениях (включая отделения для детей раннего возраста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перинатальной патологией), поликлиниках (детских и взрослых), дневных стационарах,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санаториях и др.) на разных этапах процесса медицинской реабилитации.</a:t>
            </a:r>
          </a:p>
        </p:txBody>
      </p:sp>
    </p:spTree>
    <p:extLst>
      <p:ext uri="{BB962C8B-B14F-4D97-AF65-F5344CB8AC3E}">
        <p14:creationId xmlns:p14="http://schemas.microsoft.com/office/powerpoint/2010/main" val="360671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C3885-D9F3-4EEF-8B67-B05079E1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112294"/>
            <a:ext cx="11502187" cy="8983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ОТФ профессионального стандарта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Нейродефектолог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(логопед, сурдопедагог, тифлопедагог,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олигофренопедагог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)» входят следующие трудовые функции: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6A0963-91DB-41C0-A6C6-CDA02FA7ABCE}"/>
              </a:ext>
            </a:extLst>
          </p:cNvPr>
          <p:cNvSpPr/>
          <p:nvPr/>
        </p:nvSpPr>
        <p:spPr>
          <a:xfrm>
            <a:off x="288758" y="1182129"/>
            <a:ext cx="11502187" cy="1200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lvl="1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Проведение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нейродефектологического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(логопедического, сурдопедагогического, тифлопедагогического,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олигофренопедагогического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обследования пациентов на разных этапах оказания помощи по комплексной медицинской реабилитации/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пациентов с целью определения их реабилитационного потенциала, в том числе имеющихся потенциальных    возможностей для восстановления (замещения, коррекции или компенсации) и    развития нарушенных функций и структур организма, преодоления имеющихся ограничений жизнедеятельности</a:t>
            </a:r>
          </a:p>
          <a:p>
            <a:pPr lvl="1"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Участие в мультидисциплинарном обсуждении реабилитационного потенциала пациента с целью формулирования цели и задач, определения необходимого объема, оптимального режима и специальных условий оказания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нейродефектологической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помощи в системе комплексной медицинской реабилитации/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пациентов различного пола и возраста с нарушениями функций и структур организма и ограничениями жизнедеятельности при различных заболеваниях и / или состояниях и повреждениях организма на разных этапах оказания помощи по комплексной медицинской реабилитации в медицинских организациях различного уровня; консультирование специалистов мультидисциплинарной реабилитационной бригады по вопросам оказания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нейродефектологической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помощи в системе комплексной медицинской реабилитации/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Составление индивидуальных программ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нейродефектологической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помощи (определение ее направлений, содержания, последовательности и сроков реализации, методов, технологий и оптимальных форм осуществления) в системе комплексной медицинской реабилитации/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зависимости от ее этапа и уровня медицинской организации или учреждения социальной защиты</a:t>
            </a:r>
          </a:p>
          <a:p>
            <a:pPr lvl="1"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 Назначение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нейродефектологических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занятий (процедур), соответствующих</a:t>
            </a:r>
          </a:p>
          <a:p>
            <a:pPr lvl="1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реабилитационным потребностям и возможностям (реабилитационному     потенциалу) пациентов различного пола и возраста с ограничениями жизнедеятельности, нарушениями функций и структур организма, этапу комплексной медицинской реабилитации/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уровню медицинской организации или учреждения социальной защиты</a:t>
            </a:r>
          </a:p>
          <a:p>
            <a:pPr lvl="1"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Проектирование, организация, поддержание и совершенствование специальной реабилитационной среды, охранительного и речевого режима, учитывающих характер и степень выраженности нарушений функций и структур организма, совокупность имеющихся у пациента ограничений функционирования и жизнедеятельности, обеспечивающих создание специальных условий для реализации его реабилитационных потребностей</a:t>
            </a:r>
          </a:p>
          <a:p>
            <a:pPr lvl="1"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1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C3885-D9F3-4EEF-8B67-B05079E1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68" y="320842"/>
            <a:ext cx="11101969" cy="6026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ОТФ профессионального стандарта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Нейродефектолог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(логопед, сурдопедагог, тифлопедагог,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олигофренопедагог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)» входят следующие трудовые функции: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D15A36-3813-42F1-B0ED-355804866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68" y="1090863"/>
            <a:ext cx="10804856" cy="47003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>
            <a:normAutofit fontScale="77500" lnSpcReduction="20000"/>
          </a:bodyPr>
          <a:lstStyle/>
          <a:p>
            <a:pPr marL="457200" lvl="1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Реализация индивидуальной программы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нейродефектологической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помощи в системе комплексной медицинской реабилитации/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пациентов различного пола и возраста с нарушениями функций и жизнедеятельности при различных заболеваниях и/или состояниях и повреждениях организма в соответствии с этапом комплексной медицинской реабилитации/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уровнем медицинской организации или учреждения социальной защиты</a:t>
            </a:r>
          </a:p>
          <a:p>
            <a:pPr marL="457200" lvl="1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Мониторирование и контроль эффективности проведения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нейродефектологических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занятий (процедур) при реализации индивидуальных программ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нейродефектологической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помощи в системе комплексной медицинской реабилитации/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пациентов различного пола и возраста с нарушениями функций и ограничениями жизнедеятельности при различных заболеваниях и/или состояниях и повреждениях организма</a:t>
            </a:r>
          </a:p>
          <a:p>
            <a:pPr marL="457200" lvl="1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 Планирование и осуществление консультативной работы с пациентами различного пола и возраста с нарушениями функций и ограничениями жизнедеятельности при различных заболеваниях и/или состояниях и повреждениях организма, их законными представителями и членами семьи</a:t>
            </a:r>
          </a:p>
          <a:p>
            <a:pPr marL="457200" lvl="1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9. Проведение профилактических мероприятий и консультативно-просветительской работы с населением </a:t>
            </a:r>
          </a:p>
          <a:p>
            <a:pPr marL="457200" lvl="1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 Проведение анализа медико-статистической информации, ведение медицинской документации</a:t>
            </a:r>
          </a:p>
          <a:p>
            <a:pPr marL="457200" lvl="1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11. Участие в научно-исследовательской деятельности медицинской организации или учреждения социальной защиты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10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6A73D-63F1-47D1-B204-7A9540AFD4B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Особенности профессиональных компетенций логопеда на 1 этапе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4C9B0-32B3-4498-BB98-5AB21418E43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Трудности установления точного речевого диагноза, касающегося афазии</a:t>
            </a:r>
          </a:p>
          <a:p>
            <a:r>
              <a:rPr lang="ru-RU" dirty="0"/>
              <a:t>Быстро меняющееся состояние</a:t>
            </a:r>
          </a:p>
          <a:p>
            <a:r>
              <a:rPr lang="ru-RU" dirty="0"/>
              <a:t>Выраженные нейродинамические нарушений</a:t>
            </a:r>
          </a:p>
          <a:p>
            <a:r>
              <a:rPr lang="ru-RU" dirty="0"/>
              <a:t>Актуальность восстановления функции глотания</a:t>
            </a:r>
          </a:p>
        </p:txBody>
      </p:sp>
    </p:spTree>
    <p:extLst>
      <p:ext uri="{BB962C8B-B14F-4D97-AF65-F5344CB8AC3E}">
        <p14:creationId xmlns:p14="http://schemas.microsoft.com/office/powerpoint/2010/main" val="420612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213BC459-0C3A-416F-90BC-42326FA19403}"/>
              </a:ext>
            </a:extLst>
          </p:cNvPr>
          <p:cNvSpPr/>
          <p:nvPr/>
        </p:nvSpPr>
        <p:spPr>
          <a:xfrm>
            <a:off x="8531441" y="702066"/>
            <a:ext cx="2932013" cy="2476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00548" y="408682"/>
            <a:ext cx="9048573" cy="13447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>
                <a:latin typeface="Georgia"/>
                <a:cs typeface="Georgia"/>
              </a:rPr>
              <a:t>Глобальные цели медицинской реабилитации в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0548" y="2102980"/>
            <a:ext cx="8787951" cy="3963744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latin typeface="Georgia"/>
                <a:cs typeface="Georgia"/>
              </a:rPr>
              <a:t>Улучшение качества жизни пациента</a:t>
            </a:r>
          </a:p>
          <a:p>
            <a:r>
              <a:rPr lang="ru-RU" sz="2000" b="1" dirty="0">
                <a:latin typeface="Georgia"/>
                <a:cs typeface="Georgia"/>
              </a:rPr>
              <a:t>Предупреждение инвалидности</a:t>
            </a:r>
          </a:p>
          <a:p>
            <a:r>
              <a:rPr lang="ru-RU" sz="2000" b="1" dirty="0">
                <a:latin typeface="Georgia"/>
                <a:cs typeface="Georgia"/>
              </a:rPr>
              <a:t>Снижение уровня </a:t>
            </a:r>
            <a:r>
              <a:rPr lang="ru-RU" sz="2000" b="1" dirty="0" err="1">
                <a:latin typeface="Georgia"/>
                <a:cs typeface="Georgia"/>
              </a:rPr>
              <a:t>инвалидизации</a:t>
            </a:r>
            <a:r>
              <a:rPr lang="ru-RU" sz="2000" b="1" dirty="0">
                <a:latin typeface="Georgia"/>
                <a:cs typeface="Georgia"/>
              </a:rPr>
              <a:t> при значительном повреждении</a:t>
            </a:r>
          </a:p>
          <a:p>
            <a:r>
              <a:rPr lang="ru-RU" sz="2000" b="1" dirty="0">
                <a:latin typeface="Georgia"/>
                <a:cs typeface="Georgia"/>
              </a:rPr>
              <a:t>Повышение эффективности и качества оказания медицинской 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3501" y="4728118"/>
            <a:ext cx="8245621" cy="1227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/>
                <a:cs typeface="Georgia"/>
              </a:rPr>
              <a:t>Излечение заболевания не обязательная цель проведения мероприятий </a:t>
            </a:r>
          </a:p>
          <a:p>
            <a:r>
              <a:rPr lang="ru-RU" dirty="0">
                <a:latin typeface="Georgia"/>
                <a:cs typeface="Georgia"/>
              </a:rPr>
              <a:t>по медицинской реабилитации. Главная цель – максимально возможное</a:t>
            </a:r>
          </a:p>
          <a:p>
            <a:r>
              <a:rPr lang="ru-RU" dirty="0">
                <a:latin typeface="Georgia"/>
                <a:cs typeface="Georgia"/>
              </a:rPr>
              <a:t>улучшение качества жизни после заболевания, в </a:t>
            </a:r>
            <a:r>
              <a:rPr lang="ru-RU" dirty="0" err="1">
                <a:latin typeface="Georgia"/>
                <a:cs typeface="Georgia"/>
              </a:rPr>
              <a:t>т.ч</a:t>
            </a:r>
            <a:r>
              <a:rPr lang="ru-RU" dirty="0">
                <a:latin typeface="Georgia"/>
                <a:cs typeface="Georgia"/>
              </a:rPr>
              <a:t>. и при невозможности</a:t>
            </a:r>
          </a:p>
          <a:p>
            <a:r>
              <a:rPr lang="ru-RU" dirty="0">
                <a:latin typeface="Georgia"/>
                <a:cs typeface="Georgia"/>
              </a:rPr>
              <a:t>излечения в принципе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63BC21-C5C9-4DC2-8DD1-DD03C98ECC68}"/>
              </a:ext>
            </a:extLst>
          </p:cNvPr>
          <p:cNvSpPr/>
          <p:nvPr/>
        </p:nvSpPr>
        <p:spPr>
          <a:xfrm>
            <a:off x="285820" y="6454752"/>
            <a:ext cx="8245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/>
                <a:cs typeface="Georgia"/>
              </a:rPr>
              <a:t>Иванова Г.Е., 2018</a:t>
            </a:r>
          </a:p>
        </p:txBody>
      </p:sp>
    </p:spTree>
    <p:extLst>
      <p:ext uri="{BB962C8B-B14F-4D97-AF65-F5344CB8AC3E}">
        <p14:creationId xmlns:p14="http://schemas.microsoft.com/office/powerpoint/2010/main" val="4077226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307A0A48-0FA6-475B-B7CD-FEBA9B1533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719" y="286987"/>
            <a:ext cx="8452624" cy="51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694E868-3BB5-44F7-BDF2-31595AFEE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18293"/>
              </p:ext>
            </p:extLst>
          </p:nvPr>
        </p:nvGraphicFramePr>
        <p:xfrm>
          <a:off x="8006576" y="191063"/>
          <a:ext cx="4065705" cy="38315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65705">
                  <a:extLst>
                    <a:ext uri="{9D8B030D-6E8A-4147-A177-3AD203B41FA5}">
                      <a16:colId xmlns:a16="http://schemas.microsoft.com/office/drawing/2014/main" val="3892691768"/>
                    </a:ext>
                  </a:extLst>
                </a:gridCol>
              </a:tblGrid>
              <a:tr h="3237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Основная цель вида профессиональной деятельности: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Оценка активности и участия, профилактика и выявление ограничений жизнедеятельности,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процессе развития, вследствие заболеваний и (или) состояний; оценка влияния факторов среды на активность и участие; модификация факторов среды с целью восстановления, развития или сохранения активности и участия; развитие, сохранение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восстановление активности и участия пациентов с указанными ограничениями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нарушениями.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425524"/>
                  </a:ext>
                </a:extLst>
              </a:tr>
            </a:tbl>
          </a:graphicData>
        </a:graphic>
      </p:graphicFrame>
      <p:pic>
        <p:nvPicPr>
          <p:cNvPr id="4097" name="Picture 1">
            <a:extLst>
              <a:ext uri="{FF2B5EF4-FFF2-40B4-BE49-F238E27FC236}">
                <a16:creationId xmlns:a16="http://schemas.microsoft.com/office/drawing/2014/main" id="{24E3005B-3DF2-4E90-A569-FFFE614B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072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3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0F2A-7341-49C0-B00C-B61E7C9B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76" y="114211"/>
            <a:ext cx="10427111" cy="540834"/>
          </a:xfr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Необходимые знания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4300E5-4F6F-45CB-B366-2441373EB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076" y="870155"/>
            <a:ext cx="10427111" cy="5589639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Методика сбора анамнеза жизни и жалоб у пациентов, включая детей до 3-х лет, (их законных представителей), имеющих ограничения активности и участия, функций и структур организма человека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Методика осмотра и обследования пациентов, включая детей до 3-х лет,  имеющих ограничения активности и участия, нарушения функций и структур организма человека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Методика обследования факторов окружающей среды, с целью выявления ограничивающих и развивающих факторов (субъектов и объектов) среды. 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Закономерности развития и функционирования здорового организма человека в различные возрастные периоды и механизмы обеспечения здоровья с позиции теории функциональных систем; особенности регуляции функциональных систем организма человека в норме и при развитии патологических процессов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взаимодействия пациента, имеющего ограничения жизнедеятельности, нарушения функций и структур организма человека, с субъектами и объектами окружающей среды в норме и при развитии различных заболеваний или состояний,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Основы этиологии, патогенеза, клинической картины нарушений функции, структур организма человека, жизнедеятельности, дифференциальная диагностика, особенности течения восстановительного периода, осложнения и возможные исходы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при заболеваниях и (или) состояниях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Основные симптомы и синдромы осложнений, побочных действий, нежелательных реакций, в том числе серьезных и непредвиденных, возникших в результате диагностических и реабилитационных процедур у пациентов, имеющих ограничения активности и участия, нарушения функций и структур организма человека, при различных заболеваниях и (или) состояниях 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методы диагностики ограничений активности и участия, нарушений функций, структур организма человека 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показания и противопоказания к использованию методов инструментальной диагностики пациентов, имеющих ограничения жизнедеятельности, нарушения функций и структур организма человека 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Классы и категории нарушений функций, структур организма человека и ограничения активности и участия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Методики проведения и алгоритм выбора специальных функциональных проб, тестов и шкал для пациентов, имеющих ограничения активности и участия, нарушения функций и структур организма человека 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Основы формулирования реабилитационного диагноза и оценки реабилитационного потенциала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Методики анализа потребности в назначении технических средств реабилитации, адаптивных и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ассистивных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технологий для пациентов, имеющих ограничения активности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иучастия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нарушения функций и структур организма человека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Методики анализа окружающей среды (дома, в квартире, на рабочем месте, в медицинской организации) пациентов, имеющих ограничения жизнедеятельности, нарушения функций и структур организма человека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классификация функционирования, ограничений жизнедеятельности и здоровья, концепция качества жизни, связанного со здоровьем, современные концепции здоровья.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показания к направлению пациента, имеющего ограничения жизнедеятельности, нарушения функций и структур организма человека, к врачам-специалистам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медицинской реабилитации; порядки оказания медицинской помощи, клинические рекомендации (протоколы лечения) по вопросам оказания медицинской помощи, по медицинской реабилитации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Методика сбора жалоб, анамнеза жизни у пациентов, включая детей до 3-х лет, (их законных представителей) с заболеваниями и (или) состояниями 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Методика осмотра пациентов, включая детей до 3-х лет,   с заболеваниями и (или) состояниями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формы и методы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Основы проведения физических упражнений и массажа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Показания и противопоказания к методам и средствам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(проведению физических упражнений, массажа, тренировки сенсорных систем, обучения адаптивным активностям, использования адаптивных устройств) для пациентов, включая детей до 3-х лет,  с заболеваниями и состояниями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Механизмы лечебного действия физических упражнений, массажа, тренировок сенсорных систем, развития адаптивных активностей, комплексов факторов, сочетанных методик их применения при различных заболеваниях, состояниях в разных возрастных группах (включая детей до 3-х лет) при различных сопутствующих заболеваниях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Признаки, симптомы и синдромы осложнений, возникающих в связи с проведением мероприятий по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Симптомы и синдромы осложнений, побочных действий, нежелательных реакций, в том числе серьезных и непредвиденных, возникших в результате диагностических процедур у пациентов, включая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дете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до 3-х лет,   с заболеваниями и состояниями во время проведения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548880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0F2A-7341-49C0-B00C-B61E7C9B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" y="132736"/>
            <a:ext cx="11568193" cy="540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Необходимые умения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B8C4246-A734-43D2-8816-7DDED678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" y="1032387"/>
            <a:ext cx="11444749" cy="569287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>
            <a:normAutofit fontScale="550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Осуществлять сбор жалоб, анамнеза жизни у пациентов, включая детей до 3-х лет,  (их законных представителей) с заболеваниями и (или) состояниями с целью проведения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(обучение адаптированным повседневным активностям, изготовление индивидуальных адаптивных устройств, облегчающих жизнедеятельность,  адаптация среды окружения пациента,  физических упражнений, массажа) 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Проводить осмотры и обследование пациентов, включая детей до 3-х лет,   с заболеваниями и (или) состояниями в соответствии с действующими порядками оказания медицинской помощи, клиническими рекомендациями (протоколами лечения) по вопросам оказания медицинской помощи, с учетом стандартов медицинской помощи с целью назначения и проведения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и проводить анализ информации, полученной от пациентов, включая детей до 3-х лет,  (их законных представителей) с заболеваниями и (или) состояниями, с целью назначения и проведения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Оценивать анатомо-функциональное и психологическое состояние организма человека в норме, при заболеваниях и (или) патологических состояниях у пациентов с целью назначения и проведения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Обосновывать и осуществлять планирование объема дополнительных инструментальных исследований пациентов, включая детей до 3-х лет,  с заболеваниями и (или) состояниями в соответствии с действующими порядками оказания медицинской помощи, клиническими рекомендациями (протоколами лечения) по вопросам оказания медицинской помощи, с учетом стандартов медицинской помощи с целью проведения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и осуществлять анализ результатов дополнительного инструментального исследования пациентов, включая детей до 3-х лет,  с заболеваниями и (или) состояниями в соответствии с действующими порядками оказания медицинской помощи, клиническими рекомендациями (протоколами лечения) по вопросам оказания медицинской помощи, с учетом стандартов медицинской помощи с целью проведения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Обосновывать и осуществлять планирование объема дополнительного лабораторного обследования пациентов, включая детей до 3-х лет,  с заболеваниями и (или) состояниями в соответствии с действующими порядками оказания медицинской помощи, клиническими рекомендациями (протоколами лечения) по вопросам оказания медицинской помощи, с учетом стандартов медицинской помощи с целью проведения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и осуществлять анализ результатов дополнительного лабораторного обследования пациентов, включая детей до 3-х лет,  с заболеваниями и (или) состояниями в соответствии с действующими порядками оказания медицинской помощи, клиническими рекомендациями (протоколами лечения) по вопросам оказания медицинской помощи, с учетом стандартов медицинской помощи с целью проведения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предоставленные направляющим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врачом данные дополнительного лабораторного, лучевого, электрофизиологического, функционального обследования пациентов с патологией и нарушениями функций, по поводу которых пациент направлен на реабилитацию, с учетом всех сопутствующих в данный момент заболеваний, для назначения и проведения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данному пациенту в соответствии с утвержденными показаниями и противопоказаниями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860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0F2A-7341-49C0-B00C-B61E7C9B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61" y="158456"/>
            <a:ext cx="11036352" cy="540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Трудовые действия: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62F1C7E-0C69-4A5E-85C8-3D778AAE3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699290"/>
            <a:ext cx="11338062" cy="6000255"/>
          </a:xfrm>
          <a:solidFill>
            <a:schemeClr val="accent1">
              <a:lumMod val="20000"/>
              <a:lumOff val="80000"/>
            </a:schemeClr>
          </a:solidFill>
        </p:spPr>
        <p:txBody>
          <a:bodyPr numCol="2">
            <a:normAutofit fontScale="250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Участие в сборе жалоб, анамнеза жизни и заболевания, социального и профессионального анамнеза, осмотр и проведение </a:t>
            </a:r>
            <a:r>
              <a:rPr lang="ru-RU" sz="4200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физикального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 обследования у направленных на физическую реабилитацию), включая детей до 3-х лет различных групп здоровья и инвалидов (и их законных представителей) с заболеваниями и (или) состояниями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Участие в направлении пациентов, включая детей до 3-х лет различных групп здоровья и инвалидов, с заболеваниями и (или) состояниями на инструментальное исследование в соответствии с действующими порядками оказания медицинской помощи, клиническими рекомендациями (протоколами лечения) по вопросам оказания медицинской помощи, с учетом стандартов медицинской помощи 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Участие в направлении пациентов, включая детей до 3-х лет различных групп здоровья и инвалидов, с заболеваниями и состояниями на лабораторное обследование в соответствии с действующими порядками оказания медицинской помощи, клиническими рекомендациями (протоколами лечения) по вопросам оказания медицинской помощи, с учетом стандартов медицинской помощи 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Участие в направлении пациентов, включая детей до 3-х лет, различных групп здоровья и инвалидов с заболеваниями и состояниями на консультацию к врачам-специалистам,  к специалистам с высшим профессиональным (немедицинским) образованием, в том числе к логопедам, медицинским психологам, специалистам по социальной работе мультидисциплинарной реабилитационной бригады в соответствии с действующими порядками оказания медицинской помощи, клиническими рекомендациями (протоколами лечения) по вопросам оказания медицинской помощи, с учетом стандартов медицинской помощи 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Участие в выявлении отклонений в физическом и психомоторном развитии и (или) состоянии пациентов, включая детей до 3-х лет различных групп здоровья и инвалидов 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Участие в обосновании и постановке реабилитационного диагноза, пациентам, включая детей старше 3-х лет, различных групп здоровья и инвалидов  с учетом международной классификации функционирования, ограничений жизнедеятельности и здоровья  с установлением ограничения активности и участия, выявлении факторов среды, влияющих на жизнедеятельность, степени нарушения функций и структур организма человека;  участие в формулировании и обосновании реабилитационного потенциала с учетом международной классификации функционирования, ограничений жизнедеятельности и здоровья  в соответствии с принятыми критериями и классификациями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Участие в выявлении показаний и противопоказаний к назначению  средств </a:t>
            </a:r>
            <a:r>
              <a:rPr lang="ru-RU" sz="4200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, включая детей до 3-х лет различных групп здоровья и инвалидов, имеющим нарушения функций и структур организма человека и последовавшие за ними ограничения жизнедеятельности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Осуществлять сбор жалоб, анамнеза жизни у пациентов, включая детей до 3-х лет,  (их законных представителей) с заболеваниями и (или) состояниями с целью проведения </a:t>
            </a:r>
            <a:r>
              <a:rPr lang="ru-RU" sz="4200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 (обучение адаптированным повседневным активностям, изготовление индивидуальных адаптивных устройств, облегчающих жизнедеятельность,  адаптация среды окружения пациента,  физических упражнений, массажа) .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Проводить осмотры и обследование пациентов, включая детей до 3-х лет,   с заболеваниями и (или) состояниями в соответствии с действующими порядками оказания медицинской помощи, клиническими рекомендациями (протоколами лечения) по вопросам оказания медицинской помощи, с учетом стандартов медицинской помощи с целью назначения и проведения </a:t>
            </a:r>
            <a:r>
              <a:rPr lang="ru-RU" sz="4200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и проводить анализ информации, полученной от пациентов, включая детей до 3-х лет,  (их законных представителей) с заболеваниями и (или) состояниями, с целью назначения и проведения </a:t>
            </a:r>
            <a:r>
              <a:rPr lang="ru-RU" sz="4200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Оценивать анатомо-функциональное и психологическое состояние организма человека в норме, при заболеваниях и (или) патологических состояниях у пациентов с целью назначения и проведения </a:t>
            </a:r>
            <a:r>
              <a:rPr lang="ru-RU" sz="4200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Обосновывать и осуществлять планирование объема дополнительных инструментальных исследований пациентов, включая детей до 3-х лет,  с заболеваниями и (или) состояниями в соответствии с действующими порядками оказания медицинской помощи, клиническими рекомендациями (протоколами лечения) по вопросам оказания медицинской помощи, с учетом стандартов медицинской помощи с целью проведения </a:t>
            </a:r>
            <a:r>
              <a:rPr lang="ru-RU" sz="4200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и осуществлять анализ результатов дополнительного инструментального исследования пациентов, включая детей до 3-х лет,  с заболеваниями и (или) состояниями в соответствии с действующими порядками оказания медицинской помощи, клиническими рекомендациями (протоколами лечения) по вопросам оказания медицинской помощи, с учетом стандартов медицинской помощи с целью проведения </a:t>
            </a:r>
            <a:r>
              <a:rPr lang="ru-RU" sz="4200" dirty="0" err="1">
                <a:latin typeface="Arial" panose="020B0604020202020204" pitchFamily="34" charset="0"/>
                <a:cs typeface="Arial" panose="020B0604020202020204" pitchFamily="34" charset="0"/>
              </a:rPr>
              <a:t>эргореабилитации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887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A70FD-FC52-4198-8639-CCE8006B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профессиональных компетенций </a:t>
            </a:r>
            <a:r>
              <a:rPr lang="ru-RU" dirty="0" err="1"/>
              <a:t>эрготерапевта</a:t>
            </a:r>
            <a:r>
              <a:rPr lang="ru-RU" dirty="0"/>
              <a:t> на 1 этапе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B0F1A9-FE6C-45BE-891B-CF2EC764E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5607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4E50D-0241-4959-B22B-BF2680C0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1C4B6-888E-4ECB-9A98-743A4448A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D76D89C-8E1E-4218-B001-73CBD7CDFEA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4136" y="-20084498"/>
            <a:ext cx="7209465" cy="443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  </a:t>
            </a:r>
            <a:r>
              <a:rPr kumimoji="0" lang="ru-RU" altLang="ru-RU" sz="69100" b="0" i="0" u="none" strike="noStrike" cap="none" normalizeH="0" baseline="0" dirty="0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          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3D464D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Задачи физического терапевта в работе мультидисциплинарной реабилитационной бригады:•Диагностика при нарушениях мобильности и передвижения (повороты в постели, сидение, стояние, ходьба, бег, плавание, перенос предметов, подъем и спуск по лестнице и др.),•Оценка толерантности к физической нагрузки, тренировка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толерантности,•Восстановление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 при нарушениях использования руки, •Диагностика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миофасциальныхпроблем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 и мышечных болей и помощь методами мануальной и физической терапии (массаж,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миофасциальныйрелиз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,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постизометрическаярелаксация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,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кинезиотейпированиеи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 др.),•Восстановление двигательных паттернов при их нарушениях (во время работы, самообслуживания, в быту и т.д.),•Обучение использованию коляски и других средств передвижения, •Информирование пациента, родственников и других участников бригады о двигательных возможностях пациента, •Обучение родственников пациента позиционированию,•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ПодборТСР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 для передвижения.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92A362-642A-413D-9A83-4E75CC0F2B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4136" y="633010"/>
            <a:ext cx="72094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>
              <a:ln>
                <a:noFill/>
              </a:ln>
              <a:solidFill>
                <a:srgbClr val="3D464D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AEF6227-2F32-4534-9CBF-D7C78624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6" y="274320"/>
            <a:ext cx="8883699" cy="569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B45BAB-4836-423C-8CF9-BCCF279C917B}"/>
              </a:ext>
            </a:extLst>
          </p:cNvPr>
          <p:cNvSpPr/>
          <p:nvPr/>
        </p:nvSpPr>
        <p:spPr>
          <a:xfrm>
            <a:off x="9763777" y="274320"/>
            <a:ext cx="2202508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  <a:r>
              <a:rPr lang="ru-RU" sz="1400" dirty="0">
                <a:solidFill>
                  <a:srgbClr val="FF0000"/>
                </a:solidFill>
              </a:rPr>
              <a:t>Трудовая функция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проведении   и оценке эффективности мероприятий медицинской реабилитации с применением физических упражнений, массажа, природных лечебных факторов и технологий физиотерапии пациентам  с нарушениями  функций и структур организма и ограничениями активности вследствие травм, заболеваний и (или) состояний (в том числе и в подразделениях реанимации и интенсивной терапии медицинских организаций) </a:t>
            </a:r>
          </a:p>
        </p:txBody>
      </p:sp>
    </p:spTree>
    <p:extLst>
      <p:ext uri="{BB962C8B-B14F-4D97-AF65-F5344CB8AC3E}">
        <p14:creationId xmlns:p14="http://schemas.microsoft.com/office/powerpoint/2010/main" val="108322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25D7B-E863-4FBB-BB4A-13729BE7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913" y="190499"/>
            <a:ext cx="6232887" cy="80227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Трудовые 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C6E57-5A00-4FB2-AEC2-148FBC4A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248229"/>
            <a:ext cx="9277983" cy="50741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ru-RU" sz="2900" dirty="0"/>
              <a:t>Участие  в разработке программ медицинской реабилитации с применением физических упражнений, массажа, природных лечебных факторов и технологий физиотерапии пациентам  с нарушениями функций и структур организма и ограничениями активности вследствие травм, заболеваний и (или) состояний </a:t>
            </a:r>
          </a:p>
          <a:p>
            <a:r>
              <a:rPr lang="ru-RU" sz="2900" dirty="0"/>
              <a:t>Участие в проведении  мероприятий медицинской реабилитации с применением физических упражнений, массажа, природных лечебных факторов и технологий физиотерапии пациентам  с нарушениями функций и структур организма и ограничениями активности вследствие травм, заболеваний и (или) состояний </a:t>
            </a:r>
          </a:p>
          <a:p>
            <a:r>
              <a:rPr lang="ru-RU" sz="2900" dirty="0"/>
              <a:t>Участие  в оценке эффективности  мероприятий медицинской реабилитации с применением физических упражнений, массажа, природных лечебных факторов и технологий физиотерапии пациентам  с нарушениями функций и структур организма и ограничениями активности вследствие травм, заболеваний и (или) состояний </a:t>
            </a:r>
          </a:p>
          <a:p>
            <a:r>
              <a:rPr lang="ru-RU" sz="2900" dirty="0"/>
              <a:t>Участие в определении оптимального набора  мероприятий медицинской реабилитации с применением физических упражнений, массажа, природных лечебных факторов и технологий физиотерапии пациентам с нарушениями функций и структур организма и ограничениями активности вследствие травм, заболеваний и (или) состояний </a:t>
            </a:r>
          </a:p>
          <a:p>
            <a:r>
              <a:rPr lang="ru-RU" sz="2900" dirty="0"/>
              <a:t>Профилактика  осложнений, побочных действий, нежелательных реакций, в том числе, серьезных и непредвиденных, возникших в результате применения физических упражнений, массажа, природных лечебных факторов и технологий физиотерапии пациентам с нарушениями функций и структур организма и ограничениями активности вследствие травм, заболеваний и (или) состояний </a:t>
            </a:r>
          </a:p>
          <a:p>
            <a:r>
              <a:rPr lang="ru-RU" sz="2900" dirty="0"/>
              <a:t>Обеспечение выполнения требований техники безопасности и охраны труда при проведении мероприятий медицинской реабилитации с применением физических упражнений, массажа, природных лечебных факторов и технологий физиотерапии пациентам  с нарушениями функций и структур организма и ограничениями активности вследствие травм, заболеваний и (или) состояний </a:t>
            </a:r>
          </a:p>
          <a:p>
            <a:r>
              <a:rPr lang="ru-RU" sz="2900" dirty="0"/>
              <a:t>Обучение пациентов с нарушениями  функций и структур организма и ограничениями активности вследствие травм, заболеваний и (или) состояний и/или их законных представителей и лиц, осуществляющих уход, методикам и правилам самостоятельного применения физических упражнений, массажа, природных лечебных факторов и технологий физиотерапии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371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750E-5DC9-4F13-98C4-5BAE3C8C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3615227" cy="17525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Необходимые умения</a:t>
            </a:r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868113C-CC08-4CCD-85EB-7961FE4BA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0" t="8116" r="32681" b="16137"/>
          <a:stretch/>
        </p:blipFill>
        <p:spPr>
          <a:xfrm>
            <a:off x="5099538" y="0"/>
            <a:ext cx="6576647" cy="6994831"/>
          </a:xfrm>
        </p:spPr>
      </p:pic>
    </p:spTree>
    <p:extLst>
      <p:ext uri="{BB962C8B-B14F-4D97-AF65-F5344CB8AC3E}">
        <p14:creationId xmlns:p14="http://schemas.microsoft.com/office/powerpoint/2010/main" val="656548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750E-5DC9-4F13-98C4-5BAE3C8C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030" y="2784929"/>
            <a:ext cx="3615227" cy="17525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Необходимые знания</a:t>
            </a:r>
          </a:p>
        </p:txBody>
      </p:sp>
      <p:pic>
        <p:nvPicPr>
          <p:cNvPr id="7" name="Объект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F877F92-9641-4148-AD49-6CBE62995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3" t="8287" r="33043"/>
          <a:stretch/>
        </p:blipFill>
        <p:spPr>
          <a:xfrm>
            <a:off x="5544457" y="1063"/>
            <a:ext cx="5573485" cy="6856937"/>
          </a:xfrm>
        </p:spPr>
      </p:pic>
    </p:spTree>
    <p:extLst>
      <p:ext uri="{BB962C8B-B14F-4D97-AF65-F5344CB8AC3E}">
        <p14:creationId xmlns:p14="http://schemas.microsoft.com/office/powerpoint/2010/main" val="2199222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84659-4400-412F-B2FC-696E9120CD6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Особенности работы физического терапевта на 1 этапе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B8C52-A71B-4E37-9A80-B3FF33C9D58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Физических терапевтов почти нет</a:t>
            </a:r>
          </a:p>
          <a:p>
            <a:r>
              <a:rPr lang="ru-RU" dirty="0"/>
              <a:t>Особенности работы врача ЛФК - дефицит знаний в  части оценки и восстановления активности и участия</a:t>
            </a:r>
          </a:p>
          <a:p>
            <a:r>
              <a:rPr lang="ru-RU" dirty="0"/>
              <a:t>В традиционной модели – множество противопоказаний для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379209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Объект 1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81D2231-6A95-4DDA-B337-9B4366318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t="8497" r="2152" b="5438"/>
          <a:stretch/>
        </p:blipFill>
        <p:spPr>
          <a:xfrm>
            <a:off x="2279928" y="1081285"/>
            <a:ext cx="8946872" cy="46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7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2973C72B-4FE6-40D1-8735-E70C22FF5C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420" y="1252025"/>
            <a:ext cx="7280112" cy="47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F853EF-0C1E-4A9B-88A9-F5C73E4B3312}"/>
              </a:ext>
            </a:extLst>
          </p:cNvPr>
          <p:cNvSpPr/>
          <p:nvPr/>
        </p:nvSpPr>
        <p:spPr>
          <a:xfrm>
            <a:off x="8215532" y="253818"/>
            <a:ext cx="385454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ОТФ: Клинико-психологическая помощь при заболеваниях и (или) состояниях, в том числе в кризисных и экстремальных ситуациях </a:t>
            </a:r>
          </a:p>
        </p:txBody>
      </p:sp>
    </p:spTree>
    <p:extLst>
      <p:ext uri="{BB962C8B-B14F-4D97-AF65-F5344CB8AC3E}">
        <p14:creationId xmlns:p14="http://schemas.microsoft.com/office/powerpoint/2010/main" val="183924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5A8BF-38B8-43F4-BDFC-54A29540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38" y="3782291"/>
            <a:ext cx="4764599" cy="12389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Необходимые знания</a:t>
            </a:r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300554A-B91C-4589-BDBA-E881009FA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1" t="9895" r="28382" b="4637"/>
          <a:stretch/>
        </p:blipFill>
        <p:spPr>
          <a:xfrm>
            <a:off x="5694837" y="0"/>
            <a:ext cx="5575838" cy="6753017"/>
          </a:xfrm>
        </p:spPr>
      </p:pic>
    </p:spTree>
    <p:extLst>
      <p:ext uri="{BB962C8B-B14F-4D97-AF65-F5344CB8AC3E}">
        <p14:creationId xmlns:p14="http://schemas.microsoft.com/office/powerpoint/2010/main" val="2205904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2721C-9C85-438F-8152-2E841B5D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ED7A00-2CC8-41DB-9DD8-F91882CF9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40" y="3924301"/>
            <a:ext cx="2989718" cy="99060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Трудовые действия</a:t>
            </a:r>
          </a:p>
        </p:txBody>
      </p:sp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929FBB1-B2F7-4562-8906-C209FC94A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1" t="20938" r="23392" b="4263"/>
          <a:stretch/>
        </p:blipFill>
        <p:spPr>
          <a:xfrm>
            <a:off x="4474029" y="125366"/>
            <a:ext cx="6626224" cy="66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43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330C8-F438-4CD1-8EF1-8DE55C88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0"/>
            <a:ext cx="10018713" cy="17525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Особенности </a:t>
            </a:r>
            <a:r>
              <a:rPr lang="ru-RU" dirty="0" err="1"/>
              <a:t>профкомпетенций</a:t>
            </a:r>
            <a:r>
              <a:rPr lang="ru-RU" dirty="0"/>
              <a:t> на этапе специализированного отделения по профилю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E476B-CEC6-4899-A1AA-4C9AAF688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88029"/>
            <a:ext cx="10018713" cy="36031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/>
              <a:t>Трудности оценки когнитивного статуса</a:t>
            </a:r>
          </a:p>
          <a:p>
            <a:r>
              <a:rPr lang="ru-RU" dirty="0"/>
              <a:t>Быстро меняющийся дефект</a:t>
            </a:r>
          </a:p>
          <a:p>
            <a:r>
              <a:rPr lang="ru-RU" dirty="0"/>
              <a:t>Важность </a:t>
            </a:r>
            <a:r>
              <a:rPr lang="ru-RU" dirty="0" err="1"/>
              <a:t>психокоррекционной</a:t>
            </a:r>
            <a:r>
              <a:rPr lang="ru-RU" dirty="0"/>
              <a:t> работы с пациентом, родственниками</a:t>
            </a:r>
          </a:p>
          <a:p>
            <a:r>
              <a:rPr lang="ru-RU" dirty="0"/>
              <a:t>Краткий период пребывания в отделении для получения результатов </a:t>
            </a:r>
            <a:r>
              <a:rPr lang="ru-RU" dirty="0" err="1"/>
              <a:t>коррекцинной</a:t>
            </a:r>
            <a:r>
              <a:rPr lang="ru-RU" dirty="0"/>
              <a:t> работы</a:t>
            </a:r>
          </a:p>
          <a:p>
            <a:r>
              <a:rPr lang="ru-RU" dirty="0"/>
              <a:t>Трудности прогноза состояния КФ </a:t>
            </a:r>
          </a:p>
          <a:p>
            <a:r>
              <a:rPr lang="ru-RU" dirty="0"/>
              <a:t>Диагностика или коррекция</a:t>
            </a:r>
          </a:p>
          <a:p>
            <a:r>
              <a:rPr lang="ru-RU" dirty="0"/>
              <a:t>Психология/ нейропсихология</a:t>
            </a:r>
          </a:p>
        </p:txBody>
      </p:sp>
    </p:spTree>
    <p:extLst>
      <p:ext uri="{BB962C8B-B14F-4D97-AF65-F5344CB8AC3E}">
        <p14:creationId xmlns:p14="http://schemas.microsoft.com/office/powerpoint/2010/main" val="1023022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39EADA13-7FD9-43D5-BC0F-E467848262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9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BCAD9-12DB-43FA-BB45-F08E2D7C59E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Особенности профессиональных компетенция МС на этапе специализированного отделения по профилю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134D2-EC75-4C28-801E-82801958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3528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Большой объем работы (</a:t>
            </a:r>
            <a:r>
              <a:rPr lang="ru-RU" dirty="0" err="1"/>
              <a:t>уход,самообслуживание</a:t>
            </a:r>
            <a:r>
              <a:rPr lang="ru-RU" dirty="0"/>
              <a:t>, прием пищи, одевание, перемещение, общение с родственниками)</a:t>
            </a:r>
          </a:p>
          <a:p>
            <a:r>
              <a:rPr lang="ru-RU" dirty="0"/>
              <a:t>В большинстве случаев –отсутствие специальной подготовки по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3826929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81200" y="290129"/>
            <a:ext cx="8229600" cy="8096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>
                <a:latin typeface="Times New Roman"/>
                <a:cs typeface="Times New Roman"/>
              </a:rPr>
              <a:t>Приложения к Приказу 1705н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41804" y="1569221"/>
          <a:ext cx="855708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Применение международной классификации функционирования в процессе медицинской реабилитации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Форма реабилитационного диагноза в категориях МКФ (2й уровень детализации)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Положение о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мультидисциплинарной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бригаде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 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 медицинской реабилитации 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для пациентов с нарушением функции, структуры, активности и участия при заболеваниях и состояниях внутренних органов, в том числе сердечно-сосудистой системы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Положение о группе медицинской реабилитации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 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для пациентов с нарушением функции, структуры, активности и участия при заболеваниях и состояниях внутренних органов, в том числе сердечно-сосудистой системы,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оказывающей медицинскую помощь в стационарных условиях медицинской организации 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Организация медицинской помощи по медицинской реабилитации пациентам при нарушении функции, структуры, активности и участия при заболеваниях и состояниях центральной нервной системы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377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>
                <a:latin typeface="Times New Roman"/>
                <a:cs typeface="Times New Roman"/>
              </a:rPr>
              <a:t>Приложения к Приказу 1705н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1" y="2111355"/>
          <a:ext cx="838671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Методы исследования, шкалы и тесты, рекомендуемые для обследования пациента с нарушением функции, структуры, активности и участия при заболеваниях и состояниях центральной нервной системы в процессе медицинской реабилитации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Маршрутизация пациентов с нарушением функции, структуры, активности и участия при заболеваниях и состояниях центральной нервной системы в процессе медицинской реабилитации</a:t>
                      </a:r>
                      <a:endParaRPr lang="ru-RU" b="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Положение об отделении реанимации и интенсивной терапии центра медицинской реабилитации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пациентов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с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нарушением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функций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и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структур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активности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и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участия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при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заболеваниях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и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состояниях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центральной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нервной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системы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Положение о стационарном отделении медицинской реабилитации для пациентов с нарушением функции, структуры, активности и участия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при заболеваниях и состояниях центральной нервной системы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361" name="Picture 1">
            <a:extLst>
              <a:ext uri="{FF2B5EF4-FFF2-40B4-BE49-F238E27FC236}">
                <a16:creationId xmlns:a16="http://schemas.microsoft.com/office/drawing/2014/main" id="{5315D0D2-35A7-43FE-A475-87A377644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072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43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5" name="Picture 1">
            <a:extLst>
              <a:ext uri="{FF2B5EF4-FFF2-40B4-BE49-F238E27FC236}">
                <a16:creationId xmlns:a16="http://schemas.microsoft.com/office/drawing/2014/main" id="{4187A9EA-A69C-4721-A38B-8795B5D86D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8675" y="974724"/>
            <a:ext cx="8709377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22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A1DFFDA-3303-4E13-AA9D-37B31E26F4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8675" y="974724"/>
            <a:ext cx="8709377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A456AB5-7326-418A-956A-4D28E4DD17D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88976" y="-20778553"/>
            <a:ext cx="6885997" cy="4339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  </a:t>
            </a:r>
            <a:r>
              <a:rPr kumimoji="0" lang="ru-RU" altLang="ru-RU" sz="69100" b="0" i="0" u="none" strike="noStrike" cap="none" normalizeH="0" baseline="0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          </a:t>
            </a:r>
            <a:endParaRPr kumimoji="0" lang="ru-RU" altLang="ru-RU" sz="1000" b="0" i="0" u="none" strike="noStrike" cap="none" normalizeH="0" baseline="0">
              <a:ln>
                <a:noFill/>
              </a:ln>
              <a:solidFill>
                <a:srgbClr val="3D464D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3D464D"/>
                </a:solidFill>
                <a:effectLst/>
                <a:latin typeface="system-ui"/>
              </a:rPr>
              <a:t>Реабилитационный цикл:ОценкаКачественная оценкаВмешательствоНазначениеРеабилитационный диагноз по МКФЛист оценки по МКФРеабилитационный планЛист оценки качества по МКФЦикл реабилитацииВстреча МДБ хотя бы 1 раз в 7 дней.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FC4F7B-D4D2-448E-9A8D-E012C054FF4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88976" y="619613"/>
            <a:ext cx="688599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>
              <a:ln>
                <a:noFill/>
              </a:ln>
              <a:solidFill>
                <a:srgbClr val="3D464D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4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EE713-EFD1-438F-A085-22EF5B7A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0C6CE-C481-4480-95EB-74735C7F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09" name="Picture 1">
            <a:extLst>
              <a:ext uri="{FF2B5EF4-FFF2-40B4-BE49-F238E27FC236}">
                <a16:creationId xmlns:a16="http://schemas.microsoft.com/office/drawing/2014/main" id="{86578442-5EE9-479E-8BEF-FF613EE46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0" y="152401"/>
            <a:ext cx="11650130" cy="655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1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3416" y="210612"/>
            <a:ext cx="11422467" cy="106813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100" dirty="0">
                <a:latin typeface="Times New Roman"/>
                <a:cs typeface="Times New Roman"/>
              </a:rPr>
              <a:t>Медицинская реабилитация включает в себя:</a:t>
            </a:r>
            <a:br>
              <a:rPr lang="ru-RU" sz="4100" dirty="0">
                <a:latin typeface="Times New Roman"/>
                <a:cs typeface="Times New Roman"/>
              </a:rPr>
            </a:br>
            <a:endParaRPr lang="ru-RU" sz="41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117" y="701019"/>
            <a:ext cx="10877643" cy="6156981"/>
          </a:xfrm>
        </p:spPr>
        <p:txBody>
          <a:bodyPr anchor="ctr">
            <a:normAutofit/>
          </a:bodyPr>
          <a:lstStyle/>
          <a:p>
            <a:endParaRPr lang="ru-RU" sz="800" dirty="0">
              <a:latin typeface="Times New Roman"/>
              <a:cs typeface="Times New Roman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51F2B17-207F-43D1-825A-1D42384AB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477965"/>
              </p:ext>
            </p:extLst>
          </p:nvPr>
        </p:nvGraphicFramePr>
        <p:xfrm>
          <a:off x="43725" y="1278749"/>
          <a:ext cx="11798870" cy="606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318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3416" y="210612"/>
            <a:ext cx="11422467" cy="106813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100" dirty="0">
                <a:latin typeface="Times New Roman"/>
                <a:cs typeface="Times New Roman"/>
              </a:rPr>
              <a:t>Медицинская реабилитация включает в себя:</a:t>
            </a:r>
            <a:br>
              <a:rPr lang="ru-RU" sz="4100" dirty="0">
                <a:latin typeface="Times New Roman"/>
                <a:cs typeface="Times New Roman"/>
              </a:rPr>
            </a:br>
            <a:endParaRPr lang="ru-RU" sz="41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117" y="701019"/>
            <a:ext cx="10877643" cy="6156981"/>
          </a:xfrm>
        </p:spPr>
        <p:txBody>
          <a:bodyPr anchor="ctr">
            <a:normAutofit/>
          </a:bodyPr>
          <a:lstStyle/>
          <a:p>
            <a:endParaRPr lang="ru-RU" sz="800" dirty="0">
              <a:latin typeface="Times New Roman"/>
              <a:cs typeface="Times New Roman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51F2B17-207F-43D1-825A-1D42384AB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608041"/>
              </p:ext>
            </p:extLst>
          </p:nvPr>
        </p:nvGraphicFramePr>
        <p:xfrm>
          <a:off x="0" y="1243112"/>
          <a:ext cx="11798870" cy="640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830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3416" y="210612"/>
            <a:ext cx="11422467" cy="106813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100" dirty="0">
                <a:latin typeface="Times New Roman"/>
                <a:cs typeface="Times New Roman"/>
              </a:rPr>
              <a:t>Медицинская реабилитация включает в себя:</a:t>
            </a:r>
            <a:br>
              <a:rPr lang="ru-RU" sz="4100" dirty="0">
                <a:latin typeface="Times New Roman"/>
                <a:cs typeface="Times New Roman"/>
              </a:rPr>
            </a:br>
            <a:endParaRPr lang="ru-RU" sz="41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117" y="701019"/>
            <a:ext cx="10877643" cy="6156981"/>
          </a:xfrm>
        </p:spPr>
        <p:txBody>
          <a:bodyPr anchor="ctr">
            <a:normAutofit/>
          </a:bodyPr>
          <a:lstStyle/>
          <a:p>
            <a:endParaRPr lang="ru-RU" sz="800" dirty="0">
              <a:latin typeface="Times New Roman"/>
              <a:cs typeface="Times New Roman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51F2B17-207F-43D1-825A-1D42384AB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509824"/>
              </p:ext>
            </p:extLst>
          </p:nvPr>
        </p:nvGraphicFramePr>
        <p:xfrm>
          <a:off x="0" y="1156833"/>
          <a:ext cx="11798870" cy="640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295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>
                <a:latin typeface="Times New Roman"/>
                <a:cs typeface="Times New Roman"/>
              </a:rPr>
              <a:t>Медицинская реабилитация осуществляется в зависимости от характера и степени ограничения жизнедеятельности, нарушения функций и структур организма пациента и применяемых технологий при следующих группах заболеваний и состояний:</a:t>
            </a:r>
            <a:br>
              <a:rPr lang="ru-RU" sz="1800" b="1">
                <a:latin typeface="Times New Roman"/>
                <a:cs typeface="Times New Roman"/>
              </a:rPr>
            </a:br>
            <a:endParaRPr lang="ru-RU" sz="1800" b="1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sz="1800" dirty="0">
                <a:latin typeface="Times New Roman"/>
                <a:cs typeface="Times New Roman"/>
              </a:rPr>
              <a:t>для пациентов ограничениями жизнедеятельности, нарушениями функций и структур организма пациента при заболеваниях и состояниях центральной нервной системы (ЦНС) и органов чувств ( </a:t>
            </a:r>
            <a:r>
              <a:rPr lang="en-US" sz="1800" dirty="0">
                <a:latin typeface="Times New Roman"/>
                <a:cs typeface="Times New Roman"/>
              </a:rPr>
              <a:t>G 00 – G 98</a:t>
            </a:r>
            <a:r>
              <a:rPr lang="ru-RU" sz="1800" dirty="0">
                <a:latin typeface="Times New Roman"/>
                <a:cs typeface="Times New Roman"/>
              </a:rPr>
              <a:t>; I 60 – I 69)</a:t>
            </a:r>
          </a:p>
          <a:p>
            <a:pPr lvl="0"/>
            <a:endParaRPr lang="ru-RU" sz="1800" dirty="0">
              <a:latin typeface="Times New Roman"/>
              <a:cs typeface="Times New Roman"/>
            </a:endParaRPr>
          </a:p>
          <a:p>
            <a:pPr lvl="0"/>
            <a:r>
              <a:rPr lang="ru-RU" sz="1800" dirty="0">
                <a:latin typeface="Times New Roman"/>
                <a:cs typeface="Times New Roman"/>
              </a:rPr>
              <a:t>для пациентов ограничениями жизнедеятельности, нарушениями функций и структур организма пациента при заболеваниях и состояниях опорно-двигательного аппарата и периферической нервной системы; (S 00 – T 98; M20-M25; M40-M54; M60-M79; M80-M94; M95-M99; P13, P14; G50-G59; Q65-Q79; R25-R29; S10-S19; S20-S29; S32-S34; S40-S99; T00-T14; T91-T95, Т98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endParaRPr lang="ru-RU" sz="1800" dirty="0">
              <a:latin typeface="Times New Roman"/>
              <a:cs typeface="Times New Roman"/>
            </a:endParaRPr>
          </a:p>
          <a:p>
            <a:pPr lvl="0"/>
            <a:endParaRPr lang="ru-RU" sz="1800" dirty="0">
              <a:latin typeface="Times New Roman"/>
              <a:cs typeface="Times New Roman"/>
            </a:endParaRPr>
          </a:p>
          <a:p>
            <a:pPr lvl="0"/>
            <a:r>
              <a:rPr lang="ru-RU" sz="1800" dirty="0">
                <a:latin typeface="Times New Roman"/>
                <a:cs typeface="Times New Roman"/>
              </a:rPr>
              <a:t>для пациентов ограничениями жизнедеятельности, нарушениями функций и структур организма пациента при заболеваниях и состояниях сердечно-сосудистой системы и других внутренних органов (</a:t>
            </a:r>
            <a:r>
              <a:rPr lang="en-US" sz="1800" dirty="0">
                <a:latin typeface="Times New Roman"/>
                <a:cs typeface="Times New Roman"/>
              </a:rPr>
              <a:t>I20 - I25, I30-I51, C00-D48</a:t>
            </a:r>
            <a:r>
              <a:rPr lang="ru-RU" sz="1800" dirty="0">
                <a:latin typeface="Times New Roman"/>
                <a:cs typeface="Times New Roman"/>
              </a:rPr>
              <a:t>);</a:t>
            </a:r>
          </a:p>
          <a:p>
            <a:r>
              <a:rPr lang="ru-RU" sz="1800" dirty="0">
                <a:latin typeface="Times New Roman"/>
                <a:cs typeface="Times New Roman"/>
              </a:rPr>
              <a:t> </a:t>
            </a:r>
          </a:p>
          <a:p>
            <a:endParaRPr lang="ru-RU" sz="1800" dirty="0">
              <a:latin typeface="Times New Roman"/>
              <a:cs typeface="Times New Roman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FCAB39-4ABC-4E85-818E-6C011310C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5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4100">
                <a:solidFill>
                  <a:schemeClr val="accent1"/>
                </a:solidFill>
                <a:latin typeface="Times New Roman"/>
                <a:cs typeface="Times New Roman"/>
              </a:rPr>
              <a:t>Кто осуществляет медицинскую реабилитацию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r>
              <a:rPr lang="ru-RU" sz="2200">
                <a:latin typeface="Times New Roman"/>
                <a:cs typeface="Times New Roman"/>
              </a:rPr>
              <a:t>Медицинская реабилитация  осуществляется специалистами мультидисциплинарной бригады (МДБ) – организационно-технологической единицы реабилитационной помощи, формируемой в зависимости от характера и степени ограничения жизнедеятельности, нарушения функций и структур организма пациента, тяжести его клинического состояния, используемых технологий для коррекции выявленных нарушений функции, структур организма, ограничений жизнедеятельности и факторов окружающей среды в структуре групп медицинской реабилитации, отделений и центров медицинской реабилитации медицинских организаций (приложения № 3).</a:t>
            </a:r>
            <a:endParaRPr lang="ru-RU" sz="2200">
              <a:effectLst/>
              <a:latin typeface="Times New Roman"/>
              <a:cs typeface="Times New Roman"/>
            </a:endParaRPr>
          </a:p>
          <a:p>
            <a:endParaRPr lang="ru-RU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6417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5894</Words>
  <Application>Microsoft Office PowerPoint</Application>
  <PresentationFormat>Широкоэкранный</PresentationFormat>
  <Paragraphs>295</Paragraphs>
  <Slides>39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Corbel</vt:lpstr>
      <vt:lpstr>Georgia</vt:lpstr>
      <vt:lpstr>system-ui</vt:lpstr>
      <vt:lpstr>Times New Roman</vt:lpstr>
      <vt:lpstr>Параллакс</vt:lpstr>
      <vt:lpstr>ШКОЛА ГЛАВНЫХ СПЕЦИАЛИСТОВ  «Клиническая практика в медицинской реабилитации» </vt:lpstr>
      <vt:lpstr>Глобальные цели медицинской реабилитации в России</vt:lpstr>
      <vt:lpstr>Презентация PowerPoint</vt:lpstr>
      <vt:lpstr>Презентация PowerPoint</vt:lpstr>
      <vt:lpstr>Медицинская реабилитация включает в себя: </vt:lpstr>
      <vt:lpstr>Медицинская реабилитация включает в себя: </vt:lpstr>
      <vt:lpstr>Медицинская реабилитация включает в себя: </vt:lpstr>
      <vt:lpstr>Медицинская реабилитация осуществляется в зависимости от характера и степени ограничения жизнедеятельности, нарушения функций и структур организма пациента и применяемых технологий при следующих группах заболеваний и состояний: </vt:lpstr>
      <vt:lpstr>Кто осуществляет медицинскую реабилитацию</vt:lpstr>
      <vt:lpstr>Презентация PowerPoint</vt:lpstr>
      <vt:lpstr>Необходимые знания</vt:lpstr>
      <vt:lpstr>Необходимые умения</vt:lpstr>
      <vt:lpstr>Владеть:</vt:lpstr>
      <vt:lpstr>Трудовые действия:</vt:lpstr>
      <vt:lpstr>Особенности деятельности врача ФРМ на этапе специализированного отделения по профилю: </vt:lpstr>
      <vt:lpstr>Презентация PowerPoint</vt:lpstr>
      <vt:lpstr>В ОТФ профессионального стандарта «Нейродефектолог (логопед, сурдопедагог, тифлопедагог, олигофренопедагог)» входят следующие трудовые функции:</vt:lpstr>
      <vt:lpstr>В ОТФ профессионального стандарта «Нейродефектолог (логопед, сурдопедагог, тифлопедагог, олигофренопедагог)» входят следующие трудовые функции: </vt:lpstr>
      <vt:lpstr>Особенности профессиональных компетенций логопеда на 1 этапе</vt:lpstr>
      <vt:lpstr>Презентация PowerPoint</vt:lpstr>
      <vt:lpstr>Необходимые знания</vt:lpstr>
      <vt:lpstr>Необходимые умения</vt:lpstr>
      <vt:lpstr>Трудовые действия:</vt:lpstr>
      <vt:lpstr>Особенности профессиональных компетенций эрготерапевта на 1 этапе</vt:lpstr>
      <vt:lpstr>Презентация PowerPoint</vt:lpstr>
      <vt:lpstr>Трудовые действия</vt:lpstr>
      <vt:lpstr>Необходимые умения</vt:lpstr>
      <vt:lpstr>Необходимые знания</vt:lpstr>
      <vt:lpstr>Особенности работы физического терапевта на 1 этапе</vt:lpstr>
      <vt:lpstr>Презентация PowerPoint</vt:lpstr>
      <vt:lpstr>Необходимые знания</vt:lpstr>
      <vt:lpstr>Презентация PowerPoint</vt:lpstr>
      <vt:lpstr>Особенности профкомпетенций на этапе специализированного отделения по профилю</vt:lpstr>
      <vt:lpstr>Презентация PowerPoint</vt:lpstr>
      <vt:lpstr>Особенности профессиональных компетенция МС на этапе специализированного отделения по профилю</vt:lpstr>
      <vt:lpstr>Приложения к Приказу 1705н</vt:lpstr>
      <vt:lpstr>Приложения к Приказу 1705н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ГЛАВНЫХ СПЕЦИАЛИСТОВ  «Клиническая практика в медицинской реабилитации»</dc:title>
  <dc:creator>Можейко Елена</dc:creator>
  <cp:lastModifiedBy>Можейко Елена</cp:lastModifiedBy>
  <cp:revision>2</cp:revision>
  <dcterms:created xsi:type="dcterms:W3CDTF">2019-09-27T06:36:02Z</dcterms:created>
  <dcterms:modified xsi:type="dcterms:W3CDTF">2020-11-14T10:35:38Z</dcterms:modified>
</cp:coreProperties>
</file>