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67"/>
  </p:notesMasterIdLst>
  <p:sldIdLst>
    <p:sldId id="380" r:id="rId2"/>
    <p:sldId id="377" r:id="rId3"/>
    <p:sldId id="309" r:id="rId4"/>
    <p:sldId id="257" r:id="rId5"/>
    <p:sldId id="258" r:id="rId6"/>
    <p:sldId id="358" r:id="rId7"/>
    <p:sldId id="381" r:id="rId8"/>
    <p:sldId id="315" r:id="rId9"/>
    <p:sldId id="316" r:id="rId10"/>
    <p:sldId id="319" r:id="rId11"/>
    <p:sldId id="386" r:id="rId12"/>
    <p:sldId id="382" r:id="rId13"/>
    <p:sldId id="318" r:id="rId14"/>
    <p:sldId id="261" r:id="rId15"/>
    <p:sldId id="385" r:id="rId16"/>
    <p:sldId id="262" r:id="rId17"/>
    <p:sldId id="323" r:id="rId18"/>
    <p:sldId id="387" r:id="rId19"/>
    <p:sldId id="324" r:id="rId20"/>
    <p:sldId id="329" r:id="rId21"/>
    <p:sldId id="388" r:id="rId22"/>
    <p:sldId id="325" r:id="rId23"/>
    <p:sldId id="327" r:id="rId24"/>
    <p:sldId id="330" r:id="rId25"/>
    <p:sldId id="390" r:id="rId26"/>
    <p:sldId id="384" r:id="rId27"/>
    <p:sldId id="273" r:id="rId28"/>
    <p:sldId id="295" r:id="rId29"/>
    <p:sldId id="276" r:id="rId30"/>
    <p:sldId id="275" r:id="rId31"/>
    <p:sldId id="391" r:id="rId32"/>
    <p:sldId id="383" r:id="rId33"/>
    <p:sldId id="304" r:id="rId34"/>
    <p:sldId id="305" r:id="rId35"/>
    <p:sldId id="307" r:id="rId36"/>
    <p:sldId id="308" r:id="rId37"/>
    <p:sldId id="392" r:id="rId38"/>
    <p:sldId id="393" r:id="rId39"/>
    <p:sldId id="394" r:id="rId40"/>
    <p:sldId id="405" r:id="rId41"/>
    <p:sldId id="395" r:id="rId42"/>
    <p:sldId id="342" r:id="rId43"/>
    <p:sldId id="344" r:id="rId44"/>
    <p:sldId id="345" r:id="rId45"/>
    <p:sldId id="347" r:id="rId46"/>
    <p:sldId id="349" r:id="rId47"/>
    <p:sldId id="354" r:id="rId48"/>
    <p:sldId id="281" r:id="rId49"/>
    <p:sldId id="282" r:id="rId50"/>
    <p:sldId id="396" r:id="rId51"/>
    <p:sldId id="355" r:id="rId52"/>
    <p:sldId id="361" r:id="rId53"/>
    <p:sldId id="365" r:id="rId54"/>
    <p:sldId id="363" r:id="rId55"/>
    <p:sldId id="398" r:id="rId56"/>
    <p:sldId id="364" r:id="rId57"/>
    <p:sldId id="367" r:id="rId58"/>
    <p:sldId id="372" r:id="rId59"/>
    <p:sldId id="399" r:id="rId60"/>
    <p:sldId id="400" r:id="rId61"/>
    <p:sldId id="401" r:id="rId62"/>
    <p:sldId id="402" r:id="rId63"/>
    <p:sldId id="403" r:id="rId64"/>
    <p:sldId id="404" r:id="rId65"/>
    <p:sldId id="378" r:id="rId6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86462" autoAdjust="0"/>
  </p:normalViewPr>
  <p:slideViewPr>
    <p:cSldViewPr>
      <p:cViewPr>
        <p:scale>
          <a:sx n="75" d="100"/>
          <a:sy n="75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0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3EF01D-2A9E-4E65-8149-5B40A59E95CD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6D2604-1C10-4AB8-846C-F35D29550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1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179C6-09A2-43B3-9A67-37B1F13BC597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5BE71-2B6D-453A-AD1C-3510D17F45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2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37F4B-16BC-479F-9898-340F6DE18B62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7813E-C8D9-4771-9489-0D084804C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3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5E1ED-8B79-4300-A2B1-7600433C8F97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DF28-4286-42FC-B37B-959F717F15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2F41A-3169-4A02-B9C0-37D1B15C5AB8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AB6BD-75CE-49FC-B4D8-E32E760D49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A6DEE-8566-4F63-B14D-A4259432F2B3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63FFA-CE11-4B42-8BB9-2FB1FC0F2A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47553-97E4-4788-94D6-F8563039CA8E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B4E11-C3E2-4E03-9F40-EB0C214B9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7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776CD-C4B4-43DB-9EB5-701DF3EEFB1E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66791-615C-4291-9C76-726DE4216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7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B1CF5-8C54-4309-8A56-B2859105E1CC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4B11F-60E8-488A-9490-0B8A7EA17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3A6C1-1196-48F2-9150-7EF135312C7B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381AA-A0DD-4F7F-9A20-6CD4D230D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2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CFB07-AC86-4AC4-BC04-4D360C36EB8E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584DF-8839-485C-BF12-F95BF6D3C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401A6-8B19-4C79-A983-51A2D22EB586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8BE45-12F0-494D-8AFA-C9AF2606B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BB3B3F-AE69-48A9-B584-5A6ACACFF94F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8D1D6E-1FCF-491D-A30B-35355DE7E0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smed.ru/niple_fissure-kw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2.begun.ru/click.jsp?url=feC46d-U1dQM4OO39NfobhlxHtz2WAaM8aSzj-I-BmvA1xaXnoFTRcy45o-EwLzlyP2fQCp1NbitOKUOu659HHnc1JMJEB4PM17MeBwfH559EMzSUS559GOU5SUT37lrct2MoKivCncKZYFQoj7q1qHc3G3D0TZ5Qk3H1WbnprAs183dZA6Wg6euThPoORo*QjiL71ImsBX5xFLm7C5at5cj2dDcdEu8RbtsFXQJTin7I6t7ZKCa8kpMLqvwUzOnQTtaTqnbAoG08lBCpO5ALG5IzINQcuCDum61MfaVMup9ErmZmta0OzyAMWQsWTtiI0OmFEgT8rERgKJQeWvNg6jS94-jgaerycEL1ObDJHNqgU2OxS0sxSvPINl9CBz13HDgWoYCMYHUcl6OQKiHtjMotH-fnGNny2O*xyllV9y9JDRUNVa-*1f*pSV96A0ry*6oIA&amp;eurl%5b%5d=feC46XJzcnM0W*KlVWZx7DXM66K92V*hvOio9ai806YaEZ1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mbria" pitchFamily="18" charset="0"/>
              </a:rPr>
              <a:t>Лекция </a:t>
            </a:r>
            <a:r>
              <a:rPr lang="ru-RU" altLang="ru-RU" b="1" dirty="0" smtClean="0">
                <a:latin typeface="Cambria" pitchFamily="18" charset="0"/>
              </a:rPr>
              <a:t>№6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latin typeface="Cambria" pitchFamily="18" charset="0"/>
              </a:rPr>
              <a:t>Послеродовый период и его осложнения.</a:t>
            </a:r>
            <a:r>
              <a:rPr lang="ru-RU" dirty="0"/>
              <a:t> </a:t>
            </a:r>
            <a:endParaRPr lang="ru-RU" sz="18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044" y="4424338"/>
            <a:ext cx="739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latin typeface="Cambria" pitchFamily="18" charset="0"/>
              </a:rPr>
              <a:t>для обучающихся </a:t>
            </a:r>
            <a:r>
              <a:rPr lang="ru-RU" altLang="ru-RU" sz="1800" dirty="0" smtClean="0">
                <a:latin typeface="Cambria" pitchFamily="18" charset="0"/>
              </a:rPr>
              <a:t>по специальности</a:t>
            </a:r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>
                <a:latin typeface="Cambria" pitchFamily="18" charset="0"/>
              </a:rPr>
              <a:t> </a:t>
            </a:r>
            <a:r>
              <a:rPr lang="ru-RU" altLang="ru-RU" sz="1800" dirty="0" smtClean="0">
                <a:latin typeface="Cambria" pitchFamily="18" charset="0"/>
              </a:rPr>
              <a:t>34.02.01– Сестринское дело</a:t>
            </a:r>
          </a:p>
          <a:p>
            <a:pPr algn="ctr"/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Дударь В. Л.</a:t>
            </a:r>
          </a:p>
          <a:p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Красноярск 2018</a:t>
            </a:r>
            <a:endParaRPr lang="ru-RU" alt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80920" cy="54036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Темпы инволюции матки зависят от многих факторов. Наибольшее влияние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контрактильность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матки оказывают паритет(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колиичествоо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беременностей и родов), степень растяжения матки во время беременности (масса плода, многоводие, многоплодие), грудное вскармливание с первых часов.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Реальные размеры матки и скорость её инволюции можно определить при УЗИ.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 инволюции матки вовлечены мышечные клетки, межмышечная соединительная ткань и сосуды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миометрия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78"/>
            <a:ext cx="9071992" cy="680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7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9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39750" y="260350"/>
            <a:ext cx="7239000" cy="59277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Шейка матки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вид тонкостенного мешка с широко зияющим наружным зевом с надорванными краями и свисающего во влагалище. Шеечный канал свободно пропускает в полость матки кисть руки. </a:t>
            </a:r>
          </a:p>
          <a:p>
            <a:pPr>
              <a:lnSpc>
                <a:spcPct val="110000"/>
              </a:lnSpc>
            </a:pPr>
            <a:endParaRPr lang="ru-RU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шейки матки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920880" cy="4899025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Инволюция шейки матки происходит медленнее чем тела,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с внутреннего зева: ч/з 10-12 часов уменьшается до 5-6 см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диаметре,через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суток пропускает один палец т. е. сокращается до 2-х см.</a:t>
            </a:r>
          </a:p>
          <a:p>
            <a:pPr marL="0" indent="0"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Формирование шеечного канала заканчивается к 10 дню, внутренний зев закрывается полностью.</a:t>
            </a:r>
          </a:p>
          <a:p>
            <a:pPr marL="0" indent="0"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Наружный зев смыкается к концу 3 недели.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8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539552" y="590550"/>
            <a:ext cx="7992888" cy="56467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Влагалище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Стенки влагалища приобретают прежний тонус через 3 недели.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Слизистая влагалища становится тонкой, понижается секреция желёз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гипоэстрогения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Тонус мышц промежности восстанавливается к 10-12 дню.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8064896" cy="4447679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Лохии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Lochia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послеродовые очищения) — послеродовые выделения (кровь, слизь, продукты распада мышечных клеток и  обрывки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децидуальной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ткани). 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течение 6 недель выделяется около 500–1500 мл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лохий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среда у них нейтральная или щелочная. 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первые 2–3 дня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лохии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кровянистые, в их составе преобладают эритроциты (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lochia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rubra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0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0" y="620689"/>
            <a:ext cx="8748464" cy="5544616"/>
          </a:xfrm>
        </p:spPr>
        <p:txBody>
          <a:bodyPr>
            <a:normAutofit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 3–4 сутки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лохии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принимают кровянисто серозный вид. В их составе преобладают лейкоциты      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lochia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serosa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Спустя неделю после родов в маточном отделяемом появляются слизь,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децидуальные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клетки и клетки плоского эпителия, а эритроциты почти исчезают 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lochia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alba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При физиологическом течении послеродового периода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лохии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имеют своеобразный прелый запах, их выделение обычно прекращается через 5–6 недель.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Процессы, происходящие в послеродовом периоде.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 физиологического отделении.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Сестринский процесс при уходе за родильницами в послеродовом периоде, 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Патология послеродового периода..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и работа обсервационного отделения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3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7920880" cy="56196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Лактация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Под влиянием пролактина происходит усиленный приток крови к молочным железам. 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Секреция молока идет в результате сложных рефлекторных и гормональных воздействий,  регулируется нервной системой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пролактином -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лактогенным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гормоном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аденогипофиза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Стимулирующее действие оказывают гормоны щитовидной железы и надпочечников. 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Мощный рефлекс реализуется при акте сосания.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Лактация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обеспечивается двумя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процессами: секрецией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молока под влиянием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пролактина и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опорожнением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железы под влиянием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окситоцина.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0" y="112812"/>
            <a:ext cx="8995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00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система</a:t>
            </a: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Физиологическая кровопотеря во время родов не должна превышать 0,5% (300-400 мл)  от массы тела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Минутный объем сердца сразу же возрастает на 80%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связано с: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выключением плацентарного кровотока;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возвратом внесосудистой жидкости в кровоток; 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увеличением венозного возврата.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Мочевыводящая система (особенности)</a:t>
            </a: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счет длительного сдавливания мочевого пузыря головкой плода, слизистая мочевого пузыря отечна снижается тонус стенок.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счет неполного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опорожнения мочевого пузыря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беременности, в 1-е сутки может наблюдаться задержка мочи.</a:t>
            </a:r>
          </a:p>
          <a:p>
            <a:pPr marL="0" indent="0"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Восстановление морфофункциональных взаимоотношений  происходит к 6-ой неделе после родов.</a:t>
            </a:r>
          </a:p>
          <a:p>
            <a:pPr algn="just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веществ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1559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2-3 день снижается концентрация глюкозы – снижается потребность в инсулине у больных СД;</a:t>
            </a:r>
          </a:p>
          <a:p>
            <a:pPr algn="just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Снижается масса тела за счет уменьшения жидкости и электролитов, накопленных во время беременности (в среднем 4 кг в послеродовом периоде);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первые 7 дней потеря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жидкости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2л, в последующие 5 недель – 1,5л;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Экскреция жидкости происходит за счет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выхода в сосудистое русло межклеточной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жидкости.</a:t>
            </a:r>
          </a:p>
          <a:p>
            <a:pPr marL="0" indent="0"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послеродового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истечении раннего послеродового периода родильница переводится из родового зала  для дальнейшего наблюдения  и лечения в послеродовое отделение.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Женщины, не имеющие признаков инфицирования, помещаются в 1- е акушерское (физиологическое), а инфицированные родильницы или подозрительные в отношении инфекции , помещаются во 2-е акушерское (обсервационное)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725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арактеристика нормального послеродового периода</a:t>
            </a: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971579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Удовлетворительное состояние;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Нормальная температура тела;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Нормальная частота пульса, АД;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Правильная инволюция матки;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Нормальное количество и состав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лохий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Сразу после родов у родильницы может быть озноб в течении 5-10 мин.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случае повышенной температуры 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течении нескольких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дней,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тахикардии, изменений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анализах крови и мочи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насторожиться.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424936" cy="576063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первые часы может сохранятся слабость.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Усталость, ощущение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саднения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вульвы и влагалища исчезают в первые дни послеродового периода.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Родильница нуждается в отдыхе, покое, глубоком сне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многих родильниц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усиленное потоотделение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следовательно- усиление жажды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Расслабление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растяжение передней брюшной стенки ведет к гипотонии кишечника - задержка стула в первые дни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родов.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Длительное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сдавление головкой мочевого пузыря приводит к его атонии - задержка мочи, отсутствие позывов, даже при его переполнении.</a:t>
            </a:r>
          </a:p>
          <a:p>
            <a:endParaRPr lang="ru-RU" sz="2800" dirty="0">
              <a:latin typeface="Cambria" pitchFamily="18" charset="0"/>
              <a:cs typeface="Times New Roman" pitchFamily="18" charset="0"/>
            </a:endParaRPr>
          </a:p>
          <a:p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208912" cy="484663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Принципы ведения послеродового периода</a:t>
            </a:r>
          </a:p>
          <a:p>
            <a:pPr eaLnBrk="1" hangingPunct="1"/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принципа цикличности заполнения палат;</a:t>
            </a:r>
          </a:p>
          <a:p>
            <a:pPr algn="just"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Активное ведение послеродового периода (раннее вставание – через 4-6 часов после родов)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496944" cy="547260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Послеродовым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(пуэрперальным)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периодом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начинающийся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рождения последа и продолжающийся 6—8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недель.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течение этого времени происходит обратное развитие (инволюция) всех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которые подверглись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связи 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беременностью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Исключением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являются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МОЛОЧНЫЕ ЖЕЛЕЗЫ   </a:t>
            </a:r>
          </a:p>
          <a:p>
            <a:pPr algn="just"/>
            <a:r>
              <a:rPr lang="ru-RU" sz="2800" dirty="0">
                <a:latin typeface="Cambria" pitchFamily="18" charset="0"/>
                <a:cs typeface="Times New Roman" pitchFamily="18" charset="0"/>
              </a:rPr>
              <a:t>ГОРМОНАЛЬНАЯ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СИСТЕМА,</a:t>
            </a:r>
            <a:endParaRPr lang="ru-RU" sz="2800" dirty="0">
              <a:latin typeface="Cambria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  функции </a:t>
            </a:r>
            <a:r>
              <a:rPr lang="ru-RU" sz="2800" dirty="0">
                <a:latin typeface="Cambria" pitchFamily="18" charset="0"/>
                <a:cs typeface="Times New Roman" pitchFamily="18" charset="0"/>
              </a:rPr>
              <a:t>которых достигает в первые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несколько </a:t>
            </a:r>
            <a:r>
              <a:rPr lang="ru-RU" sz="2800" dirty="0">
                <a:latin typeface="Cambria" pitchFamily="18" charset="0"/>
                <a:cs typeface="Times New Roman" pitchFamily="18" charset="0"/>
              </a:rPr>
              <a:t>дней послеродового периода своего максимального развития и продолжается в течении периода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лактации.</a:t>
            </a:r>
            <a:endParaRPr lang="ru-RU" sz="2800" dirty="0">
              <a:latin typeface="Cambria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послеродового наблюдения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4598988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 быстрое возвращение родильницы к нормальной жизни, формирование навыков исключительно грудного вскармливания</a:t>
            </a:r>
          </a:p>
          <a:p>
            <a:pPr algn="just"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послеродовых осложнений</a:t>
            </a:r>
          </a:p>
          <a:p>
            <a:pPr algn="just"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здоровья новорождённого и предотвращение его заболеваний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медсестры послеродового отделения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обязанности медицинской сестры послеродового отделения входит: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следить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соблюдением санитарно-гигиенического режима в отделении;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следить за соблюдением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половых органов и молочных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 родильниц;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Контролировать качество питания родильниц;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помощь при сцеживании молока и кормлении ребенка;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Ухаживать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промежностью, особенно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наличии швов;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обработку швов;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 выполнять назначения врача;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родильниц комплексу лечебной физкультуры.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2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" y="116632"/>
            <a:ext cx="9144372" cy="64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1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8208912" cy="6120705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Питание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Здоровая родильница возвращается к привычному для неё рациону питания.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Рекомендуется разнообразная, свежеприготовленная и вкусная пища. Следует использовать: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родукты, богатые клетчаткой;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исло-молочные продукты, мясо, рыба, кислородные коктейли;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фрукты, овощи.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Исключить 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ахар, кондитерские изделия, крупы;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блигатные аллергены (цитрусовые, шоколад, мед, грибы, ягоды, морепродукты).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47248" cy="54756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При благоприятном течении послеродового периода родильницу выписывают  из роддома на 4-6 сутки со  следующими рекомендациями: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половой покой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6-8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недель;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вка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енскую консультацию через   1 месяц;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рудное вскармливание ребенка;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цеживание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молока после каждого кормления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облюдение 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ичной гигиены.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0" dirty="0" smtClean="0">
                <a:latin typeface="Cambria" pitchFamily="18" charset="0"/>
                <a:cs typeface="Times New Roman" pitchFamily="18" charset="0"/>
              </a:rPr>
              <a:t>Осложнения послеродового  </a:t>
            </a:r>
            <a:r>
              <a:rPr lang="ru-RU" sz="3200" b="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периода</a:t>
            </a:r>
            <a:endParaRPr lang="ru-RU" sz="3200" b="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Инфекционное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заболевание половых органов часто осложняют течение послеродового периода. Ранние их формы встречаются в 2-10% родах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часто встречающимся осложнениям послеродового периода относятся: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эндометрит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мастит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ослеродовая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язва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тромбофлебит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208912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послеродовой инфекции способствуют: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 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биоценоза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влагалища;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 иммунодефицит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Предрасполагающие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факторы: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железодефицитная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анемия;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плаценты;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затяжные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длительный безводный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промежуток;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ровопотеря;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оперативные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вмешательства.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Входные ворота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поверхность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трещины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разрывы шейки матки, влагалища,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промежности;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раневая поверхность, возникающая при рассечении передней брюшной стенки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лапаратомия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464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Классификация послеродовых инфекций 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Сазонову-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Бартеньсу</a:t>
            </a:r>
            <a:r>
              <a:rPr lang="ru-RU" sz="3200" dirty="0"/>
              <a:t> </a:t>
            </a:r>
            <a:r>
              <a:rPr lang="ru-RU" sz="3200" dirty="0" smtClean="0"/>
              <a:t>(4 </a:t>
            </a:r>
            <a:r>
              <a:rPr lang="ru-RU" sz="3200" dirty="0"/>
              <a:t>этапа развития </a:t>
            </a:r>
            <a:r>
              <a:rPr lang="ru-RU" sz="3200" dirty="0" smtClean="0"/>
              <a:t>инфекции)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этап: инфекции ограничена областью входных ворот – послеродовая язва,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эндометрит;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этап: инфекция вышла за пределы входных ворот, но осталась локализованной в пределах малого таза – метрит, параметрит, тромбофлебит вен таза, матки, конечностей,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пельвиоперитонит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этап: инфекция вышла за пределы малого таза – разлитой перитонит, прогрессирующий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тромбофлебит;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генерализованная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инфекция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септикопиемия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(сепсис с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септицемия (сепсис без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85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Послеродовая язва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Послеродовая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язва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заболевание возникающее на 3-4 утки послеродового периода в результате инфицирования раны в области мягких тканей родовых путей: на промежности,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шейке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матки, во влагалище. Вокруг швов отек, гиперемия, инфильтрация тканей, швы покрываются гнойным налётом, может быть их несостоятельность.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Беспокоит жжение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боль в области раны. Общее состояние удовлетворительное.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Лечение местное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обработка раны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дез.р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-ром. (5%р-р йода, 3%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2, фурацилин), гипертонические повязки (10% р-р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затем, после очищения раны, мазевые салфетки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(мазь Вишневского, облепиха, м. Волкова),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физиолечение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(кварц, УФО).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9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послеродового периода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7858125" cy="45989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Послеродовой период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родолжается в течение 6 недель (42 дня).</a:t>
            </a:r>
          </a:p>
          <a:p>
            <a:pPr marL="0" indent="0"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Максимально выраженные изменения в органах и системах подвергшихся изменению в связи с беременностью и родами происходят в первые 8-12 суток после родов.</a:t>
            </a:r>
          </a:p>
          <a:p>
            <a:pPr marL="0" indent="0"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Наблюдается расцвет функции молочных желёз в связи с лактацией.</a:t>
            </a:r>
          </a:p>
          <a:p>
            <a:pPr algn="just"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6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Послеродовая язва шейки матки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6" y="1484784"/>
            <a:ext cx="8683424" cy="53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22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Мастит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Мастит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–воспаление молочной железы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типичное проявление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внутрибольничной инфекции,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фоне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лактостаза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Лактостаз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равномерное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нагрубание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молочных желез в результате неравномерного оттока молока из молочных ходов. Чаще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лактостаз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развивается на 3-4 сутки, повышается температура тела,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возникает резкая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 в железе, затруднение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сдерживания. В случае присоединения инфекции развивается мастит.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4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Трещины сосков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Трещины сосков – это мелкие разрывы на коже груди и сосках, которые появляются, как правило, у кормящих матерей. 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Трещины сосков являются входными воротами для инфекции, предрасполагающим моментом для развития мастита.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597941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несколько причин появления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трещин сосков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вот некоторые из них: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есоблюдение правил гигиены: недостаточный уход за кожей сосков;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спользование в уходе за кожей груди средств, которые сушат кожу и снижают ее эластичность (например спирт, зеленка);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еправильное прикладывание ребенка к груди, когда во рту малыша оказывается только сосок;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асильственное отнятие от груди, когда малыш не открыл ротик, также способствует появлению трещин на груди;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иповитаминоз.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 smtClean="0"/>
              <a:t>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трещин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сосков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Профилактику трещин сосков рекомендуется начинать еще во время беременности;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рекомендуется носить хлопчатобумажные бюстгальтеры, которые подходят по размеру и  не натирают кожу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осле ежедневного душа рекомендуется в течение минуты осторожно массировать кожу вокруг сосков мягким махровым полотенцем и смазывать детским кремо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м;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правильное </a:t>
            </a:r>
            <a:r>
              <a:rPr lang="ru-RU" dirty="0">
                <a:latin typeface="Cambria" pitchFamily="18" charset="0"/>
              </a:rPr>
              <a:t>прикладывание ребенка к груди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20675"/>
            <a:ext cx="7228656" cy="516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b="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475734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Основные средства, применяемые в лечении трещин сосков преимущественно состоят из витамина группы В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дексапантенола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обладает ранозаживляющим действием на кожу.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Мазь и крем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Бепантен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Спрей </a:t>
            </a: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Пантенол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Корнегрегель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,;</a:t>
            </a:r>
          </a:p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-   </a:t>
            </a: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Ланодерм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Лактостаз</a:t>
            </a:r>
            <a:endParaRPr lang="ru-RU" b="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700808"/>
            <a:ext cx="5983246" cy="4008943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147248" cy="6267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Симптомы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лактостаза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Болезненные ощущения в молочной железе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прощупать уплотнения (плотные комочки) в груди в некоторых местах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покраснение участков кожи на молочной железе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или в процессе опорожнения груди возникают болезненные ощущения, дискомфорт.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524" y="476672"/>
            <a:ext cx="8208912" cy="2304256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Послеродовый мастит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воспаление молочной железы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серозный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мастит (болезненное уплотнение, гиперемия кожи в определенном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квадранте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через 2-3 дня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-инфильтративный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мастит (под измененным участком кожи появляется плотный болезненный инфильтрат) через 3 суток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-гнойный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мастит (нагноение инфильтрата, флюктуация), повышенная температура тела, симптомы интоксикации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92" y="3429000"/>
            <a:ext cx="3600400" cy="26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600400" cy="2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676130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фоне высокой температуры – рациональная антибиотикотерапия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Отток молока-&gt;хорошее сцеживание, возвышенное, приподнятое положение железы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УЗВ на железу, холод – при серозных и инфильтративных маститах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Эстрогенные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препараты.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Лечение гнойного мастита только хирургическое, родильница переводится в гинекологическое отделение.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Однозначно запрещено кормление грудью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 зависимости от формы мастита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лассификация послеродового периода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43875" cy="4846638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2-4 часа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послеродовый период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начинается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послеродовый период</a:t>
            </a:r>
          </a:p>
          <a:p>
            <a:pPr marL="0" indent="0"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англоязычной литературе послеродовый период делят на: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немедленный (первые 24 часа после родов)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ранний (первые 7 дней после родов)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поздний (до 6 недель после родов)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Профилактика мастита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Профилактика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начаться ещё во время беременности: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личной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Профилактика возникновения трещин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соблюдение правил техники кормления грудью;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своевременное и эффективное лечение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лактостаза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трещин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062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41586" cy="12241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Эндомиометрит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51876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Эндомиометрит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-инфекционное воспаление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внутренней поверхности матки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миометрия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Это острая воспалительное заболевание матки.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Он встречается после естественных родов в 2–5% случаев, а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есарева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ечения — в 10–15%.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 степени тяжести заболевание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делят на лёгкую, среднюю, тяжёлую, а также классическую и стёртую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. 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Cambria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b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>
          <a:xfrm>
            <a:off x="251520" y="1391890"/>
            <a:ext cx="8534722" cy="4845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80–90% наблюдений этиологическим фактором служат ассоциации аэробных и анаэробных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условнопатогенных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микроорганизмов, входящих в состав нормальной микрофлоры половых путей у женщин: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(17–37%),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Enterococcus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(37–52%),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Bacteroides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fragilis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(40–96%).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Реже возбудителями служат бактерии родов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Proteus,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Enterobacter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Fusobacterium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Peptococcus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Peptostreptococcus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Streptococcus, Staphylococcus (S.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— 3–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7%) и др.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91264" cy="5763667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 риска послеродового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эндомиометрита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оперативное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(КС);</a:t>
            </a:r>
          </a:p>
          <a:p>
            <a:pPr algn="just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продолжительность родов (в том числе, продолжительность безводного промежутка более 12 ч);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-низкий социально-экономический статус пациенток;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-заболевания, вызывающие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иммуносупрессию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(ВИЧ, активные формы гепатита).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линическая картина</a:t>
            </a:r>
            <a:b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Заболевание манифестирует, как правило, на 3-4-е сутки после родов. 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Больные жалуются на лихорадку до 38 °С,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боли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гипогастральной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области, гнойные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лохии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гнилостным запахом.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осмотре - болезненность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пастозность слегка увеличенной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матки, гиперемированная, утолщённая,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обложенная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налётом фибрина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шейка матки, экссудация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маточного зева.</a:t>
            </a:r>
          </a:p>
          <a:p>
            <a:pPr algn="just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7"/>
            <a:ext cx="8654483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Диагноз послеродового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эндомиометрита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ставят на основании клинической симптоматики и лабораторных методов обследования (клинический анализ крови,</a:t>
            </a:r>
          </a:p>
          <a:p>
            <a:pPr algn="just">
              <a:buFont typeface="Wingdings 2" pitchFamily="18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бактериологическое исследование аспирата матки).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Лабораторные исследования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003232" cy="53848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Cambria"/>
              </a:rPr>
              <a:t>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Клинический анализ крови при послеродовом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эндомиометрите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позволяет выявить лейкоцитоз 12*10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/л со сдвигом   лейкоцитарной формулы влево (до 10% и более незрелых форм).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Cambria"/>
                <a:cs typeface="Times New Roman" pitchFamily="18" charset="0"/>
              </a:rPr>
              <a:t>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Бактериологическое исследование выделений не играет решающей роли в диагностике (нет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экспрессметодов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результат исследования обычно готов к 3–4-м суткам).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Рекомендуемые схемы терапии: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579296" cy="554461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Cambria"/>
              </a:rPr>
              <a:t>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амоксициллин+клавулановая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кислота (по 1,2 г внутривенно 3–4 раза в сутки);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Cambria"/>
                <a:cs typeface="Times New Roman" pitchFamily="18" charset="0"/>
              </a:rPr>
              <a:t>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цефалоспорины II–III поколения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цефуроксим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1,5 г внутривенно 3 раза в сутки)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2,0 г внутривенно 1 раз в сутки)] в сочетании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метронидазолом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500 мг внутривенно 3 раза в сутки).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Cambria"/>
                <a:cs typeface="Times New Roman" pitchFamily="18" charset="0"/>
              </a:rPr>
              <a:t>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клиндамицин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900 мг внутривенно 3 раза в сутки) в сочетании с гентамицином (по 5–6 мг/кг на одно внутривенное или внутримышечное введение).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⦁сокращающие матку средства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⦁холод на низ живота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инфузионная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терапия</a:t>
            </a:r>
          </a:p>
          <a:p>
            <a:pPr algn="just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Тромбофлебит.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Предрасполагающие факторы развития: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варикозное расширение вен;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жирового обмена;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гипохромная анемия беременных;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кровотечение;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гестоз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992888" cy="4536504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Хронологическое деление на периоды весьма условно.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Оно связано с тем, что осложнения, вызванные нарушением сократительной функции матки после родов и сопровождающиеся кровотечением, обычно развиваются в первые часы. 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тромбофлебите могут поражаться как поверхностные, так и глубокие вены нижних конечностей. 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Тромбофлебит поверхностных вен – общее состояние удовлетворительное, превалируют локальные симптомы: гиперемия, болезненные уплотнения по ходу вен.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Тромбофлебит глубоких вен – высокая температура тела, симптомы интоксикации, нога отекает, бледнеет, по ходу сосудистого пучка болезненность. Риск ТЭЛА.</a:t>
            </a:r>
          </a:p>
          <a:p>
            <a:pPr>
              <a:lnSpc>
                <a:spcPct val="12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9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Уход: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строгий постельный режим.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возвышенное положение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бинтование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ног эластичным бинтом от стопы до паховой области ( во время беременности, в родах, послеродовом периоде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ангиохирурга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Структура и работа обсервационного отделения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Оснащение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принципы организации работы обсервационного отделения аналогичны таковым в физиологическом отделении.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Специфика работы обсервационного отделения в том, что в нем одновременно размещается беременные, роженицы и родильницы.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обсервационном отделении есть: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санпропускник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предродовая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родовой зал и малая операционная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манипуляционная (обработка ран), процедурный кабинет (анализы, инъекции)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палаты для беременных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палаты для рожениц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обсервационное отделение переводятся (беременные, роженицы, родильницы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86956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температуре тела выше 38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градусов</a:t>
            </a:r>
          </a:p>
          <a:p>
            <a:pPr marL="0" lvl="0" indent="0" algn="just">
              <a:buNone/>
            </a:pPr>
            <a:r>
              <a:rPr lang="ru-RU" dirty="0">
                <a:latin typeface="Cambria"/>
                <a:cs typeface="Times New Roman" pitchFamily="18" charset="0"/>
              </a:rPr>
              <a:t>⦁</a:t>
            </a:r>
            <a:r>
              <a:rPr lang="ru-RU" dirty="0" smtClean="0">
                <a:latin typeface="Cambria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послеродовыми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воспалительными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экстрагенитальными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инфекционными заболеваниями;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переводе ребенка в обсервационное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Работа м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13387"/>
          </a:xfrm>
        </p:spPr>
        <p:txBody>
          <a:bodyPr>
            <a:noAutofit/>
          </a:bodyPr>
          <a:lstStyle/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соблюдением предписанного режима.</a:t>
            </a: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Уход за родильницами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(выполнение процедур,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туалет НПО и т.д.)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заключении лекции хочу сказать, что профилактику послеродовых заболеваний надо начинать с момента рождения девочка (грудное вскармливание, все прививки, своевременное лечение инфекционных очагов, правильная посадка, соблюдение личной гигиены, проверка на глистную инвазию, лечение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патологии, диспансерное наблюдение).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60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39000" cy="1380134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Контрольные вопросы для закрепления</a:t>
            </a:r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39634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mbria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Сестринский процесс при уходе за родильницами в послеродовом периоде, осложнения и их профилактика</a:t>
            </a:r>
          </a:p>
          <a:p>
            <a:r>
              <a:rPr lang="ru-RU" dirty="0">
                <a:latin typeface="Cambria" pitchFamily="18" charset="0"/>
                <a:cs typeface="Times New Roman" pitchFamily="18" charset="0"/>
              </a:rPr>
              <a:t>2. Признаки  и методы профилактики мастита</a:t>
            </a:r>
          </a:p>
          <a:p>
            <a:r>
              <a:rPr lang="ru-RU" dirty="0">
                <a:latin typeface="Cambria" pitchFamily="18" charset="0"/>
                <a:cs typeface="Times New Roman" pitchFamily="18" charset="0"/>
              </a:rPr>
              <a:t>3. Схема наблюдения за родильницей</a:t>
            </a:r>
          </a:p>
          <a:p>
            <a:r>
              <a:rPr lang="ru-RU" dirty="0">
                <a:latin typeface="Cambria" pitchFamily="18" charset="0"/>
                <a:cs typeface="Times New Roman" pitchFamily="18" charset="0"/>
              </a:rPr>
              <a:t>4. Гигиена родильницы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6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Анатомические и физиологические изменения в организме родильницы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послеродовом периоде происходят изменения в половых органах (матке, влагалище, яичниках, маточных трубах),на тазовом дне и в молочных железах, а также во всех системах организма (эндокринной, пищеварительной, кровообращения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мочеотделения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т.д.)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28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гормонального гомеостаза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Резкое понижение плацентарных гормонов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функции желез внутренней секреции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Возобновление гипоталамо-гипофизарно-яичниковых связей 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Интервал между родами и появлением овуляторных циклов зависят от лактации: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некормящих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грудью женщин – через 42 дня;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 кормящих – через 112 дней.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19601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Матка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рождения последа матка значительно уменьшается в размерах из-за резкого сокращения её мускулатуры.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матки имеет почти шаровидную форму, сохраняет большую подвижность за счёт понижения тонуса растянутого связочного аппарата.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2–3 сутки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пуэрперия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тело матки обычно находится в состоянии перегиба кпереди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anteversio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flexio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На положение матки в малом тазу влияет и состояние соседних органов (мочевого пузыря, кишечника).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2793</Words>
  <Application>Microsoft Office PowerPoint</Application>
  <PresentationFormat>Экран (4:3)</PresentationFormat>
  <Paragraphs>294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План лекции</vt:lpstr>
      <vt:lpstr>Презентация PowerPoint</vt:lpstr>
      <vt:lpstr>Характеристика послеродового периода</vt:lpstr>
      <vt:lpstr>Классификация послеродового периода</vt:lpstr>
      <vt:lpstr>Презентация PowerPoint</vt:lpstr>
      <vt:lpstr>Анатомические и физиологические изменения в организме родильницы</vt:lpstr>
      <vt:lpstr>Состояние гормонального гомеостаза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шейки матки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Сердечно-сосудистая система</vt:lpstr>
      <vt:lpstr>Мочевыводящая система (особенности)</vt:lpstr>
      <vt:lpstr>Обмен веществ</vt:lpstr>
      <vt:lpstr>Ведение послеродового периода</vt:lpstr>
      <vt:lpstr>Презентация PowerPoint</vt:lpstr>
      <vt:lpstr>Характеристика нормального послеродового периода</vt:lpstr>
      <vt:lpstr>Презентация PowerPoint</vt:lpstr>
      <vt:lpstr>Презентация PowerPoint</vt:lpstr>
      <vt:lpstr>Цели послеродового наблюдения:</vt:lpstr>
      <vt:lpstr>Работа медсестры послеродового отделения</vt:lpstr>
      <vt:lpstr>Презентация PowerPoint</vt:lpstr>
      <vt:lpstr>Презентация PowerPoint</vt:lpstr>
      <vt:lpstr>Презентация PowerPoint</vt:lpstr>
      <vt:lpstr>Осложнения послеродового  периода</vt:lpstr>
      <vt:lpstr>Презентация PowerPoint</vt:lpstr>
      <vt:lpstr>Входные ворота инфекции</vt:lpstr>
      <vt:lpstr>Классификация послеродовых инфекций по Сазонову-Бартеньсу (4 этапа развития инфекции)</vt:lpstr>
      <vt:lpstr>Послеродовая язва</vt:lpstr>
      <vt:lpstr>Послеродовая язва шейки матки</vt:lpstr>
      <vt:lpstr>Мастит</vt:lpstr>
      <vt:lpstr>         Трещины сосков</vt:lpstr>
      <vt:lpstr>Презентация PowerPoint</vt:lpstr>
      <vt:lpstr>     Профилактика трещин сосков</vt:lpstr>
      <vt:lpstr>Лечение </vt:lpstr>
      <vt:lpstr>Лактостаз</vt:lpstr>
      <vt:lpstr>Презентация PowerPoint</vt:lpstr>
      <vt:lpstr>Послеродовый мастит – это воспаление молочной железы -серозный мастит (болезненное уплотнение, гиперемия кожи в определенном квадранте) через 2-3 дня -инфильтративный мастит (под измененным участком кожи появляется плотный болезненный инфильтрат) через 3 суток -гнойный мастит (нагноение инфильтрата, флюктуация), повышенная температура тела, симптомы интоксикации</vt:lpstr>
      <vt:lpstr>Лечение</vt:lpstr>
      <vt:lpstr>Профилактика мастита</vt:lpstr>
      <vt:lpstr>Эндомиометрит</vt:lpstr>
      <vt:lpstr>Этиология </vt:lpstr>
      <vt:lpstr>Презентация PowerPoint</vt:lpstr>
      <vt:lpstr>Клиническая картина </vt:lpstr>
      <vt:lpstr>Презентация PowerPoint</vt:lpstr>
      <vt:lpstr>Диагностика </vt:lpstr>
      <vt:lpstr>Лабораторные исследования </vt:lpstr>
      <vt:lpstr>Рекомендуемые схемы терапии:</vt:lpstr>
      <vt:lpstr>Тромбофлебит. </vt:lpstr>
      <vt:lpstr>Презентация PowerPoint</vt:lpstr>
      <vt:lpstr>Презентация PowerPoint</vt:lpstr>
      <vt:lpstr>Структура и работа обсервационного отделения</vt:lpstr>
      <vt:lpstr>В обсервационное отделение переводятся (беременные, роженицы, родильницы)</vt:lpstr>
      <vt:lpstr>Работа м/c</vt:lpstr>
      <vt:lpstr>Контрольные вопросы для закрепления: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ПОСЛЕРОДОВЫЙ ПЕРИОД И ЕГО ПАТОЛОГИЯ</dc:title>
  <dc:creator>пользователь</dc:creator>
  <cp:lastModifiedBy>Lenovo</cp:lastModifiedBy>
  <cp:revision>345</cp:revision>
  <dcterms:created xsi:type="dcterms:W3CDTF">2009-04-21T06:11:05Z</dcterms:created>
  <dcterms:modified xsi:type="dcterms:W3CDTF">2020-12-03T04:31:52Z</dcterms:modified>
</cp:coreProperties>
</file>