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1" r:id="rId19"/>
    <p:sldId id="284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3" r:id="rId30"/>
    <p:sldId id="285" r:id="rId31"/>
    <p:sldId id="286" r:id="rId32"/>
    <p:sldId id="287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06/relationships/legacyDocTextInfo" Target="legacyDocTextInfo.bin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10" Type="http://schemas.microsoft.com/office/2006/relationships/legacyDiagramText" Target="legacyDiagramText10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4F0A-26CF-4F53-A5F5-BD4F22CEF16F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49EF-A87A-4B47-887F-65C37BF65E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4F0A-26CF-4F53-A5F5-BD4F22CEF16F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49EF-A87A-4B47-887F-65C37BF65E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4F0A-26CF-4F53-A5F5-BD4F22CEF16F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49EF-A87A-4B47-887F-65C37BF65E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4F0A-26CF-4F53-A5F5-BD4F22CEF16F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49EF-A87A-4B47-887F-65C37BF65E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4F0A-26CF-4F53-A5F5-BD4F22CEF16F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49EF-A87A-4B47-887F-65C37BF65E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4F0A-26CF-4F53-A5F5-BD4F22CEF16F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49EF-A87A-4B47-887F-65C37BF65E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4F0A-26CF-4F53-A5F5-BD4F22CEF16F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49EF-A87A-4B47-887F-65C37BF65E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4F0A-26CF-4F53-A5F5-BD4F22CEF16F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49EF-A87A-4B47-887F-65C37BF65E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4F0A-26CF-4F53-A5F5-BD4F22CEF16F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49EF-A87A-4B47-887F-65C37BF65E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4F0A-26CF-4F53-A5F5-BD4F22CEF16F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49EF-A87A-4B47-887F-65C37BF65E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4F0A-26CF-4F53-A5F5-BD4F22CEF16F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49EF-A87A-4B47-887F-65C37BF65E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D4F0A-26CF-4F53-A5F5-BD4F22CEF16F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B49EF-A87A-4B47-887F-65C37BF65E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dirty="0">
                <a:solidFill>
                  <a:srgbClr val="FF0000"/>
                </a:solidFill>
              </a:rPr>
              <a:t>Радиация и здоровье населения</a:t>
            </a:r>
            <a:r>
              <a:rPr lang="ru-RU" sz="4900" dirty="0">
                <a:solidFill>
                  <a:srgbClr val="FF0000"/>
                </a:solidFill>
              </a:rPr>
              <a:t/>
            </a:r>
            <a:br>
              <a:rPr lang="ru-RU" sz="4900" dirty="0">
                <a:solidFill>
                  <a:srgbClr val="FF0000"/>
                </a:solidFill>
              </a:rPr>
            </a:br>
            <a:r>
              <a:rPr lang="ru-RU" sz="4900" dirty="0">
                <a:solidFill>
                  <a:srgbClr val="FF0000"/>
                </a:solidFill>
              </a:rPr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Autofit/>
          </a:bodyPr>
          <a:lstStyle/>
          <a:p>
            <a:r>
              <a:rPr lang="ru-RU" sz="2400" dirty="0">
                <a:cs typeface="Traditional Arabic" pitchFamily="18" charset="-78"/>
              </a:rPr>
              <a:t>Взвешивающий коэффициент показывает во сколько раз биологическое действие данного вида излучения больше чем </a:t>
            </a:r>
            <a:r>
              <a:rPr lang="en-US" sz="2400" dirty="0">
                <a:latin typeface="Traditional Arabic" pitchFamily="18" charset="-78"/>
                <a:cs typeface="Traditional Arabic" pitchFamily="18" charset="-78"/>
              </a:rPr>
              <a:t>β </a:t>
            </a:r>
            <a:r>
              <a:rPr lang="ru-RU" sz="2400" dirty="0">
                <a:cs typeface="Traditional Arabic" pitchFamily="18" charset="-78"/>
              </a:rPr>
              <a:t>- излучение, рентгеновское или </a:t>
            </a:r>
            <a:r>
              <a:rPr lang="en-US" sz="2400" dirty="0">
                <a:latin typeface="Traditional Arabic" pitchFamily="18" charset="-78"/>
                <a:cs typeface="Traditional Arabic" pitchFamily="18" charset="-78"/>
              </a:rPr>
              <a:t>α </a:t>
            </a:r>
            <a:r>
              <a:rPr lang="ru-RU" sz="2400" dirty="0">
                <a:cs typeface="Traditional Arabic" pitchFamily="18" charset="-78"/>
              </a:rPr>
              <a:t>- излучение при одинаковой поглощённой дозе.</a:t>
            </a:r>
          </a:p>
          <a:p>
            <a:r>
              <a:rPr lang="ru-RU" sz="2400" dirty="0">
                <a:cs typeface="Traditional Arabic" pitchFamily="18" charset="-78"/>
              </a:rPr>
              <a:t>Для  выработки  общей  основы,  позволяющей  сравнивать  все  виды  </a:t>
            </a:r>
            <a:r>
              <a:rPr lang="ru-RU" sz="2400" dirty="0" smtClean="0">
                <a:cs typeface="Traditional Arabic" pitchFamily="18" charset="-78"/>
              </a:rPr>
              <a:t>ионизирующего излучения </a:t>
            </a:r>
            <a:r>
              <a:rPr lang="ru-RU" sz="2400" dirty="0">
                <a:cs typeface="Traditional Arabic" pitchFamily="18" charset="-78"/>
              </a:rPr>
              <a:t>в отношении возможного возникновения вредных эффектов от облучения, введено понятие </a:t>
            </a:r>
            <a:r>
              <a:rPr lang="ru-RU" sz="2400" b="1" dirty="0">
                <a:cs typeface="Traditional Arabic" pitchFamily="18" charset="-78"/>
              </a:rPr>
              <a:t>эквивалентной дозы. </a:t>
            </a:r>
            <a:endParaRPr lang="ru-RU" sz="2400" b="1" dirty="0" smtClean="0">
              <a:cs typeface="Traditional Arabic" pitchFamily="18" charset="-78"/>
            </a:endParaRPr>
          </a:p>
          <a:p>
            <a:r>
              <a:rPr lang="ru-RU" sz="2400" dirty="0" smtClean="0">
                <a:cs typeface="Traditional Arabic" pitchFamily="18" charset="-78"/>
              </a:rPr>
              <a:t>Она </a:t>
            </a:r>
            <a:r>
              <a:rPr lang="ru-RU" sz="2400" dirty="0">
                <a:cs typeface="Traditional Arabic" pitchFamily="18" charset="-78"/>
              </a:rPr>
              <a:t>равна произведению поглощённой дозы на взвешивающий коэффициент для данного вида излучения.</a:t>
            </a:r>
          </a:p>
          <a:p>
            <a:r>
              <a:rPr lang="ru-RU" sz="2400" dirty="0">
                <a:cs typeface="Traditional Arabic" pitchFamily="18" charset="-78"/>
              </a:rPr>
              <a:t>Например:   взвешивающий коэффициент для </a:t>
            </a:r>
            <a:r>
              <a:rPr lang="en-US" sz="2400" dirty="0">
                <a:latin typeface="Traditional Arabic" pitchFamily="18" charset="-78"/>
                <a:cs typeface="Traditional Arabic" pitchFamily="18" charset="-78"/>
              </a:rPr>
              <a:t>γ </a:t>
            </a:r>
            <a:r>
              <a:rPr lang="ru-RU" sz="2400" dirty="0">
                <a:cs typeface="Traditional Arabic" pitchFamily="18" charset="-78"/>
              </a:rPr>
              <a:t>, </a:t>
            </a:r>
            <a:r>
              <a:rPr lang="en-US" sz="2400" dirty="0">
                <a:latin typeface="Traditional Arabic" pitchFamily="18" charset="-78"/>
                <a:cs typeface="Traditional Arabic" pitchFamily="18" charset="-78"/>
              </a:rPr>
              <a:t>β </a:t>
            </a:r>
            <a:r>
              <a:rPr lang="ru-RU" sz="2400" dirty="0">
                <a:cs typeface="Traditional Arabic" pitchFamily="18" charset="-78"/>
              </a:rPr>
              <a:t>, рентгеновского излучений равен 1, </a:t>
            </a:r>
            <a:r>
              <a:rPr lang="ru-RU" sz="2400" dirty="0" smtClean="0">
                <a:cs typeface="Traditional Arabic" pitchFamily="18" charset="-78"/>
              </a:rPr>
              <a:t>а для </a:t>
            </a:r>
            <a:r>
              <a:rPr lang="en-US" sz="2400" dirty="0">
                <a:latin typeface="Traditional Arabic" pitchFamily="18" charset="-78"/>
                <a:cs typeface="Traditional Arabic" pitchFamily="18" charset="-78"/>
              </a:rPr>
              <a:t>α </a:t>
            </a:r>
            <a:r>
              <a:rPr lang="ru-RU" sz="2400" dirty="0">
                <a:cs typeface="Traditional Arabic" pitchFamily="18" charset="-78"/>
              </a:rPr>
              <a:t>-излучения </a:t>
            </a:r>
            <a:r>
              <a:rPr lang="ru-RU" sz="2400" dirty="0" smtClean="0">
                <a:cs typeface="Traditional Arabic" pitchFamily="18" charset="-78"/>
              </a:rPr>
              <a:t>–20</a:t>
            </a:r>
            <a:r>
              <a:rPr lang="ru-RU" sz="2400" dirty="0" smtClean="0">
                <a:cs typeface="Traditional Arabic" pitchFamily="18" charset="-78"/>
              </a:rPr>
              <a:t>.</a:t>
            </a:r>
          </a:p>
          <a:p>
            <a:r>
              <a:rPr lang="ru-RU" sz="2400" dirty="0" smtClean="0">
                <a:cs typeface="Traditional Arabic" pitchFamily="18" charset="-78"/>
              </a:rPr>
              <a:t> </a:t>
            </a:r>
            <a:r>
              <a:rPr lang="ru-RU" sz="2400" dirty="0">
                <a:cs typeface="Traditional Arabic" pitchFamily="18" charset="-78"/>
              </a:rPr>
              <a:t>Это значит, что одной и той же поглощённой дозе </a:t>
            </a:r>
            <a:r>
              <a:rPr lang="ru-RU" sz="2400" dirty="0" smtClean="0">
                <a:cs typeface="Traditional Arabic" pitchFamily="18" charset="-78"/>
              </a:rPr>
              <a:t>биологическое действие </a:t>
            </a:r>
            <a:r>
              <a:rPr lang="en-US" sz="2400" dirty="0">
                <a:latin typeface="Traditional Arabic" pitchFamily="18" charset="-78"/>
                <a:cs typeface="Traditional Arabic" pitchFamily="18" charset="-78"/>
              </a:rPr>
              <a:t>α </a:t>
            </a:r>
            <a:r>
              <a:rPr lang="ru-RU" sz="2400" dirty="0">
                <a:cs typeface="Traditional Arabic" pitchFamily="18" charset="-78"/>
              </a:rPr>
              <a:t>-излучения будет в 20 раз больше, чем </a:t>
            </a:r>
            <a:r>
              <a:rPr lang="ru-RU" sz="2400" dirty="0" smtClean="0">
                <a:cs typeface="Traditional Arabic" pitchFamily="18" charset="-78"/>
              </a:rPr>
              <a:t>от </a:t>
            </a:r>
            <a:r>
              <a:rPr lang="en-US" sz="2400" dirty="0" smtClean="0">
                <a:latin typeface="Traditional Arabic" pitchFamily="18" charset="-78"/>
                <a:cs typeface="Traditional Arabic" pitchFamily="18" charset="-78"/>
              </a:rPr>
              <a:t>β </a:t>
            </a:r>
            <a:r>
              <a:rPr lang="ru-RU" sz="2400" dirty="0">
                <a:cs typeface="Traditional Arabic" pitchFamily="18" charset="-78"/>
              </a:rPr>
              <a:t>, </a:t>
            </a:r>
            <a:r>
              <a:rPr lang="en-US" sz="2400" dirty="0">
                <a:latin typeface="Traditional Arabic" pitchFamily="18" charset="-78"/>
                <a:cs typeface="Traditional Arabic" pitchFamily="18" charset="-78"/>
              </a:rPr>
              <a:t>γ </a:t>
            </a:r>
            <a:r>
              <a:rPr lang="ru-RU" sz="2400" dirty="0">
                <a:cs typeface="Traditional Arabic" pitchFamily="18" charset="-78"/>
              </a:rPr>
              <a:t>.</a:t>
            </a:r>
          </a:p>
          <a:p>
            <a:endParaRPr lang="ru-RU" sz="2400" dirty="0"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Для  выражения  эквивалентных  доз  используется  системная  единица  –  </a:t>
            </a:r>
            <a:r>
              <a:rPr lang="ru-RU" dirty="0" err="1"/>
              <a:t>Зиверт</a:t>
            </a:r>
            <a:r>
              <a:rPr lang="ru-RU" dirty="0"/>
              <a:t>  (Зв)  </a:t>
            </a:r>
            <a:r>
              <a:rPr lang="ru-RU" dirty="0" smtClean="0"/>
              <a:t>= </a:t>
            </a:r>
            <a:r>
              <a:rPr lang="ru-RU" i="1" dirty="0" err="1" smtClean="0"/>
              <a:t>Гр\Взвеш</a:t>
            </a:r>
            <a:r>
              <a:rPr lang="ru-RU" dirty="0" err="1" smtClean="0"/>
              <a:t>.</a:t>
            </a:r>
            <a:r>
              <a:rPr lang="ru-RU" i="1" dirty="0" err="1" smtClean="0"/>
              <a:t>коэффициент</a:t>
            </a:r>
            <a:endParaRPr lang="ru-RU" dirty="0"/>
          </a:p>
          <a:p>
            <a:r>
              <a:rPr lang="ru-RU" dirty="0"/>
              <a:t>Доза эквивалентная, или эффективная, ожидаемая при внутреннем облучении – это доза за время, прошедшее после поступления радиоактивных веществ в организм. </a:t>
            </a:r>
            <a:endParaRPr lang="ru-RU" dirty="0" smtClean="0"/>
          </a:p>
          <a:p>
            <a:r>
              <a:rPr lang="ru-RU" dirty="0" smtClean="0"/>
              <a:t>Когда </a:t>
            </a:r>
            <a:r>
              <a:rPr lang="ru-RU" dirty="0"/>
              <a:t>время не определено, то его следует принимать равным 50 годам для взрослых и 7 годам для детей.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Доза  эффективная  годовая  –  </a:t>
            </a:r>
            <a:r>
              <a:rPr lang="ru-RU" i="1" dirty="0"/>
              <a:t>это  сумма  эффективной  дозы  внешнего  облучения, полученной за календарный год и ожидаемой эффективной дозы внутреннего облучения, обусловленной поступлением  в организм радионуклидов за этот же год. Единица годовой дозы – Зв.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b="1" dirty="0"/>
              <a:t>Эффективная доза – </a:t>
            </a:r>
            <a:r>
              <a:rPr lang="ru-RU" i="1" dirty="0"/>
              <a:t>величина, используемая как мера риска возникновения отдалённых последствий облучения всего тела человека и отдельных его органов и тканей, с учётом их радиационной чувствительности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Эффективная доза представляет собой сумму произведений эквивалентной дозы в органах и	тканях    на    соответствующие    взвешивающие    коэффициенты.    Взвешивающие коэффициенты для тканей и органов при расчёте эффективной дозы используются для учёта различной чувствительности разных органов и тканей в возникновении стохастических (вероятностных) эффектов радиации – генетические заболевания, злокачественные новообразования, лейкозы. Наиболее чувствительны к воздействию радиации гонады, красный костный мозг, толстый кишечник, лёгкие, желудок.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/>
              <a:t>Действие</a:t>
            </a:r>
            <a:r>
              <a:rPr lang="en-US" b="1" i="1" dirty="0"/>
              <a:t> </a:t>
            </a:r>
            <a:r>
              <a:rPr lang="en-US" b="1" i="1" dirty="0" err="1"/>
              <a:t>ионизирующего</a:t>
            </a:r>
            <a:r>
              <a:rPr lang="en-US" b="1" i="1" dirty="0"/>
              <a:t> </a:t>
            </a:r>
            <a:r>
              <a:rPr lang="en-US" b="1" i="1" dirty="0" err="1"/>
              <a:t>излучения</a:t>
            </a:r>
            <a:r>
              <a:rPr lang="en-US" b="1" i="1" dirty="0"/>
              <a:t> </a:t>
            </a:r>
            <a:r>
              <a:rPr lang="en-US" b="1" i="1" dirty="0" err="1"/>
              <a:t>на</a:t>
            </a:r>
            <a:r>
              <a:rPr lang="en-US" b="1" i="1" dirty="0"/>
              <a:t> </a:t>
            </a:r>
            <a:r>
              <a:rPr lang="en-US" b="1" i="1" dirty="0" err="1"/>
              <a:t>организм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При воздействии на организм человека могут возникнуть 2 вида </a:t>
            </a:r>
            <a:r>
              <a:rPr lang="ru-RU" dirty="0" smtClean="0"/>
              <a:t>эффектов: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детерминированные   </a:t>
            </a:r>
            <a:r>
              <a:rPr lang="ru-RU" dirty="0"/>
              <a:t>–   лучевая   болезнь,   лучевой   дерматит,   катаракта,   бесплодие, аномалии развития плода и </a:t>
            </a:r>
            <a:r>
              <a:rPr lang="ru-RU" dirty="0" smtClean="0"/>
              <a:t>др.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стохастические </a:t>
            </a:r>
            <a:r>
              <a:rPr lang="ru-RU" b="1" dirty="0"/>
              <a:t>(</a:t>
            </a:r>
            <a:r>
              <a:rPr lang="ru-RU" b="1" dirty="0" err="1"/>
              <a:t>беспороговые</a:t>
            </a:r>
            <a:r>
              <a:rPr lang="ru-RU" b="1" dirty="0"/>
              <a:t>) – </a:t>
            </a:r>
            <a:r>
              <a:rPr lang="ru-RU" dirty="0"/>
              <a:t>злокачественные опухоли, лейкозы, наследственные болезни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 проявлении ранних детерминированных эффектов характерна </a:t>
            </a:r>
            <a:r>
              <a:rPr lang="ru-RU" u="sng" dirty="0"/>
              <a:t>чёткая зависимость от дозы облучения, </a:t>
            </a:r>
            <a:r>
              <a:rPr lang="ru-RU" dirty="0"/>
              <a:t>которая может вызвать радиационные повреждения разной степени тяжести от скрытых до смертельных форм лучевой болезни. </a:t>
            </a:r>
            <a:endParaRPr lang="ru-RU" dirty="0" smtClean="0"/>
          </a:p>
          <a:p>
            <a:r>
              <a:rPr lang="ru-RU" dirty="0" smtClean="0"/>
              <a:t>Эффективность </a:t>
            </a:r>
            <a:r>
              <a:rPr lang="ru-RU" dirty="0"/>
              <a:t>хронического облучения так же зависит от мощности дозы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Для стохастических эффектов </a:t>
            </a:r>
            <a:r>
              <a:rPr lang="ru-RU" u="sng" dirty="0"/>
              <a:t>не существует дозового</a:t>
            </a:r>
            <a:r>
              <a:rPr lang="ru-RU" dirty="0"/>
              <a:t> порога, это означает, что возникновение эффектов </a:t>
            </a:r>
            <a:r>
              <a:rPr lang="ru-RU" u="sng" dirty="0"/>
              <a:t>возможно при </a:t>
            </a:r>
            <a:r>
              <a:rPr lang="ru-RU" dirty="0"/>
              <a:t>сколь угодно </a:t>
            </a:r>
            <a:r>
              <a:rPr lang="ru-RU" u="sng" dirty="0"/>
              <a:t>малой дозе.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b="1" dirty="0" smtClean="0"/>
              <a:t>Коллективная эффективная доза</a:t>
            </a:r>
            <a:r>
              <a:rPr lang="ru-RU" dirty="0" smtClean="0"/>
              <a:t> — эффективная доза, полученная группой людей от какого-либо источника излучения; она равна сумме индивидуальных эффективных доз. Единица эффективной коллективной дозы — </a:t>
            </a:r>
            <a:r>
              <a:rPr lang="ru-RU" dirty="0" err="1" smtClean="0"/>
              <a:t>человеко-зиверт</a:t>
            </a:r>
            <a:r>
              <a:rPr lang="ru-RU" dirty="0" smtClean="0"/>
              <a:t> (</a:t>
            </a:r>
            <a:r>
              <a:rPr lang="ru-RU" dirty="0" err="1" smtClean="0"/>
              <a:t>чел.-Зв</a:t>
            </a:r>
            <a:r>
              <a:rPr lang="ru-RU" dirty="0" smtClean="0"/>
              <a:t>). </a:t>
            </a:r>
            <a:endParaRPr lang="ru-RU" dirty="0"/>
          </a:p>
          <a:p>
            <a:r>
              <a:rPr lang="ru-RU" dirty="0" smtClean="0"/>
              <a:t>Эта </a:t>
            </a:r>
            <a:r>
              <a:rPr lang="ru-RU" dirty="0"/>
              <a:t>величина возрастает не только при возрастании индивидуальных доз, но и при увеличении числа облучённых людей. При этом вероятность риска так же возрастает.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472518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/>
              <a:t>Устанавливаются следующие </a:t>
            </a:r>
            <a:r>
              <a:rPr lang="ru-RU" b="1" dirty="0" smtClean="0"/>
              <a:t>группы</a:t>
            </a:r>
          </a:p>
          <a:p>
            <a:pPr>
              <a:buNone/>
            </a:pPr>
            <a:r>
              <a:rPr lang="ru-RU" b="1" dirty="0" smtClean="0"/>
              <a:t>облучаемых </a:t>
            </a:r>
            <a:r>
              <a:rPr lang="ru-RU" b="1" dirty="0"/>
              <a:t>лиц:</a:t>
            </a:r>
          </a:p>
          <a:p>
            <a:r>
              <a:rPr lang="ru-RU" dirty="0"/>
              <a:t>Группа А – персонал, лица, работающие с техногенными источниками облучения.</a:t>
            </a:r>
          </a:p>
          <a:p>
            <a:r>
              <a:rPr lang="ru-RU" dirty="0"/>
              <a:t>Группа Б – персонал, находящийся по условиям работы в сфере воздействия техногенных источников излучения.</a:t>
            </a:r>
          </a:p>
          <a:p>
            <a:r>
              <a:rPr lang="ru-RU" dirty="0"/>
              <a:t>Группа  В  –  всё  население,  включая  лиц  из  персонала  вне  сферы  и  условий  их производственной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400948" cy="72547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Нормирование облучения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i="1" dirty="0"/>
              <a:t>Основные принципы обеспечения радиационной безопасности:</a:t>
            </a:r>
          </a:p>
          <a:p>
            <a:pPr>
              <a:buFont typeface="Wingdings" pitchFamily="2" charset="2"/>
              <a:buChar char="Ø"/>
            </a:pPr>
            <a:r>
              <a:rPr lang="ru-RU" i="1" dirty="0"/>
              <a:t>Принцип нормирования </a:t>
            </a:r>
            <a:r>
              <a:rPr lang="ru-RU" dirty="0"/>
              <a:t>– это не превышение допустимых пределов индивидуальных доз облучения граждан от всех источников ионизирующего облучения.</a:t>
            </a:r>
          </a:p>
          <a:p>
            <a:pPr>
              <a:buFont typeface="Wingdings" pitchFamily="2" charset="2"/>
              <a:buChar char="Ø"/>
            </a:pPr>
            <a:r>
              <a:rPr lang="ru-RU" i="1" dirty="0"/>
              <a:t>Принцип обоснования </a:t>
            </a:r>
            <a:r>
              <a:rPr lang="ru-RU" dirty="0"/>
              <a:t>– запрещение всех видов деятельности по использованию источников ионизирующего излучения, при которых полученная для человека и общества польза не превышает риск возможного вреда, причинённого дополнительным естественному радиационному фону </a:t>
            </a:r>
            <a:r>
              <a:rPr lang="ru-RU" dirty="0" smtClean="0"/>
              <a:t>облучением.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Принцип </a:t>
            </a:r>
            <a:r>
              <a:rPr lang="ru-RU" i="1" dirty="0"/>
              <a:t>оптимизации </a:t>
            </a:r>
            <a:r>
              <a:rPr lang="ru-RU" dirty="0"/>
              <a:t>– поддержание на возможно низком и достижимом уровне индивидуальных доз облучения и числа облучаемых лиц при использовании любого источника ионизирующего облучения.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C:\Users\oorjak\Desktop\img10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643998" cy="6572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План лекции:</a:t>
            </a:r>
          </a:p>
          <a:p>
            <a:r>
              <a:rPr lang="ru-RU" dirty="0"/>
              <a:t>1.Естественный радиационный фон биосферы.</a:t>
            </a:r>
          </a:p>
          <a:p>
            <a:r>
              <a:rPr lang="ru-RU" dirty="0"/>
              <a:t>2.Техногенно-измененный естественный радиационный фон биосферы.</a:t>
            </a:r>
          </a:p>
          <a:p>
            <a:r>
              <a:rPr lang="ru-RU" dirty="0"/>
              <a:t>3.Влияние радиации на популяцию, профилактические мероприятия.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543956" cy="548324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/>
              <a:t>Для категорий облучаемых лиц устанавливается </a:t>
            </a:r>
            <a:r>
              <a:rPr lang="ru-RU" b="1" dirty="0" smtClean="0"/>
              <a:t>6 </a:t>
            </a:r>
            <a:r>
              <a:rPr lang="ru-RU" b="1" dirty="0"/>
              <a:t>класса нормативов</a:t>
            </a:r>
            <a:r>
              <a:rPr lang="ru-RU" b="1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Основные пределы </a:t>
            </a:r>
            <a:r>
              <a:rPr lang="ru-RU" dirty="0" smtClean="0"/>
              <a:t>доз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Допустимые </a:t>
            </a:r>
            <a:r>
              <a:rPr lang="ru-RU" dirty="0"/>
              <a:t>уровни </a:t>
            </a:r>
            <a:r>
              <a:rPr lang="ru-RU" dirty="0" err="1"/>
              <a:t>монофакторного</a:t>
            </a:r>
            <a:r>
              <a:rPr lang="ru-RU" dirty="0"/>
              <a:t> </a:t>
            </a:r>
            <a:r>
              <a:rPr lang="ru-RU" dirty="0" smtClean="0"/>
              <a:t>воздействия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Пределы годового </a:t>
            </a:r>
            <a:r>
              <a:rPr lang="ru-RU" dirty="0" smtClean="0"/>
              <a:t>поступления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Допустимые </a:t>
            </a:r>
            <a:r>
              <a:rPr lang="ru-RU" dirty="0"/>
              <a:t>среднегодовые объёмные </a:t>
            </a:r>
            <a:r>
              <a:rPr lang="ru-RU" dirty="0" smtClean="0"/>
              <a:t>активности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Среднегодовые </a:t>
            </a:r>
            <a:r>
              <a:rPr lang="ru-RU" dirty="0"/>
              <a:t>удельные </a:t>
            </a:r>
            <a:r>
              <a:rPr lang="ru-RU" dirty="0" smtClean="0"/>
              <a:t>активности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Контрольные </a:t>
            </a:r>
            <a:r>
              <a:rPr lang="ru-RU" dirty="0"/>
              <a:t>уровни (ПДВ в атмосферу, ПДС жидких отходов)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Основные пределы доз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472518" cy="498317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4400" b="1" dirty="0"/>
              <a:t>Предел дозы – </a:t>
            </a:r>
            <a:r>
              <a:rPr lang="ru-RU" sz="4400" u="sng" dirty="0"/>
              <a:t>это величина </a:t>
            </a:r>
            <a:r>
              <a:rPr lang="ru-RU" sz="4400" dirty="0"/>
              <a:t>годовой эффективной или эквивалентной </a:t>
            </a:r>
            <a:r>
              <a:rPr lang="ru-RU" sz="4400" dirty="0" smtClean="0"/>
              <a:t>дозы техногенного облучения</a:t>
            </a:r>
            <a:r>
              <a:rPr lang="ru-RU" sz="4400" dirty="0"/>
              <a:t>, </a:t>
            </a:r>
            <a:r>
              <a:rPr lang="ru-RU" sz="4400" u="sng" dirty="0"/>
              <a:t>которая не должна возрастать в условиях </a:t>
            </a:r>
            <a:r>
              <a:rPr lang="ru-RU" sz="4400" u="sng" dirty="0" smtClean="0"/>
              <a:t>нормальной  работы</a:t>
            </a:r>
            <a:r>
              <a:rPr lang="ru-RU" sz="4400" dirty="0"/>
              <a:t>.</a:t>
            </a:r>
          </a:p>
          <a:p>
            <a:pPr>
              <a:buNone/>
            </a:pPr>
            <a:r>
              <a:rPr lang="ru-RU" sz="4400" dirty="0"/>
              <a:t>Основные   пределы   доз   облучения   не   включают  </a:t>
            </a:r>
            <a:r>
              <a:rPr lang="ru-RU" sz="4400" dirty="0" smtClean="0"/>
              <a:t>в   </a:t>
            </a:r>
            <a:r>
              <a:rPr lang="ru-RU" sz="4400" dirty="0"/>
              <a:t>себя   дозы   </a:t>
            </a:r>
            <a:r>
              <a:rPr lang="ru-RU" sz="4400" dirty="0" smtClean="0"/>
              <a:t>от природного   </a:t>
            </a:r>
            <a:r>
              <a:rPr lang="ru-RU" sz="4400" dirty="0"/>
              <a:t>и медицинского облучения, а так же дозы </a:t>
            </a:r>
            <a:r>
              <a:rPr lang="ru-RU" sz="4400" dirty="0" smtClean="0"/>
              <a:t>вследствие радиационной </a:t>
            </a:r>
            <a:r>
              <a:rPr lang="ru-RU" sz="4400" dirty="0"/>
              <a:t>аварии</a:t>
            </a:r>
            <a:r>
              <a:rPr lang="ru-RU" sz="4400" dirty="0" smtClean="0"/>
              <a:t>.</a:t>
            </a:r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 </a:t>
            </a:r>
            <a:r>
              <a:rPr lang="ru-RU" sz="4400" b="1" dirty="0" err="1"/>
              <a:t>Радиотоксичность</a:t>
            </a:r>
            <a:r>
              <a:rPr lang="ru-RU" sz="4400" b="1" dirty="0"/>
              <a:t>  –  </a:t>
            </a:r>
            <a:r>
              <a:rPr lang="ru-RU" sz="4400" dirty="0"/>
              <a:t>это  свойство  радиоактивных  веществ  вызывать  </a:t>
            </a:r>
            <a:r>
              <a:rPr lang="ru-RU" sz="4400" dirty="0" smtClean="0"/>
              <a:t>большие  или </a:t>
            </a:r>
            <a:r>
              <a:rPr lang="ru-RU" sz="4400" dirty="0"/>
              <a:t>меньшие патологические изменения при попадании их в организм.</a:t>
            </a:r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endParaRPr lang="ru-RU" sz="44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/>
              <a:t>Источники ионизирующего излучения бывают открытые и закрытые.</a:t>
            </a:r>
            <a:r>
              <a:rPr lang="ru-RU" b="1" dirty="0" smtClean="0"/>
              <a:t> </a:t>
            </a:r>
          </a:p>
          <a:p>
            <a:pPr>
              <a:buFont typeface="Wingdings" pitchFamily="2" charset="2"/>
              <a:buChar char="§"/>
            </a:pPr>
            <a:r>
              <a:rPr lang="ru-RU" u="sng" dirty="0" smtClean="0"/>
              <a:t>Открытые</a:t>
            </a:r>
            <a:r>
              <a:rPr lang="ru-RU" b="1" u="sng" dirty="0" smtClean="0"/>
              <a:t> </a:t>
            </a:r>
            <a:r>
              <a:rPr lang="ru-RU" b="1" dirty="0" smtClean="0"/>
              <a:t>– </a:t>
            </a:r>
            <a:r>
              <a:rPr lang="ru-RU" dirty="0" smtClean="0"/>
              <a:t>радионуклиды, которые могут загрязнять внешнюю </a:t>
            </a:r>
            <a:r>
              <a:rPr lang="en-US" dirty="0" err="1" smtClean="0"/>
              <a:t>среду</a:t>
            </a:r>
            <a:r>
              <a:rPr lang="en-US" dirty="0" smtClean="0"/>
              <a:t> и </a:t>
            </a:r>
            <a:r>
              <a:rPr lang="en-US" dirty="0" err="1" smtClean="0"/>
              <a:t>попадать</a:t>
            </a:r>
            <a:r>
              <a:rPr lang="en-US" dirty="0" smtClean="0"/>
              <a:t> с </a:t>
            </a:r>
            <a:r>
              <a:rPr lang="en-US" dirty="0" err="1" smtClean="0"/>
              <a:t>вдыхаемым</a:t>
            </a:r>
            <a:r>
              <a:rPr lang="en-US" dirty="0" smtClean="0"/>
              <a:t> </a:t>
            </a:r>
            <a:r>
              <a:rPr lang="en-US" dirty="0" err="1" smtClean="0"/>
              <a:t>воздухом</a:t>
            </a:r>
            <a:r>
              <a:rPr lang="ru-RU" dirty="0" smtClean="0"/>
              <a:t> </a:t>
            </a:r>
            <a:r>
              <a:rPr lang="en-US" dirty="0" smtClean="0"/>
              <a:t>, </a:t>
            </a:r>
            <a:r>
              <a:rPr lang="en-US" dirty="0" err="1" smtClean="0"/>
              <a:t>пищей</a:t>
            </a:r>
            <a:r>
              <a:rPr lang="ru-RU" dirty="0" smtClean="0"/>
              <a:t> </a:t>
            </a:r>
            <a:r>
              <a:rPr lang="en-US" dirty="0" smtClean="0"/>
              <a:t>, </a:t>
            </a:r>
            <a:r>
              <a:rPr lang="en-US" dirty="0" err="1" smtClean="0"/>
              <a:t>водой</a:t>
            </a:r>
            <a:r>
              <a:rPr lang="ru-RU" dirty="0" smtClean="0"/>
              <a:t> </a:t>
            </a:r>
            <a:r>
              <a:rPr lang="en-US" dirty="0" smtClean="0"/>
              <a:t>, </a:t>
            </a:r>
            <a:r>
              <a:rPr lang="en-US" dirty="0" smtClean="0"/>
              <a:t>а </a:t>
            </a:r>
            <a:r>
              <a:rPr lang="en-US" dirty="0" err="1" smtClean="0"/>
              <a:t>так</a:t>
            </a:r>
            <a:r>
              <a:rPr lang="en-US" dirty="0" smtClean="0"/>
              <a:t> </a:t>
            </a:r>
            <a:r>
              <a:rPr lang="en-US" dirty="0" err="1" smtClean="0"/>
              <a:t>же</a:t>
            </a:r>
            <a:r>
              <a:rPr lang="en-US" dirty="0" smtClean="0"/>
              <a:t> </a:t>
            </a:r>
            <a:r>
              <a:rPr lang="en-US" dirty="0" err="1" smtClean="0"/>
              <a:t>через</a:t>
            </a:r>
            <a:r>
              <a:rPr lang="en-US" dirty="0" smtClean="0"/>
              <a:t> </a:t>
            </a:r>
            <a:r>
              <a:rPr lang="en-US" dirty="0" err="1" smtClean="0"/>
              <a:t>кожу</a:t>
            </a:r>
            <a:r>
              <a:rPr lang="en-US" dirty="0" smtClean="0"/>
              <a:t> </a:t>
            </a:r>
            <a:r>
              <a:rPr lang="en-US" dirty="0" err="1" smtClean="0"/>
              <a:t>внутрь</a:t>
            </a:r>
            <a:r>
              <a:rPr lang="en-US" dirty="0" smtClean="0"/>
              <a:t> </a:t>
            </a:r>
            <a:r>
              <a:rPr lang="en-US" dirty="0" err="1" smtClean="0"/>
              <a:t>организма</a:t>
            </a:r>
            <a:r>
              <a:rPr lang="en-US" dirty="0" smtClean="0"/>
              <a:t> и </a:t>
            </a:r>
            <a:r>
              <a:rPr lang="en-US" dirty="0" err="1" smtClean="0"/>
              <a:t>вызывать</a:t>
            </a:r>
            <a:r>
              <a:rPr lang="en-US" dirty="0" smtClean="0"/>
              <a:t> </a:t>
            </a:r>
            <a:r>
              <a:rPr lang="en-US" dirty="0" err="1" smtClean="0"/>
              <a:t>внутреннее</a:t>
            </a:r>
            <a:r>
              <a:rPr lang="en-US" dirty="0" smtClean="0"/>
              <a:t> </a:t>
            </a:r>
            <a:r>
              <a:rPr lang="en-US" dirty="0" err="1" smtClean="0"/>
              <a:t>облучение</a:t>
            </a:r>
            <a:r>
              <a:rPr lang="en-US" dirty="0" smtClean="0"/>
              <a:t>.</a:t>
            </a: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u="sng" dirty="0" smtClean="0"/>
              <a:t>Закрытые</a:t>
            </a:r>
            <a:r>
              <a:rPr lang="ru-RU" b="1" dirty="0" smtClean="0"/>
              <a:t> – </a:t>
            </a:r>
            <a:r>
              <a:rPr lang="ru-RU" dirty="0" smtClean="0"/>
              <a:t>источники, которые исключают поступление радионуклидов, содержащихся в нём, в условиях применения и сроках износа.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7329510" cy="79690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Дозиметрический контроль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/>
              <a:t>Ионизационный </a:t>
            </a:r>
            <a:r>
              <a:rPr lang="ru-RU" sz="2800" dirty="0"/>
              <a:t>– основан на ионизации </a:t>
            </a:r>
            <a:r>
              <a:rPr lang="ru-RU" sz="2800" dirty="0" smtClean="0"/>
              <a:t>воздуха или </a:t>
            </a:r>
            <a:r>
              <a:rPr lang="ru-RU" sz="2800" dirty="0"/>
              <a:t>другого газа между электродами </a:t>
            </a:r>
            <a:r>
              <a:rPr lang="ru-RU" sz="2800" dirty="0" smtClean="0"/>
              <a:t>с разными потенциалами</a:t>
            </a:r>
            <a:r>
              <a:rPr lang="ru-RU" sz="2800" dirty="0"/>
              <a:t>,	</a:t>
            </a:r>
            <a:r>
              <a:rPr lang="ru-RU" sz="2800" dirty="0" smtClean="0"/>
              <a:t>между которыми</a:t>
            </a:r>
            <a:r>
              <a:rPr lang="ru-RU" sz="2800" dirty="0"/>
              <a:t>	под	</a:t>
            </a:r>
            <a:r>
              <a:rPr lang="ru-RU" sz="2800" dirty="0" smtClean="0"/>
              <a:t>влиянием излучения возникает </a:t>
            </a:r>
            <a:r>
              <a:rPr lang="ru-RU" sz="2800" dirty="0"/>
              <a:t>электрический ток.</a:t>
            </a:r>
          </a:p>
          <a:p>
            <a:pPr>
              <a:buNone/>
            </a:pPr>
            <a:r>
              <a:rPr lang="ru-RU" sz="2800" b="1" dirty="0" err="1"/>
              <a:t>Синциляционный</a:t>
            </a:r>
            <a:r>
              <a:rPr lang="ru-RU" sz="2800" b="1" dirty="0"/>
              <a:t> </a:t>
            </a:r>
            <a:r>
              <a:rPr lang="ru-RU" sz="2800" dirty="0"/>
              <a:t>– основан на возбуждении и ионизации атомов и молекул вещества при прохождении через него заряженных частиц с последующим испусканием светового излучения, которое усиливают с помощью фотоэлектронного умножителя и регистрируют счётным устройством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Люминесцентный  </a:t>
            </a:r>
            <a:r>
              <a:rPr lang="ru-RU" dirty="0" smtClean="0"/>
              <a:t>–  основан  на  накоплении  поглощённой  в  люминофорах  энергии, которая  освобождается  под  воздействием  ультрафиолетового  излучения  определённой</a:t>
            </a:r>
            <a:br>
              <a:rPr lang="ru-RU" dirty="0" smtClean="0"/>
            </a:br>
            <a:r>
              <a:rPr lang="ru-RU" dirty="0" smtClean="0"/>
              <a:t>длины   волны   или   нагревом,   в   результате   чего   наблюдается   оптический   эффект, адекватный поглощённой энергии.</a:t>
            </a:r>
          </a:p>
          <a:p>
            <a:pPr>
              <a:buNone/>
            </a:pPr>
            <a:r>
              <a:rPr lang="ru-RU" b="1" dirty="0" smtClean="0"/>
              <a:t>Фотохимический </a:t>
            </a:r>
            <a:r>
              <a:rPr lang="ru-RU" dirty="0" smtClean="0"/>
              <a:t>– основан на воздействии ионизирующего излучения на фотоэмульсию фотографической плёнки, измеряемому по оптической плотности.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ru-RU" u="sng" dirty="0" smtClean="0"/>
              <a:t>Дозиметрический контроль включает: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определение индивидуальной дозы облучения каждым работающим,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систематический контроль за мощностью дозы облучения на рабочих местах и в смежных помещениях,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применение приборов, сигнализирующих о превышении допустимых доз облучения.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Защита от ионизирующего излучения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329642" cy="512605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1.Организационные </a:t>
            </a:r>
            <a:r>
              <a:rPr lang="ru-RU" b="1" dirty="0"/>
              <a:t>мероприятия </a:t>
            </a:r>
            <a:r>
              <a:rPr lang="ru-RU" dirty="0"/>
              <a:t>– 3 класса работ в зависимости от группы радиационной</a:t>
            </a:r>
          </a:p>
          <a:p>
            <a:pPr>
              <a:buNone/>
            </a:pPr>
            <a:r>
              <a:rPr lang="ru-RU" dirty="0"/>
              <a:t>опасности радионуклида при внутреннем облучении и активности радионуклидов на рабочем месте.</a:t>
            </a:r>
          </a:p>
          <a:p>
            <a:pPr>
              <a:buNone/>
            </a:pPr>
            <a:r>
              <a:rPr lang="ru-RU" b="1" dirty="0" smtClean="0"/>
              <a:t>2.Планировочные</a:t>
            </a:r>
            <a:r>
              <a:rPr lang="ru-RU" b="1" dirty="0"/>
              <a:t>: 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2.1  работы  </a:t>
            </a:r>
            <a:r>
              <a:rPr lang="en-US" dirty="0"/>
              <a:t>I</a:t>
            </a:r>
            <a:r>
              <a:rPr lang="ru-RU" dirty="0"/>
              <a:t>  А  класса  –  могут  проводиться  в  специальных изолированных корпусах, имеющих </a:t>
            </a:r>
            <a:r>
              <a:rPr lang="ru-RU" dirty="0" err="1" smtClean="0"/>
              <a:t>трёхзональную</a:t>
            </a:r>
            <a:r>
              <a:rPr lang="ru-RU" dirty="0" smtClean="0"/>
              <a:t>  </a:t>
            </a:r>
            <a:r>
              <a:rPr lang="ru-RU" dirty="0"/>
              <a:t>планировку с санпропускником и шлюзом.</a:t>
            </a:r>
          </a:p>
          <a:p>
            <a:pPr>
              <a:buNone/>
            </a:pPr>
            <a:r>
              <a:rPr lang="ru-RU" dirty="0"/>
              <a:t>2.2 работы </a:t>
            </a:r>
            <a:r>
              <a:rPr lang="en-US" dirty="0"/>
              <a:t>II </a:t>
            </a:r>
            <a:r>
              <a:rPr lang="ru-RU" dirty="0"/>
              <a:t>Б класса – могут проводиться в изолированной части здания.</a:t>
            </a:r>
          </a:p>
          <a:p>
            <a:pPr>
              <a:buNone/>
            </a:pPr>
            <a:r>
              <a:rPr lang="ru-RU" dirty="0"/>
              <a:t>2.3 работы  </a:t>
            </a:r>
            <a:r>
              <a:rPr lang="en-US" dirty="0"/>
              <a:t>III </a:t>
            </a:r>
            <a:r>
              <a:rPr lang="ru-RU" dirty="0"/>
              <a:t>В класса ведутся в отдельных  помещениях, имеющих  </a:t>
            </a:r>
            <a:r>
              <a:rPr lang="ru-RU" dirty="0" smtClean="0"/>
              <a:t>вытяжной шкаф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150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3.Герметизация </a:t>
            </a:r>
            <a:r>
              <a:rPr lang="ru-RU" b="1" dirty="0"/>
              <a:t>оборудования и зон.</a:t>
            </a:r>
          </a:p>
          <a:p>
            <a:pPr>
              <a:buNone/>
            </a:pPr>
            <a:r>
              <a:rPr lang="en-US" b="1" dirty="0"/>
              <a:t>4.  </a:t>
            </a:r>
            <a:r>
              <a:rPr lang="en-US" b="1" dirty="0" err="1"/>
              <a:t>Использование</a:t>
            </a:r>
            <a:r>
              <a:rPr lang="en-US" b="1" dirty="0"/>
              <a:t>  </a:t>
            </a:r>
            <a:r>
              <a:rPr lang="en-US" b="1" dirty="0" err="1"/>
              <a:t>не</a:t>
            </a:r>
            <a:r>
              <a:rPr lang="en-US" b="1" dirty="0"/>
              <a:t>  </a:t>
            </a:r>
            <a:r>
              <a:rPr lang="en-US" b="1" dirty="0" err="1"/>
              <a:t>сорбирующих</a:t>
            </a:r>
            <a:r>
              <a:rPr lang="en-US" b="1" dirty="0"/>
              <a:t>  </a:t>
            </a:r>
            <a:r>
              <a:rPr lang="en-US" dirty="0" err="1"/>
              <a:t>материалов</a:t>
            </a:r>
            <a:r>
              <a:rPr lang="en-US" dirty="0"/>
              <a:t>  </a:t>
            </a:r>
            <a:r>
              <a:rPr lang="en-US" dirty="0" err="1"/>
              <a:t>для</a:t>
            </a:r>
            <a:r>
              <a:rPr lang="en-US" dirty="0"/>
              <a:t>  </a:t>
            </a:r>
            <a:r>
              <a:rPr lang="en-US" dirty="0" err="1"/>
              <a:t>отделки</a:t>
            </a:r>
            <a:r>
              <a:rPr lang="en-US" dirty="0"/>
              <a:t>  </a:t>
            </a:r>
            <a:r>
              <a:rPr lang="en-US" dirty="0" err="1"/>
              <a:t>пола</a:t>
            </a:r>
            <a:r>
              <a:rPr lang="en-US" dirty="0"/>
              <a:t>,  </a:t>
            </a:r>
            <a:r>
              <a:rPr lang="en-US" dirty="0" err="1"/>
              <a:t>стен</a:t>
            </a:r>
            <a:r>
              <a:rPr lang="en-US" dirty="0"/>
              <a:t>,  </a:t>
            </a:r>
            <a:r>
              <a:rPr lang="en-US" dirty="0" err="1"/>
              <a:t>потолка</a:t>
            </a:r>
            <a:r>
              <a:rPr lang="en-US" dirty="0"/>
              <a:t>  и </a:t>
            </a:r>
            <a:r>
              <a:rPr lang="en-US" dirty="0" err="1"/>
              <a:t>оборудования</a:t>
            </a:r>
            <a:r>
              <a:rPr lang="en-US" dirty="0"/>
              <a:t>.</a:t>
            </a:r>
            <a:endParaRPr lang="ru-RU" dirty="0"/>
          </a:p>
          <a:p>
            <a:pPr>
              <a:buNone/>
            </a:pPr>
            <a:r>
              <a:rPr lang="ru-RU" b="1" dirty="0"/>
              <a:t>5. Использование СИЗ </a:t>
            </a:r>
            <a:r>
              <a:rPr lang="ru-RU" dirty="0"/>
              <a:t>(халаты, перчатки, респираторы, </a:t>
            </a:r>
            <a:r>
              <a:rPr lang="ru-RU" dirty="0" err="1"/>
              <a:t>пневмокостюмы</a:t>
            </a:r>
            <a:r>
              <a:rPr lang="ru-RU" dirty="0"/>
              <a:t>)</a:t>
            </a:r>
          </a:p>
          <a:p>
            <a:pPr>
              <a:buNone/>
            </a:pPr>
            <a:r>
              <a:rPr lang="ru-RU" b="1" dirty="0"/>
              <a:t>6. Соблюдение правил личной гигиены </a:t>
            </a:r>
            <a:r>
              <a:rPr lang="ru-RU" dirty="0"/>
              <a:t>– запрет хранения на рабочем месте пищевых продуктов, напитков, косметики, соблюдение правил одевания/раздевания спецодежды, своевременная и правильная дозиметрия и дезактивация загрязнённых СИЗ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7.К факторам </a:t>
            </a:r>
            <a:r>
              <a:rPr lang="ru-RU" dirty="0" smtClean="0"/>
              <a:t>защиты при работе с источниками ионизирующего излучения в закрытых помещениях относятся: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защита количеством –уменьшение мощности источников до минимальной;</a:t>
            </a: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защита временем - сокращение времени работы с источником;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защита расстоянием – увеличение расстояния до источника;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защита экраном.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543956" cy="8683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Система гигиенического нормирования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472518" cy="4911741"/>
          </a:xfrm>
        </p:spPr>
        <p:txBody>
          <a:bodyPr>
            <a:normAutofit fontScale="92500" lnSpcReduction="10000"/>
          </a:bodyPr>
          <a:lstStyle/>
          <a:p>
            <a:pPr marL="0" indent="531813" algn="just">
              <a:buFontTx/>
              <a:buNone/>
              <a:defRPr/>
            </a:pPr>
            <a:r>
              <a:rPr lang="ru-RU" b="1" dirty="0"/>
              <a:t>1. </a:t>
            </a:r>
            <a:r>
              <a:rPr lang="ru-RU" dirty="0"/>
              <a:t>Федеральный закон </a:t>
            </a:r>
            <a:r>
              <a:rPr lang="ru-RU" i="1" dirty="0"/>
              <a:t>«О санитарно-эпидемиологическом благополучии населения» </a:t>
            </a:r>
            <a:r>
              <a:rPr lang="ru-RU" dirty="0"/>
              <a:t>№ 52-ФЗ от 30.03.1999 г.</a:t>
            </a:r>
          </a:p>
          <a:p>
            <a:pPr marL="0" indent="531813" algn="just">
              <a:buFontTx/>
              <a:buNone/>
              <a:defRPr/>
            </a:pPr>
            <a:r>
              <a:rPr lang="ru-RU" b="1" dirty="0"/>
              <a:t>2.</a:t>
            </a:r>
            <a:r>
              <a:rPr lang="ru-RU" dirty="0"/>
              <a:t>Федеральный закон </a:t>
            </a:r>
            <a:r>
              <a:rPr lang="ru-RU" i="1" dirty="0"/>
              <a:t>«О радиационной безопасности населения» </a:t>
            </a:r>
            <a:r>
              <a:rPr lang="ru-RU" dirty="0"/>
              <a:t>№3-Ф3 от 09.01.1996 г.</a:t>
            </a:r>
          </a:p>
          <a:p>
            <a:pPr marL="0" indent="531813" algn="just">
              <a:buFontTx/>
              <a:buNone/>
              <a:defRPr/>
            </a:pPr>
            <a:r>
              <a:rPr lang="ru-RU" b="1" dirty="0"/>
              <a:t>3. </a:t>
            </a:r>
            <a:r>
              <a:rPr lang="ru-RU" dirty="0" err="1"/>
              <a:t>СанПиН</a:t>
            </a:r>
            <a:r>
              <a:rPr lang="ru-RU" dirty="0"/>
              <a:t> 2.6.1.2523–09 </a:t>
            </a:r>
            <a:r>
              <a:rPr lang="ru-RU" i="1" dirty="0"/>
              <a:t>«Нормы радиационной безопасности (НРБ-99/2009)».</a:t>
            </a:r>
          </a:p>
          <a:p>
            <a:pPr marL="0" indent="531813" algn="just">
              <a:buFontTx/>
              <a:buNone/>
              <a:defRPr/>
            </a:pPr>
            <a:r>
              <a:rPr lang="ru-RU" b="1" dirty="0"/>
              <a:t>4. </a:t>
            </a:r>
            <a:r>
              <a:rPr lang="ru-RU" dirty="0"/>
              <a:t>СП 2.6.1.2612-10 </a:t>
            </a:r>
            <a:r>
              <a:rPr lang="ru-RU" i="1" dirty="0"/>
              <a:t>«Основные санитарные правила обеспечения радиационной безопасности (ОСПОРБ 99/2010)».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rganization Chart 1"/>
          <p:cNvGraphicFramePr>
            <a:graphicFrameLocks/>
          </p:cNvGraphicFramePr>
          <p:nvPr>
            <p:ph idx="1"/>
          </p:nvPr>
        </p:nvGraphicFramePr>
        <p:xfrm>
          <a:off x="457200" y="428604"/>
          <a:ext cx="8229600" cy="607223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Естественный радиационный фон 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/>
              <a:t>Радиационный фон: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ионизирующее излучение природных источников космического и земного происхождения,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искусственных радионуклидов, рассеянных в биосфере в результате деятельности человека.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РФ  </a:t>
            </a:r>
            <a:r>
              <a:rPr lang="ru-RU" b="1" dirty="0" err="1" smtClean="0"/>
              <a:t>радиационнный</a:t>
            </a:r>
            <a:r>
              <a:rPr lang="ru-RU" b="1" dirty="0" smtClean="0"/>
              <a:t> фон состоит из следующих компонентов: </a:t>
            </a:r>
          </a:p>
          <a:p>
            <a:r>
              <a:rPr lang="ru-RU" u="sng" dirty="0" smtClean="0"/>
              <a:t>Естественный радиационный фон (ЕРФ) </a:t>
            </a:r>
            <a:r>
              <a:rPr lang="ru-RU" dirty="0" smtClean="0"/>
              <a:t>– это ионизирующее излучение от природных источников внеземного (космического) и земного происхождения, действующее на человека на поверхности Земли. </a:t>
            </a:r>
            <a:endParaRPr lang="ru-RU" b="1" dirty="0" smtClean="0"/>
          </a:p>
          <a:p>
            <a:r>
              <a:rPr lang="ru-RU" u="sng" dirty="0" err="1" smtClean="0"/>
              <a:t>Техногенно</a:t>
            </a:r>
            <a:r>
              <a:rPr lang="ru-RU" u="sng" dirty="0" smtClean="0"/>
              <a:t> -измененный радиационный фон (ТИРФ) </a:t>
            </a:r>
            <a:r>
              <a:rPr lang="ru-RU" b="1" dirty="0" smtClean="0"/>
              <a:t>– </a:t>
            </a:r>
            <a:r>
              <a:rPr lang="ru-RU" dirty="0" smtClean="0"/>
              <a:t>это ионизирующее излучение источников и радионуклидов, созданных или рассеянных в биосфере в результате деятельности человека</a:t>
            </a:r>
            <a:r>
              <a:rPr lang="ru-RU" b="1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Источником ионизирующих излучений ЕРФ(</a:t>
            </a:r>
            <a:r>
              <a:rPr lang="ru-RU" sz="2200" dirty="0" err="1" smtClean="0"/>
              <a:t>ЕстественногоРадиацилнногоФона</a:t>
            </a:r>
            <a:r>
              <a:rPr lang="ru-RU" b="1" dirty="0" smtClean="0"/>
              <a:t>) внеземного происхождения</a:t>
            </a:r>
            <a:r>
              <a:rPr lang="ru-RU" dirty="0" smtClean="0"/>
              <a:t> является </a:t>
            </a:r>
            <a:r>
              <a:rPr lang="ru-RU" i="1" u="sng" dirty="0" smtClean="0"/>
              <a:t>первичное</a:t>
            </a:r>
            <a:r>
              <a:rPr lang="ru-RU" i="1" dirty="0" smtClean="0"/>
              <a:t> космическое излучение, которое в окрестности Земли состоит из галактического космического излучения и солнечных космических лучей</a:t>
            </a:r>
            <a:r>
              <a:rPr lang="ru-RU" b="1" i="1" dirty="0" smtClean="0"/>
              <a:t>.</a:t>
            </a:r>
          </a:p>
          <a:p>
            <a:pPr>
              <a:buNone/>
            </a:pPr>
            <a:r>
              <a:rPr lang="ru-RU" b="1" i="1" dirty="0" smtClean="0"/>
              <a:t> </a:t>
            </a:r>
            <a:r>
              <a:rPr lang="ru-RU" u="sng" dirty="0" smtClean="0"/>
              <a:t>Первичное</a:t>
            </a:r>
            <a:r>
              <a:rPr lang="ru-RU" dirty="0" smtClean="0"/>
              <a:t> космическое излучение состоит в основном из протонов (90%) и альфа-частиц, встречаются ядра лития, бериллия, бора и другие.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r>
              <a:rPr lang="ru-RU" u="sng" dirty="0" smtClean="0"/>
              <a:t>Интенсивность вторичного </a:t>
            </a:r>
            <a:r>
              <a:rPr lang="ru-RU" dirty="0" smtClean="0"/>
              <a:t>космического излучения зависит от толщины атмосферы. Космическое излучение на уровне моря примерно в 100 раз менее интенсивно, чем на границе атмосферы , а Северный и Южный полюса получают больше ионизирующих излучений, чем экваториальные области (за счет магнитного поля Земли). 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Уровни земной радиации неодинаковы для разных мест земного шара и зависят от концентрации радионуклидов в том или ином участке земной коры. </a:t>
            </a:r>
          </a:p>
          <a:p>
            <a:r>
              <a:rPr lang="ru-RU" dirty="0" smtClean="0"/>
              <a:t> Повышенным содержанием радионуклидов характеризуются породы вулканического происхождения - гранит, базальт; гораздо меньше радиоактивных элементов в осадочных породах - известняке, песчанике . 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Техногенно</a:t>
            </a:r>
            <a:r>
              <a:rPr lang="ru-RU" b="1" dirty="0" smtClean="0"/>
              <a:t>- измененный радиационный фон.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ТИРФ формируется в результате деятельности человека, в основном, за счет источников ионизирующих излучений, используемых в медицине, глобальных выпадений радионуклидов, стройматериалов, телевидения, авиации.</a:t>
            </a:r>
          </a:p>
          <a:p>
            <a:r>
              <a:rPr lang="ru-RU" dirty="0" smtClean="0"/>
              <a:t>Его главными составляющими являются </a:t>
            </a:r>
            <a:r>
              <a:rPr lang="ru-RU" i="1" dirty="0" err="1" smtClean="0"/>
              <a:t>техногенно</a:t>
            </a:r>
            <a:r>
              <a:rPr lang="ru-RU" i="1" dirty="0" smtClean="0"/>
              <a:t> измененный естественный радиационный фон (ТИЕРФ) и искусственный радиационный фон (ИРФ). 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ТИЕРФ</a:t>
            </a:r>
            <a:r>
              <a:rPr lang="ru-RU" dirty="0" smtClean="0"/>
              <a:t>(</a:t>
            </a:r>
            <a:r>
              <a:rPr lang="ru-RU" dirty="0" err="1" smtClean="0"/>
              <a:t>техногенно-измененный</a:t>
            </a:r>
            <a:r>
              <a:rPr lang="ru-RU" dirty="0" smtClean="0"/>
              <a:t> естественный радиационный фон) представляет собой ионизирующее излучение от природных источников, претерпевших изменения в результате деятельности человека: </a:t>
            </a:r>
          </a:p>
          <a:p>
            <a:r>
              <a:rPr lang="ru-RU" dirty="0" smtClean="0"/>
              <a:t> извлечение из недр полезных ископаемых (главным образом, минеральных удобрений), содержащих радионуклиды; </a:t>
            </a:r>
          </a:p>
          <a:p>
            <a:r>
              <a:rPr lang="ru-RU" dirty="0" smtClean="0"/>
              <a:t> поступление в среду продуктов сгорания органического топлива; </a:t>
            </a:r>
          </a:p>
          <a:p>
            <a:r>
              <a:rPr lang="ru-RU" dirty="0" smtClean="0"/>
              <a:t> использование стройматериалов с высоким содержанием радионуклидов; </a:t>
            </a:r>
          </a:p>
          <a:p>
            <a:r>
              <a:rPr lang="ru-RU" dirty="0" smtClean="0"/>
              <a:t> широкое использование авиации, что повышает воздействие на человека внеземных источников ионизирующего излучения; </a:t>
            </a:r>
          </a:p>
          <a:p>
            <a:r>
              <a:rPr lang="ru-RU" dirty="0" smtClean="0"/>
              <a:t> использование бытовых предметов, содержащих естественные радионуклиды.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ИРФ </a:t>
            </a:r>
            <a:r>
              <a:rPr lang="ru-RU" dirty="0" smtClean="0"/>
              <a:t>обусловлен искусственно созданными источниками ионизирующего излучения, включая искусственные радионуклиды. </a:t>
            </a:r>
          </a:p>
          <a:p>
            <a:pPr>
              <a:buNone/>
            </a:pPr>
            <a:r>
              <a:rPr lang="ru-RU" u="sng" dirty="0" smtClean="0"/>
              <a:t>К ним можно отнести: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применение источников ионизирующего излучения в научных, хозяйственных и медицинских целях (для диагностики и лечения);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выпадения радионуклидов при испытаниях ядерного оружия и при работе ядерно-топливных предприятий и установок;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телевидение, мониторы компьютеров и другие приборы, являющиеся источниками электромагнитных излучений. 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Индивидуальные дозы, получаемые людьми от искусственных источников, очень вариабельны, хотя, в большинстве случаев, легче контролируются. 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r>
              <a:rPr lang="ru-RU" dirty="0" smtClean="0"/>
              <a:t>Согласно данным по развитым странам на 1000 жителей в год приходится от 300 до 900 рентгенологических исследований в год, не считая рентгенологических исследований зубов и массовой флюорографии. </a:t>
            </a:r>
          </a:p>
          <a:p>
            <a:r>
              <a:rPr lang="ru-RU" dirty="0" smtClean="0"/>
              <a:t>Около половины рентгенологических обследований приходится на грудную клетку.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Радиоактивные </a:t>
            </a:r>
            <a:r>
              <a:rPr lang="ru-RU" dirty="0"/>
              <a:t>вещества широко применяются в медицине, промышленности большинства стран мира, а так же неправильным пониманием, как населением,  так  и  многими  медработниками  степени  опасности  этого  фактора  для здоровья человека.</a:t>
            </a:r>
          </a:p>
          <a:p>
            <a:pPr>
              <a:buNone/>
            </a:pPr>
            <a:r>
              <a:rPr lang="ru-RU" dirty="0"/>
              <a:t>В медицине ионизирующее излучение </a:t>
            </a:r>
            <a:r>
              <a:rPr lang="ru-RU" dirty="0" smtClean="0"/>
              <a:t>и радиоактивные </a:t>
            </a:r>
            <a:r>
              <a:rPr lang="ru-RU" dirty="0"/>
              <a:t>вещества применяются с различными целями:</a:t>
            </a:r>
          </a:p>
          <a:p>
            <a:r>
              <a:rPr lang="ru-RU" dirty="0"/>
              <a:t>Диагностика</a:t>
            </a:r>
          </a:p>
          <a:p>
            <a:r>
              <a:rPr lang="ru-RU" dirty="0"/>
              <a:t>Лечение</a:t>
            </a:r>
          </a:p>
          <a:p>
            <a:r>
              <a:rPr lang="ru-RU" dirty="0"/>
              <a:t>С научно-исследовательской целью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401080" cy="4983179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 smtClean="0"/>
              <a:t>С уменьшением частоты </a:t>
            </a:r>
            <a:r>
              <a:rPr lang="ru-RU" dirty="0" smtClean="0"/>
              <a:t>туберкулеза целесообразность массовых обследований уменьшается. </a:t>
            </a:r>
          </a:p>
          <a:p>
            <a:r>
              <a:rPr lang="ru-RU" dirty="0" smtClean="0"/>
              <a:t>Часто облучению подвергается большая площадь тела, чем это надо. Необходимо уменьшать дозы при исследовании молочной железы.</a:t>
            </a:r>
          </a:p>
          <a:p>
            <a:r>
              <a:rPr lang="ru-RU" dirty="0" smtClean="0"/>
              <a:t> Максимальное уменьшение площади рентгеновского пучка, его фильтрация, использование УРИ (усилителей рентгеновского изображения), более чувствительных пленок, правильная экранировка способны значительно уменьшить дозу.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Природные и антропогенные катаклизмы могут оказывать долговременное воздействие на здоровье человека, распространяясь на многие поколения. Последствия Чернобыльской катастрофы. По данным доклада ВОЗ (WHO, 2006 </a:t>
            </a:r>
            <a:r>
              <a:rPr lang="ru-RU" dirty="0" err="1" smtClean="0"/>
              <a:t>a</a:t>
            </a:r>
            <a:r>
              <a:rPr lang="ru-RU" dirty="0" smtClean="0"/>
              <a:t>), из 600 000 человек, живущих в районе аварии, приблизительно 4000 неизлечимо больны, и еще около 5000 из 6, 8 млн. людей, проживающих на удаленном расстоянии от места взрыва и получивших гораздо меньшую дозу радиации, могут погибнуть вследствие Чернобыльской катастрофы. 107 </a:t>
            </a: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Воздействие радиоактивного йода связывают со значительным увеличением случаев заболевания раком щитовидной железы в Беларуси (UNECE, 2005). В загрязненных районах увеличивается заболеваемость раком грудной железы, снижается рождаемость и повышается смертность. Остается неизвестным влияние на состояние экосистем низких уровней радиации, характерных для удаленных от места аварии районов (</a:t>
            </a:r>
            <a:r>
              <a:rPr lang="ru-RU" dirty="0" err="1" smtClean="0"/>
              <a:t>Chernobyl</a:t>
            </a:r>
            <a:r>
              <a:rPr lang="ru-RU" dirty="0" smtClean="0"/>
              <a:t> </a:t>
            </a:r>
            <a:r>
              <a:rPr lang="ru-RU" dirty="0" err="1" smtClean="0"/>
              <a:t>Forum</a:t>
            </a:r>
            <a:r>
              <a:rPr lang="ru-RU" dirty="0" smtClean="0"/>
              <a:t>: 2003– 2005). </a:t>
            </a:r>
            <a:r>
              <a:rPr lang="ru-RU" smtClean="0"/>
              <a:t>108 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Радиоактивность – </a:t>
            </a:r>
            <a:r>
              <a:rPr lang="ru-RU" i="1" dirty="0"/>
              <a:t>это самопроизвольное превращение ядер атомов одних элементов в другие, сопровождающееся испусканием ионизирующих излучений.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b="1" dirty="0"/>
              <a:t>Активность удельная (объёмная) – </a:t>
            </a:r>
            <a:r>
              <a:rPr lang="ru-RU" i="1" dirty="0"/>
              <a:t>отношение активности радионуклида в веществе к массе/объёму вещества. Единицей активности является </a:t>
            </a:r>
            <a:r>
              <a:rPr lang="ru-RU" b="1" i="1" dirty="0"/>
              <a:t>Беккерель (Бк)- Бк/кг для удельной и Бк/м3 для объёмной активности.</a:t>
            </a:r>
            <a:endParaRPr lang="ru-RU" dirty="0"/>
          </a:p>
          <a:p>
            <a:r>
              <a:rPr lang="ru-RU" b="1" i="1" dirty="0"/>
              <a:t>1Бк – 1 ядерное превращение в секунду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401080" cy="5268931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Ионизирующее излучение – </a:t>
            </a:r>
            <a:r>
              <a:rPr lang="ru-RU" i="1" dirty="0"/>
              <a:t>любое излучение, за исключением видимого света и ультрафиолетового излучения, взаимодействие которого со средой приводит к её ионизации, т.е. к образованию зарядов обоих знаков</a:t>
            </a:r>
            <a:r>
              <a:rPr lang="ru-RU" i="1" dirty="0" smtClean="0"/>
              <a:t>.</a:t>
            </a:r>
            <a:endParaRPr lang="ru-RU" dirty="0"/>
          </a:p>
          <a:p>
            <a:pPr>
              <a:buNone/>
            </a:pPr>
            <a:r>
              <a:rPr lang="ru-RU" dirty="0"/>
              <a:t>Все виды ионизирующего излучения условно разделяют на</a:t>
            </a:r>
            <a:r>
              <a:rPr lang="ru-RU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Электромагнитное (волновое) – гамма-излучение, рентгеновское.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Корпускулярное </a:t>
            </a:r>
            <a:r>
              <a:rPr lang="ru-RU" dirty="0"/>
              <a:t>- </a:t>
            </a:r>
            <a:r>
              <a:rPr lang="en-US" dirty="0"/>
              <a:t>α </a:t>
            </a:r>
            <a:r>
              <a:rPr lang="ru-RU" dirty="0"/>
              <a:t>, </a:t>
            </a:r>
            <a:r>
              <a:rPr lang="en-US" dirty="0"/>
              <a:t>β </a:t>
            </a:r>
            <a:r>
              <a:rPr lang="ru-RU" dirty="0"/>
              <a:t>, нейтронное, протонное и др.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Так же излучения делят </a:t>
            </a:r>
            <a:r>
              <a:rPr lang="ru-RU" dirty="0" smtClean="0"/>
              <a:t>на:</a:t>
            </a:r>
          </a:p>
          <a:p>
            <a:r>
              <a:rPr lang="ru-RU" dirty="0" smtClean="0"/>
              <a:t> </a:t>
            </a:r>
            <a:r>
              <a:rPr lang="ru-RU" b="1" dirty="0"/>
              <a:t>плотно-ионизирующие</a:t>
            </a:r>
            <a:r>
              <a:rPr lang="ru-RU" dirty="0"/>
              <a:t>, т.е. с большим массовым числом или высокой энергией ( </a:t>
            </a:r>
            <a:r>
              <a:rPr lang="en-US" dirty="0"/>
              <a:t>α </a:t>
            </a:r>
            <a:r>
              <a:rPr lang="ru-RU" dirty="0"/>
              <a:t>- излучение) и </a:t>
            </a:r>
            <a:endParaRPr lang="ru-RU" dirty="0" smtClean="0"/>
          </a:p>
          <a:p>
            <a:r>
              <a:rPr lang="ru-RU" b="1" dirty="0" smtClean="0"/>
              <a:t>косвенно-ионизирующее</a:t>
            </a:r>
            <a:r>
              <a:rPr lang="ru-RU" dirty="0"/>
              <a:t>, т.е. не имеющее заряда излучения (нейтронное, рентгеновское и </a:t>
            </a:r>
            <a:r>
              <a:rPr lang="en-US" dirty="0"/>
              <a:t>γ </a:t>
            </a:r>
            <a:r>
              <a:rPr lang="ru-RU" dirty="0"/>
              <a:t>- излучение).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ru-RU" dirty="0"/>
              <a:t>Мерой ионизирующего излучения является </a:t>
            </a:r>
            <a:r>
              <a:rPr lang="ru-RU" b="1" dirty="0"/>
              <a:t>доза излучения. </a:t>
            </a:r>
            <a:endParaRPr lang="ru-RU" b="1" dirty="0" smtClean="0"/>
          </a:p>
          <a:p>
            <a:r>
              <a:rPr lang="ru-RU" dirty="0" smtClean="0"/>
              <a:t>Для </a:t>
            </a:r>
            <a:r>
              <a:rPr lang="ru-RU" dirty="0"/>
              <a:t>характеристики ионизирующего излучения используется понятие </a:t>
            </a:r>
            <a:r>
              <a:rPr lang="ru-RU" b="1" dirty="0"/>
              <a:t>поглощённой дозы </a:t>
            </a:r>
            <a:r>
              <a:rPr lang="ru-RU" dirty="0"/>
              <a:t>– </a:t>
            </a:r>
            <a:r>
              <a:rPr lang="ru-RU" i="1" dirty="0"/>
              <a:t>величина энергии излучения,  переданной  единице  массы  облучаемого  вещества.  </a:t>
            </a:r>
            <a:r>
              <a:rPr lang="en-US" i="1" dirty="0" err="1"/>
              <a:t>Единицы</a:t>
            </a:r>
            <a:r>
              <a:rPr lang="en-US" i="1" dirty="0"/>
              <a:t>  </a:t>
            </a:r>
            <a:r>
              <a:rPr lang="en-US" i="1" dirty="0" err="1"/>
              <a:t>измерения</a:t>
            </a:r>
            <a:r>
              <a:rPr lang="en-US" i="1" dirty="0"/>
              <a:t>  – </a:t>
            </a:r>
            <a:r>
              <a:rPr lang="en-US" i="1" dirty="0" err="1"/>
              <a:t>Дж</a:t>
            </a:r>
            <a:r>
              <a:rPr lang="en-US" i="1" dirty="0"/>
              <a:t>/</a:t>
            </a:r>
            <a:r>
              <a:rPr lang="en-US" i="1" dirty="0" err="1"/>
              <a:t>кг</a:t>
            </a:r>
            <a:r>
              <a:rPr lang="en-US" i="1" dirty="0"/>
              <a:t>, </a:t>
            </a:r>
            <a:r>
              <a:rPr lang="en-US" i="1" dirty="0" err="1"/>
              <a:t>т.е</a:t>
            </a:r>
            <a:r>
              <a:rPr lang="en-US" i="1" dirty="0"/>
              <a:t>. </a:t>
            </a:r>
            <a:r>
              <a:rPr lang="en-US" b="1" i="1" dirty="0" err="1"/>
              <a:t>Грэй</a:t>
            </a:r>
            <a:r>
              <a:rPr lang="en-US" b="1" i="1" dirty="0"/>
              <a:t> (</a:t>
            </a:r>
            <a:r>
              <a:rPr lang="en-US" b="1" i="1" dirty="0" err="1"/>
              <a:t>Гр</a:t>
            </a:r>
            <a:r>
              <a:rPr lang="en-US" b="1" i="1" dirty="0"/>
              <a:t>).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Установлено, что биологическое действие одинаковых поглощённых доз различных видов излучения на организм неодинаково. </a:t>
            </a:r>
            <a:endParaRPr lang="ru-RU" dirty="0" smtClean="0"/>
          </a:p>
          <a:p>
            <a:r>
              <a:rPr lang="ru-RU" dirty="0" smtClean="0"/>
              <a:t>Эффект </a:t>
            </a:r>
            <a:r>
              <a:rPr lang="ru-RU" dirty="0"/>
              <a:t>лучевого воздействия на организм зависит не только от </a:t>
            </a:r>
            <a:r>
              <a:rPr lang="ru-RU" i="1" dirty="0"/>
              <a:t>поглощённой дозы </a:t>
            </a:r>
            <a:r>
              <a:rPr lang="ru-RU" dirty="0"/>
              <a:t>и </a:t>
            </a:r>
            <a:r>
              <a:rPr lang="ru-RU" i="1" dirty="0"/>
              <a:t>её фракционирования во времени</a:t>
            </a:r>
            <a:r>
              <a:rPr lang="ru-RU" dirty="0"/>
              <a:t>, но и от удельной ионизации данного вида излучения. </a:t>
            </a:r>
            <a:endParaRPr lang="ru-RU" dirty="0" smtClean="0"/>
          </a:p>
          <a:p>
            <a:r>
              <a:rPr lang="ru-RU" dirty="0" smtClean="0"/>
              <a:t>Чем </a:t>
            </a:r>
            <a:r>
              <a:rPr lang="ru-RU" dirty="0"/>
              <a:t>выше удельная ионизация, тем выше биологическое действие такого излучения и тем выше взвешивающий коэффициент.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1216</TotalTime>
  <Words>1910</Words>
  <Application>Microsoft Office PowerPoint</Application>
  <PresentationFormat>Экран (4:3)</PresentationFormat>
  <Paragraphs>164</Paragraphs>
  <Slides>43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Тема Office</vt:lpstr>
      <vt:lpstr>Радиация и здоровье населения  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Действие ионизирующего излучения на организм</vt:lpstr>
      <vt:lpstr>Слайд 15</vt:lpstr>
      <vt:lpstr>Слайд 16</vt:lpstr>
      <vt:lpstr>Слайд 17</vt:lpstr>
      <vt:lpstr>Нормирование облучения </vt:lpstr>
      <vt:lpstr>Слайд 19</vt:lpstr>
      <vt:lpstr>Слайд 20</vt:lpstr>
      <vt:lpstr>Основные пределы доз </vt:lpstr>
      <vt:lpstr>Слайд 22</vt:lpstr>
      <vt:lpstr>Дозиметрический контроль </vt:lpstr>
      <vt:lpstr>Слайд 24</vt:lpstr>
      <vt:lpstr>Слайд 25</vt:lpstr>
      <vt:lpstr>Защита от ионизирующего излучения </vt:lpstr>
      <vt:lpstr>Слайд 27</vt:lpstr>
      <vt:lpstr>Слайд 28</vt:lpstr>
      <vt:lpstr>Система гигиенического нормирования</vt:lpstr>
      <vt:lpstr>Естественный радиационный фон  </vt:lpstr>
      <vt:lpstr>Слайд 31</vt:lpstr>
      <vt:lpstr>Слайд 32</vt:lpstr>
      <vt:lpstr>Слайд 33</vt:lpstr>
      <vt:lpstr>Слайд 34</vt:lpstr>
      <vt:lpstr>Техногенно- измененный радиационный фон. 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oorjak</dc:creator>
  <cp:lastModifiedBy>notebook</cp:lastModifiedBy>
  <cp:revision>90</cp:revision>
  <dcterms:created xsi:type="dcterms:W3CDTF">2019-02-20T05:01:26Z</dcterms:created>
  <dcterms:modified xsi:type="dcterms:W3CDTF">2020-02-10T04:18:08Z</dcterms:modified>
</cp:coreProperties>
</file>