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4727575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диспансерного наблюдения взрослых и детских контингентов медицинских противотуберкулезных организаций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095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6230964" y="1988840"/>
            <a:ext cx="2926472" cy="35638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 с ВИЧ- инфекцией, нуждающиеся в проведении пробной химиотерапии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601456"/>
            <a:ext cx="2736304" cy="33478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Лица, у которых выявлены признаки возможного заболевания туберкулезом, требующие дополнительного обследования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гр.- лица с подозрением на туберкулез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475656" y="1556792"/>
            <a:ext cx="180020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6038016" y="1466508"/>
            <a:ext cx="1656184" cy="10446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281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гр.- больные туберкулезом, получающие лечение по любому режиму химиотерапии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с ТБ МБТ(+)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с ТБ МБТ(+), МЛУ/ШЛУ</a:t>
            </a:r>
          </a:p>
          <a:p>
            <a:pPr>
              <a:buFontTx/>
              <a:buChar char="-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ица с ТБ МБТ(-) </a:t>
            </a:r>
          </a:p>
          <a:p>
            <a:pPr>
              <a:buFontTx/>
              <a:buChar char="-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с ТБ и ВИЧ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3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«А»: больные ТБ без курса химиотерапии, но у которых в результате лечения может быть достигнуто клиническое излечение туберкулеза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«Б»: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больные ТБ без курса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химиотерапии, но излечение которых не может быть достигнуто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3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961504" y="5214998"/>
            <a:ext cx="302433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дети до 18 лет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9664" y="4174976"/>
            <a:ext cx="302433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Взрослые- 3года, с ВИЧ- 5лет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04520" y="1380612"/>
            <a:ext cx="302433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Взрослые- 1год, с ВИЧ- 3года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9720" y="4293096"/>
            <a:ext cx="4392488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большими ОТИ , остаточными полостными образованиями и/или без ОТИ, но с отягощающими факторами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2608" y="1628800"/>
            <a:ext cx="4392488" cy="13681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ОТИ/ с малыми ОТИ без отягощающих факторо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лица, излеченные от ТБ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04520" y="2420888"/>
            <a:ext cx="3024336" cy="687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Дети- 3 года, с ВИЧ- до 18лет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4735096" y="1628800"/>
            <a:ext cx="1069424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736408" y="2420888"/>
            <a:ext cx="1069424" cy="3922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882208" y="4427004"/>
            <a:ext cx="1069424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838544" y="5018896"/>
            <a:ext cx="1069424" cy="3922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14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контактные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«А»- лица из семейного, бытового контакта, контакта по месту отбывания наказания в МЛС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«Б»- лица из профессионального контакта, только сотрудники ПТС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«В»- лица из зоонозных очагов (контакт с больными животными)</a:t>
            </a:r>
          </a:p>
        </p:txBody>
      </p:sp>
    </p:spTree>
    <p:extLst>
      <p:ext uri="{BB962C8B-B14F-4D97-AF65-F5344CB8AC3E}">
        <p14:creationId xmlns:p14="http://schemas.microsoft.com/office/powerpoint/2010/main" val="260719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8544" y="1844824"/>
            <a:ext cx="360040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«А»- осложнения с генерализованными поражениями </a:t>
            </a:r>
          </a:p>
          <a:p>
            <a:pPr algn="ctr"/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–осложнения вакцинации/ревакцинации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8544" y="3717032"/>
            <a:ext cx="3600400" cy="14401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«Б»- осложнения с локальными поражениями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1786176"/>
            <a:ext cx="36004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наблюдения до 18 лет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8064" y="3933056"/>
            <a:ext cx="36004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наблюдения- 1 год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4208944" y="2182220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208944" y="4329100"/>
            <a:ext cx="86409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9780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715704" y="4797152"/>
            <a:ext cx="2952328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наблюдения- 3года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64088" y="3230880"/>
            <a:ext cx="3600400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наблюдения 2 года при наличии медицинского и социального риска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1844824"/>
            <a:ext cx="2952328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наблюдения- 1 год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дети с подозрением на туберкулез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104" y="1412776"/>
            <a:ext cx="3888432" cy="4824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 измененной чувствительностью иммунологических проб к аллергенам туберкулезным: 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«вираж» и/или гиперпроба</a:t>
            </a:r>
          </a:p>
          <a:p>
            <a:endParaRPr lang="ru-RU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-стойко положительные и/или усиливающиеся  реакции 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059832" y="2240868"/>
            <a:ext cx="2448272" cy="165618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275856" y="4077072"/>
            <a:ext cx="187220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923928" y="5408240"/>
            <a:ext cx="158417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7255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288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Группы диспансерного наблюдения взрослых и детских контингентов медицинских противотуберкулезных организаций</vt:lpstr>
      <vt:lpstr>0 гр.- лица с подозрением на туберкулез</vt:lpstr>
      <vt:lpstr>Iгр.- больные туберкулезом, получающие лечение по любому режиму химиотерапии</vt:lpstr>
      <vt:lpstr>II гр</vt:lpstr>
      <vt:lpstr>III гр- лица, излеченные от ТБ</vt:lpstr>
      <vt:lpstr>IV гр- контактные</vt:lpstr>
      <vt:lpstr>V гр –осложнения вакцинации/ревакцинации</vt:lpstr>
      <vt:lpstr>VI гр- дети с подозрением на туберкулез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Группы диспансерного наблюдения взрослых и детских контингентов медицинских противотуберкулезных организаций</dc:title>
  <dc:creator>User</dc:creator>
  <cp:lastModifiedBy>User</cp:lastModifiedBy>
  <cp:revision>13</cp:revision>
  <dcterms:created xsi:type="dcterms:W3CDTF">2020-01-28T03:04:25Z</dcterms:created>
  <dcterms:modified xsi:type="dcterms:W3CDTF">2020-01-29T02:24:47Z</dcterms:modified>
</cp:coreProperties>
</file>