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934200" cy="93995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E9369-A981-4400-BB5A-07C6855824B3}" v="13" dt="2020-04-30T16:57:01.466"/>
    <p1510:client id="{BBCC1C90-5DEB-4409-8B6F-0EAFE6266905}" v="115" dt="2020-04-30T17:18:31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BCC1C90-5DEB-4409-8B6F-0EAFE6266905}"/>
    <pc:docChg chg="addSld delSld modSld">
      <pc:chgData name="" userId="" providerId="" clId="Web-{BBCC1C90-5DEB-4409-8B6F-0EAFE6266905}" dt="2020-04-30T17:18:31.484" v="107" actId="1076"/>
      <pc:docMkLst>
        <pc:docMk/>
      </pc:docMkLst>
      <pc:sldChg chg="modSp">
        <pc:chgData name="" userId="" providerId="" clId="Web-{BBCC1C90-5DEB-4409-8B6F-0EAFE6266905}" dt="2020-04-30T17:00:28.168" v="8" actId="14100"/>
        <pc:sldMkLst>
          <pc:docMk/>
          <pc:sldMk cId="0" sldId="256"/>
        </pc:sldMkLst>
        <pc:spChg chg="mod">
          <ac:chgData name="" userId="" providerId="" clId="Web-{BBCC1C90-5DEB-4409-8B6F-0EAFE6266905}" dt="2020-04-30T17:00:28.168" v="8" actId="14100"/>
          <ac:spMkLst>
            <pc:docMk/>
            <pc:sldMk cId="0" sldId="256"/>
            <ac:spMk id="57" creationId="{00000000-0000-0000-0000-000000000000}"/>
          </ac:spMkLst>
        </pc:spChg>
      </pc:sldChg>
      <pc:sldChg chg="del">
        <pc:chgData name="" userId="" providerId="" clId="Web-{BBCC1C90-5DEB-4409-8B6F-0EAFE6266905}" dt="2020-04-30T17:11:21.623" v="23"/>
        <pc:sldMkLst>
          <pc:docMk/>
          <pc:sldMk cId="0" sldId="258"/>
        </pc:sldMkLst>
      </pc:sldChg>
      <pc:sldChg chg="modSp new">
        <pc:chgData name="" userId="" providerId="" clId="Web-{BBCC1C90-5DEB-4409-8B6F-0EAFE6266905}" dt="2020-04-30T17:11:03.920" v="22" actId="20577"/>
        <pc:sldMkLst>
          <pc:docMk/>
          <pc:sldMk cId="1735444336" sldId="293"/>
        </pc:sldMkLst>
        <pc:spChg chg="mod">
          <ac:chgData name="" userId="" providerId="" clId="Web-{BBCC1C90-5DEB-4409-8B6F-0EAFE6266905}" dt="2020-04-30T17:11:03.920" v="22" actId="20577"/>
          <ac:spMkLst>
            <pc:docMk/>
            <pc:sldMk cId="1735444336" sldId="293"/>
            <ac:spMk id="2" creationId="{26E5C894-4210-4EAC-BFE8-71B538572839}"/>
          </ac:spMkLst>
        </pc:spChg>
        <pc:spChg chg="mod">
          <ac:chgData name="" userId="" providerId="" clId="Web-{BBCC1C90-5DEB-4409-8B6F-0EAFE6266905}" dt="2020-04-30T17:10:56.061" v="19" actId="20577"/>
          <ac:spMkLst>
            <pc:docMk/>
            <pc:sldMk cId="1735444336" sldId="293"/>
            <ac:spMk id="3" creationId="{A8F2F1DD-589B-4135-879D-FB1929E447D3}"/>
          </ac:spMkLst>
        </pc:spChg>
      </pc:sldChg>
      <pc:sldChg chg="modSp new">
        <pc:chgData name="" userId="" providerId="" clId="Web-{BBCC1C90-5DEB-4409-8B6F-0EAFE6266905}" dt="2020-04-30T17:15:31.952" v="76" actId="1076"/>
        <pc:sldMkLst>
          <pc:docMk/>
          <pc:sldMk cId="1247582054" sldId="294"/>
        </pc:sldMkLst>
        <pc:spChg chg="mod">
          <ac:chgData name="" userId="" providerId="" clId="Web-{BBCC1C90-5DEB-4409-8B6F-0EAFE6266905}" dt="2020-04-30T17:13:44.155" v="40" actId="20577"/>
          <ac:spMkLst>
            <pc:docMk/>
            <pc:sldMk cId="1247582054" sldId="294"/>
            <ac:spMk id="2" creationId="{A570565A-0E18-4F09-ACD4-378385890AC8}"/>
          </ac:spMkLst>
        </pc:spChg>
        <pc:spChg chg="mod">
          <ac:chgData name="" userId="" providerId="" clId="Web-{BBCC1C90-5DEB-4409-8B6F-0EAFE6266905}" dt="2020-04-30T17:15:31.952" v="76" actId="1076"/>
          <ac:spMkLst>
            <pc:docMk/>
            <pc:sldMk cId="1247582054" sldId="294"/>
            <ac:spMk id="3" creationId="{143AFEEE-AB22-41FF-8944-FB979B7383CA}"/>
          </ac:spMkLst>
        </pc:spChg>
      </pc:sldChg>
      <pc:sldChg chg="modSp new">
        <pc:chgData name="" userId="" providerId="" clId="Web-{BBCC1C90-5DEB-4409-8B6F-0EAFE6266905}" dt="2020-04-30T17:18:31.484" v="107" actId="1076"/>
        <pc:sldMkLst>
          <pc:docMk/>
          <pc:sldMk cId="1930034549" sldId="295"/>
        </pc:sldMkLst>
        <pc:spChg chg="mod">
          <ac:chgData name="" userId="" providerId="" clId="Web-{BBCC1C90-5DEB-4409-8B6F-0EAFE6266905}" dt="2020-04-30T17:17:30.671" v="95" actId="20577"/>
          <ac:spMkLst>
            <pc:docMk/>
            <pc:sldMk cId="1930034549" sldId="295"/>
            <ac:spMk id="2" creationId="{792031F8-6607-4A5F-B715-B11078442ACD}"/>
          </ac:spMkLst>
        </pc:spChg>
        <pc:spChg chg="mod">
          <ac:chgData name="" userId="" providerId="" clId="Web-{BBCC1C90-5DEB-4409-8B6F-0EAFE6266905}" dt="2020-04-30T17:18:31.484" v="107" actId="1076"/>
          <ac:spMkLst>
            <pc:docMk/>
            <pc:sldMk cId="1930034549" sldId="295"/>
            <ac:spMk id="3" creationId="{46E3D296-2833-474E-8897-7BE453BE6334}"/>
          </ac:spMkLst>
        </pc:spChg>
      </pc:sldChg>
    </pc:docChg>
  </pc:docChgLst>
  <pc:docChgLst>
    <pc:chgData clId="Web-{9EBE9369-A981-4400-BB5A-07C6855824B3}"/>
    <pc:docChg chg="modSld addMainMaster delMainMaster">
      <pc:chgData name="" userId="" providerId="" clId="Web-{9EBE9369-A981-4400-BB5A-07C6855824B3}" dt="2020-04-30T16:57:01.466" v="11"/>
      <pc:docMkLst>
        <pc:docMk/>
      </pc:docMkLst>
      <pc:sldChg chg="modSp mod modClrScheme chgLayout">
        <pc:chgData name="" userId="" providerId="" clId="Web-{9EBE9369-A981-4400-BB5A-07C6855824B3}" dt="2020-04-30T16:57:01.466" v="11"/>
        <pc:sldMkLst>
          <pc:docMk/>
          <pc:sldMk cId="0" sldId="256"/>
        </pc:sldMkLst>
        <pc:spChg chg="mod">
          <ac:chgData name="" userId="" providerId="" clId="Web-{9EBE9369-A981-4400-BB5A-07C6855824B3}" dt="2020-04-30T16:55:10.557" v="8" actId="20577"/>
          <ac:spMkLst>
            <pc:docMk/>
            <pc:sldMk cId="0" sldId="256"/>
            <ac:spMk id="58" creationId="{00000000-0000-0000-0000-000000000000}"/>
          </ac:spMkLst>
        </pc:spChg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57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58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59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0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1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2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3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4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5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6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7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8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69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0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1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2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3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4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5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6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7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8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79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0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1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2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3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4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5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6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7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8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89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90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91"/>
        </pc:sldMkLst>
      </pc:sldChg>
      <pc:sldChg chg="mod modClrScheme chgLayout">
        <pc:chgData name="" userId="" providerId="" clId="Web-{9EBE9369-A981-4400-BB5A-07C6855824B3}" dt="2020-04-30T16:57:01.466" v="11"/>
        <pc:sldMkLst>
          <pc:docMk/>
          <pc:sldMk cId="0" sldId="292"/>
        </pc:sldMkLst>
      </pc:sldChg>
      <pc:sldMasterChg chg="del delSldLayout">
        <pc:chgData name="" userId="" providerId="" clId="Web-{9EBE9369-A981-4400-BB5A-07C6855824B3}" dt="2020-04-30T16:53:15.674" v="5"/>
        <pc:sldMasterMkLst>
          <pc:docMk/>
          <pc:sldMasterMk cId="0" sldId="2147483648"/>
        </pc:sldMasterMkLst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" userId="" providerId="" clId="Web-{9EBE9369-A981-4400-BB5A-07C6855824B3}" dt="2020-04-30T16:53:15.674" v="5"/>
          <pc:sldLayoutMkLst>
            <pc:docMk/>
            <pc:sldMasterMk cId="0" sldId="2147483648"/>
            <pc:sldLayoutMk cId="0" sldId="2147483660"/>
          </pc:sldLayoutMkLst>
        </pc:sldLayoutChg>
      </pc:sldMasterChg>
      <pc:sldMasterChg chg="add del addSldLayout delSldLayout modSldLayout">
        <pc:chgData name="" userId="" providerId="" clId="Web-{9EBE9369-A981-4400-BB5A-07C6855824B3}" dt="2020-04-30T16:53:42.191" v="6"/>
        <pc:sldMasterMkLst>
          <pc:docMk/>
          <pc:sldMasterMk cId="633667663" sldId="2147483661"/>
        </pc:sldMasterMkLst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3933203562" sldId="2147483662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1623950871" sldId="2147483663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2539443843" sldId="2147483664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169485146" sldId="2147483665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212108629" sldId="2147483666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678216441" sldId="2147483667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224768274" sldId="2147483668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1738410726" sldId="2147483669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3834162709" sldId="2147483670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1161244028" sldId="2147483671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880480768" sldId="2147483672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3324200378" sldId="2147483673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11968113" sldId="2147483674"/>
          </pc:sldLayoutMkLst>
        </pc:sldLayoutChg>
        <pc:sldLayoutChg chg="add del mod replId">
          <pc:chgData name="" userId="" providerId="" clId="Web-{9EBE9369-A981-4400-BB5A-07C6855824B3}" dt="2020-04-30T16:53:42.191" v="6"/>
          <pc:sldLayoutMkLst>
            <pc:docMk/>
            <pc:sldMasterMk cId="633667663" sldId="2147483661"/>
            <pc:sldLayoutMk cId="344633385" sldId="2147483675"/>
          </pc:sldLayoutMkLst>
        </pc:sldLayoutChg>
      </pc:sldMasterChg>
      <pc:sldMasterChg chg="add del addSldLayout delSldLayout modSldLayout">
        <pc:chgData name="" userId="" providerId="" clId="Web-{9EBE9369-A981-4400-BB5A-07C6855824B3}" dt="2020-04-30T16:55:10.695" v="9"/>
        <pc:sldMasterMkLst>
          <pc:docMk/>
          <pc:sldMasterMk cId="1224613788" sldId="2147483676"/>
        </pc:sldMasterMkLst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3290179788" sldId="2147483677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539290748" sldId="2147483678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2966078962" sldId="2147483679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4108317411" sldId="2147483680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2721013823" sldId="2147483681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2925911086" sldId="2147483682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2423176459" sldId="2147483683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2162139526" sldId="2147483684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1852707636" sldId="2147483685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2691174664" sldId="2147483686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4038031047" sldId="2147483687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3066864613" sldId="2147483688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865381605" sldId="2147483689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94950575" sldId="2147483690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1454979486" sldId="2147483691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79738257" sldId="2147483692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348091050" sldId="2147483693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2041461274" sldId="2147483694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3708564611" sldId="2147483695"/>
          </pc:sldLayoutMkLst>
        </pc:sldLayoutChg>
        <pc:sldLayoutChg chg="add del mod replId">
          <pc:chgData name="" userId="" providerId="" clId="Web-{9EBE9369-A981-4400-BB5A-07C6855824B3}" dt="2020-04-30T16:55:10.695" v="9"/>
          <pc:sldLayoutMkLst>
            <pc:docMk/>
            <pc:sldMasterMk cId="1224613788" sldId="2147483676"/>
            <pc:sldLayoutMk cId="3616988187" sldId="2147483696"/>
          </pc:sldLayoutMkLst>
        </pc:sldLayoutChg>
      </pc:sldMasterChg>
      <pc:sldMasterChg chg="add del addSldLayout delSldLayout modSldLayout">
        <pc:chgData name="" userId="" providerId="" clId="Web-{9EBE9369-A981-4400-BB5A-07C6855824B3}" dt="2020-04-30T16:55:50.400" v="10"/>
        <pc:sldMasterMkLst>
          <pc:docMk/>
          <pc:sldMasterMk cId="3227855113" sldId="2147483697"/>
        </pc:sldMasterMkLst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2468605211" sldId="2147483698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2550137074" sldId="2147483699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2136081291" sldId="2147483700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1713103315" sldId="2147483701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60026363" sldId="2147483702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3153788118" sldId="2147483703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1484555843" sldId="2147483704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2967823969" sldId="2147483705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968934709" sldId="2147483706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2603483725" sldId="2147483707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3203538735" sldId="2147483708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1552447402" sldId="2147483709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2658920528" sldId="2147483710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1739138726" sldId="2147483711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3505043751" sldId="2147483712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4214547196" sldId="2147483713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1326211575" sldId="2147483714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2374250073" sldId="2147483715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3601045813" sldId="2147483716"/>
          </pc:sldLayoutMkLst>
        </pc:sldLayoutChg>
        <pc:sldLayoutChg chg="add del mod replId">
          <pc:chgData name="" userId="" providerId="" clId="Web-{9EBE9369-A981-4400-BB5A-07C6855824B3}" dt="2020-04-30T16:55:50.400" v="10"/>
          <pc:sldLayoutMkLst>
            <pc:docMk/>
            <pc:sldMasterMk cId="3227855113" sldId="2147483697"/>
            <pc:sldLayoutMk cId="3824938958" sldId="2147483717"/>
          </pc:sldLayoutMkLst>
        </pc:sldLayoutChg>
      </pc:sldMasterChg>
      <pc:sldMasterChg chg="add del addSldLayout delSldLayout modSldLayout">
        <pc:chgData name="" userId="" providerId="" clId="Web-{9EBE9369-A981-4400-BB5A-07C6855824B3}" dt="2020-04-30T16:57:01.466" v="11"/>
        <pc:sldMasterMkLst>
          <pc:docMk/>
          <pc:sldMasterMk cId="2174307030" sldId="2147483718"/>
        </pc:sldMasterMkLst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1256188878" sldId="2147483719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2268927901" sldId="2147483720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3999894510" sldId="2147483721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1074252749" sldId="2147483722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2346627973" sldId="2147483723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2313835081" sldId="2147483724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923038773" sldId="2147483725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4208181339" sldId="2147483726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1133740601" sldId="2147483727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3337725522" sldId="2147483728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1053945907" sldId="2147483729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1426494724" sldId="2147483730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2148267371" sldId="2147483731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770560710" sldId="2147483732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721758227" sldId="2147483733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3405620279" sldId="2147483734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2995495366" sldId="2147483735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4163481477" sldId="2147483736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250886901" sldId="2147483737"/>
          </pc:sldLayoutMkLst>
        </pc:sldLayoutChg>
        <pc:sldLayoutChg chg="add del mod replId">
          <pc:chgData name="" userId="" providerId="" clId="Web-{9EBE9369-A981-4400-BB5A-07C6855824B3}" dt="2020-04-30T16:57:01.466" v="11"/>
          <pc:sldLayoutMkLst>
            <pc:docMk/>
            <pc:sldMasterMk cId="2174307030" sldId="2147483718"/>
            <pc:sldLayoutMk cId="2213935262" sldId="2147483738"/>
          </pc:sldLayoutMkLst>
        </pc:sldLayoutChg>
      </pc:sldMasterChg>
      <pc:sldMasterChg chg="add addSldLayout modSldLayout">
        <pc:chgData name="" userId="" providerId="" clId="Web-{9EBE9369-A981-4400-BB5A-07C6855824B3}" dt="2020-04-30T16:57:01.466" v="11"/>
        <pc:sldMasterMkLst>
          <pc:docMk/>
          <pc:sldMasterMk cId="999639916" sldId="2147483739"/>
        </pc:sldMasterMkLst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3301466204" sldId="2147483740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2849395841" sldId="2147483741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144351006" sldId="2147483742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3577248748" sldId="2147483743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2158174760" sldId="2147483744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1107333416" sldId="2147483745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2434656796" sldId="2147483746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542216839" sldId="2147483747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767758645" sldId="2147483748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2234608940" sldId="2147483749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2960885822" sldId="2147483750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3010357201" sldId="2147483751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3198206126" sldId="2147483752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2822336421" sldId="2147483753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3692952498" sldId="2147483754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1955772028" sldId="2147483755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3491143429" sldId="2147483756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298425318" sldId="2147483757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3833566923" sldId="2147483758"/>
          </pc:sldLayoutMkLst>
        </pc:sldLayoutChg>
        <pc:sldLayoutChg chg="add mod replId">
          <pc:chgData name="" userId="" providerId="" clId="Web-{9EBE9369-A981-4400-BB5A-07C6855824B3}" dt="2020-04-30T16:57:01.466" v="11"/>
          <pc:sldLayoutMkLst>
            <pc:docMk/>
            <pc:sldMasterMk cId="999639916" sldId="2147483739"/>
            <pc:sldLayoutMk cId="1958047675" sldId="21474837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146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460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885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10357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20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2336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952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772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143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2160" tIns="46080" rIns="92160" bIns="46080" anchor="ctr">
            <a:spAutoFit/>
          </a:bodyPr>
          <a:lstStyle/>
          <a:p>
            <a:pPr algn="ctr"/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25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2160" tIns="46080" rIns="92160" bIns="46080" anchor="ctr">
            <a:spAutoFit/>
          </a:bodyPr>
          <a:lstStyle/>
          <a:p>
            <a:pPr algn="ctr"/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pPr marL="342720" indent="-342720"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pPr marL="342720" indent="-342720"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56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395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2160" tIns="46080" rIns="92160" bIns="46080" anchor="ctr">
            <a:spAutoFit/>
          </a:bodyPr>
          <a:lstStyle/>
          <a:p>
            <a:pPr algn="ctr"/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pPr marL="342720" indent="-342720"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04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35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24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17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33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65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21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75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9639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630921"/>
            <a:ext cx="7772400" cy="2797719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 dirty="0">
                <a:solidFill>
                  <a:srgbClr val="333300"/>
                </a:solidFill>
                <a:latin typeface="Arial Narrow"/>
              </a:rPr>
              <a:t>Противогрибковые средства</a:t>
            </a:r>
            <a:endParaRPr lang="en-US" sz="4800" b="0" strike="noStrike" spc="-1" dirty="0">
              <a:solidFill>
                <a:srgbClr val="333300"/>
              </a:solidFill>
              <a:latin typeface="Arial Narrow"/>
            </a:endParaRPr>
          </a:p>
          <a:p>
            <a:pPr algn="ctr"/>
            <a:r>
              <a:rPr lang="ru-RU" sz="4800" spc="-1" dirty="0">
                <a:solidFill>
                  <a:srgbClr val="333300"/>
                </a:solidFill>
                <a:latin typeface="Arial Narrow"/>
              </a:rPr>
              <a:t>Лечение кандидоза</a:t>
            </a:r>
          </a:p>
        </p:txBody>
      </p:sp>
      <p:sp>
        <p:nvSpPr>
          <p:cNvPr id="58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t">
            <a:noAutofit/>
          </a:bodyPr>
          <a:lstStyle/>
          <a:p>
            <a:pPr algn="ctr">
              <a:spcBef>
                <a:spcPts val="799"/>
              </a:spcBef>
            </a:pPr>
            <a:r>
              <a:rPr lang="ru-RU" sz="3200" b="0" strike="noStrike" spc="-1" dirty="0">
                <a:solidFill>
                  <a:srgbClr val="000000"/>
                </a:solidFill>
                <a:latin typeface="Monotype Corsiva"/>
              </a:rPr>
              <a:t>Кафедра общей и клинической фармакологии</a:t>
            </a:r>
            <a:endParaRPr lang="en-US" sz="3200" b="0" strike="noStrike" spc="-1" dirty="0">
              <a:solidFill>
                <a:srgbClr val="000000"/>
              </a:solidFill>
              <a:latin typeface="Monotype Corsiva"/>
            </a:endParaRPr>
          </a:p>
          <a:p>
            <a:pPr algn="ctr">
              <a:spcBef>
                <a:spcPts val="799"/>
              </a:spcBef>
            </a:pPr>
            <a:r>
              <a:rPr lang="ru-RU" sz="3200" spc="-1" dirty="0" err="1">
                <a:solidFill>
                  <a:srgbClr val="000000"/>
                </a:solidFill>
                <a:latin typeface="Monotype Corsiva"/>
              </a:rPr>
              <a:t>Кужугет</a:t>
            </a:r>
            <a:r>
              <a:rPr lang="ru-RU" sz="3200" spc="-1" dirty="0">
                <a:solidFill>
                  <a:srgbClr val="000000"/>
                </a:solidFill>
                <a:latin typeface="Monotype Corsiva"/>
              </a:rPr>
              <a:t> Ч.А</a:t>
            </a:r>
            <a:endParaRPr lang="ru-RU" sz="3200" b="0" strike="noStrike" spc="-1" dirty="0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мфотерицин В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88000"/>
          </a:bodyPr>
          <a:lstStyle/>
          <a:p>
            <a:pPr algn="ctr"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Спектр широкий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Полиены активны также в отношении некоторых простейших — трихомонад (натамицин), лейшманий и амеб (амфотерицин В).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82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86000"/>
          </a:bodyPr>
          <a:lstStyle/>
          <a:p>
            <a:pPr algn="just">
              <a:lnSpc>
                <a:spcPct val="90000"/>
              </a:lnSpc>
              <a:spcBef>
                <a:spcPts val="5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Фармакокинетика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Все полиены практически не всасываются в ЖКТ и при местном применении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448"/>
              </a:spcBef>
            </a:pP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448"/>
              </a:spcBef>
            </a:pP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448"/>
              </a:spcBef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40% введенной дозы выводится почками в течение 7 дней. Т</a:t>
            </a:r>
            <a:r>
              <a:rPr lang="ru-RU" sz="1800" b="0" strike="noStrike" spc="-1" baseline="-30000">
                <a:solidFill>
                  <a:srgbClr val="000000"/>
                </a:solidFill>
                <a:latin typeface="Times New Roman"/>
                <a:ea typeface="Times New Roman"/>
              </a:rPr>
              <a:t>1/2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— 24–48 ч, но при длительном применении может увеличиваться до 2 нед за счет кумуляции в тканях.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Амфотерицин Б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342720" indent="-342720">
              <a:spcBef>
                <a:spcPts val="799"/>
              </a:spcBef>
            </a:pPr>
            <a:r>
              <a:rPr lang="ru-RU" sz="3200" b="1" strike="noStrike" spc="-1">
                <a:solidFill>
                  <a:srgbClr val="000000"/>
                </a:solidFill>
                <a:latin typeface="Monotype Corsiva"/>
              </a:rPr>
              <a:t>Достоинства</a:t>
            </a: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 медленное развитие устойчивости к нему чувствительных возбудителей (кокцидий, гистоплазм, криптококков, бластомицетов и др.).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333300"/>
                </a:solidFill>
                <a:latin typeface="Arial Narrow"/>
              </a:rPr>
              <a:t>Пути введения Амфотерицина Б</a:t>
            </a:r>
            <a:endParaRPr lang="en-US" sz="44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Внутривенно,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под оболочки мозга,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в полости тела,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ингаляционно,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наружно местно.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НПР амфотерицина </a:t>
            </a:r>
            <a:r>
              <a:rPr lang="ru-RU" sz="4800" b="1" i="1" strike="noStrike" spc="-1">
                <a:solidFill>
                  <a:srgbClr val="333300"/>
                </a:solidFill>
                <a:latin typeface="Arial Narrow"/>
                <a:ea typeface="Times New Roman"/>
              </a:rPr>
              <a:t> </a:t>
            </a:r>
            <a:r>
              <a:t/>
            </a:r>
            <a:br/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97000"/>
          </a:bodyPr>
          <a:lstStyle/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1" i="1" strike="noStrike" spc="-1">
                <a:solidFill>
                  <a:srgbClr val="000000"/>
                </a:solidFill>
                <a:latin typeface="Monotype Corsiva"/>
              </a:rPr>
              <a:t>П</a:t>
            </a:r>
            <a:r>
              <a:rPr lang="ru-RU" sz="2400" b="1" i="1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ри системном применении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Реакции на в/в инфузию:</a:t>
            </a: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лихорадка, озноб, тошнота, рвота, головная боль, гипотензия. Меры профилактики: премедикация введением НПВС (парацетамол, ибупрофен) и антигистаминных ЛС (дифенгидрамин).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algn="just"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Местные реакции: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боль в месте инфузии, флебит, тромбофлебит. Меры профилактики: введение гепарина.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НПР амфотерицина </a:t>
            </a:r>
            <a:r>
              <a:rPr lang="ru-RU" sz="4800" b="1" i="1" strike="noStrike" spc="-1">
                <a:solidFill>
                  <a:srgbClr val="333300"/>
                </a:solidFill>
                <a:latin typeface="Arial Narrow"/>
                <a:ea typeface="Times New Roman"/>
              </a:rPr>
              <a:t> </a:t>
            </a:r>
            <a:r>
              <a:t/>
            </a:r>
            <a:br/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685440" y="1371240"/>
            <a:ext cx="3809880" cy="472428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88000"/>
          </a:bodyPr>
          <a:lstStyle/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1" i="1" strike="noStrike" spc="-1">
                <a:solidFill>
                  <a:srgbClr val="000000"/>
                </a:solidFill>
                <a:latin typeface="Monotype Corsiva"/>
              </a:rPr>
              <a:t>П</a:t>
            </a:r>
            <a:r>
              <a:rPr lang="ru-RU" sz="2400" b="1" i="1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ри системном применении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Почки:</a:t>
            </a: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нарушение функции — понижение диуреза или полиурия. Меры контроля: определение уровня креатинина в сыворотке крови через день во время увеличения дозы, а затем не реже двух раз в неделю. Меры профилактики: гидратация, исключение других нефротоксичных ЛС.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90000"/>
              </a:lnSpc>
              <a:spcBef>
                <a:spcPts val="598"/>
              </a:spcBef>
            </a:pP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Печень: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возможен гепатотоксический эффект.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Меры контроля: клинический и лабораторный (активность трансаминаз) мониторинг.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НПР амфотерицина Б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algn="just">
              <a:lnSpc>
                <a:spcPct val="9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Нарушения электролитного баланса: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гипокалиемия, гипомагниемия. Меры контроля: определение концентрации электролитов сыворотки крови 2 раза в неделю.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just">
              <a:lnSpc>
                <a:spcPct val="9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9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algn="just">
              <a:lnSpc>
                <a:spcPct val="90000"/>
              </a:lnSpc>
              <a:spcBef>
                <a:spcPts val="598"/>
              </a:spcBef>
            </a:pPr>
            <a:r>
              <a:rPr lang="ru-RU" sz="24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Гематологические реакции:</a:t>
            </a: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чаще всего анемия, реже лейкопения, тромбоцитопения. Меры контроля: клинический анализ крови с определением числа тромбоцитов 1 раз в неделю.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algn="just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ЖКТ: боль в животе, тошнота, рвота, диарея.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Показания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88000"/>
          </a:bodyPr>
          <a:lstStyle/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Тяжелые формы системных микозов: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инвазивный кандидоз, аспергиллез, криптококкоз, споротрихоз, мукормикоз, трихоспороз, фузариоз, феогифомикоз, эндемичные микозы (бластомикоз, кокцидиоидоз, паракокцидиоидоз, гистоплазмоз, пенициллиоз).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Кандидоз кожи и слизистых оболочек (местно).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Лейшманиоз.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Первичный амебный менингоэнцефалит, вызванный </a:t>
            </a:r>
            <a:r>
              <a:rPr lang="ru-RU" sz="2800" b="0" i="1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N. fowleri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.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Противопоказания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Все противопоказания относительны, поскольку амфотерицин В практически всегда применяется по жизненным показаниям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Нарушения функции печени и почек.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Сахарный диабет - растворы амфотерицина В для в/в инфузий готовятся на 5% растворе глюкозы.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Липосомальный амфотерицин Б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97000"/>
          </a:bodyPr>
          <a:lstStyle/>
          <a:p>
            <a:pPr algn="just">
              <a:lnSpc>
                <a:spcPct val="90000"/>
              </a:lnSpc>
              <a:spcBef>
                <a:spcPts val="5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Фармакокинетика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оздает более высокие пиковые концентрации в крови, чем стандартный. Он практически не проникает в ткань почек (поэтому менее нефротоксичен). 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Обладает более выраженными кумулятивными свойствами. 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Период полувыведения в среднем составляет 4–6 дней, при длительном использовании возможно увеличение до 49 дней.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i="1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Амфотерицин В липосомальный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По сравнению со стандартным препаратом реже вызывает анемию, лихорадку, озноб, гипотензию, менее нефротоксичен.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78000"/>
          </a:bodyPr>
          <a:lstStyle/>
          <a:p>
            <a:pPr algn="just">
              <a:lnSpc>
                <a:spcPct val="90000"/>
              </a:lnSpc>
              <a:spcBef>
                <a:spcPts val="5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Показания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Тяжелые формы системных микозов у пациентов с почечной недостаточностью, при неэффективности амфотерицина В, при его нефротоксичности или некупируемых премедикацией выраженных реакциях на в/в инфузию.</a:t>
            </a: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609480"/>
            <a:ext cx="7772400" cy="15242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Противомикозные средства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1295280" y="1981080"/>
            <a:ext cx="6553440" cy="373392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533160" indent="-5331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Полиены (противогрибковые антибиотики)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533160" indent="-5331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Азолы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533160" indent="-5331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Аллиламины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533160" indent="-5331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Разных химических классов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Леворин и нистатин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76000"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Кандидомикозыэпителиальных тканей (кожа, слизистые оболочки)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Фунгистатическое и фунгицидное их действие связано с нарушением проницаемости плазматической мембраны грибов; препараты плохо всасываются в кишечнике и по этой причине неэффективны при генерализованной форме кандидомикоза.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Леворин отличается от нистатина более выраженной токсичностью.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1" strike="noStrike" spc="-1">
                <a:solidFill>
                  <a:srgbClr val="333300"/>
                </a:solidFill>
                <a:latin typeface="Arial Narrow"/>
              </a:rPr>
              <a:t>Н</a:t>
            </a:r>
            <a:r>
              <a:rPr lang="ru-RU" sz="4800" b="1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истатин, леворин, натамицин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При местном применении они действуют преимущественно на </a:t>
            </a:r>
            <a:r>
              <a:rPr lang="ru-RU" sz="2800" b="0" i="1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Candida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 spp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algn="ctr">
              <a:spcBef>
                <a:spcPts val="697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Нежелательные реакции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Аллергические реакции: сыпь, зуд, синдром Стивенса–Джонсона (редко).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1" strike="noStrike" spc="-1">
                <a:solidFill>
                  <a:srgbClr val="333300"/>
                </a:solidFill>
                <a:latin typeface="Arial Narrow"/>
              </a:rPr>
              <a:t>Н</a:t>
            </a:r>
            <a:r>
              <a:rPr lang="ru-RU" sz="4800" b="1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истатин, леворин, натамицин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685800" y="1981080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algn="just"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ри местном применении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just"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Раздражение кожи и слизистых оболочек, сопровождающееся ощущением жжения.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just"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just"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ЖКТ: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боль в животе, анорексия, тошнота, рвота, диарея.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just"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Аллергические реакции: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сыпь, зуд, бронхоспазм.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115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100000"/>
              </a:lnSpc>
              <a:spcBef>
                <a:spcPts val="697"/>
              </a:spcBef>
            </a:pP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Показания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90000"/>
              </a:lnSpc>
              <a:spcBef>
                <a:spcPts val="697"/>
              </a:spcBef>
            </a:pPr>
            <a:r>
              <a:rPr lang="ru-RU" sz="2800" b="1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Нистатин, леворин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Кандидоз кожи, полости рта и глотки, кишечника.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Кандидозный вульвовагинит.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algn="ctr"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(Профилактическое применение неэффективно!)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118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90000"/>
              </a:lnSpc>
              <a:spcBef>
                <a:spcPts val="697"/>
              </a:spcBef>
            </a:pPr>
            <a:r>
              <a:rPr lang="ru-RU" sz="2800" b="1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Натамицин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111111"/>
                </a:solidFill>
                <a:latin typeface="Verdana"/>
                <a:ea typeface="Times New Roman"/>
              </a:rPr>
              <a:t>+ к указанным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Кандидозный баланопостит.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Трихомонадный вульвовагинит.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микогептин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Структурно и фармакологически сходен с амфотерицином Б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Применяется внутрь и наружно.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Азолы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75000"/>
          </a:bodyPr>
          <a:lstStyle/>
          <a:p>
            <a:pPr>
              <a:lnSpc>
                <a:spcPct val="100000"/>
              </a:lnSpc>
              <a:spcBef>
                <a:spcPts val="598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Механизм действия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И</a:t>
            </a:r>
            <a:r>
              <a:rPr lang="ru-RU" sz="24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нгибирование цитохром Р-450-зависимой деметилазы, катализирующей превращение ланостерола в эргостерол — основной структурный компонент грибковой мембраны. 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123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66000"/>
          </a:bodyPr>
          <a:lstStyle/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Эффект </a:t>
            </a:r>
            <a:r>
              <a:rPr lang="ru-RU" sz="2800" b="1" strike="noStrike" spc="-1">
                <a:solidFill>
                  <a:srgbClr val="000000"/>
                </a:solidFill>
                <a:latin typeface="Monotype Corsiva"/>
              </a:rPr>
              <a:t>фунгистатический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Местные препараты при создании высоких локальных концентраций в отношении ряда грибов могут действовать </a:t>
            </a:r>
            <a:r>
              <a:rPr lang="ru-RU" sz="2800" b="1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фунгицидно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.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Кетоконазол (низорал)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Производное имидазола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Важной особенностью является его эффективность при приеме внутрь, а также влияние как на системные, так и на поверхностные микозы.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Флуконазол (дифлюкан)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82000"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Производное тиазола - содержит два атома фтора.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Быстро всасывается внутрь. Выводится почками на 80%.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Применяется при криптококкозе (включая грибковый менингит), системном кандидозе, а также кандидозе слизистых оболочек и вагинальном кандидозе.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Назначается внутрь и внутривенно.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Итраконазол (орунгал)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-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производное тиазола,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-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препарат широкого спектра действия, высокоактивный при лечении офтальмомикозов.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Клотримазол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73000"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Производное имидазола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Препарат широкого спектра действия.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Эффективен против дерматомицетов, дрожжевых грибков, а также проявляет антибактериальную активность в отношении стафилококков и стрептококков.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Ввиду высокой токсичности используется только местно - в виде мази (крема), раствора и интравагинальных таблеток.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Азолы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Для системного применения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Кетоконазол (Низорал), Флуконазол, Итраконазол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65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Для местного применения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Клотримазол, Миконазол,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Бифоназол,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Эконазол,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Изоконазол, Оксиконазол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Миконазол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63000"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Производное имидазола.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При кандидозе слизистой влагалища и дерматомикозах препарат применяют местно.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Побочные эффекты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тромбофлебит, 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анемия, реже наблюдаются лейкопения и аллергические реакции (при парентеральном введении при кокцидиозе, криптококкозе, бластомикозе и др. системных грибковых поражениях, включая диссеминированный кандидамикоз)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Тербинафин (ламизил)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72000"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Производное N-метилнафталина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Препарат для перорального и наружного применения.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Его действие связано с подавлением биосинтеза стеринов в клеточной мембране гриба.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Действует на дерматомицеты (трихофития, микроспория), эффективен при дрожжевых поражениях кожи, онихомикозах, отрубевидном лишае.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Тербинафин (ламизил)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55000"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При приеме внутрь максимальная концентрация в плазме крови появляется через 2 ч.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Выводится через сальные железы и накапливается в сальных железах, быстро диффундирует через кожу, создает высокие концентрации в волосяных фолликулах, а через несколько недель и в ногтевых пластинках.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Нафтифин (фетимин)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Производное N-метилнафталина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Обладает также местным противовоспалительным действием.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Применяется при поверхностном и глубоком поражении кожи и волосистой части головы.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Гризеофульвин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Действие фунгистатическое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Механизм: угнетение синтеза нуклеиновых кислот у возбудителей дерматомикозов.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Monotype Corsiva"/>
              </a:rPr>
              <a:t>Не развивается устойчивость. </a:t>
            </a:r>
            <a:endParaRPr lang="en-US" sz="32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Гризеофульвин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70000"/>
          </a:bodyPr>
          <a:lstStyle/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хорошо всасывается из ЖКТ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накапливается в кератинообразующем слое эпителия, в результате чего роговой слой кожи, волосы и ногти приобретают устойчивость в отношении грибков дерматомицетов.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Выводится гризеофульвин медленно (50 % в течение 10 ч) почками и кишечником.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Назначают препарат внутрь и местно (в комбинации с диметилсульфоксидом и другими противомикозными средствами).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Гризеофульвин: НПР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83000"/>
          </a:bodyPr>
          <a:lstStyle/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Дезориентация в пространстве и головокружение, что требует осторожности при его назначении лицам определенных профессий (водители транспорта).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Редко - лейкопения, нарушение функции почек и печени,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Monotype Corsiva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Часто - диспептические расстройства и аллергические кожные реакции.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Необходимо иметь в виду возможность проявления сопутствующего раздражающего действия при местном применении препарата.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E5C894-4210-4EAC-BFE8-71B538572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10924"/>
            <a:ext cx="7772400" cy="739391"/>
          </a:xfrm>
        </p:spPr>
        <p:txBody>
          <a:bodyPr/>
          <a:lstStyle/>
          <a:p>
            <a:r>
              <a:rPr lang="ru-RU" dirty="0"/>
              <a:t>                Кандидоз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8F2F1DD-589B-4135-879D-FB1929E447D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32762" y="1842986"/>
            <a:ext cx="7772400" cy="4114800"/>
          </a:xfrm>
        </p:spPr>
        <p:txBody>
          <a:bodyPr vert="horz" lIns="92160" tIns="46080" rIns="92160" bIns="46080" rtlCol="0" anchor="ctr">
            <a:normAutofit fontScale="47500" lnSpcReduction="20000"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Кандидоз –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инфекционно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- воспалительное заболевание,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вызванное грибами рода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Candida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, которое встречается в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любом возрастном периоде жизни человека и может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поражать почти все органы и системы организма.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z="420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Дрожжеподобные грибы рода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Candida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относятся к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условно-патогенным микроорганизмам. Аэробы , являются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сапрофитами слизистых оболочек рта, кишечника,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влагалища, кожи.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z="420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z="42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4443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70565A-0E18-4F09-ACD4-378385890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10924"/>
            <a:ext cx="7772400" cy="739391"/>
          </a:xfrm>
        </p:spPr>
        <p:txBody>
          <a:bodyPr/>
          <a:lstStyle/>
          <a:p>
            <a:r>
              <a:rPr lang="ru-RU" dirty="0"/>
              <a:t>Диагностика и лечение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43AFEEE-AB22-41FF-8944-FB979B7383C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17980" y="1263714"/>
            <a:ext cx="8308034" cy="5597353"/>
          </a:xfrm>
        </p:spPr>
        <p:txBody>
          <a:bodyPr vert="horz" lIns="92160" tIns="46080" rIns="92160" bIns="46080" rtlCol="0" anchor="ctr">
            <a:normAutofit fontScale="47500" lnSpcReduction="20000"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Диагностика: кандидоз диагностируют путем обнаружения 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дрожже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-подобных грибов в материале из очага поражения.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z="420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Лечение: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z="420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Антимикотики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: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амфотерицина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внутривенно в дозе 100 ЕД/кг на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5% растворе глюкозы, затем дозу повышают до 250 ЕД/кг, а при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хорошей переносимости - и выше, даже до 1000 ЕД/кг.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Дифлюкан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(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флюконазол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) назначают взрослым по 400 мг/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сут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в 1-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й день лечения и по 200 мг в последующие дни, детям - по 3-6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мг/(кг/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сут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).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Итроконазол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дают взрослым по 100-200 мг ежедневно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во время еды.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Анкотил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(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флуцитозин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) назначают внутрь и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внутривенно в суточной дозе 37,5-50 мг/кг 6 ч, суточная доза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составляет 150-200 мг/кг.</a:t>
            </a:r>
            <a:endParaRPr lang="ru-RU" sz="42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5820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2031F8-6607-4A5F-B715-B11078442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10924"/>
            <a:ext cx="7772400" cy="739391"/>
          </a:xfrm>
        </p:spPr>
        <p:txBody>
          <a:bodyPr/>
          <a:lstStyle/>
          <a:p>
            <a:r>
              <a:rPr lang="ru-RU" dirty="0"/>
              <a:t>                 Лечение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6E3D296-2833-474E-8897-7BE453BE633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99717" y="1034158"/>
            <a:ext cx="8633236" cy="5616483"/>
          </a:xfrm>
        </p:spPr>
        <p:txBody>
          <a:bodyPr vert="horz" lIns="92160" tIns="46080" rIns="92160" bIns="46080" rtlCol="0" anchor="ctr">
            <a:normAutofit fontScale="47500" lnSpcReduction="20000"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Местное лечение: производные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азоловых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соединений -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клотримазол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,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кетоконазол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,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миконазол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,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изоконазол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и др. в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виде кремов или мазей. Из наружных средств лечения также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эффективны.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z="420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При поражении слизистых оболочек рта назначают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взрослым 20%, детям 10% раствор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тетрабората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натрия (буры)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 глицерине, 1-2% водные и спиртовые растворы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анилиновых красителей. Можно применять лево-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рин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 в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таблетках для сосания, содержащих 250 000-500 000 ЕД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антибиотика.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z="420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Важными условиями успешного лечения любой формы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кандидоза являются правильный гигиенический режим,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рациональное питание с достаточным количеством овощей,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фруктов, кисломолочных продуктов, прием витаминов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группы В, </a:t>
            </a:r>
            <a:r>
              <a:rPr lang="ru-RU" sz="4200" dirty="0" err="1">
                <a:solidFill>
                  <a:srgbClr val="EBEBEB"/>
                </a:solidFill>
                <a:ea typeface="+mj-lt"/>
                <a:cs typeface="+mj-lt"/>
              </a:rPr>
              <a:t>аевита</a:t>
            </a: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, аскорбиновой кислоты, микроэлементов,</a:t>
            </a:r>
            <a:endParaRPr lang="ru-RU" sz="4200" dirty="0">
              <a:solidFill>
                <a:srgbClr val="EBEBEB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4200" dirty="0">
                <a:solidFill>
                  <a:srgbClr val="EBEBEB"/>
                </a:solidFill>
                <a:ea typeface="+mj-lt"/>
                <a:cs typeface="+mj-lt"/>
              </a:rPr>
              <a:t>фосфора, железа, кальция.</a:t>
            </a:r>
            <a:endParaRPr lang="ru-RU" sz="42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03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1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Аллиламины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Для системного применения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Тербинафин (Ламизил)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68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Для местного применения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Нафтифин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1" strike="noStrike" spc="-1">
                <a:solidFill>
                  <a:srgbClr val="333300"/>
                </a:solidFill>
                <a:latin typeface="Arial Narrow"/>
                <a:ea typeface="Times New Roman"/>
              </a:rPr>
              <a:t>Препараты разных групп</a:t>
            </a:r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 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Для системного применения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  <a:ea typeface="Times New Roman"/>
              </a:rPr>
              <a:t>Гризеофульвин, Калия йодид</a:t>
            </a: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71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Для местного применения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Аморолфин, Циклопирокс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333300"/>
                </a:solidFill>
                <a:latin typeface="Arial Narrow"/>
              </a:rPr>
              <a:t> Классификация по спектру противомикозной активности</a:t>
            </a:r>
            <a:endParaRPr lang="en-US" sz="44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685800" y="1980720"/>
            <a:ext cx="7772400" cy="454356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84000"/>
          </a:bodyPr>
          <a:lstStyle/>
          <a:p>
            <a:pPr marL="342720" indent="-342720">
              <a:lnSpc>
                <a:spcPct val="80000"/>
              </a:lnSpc>
              <a:spcBef>
                <a:spcPts val="499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Monotype Corsiva"/>
              </a:rPr>
              <a:t>I. Средства, применяемые при лечении заболеваний, вызванных патогенными грибами:</a:t>
            </a:r>
            <a:endParaRPr lang="en-US" sz="20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Monotype Corsiva"/>
              </a:rPr>
              <a:t>а) при системных (глубоких) микозах:</a:t>
            </a:r>
            <a:endParaRPr lang="en-US" sz="20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антибиотики - амфотерицин Б, микогептин;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производные имидозола - миконазол, кетоконазол (низорал);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производные тиазола - флуканозол (дифлюкан);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342720" indent="-342720">
              <a:lnSpc>
                <a:spcPct val="80000"/>
              </a:lnSpc>
              <a:spcBef>
                <a:spcPts val="499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Monotype Corsiva"/>
              </a:rPr>
              <a:t>б) при эпидермомикозах (дерматомикозах):</a:t>
            </a:r>
            <a:endParaRPr lang="en-US" sz="20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производные N-метилнафталина - тербиафин (ламизил), нафтифин;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антибиотики - гризеофульвин;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производные тиазола - интраконазол (орунгал);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производные нитрофенола - нитрофунгин;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препараты йода - раствор йода спиртовой, калия йодид;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производные имидазола - клотримазол, кетоконазол (низорал), изоконазол (травоген);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1800" b="0" strike="noStrike" spc="-1">
                <a:solidFill>
                  <a:srgbClr val="000000"/>
                </a:solidFill>
                <a:latin typeface="Monotype Corsiva"/>
              </a:rPr>
              <a:t>препараты других групп - мазь "Цинкудан", мазь "Ундецин", микосептин.</a:t>
            </a:r>
            <a:endParaRPr lang="en-US" sz="18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333300"/>
                </a:solidFill>
                <a:latin typeface="Arial Narrow"/>
              </a:rPr>
              <a:t>Классификация по спектру противомикозной активности</a:t>
            </a:r>
            <a:endParaRPr lang="en-US" sz="44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 fontScale="56000"/>
          </a:bodyPr>
          <a:lstStyle/>
          <a:p>
            <a:pPr marL="342720" indent="-342720"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Monotype Corsiva"/>
              </a:rPr>
              <a:t>II. Средства, применяемые при лечении заболеваний, вызываемых условно-патогенными грибами (кандидомикоз):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антибиотики - нистатин, леворин, амфотерицин Б;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производные имидазола - миконазол, клотримазол;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бис-четверичные аммониевые соли - декамин;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производные тиазола - флуканозол (дифлюкан);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spcBef>
                <a:spcPts val="598"/>
              </a:spcBef>
              <a:buClr>
                <a:srgbClr val="000000"/>
              </a:buClr>
              <a:buFont typeface="Monotype Corsiva"/>
              <a:buChar char="–"/>
            </a:pPr>
            <a:r>
              <a:rPr lang="ru-RU" sz="2400" b="0" strike="noStrike" spc="-1">
                <a:solidFill>
                  <a:srgbClr val="000000"/>
                </a:solidFill>
                <a:latin typeface="Monotype Corsiva"/>
              </a:rPr>
              <a:t>производные N-метилнафталина - тербиафин (ламизил), нафтифин.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2130120"/>
            <a:ext cx="7772400" cy="146988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/>
            <a:r>
              <a:rPr lang="ru-RU" sz="4800" b="0" strike="noStrike" spc="-1">
                <a:solidFill>
                  <a:srgbClr val="333300"/>
                </a:solidFill>
                <a:latin typeface="Arial Narrow"/>
              </a:rPr>
              <a:t>Характеристика препаратов</a:t>
            </a:r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Полиены</a:t>
            </a:r>
            <a:r>
              <a:t/>
            </a:r>
            <a:br/>
            <a:endParaRPr lang="en-US" sz="4800" b="0" strike="noStrike" spc="-1">
              <a:solidFill>
                <a:srgbClr val="333300"/>
              </a:solidFill>
              <a:latin typeface="Arial Narrow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Механизм действия</a:t>
            </a:r>
            <a:r>
              <a:t/>
            </a:r>
            <a:br/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связывание препарата с эргостеролом грибковой мембраны, что ведет к нарушению ее целостности, потере содержимого цитоплазмы и гибели клетки.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</p:txBody>
      </p:sp>
      <p:sp>
        <p:nvSpPr>
          <p:cNvPr id="79" name="TextShape 3"/>
          <p:cNvSpPr txBox="1"/>
          <p:nvPr/>
        </p:nvSpPr>
        <p:spPr>
          <a:xfrm>
            <a:off x="4647960" y="1981080"/>
            <a:ext cx="3809880" cy="41148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>
            <a:normAutofit/>
          </a:bodyPr>
          <a:lstStyle/>
          <a:p>
            <a:pPr>
              <a:lnSpc>
                <a:spcPct val="100000"/>
              </a:lnSpc>
              <a:spcBef>
                <a:spcPts val="697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Д</a:t>
            </a: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ействие </a:t>
            </a:r>
            <a:endParaRPr lang="en-US" sz="2800" b="0" strike="noStrike" spc="-1">
              <a:solidFill>
                <a:srgbClr val="000000"/>
              </a:solidFill>
              <a:latin typeface="Monotype Corsiva"/>
            </a:endParaRPr>
          </a:p>
          <a:p>
            <a:pPr marL="742680" lvl="1" indent="-2854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фунгистатическое, фунгицидное</a:t>
            </a:r>
            <a:endParaRPr lang="en-US" sz="2400" b="0" strike="noStrike" spc="-1">
              <a:solidFill>
                <a:srgbClr val="000000"/>
              </a:solidFill>
              <a:latin typeface="Monotype Corsiv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1479</Words>
  <Application>Microsoft Office PowerPoint</Application>
  <PresentationFormat>Экран (4:3)</PresentationFormat>
  <Paragraphs>226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                Кандидоз</vt:lpstr>
      <vt:lpstr>Диагностика и лечение</vt:lpstr>
      <vt:lpstr>                 Лечение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Привет!</dc:creator>
  <cp:lastModifiedBy>Марк</cp:lastModifiedBy>
  <cp:revision>68</cp:revision>
  <dcterms:modified xsi:type="dcterms:W3CDTF">2020-05-01T07:20:02Z</dcterms:modified>
  <dc:language>en-US</dc:language>
</cp:coreProperties>
</file>