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60" r:id="rId6"/>
    <p:sldId id="259" r:id="rId7"/>
    <p:sldId id="267" r:id="rId8"/>
    <p:sldId id="268" r:id="rId9"/>
    <p:sldId id="262" r:id="rId10"/>
    <p:sldId id="263" r:id="rId11"/>
    <p:sldId id="264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55" autoAdjust="0"/>
  </p:normalViewPr>
  <p:slideViewPr>
    <p:cSldViewPr>
      <p:cViewPr>
        <p:scale>
          <a:sx n="60" d="100"/>
          <a:sy n="60" d="100"/>
        </p:scale>
        <p:origin x="-1146" y="-1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ACF97-F888-4F1A-B231-1F169E18F23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F60C1-1745-4B26-AA41-B4A98638D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34211/42bec9b58612f3ba85ab8ada8fdb6f6072487481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рецептурном бланке проставляется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штамп медицинской организации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(с указанием полного наименования медицинской организации, ее адреса и телефона) и дата выписки рецепта на наркотический (психотропный) лекарственный препарат.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строках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"Ф.И.О. пациента"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"Возраст"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указываются полностью фамилия, имя, отчество (последнее - при наличии) пациента, его возраст (количество полных лет).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 строке "Серия и номер полиса обязательного медицинского страхования" указывается номер полиса обязательного медицинского страхования пациента (при наличии).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 строке "Номер медицинской карты" указывается номер медицинской карты пациента, получающего медицинскую помощь в амбулаторных условиях, или истории болезни пациента, выписываемого из медицинской организации.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строке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"Ф.И.О. врача (фельдшера, акушерки)" указывается полностью фамилия, имя, отчество (последнее - при наличии) врача (фельдшера, акушерки), выписавшего рецепт на наркотический (психотропный) лекарственный препарат.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60C1-1745-4B26-AA41-B4A98638DE2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первичном выписывании пациенту рецепта на наркотический (психотропный) лекарственный препарат в рамках оказания медицинской помощи при определенном заболевании такой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рецепт заверяется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подписью и личной печатью врача либо подписью фельдшера (акушерки);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</a:t>
            </a:r>
            <a:r>
              <a:rPr lang="ru-RU" b="1" dirty="0" smtClean="0"/>
              <a:t>печатью медицинской организации "Для рецептов", </a:t>
            </a:r>
            <a:r>
              <a:rPr lang="ru-RU" dirty="0" smtClean="0"/>
              <a:t>которая проставляется лицом, уполномоченным руководителем медицинской организации, с указанием </a:t>
            </a:r>
            <a:r>
              <a:rPr lang="ru-RU" b="1" dirty="0" smtClean="0"/>
              <a:t>фамилии, имени, отчества </a:t>
            </a:r>
            <a:r>
              <a:rPr lang="ru-RU" dirty="0" smtClean="0"/>
              <a:t>(последнее - при наличии) и проставлением его </a:t>
            </a:r>
            <a:r>
              <a:rPr lang="ru-RU" b="1" dirty="0" smtClean="0"/>
              <a:t>личной подписи.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60C1-1745-4B26-AA41-B4A98638DE2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60C1-1745-4B26-AA41-B4A98638DE2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69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0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1.Наркотический препарат </a:t>
            </a:r>
            <a:r>
              <a:rPr lang="ru-RU" sz="10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Промедол</a:t>
            </a:r>
            <a:r>
              <a:rPr lang="ru-RU" sz="10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списка II Перечня выписывается по международному непатентованному наименованию (</a:t>
            </a:r>
            <a:r>
              <a:rPr lang="ru-RU" sz="10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Тримепиредин</a:t>
            </a:r>
            <a:r>
              <a:rPr lang="ru-RU" sz="10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</a:p>
          <a:p>
            <a:r>
              <a:rPr lang="ru-RU" sz="10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 Ф.И.О. пациента указывается полностью. </a:t>
            </a:r>
          </a:p>
          <a:p>
            <a:r>
              <a:rPr lang="ru-RU" sz="10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 Предельная норма отпуска </a:t>
            </a:r>
            <a:r>
              <a:rPr lang="ru-RU" sz="10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Промедола</a:t>
            </a:r>
            <a:r>
              <a:rPr lang="ru-RU" sz="10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2% 1мл 20 ампул. Количество выписываемых наркотических ЛП списков II при оказании пациентам, нуждающимся в длительном лечении, первичной медико-санитарной помощи и паллиативной медицинской помощи может быть увеличено не более чем в 2 раза по сравнению с предельно допустимым количеством лекарственных препаратов для выписывания на один рецепт, установленное приложением N 1. В этом случае на рецептах производится надпись "По специальному назначению", отдельно скрепленная подписью медицинского работника и печатью медицинской организации "Для рецептов". При таком оформлении можно отпустить 40 ампул.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F60C1-1745-4B26-AA41-B4A98638DE2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851648" cy="72008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latin typeface="Cambria" pitchFamily="18" charset="0"/>
              </a:rPr>
              <a:t>Правила оформления рецептов на наркотические и психотропные вещества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2048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МДК Организация деятельности аптеки и ее структурных подразделений</a:t>
            </a:r>
          </a:p>
          <a:p>
            <a:pPr algn="ctr"/>
            <a:endParaRPr lang="ru-RU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86916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Казакова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Е.Н.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78904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для обучающихся по специальности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 34.02.01– Сестринское дело 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32656"/>
            <a:ext cx="74168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ФЕДЕРАЛЬНОЕ  ГОСУДАРСТВЕННОЕ БЮДЖЕТНОЕ  ОБРАЗОВАТЕЛЬНОЕ УЧРЕЖДЕНИЕ ВЫСШЕГО ОБРАЗОВАНИЯ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sz="1600" b="1" dirty="0" smtClean="0">
                <a:latin typeface="Cambria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cs typeface="Times New Roman" pitchFamily="18" charset="0"/>
              </a:rPr>
              <a:t>ФАРМАЦЕВТИЧЕСКИЙ КОЛЛЕДЖ</a:t>
            </a: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771800" y="386104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31E37"/>
                </a:solidFill>
                <a:effectLst/>
                <a:uLnTx/>
                <a:uFillTx/>
                <a:latin typeface="Cambria"/>
              </a:rPr>
              <a:t>для обучающихся по специальности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31E37"/>
                </a:solidFill>
                <a:effectLst/>
                <a:uLnTx/>
                <a:uFillTx/>
                <a:latin typeface="Cambria"/>
              </a:rPr>
              <a:t> 33.02.01– Фармация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472514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Казакова Е.Н.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609329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Красноярск</a:t>
            </a:r>
            <a:endParaRPr lang="ru-RU" sz="20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Ситуационная задача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908720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аптеку обратился посетитель с рецептом.</a:t>
            </a:r>
          </a:p>
          <a:p>
            <a:r>
              <a:rPr lang="ru-RU" sz="2000" dirty="0" smtClean="0"/>
              <a:t>Оцените правильность его оформления.</a:t>
            </a:r>
            <a:endParaRPr lang="ru-RU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59436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9750"/>
          <a:stretch>
            <a:fillRect/>
          </a:stretch>
        </p:blipFill>
        <p:spPr bwMode="auto">
          <a:xfrm>
            <a:off x="0" y="908720"/>
            <a:ext cx="5364088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Ситуационная задача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1259632" y="3573016"/>
            <a:ext cx="1440160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5536" y="4725144"/>
            <a:ext cx="2160240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15816" y="5157192"/>
            <a:ext cx="864096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615608" y="836712"/>
            <a:ext cx="32768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Нарушения в оформлении: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МНН </a:t>
            </a:r>
            <a:r>
              <a:rPr lang="ru-RU" sz="2400" dirty="0" err="1" smtClean="0"/>
              <a:t>Тримеперидин</a:t>
            </a:r>
            <a:r>
              <a:rPr lang="ru-RU" sz="24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ФИО пациента не полностью;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Завышена </a:t>
            </a:r>
            <a:r>
              <a:rPr lang="ru-RU" sz="2400" dirty="0" smtClean="0"/>
              <a:t>ПДК;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Отсутствует  печать  «Для рецептов</a:t>
            </a:r>
            <a:r>
              <a:rPr lang="ru-RU" sz="2400" dirty="0" smtClean="0"/>
              <a:t>»;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 </a:t>
            </a:r>
            <a:r>
              <a:rPr lang="ru-RU" sz="2400" dirty="0" smtClean="0"/>
              <a:t>«Повторно» не указывается, т.к. рецепт всегда оформляется одинаково (изменения к приказу 4н.)</a:t>
            </a: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64704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На основе теоретических знаний и практических умений обучающийся должен  </a:t>
            </a:r>
          </a:p>
          <a:p>
            <a:pPr algn="just"/>
            <a:r>
              <a:rPr lang="ru-RU" sz="2400" b="1" dirty="0" smtClean="0"/>
              <a:t>знать</a:t>
            </a:r>
            <a:r>
              <a:rPr lang="ru-RU" sz="2400" dirty="0" smtClean="0"/>
              <a:t>: нормативно-правовую документацию, регламентирующую правила оформления рецептов на наркотические и психотропные вещества,  основные и дополнительные реквизиты бланка 107/</a:t>
            </a:r>
            <a:r>
              <a:rPr lang="ru-RU" sz="2400" dirty="0" err="1" smtClean="0"/>
              <a:t>у-НП</a:t>
            </a:r>
            <a:r>
              <a:rPr lang="ru-RU" sz="2400" dirty="0" smtClean="0"/>
              <a:t>, сроки действия рецепта, учет и хранение.</a:t>
            </a:r>
          </a:p>
          <a:p>
            <a:pPr algn="just"/>
            <a:r>
              <a:rPr lang="ru-RU" sz="2400" b="1" dirty="0" smtClean="0"/>
              <a:t>уметь: </a:t>
            </a:r>
            <a:r>
              <a:rPr lang="ru-RU" sz="2400" dirty="0" smtClean="0"/>
              <a:t>проводить фармацевтическую экспертизу рецептов 107/</a:t>
            </a:r>
            <a:r>
              <a:rPr lang="ru-RU" sz="2400" dirty="0" err="1" smtClean="0"/>
              <a:t>у-НП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f.ppt-online.org/files/slide/h/HNTUCwW8kqftO2aRnei60pSIM1sYjhEPKXoudy/slide-14.jpg"/>
          <p:cNvPicPr>
            <a:picLocks noChangeAspect="1" noChangeArrowheads="1"/>
          </p:cNvPicPr>
          <p:nvPr/>
        </p:nvPicPr>
        <p:blipFill>
          <a:blip r:embed="rId2" cstate="print"/>
          <a:srcRect l="21774" r="12520"/>
          <a:stretch>
            <a:fillRect/>
          </a:stretch>
        </p:blipFill>
        <p:spPr bwMode="auto">
          <a:xfrm>
            <a:off x="179513" y="148760"/>
            <a:ext cx="4824536" cy="64485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20072" y="1700808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Наркотические и психотропные вещества списка </a:t>
            </a:r>
            <a:r>
              <a:rPr lang="en-US" sz="2400" dirty="0" smtClean="0"/>
              <a:t>II</a:t>
            </a:r>
            <a:r>
              <a:rPr lang="ru-RU" sz="2400" dirty="0" smtClean="0"/>
              <a:t> Перечня ПП от 30 июня 1998 г. N 681.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188640"/>
            <a:ext cx="3456384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Форма бланка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b="1" dirty="0" smtClean="0"/>
              <a:t>107-у/НП</a:t>
            </a:r>
          </a:p>
          <a:p>
            <a:pPr algn="ctr"/>
            <a:r>
              <a:rPr lang="ru-RU" sz="2000" dirty="0" smtClean="0"/>
              <a:t>Приказ Минздрава РФ </a:t>
            </a:r>
            <a:r>
              <a:rPr lang="ru-RU" sz="2000" b="1" dirty="0" smtClean="0"/>
              <a:t>№54 </a:t>
            </a:r>
            <a:r>
              <a:rPr lang="ru-RU" sz="2000" dirty="0" smtClean="0"/>
              <a:t>от 01.08.2012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4581128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Срок действия рецепта </a:t>
            </a:r>
            <a:r>
              <a:rPr lang="ru-RU" sz="2400" b="1" dirty="0" smtClean="0"/>
              <a:t>15 дней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Рецепт в аптеке </a:t>
            </a:r>
            <a:r>
              <a:rPr lang="ru-RU" sz="2400" b="1" dirty="0" smtClean="0"/>
              <a:t>хранится 5 лет</a:t>
            </a:r>
            <a:r>
              <a:rPr lang="ru-RU" sz="2400" dirty="0" smtClean="0"/>
              <a:t>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6202" t="33385" r="23989" b="6385"/>
          <a:stretch>
            <a:fillRect/>
          </a:stretch>
        </p:blipFill>
        <p:spPr bwMode="auto">
          <a:xfrm>
            <a:off x="539552" y="1124744"/>
            <a:ext cx="7262876" cy="46805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Оформление основных и дополнительных реквизитов рецептурного бланка 107-у/НП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2451" r="26674" b="19888"/>
          <a:stretch>
            <a:fillRect/>
          </a:stretch>
        </p:blipFill>
        <p:spPr bwMode="auto">
          <a:xfrm>
            <a:off x="323528" y="1196752"/>
            <a:ext cx="5256584" cy="46805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Оформление  </a:t>
            </a:r>
            <a:r>
              <a:rPr lang="en-US" sz="2400" dirty="0" err="1" smtClean="0"/>
              <a:t>Rp</a:t>
            </a:r>
            <a:r>
              <a:rPr lang="en-US" sz="2400" dirty="0" smtClean="0"/>
              <a:t>.: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55576" y="5589240"/>
            <a:ext cx="187220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4128" y="1268760"/>
            <a:ext cx="3168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На рецептурном бланке выписывается </a:t>
            </a:r>
            <a:r>
              <a:rPr lang="ru-RU" sz="2400" b="1" dirty="0" smtClean="0"/>
              <a:t>одно наименование</a:t>
            </a:r>
            <a:r>
              <a:rPr lang="ru-RU" sz="2400" dirty="0" smtClean="0"/>
              <a:t> ЛП.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Количество </a:t>
            </a:r>
            <a:r>
              <a:rPr lang="ru-RU" sz="2400" dirty="0" smtClean="0"/>
              <a:t>выписываемого ЛП </a:t>
            </a:r>
            <a:r>
              <a:rPr lang="ru-RU" sz="2400" b="1" dirty="0" smtClean="0"/>
              <a:t>указывается прописью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864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Оформление основных и дополнительных реквизитов рецептурного бланка 107-у/НП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9605" t="22451" r="26674" b="3819"/>
          <a:stretch>
            <a:fillRect/>
          </a:stretch>
        </p:blipFill>
        <p:spPr bwMode="auto">
          <a:xfrm>
            <a:off x="323528" y="1196752"/>
            <a:ext cx="5688632" cy="511256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07696" y="2348880"/>
            <a:ext cx="2736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Рецепт заверяется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1) подписью и личной печатью врача;</a:t>
            </a:r>
          </a:p>
          <a:p>
            <a:r>
              <a:rPr lang="ru-RU" dirty="0" smtClean="0"/>
              <a:t>2) </a:t>
            </a:r>
            <a:r>
              <a:rPr lang="ru-RU" b="1" dirty="0"/>
              <a:t>печатью </a:t>
            </a:r>
            <a:r>
              <a:rPr lang="ru-RU" b="1" dirty="0" smtClean="0"/>
              <a:t>медицинской </a:t>
            </a:r>
            <a:r>
              <a:rPr lang="ru-RU" b="1" dirty="0"/>
              <a:t>организации "Для рецептов", </a:t>
            </a:r>
            <a:r>
              <a:rPr lang="ru-RU" dirty="0"/>
              <a:t>которая проставляется лицом, уполномоченным руководителем медицинской организации, с указанием </a:t>
            </a:r>
            <a:r>
              <a:rPr lang="ru-RU" b="1" dirty="0"/>
              <a:t>фамилии, имени, отчества </a:t>
            </a:r>
            <a:r>
              <a:rPr lang="ru-RU" dirty="0"/>
              <a:t>(последнее - при наличии) и проставлением его </a:t>
            </a:r>
            <a:r>
              <a:rPr lang="ru-RU" b="1" dirty="0"/>
              <a:t>личной подписи.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8184" y="1196752"/>
            <a:ext cx="2664296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 первичном выписывании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3540" t="27145" r="15035" b="13080"/>
          <a:stretch/>
        </p:blipFill>
        <p:spPr>
          <a:xfrm>
            <a:off x="107504" y="1916832"/>
            <a:ext cx="8948052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16632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 внесении изменений в приложения N 2 и 4 к приказу Министерства здравоохранения Российской Федерации от 1 августа 2012 г. N 54н "Об утверждении формы бланков рецептов, содержащих назначение наркотических средств или психотропных веществ, порядка их изготовления, распределения, регистрации, учета и хранения, а также правил </a:t>
            </a:r>
            <a:r>
              <a:rPr lang="ru-RU" b="1" dirty="0" smtClean="0"/>
              <a:t>оформления«</a:t>
            </a:r>
          </a:p>
          <a:p>
            <a:pPr algn="ctr" fontAlgn="base"/>
            <a:r>
              <a:rPr lang="ru-RU" b="1" dirty="0" smtClean="0">
                <a:solidFill>
                  <a:srgbClr val="FF0000"/>
                </a:solidFill>
              </a:rPr>
              <a:t>ПРИКАЗ от </a:t>
            </a:r>
            <a:r>
              <a:rPr lang="ru-RU" b="1" dirty="0">
                <a:solidFill>
                  <a:srgbClr val="FF0000"/>
                </a:solidFill>
              </a:rPr>
              <a:t>11 декабря 2019 года N 1021н</a:t>
            </a:r>
          </a:p>
          <a:p>
            <a:pPr algn="ctr"/>
            <a:endParaRPr lang="ru-RU" b="1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96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КОЛИЧЕСТВО НАРКОТИЧЕСКИХ </a:t>
            </a:r>
            <a:r>
              <a:rPr lang="ru-RU" b="1" dirty="0" smtClean="0">
                <a:cs typeface="Times New Roman" pitchFamily="18" charset="0"/>
              </a:rPr>
              <a:t>СРЕДСТВ ИЛИ ПСИХОТРОПНЫХ ВЕЩЕСТВ, </a:t>
            </a:r>
            <a:r>
              <a:rPr lang="ru-RU" b="1" dirty="0" smtClean="0">
                <a:cs typeface="Times New Roman" pitchFamily="18" charset="0"/>
              </a:rPr>
              <a:t>КОТОРОЕ МОЖЕТ </a:t>
            </a:r>
            <a:r>
              <a:rPr lang="ru-RU" b="1" dirty="0" smtClean="0">
                <a:cs typeface="Times New Roman" pitchFamily="18" charset="0"/>
              </a:rPr>
              <a:t>БЫТЬ ВЫПИСАНО В ОДНОМ </a:t>
            </a:r>
            <a:r>
              <a:rPr lang="ru-RU" b="1" dirty="0" smtClean="0">
                <a:cs typeface="Times New Roman" pitchFamily="18" charset="0"/>
              </a:rPr>
              <a:t>РЕЦЕПТЕ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80728"/>
            <a:ext cx="8784976" cy="20313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Приложение N </a:t>
            </a:r>
            <a:r>
              <a:rPr lang="ru-RU" b="1" dirty="0" smtClean="0">
                <a:cs typeface="Times New Roman" pitchFamily="18" charset="0"/>
              </a:rPr>
              <a:t>1 </a:t>
            </a:r>
          </a:p>
          <a:p>
            <a:pPr algn="ctr"/>
            <a:r>
              <a:rPr lang="ru-RU" b="1" dirty="0" smtClean="0">
                <a:cs typeface="Times New Roman" pitchFamily="18" charset="0"/>
              </a:rPr>
              <a:t>к приказу Министерства здравоохранения РФ от </a:t>
            </a:r>
            <a:r>
              <a:rPr lang="ru-RU" b="1" dirty="0" smtClean="0">
                <a:cs typeface="Times New Roman" pitchFamily="18" charset="0"/>
              </a:rPr>
              <a:t>14 января 2019 г. N </a:t>
            </a:r>
            <a:r>
              <a:rPr lang="ru-RU" b="1" dirty="0" smtClean="0">
                <a:cs typeface="Times New Roman" pitchFamily="18" charset="0"/>
              </a:rPr>
              <a:t>4н</a:t>
            </a:r>
          </a:p>
          <a:p>
            <a:pPr algn="ctr"/>
            <a:endParaRPr lang="ru-RU" dirty="0" smtClean="0">
              <a:cs typeface="Times New Roman" pitchFamily="18" charset="0"/>
            </a:endParaRPr>
          </a:p>
          <a:p>
            <a:pPr algn="just"/>
            <a:r>
              <a:rPr lang="ru-RU" dirty="0" smtClean="0"/>
              <a:t>П.14</a:t>
            </a:r>
            <a:r>
              <a:rPr lang="ru-RU" dirty="0" smtClean="0"/>
              <a:t>. </a:t>
            </a:r>
            <a:r>
              <a:rPr lang="ru-RU" i="1" dirty="0" smtClean="0">
                <a:cs typeface="Times New Roman" pitchFamily="18" charset="0"/>
              </a:rPr>
              <a:t>При назначении лекарственного препарата в рецепте на бумажном носителе и (или) рецепте в форме электронного документа </a:t>
            </a:r>
            <a:r>
              <a:rPr lang="ru-RU" i="1" dirty="0" smtClean="0">
                <a:solidFill>
                  <a:srgbClr val="FF0000"/>
                </a:solidFill>
                <a:cs typeface="Times New Roman" pitchFamily="18" charset="0"/>
              </a:rPr>
              <a:t>запрещается превышать </a:t>
            </a:r>
            <a:r>
              <a:rPr lang="ru-RU" i="1" dirty="0" smtClean="0">
                <a:cs typeface="Times New Roman" pitchFamily="18" charset="0"/>
              </a:rPr>
              <a:t>количество наркотических средств или психотропных веществ, которое может быть выписано в одном рецепте, установленное </a:t>
            </a:r>
            <a:r>
              <a:rPr lang="ru-RU" i="1" dirty="0" smtClean="0">
                <a:cs typeface="Times New Roman" pitchFamily="18" charset="0"/>
                <a:hlinkClick r:id="" action="ppaction://hlinkfile" tooltip="КОЛИЧЕСТВО"/>
              </a:rPr>
              <a:t>приложением N 1</a:t>
            </a:r>
            <a:endParaRPr lang="ru-RU" i="1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284984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cs typeface="Times New Roman" pitchFamily="18" charset="0"/>
              </a:rPr>
              <a:t>При работе с Приложением 1 нужно учитывать: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применяется только для готовых лекарственных препаратов;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 наименование указывается МНН  (в </a:t>
            </a:r>
            <a:r>
              <a:rPr lang="ru-RU" dirty="0" smtClean="0">
                <a:cs typeface="Times New Roman" pitchFamily="18" charset="0"/>
              </a:rPr>
              <a:t>т</a:t>
            </a:r>
            <a:r>
              <a:rPr lang="ru-RU" dirty="0" smtClean="0">
                <a:cs typeface="Times New Roman" pitchFamily="18" charset="0"/>
              </a:rPr>
              <a:t>ом числе и для комбинированных ЛП);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 предельное количество отпуска зависит от лекарственной формы и дозировки ЛП.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25219" r="27781" b="17688"/>
          <a:stretch>
            <a:fillRect/>
          </a:stretch>
        </p:blipFill>
        <p:spPr bwMode="auto">
          <a:xfrm>
            <a:off x="4139952" y="3284984"/>
            <a:ext cx="474011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Условия отпуска ЛС по рецептурному бланку </a:t>
            </a:r>
          </a:p>
          <a:p>
            <a:pPr algn="ctr"/>
            <a:r>
              <a:rPr lang="ru-RU" sz="2800" dirty="0" smtClean="0"/>
              <a:t>107-у/НП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+mn-lt"/>
              </a:rPr>
              <a:t>НС и ПС списка II (</a:t>
            </a:r>
            <a:r>
              <a:rPr lang="ru-RU" sz="2400" dirty="0" err="1" smtClean="0">
                <a:latin typeface="+mn-lt"/>
              </a:rPr>
              <a:t>искл</a:t>
            </a:r>
            <a:r>
              <a:rPr lang="ru-RU" sz="2400" dirty="0" smtClean="0">
                <a:latin typeface="+mn-lt"/>
              </a:rPr>
              <a:t>. ЛП в виде ТТС) - отпускаются при предъявлении </a:t>
            </a:r>
            <a:r>
              <a:rPr lang="ru-RU" sz="2400" b="1" dirty="0" smtClean="0">
                <a:latin typeface="+mn-lt"/>
              </a:rPr>
              <a:t>документа, удостоверяющего личность</a:t>
            </a:r>
            <a:r>
              <a:rPr lang="ru-RU" sz="2400" dirty="0" smtClean="0">
                <a:latin typeface="+mn-lt"/>
              </a:rPr>
              <a:t>, лицу, указанному в рецепте, его законному представителю или лицу, имеющему оформленную в соответствии с законодательством РФ доверенность.</a:t>
            </a:r>
            <a:endParaRPr lang="ru-RU" sz="2400" dirty="0">
              <a:latin typeface="+mn-lt"/>
            </a:endParaRPr>
          </a:p>
        </p:txBody>
      </p:sp>
      <p:pic>
        <p:nvPicPr>
          <p:cNvPr id="6" name="Picture 4" descr="http://imenno.ru/wp-content/uploads/2013/10/pasport1.jpg"/>
          <p:cNvPicPr>
            <a:picLocks noChangeAspect="1" noChangeArrowheads="1"/>
          </p:cNvPicPr>
          <p:nvPr/>
        </p:nvPicPr>
        <p:blipFill>
          <a:blip r:embed="rId2" cstate="print"/>
          <a:srcRect l="30080" t="5670" r="25821" b="7391"/>
          <a:stretch>
            <a:fillRect/>
          </a:stretch>
        </p:blipFill>
        <p:spPr bwMode="auto">
          <a:xfrm rot="20663524">
            <a:off x="6811416" y="1590075"/>
            <a:ext cx="954628" cy="1254654"/>
          </a:xfrm>
          <a:prstGeom prst="rect">
            <a:avLst/>
          </a:prstGeom>
          <a:noFill/>
        </p:spPr>
      </p:pic>
      <p:pic>
        <p:nvPicPr>
          <p:cNvPr id="7" name="Picture 10" descr="http://www.geishabaru.ru/images/gdemozhnooformitgeneralnuyudoverennostve_E81CD2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9808">
            <a:off x="7331167" y="2287354"/>
            <a:ext cx="1303151" cy="178966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3528" y="422108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Лицу, получившему ЛП, выдается </a:t>
            </a:r>
            <a:r>
              <a:rPr lang="ru-RU" sz="2400" dirty="0" smtClean="0">
                <a:solidFill>
                  <a:srgbClr val="C00000"/>
                </a:solidFill>
              </a:rPr>
              <a:t>сигнатура</a:t>
            </a:r>
            <a:r>
              <a:rPr lang="ru-RU" sz="2400" dirty="0" smtClean="0"/>
              <a:t> с желтой полосой в верхней части и надписью черным шрифтом на ней  «Сигнатура».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23a78839ea7ee350cc5f201e846932a697ea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724</Words>
  <Application>Microsoft Office PowerPoint</Application>
  <PresentationFormat>Экран (4:3)</PresentationFormat>
  <Paragraphs>73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Правила оформления рецептов на наркотические и психотропные вещества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оформления рецептов на наркотические и психотропные вещества</dc:title>
  <dc:creator>Elena</dc:creator>
  <cp:lastModifiedBy>Elena</cp:lastModifiedBy>
  <cp:revision>38</cp:revision>
  <dcterms:created xsi:type="dcterms:W3CDTF">2018-02-22T14:12:57Z</dcterms:created>
  <dcterms:modified xsi:type="dcterms:W3CDTF">2020-03-24T01:59:52Z</dcterms:modified>
</cp:coreProperties>
</file>