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2" r:id="rId9"/>
    <p:sldId id="263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ena Tikhomirova" initials="MT" lastIdx="1" clrIdx="0">
    <p:extLst>
      <p:ext uri="{19B8F6BF-5375-455C-9EA6-DF929625EA0E}">
        <p15:presenceInfo xmlns:p15="http://schemas.microsoft.com/office/powerpoint/2012/main" userId="448fc6b1f9dcbb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1B451A6-3D04-40A5-9B19-873709359AB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976F2A4-62D0-4AA7-8876-134D5E7500EA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29897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51A6-3D04-40A5-9B19-873709359AB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F2A4-62D0-4AA7-8876-134D5E750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55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51A6-3D04-40A5-9B19-873709359AB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F2A4-62D0-4AA7-8876-134D5E750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55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51A6-3D04-40A5-9B19-873709359AB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F2A4-62D0-4AA7-8876-134D5E750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60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B451A6-3D04-40A5-9B19-873709359AB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76F2A4-62D0-4AA7-8876-134D5E7500E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12214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51A6-3D04-40A5-9B19-873709359AB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F2A4-62D0-4AA7-8876-134D5E750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24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51A6-3D04-40A5-9B19-873709359AB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F2A4-62D0-4AA7-8876-134D5E750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31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51A6-3D04-40A5-9B19-873709359AB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F2A4-62D0-4AA7-8876-134D5E750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22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51A6-3D04-40A5-9B19-873709359AB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6F2A4-62D0-4AA7-8876-134D5E750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90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B451A6-3D04-40A5-9B19-873709359AB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76F2A4-62D0-4AA7-8876-134D5E7500E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038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B451A6-3D04-40A5-9B19-873709359AB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76F2A4-62D0-4AA7-8876-134D5E7500E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21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1B451A6-3D04-40A5-9B19-873709359AB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976F2A4-62D0-4AA7-8876-134D5E7500E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100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35A00-2C6A-4F38-ADC5-C71B6B3EA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7" y="1330774"/>
            <a:ext cx="8361229" cy="2098226"/>
          </a:xfrm>
        </p:spPr>
        <p:txBody>
          <a:bodyPr/>
          <a:lstStyle/>
          <a:p>
            <a:r>
              <a:rPr lang="ru-RU" sz="4800" dirty="0"/>
              <a:t>Физиология зрительного анализатора у животных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312D47-FD56-4010-A5AB-8D9205B78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1615" y="4357496"/>
            <a:ext cx="3415579" cy="108623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Выполнила студентка 213 группы лечебного факультета </a:t>
            </a:r>
          </a:p>
          <a:p>
            <a:r>
              <a:rPr lang="ru-RU" dirty="0"/>
              <a:t>Тихомирова Милена Александровна </a:t>
            </a:r>
          </a:p>
        </p:txBody>
      </p:sp>
    </p:spTree>
    <p:extLst>
      <p:ext uri="{BB962C8B-B14F-4D97-AF65-F5344CB8AC3E}">
        <p14:creationId xmlns:p14="http://schemas.microsoft.com/office/powerpoint/2010/main" val="267341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7E43B-62C3-4AAC-8A72-B1C519430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8067" y="2766218"/>
            <a:ext cx="5795865" cy="1325563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1428409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азнообразие колбочек">
            <a:extLst>
              <a:ext uri="{FF2B5EF4-FFF2-40B4-BE49-F238E27FC236}">
                <a16:creationId xmlns:a16="http://schemas.microsoft.com/office/drawing/2014/main" id="{8FFF8F91-AA01-4025-B9BB-18AB230CE0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887" y="522530"/>
            <a:ext cx="3310494" cy="601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6B5D65-F48A-4E7B-A70A-53F397AA9F30}"/>
              </a:ext>
            </a:extLst>
          </p:cNvPr>
          <p:cNvSpPr txBox="1"/>
          <p:nvPr/>
        </p:nvSpPr>
        <p:spPr>
          <a:xfrm>
            <a:off x="996044" y="2146641"/>
            <a:ext cx="60975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Схематическая иллюстрация разнообразия колбочек, обнаруживаемых у млекопитающих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7744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19E94-F54A-4CC3-A6D2-C819014D4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318" y="79311"/>
            <a:ext cx="9601200" cy="1485900"/>
          </a:xfrm>
        </p:spPr>
        <p:txBody>
          <a:bodyPr>
            <a:norm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Gregor"/>
              </a:rPr>
              <a:t>Пример того, как кошка видит цвета (без учета других параметров зрения)</a:t>
            </a:r>
            <a:endParaRPr lang="ru-RU" dirty="0"/>
          </a:p>
        </p:txBody>
      </p:sp>
      <p:pic>
        <p:nvPicPr>
          <p:cNvPr id="2050" name="Picture 2" descr="Как кошка видит цвета">
            <a:extLst>
              <a:ext uri="{FF2B5EF4-FFF2-40B4-BE49-F238E27FC236}">
                <a16:creationId xmlns:a16="http://schemas.microsoft.com/office/drawing/2014/main" id="{8EECB6CE-6ABA-4643-A20C-72B82F990C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683" y="1565211"/>
            <a:ext cx="8814633" cy="495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86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B5721-8239-4D61-A499-24E4518D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06" y="144551"/>
            <a:ext cx="9601200" cy="14859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Различие соотношения палочек и колбочек в сетчатке различных животных</a:t>
            </a:r>
            <a:endParaRPr lang="ru-RU" sz="72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31F98B9-BAF0-4572-95E5-0502530CA1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1" y="1803836"/>
            <a:ext cx="3738465" cy="280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F294861-B005-4E0F-A6CA-E30A33E3F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549" y="3317728"/>
            <a:ext cx="4421057" cy="331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A096944D-3AAD-4086-BBEA-801A6F595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1" r="19132"/>
          <a:stretch/>
        </p:blipFill>
        <p:spPr bwMode="auto">
          <a:xfrm>
            <a:off x="8056452" y="887501"/>
            <a:ext cx="4057792" cy="350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23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C39EA-1DC3-462C-B1CC-462A9B57F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45" y="200608"/>
            <a:ext cx="9601200" cy="1485900"/>
          </a:xfrm>
        </p:spPr>
        <p:txBody>
          <a:bodyPr>
            <a:normAutofit/>
          </a:bodyPr>
          <a:lstStyle/>
          <a:p>
            <a:r>
              <a:rPr lang="ru-RU" sz="40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Монохроматы</a:t>
            </a:r>
            <a:r>
              <a:rPr lang="ru-RU" sz="40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L-типа</a:t>
            </a:r>
            <a:endParaRPr lang="ru-RU" sz="80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F9CF0DF-8023-4C8F-8A31-5F5F4BF0A5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620" y="847538"/>
            <a:ext cx="4186335" cy="278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100B771-402B-4BED-B672-1B1822E81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164" y="1861359"/>
            <a:ext cx="4095741" cy="273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BE6FBA17-736A-4D3C-A4C9-3FF951B55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2" y="3629706"/>
            <a:ext cx="3279516" cy="310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2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D3B0D-2B35-42FD-8426-527775F8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036" y="247650"/>
            <a:ext cx="9601200" cy="14859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11111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36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бладатели S-колбочек с максимальной чувствительностью в ближнем УФ-диапазоне (около 360 </a:t>
            </a:r>
            <a:r>
              <a:rPr lang="ru-RU" sz="36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нм</a:t>
            </a:r>
            <a:r>
              <a:rPr lang="ru-RU" sz="36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36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06D8990-0E27-41D0-A7C0-3B0087B415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9098" y="1543051"/>
            <a:ext cx="4775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8B48D705-7EE0-44A8-98BF-E2A0EA38A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5" y="3117680"/>
            <a:ext cx="5262466" cy="315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46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8CE63-CD44-4079-97CA-9B4CB2BE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0958A8E-9056-48AC-9F5C-8FDF9873A7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561" y="523081"/>
            <a:ext cx="4358878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395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335A9-CF39-4C2F-BCB3-C6B362D80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69" y="155316"/>
            <a:ext cx="9601200" cy="1485900"/>
          </a:xfrm>
        </p:spPr>
        <p:txBody>
          <a:bodyPr>
            <a:normAutofit/>
          </a:bodyPr>
          <a:lstStyle/>
          <a:p>
            <a:r>
              <a:rPr lang="ru-RU" b="1" i="0" dirty="0">
                <a:solidFill>
                  <a:schemeClr val="tx1"/>
                </a:solidFill>
                <a:effectLst/>
                <a:latin typeface="Gregor"/>
              </a:rPr>
              <a:t>Спектральная чувствительность фоторецепторов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ED55B67-0378-42E5-AC95-9B8B896D7C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1501" y="1951672"/>
            <a:ext cx="6354739" cy="39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FAC9AE-33CB-4C94-9152-E34774DDB38B}"/>
              </a:ext>
            </a:extLst>
          </p:cNvPr>
          <p:cNvSpPr txBox="1"/>
          <p:nvPr/>
        </p:nvSpPr>
        <p:spPr>
          <a:xfrm>
            <a:off x="1159354" y="2035647"/>
            <a:ext cx="365524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effectLst/>
                <a:latin typeface="Gregor"/>
              </a:rPr>
              <a:t>а</a:t>
            </a:r>
            <a:r>
              <a:rPr lang="ru-RU" sz="2000" b="0" i="0" dirty="0">
                <a:effectLst/>
                <a:latin typeface="Gregor"/>
              </a:rPr>
              <a:t> — человека; </a:t>
            </a:r>
          </a:p>
          <a:p>
            <a:r>
              <a:rPr lang="ru-RU" sz="2000" b="1" i="1" dirty="0">
                <a:effectLst/>
                <a:latin typeface="Gregor"/>
              </a:rPr>
              <a:t>б</a:t>
            </a:r>
            <a:r>
              <a:rPr lang="ru-RU" sz="2000" b="0" i="0" dirty="0">
                <a:effectLst/>
                <a:latin typeface="Gregor"/>
              </a:rPr>
              <a:t> — пчелы (</a:t>
            </a:r>
            <a:r>
              <a:rPr lang="ru-RU" sz="2000" b="0" i="1" dirty="0" err="1">
                <a:effectLst/>
                <a:latin typeface="Gregor"/>
              </a:rPr>
              <a:t>Apismellifera</a:t>
            </a:r>
            <a:r>
              <a:rPr lang="ru-RU" sz="2000" b="0" i="0" dirty="0">
                <a:effectLst/>
                <a:latin typeface="Gregor"/>
              </a:rPr>
              <a:t>); </a:t>
            </a:r>
          </a:p>
          <a:p>
            <a:r>
              <a:rPr lang="ru-RU" sz="2000" b="1" i="1" dirty="0">
                <a:effectLst/>
                <a:latin typeface="Gregor"/>
              </a:rPr>
              <a:t>в</a:t>
            </a:r>
            <a:r>
              <a:rPr lang="ru-RU" sz="2000" b="0" i="0" dirty="0">
                <a:effectLst/>
                <a:latin typeface="Gregor"/>
              </a:rPr>
              <a:t> — бабочки (</a:t>
            </a:r>
            <a:r>
              <a:rPr lang="ru-RU" sz="2000" b="0" i="1" dirty="0" err="1">
                <a:effectLst/>
                <a:latin typeface="Gregor"/>
              </a:rPr>
              <a:t>Papilioxuthus</a:t>
            </a:r>
            <a:r>
              <a:rPr lang="ru-RU" sz="2000" b="0" i="0" dirty="0">
                <a:effectLst/>
                <a:latin typeface="Gregor"/>
              </a:rPr>
              <a:t>); </a:t>
            </a:r>
          </a:p>
          <a:p>
            <a:r>
              <a:rPr lang="ru-RU" sz="2000" b="1" i="1" dirty="0">
                <a:effectLst/>
                <a:latin typeface="Gregor"/>
              </a:rPr>
              <a:t>г</a:t>
            </a:r>
            <a:r>
              <a:rPr lang="ru-RU" sz="2000" b="0" i="0" dirty="0">
                <a:effectLst/>
                <a:latin typeface="Gregor"/>
              </a:rPr>
              <a:t> — плодовой мухи (</a:t>
            </a:r>
            <a:r>
              <a:rPr lang="ru-RU" sz="2000" b="0" i="1" dirty="0" err="1">
                <a:effectLst/>
                <a:latin typeface="Gregor"/>
              </a:rPr>
              <a:t>Drosophilamelanogaster</a:t>
            </a:r>
            <a:r>
              <a:rPr lang="ru-RU" sz="2000" b="0" i="0" dirty="0">
                <a:effectLst/>
                <a:latin typeface="Gregor"/>
              </a:rPr>
              <a:t>). На графике </a:t>
            </a:r>
            <a:r>
              <a:rPr lang="ru-RU" sz="2000" b="1" i="1" dirty="0">
                <a:effectLst/>
                <a:latin typeface="Gregor"/>
              </a:rPr>
              <a:t>в</a:t>
            </a:r>
            <a:r>
              <a:rPr lang="ru-RU" sz="2000" b="0" i="0" dirty="0">
                <a:effectLst/>
                <a:latin typeface="Gregor"/>
              </a:rPr>
              <a:t> показана спектральная специфичность только узкополосных рецепторов среди известных восьми фоторецепторов бабочки.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71467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DF254-CC74-4991-A7C7-DD34455A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665" y="247650"/>
            <a:ext cx="9601200" cy="1485900"/>
          </a:xfrm>
        </p:spPr>
        <p:txBody>
          <a:bodyPr/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Gregor"/>
              </a:rPr>
              <a:t>Эксперимент по различению цвета раком-богомолом</a:t>
            </a:r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C122F5E-0213-4A33-BA66-E25D991AAE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0794" y="2270527"/>
            <a:ext cx="440317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582905-A241-4D04-8C4C-6DF5414794E9}"/>
              </a:ext>
            </a:extLst>
          </p:cNvPr>
          <p:cNvSpPr txBox="1"/>
          <p:nvPr/>
        </p:nvSpPr>
        <p:spPr>
          <a:xfrm>
            <a:off x="1147665" y="1881609"/>
            <a:ext cx="454634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1" dirty="0">
                <a:solidFill>
                  <a:srgbClr val="000000"/>
                </a:solidFill>
                <a:effectLst/>
                <a:latin typeface="Gregor"/>
              </a:rPr>
              <a:t>Горизонтальные пунктирные линии</a:t>
            </a:r>
            <a:r>
              <a:rPr lang="ru-RU" b="0" i="0" dirty="0">
                <a:solidFill>
                  <a:srgbClr val="000000"/>
                </a:solidFill>
                <a:effectLst/>
                <a:latin typeface="Gregor"/>
              </a:rPr>
              <a:t> показывают границы для 50% (вероятность) и 60% (дискриминация). </a:t>
            </a:r>
          </a:p>
          <a:p>
            <a:r>
              <a:rPr lang="ru-RU" b="1" i="1" dirty="0">
                <a:solidFill>
                  <a:srgbClr val="000000"/>
                </a:solidFill>
                <a:effectLst/>
                <a:latin typeface="Gregor"/>
              </a:rPr>
              <a:t>а</a:t>
            </a:r>
            <a:r>
              <a:rPr lang="ru-RU" b="0" i="0" dirty="0">
                <a:solidFill>
                  <a:srgbClr val="000000"/>
                </a:solidFill>
                <a:effectLst/>
                <a:latin typeface="Gregor"/>
              </a:rPr>
              <a:t> — Реакция животных, обученных выбирать свет с длиной волны 470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Gregor"/>
              </a:rPr>
              <a:t>нм</a:t>
            </a:r>
            <a:r>
              <a:rPr lang="ru-RU" b="0" i="0" dirty="0">
                <a:solidFill>
                  <a:srgbClr val="000000"/>
                </a:solidFill>
                <a:effectLst/>
                <a:latin typeface="Gregor"/>
              </a:rPr>
              <a:t> (n=7) и протестированных на более длинных волнах. </a:t>
            </a:r>
          </a:p>
          <a:p>
            <a:r>
              <a:rPr lang="ru-RU" b="1" i="1" dirty="0">
                <a:solidFill>
                  <a:srgbClr val="000000"/>
                </a:solidFill>
                <a:effectLst/>
                <a:latin typeface="Gregor"/>
              </a:rPr>
              <a:t>в</a:t>
            </a:r>
            <a:r>
              <a:rPr lang="ru-RU" b="0" i="0" dirty="0">
                <a:solidFill>
                  <a:srgbClr val="000000"/>
                </a:solidFill>
                <a:effectLst/>
                <a:latin typeface="Gregor"/>
              </a:rPr>
              <a:t> — Реакция животных, обученных выбирать свет с длиной волны 570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Gregor"/>
              </a:rPr>
              <a:t>нм</a:t>
            </a:r>
            <a:r>
              <a:rPr lang="ru-RU" b="0" i="0" dirty="0">
                <a:solidFill>
                  <a:srgbClr val="000000"/>
                </a:solidFill>
                <a:effectLst/>
                <a:latin typeface="Gregor"/>
              </a:rPr>
              <a:t> (n=4) и проверенных на более коротких волнах. Число над каждой точкой указывает протестированный интервал длин волн. </a:t>
            </a:r>
          </a:p>
          <a:p>
            <a:r>
              <a:rPr lang="ru-RU" b="1" i="1" dirty="0">
                <a:solidFill>
                  <a:srgbClr val="000000"/>
                </a:solidFill>
                <a:effectLst/>
                <a:latin typeface="Gregor"/>
              </a:rPr>
              <a:t>б</a:t>
            </a:r>
            <a:r>
              <a:rPr lang="ru-RU" b="0" i="0" dirty="0">
                <a:solidFill>
                  <a:srgbClr val="000000"/>
                </a:solidFill>
                <a:effectLst/>
                <a:latin typeface="Gregor"/>
              </a:rPr>
              <a:t> и </a:t>
            </a:r>
            <a:r>
              <a:rPr lang="ru-RU" b="1" i="1" dirty="0">
                <a:solidFill>
                  <a:srgbClr val="000000"/>
                </a:solidFill>
                <a:effectLst/>
                <a:latin typeface="Gregor"/>
              </a:rPr>
              <a:t>г</a:t>
            </a:r>
            <a:r>
              <a:rPr lang="ru-RU" b="0" i="0" dirty="0">
                <a:solidFill>
                  <a:srgbClr val="000000"/>
                </a:solidFill>
                <a:effectLst/>
                <a:latin typeface="Gregor"/>
              </a:rPr>
              <a:t> — Примеры животных, делающих выбор.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132689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Урожай</Template>
  <TotalTime>48</TotalTime>
  <Words>197</Words>
  <Application>Microsoft Office PowerPoint</Application>
  <PresentationFormat>Широкоэкранный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Franklin Gothic Book</vt:lpstr>
      <vt:lpstr>Gregor</vt:lpstr>
      <vt:lpstr>Times New Roman</vt:lpstr>
      <vt:lpstr>Уголки</vt:lpstr>
      <vt:lpstr>Физиология зрительного анализатора у животных </vt:lpstr>
      <vt:lpstr>Презентация PowerPoint</vt:lpstr>
      <vt:lpstr>Пример того, как кошка видит цвета (без учета других параметров зрения)</vt:lpstr>
      <vt:lpstr>Различие соотношения палочек и колбочек в сетчатке различных животных</vt:lpstr>
      <vt:lpstr>Монохроматы L-типа</vt:lpstr>
      <vt:lpstr>Обладатели S-колбочек с максимальной чувствительностью в ближнем УФ-диапазоне (около 360 нм)</vt:lpstr>
      <vt:lpstr>Презентация PowerPoint</vt:lpstr>
      <vt:lpstr>Спектральная чувствительность фоторецепторов</vt:lpstr>
      <vt:lpstr>Эксперимент по различению цвета раком-богомолом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Milena Tikhomirova</dc:creator>
  <cp:lastModifiedBy>Milena Tikhomirova</cp:lastModifiedBy>
  <cp:revision>4</cp:revision>
  <dcterms:created xsi:type="dcterms:W3CDTF">2021-04-15T17:00:57Z</dcterms:created>
  <dcterms:modified xsi:type="dcterms:W3CDTF">2021-04-15T17:49:27Z</dcterms:modified>
</cp:coreProperties>
</file>