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89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91" r:id="rId13"/>
    <p:sldId id="267" r:id="rId14"/>
    <p:sldId id="292" r:id="rId15"/>
    <p:sldId id="268" r:id="rId16"/>
    <p:sldId id="269" r:id="rId17"/>
    <p:sldId id="293" r:id="rId18"/>
    <p:sldId id="270" r:id="rId19"/>
    <p:sldId id="294" r:id="rId20"/>
    <p:sldId id="271" r:id="rId21"/>
    <p:sldId id="272" r:id="rId22"/>
    <p:sldId id="296" r:id="rId23"/>
    <p:sldId id="273" r:id="rId24"/>
    <p:sldId id="274" r:id="rId25"/>
    <p:sldId id="275" r:id="rId26"/>
    <p:sldId id="278" r:id="rId27"/>
    <p:sldId id="279" r:id="rId28"/>
    <p:sldId id="295" r:id="rId29"/>
    <p:sldId id="280" r:id="rId30"/>
    <p:sldId id="281" r:id="rId31"/>
    <p:sldId id="282" r:id="rId32"/>
    <p:sldId id="297" r:id="rId33"/>
    <p:sldId id="283" r:id="rId34"/>
    <p:sldId id="298" r:id="rId35"/>
    <p:sldId id="284" r:id="rId36"/>
    <p:sldId id="285" r:id="rId37"/>
    <p:sldId id="286" r:id="rId38"/>
    <p:sldId id="287" r:id="rId39"/>
    <p:sldId id="288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57;&#1058;&#1056;&#1048;&#1043;&#1059;&#1065;&#1048;&#1049;%20&#1051;&#1048;&#1064;&#1040;&#1049;%20-%20RINGWORM.mp4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ru.wikipedia.org/wiki/%D0%9A%D0%BB%D0%BE%D1%82%D1%80%D0%B8%D0%BC%D0%B0%D0%B7%D0%BE%D0%BB" TargetMode="External"/><Relationship Id="rId7" Type="http://schemas.openxmlformats.org/officeDocument/2006/relationships/hyperlink" Target="http://ru.wikipedia.org/wiki/%D0%99%D0%BE%D0%B4" TargetMode="External"/><Relationship Id="rId2" Type="http://schemas.openxmlformats.org/officeDocument/2006/relationships/hyperlink" Target="http://ru.wikipedia.org/wiki/%D0%9C%D0%B8%D0%BA%D0%BE%D0%BD%D0%B0%D0%B7%D0%BE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riseofulvin" TargetMode="External"/><Relationship Id="rId5" Type="http://schemas.openxmlformats.org/officeDocument/2006/relationships/hyperlink" Target="http://ru.wikipedia.org/w/index.php?title=%D0%9C%D0%B8%D0%BA%D0%BE%D1%81%D0%B5%D0%BF%D1%82%D0%B8%D0%BD&amp;action=edit&amp;redlink=1" TargetMode="External"/><Relationship Id="rId4" Type="http://schemas.openxmlformats.org/officeDocument/2006/relationships/hyperlink" Target="http://ru.wikipedia.org/wiki/%D0%9A%D0%B5%D1%82%D0%BE%D0%BA%D0%BE%D0%BD%D0%B0%D0%B7%D0%BE%D0%B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4;&#1105;&#1073;&#1072;%20&#1076;&#1080;&#1079;&#1077;&#1085;&#1090;&#1077;&#1088;&#1080;&#1081;&#1085;&#1072;&#1103;.mp4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&#1051;&#1103;&#1084;&#1073;&#1083;&#1080;&#1080;%20&#1087;&#1086;&#1076;%20&#1084;&#1080;&#1082;&#1088;&#1086;&#1089;&#1082;&#1086;&#1087;&#1086;&#1084;.mp4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78;&#1080;&#1074;&#1099;&#1077;%20&#1090;&#1088;&#1080;&#1093;&#1086;&#1084;&#1086;&#1085;&#1072;&#1076;&#1099;,%20&#1078;&#1075;&#1091;&#1090;&#1080;&#1082;&#1086;&#1074;&#1072;&#1103;%20&#1092;&#1086;&#1088;&#1084;&#1072;.mp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ginekolog.policlinica.ru/kontracep17_1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medlib.ru/ru/book/ISBN9785970436424.html" TargetMode="External"/><Relationship Id="rId2" Type="http://schemas.openxmlformats.org/officeDocument/2006/relationships/hyperlink" Target="http://www.studmedlib.ru/ru/book/ISBN978597043641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dcollegelib.ru/book/ISBN9785970429334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1300"/>
            <a:ext cx="7766936" cy="16256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90C2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2956920"/>
            <a:ext cx="8144933" cy="1236820"/>
          </a:xfrm>
        </p:spPr>
        <p:txBody>
          <a:bodyPr>
            <a:normAutofit/>
          </a:bodyPr>
          <a:lstStyle/>
          <a:p>
            <a:pPr marL="457200" algn="ctr">
              <a:lnSpc>
                <a:spcPct val="115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Грибковые 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протозойные  инфекции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9387" y="2263001"/>
            <a:ext cx="3058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ru-RU" sz="16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Компьютерная лекция</a:t>
            </a:r>
            <a:r>
              <a:rPr lang="ru-RU" sz="30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b="1" kern="0" cap="small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500" y="4193740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Дисциплина 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cap="small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Специальность: «Сестринское дело»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013700" y="5708650"/>
            <a:ext cx="39973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преподаватель дисциплины</a:t>
            </a: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микробиологии и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иммунологии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Донгузова Елена </a:t>
            </a:r>
            <a:r>
              <a:rPr lang="ru-RU" alt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alt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286" y="6077982"/>
            <a:ext cx="1757020" cy="481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Красноярск 2017 г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5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753" y="245449"/>
            <a:ext cx="753591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Эритразма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Заболевание, вызываемое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коринебактериями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относится к группе бактериальных дерматомикозов и имеет хроническое рецидивирующее течение.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Развивается при: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потливости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несоблюдении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личной гигиены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провоцирующими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факторами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высокие показатели: </a:t>
            </a: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влажности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воздуха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окружающей среды.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://www.neboleem.net/images/stories/news1/erythras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69" y="115311"/>
            <a:ext cx="4242505" cy="41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0" y="271763"/>
            <a:ext cx="724131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 встречается преимущественно у молодых людей в возрасте 20-25 лет.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Характеризуется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появлением в кожных складках точечных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пятен: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неправильной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светло-коричневого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кирпично-красного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цвета,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увеличиваясь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размерах,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сливаются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образуют крупные, четко очерченные, фестончатые по краю, слегка шелушащиеся очаги.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medbooking.com/gallery/4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0"/>
            <a:ext cx="4533900" cy="42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45008"/>
            <a:ext cx="1153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Высыпания локализуются в:</a:t>
            </a: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пахово-бедренных </a:t>
            </a: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подмышечных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складках,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складках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живота,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молочными железами,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пальцами стоп,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вокруг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заднего прохода.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Воспалительные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явления и субъективные ощущения в виде зуда обычно отсутствуют или имеют умеренное проявление.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неблагоприятных условиях (высокая температура окружающей среды, потливость, ожирение) возможны осложнения в виде опрелости.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360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54" y="296358"/>
            <a:ext cx="789362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отрубевидного лишая ставят на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анамнеза,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картины,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йодной пробы,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обнаружения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элементов грибка при микроскопическом исследовании пораженных тканей кожи.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необходимость дифференцировать заболевание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с:</a:t>
            </a: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витилиго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розовым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лишаем,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сифилитической розеолой.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http://www.skininfection.ru/wp-content/uploads/2010/04/Pityr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39" y="0"/>
            <a:ext cx="3910061" cy="26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171440"/>
            <a:ext cx="1181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Диагноз эритразмы ставят на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основании:</a:t>
            </a:r>
          </a:p>
          <a:p>
            <a:pPr marL="4000500" lvl="8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анамнеза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0" lvl="8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характерной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клинической картины.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4958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подтверждения диагноза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используют:</a:t>
            </a:r>
          </a:p>
          <a:p>
            <a:pPr marL="2628900" lvl="5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лампу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Вуда (в пораженных областях отмечается кораллово-красное свечение)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28900" lvl="5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проводят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бактериологическое исследование соскобов (выявляют тонкие нити возбудителя и мелкие споры).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7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225527"/>
            <a:ext cx="654280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kern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Дерматомикозы</a:t>
            </a:r>
          </a:p>
          <a:p>
            <a:pPr algn="ctr">
              <a:spcAft>
                <a:spcPts val="0"/>
              </a:spcAft>
            </a:pP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Трихомикозы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фавус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трихофития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микроспория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грибковые заболевания, поражающие волосистую часть головы.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Микроспория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стригущий лишай, встречается наиболее часто.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заболевание частичным облысением, имеющим вид небольших пятен.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лишенной волос коже наблюдается шелушение. 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ok-t.ru/helpiksorg/baza3/28477439620.files/image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609" y="422212"/>
            <a:ext cx="5162100" cy="47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846" y="199026"/>
            <a:ext cx="8298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Диагностируется стригущий лишай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визуальном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осмотре под специальной лампой,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свете которой пораженные болезнью участки выглядят ярко-зелеными.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окончательной постановки диагноза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делается: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соскоб 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посев либо микроскопическое исследование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4" y="0"/>
            <a:ext cx="3640666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5600" y="254506"/>
            <a:ext cx="113919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чрезвычайно заразно, особенно подвержены ему дети.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Ребенка, у которого обнаружена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микроспория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следует изолировать от общения со сверстниками до разрешения врача. </a:t>
            </a:r>
          </a:p>
          <a:p>
            <a:pPr lvl="0" algn="just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стригущего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лишая: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больное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животное – кошка, собака. </a:t>
            </a:r>
            <a:endParaRPr lang="ru-RU" sz="40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1101436" y="5164282"/>
            <a:ext cx="1537855" cy="10494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71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936" y="152400"/>
            <a:ext cx="90121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Дерматофития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стоп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всего происходит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бассейне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сауне </a:t>
            </a: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пляже,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86100" lvl="6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обувь.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Локализуется 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дерматофития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пальцами (чаще всего),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подошве, может сопровождаться пузырьковыми высыпаниями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dermatology.ucoz.ru/dermatomik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59" y="0"/>
            <a:ext cx="3030941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0" y="151180"/>
            <a:ext cx="11658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риска находятся:</a:t>
            </a: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страдающие от повышенной потливости ног. </a:t>
            </a:r>
          </a:p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 следует бороться с этим неприятным явлением: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регулярно делать ножные ванночки – к примеру, 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морской солью 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дубовой корой;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специальные кремы с противогрибковым и антибактериальным эффектом,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присыпки. 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2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318" y="232724"/>
            <a:ext cx="6096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микозов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Кератомикозы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Дерматомикозы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Кандидомикозы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Глубокие микозы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81" y="312468"/>
            <a:ext cx="76373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противогрибковые препараты: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r>
              <a:rPr lang="ru-RU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Миконазол"/>
              </a:rPr>
              <a:t>Миконазол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r>
              <a:rPr lang="ru-RU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лотримазол"/>
              </a:rPr>
              <a:t>Клотримазол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r>
              <a:rPr lang="ru-RU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Кетоконазол"/>
              </a:rPr>
              <a:t>Кетоконазол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r>
              <a:rPr lang="ru-RU" sz="2800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Микосептин (page does not exist)"/>
              </a:rPr>
              <a:t>Микосептин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лечения особо сложных случаев, когда глубоко поражены кожные, волосяные или ногтевые покровы, применяют орально </a:t>
            </a:r>
            <a:r>
              <a:rPr lang="ru-RU" sz="28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en:Griseofulvin"/>
              </a:rPr>
              <a:t>Griseofulvin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настойка </a:t>
            </a:r>
            <a:r>
              <a:rPr lang="ru-RU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Йод"/>
              </a:rPr>
              <a:t>йода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vidal.ru/upload/products/zalain-crea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72" y="0"/>
            <a:ext cx="4197928" cy="4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281" y="5188059"/>
            <a:ext cx="117648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продолжают 1-2 недели (до исчезновения симптомов) и 1 неделю после этого, для исключения рецидива.</a:t>
            </a:r>
          </a:p>
        </p:txBody>
      </p:sp>
    </p:spTree>
    <p:extLst>
      <p:ext uri="{BB962C8B-B14F-4D97-AF65-F5344CB8AC3E}">
        <p14:creationId xmlns:p14="http://schemas.microsoft.com/office/powerpoint/2010/main" val="2909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582" y="125244"/>
            <a:ext cx="718011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Кандидомикоз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 к группе условно-патогенных дрожжевых грибов.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связано: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применением антибиотиков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развитием </a:t>
            </a:r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дисбактериозов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виды (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например) входят в состав нормальной микробной флоры организма человека.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gribkanet.com/wp-content/uploads/2015/02/gribok-na-lice-rebjonka-e1422367820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465" y="71267"/>
            <a:ext cx="4501399" cy="310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7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7" y="218899"/>
            <a:ext cx="116655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кандидозы возникают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эндогенно -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следствие дисфункций иммунной системы и метаболических нарушений (сахарный диабет, применение </a:t>
            </a:r>
            <a:r>
              <a:rPr lang="ru-RU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глюкокортикоидов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др.). </a:t>
            </a: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Урогенитальный кандидоз - передается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половым путем. </a:t>
            </a:r>
          </a:p>
          <a:p>
            <a:pPr lvl="0" algn="just"/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настоящее время грибы рода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(чаще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одни из наиболее распространенных возбудителей оппортунистических микозов.</a:t>
            </a:r>
            <a:endParaRPr lang="ru-RU" sz="36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13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7" y="336203"/>
            <a:ext cx="116031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типичные клинические проявления 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молочница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(чаще ротовой полости),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4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вульвовагинит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4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диссеминированный </a:t>
            </a: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кандидоз.</a:t>
            </a:r>
            <a:endParaRPr lang="ru-RU" sz="4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vitaportal.ru/sites/default/files/imagecache/slideshow_img_2/story_files/yeast-candida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32356"/>
            <a:ext cx="5257800" cy="32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6974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Глубокие микозы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Аспергиллез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Грибы этого рода широко распространены в почве, на растениях (зерновые культуры), в воде.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попадают в воздух.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Повсеместная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распространенность аспергилл делает их наиболее опасными агентами для пациентов с дефектами иммунной системы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ww.ordodeus.ru/Aspergill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72" y="1"/>
            <a:ext cx="491252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900" y="4401205"/>
            <a:ext cx="11823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Клинически аспергиллезы протекают с: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преимущественным поражением легких,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сопровождаются выраженными аллергическими реакциями,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у лиц с иммунодефицитом может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генерализованно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возникать диссеминированный аспергиллез, часто заканчивающийся летально.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663" y="177198"/>
            <a:ext cx="114900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Протозойные инфекции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Амёбиаз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just">
              <a:spcAft>
                <a:spcPts val="0"/>
              </a:spcAft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Антропонозная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инвазия с фекально-оральным механизмом передачи, которая характеризуется хроническим рецидивирующим колитом с внекишечными проявлениями. 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Источником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больной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амёбиазом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амёб.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Заражение происходит: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фекально-оральным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путем при употреблении инфицированных цистами воды и свежих овощей и зелени.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контакте:</a:t>
            </a:r>
          </a:p>
          <a:p>
            <a:pPr marL="2286000" lvl="4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анальных сексуальных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практиках.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Цисты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могут дополнительно распространяться тараканами. </a:t>
            </a:r>
            <a:endParaRPr lang="ru-RU" sz="28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81" y="1968211"/>
            <a:ext cx="4881419" cy="252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372" y="218762"/>
            <a:ext cx="116528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и профилактика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0" lvl="4" indent="-342900" algn="just">
              <a:buFont typeface="Wingdings" panose="05000000000000000000" pitchFamily="2" charset="2"/>
              <a:buChar char="Ø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благоприятный.</a:t>
            </a:r>
            <a:endParaRPr lang="ru-RU" sz="32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больные амёбиазом госпитализируются.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Изоляция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лечение проводятся до полного клинического выздоровления.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Здоровые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носители цист и просветных форм не допускаются к работе в системе общественного питания.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очаге заболевания проводят дезинфекцию.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проводят как при других желудочно-кишечных инфекциях.</a:t>
            </a:r>
            <a:endParaRPr lang="ru-RU" sz="3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9289473" y="1111827"/>
            <a:ext cx="872836" cy="9247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4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408" y="102179"/>
            <a:ext cx="112914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Лямблиоз (</a:t>
            </a:r>
            <a:r>
              <a:rPr lang="ru-RU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гиардиаз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Заболевание,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вызываемое простейшими - лямблиями, паразитирующими в тонкой кишке, иногда в желчном пузыре.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происходит при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употреблении: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загрязнённых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цистами продуктов питания (особенно не подвергающихся термической обработке - фрукты, овощи, ягоды)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через загрязнённые цистами руки и предметы обихода.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file"/>
          </p:cNvPr>
          <p:cNvSpPr/>
          <p:nvPr/>
        </p:nvSpPr>
        <p:spPr>
          <a:xfrm>
            <a:off x="9414163" y="1953490"/>
            <a:ext cx="1413164" cy="7585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-44495"/>
            <a:ext cx="10775373" cy="66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3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99" y="87305"/>
            <a:ext cx="1182370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ликвидация токсикоза, улучшение ферментативной активности кишечника, коррекция иммунологического статуса. 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Второй этап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противопаразитарная терапия препаратами, воздействующими на простейших: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трихопол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фуразолидон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тиберал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этап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повышение защитных сил организма и создание условий, которые препятствуют размножению лямблий в кишечнике и желчном пузыре. </a:t>
            </a:r>
            <a:endParaRPr lang="ru-RU" sz="28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острых формах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можно использовать одноэтапную схему лечения курсом противопаразитарной терапии. Препаратом выбора является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курсом лечения 5-7 дней. </a:t>
            </a:r>
            <a:endParaRPr lang="ru-RU" sz="2800" dirty="0">
              <a:solidFill>
                <a:srgbClr val="FF0000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Больным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лямблиозом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помимо лечения, которое назначает врач, необходимо соблюдать диету.</a:t>
            </a:r>
            <a:endParaRPr lang="ru-RU" sz="2800" dirty="0">
              <a:solidFill>
                <a:srgbClr val="FF0000"/>
              </a:solidFill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190" y="162183"/>
            <a:ext cx="11508510" cy="590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Заболевания, вызываемые грибами –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микозы.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Выделяют следующие основные группы микозов: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Кератомикозы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при которых поражается только роговой слой эпидермиса, не вызывают воспалений. Придатки кожи не поражаются.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Дерматомикозы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при которых поражается дерма. Вызывается выраженная воспалительная реакция кожи, поражаются придатки кожи.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15137"/>
            <a:ext cx="7051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заключается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своевременном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выявлении больных лямблиозом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izppp.ru/wp-content/uploads/2014/12/54688684864468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000" y="2448967"/>
            <a:ext cx="11836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Проводится обследование на носительство лямблий детей, страдающих неустойчивым стулом.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защищать продукты питания от загрязнения, вести борьбу с мухами.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Запрещается использовать воду из открытых водоемов без предварительного кипячения, употреблять немытые овощи и фрукты.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 соблюдать правила личной гигиены.</a:t>
            </a:r>
            <a:endParaRPr lang="ru-RU" sz="28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90" y="0"/>
            <a:ext cx="86637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Трихомониаз. </a:t>
            </a:r>
            <a:endParaRPr lang="ru-RU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Возбудитель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влагалищная трихомонада (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Trichomonas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vaginalis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rgbClr val="FF0000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Трихомониаз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опасен в первую очередь тяжелыми последствиями в виде осложнений, которые могут быть причиной бесплодия, патологии беременности и тому подобного.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обитания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трихомониаза - 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мужском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организме: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уретра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предстательная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железа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семенные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пузырьки,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женском:</a:t>
            </a:r>
          </a:p>
          <a:p>
            <a:pPr marL="1714500" lvl="3" indent="-34290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влагалище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www.ayzdorov.ru/images/chto/trihomonia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28" y="0"/>
            <a:ext cx="322317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>
            <a:hlinkClick r:id="rId3" action="ppaction://hlinkfile"/>
          </p:cNvPr>
          <p:cNvSpPr/>
          <p:nvPr/>
        </p:nvSpPr>
        <p:spPr>
          <a:xfrm>
            <a:off x="8582891" y="3262745"/>
            <a:ext cx="1610591" cy="165215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019" y="194167"/>
            <a:ext cx="5285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при первом попадании в организм трихомонады всегда вызывают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уретрит.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Заражение происходит половым путем при контакте с больным или носителем инфекции. 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Инкубационный период составляет 1-4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8" y="194167"/>
            <a:ext cx="6401542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264997"/>
            <a:ext cx="6854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заболевания у женщин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влагалища (обычно желтые, иногда с неприятным запахом);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зуд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покраснение наружных половых органов;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мочеиспускании;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половых контактах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chh.ru/all/b7/trihomoniaz_zp3y9ghyu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0"/>
            <a:ext cx="47339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7" y="181958"/>
            <a:ext cx="67021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заболевания у мужчин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мужчин заболевание в большинстве случаев протекает бессимптомно.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Иногда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трихомониазе у мужчин возникают следующие симптомы: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выделения из мочеиспускательного канала;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 и жжение при мочеиспускании;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поражении предстательной железы - симптомы простатита.</a:t>
            </a:r>
            <a:endParaRPr lang="ru-RU" sz="3200" dirty="0">
              <a:solidFill>
                <a:prstClr val="black"/>
              </a:solidFill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306" r="10592" b="11061"/>
          <a:stretch/>
        </p:blipFill>
        <p:spPr>
          <a:xfrm>
            <a:off x="7038109" y="904646"/>
            <a:ext cx="5153891" cy="43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0"/>
            <a:ext cx="118491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 случайных половых связей, особенно с представителями группы риска по половым инфекциям,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использование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презерватива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оральных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противопротозойных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препаратов:</a:t>
            </a:r>
          </a:p>
          <a:p>
            <a:pPr marL="2286000" lvl="4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метронидазол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0" lvl="4" indent="-457200" algn="just">
              <a:buFont typeface="Wingdings" panose="05000000000000000000" pitchFamily="2" charset="2"/>
              <a:buChar char="Ø"/>
            </a:pPr>
            <a:r>
              <a:rPr lang="ru-RU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тинидазол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Половые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партнеры должны пройти курс лечения одновременно, с целью повышения уровня результативности лечения и снижения вероятности последующей передачи или повторного заражения инфекцией.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протяжении курса лечения необходимо избегать половых контактов, до того момента, пока не исчезнут симптомы, и пока партнеры не будут вылечены.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xn--80achd5ad.xn--p1ai/images/traditional_medicine/venerologiya/trixomonia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27" y="1060027"/>
            <a:ext cx="2128116" cy="17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217043"/>
            <a:ext cx="96393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algn="just">
              <a:lnSpc>
                <a:spcPct val="200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  <a:endParaRPr lang="ru-RU" sz="2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В чем заключаются отличия в строении клетки грибов?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Перечислите заболевания, вызванные грибами. В чем их особенности?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Особенности протозойных инфекций.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Что такое цисты?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" y="148422"/>
            <a:ext cx="11684000" cy="5331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Учебно-методическое и информационное обеспечение учебной дисциплины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: учебник / ред. В. В. Зверев, Е. В. Буданова. - 8-е изд., стер. - М. : Академия, 2014. - 281 с.</a:t>
            </a:r>
          </a:p>
          <a:p>
            <a:pPr marL="457200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645900" cy="6188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Дополнительная литература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1. - 448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http://www.studmedlib.ru/ru/book/ISBN9785970436417.html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микробиология, вирусология и иммунология [Электронный ресурс] : учебник : в 2 т. / ред. В. В. Зверев, М. Н. Бойченко. - М. : ГЭОТАР-Медиа, 2016. - Т. 2. - 480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http://www.studmedlib.ru/ru/book/ISBN9785970436424.html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Черкес, Ф. К. Микробиология : учебник / Ф. К. Черкес, Л. Б. Богоявленская, Н. А. Бельская ; ред. Ф. К. Черкес. - Стер. изд. - М. : Альянс, 2014. - 512 с.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SzPts val="1200"/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Основы микробиологии и иммунологии [Электронный ресурс] : учеб. для мед. училищ и колледжей / ред. В. В. Зверев, М. Н. Бойченко. - М. : ГЭОТАР-Медиа, 2014. - 368 с. Режим доступа: 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http://www.medcollegelib.ru/book/ISBN9785970429334.html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00" y="221152"/>
            <a:ext cx="8585200" cy="4586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Электронные ресурсы: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КрасГМУ «Colibris»;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ВУЗ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Консультант студента Колледж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ЭМБ Консультант врача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Айбукс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Букап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Лань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ЭБС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Юрайт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СПС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КонсультантПлюс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НЭБ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eLibrary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200" y="259798"/>
            <a:ext cx="11988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Кандидомикозы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вызываются грибками рода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которых могут поражаться слизистые оболочки рта, кожа, ногти и внутренние </a:t>
            </a: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органы.</a:t>
            </a:r>
          </a:p>
          <a:p>
            <a:pPr lvl="0" algn="just">
              <a:lnSpc>
                <a:spcPct val="115000"/>
              </a:lnSpc>
            </a:pPr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Глубокие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микозы </a:t>
            </a:r>
            <a:r>
              <a:rPr lang="ru-RU" sz="4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поражаются глубокие слои кожи, слизистые оболочки, мышцы, кости, внутренние органы.</a:t>
            </a:r>
          </a:p>
        </p:txBody>
      </p:sp>
    </p:spTree>
    <p:extLst>
      <p:ext uri="{BB962C8B-B14F-4D97-AF65-F5344CB8AC3E}">
        <p14:creationId xmlns:p14="http://schemas.microsoft.com/office/powerpoint/2010/main" val="3191045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880" y="132009"/>
            <a:ext cx="113584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Кератомикозы</a:t>
            </a:r>
            <a:endParaRPr lang="ru-RU" sz="2400" dirty="0"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числу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кератомикозов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отрубевидный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эритразму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тропические микозы: </a:t>
            </a: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черный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черепицеобразный </a:t>
            </a: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лишай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заболеваний данной группы характерны паразитирование патогенных грибков в поверхностных отделах рогового слоя эпидермиса и отсутствие видимой воспалительной реакции со стороны дермы. Кератомикозы не очень заразны (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малоконтагиозны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3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54" y="301217"/>
            <a:ext cx="73521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Лишай отрубевидный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Факторами, провоцирующими развитие болезни,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являются:</a:t>
            </a: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повышенная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потливость,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ношение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летом одежды из синтетических тканей,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несоблюдение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личной гигиены,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протекающие с длительной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лихорадкой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сахарный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диабет,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ожирение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lvl="3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себорея </a:t>
            </a:r>
          </a:p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Нередко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отрубевидный лишай возникает на фоне изменения химического состава пота (чаще при сдвиге рН в щелочную сторону).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://pro-lishaj.ru/wp-content/uploads/2013/05/otrubevidnyj-lishaj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19" y="301217"/>
            <a:ext cx="4208656" cy="26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kzdravie.com/wp-content/uploads/2013/03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504" y="3695700"/>
            <a:ext cx="4473496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2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224669"/>
            <a:ext cx="661554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встречается: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у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людей.</a:t>
            </a:r>
          </a:p>
          <a:p>
            <a:pPr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кожных покровах и в устьях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фолликулов:</a:t>
            </a: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пушковых волос желтовато-бурых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lvl="2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коричнево-красных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пятен 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невоспалительного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характера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prolico.ru/wp-content/uploads/2014/10/2010-04-16_165423_DSC01398-300x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7" y="579437"/>
            <a:ext cx="4484365" cy="33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" y="118287"/>
            <a:ext cx="1189510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Первоначально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пятна: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небольшие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округлой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формы,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мере развития болезни они увеличиваются в размерах,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приобретая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неправильные очертания и сливаясь между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собой,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пятна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локализуются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</a:p>
          <a:p>
            <a:pPr marL="4114800" lvl="8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плечах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14800" lvl="8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спине </a:t>
            </a:r>
          </a:p>
          <a:p>
            <a:pPr marL="4114800" lvl="8" indent="-457200"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шее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/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Иногда 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заболевание сопровождается легким зудом.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6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384"/>
            <a:ext cx="7883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поскабливании на поверхности высыпаний появляются мелкие отрубевидные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чешуйки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обработке пораженных участков спиртовым раствором йода кожа становится темно-коричневого цвета (положительная йодная проба).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http://netrodinkam.ru/wp-content/uploads/2012/05/rozoviy-lishay-y-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114" y="135949"/>
            <a:ext cx="3950381" cy="260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326" y="3811012"/>
            <a:ext cx="11715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интенсивном воздействии ультрафиолетового излучения отмечается гибель грибка, однако пораженные участки не загорают и четко выделяются на фоне потемневшей кожи.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последующих облучениях пигментация кожи восстанавливается.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Зимой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нередки рецидивы заболевания.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</TotalTime>
  <Words>1592</Words>
  <Application>Microsoft Office PowerPoint</Application>
  <PresentationFormat>Широкоэкранный</PresentationFormat>
  <Paragraphs>279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Antiqua</vt:lpstr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имени профессора В.Ф. Войно-Ясенецкого» Министерства здравоохранения и социального развития Российской Федерации</dc:title>
  <dc:creator>Max</dc:creator>
  <cp:lastModifiedBy>Ключников Кирилл Александрович</cp:lastModifiedBy>
  <cp:revision>45</cp:revision>
  <dcterms:created xsi:type="dcterms:W3CDTF">2015-09-16T12:34:05Z</dcterms:created>
  <dcterms:modified xsi:type="dcterms:W3CDTF">2018-08-07T08:40:08Z</dcterms:modified>
</cp:coreProperties>
</file>