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39" r:id="rId2"/>
    <p:sldId id="335" r:id="rId3"/>
    <p:sldId id="336" r:id="rId4"/>
    <p:sldId id="331" r:id="rId5"/>
    <p:sldId id="290" r:id="rId6"/>
    <p:sldId id="292" r:id="rId7"/>
    <p:sldId id="293" r:id="rId8"/>
    <p:sldId id="294" r:id="rId9"/>
    <p:sldId id="295" r:id="rId10"/>
    <p:sldId id="296" r:id="rId11"/>
    <p:sldId id="315" r:id="rId12"/>
    <p:sldId id="332" r:id="rId13"/>
    <p:sldId id="333" r:id="rId14"/>
    <p:sldId id="298" r:id="rId15"/>
    <p:sldId id="317" r:id="rId16"/>
    <p:sldId id="318" r:id="rId17"/>
    <p:sldId id="319" r:id="rId18"/>
    <p:sldId id="320" r:id="rId19"/>
    <p:sldId id="321" r:id="rId20"/>
    <p:sldId id="322" r:id="rId21"/>
    <p:sldId id="323" r:id="rId22"/>
    <p:sldId id="325" r:id="rId23"/>
    <p:sldId id="326" r:id="rId24"/>
    <p:sldId id="324" r:id="rId25"/>
    <p:sldId id="327" r:id="rId26"/>
    <p:sldId id="328" r:id="rId27"/>
    <p:sldId id="329" r:id="rId28"/>
    <p:sldId id="330" r:id="rId29"/>
    <p:sldId id="338" r:id="rId30"/>
    <p:sldId id="340" r:id="rId31"/>
    <p:sldId id="276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C0C0C0"/>
    <a:srgbClr val="EAEAEA"/>
    <a:srgbClr val="000000"/>
    <a:srgbClr val="CC0000"/>
    <a:srgbClr val="46ACAE"/>
    <a:srgbClr val="7EA5D0"/>
    <a:srgbClr val="6E815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95" autoAdjust="0"/>
    <p:restoredTop sz="94660" autoAdjust="0"/>
  </p:normalViewPr>
  <p:slideViewPr>
    <p:cSldViewPr>
      <p:cViewPr varScale="1">
        <p:scale>
          <a:sx n="73" d="100"/>
          <a:sy n="73" d="100"/>
        </p:scale>
        <p:origin x="-88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3258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47756D-0607-4E8F-A658-AF4DD2B9CCF7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B1EF7-D757-4E98-98E1-F86C878FBB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9994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3365500"/>
            <a:ext cx="6019800" cy="596900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19400" y="2743200"/>
            <a:ext cx="5715000" cy="533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08A12A-8DB2-41F2-AED8-10880BA35D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4523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6962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447800"/>
            <a:ext cx="8229600" cy="48006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8975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8331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8DDC02-7DAC-4DD8-831F-74EE86A99D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1311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2C0043-0FD3-408D-B253-74C6F54702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4859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2C6AFD-8B74-4F8D-B986-509AFB270A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1804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707648-ADA4-41F3-8CBA-E7FA9BDEFD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2218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896ED2-F289-4F41-828E-5DFACAFAB7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0024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028400-100F-4589-BF30-7EFFCDD1B2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6930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2F7364-80D9-4F54-9B8A-DA672B90A8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1178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447800"/>
            <a:ext cx="82296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55637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7162800" y="152400"/>
            <a:ext cx="1752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429000" y="655637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fld id="{2FDA10BF-0531-4D91-B4A1-3C950D4620C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533400"/>
            <a:ext cx="76962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grpSp>
        <p:nvGrpSpPr>
          <p:cNvPr id="1059" name="Group 35"/>
          <p:cNvGrpSpPr>
            <a:grpSpLocks/>
          </p:cNvGrpSpPr>
          <p:nvPr/>
        </p:nvGrpSpPr>
        <p:grpSpPr bwMode="auto">
          <a:xfrm>
            <a:off x="0" y="1143000"/>
            <a:ext cx="7086600" cy="22225"/>
            <a:chOff x="0" y="720"/>
            <a:chExt cx="4464" cy="14"/>
          </a:xfrm>
        </p:grpSpPr>
        <p:sp>
          <p:nvSpPr>
            <p:cNvPr id="1055" name="Line 31"/>
            <p:cNvSpPr>
              <a:spLocks noChangeShapeType="1"/>
            </p:cNvSpPr>
            <p:nvPr userDrawn="1"/>
          </p:nvSpPr>
          <p:spPr bwMode="auto">
            <a:xfrm flipH="1">
              <a:off x="0" y="720"/>
              <a:ext cx="446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8" name="Line 34"/>
            <p:cNvSpPr>
              <a:spLocks noChangeShapeType="1"/>
            </p:cNvSpPr>
            <p:nvPr userDrawn="1"/>
          </p:nvSpPr>
          <p:spPr bwMode="auto">
            <a:xfrm>
              <a:off x="0" y="734"/>
              <a:ext cx="196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hlink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Кафедра нервных болезней с курсом медицинской реабилитации ПО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Исследование латеральных предпочтений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лекция №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студентов,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обучающихся по специальности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030401.65 – КЛИНИЧЕСКАЯ ПСИХОЛОГИЯ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асс.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Швецова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И.Н.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Красноярск, 2014г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Опросник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13. Какой рукой держишь ракетку при игре в теннис, бадминтон?</a:t>
            </a:r>
          </a:p>
        </p:txBody>
      </p:sp>
      <p:pic>
        <p:nvPicPr>
          <p:cNvPr id="1026" name="Picture 2" descr="C:\Users\Я\Desktop\b5eb64b92ec2bc303a0ab3ae5d25b105_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725962"/>
            <a:ext cx="4879304" cy="363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63019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Обработка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05536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Экспериментатор просит ребенка продемонстрировать каждый раз манеру исполнения</a:t>
            </a:r>
            <a:r>
              <a:rPr lang="ru-RU" dirty="0" smtClean="0"/>
              <a:t>.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Неоднократное </a:t>
            </a:r>
            <a:r>
              <a:rPr lang="ru-RU" dirty="0"/>
              <a:t>тестирование необходимо, во-первых, для того, чтобы получить более достоверные результаты. Но </a:t>
            </a:r>
            <a:r>
              <a:rPr lang="ru-RU" dirty="0" smtClean="0"/>
              <a:t>главное, что </a:t>
            </a:r>
            <a:r>
              <a:rPr lang="ru-RU" dirty="0"/>
              <a:t>различные нагрузки могут приводить к флуктуациям моторного и сенсорного предпочтений ребенка, что свидетельствует о недостаточной </a:t>
            </a:r>
            <a:r>
              <a:rPr lang="ru-RU" dirty="0" err="1"/>
              <a:t>сформированности</a:t>
            </a:r>
            <a:r>
              <a:rPr lang="ru-RU" dirty="0"/>
              <a:t> у него </a:t>
            </a:r>
            <a:r>
              <a:rPr lang="ru-RU" dirty="0" err="1"/>
              <a:t>доминантности</a:t>
            </a:r>
            <a:r>
              <a:rPr lang="ru-RU" dirty="0"/>
              <a:t> по руке, глазу и т. д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55329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Обработка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33528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Каждая из нижеприведенных проб выполняется с промежутками в течении нейропсихологического обследования 5–6 раз; в результате подсчитывается коэффициент латерального предпочтения по </a:t>
            </a:r>
            <a:r>
              <a:rPr lang="ru-RU" dirty="0" smtClean="0"/>
              <a:t>формуле:  	 ,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где </a:t>
            </a:r>
            <a:r>
              <a:rPr lang="ru-RU" dirty="0"/>
              <a:t>П — правая (рука, глаз и т. д.), Л — левая. </a:t>
            </a:r>
            <a:endParaRPr lang="ru-RU" dirty="0" smtClean="0"/>
          </a:p>
          <a:p>
            <a:r>
              <a:rPr lang="ru-RU" dirty="0" smtClean="0"/>
              <a:t>От </a:t>
            </a:r>
            <a:r>
              <a:rPr lang="ru-RU" dirty="0"/>
              <a:t>(-10) до (+10) — результаты оцениваются как </a:t>
            </a:r>
            <a:r>
              <a:rPr lang="ru-RU" dirty="0" err="1"/>
              <a:t>амбилатеральность</a:t>
            </a:r>
            <a:r>
              <a:rPr lang="ru-RU" dirty="0"/>
              <a:t>; меньше (—10) как левостороннее почтение (соответственно </a:t>
            </a:r>
            <a:r>
              <a:rPr lang="ru-RU" dirty="0" err="1"/>
              <a:t>доминантность</a:t>
            </a:r>
            <a:r>
              <a:rPr lang="ru-RU" dirty="0"/>
              <a:t> в данной сфере правого полушария); больше (+10) — как правостороннее (</a:t>
            </a:r>
            <a:r>
              <a:rPr lang="ru-RU" dirty="0" err="1"/>
              <a:t>доминантность</a:t>
            </a:r>
            <a:r>
              <a:rPr lang="ru-RU" dirty="0"/>
              <a:t> левого полушария). </a:t>
            </a:r>
          </a:p>
        </p:txBody>
      </p:sp>
      <p:pic>
        <p:nvPicPr>
          <p:cNvPr id="2050" name="Picture 2" descr="C:\Users\Я\Desktop\i_0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943141"/>
            <a:ext cx="1019175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74391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36912"/>
            <a:ext cx="7772400" cy="1362075"/>
          </a:xfrm>
        </p:spPr>
        <p:txBody>
          <a:bodyPr/>
          <a:lstStyle/>
          <a:p>
            <a:pPr algn="ctr"/>
            <a:r>
              <a:rPr lang="ru-RU" dirty="0"/>
              <a:t>Моторные асимметрии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2911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7901880" cy="836315"/>
          </a:xfrm>
        </p:spPr>
        <p:txBody>
          <a:bodyPr/>
          <a:lstStyle/>
          <a:p>
            <a:r>
              <a:rPr lang="ru-RU" dirty="0"/>
              <a:t>Функциональная асимметрия рук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973088"/>
          </a:xfrm>
        </p:spPr>
        <p:txBody>
          <a:bodyPr/>
          <a:lstStyle/>
          <a:p>
            <a:r>
              <a:rPr lang="ru-RU" dirty="0"/>
              <a:t>Переплетение пальцев рук, поза Наполеона, </a:t>
            </a:r>
            <a:r>
              <a:rPr lang="ru-RU" dirty="0" err="1"/>
              <a:t>аплодирование</a:t>
            </a:r>
            <a:r>
              <a:rPr lang="ru-RU" dirty="0"/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2636912"/>
            <a:ext cx="37444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Инструкция: </a:t>
            </a:r>
            <a:r>
              <a:rPr lang="ru-RU" sz="2000" dirty="0"/>
              <a:t>«Сделай, пожалуйста, так». </a:t>
            </a:r>
            <a:r>
              <a:rPr lang="ru-RU" sz="2000" dirty="0" smtClean="0"/>
              <a:t>Экспериментатор в </a:t>
            </a:r>
            <a:r>
              <a:rPr lang="ru-RU" sz="2000" dirty="0"/>
              <a:t>течение одной секунды демонстрирует нужную позу. Ведущая рука оказывается сверху; в пробе «переплетение пальцев» сверху — большой палец ведущей руки.</a:t>
            </a:r>
          </a:p>
        </p:txBody>
      </p:sp>
      <p:pic>
        <p:nvPicPr>
          <p:cNvPr id="3074" name="Picture 2" descr="C:\Users\Я\Desktop\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92896"/>
            <a:ext cx="283845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Я\Desktop\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357861"/>
            <a:ext cx="2314575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83365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7696200" cy="563563"/>
          </a:xfrm>
        </p:spPr>
        <p:txBody>
          <a:bodyPr/>
          <a:lstStyle/>
          <a:p>
            <a:r>
              <a:rPr lang="ru-RU" dirty="0"/>
              <a:t>Функциональная асимметрия рук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Измерение </a:t>
            </a:r>
            <a:r>
              <a:rPr lang="ru-RU" dirty="0"/>
              <a:t>силы кисти каждой руки с помощью динамометра. Ведущая рука — сильнее.</a:t>
            </a:r>
          </a:p>
        </p:txBody>
      </p:sp>
      <p:pic>
        <p:nvPicPr>
          <p:cNvPr id="4098" name="Picture 2" descr="C:\Users\Я\Desktop\dinamometr_dk-1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284984"/>
            <a:ext cx="2540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4497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153400" cy="836315"/>
          </a:xfrm>
        </p:spPr>
        <p:txBody>
          <a:bodyPr/>
          <a:lstStyle/>
          <a:p>
            <a:r>
              <a:rPr lang="ru-RU" dirty="0"/>
              <a:t>Функциональная асимметрия рук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60748"/>
            <a:ext cx="8280920" cy="4800600"/>
          </a:xfrm>
        </p:spPr>
        <p:txBody>
          <a:bodyPr/>
          <a:lstStyle/>
          <a:p>
            <a:r>
              <a:rPr lang="ru-RU" dirty="0" smtClean="0"/>
              <a:t>Измерение </a:t>
            </a:r>
            <a:r>
              <a:rPr lang="ru-RU" dirty="0"/>
              <a:t>скорости выполнения любых мануальных заданий (</a:t>
            </a:r>
            <a:r>
              <a:rPr lang="ru-RU" dirty="0" err="1"/>
              <a:t>теппинг</a:t>
            </a:r>
            <a:r>
              <a:rPr lang="ru-RU" dirty="0"/>
              <a:t>, рисунок, письмо и т. д.) каждой рукой, затем обеими вместе. Ведущая рука действует быстрее.</a:t>
            </a:r>
          </a:p>
        </p:txBody>
      </p:sp>
      <p:pic>
        <p:nvPicPr>
          <p:cNvPr id="5122" name="Picture 2" descr="C:\Users\Я\Desktop\img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861048"/>
            <a:ext cx="3719626" cy="247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16154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496944" cy="908323"/>
          </a:xfrm>
        </p:spPr>
        <p:txBody>
          <a:bodyPr/>
          <a:lstStyle/>
          <a:p>
            <a:r>
              <a:rPr lang="ru-RU" dirty="0"/>
              <a:t>Функциональная асимметрия рук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7754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Проба </a:t>
            </a:r>
            <a:r>
              <a:rPr lang="ru-RU" dirty="0" err="1"/>
              <a:t>Чернашека</a:t>
            </a:r>
            <a:r>
              <a:rPr lang="ru-RU" dirty="0"/>
              <a:t>. </a:t>
            </a:r>
            <a:endParaRPr lang="ru-RU" dirty="0" smtClean="0"/>
          </a:p>
          <a:p>
            <a:pPr marL="457200" lvl="1" indent="0">
              <a:buNone/>
            </a:pPr>
            <a:r>
              <a:rPr lang="ru-RU" dirty="0" smtClean="0"/>
              <a:t>Может проводиться с ребенком не младше 7 лет. Перед ребенком кладется чистый лист бумаги; в правую и левую руку дается по карандашу</a:t>
            </a:r>
          </a:p>
          <a:p>
            <a:pPr marL="457200" lvl="1" indent="0">
              <a:buNone/>
            </a:pPr>
            <a:r>
              <a:rPr lang="ru-RU" dirty="0" smtClean="0"/>
              <a:t>И</a:t>
            </a:r>
            <a:r>
              <a:rPr lang="ru-RU" dirty="0"/>
              <a:t>.: «Закрой глаза. Нарисуй, пожалуйста, одновременно: правой рукой (прикосновение к правой руке) — квадрат, а левой (прикосновение) — круг. Еще раз: квадрат (прикосновение), круг (прикосновение). Запомнил</a:t>
            </a:r>
            <a:r>
              <a:rPr lang="ru-RU" dirty="0" smtClean="0"/>
              <a:t>?»</a:t>
            </a:r>
          </a:p>
          <a:p>
            <a:pPr marL="457200" lvl="1" indent="0">
              <a:buNone/>
            </a:pPr>
            <a:r>
              <a:rPr lang="ru-RU" dirty="0"/>
              <a:t>Затем под первой парой рисунков предлагается нарисовать по аналогичной инструкции следующую, например; «треугольник — квадрат», «крут — квадрат» и т. д. до восьми раз. При этом психолог достаточно громко приговаривает: «Быстрей, быстрей» (постукивает по столу) — и внимательно следит за тем, чтобы ребенок не открывал глаза, рисовал одновременно обеими руками и, желательно, с зафиксированным языком. </a:t>
            </a:r>
            <a:r>
              <a:rPr lang="ru-RU" dirty="0" err="1"/>
              <a:t>Субдоминантная</a:t>
            </a:r>
            <a:r>
              <a:rPr lang="ru-RU" dirty="0"/>
              <a:t> рука в этой пробе или повторяет движение ведущей, или демонстрирует запаздывающее выполнение задания.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1260512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045896" cy="836315"/>
          </a:xfrm>
        </p:spPr>
        <p:txBody>
          <a:bodyPr/>
          <a:lstStyle/>
          <a:p>
            <a:r>
              <a:rPr lang="ru-RU" dirty="0"/>
              <a:t>Функциональная асимметрия ног и тела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1. И.: «Попрыгай на одной ноге». Используется ведущая нога.</a:t>
            </a:r>
          </a:p>
        </p:txBody>
      </p:sp>
      <p:pic>
        <p:nvPicPr>
          <p:cNvPr id="6146" name="Picture 2" descr="C:\Users\Я\Desktop\9b5a2e4d97d967c76b5c5b2dd7d9a5f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480223"/>
            <a:ext cx="3317266" cy="390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808796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829872" cy="836315"/>
          </a:xfrm>
        </p:spPr>
        <p:txBody>
          <a:bodyPr/>
          <a:lstStyle/>
          <a:p>
            <a:r>
              <a:rPr lang="ru-RU" dirty="0"/>
              <a:t>Функциональная асимметрия ног и тела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2. И.: «Какой ногой ты забиваешь гол в футболе?» Активная (в том числе толчковая) нога — ведущая.</a:t>
            </a:r>
          </a:p>
        </p:txBody>
      </p:sp>
      <p:pic>
        <p:nvPicPr>
          <p:cNvPr id="7170" name="Picture 2" descr="C:\Users\Я\Desktop\pr2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117582"/>
            <a:ext cx="3744416" cy="317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59609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Актуальность темы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Опросник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Моторные асимметрии</a:t>
            </a:r>
          </a:p>
          <a:p>
            <a:pPr marL="914400" lvl="1" indent="-514350">
              <a:buFont typeface="+mj-lt"/>
              <a:buAutoNum type="alphaUcPeriod"/>
            </a:pPr>
            <a:r>
              <a:rPr lang="ru-RU" dirty="0"/>
              <a:t>Функциональная асимметрия </a:t>
            </a:r>
            <a:r>
              <a:rPr lang="ru-RU" dirty="0" smtClean="0"/>
              <a:t>рук</a:t>
            </a:r>
          </a:p>
          <a:p>
            <a:pPr marL="914400" lvl="1" indent="-514350">
              <a:buFont typeface="+mj-lt"/>
              <a:buAutoNum type="alphaUcPeriod"/>
            </a:pPr>
            <a:r>
              <a:rPr lang="ru-RU" dirty="0"/>
              <a:t>Функциональная асимметрия ног и </a:t>
            </a:r>
            <a:r>
              <a:rPr lang="ru-RU" dirty="0" smtClean="0"/>
              <a:t>тела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Сенсорные асимметрии</a:t>
            </a:r>
          </a:p>
          <a:p>
            <a:pPr marL="914400" lvl="1" indent="-514350">
              <a:buFont typeface="+mj-lt"/>
              <a:buAutoNum type="alphaUcPeriod"/>
            </a:pPr>
            <a:r>
              <a:rPr lang="ru-RU" dirty="0"/>
              <a:t>Функциональная слухоречевая </a:t>
            </a:r>
            <a:r>
              <a:rPr lang="ru-RU" dirty="0" smtClean="0"/>
              <a:t>асимметрия</a:t>
            </a:r>
          </a:p>
          <a:p>
            <a:pPr marL="914400" lvl="1" indent="-514350">
              <a:buFont typeface="+mj-lt"/>
              <a:buAutoNum type="alphaUcPeriod"/>
            </a:pPr>
            <a:r>
              <a:rPr lang="ru-RU" dirty="0"/>
              <a:t>Функциональная слухоречевая </a:t>
            </a:r>
            <a:r>
              <a:rPr lang="ru-RU" dirty="0" smtClean="0"/>
              <a:t>асимметрия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Выводы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Список литературы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7391400" y="152400"/>
            <a:ext cx="1752600" cy="228600"/>
          </a:xfrm>
        </p:spPr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44246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973888" cy="836315"/>
          </a:xfrm>
        </p:spPr>
        <p:txBody>
          <a:bodyPr/>
          <a:lstStyle/>
          <a:p>
            <a:r>
              <a:rPr lang="ru-RU" dirty="0"/>
              <a:t>Функциональная асимметрия ног и тела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3. И.: «Закинь ногу на ногу». Ведущая нога сверху.</a:t>
            </a:r>
          </a:p>
        </p:txBody>
      </p:sp>
      <p:pic>
        <p:nvPicPr>
          <p:cNvPr id="8194" name="Picture 2" descr="C:\Users\Я\Desktop\87681857_052912_0329_21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9557" y="2780928"/>
            <a:ext cx="5107167" cy="341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887361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973888" cy="836315"/>
          </a:xfrm>
        </p:spPr>
        <p:txBody>
          <a:bodyPr/>
          <a:lstStyle/>
          <a:p>
            <a:r>
              <a:rPr lang="ru-RU" dirty="0"/>
              <a:t>Функциональная асимметрия ног и тела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47800"/>
            <a:ext cx="4618856" cy="4800600"/>
          </a:xfrm>
        </p:spPr>
        <p:txBody>
          <a:bodyPr/>
          <a:lstStyle/>
          <a:p>
            <a:r>
              <a:rPr lang="ru-RU" dirty="0"/>
              <a:t>4. И.: «Повертись, покрутись несколько раз». При вращении вокруг собственной оси предпочитается направление в сторону доминантной половины тела.</a:t>
            </a:r>
          </a:p>
        </p:txBody>
      </p:sp>
      <p:pic>
        <p:nvPicPr>
          <p:cNvPr id="9218" name="Picture 2" descr="C:\Users\Я\Desktop\OTgtNjIz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348880"/>
            <a:ext cx="3917388" cy="293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625342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99592" y="2636912"/>
            <a:ext cx="7772400" cy="1362075"/>
          </a:xfrm>
        </p:spPr>
        <p:txBody>
          <a:bodyPr/>
          <a:lstStyle/>
          <a:p>
            <a:pPr algn="ctr"/>
            <a:r>
              <a:rPr lang="ru-RU" dirty="0"/>
              <a:t>Сенсорные асимметрии </a:t>
            </a:r>
          </a:p>
        </p:txBody>
      </p:sp>
    </p:spTree>
    <p:extLst>
      <p:ext uri="{BB962C8B-B14F-4D97-AF65-F5344CB8AC3E}">
        <p14:creationId xmlns:p14="http://schemas.microsoft.com/office/powerpoint/2010/main" xmlns="" val="4381296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973888" cy="836315"/>
          </a:xfrm>
        </p:spPr>
        <p:txBody>
          <a:bodyPr/>
          <a:lstStyle/>
          <a:p>
            <a:r>
              <a:rPr lang="ru-RU" dirty="0"/>
              <a:t>Функциональная слухоречевая асимметрия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1. И.: «Послушай, идут ли мои часы?» Ребенку прямо, по средней линии, даются часы или аналогичные тихо звучащие приборы. Предлагается поговорить по </a:t>
            </a:r>
            <a:r>
              <a:rPr lang="ru-RU" dirty="0" smtClean="0"/>
              <a:t>телефону.</a:t>
            </a:r>
            <a:br>
              <a:rPr lang="ru-RU" dirty="0" smtClean="0"/>
            </a:br>
            <a:r>
              <a:rPr lang="ru-RU" dirty="0" smtClean="0"/>
              <a:t>Для прислушивания</a:t>
            </a:r>
            <a:br>
              <a:rPr lang="ru-RU" dirty="0" smtClean="0"/>
            </a:br>
            <a:r>
              <a:rPr lang="ru-RU" dirty="0" smtClean="0"/>
              <a:t>ребенок пользуется</a:t>
            </a:r>
            <a:br>
              <a:rPr lang="ru-RU" dirty="0" smtClean="0"/>
            </a:br>
            <a:r>
              <a:rPr lang="ru-RU" dirty="0" smtClean="0"/>
              <a:t>ведущим </a:t>
            </a:r>
            <a:r>
              <a:rPr lang="ru-RU" dirty="0"/>
              <a:t>ухом.</a:t>
            </a:r>
          </a:p>
        </p:txBody>
      </p:sp>
      <p:pic>
        <p:nvPicPr>
          <p:cNvPr id="10242" name="Picture 2" descr="C:\Users\Я\Desktop\048464c38af22b09f48a0f16e5831d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05064"/>
            <a:ext cx="3292674" cy="2469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321837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973888" cy="836315"/>
          </a:xfrm>
        </p:spPr>
        <p:txBody>
          <a:bodyPr/>
          <a:lstStyle/>
          <a:p>
            <a:r>
              <a:rPr lang="ru-RU" dirty="0"/>
              <a:t>Функциональная слухоречевая асимметрия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2. И.: «Повтори, что я скажу». </a:t>
            </a:r>
            <a:r>
              <a:rPr lang="ru-RU" dirty="0" err="1"/>
              <a:t>Эксп</a:t>
            </a:r>
            <a:r>
              <a:rPr lang="ru-RU" dirty="0"/>
              <a:t>. шепотом произносит слово или фразу. Ребенок нагибается ближе ведущим ухом.</a:t>
            </a:r>
          </a:p>
        </p:txBody>
      </p:sp>
      <p:pic>
        <p:nvPicPr>
          <p:cNvPr id="11266" name="Picture 2" descr="C:\Users\Я\Desktop\Educated-Mother-Educating-Future-Generation!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429000"/>
            <a:ext cx="4198020" cy="279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844300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829872" cy="836315"/>
          </a:xfrm>
        </p:spPr>
        <p:txBody>
          <a:bodyPr/>
          <a:lstStyle/>
          <a:p>
            <a:r>
              <a:rPr lang="ru-RU" dirty="0"/>
              <a:t>Функциональная слухоречевая асимметрия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3. </a:t>
            </a:r>
            <a:r>
              <a:rPr lang="ru-RU" dirty="0" err="1"/>
              <a:t>Дихотическое</a:t>
            </a:r>
            <a:r>
              <a:rPr lang="ru-RU" dirty="0"/>
              <a:t> прослушивание.</a:t>
            </a:r>
          </a:p>
          <a:p>
            <a:pPr marL="400050" lvl="1" indent="0">
              <a:buNone/>
            </a:pPr>
            <a:r>
              <a:rPr lang="ru-RU" dirty="0" smtClean="0"/>
              <a:t>Процедура </a:t>
            </a:r>
            <a:r>
              <a:rPr lang="ru-RU" dirty="0"/>
              <a:t>состоит в том, что ребенок слушает через стереонаушники (с правого и левого уха одновременно) две разные серии слов; после каждой серии он воспроизводит слова, которые услышал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2290" name="Picture 2" descr="C:\Users\Я\Desktop\dziecko_muzyka_550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861048"/>
            <a:ext cx="3669828" cy="247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876323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7901880" cy="836315"/>
          </a:xfrm>
        </p:spPr>
        <p:txBody>
          <a:bodyPr/>
          <a:lstStyle/>
          <a:p>
            <a:r>
              <a:rPr lang="ru-RU" dirty="0"/>
              <a:t>Функциональная зрительная асимметрия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1. И.: «Прищурься одним глазом». Первым прищуривается </a:t>
            </a:r>
            <a:r>
              <a:rPr lang="ru-RU" dirty="0" err="1"/>
              <a:t>неведущий</a:t>
            </a:r>
            <a:r>
              <a:rPr lang="ru-RU" dirty="0"/>
              <a:t> глаз.</a:t>
            </a:r>
          </a:p>
        </p:txBody>
      </p:sp>
      <p:pic>
        <p:nvPicPr>
          <p:cNvPr id="13314" name="Picture 2" descr="C:\Users\Я\Desktop\606_04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1" y="2548660"/>
            <a:ext cx="5359623" cy="356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073860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685856" cy="836315"/>
          </a:xfrm>
        </p:spPr>
        <p:txBody>
          <a:bodyPr/>
          <a:lstStyle/>
          <a:p>
            <a:r>
              <a:rPr lang="ru-RU" dirty="0"/>
              <a:t>Функциональная зрительная асимметрия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2. И.: «Посмотри в калейдоскоп (в подзорную трубу)». Ребенку прямо, по средней линии, дается один из этих предметов. Для рассматривания используется ведущий глаз.</a:t>
            </a:r>
          </a:p>
        </p:txBody>
      </p:sp>
      <p:pic>
        <p:nvPicPr>
          <p:cNvPr id="14338" name="Picture 2" descr="C:\Users\Я\Desktop\1530_Kopiya_DSC035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90664"/>
            <a:ext cx="3240360" cy="2424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979449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7901880" cy="836315"/>
          </a:xfrm>
        </p:spPr>
        <p:txBody>
          <a:bodyPr/>
          <a:lstStyle/>
          <a:p>
            <a:r>
              <a:rPr lang="ru-RU" dirty="0"/>
              <a:t>Функциональная зрительная асимметрия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3. И.: «Загороди линейкой лампу». </a:t>
            </a:r>
            <a:endParaRPr lang="ru-RU" dirty="0" smtClean="0"/>
          </a:p>
          <a:p>
            <a:pPr marL="400050" lvl="1" indent="0">
              <a:buNone/>
            </a:pPr>
            <a:endParaRPr lang="ru-RU" dirty="0" smtClean="0"/>
          </a:p>
          <a:p>
            <a:pPr marL="400050" lvl="1" indent="0">
              <a:buNone/>
            </a:pPr>
            <a:r>
              <a:rPr lang="ru-RU" dirty="0" smtClean="0"/>
              <a:t>Ребенку </a:t>
            </a:r>
            <a:r>
              <a:rPr lang="ru-RU" dirty="0"/>
              <a:t>дается линейка (или что-то аналогичное), которой он должен загородить источник света. Тень при этом падает на ведущий глаз.</a:t>
            </a:r>
          </a:p>
        </p:txBody>
      </p:sp>
    </p:spTree>
    <p:extLst>
      <p:ext uri="{BB962C8B-B14F-4D97-AF65-F5344CB8AC3E}">
        <p14:creationId xmlns:p14="http://schemas.microsoft.com/office/powerpoint/2010/main" xmlns="" val="5318128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05536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/>
              <a:t>И</a:t>
            </a:r>
            <a:r>
              <a:rPr lang="ru-RU" dirty="0" smtClean="0"/>
              <a:t>зучение </a:t>
            </a:r>
            <a:r>
              <a:rPr lang="ru-RU" dirty="0"/>
              <a:t>вариантов межполушарной асимметрии </a:t>
            </a:r>
            <a:r>
              <a:rPr lang="ru-RU" dirty="0" smtClean="0"/>
              <a:t>мозга у нормы и сопоставление их с познавательными, двигательными, эмоциональными процессами и личностными характеристиками является </a:t>
            </a:r>
            <a:r>
              <a:rPr lang="ru-RU" dirty="0"/>
              <a:t>важной задачей в </a:t>
            </a:r>
            <a:r>
              <a:rPr lang="ru-RU" dirty="0" smtClean="0"/>
              <a:t>коррекционно-развивающем обучении.</a:t>
            </a:r>
          </a:p>
          <a:p>
            <a:pPr algn="just"/>
            <a:r>
              <a:rPr lang="ru-RU" dirty="0" smtClean="0"/>
              <a:t>В настоящее время установлены корреляции между типом межполушарной асимметрии и успешностью в решении наглядно-образных и вербально-логических задач, особенностями произвольной регуляции движений и интеллектуальной деятельности, рядом эмоционально-личностных характеристик.</a:t>
            </a:r>
          </a:p>
          <a:p>
            <a:pPr algn="just"/>
            <a:r>
              <a:rPr lang="ru-RU" dirty="0" smtClean="0"/>
              <a:t>Все эти данные свидетельствуют о большой значимости закономерностей парной работы больших полушарий мозга для реализации высших психических функций и, следовательно, о необходимости их изучения для </a:t>
            </a:r>
            <a:r>
              <a:rPr lang="ru-RU" dirty="0"/>
              <a:t>решения </a:t>
            </a:r>
            <a:r>
              <a:rPr lang="ru-RU" dirty="0" smtClean="0"/>
              <a:t>коррекционно-развивающих задач.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20762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dirty="0"/>
              <a:t>Проблема исследования функциональных асимметрий </a:t>
            </a:r>
            <a:r>
              <a:rPr lang="ru-RU" dirty="0" smtClean="0"/>
              <a:t>ребенка и </a:t>
            </a:r>
            <a:r>
              <a:rPr lang="ru-RU" dirty="0"/>
              <a:t>проблема поиска корреляций латеральных признаков с его индивидуально-психологическими различиями приобретают в последние годы все большее значение, поскольку они напрямую связаны с запросами практики. Полученные данные успешно используются для решения целого ряда задач, связанных с вопросами </a:t>
            </a:r>
            <a:r>
              <a:rPr lang="ru-RU" dirty="0" smtClean="0"/>
              <a:t>нейропсихологической диагностики, организации коррекционно-развивающего обучения, решения </a:t>
            </a:r>
            <a:r>
              <a:rPr lang="ru-RU" dirty="0"/>
              <a:t>задач реализации принципов дифференцированного </a:t>
            </a:r>
            <a:r>
              <a:rPr lang="ru-RU" dirty="0" smtClean="0"/>
              <a:t>обучения.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362742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Литература: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Основная:</a:t>
            </a:r>
          </a:p>
          <a:p>
            <a:pPr marL="514350" indent="-514350">
              <a:buAutoNum type="arabicPeriod"/>
            </a:pP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Лурия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А.Р. Высшие корковые функции человека и их нарушения при локальных поражениях мозга / А.Р.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Лурия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. // СПб.: Питер 2007</a:t>
            </a:r>
          </a:p>
          <a:p>
            <a:pPr marL="514350" indent="-514350">
              <a:buAutoNum type="arabicPeriod"/>
            </a:pP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Марютина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Т.М. Психофизиология / Т.М.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Марютина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, И.М. Кондаков  //М.: МГППУ 2004</a:t>
            </a:r>
          </a:p>
          <a:p>
            <a:pPr marL="514350" indent="-514350">
              <a:buAutoNum type="arabicPeriod"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Психофизиология. Учебник для вузов / Под ред. Ю.И. Александрова // СПб.: Питер 2001</a:t>
            </a:r>
          </a:p>
          <a:p>
            <a:pPr marL="514350" indent="-514350">
              <a:buAutoNum type="arabicPeriod"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Цветкова Л.С. Нейропсихология и афазия: новый подход. // М.: Московский психолого-социальный институт, Воронеж: Издательство НПО «МОДЭК» 2001</a:t>
            </a:r>
          </a:p>
          <a:p>
            <a:pPr marL="514350" indent="-514350">
              <a:buAutoNum type="arabicPeriod"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Цветкова Л.С.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Афазиология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– современные проблемы и пути их решения // М.: Издательство «Институт практической психологии», Воронеж: НПО «МОДЭК» 2002</a:t>
            </a:r>
          </a:p>
          <a:p>
            <a:pPr marL="514350" indent="-514350">
              <a:buAutoNum type="arabicPeriod"/>
            </a:pPr>
            <a:r>
              <a:rPr lang="ru-RU" sz="3400" b="0" dirty="0" smtClean="0">
                <a:latin typeface="Times New Roman" pitchFamily="18" charset="0"/>
                <a:cs typeface="Times New Roman" pitchFamily="18" charset="0"/>
              </a:rPr>
              <a:t>Хомская Е. Д. Х = Нейропсихология: 4-е издание.  // СПб.: Питер </a:t>
            </a:r>
            <a:r>
              <a:rPr lang="ru-RU" sz="3400" b="0" dirty="0" smtClean="0">
                <a:latin typeface="Times New Roman" pitchFamily="18" charset="0"/>
                <a:cs typeface="Times New Roman" pitchFamily="18" charset="0"/>
              </a:rPr>
              <a:t>2005</a:t>
            </a:r>
          </a:p>
          <a:p>
            <a:pPr marL="514350" indent="-514350">
              <a:buFont typeface="Wingdings" pitchFamily="2" charset="2"/>
              <a:buAutoNum type="arabicPeriod"/>
            </a:pPr>
            <a:r>
              <a:rPr lang="ru-RU" sz="3400" b="0" dirty="0" smtClean="0">
                <a:latin typeface="Times New Roman" pitchFamily="18" charset="0"/>
                <a:cs typeface="Times New Roman" pitchFamily="18" charset="0"/>
              </a:rPr>
              <a:t>Москвин В.А., Москвина Н.В. Межполушарные асимметрии и индивидуальные различия человека. М.: Смысл, 2011. - 368 с</a:t>
            </a:r>
            <a:r>
              <a:rPr lang="ru-RU" sz="3400" b="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Font typeface="Wingdings" pitchFamily="2" charset="2"/>
              <a:buAutoNum type="arabicPeriod"/>
            </a:pPr>
            <a:r>
              <a:rPr lang="ru-RU" sz="3400" b="0" dirty="0" smtClean="0">
                <a:latin typeface="Times New Roman" pitchFamily="18" charset="0"/>
                <a:cs typeface="Times New Roman" pitchFamily="18" charset="0"/>
              </a:rPr>
              <a:t>Семенович А.В. Нейропсихологическая диагностика и коррекция в детском возрасте. М.: Академия, 2002. - 232 с.</a:t>
            </a:r>
          </a:p>
          <a:p>
            <a:pPr marL="514350" indent="-514350">
              <a:buFont typeface="Wingdings" pitchFamily="2" charset="2"/>
              <a:buAutoNum type="arabicPeriod"/>
            </a:pPr>
            <a:endParaRPr lang="ru-RU" sz="3000" b="0" dirty="0" smtClean="0"/>
          </a:p>
          <a:p>
            <a:pPr marL="514350" indent="-514350">
              <a:buAutoNum type="arabicPeriod"/>
            </a:pP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Дополнительная</a:t>
            </a: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Вартанян И.А. Физиология сенсорных систем / И.А. Вартанян. //  СПб.: Лань 1999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Корсакова Н. К.,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Московичюте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Л. И. Клиническая нейропсихология. // М.: МГУ 1988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Бурлакова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М.К. Речь и афазия.  // М.: Медицина 1997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А. Р.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Лурия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и современная психология / Под ред. Е. Д. Хомской, Л. С. Цветковой, Б. В. Зейгарник.  // М.: МГУ 1982</a:t>
            </a:r>
          </a:p>
          <a:p>
            <a:pPr>
              <a:buNone/>
            </a:pP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Электронные ресурсы</a:t>
            </a: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ИБС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КрасГМУ</a:t>
            </a: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БМ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МедАрт</a:t>
            </a: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БД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Ebsco</a:t>
            </a: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БД Медицина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1" name="WordArt 5"/>
          <p:cNvSpPr>
            <a:spLocks noChangeArrowheads="1" noChangeShapeType="1" noTextEdit="1"/>
          </p:cNvSpPr>
          <p:nvPr/>
        </p:nvSpPr>
        <p:spPr bwMode="invGray">
          <a:xfrm>
            <a:off x="2771800" y="3140968"/>
            <a:ext cx="6264696" cy="89763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  <a:latin typeface="Arial"/>
                <a:cs typeface="Arial"/>
              </a:rPr>
              <a:t>Спасибо за внимание!</a:t>
            </a:r>
            <a:endParaRPr lang="ru-RU" sz="3600" b="1" kern="10" dirty="0">
              <a:ln w="19050">
                <a:solidFill>
                  <a:srgbClr val="FFFFFF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chemeClr val="accent1"/>
                  </a:gs>
                </a:gsLst>
                <a:lin ang="0" scaled="1"/>
              </a:gradFill>
              <a:effectLst>
                <a:outerShdw dist="53882" dir="2700000" algn="ctr" rotWithShape="0">
                  <a:schemeClr val="tx1">
                    <a:alpha val="50000"/>
                  </a:scheme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86024" name="Rectangle 8"/>
          <p:cNvSpPr>
            <a:spLocks noChangeArrowheads="1"/>
          </p:cNvSpPr>
          <p:nvPr/>
        </p:nvSpPr>
        <p:spPr bwMode="gray">
          <a:xfrm>
            <a:off x="2971800" y="4267200"/>
            <a:ext cx="76200" cy="228600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852936"/>
            <a:ext cx="7772400" cy="1362075"/>
          </a:xfrm>
        </p:spPr>
        <p:txBody>
          <a:bodyPr/>
          <a:lstStyle/>
          <a:p>
            <a:pPr algn="ctr"/>
            <a:r>
              <a:rPr lang="ru-RU" dirty="0" smtClean="0"/>
              <a:t>Опросник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3446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Опросник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291264" cy="493352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1. Какой рукой ты складываешь башню из кубиков, собираешь пирамидку?</a:t>
            </a:r>
          </a:p>
          <a:p>
            <a:pPr marL="0" indent="0">
              <a:buNone/>
            </a:pPr>
            <a:r>
              <a:rPr lang="ru-RU" dirty="0"/>
              <a:t>2. В какой руке держишь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ложку </a:t>
            </a:r>
            <a:r>
              <a:rPr lang="ru-RU" dirty="0"/>
              <a:t>во время еды?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2443" y="2320262"/>
            <a:ext cx="3265734" cy="4205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6517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Опросник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3. Какой рукой размешиваешь сахар в чае?</a:t>
            </a:r>
          </a:p>
          <a:p>
            <a:pPr marL="0" indent="0">
              <a:buNone/>
            </a:pPr>
            <a:r>
              <a:rPr lang="ru-RU" dirty="0"/>
              <a:t>4. Какой рукой держишь зубную щетку?</a:t>
            </a:r>
          </a:p>
          <a:p>
            <a:pPr marL="0" indent="0">
              <a:buNone/>
            </a:pPr>
            <a:r>
              <a:rPr lang="ru-RU" dirty="0"/>
              <a:t>5. Какой рукой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причесываешься</a:t>
            </a:r>
            <a:r>
              <a:rPr lang="ru-RU" dirty="0"/>
              <a:t>?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996952"/>
            <a:ext cx="4728566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05669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Опросник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6. Какой рукой рисуешь?</a:t>
            </a:r>
          </a:p>
          <a:p>
            <a:pPr marL="0" indent="0">
              <a:buNone/>
            </a:pPr>
            <a:r>
              <a:rPr lang="ru-RU" dirty="0"/>
              <a:t>7. Какой рукой режешь ножницами?</a:t>
            </a:r>
          </a:p>
          <a:p>
            <a:pPr marL="0" indent="0">
              <a:buNone/>
            </a:pPr>
            <a:r>
              <a:rPr lang="ru-RU" dirty="0"/>
              <a:t>8. Какой рукой пишешь?</a:t>
            </a:r>
          </a:p>
          <a:p>
            <a:endParaRPr lang="ru-RU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957"/>
          <a:stretch/>
        </p:blipFill>
        <p:spPr bwMode="auto">
          <a:xfrm>
            <a:off x="1979712" y="2984072"/>
            <a:ext cx="4968552" cy="350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02332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Опросник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9. Какой рукой пользуешься ластиком</a:t>
            </a:r>
            <a:r>
              <a:rPr lang="ru-RU" dirty="0" smtClean="0"/>
              <a:t>?</a:t>
            </a:r>
          </a:p>
          <a:p>
            <a:pPr marL="0" indent="0">
              <a:buNone/>
            </a:pPr>
            <a:r>
              <a:rPr lang="ru-RU" dirty="0"/>
              <a:t>10. Какой рукой бросаешь камень, мяч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766" t="12861" r="6444" b="10788"/>
          <a:stretch/>
        </p:blipFill>
        <p:spPr bwMode="auto">
          <a:xfrm>
            <a:off x="3923928" y="2911226"/>
            <a:ext cx="5220072" cy="352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69046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Опросник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11. Какой рукой раздаешь карты?</a:t>
            </a:r>
          </a:p>
          <a:p>
            <a:pPr marL="0" indent="0">
              <a:buNone/>
            </a:pPr>
            <a:r>
              <a:rPr lang="ru-RU" dirty="0"/>
              <a:t>12. Какой рукой бьешь молотком?</a:t>
            </a:r>
          </a:p>
          <a:p>
            <a:endParaRPr lang="ru-RU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3311" b="100000" l="150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408139"/>
            <a:ext cx="5665812" cy="4111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00255890"/>
      </p:ext>
    </p:extLst>
  </p:cSld>
  <p:clrMapOvr>
    <a:masterClrMapping/>
  </p:clrMapOvr>
</p:sld>
</file>

<file path=ppt/theme/theme1.xml><?xml version="1.0" encoding="utf-8"?>
<a:theme xmlns:a="http://schemas.openxmlformats.org/drawingml/2006/main" name="cdb2004222l">
  <a:themeElements>
    <a:clrScheme name="01 2">
      <a:dk1>
        <a:srgbClr val="003366"/>
      </a:dk1>
      <a:lt1>
        <a:srgbClr val="FFFFFF"/>
      </a:lt1>
      <a:dk2>
        <a:srgbClr val="2E6272"/>
      </a:dk2>
      <a:lt2>
        <a:srgbClr val="B2B2B2"/>
      </a:lt2>
      <a:accent1>
        <a:srgbClr val="3984C9"/>
      </a:accent1>
      <a:accent2>
        <a:srgbClr val="77AE26"/>
      </a:accent2>
      <a:accent3>
        <a:srgbClr val="FFFFFF"/>
      </a:accent3>
      <a:accent4>
        <a:srgbClr val="002A56"/>
      </a:accent4>
      <a:accent5>
        <a:srgbClr val="AEC2E1"/>
      </a:accent5>
      <a:accent6>
        <a:srgbClr val="6B9D21"/>
      </a:accent6>
      <a:hlink>
        <a:srgbClr val="6E815B"/>
      </a:hlink>
      <a:folHlink>
        <a:srgbClr val="90A8B0"/>
      </a:folHlink>
    </a:clrScheme>
    <a:fontScheme name="0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1 1">
        <a:dk1>
          <a:srgbClr val="003366"/>
        </a:dk1>
        <a:lt1>
          <a:srgbClr val="FFFFFF"/>
        </a:lt1>
        <a:dk2>
          <a:srgbClr val="3C8196"/>
        </a:dk2>
        <a:lt2>
          <a:srgbClr val="B2B2B2"/>
        </a:lt2>
        <a:accent1>
          <a:srgbClr val="2C6AA2"/>
        </a:accent1>
        <a:accent2>
          <a:srgbClr val="77AE26"/>
        </a:accent2>
        <a:accent3>
          <a:srgbClr val="FFFFFF"/>
        </a:accent3>
        <a:accent4>
          <a:srgbClr val="002A56"/>
        </a:accent4>
        <a:accent5>
          <a:srgbClr val="ACB9CE"/>
        </a:accent5>
        <a:accent6>
          <a:srgbClr val="6B9D21"/>
        </a:accent6>
        <a:hlink>
          <a:srgbClr val="6E815B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 2">
        <a:dk1>
          <a:srgbClr val="003366"/>
        </a:dk1>
        <a:lt1>
          <a:srgbClr val="FFFFFF"/>
        </a:lt1>
        <a:dk2>
          <a:srgbClr val="2E6272"/>
        </a:dk2>
        <a:lt2>
          <a:srgbClr val="B2B2B2"/>
        </a:lt2>
        <a:accent1>
          <a:srgbClr val="3984C9"/>
        </a:accent1>
        <a:accent2>
          <a:srgbClr val="77AE26"/>
        </a:accent2>
        <a:accent3>
          <a:srgbClr val="FFFFFF"/>
        </a:accent3>
        <a:accent4>
          <a:srgbClr val="002A56"/>
        </a:accent4>
        <a:accent5>
          <a:srgbClr val="AEC2E1"/>
        </a:accent5>
        <a:accent6>
          <a:srgbClr val="6B9D21"/>
        </a:accent6>
        <a:hlink>
          <a:srgbClr val="6E815B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 3">
        <a:dk1>
          <a:srgbClr val="30311D"/>
        </a:dk1>
        <a:lt1>
          <a:srgbClr val="FFFFFF"/>
        </a:lt1>
        <a:dk2>
          <a:srgbClr val="4A5B1F"/>
        </a:dk2>
        <a:lt2>
          <a:srgbClr val="B2B2B2"/>
        </a:lt2>
        <a:accent1>
          <a:srgbClr val="907242"/>
        </a:accent1>
        <a:accent2>
          <a:srgbClr val="93B75F"/>
        </a:accent2>
        <a:accent3>
          <a:srgbClr val="FFFFFF"/>
        </a:accent3>
        <a:accent4>
          <a:srgbClr val="272817"/>
        </a:accent4>
        <a:accent5>
          <a:srgbClr val="C6BCB0"/>
        </a:accent5>
        <a:accent6>
          <a:srgbClr val="85A655"/>
        </a:accent6>
        <a:hlink>
          <a:srgbClr val="557B97"/>
        </a:hlink>
        <a:folHlink>
          <a:srgbClr val="A1A18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cdb2004222l</Template>
  <TotalTime>149</TotalTime>
  <Words>839</Words>
  <Application>Microsoft Office PowerPoint</Application>
  <PresentationFormat>Экран (4:3)</PresentationFormat>
  <Paragraphs>110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cdb2004222l</vt:lpstr>
      <vt:lpstr> Кафедра нервных болезней с курсом медицинской реабилитации ПО    Тема: Исследование латеральных предпочтений   лекция № 2 для студентов, обучающихся по специальности  030401.65 – КЛИНИЧЕСКАЯ ПСИХОЛОГИЯ    асс. Швецова И.Н.   Красноярск, 2014г. </vt:lpstr>
      <vt:lpstr>План</vt:lpstr>
      <vt:lpstr>Актуальность</vt:lpstr>
      <vt:lpstr>Опросник</vt:lpstr>
      <vt:lpstr>Опросник </vt:lpstr>
      <vt:lpstr>Опросник</vt:lpstr>
      <vt:lpstr>Опросник </vt:lpstr>
      <vt:lpstr>Опросник</vt:lpstr>
      <vt:lpstr>Опросник</vt:lpstr>
      <vt:lpstr>Опросник</vt:lpstr>
      <vt:lpstr>Обработка</vt:lpstr>
      <vt:lpstr>Обработка</vt:lpstr>
      <vt:lpstr>Моторные асимметрии </vt:lpstr>
      <vt:lpstr>Функциональная асимметрия рук</vt:lpstr>
      <vt:lpstr>Функциональная асимметрия рук</vt:lpstr>
      <vt:lpstr>Функциональная асимметрия рук</vt:lpstr>
      <vt:lpstr>Функциональная асимметрия рук</vt:lpstr>
      <vt:lpstr>Функциональная асимметрия ног и тела</vt:lpstr>
      <vt:lpstr>Функциональная асимметрия ног и тела</vt:lpstr>
      <vt:lpstr>Функциональная асимметрия ног и тела</vt:lpstr>
      <vt:lpstr>Функциональная асимметрия ног и тела</vt:lpstr>
      <vt:lpstr>Сенсорные асимметрии </vt:lpstr>
      <vt:lpstr>Функциональная слухоречевая асимметрия</vt:lpstr>
      <vt:lpstr>Функциональная слухоречевая асимметрия</vt:lpstr>
      <vt:lpstr>Функциональная слухоречевая асимметрия</vt:lpstr>
      <vt:lpstr>Функциональная зрительная асимметрия</vt:lpstr>
      <vt:lpstr>Функциональная зрительная асимметрия</vt:lpstr>
      <vt:lpstr>Функциональная зрительная асимметрия</vt:lpstr>
      <vt:lpstr>Выводы</vt:lpstr>
      <vt:lpstr>Литература:</vt:lpstr>
      <vt:lpstr>Слайд 31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Болезни щитовидной железы</dc:title>
  <dc:creator>Я</dc:creator>
  <cp:lastModifiedBy>Book</cp:lastModifiedBy>
  <cp:revision>17</cp:revision>
  <dcterms:created xsi:type="dcterms:W3CDTF">2013-04-01T13:25:57Z</dcterms:created>
  <dcterms:modified xsi:type="dcterms:W3CDTF">2014-10-25T16:11:20Z</dcterms:modified>
</cp:coreProperties>
</file>