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6" r:id="rId6"/>
    <p:sldId id="260" r:id="rId7"/>
    <p:sldId id="261" r:id="rId8"/>
    <p:sldId id="287"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3" r:id="rId25"/>
    <p:sldId id="284" r:id="rId26"/>
    <p:sldId id="277" r:id="rId27"/>
    <p:sldId id="278" r:id="rId28"/>
    <p:sldId id="281" r:id="rId29"/>
    <p:sldId id="279" r:id="rId30"/>
    <p:sldId id="280" r:id="rId31"/>
    <p:sldId id="285"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224B8F7-BE3B-4CF4-B548-7998CAC8EF18}">
          <p14:sldIdLst>
            <p14:sldId id="256"/>
            <p14:sldId id="257"/>
            <p14:sldId id="258"/>
            <p14:sldId id="259"/>
            <p14:sldId id="286"/>
            <p14:sldId id="260"/>
            <p14:sldId id="261"/>
            <p14:sldId id="287"/>
            <p14:sldId id="262"/>
            <p14:sldId id="263"/>
            <p14:sldId id="264"/>
            <p14:sldId id="265"/>
            <p14:sldId id="266"/>
            <p14:sldId id="267"/>
            <p14:sldId id="268"/>
            <p14:sldId id="269"/>
            <p14:sldId id="270"/>
            <p14:sldId id="271"/>
            <p14:sldId id="272"/>
            <p14:sldId id="273"/>
            <p14:sldId id="274"/>
            <p14:sldId id="275"/>
            <p14:sldId id="276"/>
            <p14:sldId id="283"/>
            <p14:sldId id="284"/>
            <p14:sldId id="277"/>
            <p14:sldId id="278"/>
            <p14:sldId id="281"/>
            <p14:sldId id="279"/>
            <p14:sldId id="280"/>
            <p14:sldId id="2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png"/><Relationship Id="rId4"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994AB97-CD30-41D8-97C3-DEFC311B25AF}" type="datetimeFigureOut">
              <a:rPr lang="ru-RU" smtClean="0"/>
              <a:t>26.09.2019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BA8024-6597-4D5A-90C9-705C32EC54F6}" type="slidenum">
              <a:rPr lang="ru-RU" smtClean="0"/>
              <a:t>‹#›</a:t>
            </a:fld>
            <a:endParaRPr lang="ru-RU"/>
          </a:p>
        </p:txBody>
      </p:sp>
    </p:spTree>
    <p:extLst>
      <p:ext uri="{BB962C8B-B14F-4D97-AF65-F5344CB8AC3E}">
        <p14:creationId xmlns:p14="http://schemas.microsoft.com/office/powerpoint/2010/main" val="2123969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94AB97-CD30-41D8-97C3-DEFC311B25AF}" type="datetimeFigureOut">
              <a:rPr lang="ru-RU" smtClean="0"/>
              <a:t>26.09.2019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BA8024-6597-4D5A-90C9-705C32EC54F6}" type="slidenum">
              <a:rPr lang="ru-RU" smtClean="0"/>
              <a:t>‹#›</a:t>
            </a:fld>
            <a:endParaRPr lang="ru-RU"/>
          </a:p>
        </p:txBody>
      </p:sp>
    </p:spTree>
    <p:extLst>
      <p:ext uri="{BB962C8B-B14F-4D97-AF65-F5344CB8AC3E}">
        <p14:creationId xmlns:p14="http://schemas.microsoft.com/office/powerpoint/2010/main" val="291193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94AB97-CD30-41D8-97C3-DEFC311B25AF}" type="datetimeFigureOut">
              <a:rPr lang="ru-RU" smtClean="0"/>
              <a:t>26.09.2019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BA8024-6597-4D5A-90C9-705C32EC54F6}" type="slidenum">
              <a:rPr lang="ru-RU" smtClean="0"/>
              <a:t>‹#›</a:t>
            </a:fld>
            <a:endParaRPr lang="ru-RU"/>
          </a:p>
        </p:txBody>
      </p:sp>
    </p:spTree>
    <p:extLst>
      <p:ext uri="{BB962C8B-B14F-4D97-AF65-F5344CB8AC3E}">
        <p14:creationId xmlns:p14="http://schemas.microsoft.com/office/powerpoint/2010/main" val="341785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94AB97-CD30-41D8-97C3-DEFC311B25AF}" type="datetimeFigureOut">
              <a:rPr lang="ru-RU" smtClean="0"/>
              <a:t>26.09.2019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BA8024-6597-4D5A-90C9-705C32EC54F6}" type="slidenum">
              <a:rPr lang="ru-RU" smtClean="0"/>
              <a:t>‹#›</a:t>
            </a:fld>
            <a:endParaRPr lang="ru-RU"/>
          </a:p>
        </p:txBody>
      </p:sp>
    </p:spTree>
    <p:extLst>
      <p:ext uri="{BB962C8B-B14F-4D97-AF65-F5344CB8AC3E}">
        <p14:creationId xmlns:p14="http://schemas.microsoft.com/office/powerpoint/2010/main" val="31104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994AB97-CD30-41D8-97C3-DEFC311B25AF}" type="datetimeFigureOut">
              <a:rPr lang="ru-RU" smtClean="0"/>
              <a:t>26.09.2019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BA8024-6597-4D5A-90C9-705C32EC54F6}" type="slidenum">
              <a:rPr lang="ru-RU" smtClean="0"/>
              <a:t>‹#›</a:t>
            </a:fld>
            <a:endParaRPr lang="ru-RU"/>
          </a:p>
        </p:txBody>
      </p:sp>
    </p:spTree>
    <p:extLst>
      <p:ext uri="{BB962C8B-B14F-4D97-AF65-F5344CB8AC3E}">
        <p14:creationId xmlns:p14="http://schemas.microsoft.com/office/powerpoint/2010/main" val="219108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994AB97-CD30-41D8-97C3-DEFC311B25AF}" type="datetimeFigureOut">
              <a:rPr lang="ru-RU" smtClean="0"/>
              <a:t>26.09.2019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BA8024-6597-4D5A-90C9-705C32EC54F6}" type="slidenum">
              <a:rPr lang="ru-RU" smtClean="0"/>
              <a:t>‹#›</a:t>
            </a:fld>
            <a:endParaRPr lang="ru-RU"/>
          </a:p>
        </p:txBody>
      </p:sp>
    </p:spTree>
    <p:extLst>
      <p:ext uri="{BB962C8B-B14F-4D97-AF65-F5344CB8AC3E}">
        <p14:creationId xmlns:p14="http://schemas.microsoft.com/office/powerpoint/2010/main" val="926550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994AB97-CD30-41D8-97C3-DEFC311B25AF}" type="datetimeFigureOut">
              <a:rPr lang="ru-RU" smtClean="0"/>
              <a:t>26.09.2019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BA8024-6597-4D5A-90C9-705C32EC54F6}" type="slidenum">
              <a:rPr lang="ru-RU" smtClean="0"/>
              <a:t>‹#›</a:t>
            </a:fld>
            <a:endParaRPr lang="ru-RU"/>
          </a:p>
        </p:txBody>
      </p:sp>
    </p:spTree>
    <p:extLst>
      <p:ext uri="{BB962C8B-B14F-4D97-AF65-F5344CB8AC3E}">
        <p14:creationId xmlns:p14="http://schemas.microsoft.com/office/powerpoint/2010/main" val="334260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994AB97-CD30-41D8-97C3-DEFC311B25AF}" type="datetimeFigureOut">
              <a:rPr lang="ru-RU" smtClean="0"/>
              <a:t>26.09.2019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BA8024-6597-4D5A-90C9-705C32EC54F6}" type="slidenum">
              <a:rPr lang="ru-RU" smtClean="0"/>
              <a:t>‹#›</a:t>
            </a:fld>
            <a:endParaRPr lang="ru-RU"/>
          </a:p>
        </p:txBody>
      </p:sp>
    </p:spTree>
    <p:extLst>
      <p:ext uri="{BB962C8B-B14F-4D97-AF65-F5344CB8AC3E}">
        <p14:creationId xmlns:p14="http://schemas.microsoft.com/office/powerpoint/2010/main" val="3023242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94AB97-CD30-41D8-97C3-DEFC311B25AF}" type="datetimeFigureOut">
              <a:rPr lang="ru-RU" smtClean="0"/>
              <a:t>26.09.2019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BA8024-6597-4D5A-90C9-705C32EC54F6}" type="slidenum">
              <a:rPr lang="ru-RU" smtClean="0"/>
              <a:t>‹#›</a:t>
            </a:fld>
            <a:endParaRPr lang="ru-RU"/>
          </a:p>
        </p:txBody>
      </p:sp>
    </p:spTree>
    <p:extLst>
      <p:ext uri="{BB962C8B-B14F-4D97-AF65-F5344CB8AC3E}">
        <p14:creationId xmlns:p14="http://schemas.microsoft.com/office/powerpoint/2010/main" val="315121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94AB97-CD30-41D8-97C3-DEFC311B25AF}" type="datetimeFigureOut">
              <a:rPr lang="ru-RU" smtClean="0"/>
              <a:t>26.09.2019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BA8024-6597-4D5A-90C9-705C32EC54F6}" type="slidenum">
              <a:rPr lang="ru-RU" smtClean="0"/>
              <a:t>‹#›</a:t>
            </a:fld>
            <a:endParaRPr lang="ru-RU"/>
          </a:p>
        </p:txBody>
      </p:sp>
    </p:spTree>
    <p:extLst>
      <p:ext uri="{BB962C8B-B14F-4D97-AF65-F5344CB8AC3E}">
        <p14:creationId xmlns:p14="http://schemas.microsoft.com/office/powerpoint/2010/main" val="237301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94AB97-CD30-41D8-97C3-DEFC311B25AF}" type="datetimeFigureOut">
              <a:rPr lang="ru-RU" smtClean="0"/>
              <a:t>26.09.2019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BA8024-6597-4D5A-90C9-705C32EC54F6}" type="slidenum">
              <a:rPr lang="ru-RU" smtClean="0"/>
              <a:t>‹#›</a:t>
            </a:fld>
            <a:endParaRPr lang="ru-RU"/>
          </a:p>
        </p:txBody>
      </p:sp>
    </p:spTree>
    <p:extLst>
      <p:ext uri="{BB962C8B-B14F-4D97-AF65-F5344CB8AC3E}">
        <p14:creationId xmlns:p14="http://schemas.microsoft.com/office/powerpoint/2010/main" val="311333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4AB97-CD30-41D8-97C3-DEFC311B25AF}" type="datetimeFigureOut">
              <a:rPr lang="ru-RU" smtClean="0"/>
              <a:t>26.09.2019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A8024-6597-4D5A-90C9-705C32EC54F6}" type="slidenum">
              <a:rPr lang="ru-RU" smtClean="0"/>
              <a:t>‹#›</a:t>
            </a:fld>
            <a:endParaRPr lang="ru-RU"/>
          </a:p>
        </p:txBody>
      </p:sp>
    </p:spTree>
    <p:extLst>
      <p:ext uri="{BB962C8B-B14F-4D97-AF65-F5344CB8AC3E}">
        <p14:creationId xmlns:p14="http://schemas.microsoft.com/office/powerpoint/2010/main" val="2133778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6.bin"/><Relationship Id="rId5" Type="http://schemas.openxmlformats.org/officeDocument/2006/relationships/oleObject" Target="../embeddings/oleObject2.bin"/><Relationship Id="rId10" Type="http://schemas.openxmlformats.org/officeDocument/2006/relationships/image" Target="../media/image12.emf"/><Relationship Id="rId4" Type="http://schemas.openxmlformats.org/officeDocument/2006/relationships/image" Target="../media/image10.png"/><Relationship Id="rId9"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7.bin"/><Relationship Id="rId7" Type="http://schemas.openxmlformats.org/officeDocument/2006/relationships/oleObject" Target="../embeddings/oleObject10.bin"/><Relationship Id="rId12"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oleObject" Target="../embeddings/oleObject12.bin"/><Relationship Id="rId5" Type="http://schemas.openxmlformats.org/officeDocument/2006/relationships/oleObject" Target="../embeddings/oleObject8.bin"/><Relationship Id="rId10" Type="http://schemas.openxmlformats.org/officeDocument/2006/relationships/image" Target="../media/image15.emf"/><Relationship Id="rId4" Type="http://schemas.openxmlformats.org/officeDocument/2006/relationships/image" Target="../media/image13.png"/><Relationship Id="rId9"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Травма от столкновения движущегося автомобиля с человеком</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3715523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lgn="just">
              <a:buNone/>
            </a:pPr>
            <a:r>
              <a:rPr lang="ru-RU" dirty="0" smtClean="0"/>
              <a:t>Механизмы образования специфических и характерных повреждений при конкретных видах автомобильной травмы различны. Автомобильной травме свойственны 3 механизма образования повреждений</a:t>
            </a:r>
          </a:p>
        </p:txBody>
      </p:sp>
    </p:spTree>
    <p:extLst>
      <p:ext uri="{BB962C8B-B14F-4D97-AF65-F5344CB8AC3E}">
        <p14:creationId xmlns:p14="http://schemas.microsoft.com/office/powerpoint/2010/main" val="494210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smtClean="0"/>
              <a:t>ударное воздействие — удар по телу частями движущегося автомобиля, удар телом о дорожное покрытие или предметы на дороге;</a:t>
            </a:r>
            <a:endParaRPr lang="ru-RU" dirty="0"/>
          </a:p>
        </p:txBody>
      </p:sp>
      <p:pic>
        <p:nvPicPr>
          <p:cNvPr id="4" name="Picture 18" descr="Автоп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789040"/>
            <a:ext cx="5254922" cy="281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757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smtClean="0"/>
              <a:t>сдавление тела или части его между колесом автомобиля и покрытием дороги, между днищем автомобиля и дорогой, между частями автомобиля и другими транспортными средствами или неподвижными предметами; </a:t>
            </a:r>
            <a:endParaRPr lang="ru-RU" dirty="0"/>
          </a:p>
        </p:txBody>
      </p:sp>
    </p:spTree>
    <p:extLst>
      <p:ext uri="{BB962C8B-B14F-4D97-AF65-F5344CB8AC3E}">
        <p14:creationId xmlns:p14="http://schemas.microsoft.com/office/powerpoint/2010/main" val="253413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smtClean="0"/>
              <a:t>трение тела по автомобилю или дорожному покрытию, а также при волочении тела частями автомобиля по дороге.</a:t>
            </a:r>
            <a:endParaRPr lang="ru-RU" dirty="0"/>
          </a:p>
        </p:txBody>
      </p:sp>
    </p:spTree>
    <p:extLst>
      <p:ext uri="{BB962C8B-B14F-4D97-AF65-F5344CB8AC3E}">
        <p14:creationId xmlns:p14="http://schemas.microsoft.com/office/powerpoint/2010/main" val="9342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Фазы </a:t>
            </a:r>
            <a:r>
              <a:rPr lang="ru-RU" dirty="0" err="1" smtClean="0"/>
              <a:t>травмирования</a:t>
            </a:r>
            <a:endParaRPr lang="ru-RU" dirty="0"/>
          </a:p>
        </p:txBody>
      </p:sp>
      <p:sp>
        <p:nvSpPr>
          <p:cNvPr id="3" name="Объект 2"/>
          <p:cNvSpPr>
            <a:spLocks noGrp="1"/>
          </p:cNvSpPr>
          <p:nvPr>
            <p:ph idx="1"/>
          </p:nvPr>
        </p:nvSpPr>
        <p:spPr/>
        <p:txBody>
          <a:bodyPr/>
          <a:lstStyle/>
          <a:p>
            <a:r>
              <a:rPr lang="ru-RU" dirty="0" smtClean="0"/>
              <a:t>1. Соударение частей движущегося автомобиля с телом</a:t>
            </a:r>
          </a:p>
          <a:p>
            <a:r>
              <a:rPr lang="ru-RU" dirty="0" smtClean="0"/>
              <a:t>2. Падение тела на автомобиль</a:t>
            </a:r>
          </a:p>
          <a:p>
            <a:r>
              <a:rPr lang="ru-RU" dirty="0" smtClean="0"/>
              <a:t>3. Отбрасывание тела и падение его на дорогу</a:t>
            </a:r>
          </a:p>
          <a:p>
            <a:r>
              <a:rPr lang="ru-RU" dirty="0" smtClean="0"/>
              <a:t>4. Продвижение тела по дороге</a:t>
            </a:r>
            <a:endParaRPr lang="ru-RU" dirty="0"/>
          </a:p>
        </p:txBody>
      </p:sp>
    </p:spTree>
    <p:extLst>
      <p:ext uri="{BB962C8B-B14F-4D97-AF65-F5344CB8AC3E}">
        <p14:creationId xmlns:p14="http://schemas.microsoft.com/office/powerpoint/2010/main" val="2317905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Соударение частей движущегося автомобиля с телом</a:t>
            </a:r>
            <a:br>
              <a:rPr lang="ru-RU" dirty="0" smtClean="0"/>
            </a:br>
            <a:endParaRPr lang="ru-RU" dirty="0"/>
          </a:p>
        </p:txBody>
      </p:sp>
      <p:sp>
        <p:nvSpPr>
          <p:cNvPr id="3" name="Объект 2"/>
          <p:cNvSpPr>
            <a:spLocks noGrp="1"/>
          </p:cNvSpPr>
          <p:nvPr>
            <p:ph idx="1"/>
          </p:nvPr>
        </p:nvSpPr>
        <p:spPr/>
        <p:txBody>
          <a:bodyPr/>
          <a:lstStyle/>
          <a:p>
            <a:pPr algn="just"/>
            <a:r>
              <a:rPr lang="ru-RU" dirty="0" smtClean="0"/>
              <a:t>В 1-й фазе возникают локальные повреждения от непосредственного удара в местах соприкосновения частей автомобиля с телом и одновременно отдаленные повреждения в результате опосредованного действия удара (сотрясения, сгибания, кручения и др.)</a:t>
            </a:r>
            <a:endParaRPr lang="ru-RU" dirty="0"/>
          </a:p>
        </p:txBody>
      </p:sp>
      <p:pic>
        <p:nvPicPr>
          <p:cNvPr id="4" name="Picture 9" descr="171-а"/>
          <p:cNvPicPr>
            <a:picLocks noChangeAspect="1" noChangeArrowheads="1"/>
          </p:cNvPicPr>
          <p:nvPr/>
        </p:nvPicPr>
        <p:blipFill>
          <a:blip r:embed="rId2" cstate="print">
            <a:lum contrast="30000"/>
            <a:extLst>
              <a:ext uri="{28A0092B-C50C-407E-A947-70E740481C1C}">
                <a14:useLocalDpi xmlns:a14="http://schemas.microsoft.com/office/drawing/2010/main" val="0"/>
              </a:ext>
            </a:extLst>
          </a:blip>
          <a:srcRect/>
          <a:stretch>
            <a:fillRect/>
          </a:stretch>
        </p:blipFill>
        <p:spPr bwMode="auto">
          <a:xfrm>
            <a:off x="900113" y="1773238"/>
            <a:ext cx="2517775" cy="32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053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Падение тела на автомобиль</a:t>
            </a:r>
            <a:endParaRPr lang="ru-RU" dirty="0" smtClean="0"/>
          </a:p>
        </p:txBody>
      </p:sp>
      <p:sp>
        <p:nvSpPr>
          <p:cNvPr id="3" name="Объект 2"/>
          <p:cNvSpPr>
            <a:spLocks noGrp="1"/>
          </p:cNvSpPr>
          <p:nvPr>
            <p:ph idx="1"/>
          </p:nvPr>
        </p:nvSpPr>
        <p:spPr/>
        <p:txBody>
          <a:bodyPr/>
          <a:lstStyle/>
          <a:p>
            <a:pPr algn="just"/>
            <a:r>
              <a:rPr lang="ru-RU" dirty="0" smtClean="0"/>
              <a:t>Образующиеся при вторичном ударе об автомобиль повреждения располагаются в области туловища, верхних конечностей, головы, как правило, на той же стороне тела, на которой находятся повреждения, возникающие в 1-й фазе.</a:t>
            </a:r>
            <a:endParaRPr lang="ru-RU" dirty="0"/>
          </a:p>
        </p:txBody>
      </p:sp>
    </p:spTree>
    <p:extLst>
      <p:ext uri="{BB962C8B-B14F-4D97-AF65-F5344CB8AC3E}">
        <p14:creationId xmlns:p14="http://schemas.microsoft.com/office/powerpoint/2010/main" val="1374540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smtClean="0"/>
              <a:t>В момент отбрасывания и падения тела на дорогу образуется 3-я группа повреждений с расположением в области туловища, головы, конечностей, однако в отличие от повреждений, образующихся в 1-й и 2-й фазах, повреждения в 3-й фазе находятся на стороне тела, противоположной месту первичного и вторичного приложения силы</a:t>
            </a:r>
            <a:endParaRPr lang="ru-RU" dirty="0"/>
          </a:p>
        </p:txBody>
      </p:sp>
    </p:spTree>
    <p:extLst>
      <p:ext uri="{BB962C8B-B14F-4D97-AF65-F5344CB8AC3E}">
        <p14:creationId xmlns:p14="http://schemas.microsoft.com/office/powerpoint/2010/main" val="687348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smtClean="0"/>
              <a:t>Повреждения мягких тканей у большинства погибших бывают в виде ссадин, кровоподтеков, реже ран. Они располагаются преимущественно в области головы, верхних и нижних конечностей и обычно не имеют характерных признаков.</a:t>
            </a:r>
            <a:endParaRPr lang="ru-RU" dirty="0"/>
          </a:p>
        </p:txBody>
      </p:sp>
    </p:spTree>
    <p:extLst>
      <p:ext uri="{BB962C8B-B14F-4D97-AF65-F5344CB8AC3E}">
        <p14:creationId xmlns:p14="http://schemas.microsoft.com/office/powerpoint/2010/main" val="47249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smtClean="0"/>
              <a:t>В ряде случаев в 1-й фазе возникают специфические для этого вида травмы повреждения — ссадины, кровоподтеки, раны, отображающие на коже форму строения, а иногда и размеры части бампера, радиатора, его облицовки, фары, ее ободка, болтов, штуцера, гаек и других деталей автомобиля</a:t>
            </a:r>
            <a:endParaRPr lang="ru-RU" dirty="0"/>
          </a:p>
        </p:txBody>
      </p:sp>
    </p:spTree>
    <p:extLst>
      <p:ext uri="{BB962C8B-B14F-4D97-AF65-F5344CB8AC3E}">
        <p14:creationId xmlns:p14="http://schemas.microsoft.com/office/powerpoint/2010/main" val="2695191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smtClean="0"/>
              <a:t>От столкновения с передней частью автомобиля</a:t>
            </a:r>
          </a:p>
          <a:p>
            <a:r>
              <a:rPr lang="ru-RU" dirty="0" smtClean="0"/>
              <a:t>От столкновения с боковой частью автомобиля</a:t>
            </a:r>
          </a:p>
          <a:p>
            <a:r>
              <a:rPr lang="ru-RU" dirty="0" smtClean="0"/>
              <a:t>От столкновения с задней частью автомобиля</a:t>
            </a:r>
          </a:p>
          <a:p>
            <a:pPr marL="0" indent="0">
              <a:buNone/>
            </a:pPr>
            <a:endParaRPr lang="ru-RU" dirty="0"/>
          </a:p>
        </p:txBody>
      </p:sp>
    </p:spTree>
    <p:extLst>
      <p:ext uri="{BB962C8B-B14F-4D97-AF65-F5344CB8AC3E}">
        <p14:creationId xmlns:p14="http://schemas.microsoft.com/office/powerpoint/2010/main" val="282909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smtClean="0"/>
              <a:t>Часто наблюдаются повреждения головы. В их происхождении имеют значение удар по нефиксированной голове частями автомобиля (1-я фаза) и удар нефиксированной головой об автомобиль или грунт (2—3-я фазы). Наряду с повреждениями мягких тканей возникают переломы костей и повреждения головного мозга.</a:t>
            </a:r>
            <a:endParaRPr lang="ru-RU" dirty="0"/>
          </a:p>
        </p:txBody>
      </p:sp>
    </p:spTree>
    <p:extLst>
      <p:ext uri="{BB962C8B-B14F-4D97-AF65-F5344CB8AC3E}">
        <p14:creationId xmlns:p14="http://schemas.microsoft.com/office/powerpoint/2010/main" val="1569373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descr="C:\Users\ЛихачеваНК\Downloads\Безымянны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632" y="188640"/>
            <a:ext cx="10972800" cy="654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589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C:\Users\ЛихачеваНК\Downloads\Безымянный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00" y="332656"/>
            <a:ext cx="10972800" cy="633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206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C:\Users\ЛихачеваНК\Downloads\Безымянный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08" y="188640"/>
            <a:ext cx="10972801" cy="646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200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altLang="ru-RU" sz="2400" dirty="0" smtClean="0"/>
              <a:t>Травма при столкновении движущегося автомобиля с пешеходом</a:t>
            </a:r>
            <a:br>
              <a:rPr lang="ru-RU" altLang="ru-RU" sz="2400" dirty="0" smtClean="0"/>
            </a:br>
            <a:r>
              <a:rPr lang="ru-RU" altLang="ru-RU" sz="2400" dirty="0" smtClean="0"/>
              <a:t>Столкновение с задними частями движущегося автомобиля</a:t>
            </a:r>
            <a:br>
              <a:rPr lang="ru-RU" altLang="ru-RU" sz="2400" dirty="0" smtClean="0"/>
            </a:br>
            <a:endParaRPr lang="ru-RU" sz="2400" dirty="0"/>
          </a:p>
        </p:txBody>
      </p:sp>
      <p:sp>
        <p:nvSpPr>
          <p:cNvPr id="3" name="Объект 2"/>
          <p:cNvSpPr>
            <a:spLocks noGrp="1"/>
          </p:cNvSpPr>
          <p:nvPr>
            <p:ph idx="1"/>
          </p:nvPr>
        </p:nvSpPr>
        <p:spPr>
          <a:xfrm>
            <a:off x="403225" y="5261769"/>
            <a:ext cx="8229600" cy="1374923"/>
          </a:xfrm>
        </p:spPr>
        <p:txBody>
          <a:bodyPr>
            <a:normAutofit fontScale="47500" lnSpcReduction="20000"/>
          </a:bodyPr>
          <a:lstStyle/>
          <a:p>
            <a:pPr algn="ctr"/>
            <a:r>
              <a:rPr lang="ru-RU" altLang="ru-RU" dirty="0" smtClean="0"/>
              <a:t>Фазы и механизм </a:t>
            </a:r>
            <a:r>
              <a:rPr lang="ru-RU" altLang="ru-RU" dirty="0" err="1" smtClean="0"/>
              <a:t>травмирования</a:t>
            </a:r>
            <a:r>
              <a:rPr lang="ru-RU" altLang="ru-RU" dirty="0" smtClean="0"/>
              <a:t> при столкновении под углом около 90</a:t>
            </a:r>
            <a:r>
              <a:rPr lang="en-US" altLang="ru-RU" dirty="0" smtClean="0">
                <a:cs typeface="Arial" charset="0"/>
              </a:rPr>
              <a:t>°</a:t>
            </a:r>
            <a:r>
              <a:rPr lang="ru-RU" altLang="ru-RU" dirty="0" smtClean="0"/>
              <a:t> с пешеходом:</a:t>
            </a:r>
          </a:p>
          <a:p>
            <a:pPr algn="ctr"/>
            <a:r>
              <a:rPr lang="ru-RU" altLang="ru-RU" dirty="0" smtClean="0"/>
              <a:t>а – удар задними частями внедорожника; б – </a:t>
            </a:r>
            <a:r>
              <a:rPr lang="ru-RU" altLang="ru-RU" dirty="0" smtClean="0">
                <a:cs typeface="Arial" charset="0"/>
              </a:rPr>
              <a:t> отбрасывание, падение и удар о грунт;</a:t>
            </a:r>
          </a:p>
          <a:p>
            <a:pPr algn="ctr"/>
            <a:r>
              <a:rPr lang="ru-RU" altLang="ru-RU" dirty="0" smtClean="0">
                <a:cs typeface="Arial" charset="0"/>
              </a:rPr>
              <a:t>в – расположение тела после финальной остановки в результате скольжения по грунту.</a:t>
            </a:r>
            <a:endParaRPr lang="en-US" altLang="ru-RU" dirty="0" smtClean="0">
              <a:cs typeface="Arial" charset="0"/>
            </a:endParaRPr>
          </a:p>
          <a:p>
            <a:endParaRPr lang="ru-RU" dirty="0"/>
          </a:p>
        </p:txBody>
      </p:sp>
      <p:sp>
        <p:nvSpPr>
          <p:cNvPr id="4" name="Text Box 4"/>
          <p:cNvSpPr txBox="1">
            <a:spLocks noChangeArrowheads="1"/>
          </p:cNvSpPr>
          <p:nvPr/>
        </p:nvSpPr>
        <p:spPr bwMode="auto">
          <a:xfrm>
            <a:off x="1908175" y="29194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а</a:t>
            </a:r>
          </a:p>
        </p:txBody>
      </p:sp>
      <p:sp>
        <p:nvSpPr>
          <p:cNvPr id="5" name="Text Box 5"/>
          <p:cNvSpPr txBox="1">
            <a:spLocks noChangeArrowheads="1"/>
          </p:cNvSpPr>
          <p:nvPr/>
        </p:nvSpPr>
        <p:spPr bwMode="auto">
          <a:xfrm>
            <a:off x="6227763" y="2914650"/>
            <a:ext cx="31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б</a:t>
            </a:r>
          </a:p>
        </p:txBody>
      </p:sp>
      <p:sp>
        <p:nvSpPr>
          <p:cNvPr id="6" name="Text Box 6"/>
          <p:cNvSpPr txBox="1">
            <a:spLocks noChangeArrowheads="1"/>
          </p:cNvSpPr>
          <p:nvPr/>
        </p:nvSpPr>
        <p:spPr bwMode="auto">
          <a:xfrm>
            <a:off x="4211638" y="5078413"/>
            <a:ext cx="306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в</a:t>
            </a:r>
          </a:p>
        </p:txBody>
      </p:sp>
      <p:graphicFrame>
        <p:nvGraphicFramePr>
          <p:cNvPr id="7" name="Object 17"/>
          <p:cNvGraphicFramePr>
            <a:graphicFrameLocks noChangeAspect="1"/>
          </p:cNvGraphicFramePr>
          <p:nvPr/>
        </p:nvGraphicFramePr>
        <p:xfrm>
          <a:off x="395288" y="1262063"/>
          <a:ext cx="3529012" cy="1693862"/>
        </p:xfrm>
        <a:graphic>
          <a:graphicData uri="http://schemas.openxmlformats.org/presentationml/2006/ole">
            <mc:AlternateContent xmlns:mc="http://schemas.openxmlformats.org/markup-compatibility/2006">
              <mc:Choice xmlns:v="urn:schemas-microsoft-com:vml" Requires="v">
                <p:oleObj spid="_x0000_s4119" name="Image" r:id="rId3" imgW="16203175" imgH="4952381" progId="Photoshop.Image.7">
                  <p:embed/>
                </p:oleObj>
              </mc:Choice>
              <mc:Fallback>
                <p:oleObj name="Image" r:id="rId3" imgW="16203175" imgH="4952381"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36359"/>
                      <a:stretch>
                        <a:fillRect/>
                      </a:stretch>
                    </p:blipFill>
                    <p:spPr bwMode="auto">
                      <a:xfrm>
                        <a:off x="395288" y="1262063"/>
                        <a:ext cx="3529012" cy="169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9"/>
          <p:cNvGraphicFramePr>
            <a:graphicFrameLocks noChangeAspect="1"/>
          </p:cNvGraphicFramePr>
          <p:nvPr/>
        </p:nvGraphicFramePr>
        <p:xfrm>
          <a:off x="3911600" y="1263650"/>
          <a:ext cx="4572000" cy="1693863"/>
        </p:xfrm>
        <a:graphic>
          <a:graphicData uri="http://schemas.openxmlformats.org/presentationml/2006/ole">
            <mc:AlternateContent xmlns:mc="http://schemas.openxmlformats.org/markup-compatibility/2006">
              <mc:Choice xmlns:v="urn:schemas-microsoft-com:vml" Requires="v">
                <p:oleObj spid="_x0000_s4120" name="Image" r:id="rId5" imgW="16203175" imgH="4952381" progId="Photoshop.Image.7">
                  <p:embed/>
                </p:oleObj>
              </mc:Choice>
              <mc:Fallback>
                <p:oleObj name="Image" r:id="rId5" imgW="16203175" imgH="4952381"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17549"/>
                      <a:stretch>
                        <a:fillRect/>
                      </a:stretch>
                    </p:blipFill>
                    <p:spPr bwMode="auto">
                      <a:xfrm>
                        <a:off x="3911600" y="1263650"/>
                        <a:ext cx="4572000" cy="16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21"/>
          <p:cNvGraphicFramePr>
            <a:graphicFrameLocks noChangeAspect="1"/>
          </p:cNvGraphicFramePr>
          <p:nvPr/>
        </p:nvGraphicFramePr>
        <p:xfrm>
          <a:off x="1908175" y="3422650"/>
          <a:ext cx="5580063" cy="1693863"/>
        </p:xfrm>
        <a:graphic>
          <a:graphicData uri="http://schemas.openxmlformats.org/presentationml/2006/ole">
            <mc:AlternateContent xmlns:mc="http://schemas.openxmlformats.org/markup-compatibility/2006">
              <mc:Choice xmlns:v="urn:schemas-microsoft-com:vml" Requires="v">
                <p:oleObj spid="_x0000_s4121" name="Image" r:id="rId6" imgW="16203175" imgH="4952381" progId="Photoshop.Image.7">
                  <p:embed/>
                </p:oleObj>
              </mc:Choice>
              <mc:Fallback>
                <p:oleObj name="Image" r:id="rId6" imgW="16203175" imgH="4952381"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630"/>
                      <a:stretch>
                        <a:fillRect/>
                      </a:stretch>
                    </p:blipFill>
                    <p:spPr bwMode="auto">
                      <a:xfrm>
                        <a:off x="1908175" y="3422650"/>
                        <a:ext cx="5580063" cy="16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Объект 12"/>
          <p:cNvGraphicFramePr>
            <a:graphicFrameLocks noChangeAspect="1"/>
          </p:cNvGraphicFramePr>
          <p:nvPr/>
        </p:nvGraphicFramePr>
        <p:xfrm>
          <a:off x="1114425" y="1262063"/>
          <a:ext cx="268288" cy="1096962"/>
        </p:xfrm>
        <a:graphic>
          <a:graphicData uri="http://schemas.openxmlformats.org/presentationml/2006/ole">
            <mc:AlternateContent xmlns:mc="http://schemas.openxmlformats.org/markup-compatibility/2006">
              <mc:Choice xmlns:v="urn:schemas-microsoft-com:vml" Requires="v">
                <p:oleObj spid="_x0000_s4122" name="CorelDRAW" r:id="rId7" imgW="1461516" imgH="8346948" progId="CorelDRAW.Graphic.11">
                  <p:embed/>
                </p:oleObj>
              </mc:Choice>
              <mc:Fallback>
                <p:oleObj name="CorelDRAW" r:id="rId7" imgW="1461516" imgH="8346948" progId="CorelDRAW.Graphic.11">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4425" y="1262063"/>
                        <a:ext cx="268288"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Объект 13"/>
          <p:cNvGraphicFramePr>
            <a:graphicFrameLocks noChangeAspect="1"/>
          </p:cNvGraphicFramePr>
          <p:nvPr/>
        </p:nvGraphicFramePr>
        <p:xfrm>
          <a:off x="4427538" y="2198688"/>
          <a:ext cx="1150937" cy="209550"/>
        </p:xfrm>
        <a:graphic>
          <a:graphicData uri="http://schemas.openxmlformats.org/presentationml/2006/ole">
            <mc:AlternateContent xmlns:mc="http://schemas.openxmlformats.org/markup-compatibility/2006">
              <mc:Choice xmlns:v="urn:schemas-microsoft-com:vml" Requires="v">
                <p:oleObj spid="_x0000_s4123" name="CorelDRAW" r:id="rId9" imgW="8383524" imgH="1523619" progId="CorelDRAW.Graphic.11">
                  <p:embed/>
                </p:oleObj>
              </mc:Choice>
              <mc:Fallback>
                <p:oleObj name="CorelDRAW" r:id="rId9" imgW="8383524" imgH="1523619" progId="CorelDRAW.Graphic.11">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538" y="2198688"/>
                        <a:ext cx="1150937"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Объект 14"/>
          <p:cNvGraphicFramePr>
            <a:graphicFrameLocks noChangeAspect="1"/>
          </p:cNvGraphicFramePr>
          <p:nvPr/>
        </p:nvGraphicFramePr>
        <p:xfrm>
          <a:off x="2557463" y="4402138"/>
          <a:ext cx="1150937" cy="209550"/>
        </p:xfrm>
        <a:graphic>
          <a:graphicData uri="http://schemas.openxmlformats.org/presentationml/2006/ole">
            <mc:AlternateContent xmlns:mc="http://schemas.openxmlformats.org/markup-compatibility/2006">
              <mc:Choice xmlns:v="urn:schemas-microsoft-com:vml" Requires="v">
                <p:oleObj spid="_x0000_s4124" name="CorelDRAW" r:id="rId11" imgW="8383524" imgH="1523619" progId="CorelDRAW.Graphic.11">
                  <p:embed/>
                </p:oleObj>
              </mc:Choice>
              <mc:Fallback>
                <p:oleObj name="CorelDRAW" r:id="rId11" imgW="8383524" imgH="1523619" progId="CorelDRAW.Graphic.11">
                  <p:embed/>
                  <p:pic>
                    <p:nvPicPr>
                      <p:cNvPr id="0" name="Object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7463" y="4402138"/>
                        <a:ext cx="1150937"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9791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graphicFrame>
        <p:nvGraphicFramePr>
          <p:cNvPr id="11" name="Объект 10"/>
          <p:cNvGraphicFramePr>
            <a:graphicFrameLocks noChangeAspect="1"/>
          </p:cNvGraphicFramePr>
          <p:nvPr/>
        </p:nvGraphicFramePr>
        <p:xfrm>
          <a:off x="828675" y="1746250"/>
          <a:ext cx="4103688" cy="1250950"/>
        </p:xfrm>
        <a:graphic>
          <a:graphicData uri="http://schemas.openxmlformats.org/presentationml/2006/ole">
            <mc:AlternateContent xmlns:mc="http://schemas.openxmlformats.org/markup-compatibility/2006">
              <mc:Choice xmlns:v="urn:schemas-microsoft-com:vml" Requires="v">
                <p:oleObj spid="_x0000_s5147" name="Image" r:id="rId3" imgW="12241270" imgH="3733333" progId="Photoshop.Image.7">
                  <p:embed/>
                </p:oleObj>
              </mc:Choice>
              <mc:Fallback>
                <p:oleObj name="Image" r:id="rId3" imgW="12241270" imgH="3733333" progId="Photoshop.Image.7">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1746250"/>
                        <a:ext cx="4103688"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Объект 11"/>
          <p:cNvGraphicFramePr>
            <a:graphicFrameLocks noChangeAspect="1"/>
          </p:cNvGraphicFramePr>
          <p:nvPr/>
        </p:nvGraphicFramePr>
        <p:xfrm>
          <a:off x="4932363" y="1744663"/>
          <a:ext cx="4103687" cy="1250950"/>
        </p:xfrm>
        <a:graphic>
          <a:graphicData uri="http://schemas.openxmlformats.org/presentationml/2006/ole">
            <mc:AlternateContent xmlns:mc="http://schemas.openxmlformats.org/markup-compatibility/2006">
              <mc:Choice xmlns:v="urn:schemas-microsoft-com:vml" Requires="v">
                <p:oleObj spid="_x0000_s5148" name="Image" r:id="rId5" imgW="12241270" imgH="3733333" progId="Photoshop.Image.7">
                  <p:embed/>
                </p:oleObj>
              </mc:Choice>
              <mc:Fallback>
                <p:oleObj name="Image" r:id="rId5" imgW="12241270" imgH="3733333" progId="Photoshop.Image.7">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744663"/>
                        <a:ext cx="4103687"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Объект 12"/>
          <p:cNvGraphicFramePr>
            <a:graphicFrameLocks noChangeAspect="1"/>
          </p:cNvGraphicFramePr>
          <p:nvPr/>
        </p:nvGraphicFramePr>
        <p:xfrm>
          <a:off x="2628900" y="3540125"/>
          <a:ext cx="4103688" cy="1250950"/>
        </p:xfrm>
        <a:graphic>
          <a:graphicData uri="http://schemas.openxmlformats.org/presentationml/2006/ole">
            <mc:AlternateContent xmlns:mc="http://schemas.openxmlformats.org/markup-compatibility/2006">
              <mc:Choice xmlns:v="urn:schemas-microsoft-com:vml" Requires="v">
                <p:oleObj spid="_x0000_s5149" name="Image" r:id="rId6" imgW="12241270" imgH="3733333" progId="Photoshop.Image.7">
                  <p:embed/>
                </p:oleObj>
              </mc:Choice>
              <mc:Fallback>
                <p:oleObj name="Image" r:id="rId6" imgW="12241270" imgH="3733333" progId="Photoshop.Image.7">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3540125"/>
                        <a:ext cx="4103688"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Объект 13"/>
          <p:cNvGraphicFramePr>
            <a:graphicFrameLocks noChangeAspect="1"/>
          </p:cNvGraphicFramePr>
          <p:nvPr/>
        </p:nvGraphicFramePr>
        <p:xfrm>
          <a:off x="1928813" y="1341438"/>
          <a:ext cx="530225" cy="1366837"/>
        </p:xfrm>
        <a:graphic>
          <a:graphicData uri="http://schemas.openxmlformats.org/presentationml/2006/ole">
            <mc:AlternateContent xmlns:mc="http://schemas.openxmlformats.org/markup-compatibility/2006">
              <mc:Choice xmlns:v="urn:schemas-microsoft-com:vml" Requires="v">
                <p:oleObj spid="_x0000_s5150" name="CorelDRAW" r:id="rId7" imgW="2659380" imgH="8305800" progId="CorelDRAW.Graphic.11">
                  <p:embed/>
                </p:oleObj>
              </mc:Choice>
              <mc:Fallback>
                <p:oleObj name="CorelDRAW" r:id="rId7" imgW="2659380" imgH="8305800" progId="CorelDRAW.Graphic.11">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8813" y="1341438"/>
                        <a:ext cx="530225"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Объект 14"/>
          <p:cNvGraphicFramePr>
            <a:graphicFrameLocks noChangeAspect="1"/>
          </p:cNvGraphicFramePr>
          <p:nvPr/>
        </p:nvGraphicFramePr>
        <p:xfrm>
          <a:off x="6007100" y="1887538"/>
          <a:ext cx="792163" cy="641350"/>
        </p:xfrm>
        <a:graphic>
          <a:graphicData uri="http://schemas.openxmlformats.org/presentationml/2006/ole">
            <mc:AlternateContent xmlns:mc="http://schemas.openxmlformats.org/markup-compatibility/2006">
              <mc:Choice xmlns:v="urn:schemas-microsoft-com:vml" Requires="v">
                <p:oleObj spid="_x0000_s5151" name="CorelDRAW" r:id="rId9" imgW="3390519" imgH="2747772" progId="CorelDRAW.Graphic.11">
                  <p:embed/>
                </p:oleObj>
              </mc:Choice>
              <mc:Fallback>
                <p:oleObj name="CorelDRAW" r:id="rId9" imgW="3390519" imgH="2747772" progId="CorelDRAW.Graphic.11">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7100" y="1887538"/>
                        <a:ext cx="792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Объект 15"/>
          <p:cNvGraphicFramePr>
            <a:graphicFrameLocks noChangeAspect="1"/>
          </p:cNvGraphicFramePr>
          <p:nvPr/>
        </p:nvGraphicFramePr>
        <p:xfrm>
          <a:off x="2917825" y="4316413"/>
          <a:ext cx="936625" cy="455612"/>
        </p:xfrm>
        <a:graphic>
          <a:graphicData uri="http://schemas.openxmlformats.org/presentationml/2006/ole">
            <mc:AlternateContent xmlns:mc="http://schemas.openxmlformats.org/markup-compatibility/2006">
              <mc:Choice xmlns:v="urn:schemas-microsoft-com:vml" Requires="v">
                <p:oleObj spid="_x0000_s5152" name="CorelDRAW" r:id="rId11" imgW="7551420" imgH="3670935" progId="CorelDRAW.Graphic.11">
                  <p:embed/>
                </p:oleObj>
              </mc:Choice>
              <mc:Fallback>
                <p:oleObj name="CorelDRAW" r:id="rId11" imgW="7551420" imgH="3670935" progId="CorelDRAW.Graphic.11">
                  <p:embed/>
                  <p:pic>
                    <p:nvPicPr>
                      <p:cNvPr id="0"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7825" y="4316413"/>
                        <a:ext cx="936625"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82317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Переломы костей черепа</a:t>
            </a:r>
            <a:endParaRPr lang="ru-RU" dirty="0"/>
          </a:p>
        </p:txBody>
      </p:sp>
      <p:sp>
        <p:nvSpPr>
          <p:cNvPr id="3" name="Объект 2"/>
          <p:cNvSpPr>
            <a:spLocks noGrp="1"/>
          </p:cNvSpPr>
          <p:nvPr>
            <p:ph idx="1"/>
          </p:nvPr>
        </p:nvSpPr>
        <p:spPr/>
        <p:txBody>
          <a:bodyPr/>
          <a:lstStyle/>
          <a:p>
            <a:pPr algn="just"/>
            <a:r>
              <a:rPr lang="ru-RU" dirty="0" smtClean="0"/>
              <a:t>Закрытые, линейные, </a:t>
            </a:r>
            <a:r>
              <a:rPr lang="ru-RU" dirty="0" err="1" smtClean="0"/>
              <a:t>оскольчатые</a:t>
            </a:r>
            <a:r>
              <a:rPr lang="ru-RU" dirty="0" smtClean="0"/>
              <a:t>, вдавленные. Чаще </a:t>
            </a:r>
            <a:r>
              <a:rPr lang="ru-RU" dirty="0" err="1" smtClean="0"/>
              <a:t>наблюдаеются</a:t>
            </a:r>
            <a:r>
              <a:rPr lang="ru-RU" dirty="0" smtClean="0"/>
              <a:t> сочетанные переломы свода и основания в двух или трех смежных черепных ямках.</a:t>
            </a:r>
          </a:p>
          <a:p>
            <a:pPr algn="just"/>
            <a:r>
              <a:rPr lang="ru-RU" dirty="0" smtClean="0"/>
              <a:t>Линейные и </a:t>
            </a:r>
            <a:r>
              <a:rPr lang="ru-RU" dirty="0" err="1" smtClean="0"/>
              <a:t>оскольчатые</a:t>
            </a:r>
            <a:r>
              <a:rPr lang="ru-RU" dirty="0" smtClean="0"/>
              <a:t> переломы берут начало в месте удара и заканчиваются слепо в месте, противоположном точке приложения силы</a:t>
            </a:r>
            <a:endParaRPr lang="ru-RU" dirty="0"/>
          </a:p>
        </p:txBody>
      </p:sp>
    </p:spTree>
    <p:extLst>
      <p:ext uri="{BB962C8B-B14F-4D97-AF65-F5344CB8AC3E}">
        <p14:creationId xmlns:p14="http://schemas.microsoft.com/office/powerpoint/2010/main" val="2434261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10000"/>
          </a:bodyPr>
          <a:lstStyle/>
          <a:p>
            <a:pPr algn="just"/>
            <a:r>
              <a:rPr lang="ru-RU" dirty="0"/>
              <a:t>При наездах легкового автомобиля на пешехода пострадавший получает удар выступающей вперед деталью (частью) автомобиля: передним бампером, облицовкой радиатора, передним краем капота, краем переднего крыла или передней фарой. При этом возникают переломы костей нижних конечностей, так называемые бамперные переломы бедра или голени, переломы костей таза или разрывы лонного и крестцово-подвздошного сочленений, нередко в сочетании с повреждением мочеполовых органов</a:t>
            </a:r>
            <a:r>
              <a:rPr lang="ru-RU" dirty="0" smtClean="0"/>
              <a:t>. </a:t>
            </a:r>
          </a:p>
          <a:p>
            <a:pPr algn="just"/>
            <a:endParaRPr lang="ru-RU" dirty="0"/>
          </a:p>
        </p:txBody>
      </p:sp>
    </p:spTree>
    <p:extLst>
      <p:ext uri="{BB962C8B-B14F-4D97-AF65-F5344CB8AC3E}">
        <p14:creationId xmlns:p14="http://schemas.microsoft.com/office/powerpoint/2010/main" val="1715470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 name="Picture 25" descr="4,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425" y="3357563"/>
            <a:ext cx="2447925" cy="18192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3" descr="4,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344863"/>
            <a:ext cx="2232025" cy="20669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1311275"/>
            <a:ext cx="2592388" cy="17573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1073150"/>
            <a:ext cx="2232025" cy="19129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7" descr="4,1"/>
          <p:cNvPicPr>
            <a:picLocks noChangeAspect="1" noChangeArrowheads="1"/>
          </p:cNvPicPr>
          <p:nvPr/>
        </p:nvPicPr>
        <p:blipFill>
          <a:blip r:embed="rId6" cstate="print">
            <a:extLst>
              <a:ext uri="{28A0092B-C50C-407E-A947-70E740481C1C}">
                <a14:useLocalDpi xmlns:a14="http://schemas.microsoft.com/office/drawing/2010/main" val="0"/>
              </a:ext>
            </a:extLst>
          </a:blip>
          <a:srcRect b="830"/>
          <a:stretch>
            <a:fillRect/>
          </a:stretch>
        </p:blipFill>
        <p:spPr bwMode="auto">
          <a:xfrm>
            <a:off x="541338" y="1196975"/>
            <a:ext cx="2374900" cy="20875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7"/>
          <p:cNvSpPr txBox="1">
            <a:spLocks noChangeArrowheads="1"/>
          </p:cNvSpPr>
          <p:nvPr/>
        </p:nvSpPr>
        <p:spPr bwMode="auto">
          <a:xfrm>
            <a:off x="5867400" y="2492375"/>
            <a:ext cx="306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в</a:t>
            </a:r>
          </a:p>
        </p:txBody>
      </p:sp>
      <p:sp>
        <p:nvSpPr>
          <p:cNvPr id="16" name="Text Box 8"/>
          <p:cNvSpPr txBox="1">
            <a:spLocks noChangeArrowheads="1"/>
          </p:cNvSpPr>
          <p:nvPr/>
        </p:nvSpPr>
        <p:spPr bwMode="auto">
          <a:xfrm>
            <a:off x="5940425" y="46466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е</a:t>
            </a:r>
          </a:p>
        </p:txBody>
      </p:sp>
      <p:sp>
        <p:nvSpPr>
          <p:cNvPr id="17" name="Text Box 9"/>
          <p:cNvSpPr txBox="1">
            <a:spLocks noChangeArrowheads="1"/>
          </p:cNvSpPr>
          <p:nvPr/>
        </p:nvSpPr>
        <p:spPr bwMode="auto">
          <a:xfrm>
            <a:off x="539750" y="25654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а</a:t>
            </a:r>
          </a:p>
        </p:txBody>
      </p:sp>
      <p:sp>
        <p:nvSpPr>
          <p:cNvPr id="18" name="Text Box 10"/>
          <p:cNvSpPr txBox="1">
            <a:spLocks noChangeArrowheads="1"/>
          </p:cNvSpPr>
          <p:nvPr/>
        </p:nvSpPr>
        <p:spPr bwMode="auto">
          <a:xfrm>
            <a:off x="3203575" y="2565400"/>
            <a:ext cx="31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б</a:t>
            </a:r>
          </a:p>
        </p:txBody>
      </p:sp>
      <p:sp>
        <p:nvSpPr>
          <p:cNvPr id="19" name="Text Box 16"/>
          <p:cNvSpPr txBox="1">
            <a:spLocks noChangeArrowheads="1"/>
          </p:cNvSpPr>
          <p:nvPr/>
        </p:nvSpPr>
        <p:spPr bwMode="auto">
          <a:xfrm>
            <a:off x="3348038" y="4652963"/>
            <a:ext cx="317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д</a:t>
            </a:r>
          </a:p>
        </p:txBody>
      </p:sp>
      <p:pic>
        <p:nvPicPr>
          <p:cNvPr id="20" name="Picture 22" descr="4,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188" y="3430588"/>
            <a:ext cx="2592387" cy="1727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26"/>
          <p:cNvSpPr txBox="1">
            <a:spLocks noChangeArrowheads="1"/>
          </p:cNvSpPr>
          <p:nvPr/>
        </p:nvSpPr>
        <p:spPr bwMode="auto">
          <a:xfrm>
            <a:off x="611188" y="4652963"/>
            <a:ext cx="268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г</a:t>
            </a:r>
          </a:p>
        </p:txBody>
      </p:sp>
      <p:sp>
        <p:nvSpPr>
          <p:cNvPr id="22" name="Text Box 6"/>
          <p:cNvSpPr txBox="1">
            <a:spLocks noGrp="1" noChangeArrowheads="1"/>
          </p:cNvSpPr>
          <p:nvPr>
            <p:ph idx="1"/>
          </p:nvPr>
        </p:nvSpPr>
        <p:spPr bwMode="auto">
          <a:xfrm>
            <a:off x="539750" y="5589240"/>
            <a:ext cx="82296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sz="1400" dirty="0"/>
              <a:t>Схемы механизмов  образования повреждений костей таза при ударе выступающими частями </a:t>
            </a:r>
            <a:r>
              <a:rPr lang="ru-RU" altLang="ru-RU" sz="1400" dirty="0" err="1"/>
              <a:t>движуще-гося</a:t>
            </a:r>
            <a:r>
              <a:rPr lang="ru-RU" altLang="ru-RU" sz="1400" dirty="0"/>
              <a:t> автомобиля в направлении: а – спереди в область симфиза, б – сзади в область крестца, в – сбоку в область крыла, г – в область большого вертела бедренной кости, д – по диагонали спереди, е – по диагонали сзади.</a:t>
            </a:r>
          </a:p>
        </p:txBody>
      </p:sp>
    </p:spTree>
    <p:extLst>
      <p:ext uri="{BB962C8B-B14F-4D97-AF65-F5344CB8AC3E}">
        <p14:creationId xmlns:p14="http://schemas.microsoft.com/office/powerpoint/2010/main" val="525232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smtClean="0"/>
              <a:t>Одновременно с этими повреждениями возникают повреждения от общего сотрясения тела, вызванного ударом. Обычно явления удара морфологически проявляются ушибами органов брюшной полости или грудной клетки в виде пристеночных или внутриорганных кровоизлияний, надрывов или разрывов паренхиматозных органов и т.д.</a:t>
            </a:r>
          </a:p>
          <a:p>
            <a:pPr algn="just"/>
            <a:endParaRPr lang="ru-RU" dirty="0"/>
          </a:p>
        </p:txBody>
      </p:sp>
    </p:spTree>
    <p:extLst>
      <p:ext uri="{BB962C8B-B14F-4D97-AF65-F5344CB8AC3E}">
        <p14:creationId xmlns:p14="http://schemas.microsoft.com/office/powerpoint/2010/main" val="831388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повреждений</a:t>
            </a:r>
            <a:endParaRPr lang="ru-RU" dirty="0"/>
          </a:p>
        </p:txBody>
      </p:sp>
      <p:sp>
        <p:nvSpPr>
          <p:cNvPr id="3" name="Объект 2"/>
          <p:cNvSpPr>
            <a:spLocks noGrp="1"/>
          </p:cNvSpPr>
          <p:nvPr>
            <p:ph idx="1"/>
          </p:nvPr>
        </p:nvSpPr>
        <p:spPr/>
        <p:txBody>
          <a:bodyPr/>
          <a:lstStyle/>
          <a:p>
            <a:r>
              <a:rPr lang="ru-RU" dirty="0" smtClean="0"/>
              <a:t>Специфические</a:t>
            </a:r>
          </a:p>
          <a:p>
            <a:r>
              <a:rPr lang="ru-RU" dirty="0" smtClean="0"/>
              <a:t>Характерные</a:t>
            </a:r>
          </a:p>
          <a:p>
            <a:r>
              <a:rPr lang="ru-RU" dirty="0" smtClean="0"/>
              <a:t>Не характерные для автомобильной травмы</a:t>
            </a:r>
          </a:p>
          <a:p>
            <a:endParaRPr lang="ru-RU" dirty="0"/>
          </a:p>
        </p:txBody>
      </p:sp>
    </p:spTree>
    <p:extLst>
      <p:ext uri="{BB962C8B-B14F-4D97-AF65-F5344CB8AC3E}">
        <p14:creationId xmlns:p14="http://schemas.microsoft.com/office/powerpoint/2010/main" val="1990845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pPr algn="just"/>
            <a:r>
              <a:rPr lang="ru-RU" dirty="0" smtClean="0"/>
              <a:t>Если первоначальный контакт человека с поверхностью легкового автомобиля произошел ниже центра тяжести тела человека, расположенного в области четвертого поясничного позвонка, то тело пострадавшего забрасывается на капот. Ударяясь о капот, ветровое стекло или передние стойки автомобиля, пострадавший получает дополнительные телесные повреждения в виде перелома ребер, а также, что очень важно, дополнительную черепно-мозговую травму</a:t>
            </a:r>
          </a:p>
          <a:p>
            <a:pPr algn="just"/>
            <a:endParaRPr lang="ru-RU" dirty="0"/>
          </a:p>
        </p:txBody>
      </p:sp>
    </p:spTree>
    <p:extLst>
      <p:ext uri="{BB962C8B-B14F-4D97-AF65-F5344CB8AC3E}">
        <p14:creationId xmlns:p14="http://schemas.microsoft.com/office/powerpoint/2010/main" val="3534624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lstStyle/>
          <a:p>
            <a:endParaRPr lang="ru-RU"/>
          </a:p>
        </p:txBody>
      </p:sp>
      <p:sp>
        <p:nvSpPr>
          <p:cNvPr id="3" name="Объект 2"/>
          <p:cNvSpPr>
            <a:spLocks noGrp="1"/>
          </p:cNvSpPr>
          <p:nvPr>
            <p:ph idx="1"/>
          </p:nvPr>
        </p:nvSpPr>
        <p:spPr>
          <a:xfrm>
            <a:off x="457200" y="2636912"/>
            <a:ext cx="8229600" cy="3489251"/>
          </a:xfrm>
        </p:spPr>
        <p:txBody>
          <a:bodyPr>
            <a:normAutofit/>
          </a:bodyPr>
          <a:lstStyle/>
          <a:p>
            <a:pPr algn="ctr"/>
            <a:r>
              <a:rPr lang="ru-RU" sz="4000" dirty="0" smtClean="0"/>
              <a:t>Благодарю за внимание</a:t>
            </a:r>
            <a:endParaRPr lang="ru-RU" sz="4000" dirty="0"/>
          </a:p>
        </p:txBody>
      </p:sp>
    </p:spTree>
    <p:extLst>
      <p:ext uri="{BB962C8B-B14F-4D97-AF65-F5344CB8AC3E}">
        <p14:creationId xmlns:p14="http://schemas.microsoft.com/office/powerpoint/2010/main" val="81650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Специфические</a:t>
            </a:r>
            <a:endParaRPr lang="ru-RU" dirty="0"/>
          </a:p>
        </p:txBody>
      </p:sp>
      <p:sp>
        <p:nvSpPr>
          <p:cNvPr id="3" name="Объект 2"/>
          <p:cNvSpPr>
            <a:spLocks noGrp="1"/>
          </p:cNvSpPr>
          <p:nvPr>
            <p:ph idx="1"/>
          </p:nvPr>
        </p:nvSpPr>
        <p:spPr/>
        <p:txBody>
          <a:bodyPr/>
          <a:lstStyle/>
          <a:p>
            <a:pPr algn="just"/>
            <a:r>
              <a:rPr lang="ru-RU" dirty="0" smtClean="0"/>
              <a:t>Это контактные повреждения, образующиеся в месте соприкосновения частей автомобиля с телом. В таких повреждениях отображаются форма, рисунок, а иногда и размеры (полностью или частично) определенных частей автомобиля.</a:t>
            </a:r>
            <a:endParaRPr lang="ru-RU" dirty="0"/>
          </a:p>
        </p:txBody>
      </p:sp>
    </p:spTree>
    <p:extLst>
      <p:ext uri="{BB962C8B-B14F-4D97-AF65-F5344CB8AC3E}">
        <p14:creationId xmlns:p14="http://schemas.microsoft.com/office/powerpoint/2010/main" val="163635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95536" y="5589240"/>
            <a:ext cx="8229600" cy="1041400"/>
          </a:xfrm>
        </p:spPr>
        <p:txBody>
          <a:bodyPr>
            <a:normAutofit fontScale="70000" lnSpcReduction="20000"/>
          </a:bodyPr>
          <a:lstStyle/>
          <a:p>
            <a:pPr algn="ctr"/>
            <a:r>
              <a:rPr lang="ru-RU" altLang="ru-RU" dirty="0" smtClean="0"/>
              <a:t>а – кровоподтек на бедре, отображающий контуры ободка фары;</a:t>
            </a:r>
          </a:p>
          <a:p>
            <a:pPr algn="ctr"/>
            <a:r>
              <a:rPr lang="ru-RU" altLang="ru-RU" dirty="0" smtClean="0"/>
              <a:t>б – ободок и стекло фары, повредившие бедро. </a:t>
            </a:r>
          </a:p>
          <a:p>
            <a:endParaRPr lang="ru-RU" dirty="0"/>
          </a:p>
        </p:txBody>
      </p:sp>
      <p:pic>
        <p:nvPicPr>
          <p:cNvPr id="4" name="Picture 12" descr="169-а"/>
          <p:cNvPicPr>
            <a:picLocks noChangeAspect="1" noChangeArrowheads="1"/>
          </p:cNvPicPr>
          <p:nvPr/>
        </p:nvPicPr>
        <p:blipFill>
          <a:blip r:embed="rId2" cstate="print">
            <a:lum contrast="24000"/>
            <a:extLst>
              <a:ext uri="{28A0092B-C50C-407E-A947-70E740481C1C}">
                <a14:useLocalDpi xmlns:a14="http://schemas.microsoft.com/office/drawing/2010/main" val="0"/>
              </a:ext>
            </a:extLst>
          </a:blip>
          <a:srcRect/>
          <a:stretch>
            <a:fillRect/>
          </a:stretch>
        </p:blipFill>
        <p:spPr bwMode="auto">
          <a:xfrm>
            <a:off x="1095375" y="1557338"/>
            <a:ext cx="2397125" cy="3527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 descr="169-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800" y="1484313"/>
            <a:ext cx="3078163" cy="3600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5"/>
          <p:cNvSpPr txBox="1">
            <a:spLocks noChangeArrowheads="1"/>
          </p:cNvSpPr>
          <p:nvPr/>
        </p:nvSpPr>
        <p:spPr bwMode="auto">
          <a:xfrm>
            <a:off x="1763713" y="50133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а</a:t>
            </a:r>
          </a:p>
        </p:txBody>
      </p:sp>
      <p:sp>
        <p:nvSpPr>
          <p:cNvPr id="7" name="Text Box 16"/>
          <p:cNvSpPr txBox="1">
            <a:spLocks noChangeArrowheads="1"/>
          </p:cNvSpPr>
          <p:nvPr/>
        </p:nvSpPr>
        <p:spPr bwMode="auto">
          <a:xfrm>
            <a:off x="6443663" y="5013325"/>
            <a:ext cx="31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б</a:t>
            </a:r>
          </a:p>
        </p:txBody>
      </p:sp>
    </p:spTree>
    <p:extLst>
      <p:ext uri="{BB962C8B-B14F-4D97-AF65-F5344CB8AC3E}">
        <p14:creationId xmlns:p14="http://schemas.microsoft.com/office/powerpoint/2010/main" val="2125839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smtClean="0"/>
              <a:t>Специфичность повреждений состоит в том, что они образуются только при одном конкретном виде автомобильной травмы и не наблюдаются при других автомобильных и неавтомобильных травмах</a:t>
            </a:r>
            <a:endParaRPr lang="ru-RU" dirty="0"/>
          </a:p>
        </p:txBody>
      </p:sp>
    </p:spTree>
    <p:extLst>
      <p:ext uri="{BB962C8B-B14F-4D97-AF65-F5344CB8AC3E}">
        <p14:creationId xmlns:p14="http://schemas.microsoft.com/office/powerpoint/2010/main" val="3170039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Характерные</a:t>
            </a:r>
            <a:endParaRPr lang="ru-RU" dirty="0"/>
          </a:p>
        </p:txBody>
      </p:sp>
      <p:sp>
        <p:nvSpPr>
          <p:cNvPr id="3" name="Объект 2"/>
          <p:cNvSpPr>
            <a:spLocks noGrp="1"/>
          </p:cNvSpPr>
          <p:nvPr>
            <p:ph idx="1"/>
          </p:nvPr>
        </p:nvSpPr>
        <p:spPr/>
        <p:txBody>
          <a:bodyPr/>
          <a:lstStyle/>
          <a:p>
            <a:pPr algn="just"/>
            <a:r>
              <a:rPr lang="ru-RU" dirty="0" smtClean="0"/>
              <a:t>К характерным относятся такие повреждения, механизм образования которых соответствует механизму и фазам возникновения определенного вида автомобильной травмы, когда они образуются в совокупности со специфическими и другими характерными повреждениями</a:t>
            </a:r>
            <a:endParaRPr lang="ru-RU" dirty="0"/>
          </a:p>
        </p:txBody>
      </p:sp>
    </p:spTree>
    <p:extLst>
      <p:ext uri="{BB962C8B-B14F-4D97-AF65-F5344CB8AC3E}">
        <p14:creationId xmlns:p14="http://schemas.microsoft.com/office/powerpoint/2010/main" val="986355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Picture 26" descr="PA1100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700213"/>
            <a:ext cx="2879725" cy="216058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7"/>
          <p:cNvSpPr txBox="1">
            <a:spLocks noChangeArrowheads="1"/>
          </p:cNvSpPr>
          <p:nvPr/>
        </p:nvSpPr>
        <p:spPr bwMode="auto">
          <a:xfrm>
            <a:off x="3492500" y="2524125"/>
            <a:ext cx="49641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1600"/>
              <a:t>Полосовидные ссадины и наложения грунта </a:t>
            </a:r>
          </a:p>
          <a:p>
            <a:r>
              <a:rPr lang="ru-RU" altLang="ru-RU" sz="1600"/>
              <a:t>в результате скольжения по дорожному покрытию</a:t>
            </a:r>
          </a:p>
        </p:txBody>
      </p:sp>
      <p:pic>
        <p:nvPicPr>
          <p:cNvPr id="6" name="Picture 28" descr="1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4437063"/>
            <a:ext cx="3097213" cy="21288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9"/>
          <p:cNvSpPr>
            <a:spLocks noChangeArrowheads="1"/>
          </p:cNvSpPr>
          <p:nvPr/>
        </p:nvSpPr>
        <p:spPr bwMode="auto">
          <a:xfrm>
            <a:off x="3492500" y="5051425"/>
            <a:ext cx="49498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altLang="ru-RU" sz="1600"/>
              <a:t>Узорчатые ссадины кожи, отображающие рисунок</a:t>
            </a:r>
          </a:p>
          <a:p>
            <a:r>
              <a:rPr lang="ru-RU" altLang="ru-RU" sz="1600"/>
              <a:t>ткани чулка; удар крылом легкового автомобиля</a:t>
            </a:r>
          </a:p>
          <a:p>
            <a:r>
              <a:rPr lang="ru-RU" altLang="ru-RU" sz="1600"/>
              <a:t>по бедру </a:t>
            </a:r>
          </a:p>
        </p:txBody>
      </p:sp>
    </p:spTree>
    <p:extLst>
      <p:ext uri="{BB962C8B-B14F-4D97-AF65-F5344CB8AC3E}">
        <p14:creationId xmlns:p14="http://schemas.microsoft.com/office/powerpoint/2010/main" val="164763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Нехарактерные</a:t>
            </a:r>
            <a:endParaRPr lang="ru-RU" dirty="0"/>
          </a:p>
        </p:txBody>
      </p:sp>
      <p:sp>
        <p:nvSpPr>
          <p:cNvPr id="3" name="Объект 2"/>
          <p:cNvSpPr>
            <a:spLocks noGrp="1"/>
          </p:cNvSpPr>
          <p:nvPr>
            <p:ph idx="1"/>
          </p:nvPr>
        </p:nvSpPr>
        <p:spPr/>
        <p:txBody>
          <a:bodyPr/>
          <a:lstStyle/>
          <a:p>
            <a:pPr algn="just"/>
            <a:r>
              <a:rPr lang="ru-RU" dirty="0" smtClean="0"/>
              <a:t>К нехарактерным относятся все остальные повреждения, не имеющие признаков двух предыдущих групп. </a:t>
            </a:r>
            <a:endParaRPr lang="ru-RU" dirty="0"/>
          </a:p>
        </p:txBody>
      </p:sp>
    </p:spTree>
    <p:extLst>
      <p:ext uri="{BB962C8B-B14F-4D97-AF65-F5344CB8AC3E}">
        <p14:creationId xmlns:p14="http://schemas.microsoft.com/office/powerpoint/2010/main" val="418478407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903</Words>
  <Application>Microsoft Office PowerPoint</Application>
  <PresentationFormat>Экран (4:3)</PresentationFormat>
  <Paragraphs>62</Paragraphs>
  <Slides>31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31</vt:i4>
      </vt:variant>
    </vt:vector>
  </HeadingPairs>
  <TitlesOfParts>
    <vt:vector size="34" baseType="lpstr">
      <vt:lpstr>Тема Office</vt:lpstr>
      <vt:lpstr>Adobe Photoshop Image</vt:lpstr>
      <vt:lpstr>CorelDRAW 11.0 Graphic</vt:lpstr>
      <vt:lpstr>Травма от столкновения движущегося автомобиля с человеком</vt:lpstr>
      <vt:lpstr>Презентация PowerPoint</vt:lpstr>
      <vt:lpstr>Виды повреждений</vt:lpstr>
      <vt:lpstr>Специфические</vt:lpstr>
      <vt:lpstr>Презентация PowerPoint</vt:lpstr>
      <vt:lpstr>Презентация PowerPoint</vt:lpstr>
      <vt:lpstr>Характерные</vt:lpstr>
      <vt:lpstr>Презентация PowerPoint</vt:lpstr>
      <vt:lpstr>Нехарактерные</vt:lpstr>
      <vt:lpstr>Презентация PowerPoint</vt:lpstr>
      <vt:lpstr>Презентация PowerPoint</vt:lpstr>
      <vt:lpstr>Презентация PowerPoint</vt:lpstr>
      <vt:lpstr>Презентация PowerPoint</vt:lpstr>
      <vt:lpstr>Фазы травмирования</vt:lpstr>
      <vt:lpstr>Соударение частей движущегося автомобиля с телом </vt:lpstr>
      <vt:lpstr>Падение тела на автомобиль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Травма при столкновении движущегося автомобиля с пешеходом Столкновение с задними частями движущегося автомобиля </vt:lpstr>
      <vt:lpstr>Презентация PowerPoint</vt:lpstr>
      <vt:lpstr>Переломы костей черепа</vt:lpstr>
      <vt:lpstr>Презентация PowerPoint</vt:lpstr>
      <vt:lpstr>Презентация PowerPoint</vt:lpstr>
      <vt:lpstr>Презентация PowerPoint</vt:lpstr>
      <vt:lpstr>Презентация PowerPoint</vt:lpstr>
      <vt:lpstr>Презентация PowerPoint</vt:lpstr>
    </vt:vector>
  </TitlesOfParts>
  <Company>office 2007 rus 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Травма от столкновения движущегося автомобиля с человеком</dc:title>
  <dc:creator>Лихачева Нина Кондратьевна</dc:creator>
  <cp:lastModifiedBy>Лихачева Нина Кондратьевна</cp:lastModifiedBy>
  <cp:revision>9</cp:revision>
  <dcterms:created xsi:type="dcterms:W3CDTF">2019-09-26T09:27:37Z</dcterms:created>
  <dcterms:modified xsi:type="dcterms:W3CDTF">2019-09-26T14:40:40Z</dcterms:modified>
</cp:coreProperties>
</file>