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2/10/2021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2/10/2021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2/10/2021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2/10/2021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2/10/2021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2/10/2021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2/10/2021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2/10/2021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2/10/2021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2/10/2021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400" y="2209800"/>
            <a:ext cx="7487920" cy="10591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" algn="ctr">
              <a:lnSpc>
                <a:spcPts val="4075"/>
              </a:lnSpc>
              <a:spcBef>
                <a:spcPts val="90"/>
              </a:spcBef>
            </a:pPr>
            <a:r>
              <a:rPr sz="3400" spc="-5" dirty="0"/>
              <a:t>Частичная </a:t>
            </a:r>
            <a:r>
              <a:rPr sz="3400" spc="-10" dirty="0"/>
              <a:t>вторичная</a:t>
            </a:r>
            <a:r>
              <a:rPr sz="3400" spc="-25" dirty="0"/>
              <a:t> </a:t>
            </a:r>
            <a:r>
              <a:rPr sz="3400" spc="-15" dirty="0"/>
              <a:t>адентия.</a:t>
            </a:r>
            <a:endParaRPr sz="3400" dirty="0"/>
          </a:p>
          <a:p>
            <a:pPr algn="ctr">
              <a:lnSpc>
                <a:spcPts val="4075"/>
              </a:lnSpc>
            </a:pPr>
            <a:r>
              <a:rPr sz="3400" spc="-15" dirty="0"/>
              <a:t>Этиология, классификация,</a:t>
            </a:r>
            <a:r>
              <a:rPr sz="3400" spc="15" dirty="0"/>
              <a:t> </a:t>
            </a:r>
            <a:r>
              <a:rPr sz="3400" spc="-15" dirty="0"/>
              <a:t>диагностика.</a:t>
            </a:r>
            <a:endParaRPr sz="3400" dirty="0"/>
          </a:p>
        </p:txBody>
      </p:sp>
      <p:sp>
        <p:nvSpPr>
          <p:cNvPr id="3" name="object 3"/>
          <p:cNvSpPr txBox="1"/>
          <p:nvPr/>
        </p:nvSpPr>
        <p:spPr>
          <a:xfrm>
            <a:off x="2895600" y="3429000"/>
            <a:ext cx="5983605" cy="31020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indent="561340" algn="r">
              <a:lnSpc>
                <a:spcPct val="118300"/>
              </a:lnSpc>
              <a:spcBef>
                <a:spcPts val="95"/>
              </a:spcBef>
            </a:pPr>
            <a:r>
              <a:rPr lang="ru-RU" sz="2400" dirty="0" smtClean="0"/>
              <a:t>Выполнил ординатор кафедры ортопедической стоматологии по специальности «стоматология ортопедическая»</a:t>
            </a:r>
          </a:p>
          <a:p>
            <a:pPr marL="12700" marR="6350" indent="561340" algn="r">
              <a:lnSpc>
                <a:spcPct val="118300"/>
              </a:lnSpc>
              <a:spcBef>
                <a:spcPts val="95"/>
              </a:spcBef>
            </a:pPr>
            <a:r>
              <a:rPr lang="ru-RU" sz="2400" dirty="0" smtClean="0"/>
              <a:t> </a:t>
            </a:r>
            <a:r>
              <a:rPr lang="ru-RU" sz="2400" dirty="0" err="1" smtClean="0"/>
              <a:t>Баймуратова</a:t>
            </a:r>
            <a:r>
              <a:rPr lang="ru-RU" sz="2400" dirty="0" smtClean="0"/>
              <a:t> Жанна </a:t>
            </a:r>
            <a:r>
              <a:rPr lang="ru-RU" sz="2400" dirty="0" err="1" smtClean="0"/>
              <a:t>Вагифовна</a:t>
            </a:r>
            <a:r>
              <a:rPr lang="ru-RU" sz="2400" dirty="0" smtClean="0"/>
              <a:t> </a:t>
            </a:r>
          </a:p>
          <a:p>
            <a:pPr marL="12700" marR="6350" indent="561340" algn="r">
              <a:lnSpc>
                <a:spcPct val="118300"/>
              </a:lnSpc>
              <a:spcBef>
                <a:spcPts val="95"/>
              </a:spcBef>
            </a:pPr>
            <a:r>
              <a:rPr lang="ru-RU" sz="2400" dirty="0" smtClean="0"/>
              <a:t>Рецензент профессор, ДМН</a:t>
            </a:r>
          </a:p>
          <a:p>
            <a:pPr marL="12700" marR="6350" indent="561340" algn="r">
              <a:lnSpc>
                <a:spcPct val="118300"/>
              </a:lnSpc>
              <a:spcBef>
                <a:spcPts val="95"/>
              </a:spcBef>
            </a:pPr>
            <a:r>
              <a:rPr lang="ru-RU" sz="2400" dirty="0" smtClean="0"/>
              <a:t> Фурцев Тарас Владимирович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25420" y="497840"/>
            <a:ext cx="3688079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Классификация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33220"/>
            <a:ext cx="7500620" cy="4250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latin typeface="Calibri"/>
                <a:cs typeface="Calibri"/>
              </a:rPr>
              <a:t>Е. </a:t>
            </a:r>
            <a:r>
              <a:rPr sz="3200" dirty="0">
                <a:latin typeface="Calibri"/>
                <a:cs typeface="Calibri"/>
              </a:rPr>
              <a:t>И. </a:t>
            </a:r>
            <a:r>
              <a:rPr sz="3200" spc="-35" dirty="0">
                <a:latin typeface="Calibri"/>
                <a:cs typeface="Calibri"/>
              </a:rPr>
              <a:t>Гаврилов </a:t>
            </a:r>
            <a:r>
              <a:rPr sz="3200" spc="-5" dirty="0">
                <a:latin typeface="Calibri"/>
                <a:cs typeface="Calibri"/>
              </a:rPr>
              <a:t>(1966) </a:t>
            </a:r>
            <a:r>
              <a:rPr sz="3200" spc="-15" dirty="0">
                <a:latin typeface="Calibri"/>
                <a:cs typeface="Calibri"/>
              </a:rPr>
              <a:t>предложил различать  следующие </a:t>
            </a:r>
            <a:r>
              <a:rPr sz="3200" spc="-5" dirty="0">
                <a:latin typeface="Calibri"/>
                <a:cs typeface="Calibri"/>
              </a:rPr>
              <a:t>типы </a:t>
            </a:r>
            <a:r>
              <a:rPr sz="3200" spc="-15" dirty="0">
                <a:latin typeface="Calibri"/>
                <a:cs typeface="Calibri"/>
              </a:rPr>
              <a:t>дефектов </a:t>
            </a:r>
            <a:r>
              <a:rPr sz="3200" spc="-5" dirty="0">
                <a:latin typeface="Calibri"/>
                <a:cs typeface="Calibri"/>
              </a:rPr>
              <a:t>зубных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рядов: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концевые </a:t>
            </a:r>
            <a:r>
              <a:rPr sz="3200" spc="-20" dirty="0">
                <a:latin typeface="Calibri"/>
                <a:cs typeface="Calibri"/>
              </a:rPr>
              <a:t>(одно- </a:t>
            </a:r>
            <a:r>
              <a:rPr sz="3200" dirty="0">
                <a:latin typeface="Calibri"/>
                <a:cs typeface="Calibri"/>
              </a:rPr>
              <a:t>и </a:t>
            </a:r>
            <a:r>
              <a:rPr sz="3200" spc="-10" dirty="0">
                <a:latin typeface="Calibri"/>
                <a:cs typeface="Calibri"/>
              </a:rPr>
              <a:t>двусторонние);</a:t>
            </a:r>
            <a:endParaRPr sz="3200">
              <a:latin typeface="Calibri"/>
              <a:cs typeface="Calibri"/>
            </a:endParaRPr>
          </a:p>
          <a:p>
            <a:pPr marL="355600" marR="927735" indent="-342900">
              <a:lnSpc>
                <a:spcPts val="3829"/>
              </a:lnSpc>
              <a:spcBef>
                <a:spcPts val="7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включённые </a:t>
            </a:r>
            <a:r>
              <a:rPr sz="3200" spc="-10" dirty="0">
                <a:latin typeface="Calibri"/>
                <a:cs typeface="Calibri"/>
              </a:rPr>
              <a:t>(боковые </a:t>
            </a:r>
            <a:r>
              <a:rPr sz="3200" dirty="0">
                <a:latin typeface="Calibri"/>
                <a:cs typeface="Calibri"/>
              </a:rPr>
              <a:t>— </a:t>
            </a:r>
            <a:r>
              <a:rPr sz="3200" spc="-25" dirty="0">
                <a:latin typeface="Calibri"/>
                <a:cs typeface="Calibri"/>
              </a:rPr>
              <a:t>одно- </a:t>
            </a:r>
            <a:r>
              <a:rPr sz="3200" spc="-5" dirty="0">
                <a:latin typeface="Calibri"/>
                <a:cs typeface="Calibri"/>
              </a:rPr>
              <a:t>или  </a:t>
            </a:r>
            <a:r>
              <a:rPr sz="3200" spc="-10" dirty="0">
                <a:latin typeface="Calibri"/>
                <a:cs typeface="Calibri"/>
              </a:rPr>
              <a:t>двусторонние,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передние);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комбинированные;</a:t>
            </a:r>
            <a:endParaRPr sz="3200">
              <a:latin typeface="Calibri"/>
              <a:cs typeface="Calibri"/>
            </a:endParaRPr>
          </a:p>
          <a:p>
            <a:pPr marL="355600" marR="583565" indent="-342900">
              <a:lnSpc>
                <a:spcPct val="100000"/>
              </a:lnSpc>
              <a:spcBef>
                <a:spcPts val="6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libri"/>
                <a:cs typeface="Calibri"/>
              </a:rPr>
              <a:t>челюсти </a:t>
            </a:r>
            <a:r>
              <a:rPr sz="3200" dirty="0">
                <a:latin typeface="Calibri"/>
                <a:cs typeface="Calibri"/>
              </a:rPr>
              <a:t>с </a:t>
            </a:r>
            <a:r>
              <a:rPr sz="3200" spc="-15" dirty="0">
                <a:latin typeface="Calibri"/>
                <a:cs typeface="Calibri"/>
              </a:rPr>
              <a:t>одиночно </a:t>
            </a:r>
            <a:r>
              <a:rPr sz="3200" spc="-10" dirty="0">
                <a:latin typeface="Calibri"/>
                <a:cs typeface="Calibri"/>
              </a:rPr>
              <a:t>сохранившимися  зубами.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7516" y="528404"/>
            <a:ext cx="7265517" cy="55319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25420" y="497840"/>
            <a:ext cx="3688079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Классификация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33220"/>
            <a:ext cx="7824470" cy="3930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99"/>
              </a:lnSpc>
              <a:spcBef>
                <a:spcPts val="95"/>
              </a:spcBef>
            </a:pPr>
            <a:r>
              <a:rPr sz="3200" spc="-20" dirty="0">
                <a:latin typeface="Calibri"/>
                <a:cs typeface="Calibri"/>
              </a:rPr>
              <a:t>Несколько </a:t>
            </a:r>
            <a:r>
              <a:rPr sz="3200" dirty="0">
                <a:latin typeface="Calibri"/>
                <a:cs typeface="Calibri"/>
              </a:rPr>
              <a:t>по </a:t>
            </a:r>
            <a:r>
              <a:rPr sz="3200" spc="-5" dirty="0">
                <a:latin typeface="Calibri"/>
                <a:cs typeface="Calibri"/>
              </a:rPr>
              <a:t>иному принципу </a:t>
            </a:r>
            <a:r>
              <a:rPr sz="3200" spc="-10" dirty="0">
                <a:latin typeface="Calibri"/>
                <a:cs typeface="Calibri"/>
              </a:rPr>
              <a:t>дефекты  </a:t>
            </a:r>
            <a:r>
              <a:rPr sz="3200" spc="-5" dirty="0">
                <a:latin typeface="Calibri"/>
                <a:cs typeface="Calibri"/>
              </a:rPr>
              <a:t>зубных </a:t>
            </a:r>
            <a:r>
              <a:rPr sz="3200" spc="-10" dirty="0">
                <a:latin typeface="Calibri"/>
                <a:cs typeface="Calibri"/>
              </a:rPr>
              <a:t>рядов классифицирует </a:t>
            </a:r>
            <a:r>
              <a:rPr sz="3200" dirty="0">
                <a:latin typeface="Calibri"/>
                <a:cs typeface="Calibri"/>
              </a:rPr>
              <a:t>К. </a:t>
            </a:r>
            <a:r>
              <a:rPr sz="3200" spc="-5" dirty="0">
                <a:latin typeface="Calibri"/>
                <a:cs typeface="Calibri"/>
              </a:rPr>
              <a:t>Eichner  (1962). Он </a:t>
            </a:r>
            <a:r>
              <a:rPr sz="3200" spc="-25" dirty="0">
                <a:latin typeface="Calibri"/>
                <a:cs typeface="Calibri"/>
              </a:rPr>
              <a:t>исходит </a:t>
            </a:r>
            <a:r>
              <a:rPr sz="3200" spc="-5" dirty="0">
                <a:latin typeface="Calibri"/>
                <a:cs typeface="Calibri"/>
              </a:rPr>
              <a:t>из </a:t>
            </a:r>
            <a:r>
              <a:rPr sz="3200" spc="-15" dirty="0">
                <a:latin typeface="Calibri"/>
                <a:cs typeface="Calibri"/>
              </a:rPr>
              <a:t>положения,  выдвинутого </a:t>
            </a:r>
            <a:r>
              <a:rPr sz="3200" spc="-5" dirty="0">
                <a:latin typeface="Calibri"/>
                <a:cs typeface="Calibri"/>
              </a:rPr>
              <a:t>G. </a:t>
            </a:r>
            <a:r>
              <a:rPr sz="3200" spc="-15" dirty="0">
                <a:latin typeface="Calibri"/>
                <a:cs typeface="Calibri"/>
              </a:rPr>
              <a:t>Steinhardt </a:t>
            </a:r>
            <a:r>
              <a:rPr sz="3200" spc="-5" dirty="0">
                <a:latin typeface="Calibri"/>
                <a:cs typeface="Calibri"/>
              </a:rPr>
              <a:t>(1951), </a:t>
            </a:r>
            <a:r>
              <a:rPr sz="3200" spc="-70" dirty="0">
                <a:latin typeface="Calibri"/>
                <a:cs typeface="Calibri"/>
              </a:rPr>
              <a:t>где  </a:t>
            </a:r>
            <a:r>
              <a:rPr sz="3200" spc="-15" dirty="0">
                <a:latin typeface="Calibri"/>
                <a:cs typeface="Calibri"/>
              </a:rPr>
              <a:t>утверждается </a:t>
            </a:r>
            <a:r>
              <a:rPr sz="3200" spc="-10" dirty="0">
                <a:latin typeface="Calibri"/>
                <a:cs typeface="Calibri"/>
              </a:rPr>
              <a:t>существование </a:t>
            </a:r>
            <a:r>
              <a:rPr sz="3200" spc="-5" dirty="0">
                <a:latin typeface="Calibri"/>
                <a:cs typeface="Calibri"/>
              </a:rPr>
              <a:t>при  нормальном </a:t>
            </a:r>
            <a:r>
              <a:rPr sz="3200" spc="-10" dirty="0">
                <a:latin typeface="Calibri"/>
                <a:cs typeface="Calibri"/>
              </a:rPr>
              <a:t>прикусе четырех </a:t>
            </a:r>
            <a:r>
              <a:rPr sz="3200" spc="-5" dirty="0">
                <a:latin typeface="Calibri"/>
                <a:cs typeface="Calibri"/>
              </a:rPr>
              <a:t>защитных зон,  </a:t>
            </a:r>
            <a:r>
              <a:rPr sz="3200" spc="-20" dirty="0">
                <a:latin typeface="Calibri"/>
                <a:cs typeface="Calibri"/>
              </a:rPr>
              <a:t>удерживающих его высоту. Указанные </a:t>
            </a:r>
            <a:r>
              <a:rPr sz="3200" spc="-5" dirty="0">
                <a:latin typeface="Calibri"/>
                <a:cs typeface="Calibri"/>
              </a:rPr>
              <a:t>зоны  </a:t>
            </a:r>
            <a:r>
              <a:rPr sz="3200" spc="-10" dirty="0">
                <a:latin typeface="Calibri"/>
                <a:cs typeface="Calibri"/>
              </a:rPr>
              <a:t>образуются премолярами </a:t>
            </a:r>
            <a:r>
              <a:rPr sz="3200" dirty="0">
                <a:latin typeface="Calibri"/>
                <a:cs typeface="Calibri"/>
              </a:rPr>
              <a:t>и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молярами.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25420" y="497840"/>
            <a:ext cx="3688079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Классификация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33219"/>
            <a:ext cx="8046720" cy="419862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85"/>
              </a:spcBef>
            </a:pPr>
            <a:r>
              <a:rPr sz="2850" spc="10" dirty="0">
                <a:latin typeface="Calibri"/>
                <a:cs typeface="Calibri"/>
              </a:rPr>
              <a:t>При наличии </a:t>
            </a:r>
            <a:r>
              <a:rPr sz="2850" spc="5" dirty="0">
                <a:latin typeface="Calibri"/>
                <a:cs typeface="Calibri"/>
              </a:rPr>
              <a:t>всех зубов зубные дуги имеют </a:t>
            </a:r>
            <a:r>
              <a:rPr sz="2850" spc="10" dirty="0">
                <a:latin typeface="Calibri"/>
                <a:cs typeface="Calibri"/>
              </a:rPr>
              <a:t>четыре  защитные зоны </a:t>
            </a:r>
            <a:r>
              <a:rPr sz="2850" spc="25" dirty="0">
                <a:latin typeface="Calibri"/>
                <a:cs typeface="Calibri"/>
              </a:rPr>
              <a:t>— </a:t>
            </a:r>
            <a:r>
              <a:rPr sz="2850" spc="10" dirty="0">
                <a:latin typeface="Calibri"/>
                <a:cs typeface="Calibri"/>
              </a:rPr>
              <a:t>по две с </a:t>
            </a:r>
            <a:r>
              <a:rPr sz="2850" spc="-5" dirty="0">
                <a:latin typeface="Calibri"/>
                <a:cs typeface="Calibri"/>
              </a:rPr>
              <a:t>каждой </a:t>
            </a:r>
            <a:r>
              <a:rPr sz="2850" spc="5" dirty="0">
                <a:latin typeface="Calibri"/>
                <a:cs typeface="Calibri"/>
              </a:rPr>
              <a:t>стороны  </a:t>
            </a:r>
            <a:r>
              <a:rPr sz="2850" dirty="0">
                <a:latin typeface="Calibri"/>
                <a:cs typeface="Calibri"/>
              </a:rPr>
              <a:t>челюсти. </a:t>
            </a:r>
            <a:r>
              <a:rPr sz="2850" spc="15" dirty="0">
                <a:latin typeface="Calibri"/>
                <a:cs typeface="Calibri"/>
              </a:rPr>
              <a:t>В </a:t>
            </a:r>
            <a:r>
              <a:rPr sz="2850" spc="10" dirty="0">
                <a:latin typeface="Calibri"/>
                <a:cs typeface="Calibri"/>
              </a:rPr>
              <a:t>зависимости </a:t>
            </a:r>
            <a:r>
              <a:rPr sz="2850" dirty="0">
                <a:latin typeface="Calibri"/>
                <a:cs typeface="Calibri"/>
              </a:rPr>
              <a:t>от </a:t>
            </a:r>
            <a:r>
              <a:rPr sz="2850" spc="10" dirty="0">
                <a:latin typeface="Calibri"/>
                <a:cs typeface="Calibri"/>
              </a:rPr>
              <a:t>числа </a:t>
            </a:r>
            <a:r>
              <a:rPr sz="2850" spc="5" dirty="0">
                <a:latin typeface="Calibri"/>
                <a:cs typeface="Calibri"/>
              </a:rPr>
              <a:t>сохранившихся  </a:t>
            </a:r>
            <a:r>
              <a:rPr sz="2850" spc="10" dirty="0">
                <a:latin typeface="Calibri"/>
                <a:cs typeface="Calibri"/>
              </a:rPr>
              <a:t>зон все </a:t>
            </a:r>
            <a:r>
              <a:rPr sz="2850" spc="5" dirty="0">
                <a:latin typeface="Calibri"/>
                <a:cs typeface="Calibri"/>
              </a:rPr>
              <a:t>зубные </a:t>
            </a:r>
            <a:r>
              <a:rPr sz="2850" spc="10" dirty="0">
                <a:latin typeface="Calibri"/>
                <a:cs typeface="Calibri"/>
              </a:rPr>
              <a:t>ряды </a:t>
            </a:r>
            <a:r>
              <a:rPr sz="2850" spc="-5" dirty="0">
                <a:latin typeface="Calibri"/>
                <a:cs typeface="Calibri"/>
              </a:rPr>
              <a:t>разделены </a:t>
            </a:r>
            <a:r>
              <a:rPr sz="2850" spc="10" dirty="0">
                <a:latin typeface="Calibri"/>
                <a:cs typeface="Calibri"/>
              </a:rPr>
              <a:t>на три</a:t>
            </a:r>
            <a:r>
              <a:rPr sz="2850" spc="-55" dirty="0">
                <a:latin typeface="Calibri"/>
                <a:cs typeface="Calibri"/>
              </a:rPr>
              <a:t> </a:t>
            </a:r>
            <a:r>
              <a:rPr sz="2850" spc="5" dirty="0">
                <a:latin typeface="Calibri"/>
                <a:cs typeface="Calibri"/>
              </a:rPr>
              <a:t>группы:</a:t>
            </a:r>
            <a:endParaRPr sz="2850">
              <a:latin typeface="Calibri"/>
              <a:cs typeface="Calibri"/>
            </a:endParaRPr>
          </a:p>
          <a:p>
            <a:pPr marL="320675" marR="262255" indent="-308610">
              <a:lnSpc>
                <a:spcPct val="101200"/>
              </a:lnSpc>
              <a:spcBef>
                <a:spcPts val="570"/>
              </a:spcBef>
              <a:buFont typeface="Arial"/>
              <a:buChar char="•"/>
              <a:tabLst>
                <a:tab pos="320675" algn="l"/>
                <a:tab pos="321310" algn="l"/>
              </a:tabLst>
            </a:pPr>
            <a:r>
              <a:rPr sz="2850" spc="15" dirty="0">
                <a:latin typeface="Calibri"/>
                <a:cs typeface="Calibri"/>
              </a:rPr>
              <a:t>В </a:t>
            </a:r>
            <a:r>
              <a:rPr sz="2850" spc="5" dirty="0">
                <a:latin typeface="Calibri"/>
                <a:cs typeface="Calibri"/>
              </a:rPr>
              <a:t>первую </a:t>
            </a:r>
            <a:r>
              <a:rPr sz="2850" spc="10" dirty="0">
                <a:latin typeface="Calibri"/>
                <a:cs typeface="Calibri"/>
              </a:rPr>
              <a:t>(А) включены </a:t>
            </a:r>
            <a:r>
              <a:rPr sz="2850" spc="5" dirty="0">
                <a:latin typeface="Calibri"/>
                <a:cs typeface="Calibri"/>
              </a:rPr>
              <a:t>зубные </a:t>
            </a:r>
            <a:r>
              <a:rPr sz="2850" spc="10" dirty="0">
                <a:latin typeface="Calibri"/>
                <a:cs typeface="Calibri"/>
              </a:rPr>
              <a:t>ряды, имеющие  </a:t>
            </a:r>
            <a:r>
              <a:rPr sz="2850" spc="5" dirty="0">
                <a:latin typeface="Calibri"/>
                <a:cs typeface="Calibri"/>
              </a:rPr>
              <a:t>антагонистов </a:t>
            </a:r>
            <a:r>
              <a:rPr sz="2850" spc="15" dirty="0">
                <a:latin typeface="Calibri"/>
                <a:cs typeface="Calibri"/>
              </a:rPr>
              <a:t>во </a:t>
            </a:r>
            <a:r>
              <a:rPr sz="2850" dirty="0">
                <a:latin typeface="Calibri"/>
                <a:cs typeface="Calibri"/>
              </a:rPr>
              <a:t>всех </a:t>
            </a:r>
            <a:r>
              <a:rPr sz="2850" spc="5" dirty="0">
                <a:latin typeface="Calibri"/>
                <a:cs typeface="Calibri"/>
              </a:rPr>
              <a:t>четырех </a:t>
            </a:r>
            <a:r>
              <a:rPr sz="2850" spc="10" dirty="0">
                <a:latin typeface="Calibri"/>
                <a:cs typeface="Calibri"/>
              </a:rPr>
              <a:t>защитных</a:t>
            </a:r>
            <a:r>
              <a:rPr sz="2850" spc="-35" dirty="0">
                <a:latin typeface="Calibri"/>
                <a:cs typeface="Calibri"/>
              </a:rPr>
              <a:t> </a:t>
            </a:r>
            <a:r>
              <a:rPr sz="2850" spc="5" dirty="0">
                <a:latin typeface="Calibri"/>
                <a:cs typeface="Calibri"/>
              </a:rPr>
              <a:t>зонах;</a:t>
            </a:r>
            <a:endParaRPr sz="2850">
              <a:latin typeface="Calibri"/>
              <a:cs typeface="Calibri"/>
            </a:endParaRPr>
          </a:p>
          <a:p>
            <a:pPr marL="320675" marR="1547495" indent="-308610">
              <a:lnSpc>
                <a:spcPct val="101200"/>
              </a:lnSpc>
              <a:spcBef>
                <a:spcPts val="570"/>
              </a:spcBef>
              <a:buFont typeface="Arial"/>
              <a:buChar char="•"/>
              <a:tabLst>
                <a:tab pos="320675" algn="l"/>
                <a:tab pos="321310" algn="l"/>
              </a:tabLst>
            </a:pPr>
            <a:r>
              <a:rPr sz="2850" spc="15" dirty="0">
                <a:latin typeface="Calibri"/>
                <a:cs typeface="Calibri"/>
              </a:rPr>
              <a:t>во </a:t>
            </a:r>
            <a:r>
              <a:rPr sz="2850" dirty="0">
                <a:latin typeface="Calibri"/>
                <a:cs typeface="Calibri"/>
              </a:rPr>
              <a:t>вторую </a:t>
            </a:r>
            <a:r>
              <a:rPr sz="2850" spc="5" dirty="0">
                <a:latin typeface="Calibri"/>
                <a:cs typeface="Calibri"/>
              </a:rPr>
              <a:t>(Б) </a:t>
            </a:r>
            <a:r>
              <a:rPr sz="2850" spc="25" dirty="0">
                <a:latin typeface="Calibri"/>
                <a:cs typeface="Calibri"/>
              </a:rPr>
              <a:t>— </a:t>
            </a:r>
            <a:r>
              <a:rPr sz="2850" spc="5" dirty="0">
                <a:latin typeface="Calibri"/>
                <a:cs typeface="Calibri"/>
              </a:rPr>
              <a:t>зубные </a:t>
            </a:r>
            <a:r>
              <a:rPr sz="2850" spc="10" dirty="0">
                <a:latin typeface="Calibri"/>
                <a:cs typeface="Calibri"/>
              </a:rPr>
              <a:t>ряды,</a:t>
            </a:r>
            <a:r>
              <a:rPr sz="2850" spc="-85" dirty="0">
                <a:latin typeface="Calibri"/>
                <a:cs typeface="Calibri"/>
              </a:rPr>
              <a:t> </a:t>
            </a:r>
            <a:r>
              <a:rPr sz="2850" spc="10" dirty="0">
                <a:latin typeface="Calibri"/>
                <a:cs typeface="Calibri"/>
              </a:rPr>
              <a:t>частично  утратившие защитные</a:t>
            </a:r>
            <a:r>
              <a:rPr sz="2850" spc="-15" dirty="0">
                <a:latin typeface="Calibri"/>
                <a:cs typeface="Calibri"/>
              </a:rPr>
              <a:t> </a:t>
            </a:r>
            <a:r>
              <a:rPr sz="2850" spc="5" dirty="0">
                <a:latin typeface="Calibri"/>
                <a:cs typeface="Calibri"/>
              </a:rPr>
              <a:t>зоны;</a:t>
            </a:r>
            <a:endParaRPr sz="2850">
              <a:latin typeface="Calibri"/>
              <a:cs typeface="Calibri"/>
            </a:endParaRPr>
          </a:p>
          <a:p>
            <a:pPr marL="321310" indent="-308610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320675" algn="l"/>
                <a:tab pos="321310" algn="l"/>
              </a:tabLst>
            </a:pPr>
            <a:r>
              <a:rPr sz="2850" spc="10" dirty="0">
                <a:latin typeface="Calibri"/>
                <a:cs typeface="Calibri"/>
              </a:rPr>
              <a:t>в </a:t>
            </a:r>
            <a:r>
              <a:rPr sz="2850" spc="5" dirty="0">
                <a:latin typeface="Calibri"/>
                <a:cs typeface="Calibri"/>
              </a:rPr>
              <a:t>третью </a:t>
            </a:r>
            <a:r>
              <a:rPr sz="2850" spc="10" dirty="0">
                <a:latin typeface="Calibri"/>
                <a:cs typeface="Calibri"/>
              </a:rPr>
              <a:t>(В) </a:t>
            </a:r>
            <a:r>
              <a:rPr sz="2850" spc="25" dirty="0">
                <a:latin typeface="Calibri"/>
                <a:cs typeface="Calibri"/>
              </a:rPr>
              <a:t>— </a:t>
            </a:r>
            <a:r>
              <a:rPr sz="2850" spc="5" dirty="0">
                <a:latin typeface="Calibri"/>
                <a:cs typeface="Calibri"/>
              </a:rPr>
              <a:t>зубные </a:t>
            </a:r>
            <a:r>
              <a:rPr sz="2850" spc="10" dirty="0">
                <a:latin typeface="Calibri"/>
                <a:cs typeface="Calibri"/>
              </a:rPr>
              <a:t>ряды </a:t>
            </a:r>
            <a:r>
              <a:rPr sz="2850" spc="5" dirty="0">
                <a:latin typeface="Calibri"/>
                <a:cs typeface="Calibri"/>
              </a:rPr>
              <a:t>без</a:t>
            </a:r>
            <a:r>
              <a:rPr sz="2850" spc="-35" dirty="0">
                <a:latin typeface="Calibri"/>
                <a:cs typeface="Calibri"/>
              </a:rPr>
              <a:t> </a:t>
            </a:r>
            <a:r>
              <a:rPr sz="2850" dirty="0">
                <a:latin typeface="Calibri"/>
                <a:cs typeface="Calibri"/>
              </a:rPr>
              <a:t>антагонистов.</a:t>
            </a:r>
            <a:endParaRPr sz="28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25420" y="497840"/>
            <a:ext cx="3688079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Классификация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33220"/>
            <a:ext cx="8014334" cy="4373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0195" marR="5080" indent="-278130">
              <a:lnSpc>
                <a:spcPct val="99800"/>
              </a:lnSpc>
              <a:spcBef>
                <a:spcPts val="95"/>
              </a:spcBef>
              <a:buFont typeface="Arial"/>
              <a:buChar char="•"/>
              <a:tabLst>
                <a:tab pos="290195" algn="l"/>
                <a:tab pos="290830" algn="l"/>
              </a:tabLst>
            </a:pPr>
            <a:r>
              <a:rPr sz="2600" spc="-25" dirty="0">
                <a:latin typeface="Calibri"/>
                <a:cs typeface="Calibri"/>
              </a:rPr>
              <a:t>Следует </a:t>
            </a:r>
            <a:r>
              <a:rPr sz="2600" spc="-15" dirty="0">
                <a:latin typeface="Calibri"/>
                <a:cs typeface="Calibri"/>
              </a:rPr>
              <a:t>отметить, </a:t>
            </a:r>
            <a:r>
              <a:rPr sz="2600" spc="-20" dirty="0">
                <a:latin typeface="Calibri"/>
                <a:cs typeface="Calibri"/>
              </a:rPr>
              <a:t>что </a:t>
            </a:r>
            <a:r>
              <a:rPr sz="2600" spc="-10" dirty="0">
                <a:latin typeface="Calibri"/>
                <a:cs typeface="Calibri"/>
              </a:rPr>
              <a:t>любая </a:t>
            </a:r>
            <a:r>
              <a:rPr sz="2600" spc="-15" dirty="0">
                <a:latin typeface="Calibri"/>
                <a:cs typeface="Calibri"/>
              </a:rPr>
              <a:t>классификация облегчает  изучение </a:t>
            </a:r>
            <a:r>
              <a:rPr sz="2600" spc="-10" dirty="0">
                <a:latin typeface="Calibri"/>
                <a:cs typeface="Calibri"/>
              </a:rPr>
              <a:t>клиники частичной </a:t>
            </a:r>
            <a:r>
              <a:rPr sz="2600" spc="-20" dirty="0">
                <a:latin typeface="Calibri"/>
                <a:cs typeface="Calibri"/>
              </a:rPr>
              <a:t>потери </a:t>
            </a:r>
            <a:r>
              <a:rPr sz="2600" spc="-15" dirty="0">
                <a:latin typeface="Calibri"/>
                <a:cs typeface="Calibri"/>
              </a:rPr>
              <a:t>зубов, </a:t>
            </a:r>
            <a:r>
              <a:rPr sz="2600" spc="-20" dirty="0">
                <a:latin typeface="Calibri"/>
                <a:cs typeface="Calibri"/>
              </a:rPr>
              <a:t>ведение  </a:t>
            </a:r>
            <a:r>
              <a:rPr sz="2600" spc="-15" dirty="0">
                <a:latin typeface="Calibri"/>
                <a:cs typeface="Calibri"/>
              </a:rPr>
              <a:t>документации способствует взаимопониманию </a:t>
            </a:r>
            <a:r>
              <a:rPr sz="2600" spc="-25" dirty="0">
                <a:latin typeface="Calibri"/>
                <a:cs typeface="Calibri"/>
              </a:rPr>
              <a:t>между  </a:t>
            </a:r>
            <a:r>
              <a:rPr sz="2600" spc="-15" dirty="0">
                <a:latin typeface="Calibri"/>
                <a:cs typeface="Calibri"/>
              </a:rPr>
              <a:t>врачами </a:t>
            </a:r>
            <a:r>
              <a:rPr sz="2600" spc="-10" dirty="0">
                <a:latin typeface="Calibri"/>
                <a:cs typeface="Calibri"/>
              </a:rPr>
              <a:t>и </a:t>
            </a:r>
            <a:r>
              <a:rPr sz="2600" spc="-5" dirty="0">
                <a:latin typeface="Calibri"/>
                <a:cs typeface="Calibri"/>
              </a:rPr>
              <a:t>в </a:t>
            </a:r>
            <a:r>
              <a:rPr sz="2600" spc="-25" dirty="0">
                <a:latin typeface="Calibri"/>
                <a:cs typeface="Calibri"/>
              </a:rPr>
              <a:t>то же </a:t>
            </a:r>
            <a:r>
              <a:rPr sz="2600" spc="-15" dirty="0">
                <a:latin typeface="Calibri"/>
                <a:cs typeface="Calibri"/>
              </a:rPr>
              <a:t>время </a:t>
            </a:r>
            <a:r>
              <a:rPr sz="2600" spc="-10" dirty="0">
                <a:latin typeface="Calibri"/>
                <a:cs typeface="Calibri"/>
              </a:rPr>
              <a:t>не </a:t>
            </a:r>
            <a:r>
              <a:rPr sz="2600" spc="-20" dirty="0">
                <a:latin typeface="Calibri"/>
                <a:cs typeface="Calibri"/>
              </a:rPr>
              <a:t>позволяет </a:t>
            </a:r>
            <a:r>
              <a:rPr sz="2600" spc="-15" dirty="0">
                <a:latin typeface="Calibri"/>
                <a:cs typeface="Calibri"/>
              </a:rPr>
              <a:t>точно  </a:t>
            </a:r>
            <a:r>
              <a:rPr sz="2600" spc="-20" dirty="0">
                <a:latin typeface="Calibri"/>
                <a:cs typeface="Calibri"/>
              </a:rPr>
              <a:t>определить </a:t>
            </a:r>
            <a:r>
              <a:rPr sz="2600" spc="-15" dirty="0">
                <a:latin typeface="Calibri"/>
                <a:cs typeface="Calibri"/>
              </a:rPr>
              <a:t>план протезирования, </a:t>
            </a:r>
            <a:r>
              <a:rPr sz="2600" spc="-5" dirty="0">
                <a:latin typeface="Calibri"/>
                <a:cs typeface="Calibri"/>
              </a:rPr>
              <a:t>так </a:t>
            </a:r>
            <a:r>
              <a:rPr sz="2600" spc="-30" dirty="0">
                <a:latin typeface="Calibri"/>
                <a:cs typeface="Calibri"/>
              </a:rPr>
              <a:t>как </a:t>
            </a:r>
            <a:r>
              <a:rPr sz="2600" spc="-10" dirty="0">
                <a:latin typeface="Calibri"/>
                <a:cs typeface="Calibri"/>
              </a:rPr>
              <a:t>выбор  </a:t>
            </a:r>
            <a:r>
              <a:rPr sz="2600" spc="-15" dirty="0">
                <a:latin typeface="Calibri"/>
                <a:cs typeface="Calibri"/>
              </a:rPr>
              <a:t>конструкции </a:t>
            </a:r>
            <a:r>
              <a:rPr sz="2600" spc="-20" dirty="0">
                <a:latin typeface="Calibri"/>
                <a:cs typeface="Calibri"/>
              </a:rPr>
              <a:t>протеза </a:t>
            </a:r>
            <a:r>
              <a:rPr sz="2600" spc="-10" dirty="0">
                <a:latin typeface="Calibri"/>
                <a:cs typeface="Calibri"/>
              </a:rPr>
              <a:t>зависит не </a:t>
            </a:r>
            <a:r>
              <a:rPr sz="2600" spc="-30" dirty="0">
                <a:latin typeface="Calibri"/>
                <a:cs typeface="Calibri"/>
              </a:rPr>
              <a:t>только </a:t>
            </a:r>
            <a:r>
              <a:rPr sz="2600" spc="-20" dirty="0">
                <a:latin typeface="Calibri"/>
                <a:cs typeface="Calibri"/>
              </a:rPr>
              <a:t>от  расположения </a:t>
            </a:r>
            <a:r>
              <a:rPr sz="2600" spc="-15" dirty="0">
                <a:latin typeface="Calibri"/>
                <a:cs typeface="Calibri"/>
              </a:rPr>
              <a:t>дефекта, </a:t>
            </a:r>
            <a:r>
              <a:rPr sz="2600" spc="-10" dirty="0">
                <a:latin typeface="Calibri"/>
                <a:cs typeface="Calibri"/>
              </a:rPr>
              <a:t>но и </a:t>
            </a:r>
            <a:r>
              <a:rPr sz="2600" spc="-15" dirty="0">
                <a:latin typeface="Calibri"/>
                <a:cs typeface="Calibri"/>
              </a:rPr>
              <a:t>от состояния коронок, </a:t>
            </a:r>
            <a:r>
              <a:rPr sz="2600" spc="-5" dirty="0">
                <a:latin typeface="Calibri"/>
                <a:cs typeface="Calibri"/>
              </a:rPr>
              <a:t>а  </a:t>
            </a:r>
            <a:r>
              <a:rPr sz="2600" spc="-15" dirty="0">
                <a:latin typeface="Calibri"/>
                <a:cs typeface="Calibri"/>
              </a:rPr>
              <a:t>также опорного аппарата сохранившихся зубов, </a:t>
            </a:r>
            <a:r>
              <a:rPr sz="2600" spc="-20" dirty="0">
                <a:latin typeface="Calibri"/>
                <a:cs typeface="Calibri"/>
              </a:rPr>
              <a:t>от </a:t>
            </a:r>
            <a:r>
              <a:rPr sz="2600" spc="-10" dirty="0">
                <a:latin typeface="Calibri"/>
                <a:cs typeface="Calibri"/>
              </a:rPr>
              <a:t>их  </a:t>
            </a:r>
            <a:r>
              <a:rPr sz="2600" spc="-25" dirty="0">
                <a:latin typeface="Calibri"/>
                <a:cs typeface="Calibri"/>
              </a:rPr>
              <a:t>положения </a:t>
            </a:r>
            <a:r>
              <a:rPr sz="2600" spc="-15" dirty="0">
                <a:latin typeface="Calibri"/>
                <a:cs typeface="Calibri"/>
              </a:rPr>
              <a:t>по отношению </a:t>
            </a:r>
            <a:r>
              <a:rPr sz="2600" spc="-5" dirty="0">
                <a:latin typeface="Calibri"/>
                <a:cs typeface="Calibri"/>
              </a:rPr>
              <a:t>к </a:t>
            </a:r>
            <a:r>
              <a:rPr sz="2600" spc="-10" dirty="0">
                <a:latin typeface="Calibri"/>
                <a:cs typeface="Calibri"/>
              </a:rPr>
              <a:t>окклюзионной </a:t>
            </a:r>
            <a:r>
              <a:rPr sz="2600" spc="-15" dirty="0">
                <a:latin typeface="Calibri"/>
                <a:cs typeface="Calibri"/>
              </a:rPr>
              <a:t>плоскости,  </a:t>
            </a:r>
            <a:r>
              <a:rPr sz="2600" spc="-10" dirty="0">
                <a:latin typeface="Calibri"/>
                <a:cs typeface="Calibri"/>
              </a:rPr>
              <a:t>вида прикуса, </a:t>
            </a:r>
            <a:r>
              <a:rPr sz="2600" spc="-15" dirty="0">
                <a:latin typeface="Calibri"/>
                <a:cs typeface="Calibri"/>
              </a:rPr>
              <a:t>особенностей </a:t>
            </a:r>
            <a:r>
              <a:rPr sz="2600" spc="-10" dirty="0">
                <a:latin typeface="Calibri"/>
                <a:cs typeface="Calibri"/>
              </a:rPr>
              <a:t>строения </a:t>
            </a:r>
            <a:r>
              <a:rPr sz="2600" spc="-20" dirty="0">
                <a:latin typeface="Calibri"/>
                <a:cs typeface="Calibri"/>
              </a:rPr>
              <a:t>беззубого  альвеолярного </a:t>
            </a:r>
            <a:r>
              <a:rPr sz="2600" spc="-15" dirty="0">
                <a:latin typeface="Calibri"/>
                <a:cs typeface="Calibri"/>
              </a:rPr>
              <a:t>отростка, от </a:t>
            </a:r>
            <a:r>
              <a:rPr sz="2600" spc="-10" dirty="0">
                <a:latin typeface="Calibri"/>
                <a:cs typeface="Calibri"/>
              </a:rPr>
              <a:t>возраста </a:t>
            </a:r>
            <a:r>
              <a:rPr sz="2600" spc="-15" dirty="0">
                <a:latin typeface="Calibri"/>
                <a:cs typeface="Calibri"/>
              </a:rPr>
              <a:t>пациента </a:t>
            </a:r>
            <a:r>
              <a:rPr sz="2600" spc="-10" dirty="0">
                <a:latin typeface="Calibri"/>
                <a:cs typeface="Calibri"/>
              </a:rPr>
              <a:t>и</a:t>
            </a:r>
            <a:r>
              <a:rPr sz="2600" spc="35" dirty="0">
                <a:latin typeface="Calibri"/>
                <a:cs typeface="Calibri"/>
              </a:rPr>
              <a:t> </a:t>
            </a:r>
            <a:r>
              <a:rPr sz="2600" spc="-30" dirty="0">
                <a:latin typeface="Calibri"/>
                <a:cs typeface="Calibri"/>
              </a:rPr>
              <a:t>т.д.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60420" y="497840"/>
            <a:ext cx="24218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П</a:t>
            </a:r>
            <a:r>
              <a:rPr spc="-20" dirty="0"/>
              <a:t>а</a:t>
            </a:r>
            <a:r>
              <a:rPr spc="-65" dirty="0"/>
              <a:t>т</a:t>
            </a:r>
            <a:r>
              <a:rPr spc="5" dirty="0"/>
              <a:t>о</a:t>
            </a:r>
            <a:r>
              <a:rPr spc="-55" dirty="0"/>
              <a:t>г</a:t>
            </a:r>
            <a:r>
              <a:rPr spc="5" dirty="0"/>
              <a:t>е</a:t>
            </a:r>
            <a:r>
              <a:rPr spc="-5" dirty="0"/>
              <a:t>н</a:t>
            </a:r>
            <a:r>
              <a:rPr spc="5" dirty="0"/>
              <a:t>е</a:t>
            </a:r>
            <a:r>
              <a:rPr dirty="0"/>
              <a:t>з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6100" y="1374139"/>
            <a:ext cx="7885430" cy="19767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95"/>
              </a:spcBef>
            </a:pPr>
            <a:r>
              <a:rPr sz="2550" spc="-5" dirty="0">
                <a:latin typeface="Calibri"/>
                <a:cs typeface="Calibri"/>
              </a:rPr>
              <a:t>Патогенетические </a:t>
            </a:r>
            <a:r>
              <a:rPr sz="2550" dirty="0">
                <a:latin typeface="Calibri"/>
                <a:cs typeface="Calibri"/>
              </a:rPr>
              <a:t>основы частичной вторичной адентии  </a:t>
            </a:r>
            <a:r>
              <a:rPr sz="2550" spc="-10" dirty="0">
                <a:latin typeface="Calibri"/>
                <a:cs typeface="Calibri"/>
              </a:rPr>
              <a:t>как </a:t>
            </a:r>
            <a:r>
              <a:rPr sz="2550" spc="-5" dirty="0">
                <a:latin typeface="Calibri"/>
                <a:cs typeface="Calibri"/>
              </a:rPr>
              <a:t>самостоятельной </a:t>
            </a:r>
            <a:r>
              <a:rPr sz="2550" spc="5" dirty="0">
                <a:latin typeface="Calibri"/>
                <a:cs typeface="Calibri"/>
              </a:rPr>
              <a:t>формы </a:t>
            </a:r>
            <a:r>
              <a:rPr sz="2550" spc="-5" dirty="0">
                <a:latin typeface="Calibri"/>
                <a:cs typeface="Calibri"/>
              </a:rPr>
              <a:t>поражения зубочелюстной  системы обусловлены </a:t>
            </a:r>
            <a:r>
              <a:rPr sz="2550" dirty="0">
                <a:latin typeface="Calibri"/>
                <a:cs typeface="Calibri"/>
              </a:rPr>
              <a:t>большими </a:t>
            </a:r>
            <a:r>
              <a:rPr sz="2550" spc="5" dirty="0">
                <a:latin typeface="Calibri"/>
                <a:cs typeface="Calibri"/>
              </a:rPr>
              <a:t>адаптационными и  </a:t>
            </a:r>
            <a:r>
              <a:rPr sz="2550" spc="-5" dirty="0">
                <a:latin typeface="Calibri"/>
                <a:cs typeface="Calibri"/>
              </a:rPr>
              <a:t>компенсаторными </a:t>
            </a:r>
            <a:r>
              <a:rPr sz="2550" spc="5" dirty="0">
                <a:latin typeface="Calibri"/>
                <a:cs typeface="Calibri"/>
              </a:rPr>
              <a:t>механизмами </a:t>
            </a:r>
            <a:r>
              <a:rPr sz="2550" spc="-5" dirty="0">
                <a:latin typeface="Calibri"/>
                <a:cs typeface="Calibri"/>
              </a:rPr>
              <a:t>зубочелюстной  системы.</a:t>
            </a:r>
            <a:endParaRPr sz="25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00020" y="3256279"/>
            <a:ext cx="3600450" cy="3600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8490" y="149860"/>
            <a:ext cx="7971790" cy="29279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95"/>
              </a:spcBef>
            </a:pPr>
            <a:r>
              <a:rPr sz="2700" spc="5" dirty="0">
                <a:latin typeface="Calibri"/>
                <a:cs typeface="Calibri"/>
              </a:rPr>
              <a:t>Субъективно </a:t>
            </a:r>
            <a:r>
              <a:rPr sz="2700" dirty="0">
                <a:latin typeface="Calibri"/>
                <a:cs typeface="Calibri"/>
              </a:rPr>
              <a:t>человек, </a:t>
            </a:r>
            <a:r>
              <a:rPr sz="2700" spc="5" dirty="0">
                <a:latin typeface="Calibri"/>
                <a:cs typeface="Calibri"/>
              </a:rPr>
              <a:t>потерявший </a:t>
            </a:r>
            <a:r>
              <a:rPr sz="2700" spc="-10" dirty="0">
                <a:latin typeface="Calibri"/>
                <a:cs typeface="Calibri"/>
              </a:rPr>
              <a:t>один, </a:t>
            </a:r>
            <a:r>
              <a:rPr sz="2700" spc="15" dirty="0">
                <a:latin typeface="Calibri"/>
                <a:cs typeface="Calibri"/>
              </a:rPr>
              <a:t>два </a:t>
            </a:r>
            <a:r>
              <a:rPr sz="2700" spc="10" dirty="0">
                <a:latin typeface="Calibri"/>
                <a:cs typeface="Calibri"/>
              </a:rPr>
              <a:t>и </a:t>
            </a:r>
            <a:r>
              <a:rPr sz="2700" dirty="0">
                <a:latin typeface="Calibri"/>
                <a:cs typeface="Calibri"/>
              </a:rPr>
              <a:t>даже  </a:t>
            </a:r>
            <a:r>
              <a:rPr sz="2700" spc="5" dirty="0">
                <a:latin typeface="Calibri"/>
                <a:cs typeface="Calibri"/>
              </a:rPr>
              <a:t>три </a:t>
            </a:r>
            <a:r>
              <a:rPr sz="2700" dirty="0">
                <a:latin typeface="Calibri"/>
                <a:cs typeface="Calibri"/>
              </a:rPr>
              <a:t>зуба, </a:t>
            </a:r>
            <a:r>
              <a:rPr sz="2700" spc="-10" dirty="0">
                <a:latin typeface="Calibri"/>
                <a:cs typeface="Calibri"/>
              </a:rPr>
              <a:t>может </a:t>
            </a:r>
            <a:r>
              <a:rPr sz="2700" spc="5" dirty="0">
                <a:latin typeface="Calibri"/>
                <a:cs typeface="Calibri"/>
              </a:rPr>
              <a:t>не замечать нарушения функции  </a:t>
            </a:r>
            <a:r>
              <a:rPr sz="2700" dirty="0">
                <a:latin typeface="Calibri"/>
                <a:cs typeface="Calibri"/>
              </a:rPr>
              <a:t>жевания. </a:t>
            </a:r>
            <a:r>
              <a:rPr sz="2700" spc="-10" dirty="0">
                <a:latin typeface="Calibri"/>
                <a:cs typeface="Calibri"/>
              </a:rPr>
              <a:t>Однако, </a:t>
            </a:r>
            <a:r>
              <a:rPr sz="2700" spc="5" dirty="0">
                <a:latin typeface="Calibri"/>
                <a:cs typeface="Calibri"/>
              </a:rPr>
              <a:t>несмотря </a:t>
            </a:r>
            <a:r>
              <a:rPr sz="2700" spc="10" dirty="0">
                <a:latin typeface="Calibri"/>
                <a:cs typeface="Calibri"/>
              </a:rPr>
              <a:t>на </a:t>
            </a:r>
            <a:r>
              <a:rPr sz="2700" dirty="0">
                <a:latin typeface="Calibri"/>
                <a:cs typeface="Calibri"/>
              </a:rPr>
              <a:t>отсутствие  </a:t>
            </a:r>
            <a:r>
              <a:rPr sz="2700" spc="5" dirty="0">
                <a:latin typeface="Calibri"/>
                <a:cs typeface="Calibri"/>
              </a:rPr>
              <a:t>субъективных симптомов </a:t>
            </a:r>
            <a:r>
              <a:rPr sz="2700" dirty="0">
                <a:latin typeface="Calibri"/>
                <a:cs typeface="Calibri"/>
              </a:rPr>
              <a:t>поражения зубочелюстной  системы, </a:t>
            </a:r>
            <a:r>
              <a:rPr sz="2700" spc="5" dirty="0">
                <a:latin typeface="Calibri"/>
                <a:cs typeface="Calibri"/>
              </a:rPr>
              <a:t>в ней </a:t>
            </a:r>
            <a:r>
              <a:rPr sz="2700" spc="-5" dirty="0">
                <a:latin typeface="Calibri"/>
                <a:cs typeface="Calibri"/>
              </a:rPr>
              <a:t>происходят </a:t>
            </a:r>
            <a:r>
              <a:rPr sz="2700" spc="5" dirty="0">
                <a:latin typeface="Calibri"/>
                <a:cs typeface="Calibri"/>
              </a:rPr>
              <a:t>существенные изменения.  </a:t>
            </a:r>
            <a:r>
              <a:rPr sz="2700" dirty="0">
                <a:latin typeface="Calibri"/>
                <a:cs typeface="Calibri"/>
              </a:rPr>
              <a:t>Увеличивающаяся </a:t>
            </a:r>
            <a:r>
              <a:rPr sz="2700" spc="10" dirty="0">
                <a:latin typeface="Calibri"/>
                <a:cs typeface="Calibri"/>
              </a:rPr>
              <a:t>со </a:t>
            </a:r>
            <a:r>
              <a:rPr sz="2700" dirty="0">
                <a:latin typeface="Calibri"/>
                <a:cs typeface="Calibri"/>
              </a:rPr>
              <a:t>временем количественная  </a:t>
            </a:r>
            <a:r>
              <a:rPr sz="2700" spc="-5" dirty="0">
                <a:latin typeface="Calibri"/>
                <a:cs typeface="Calibri"/>
              </a:rPr>
              <a:t>потеря </a:t>
            </a:r>
            <a:r>
              <a:rPr sz="2700" dirty="0">
                <a:latin typeface="Calibri"/>
                <a:cs typeface="Calibri"/>
              </a:rPr>
              <a:t>зубов </a:t>
            </a:r>
            <a:r>
              <a:rPr sz="2700" spc="-10" dirty="0">
                <a:latin typeface="Calibri"/>
                <a:cs typeface="Calibri"/>
              </a:rPr>
              <a:t>ведет </a:t>
            </a:r>
            <a:r>
              <a:rPr sz="2700" spc="5" dirty="0">
                <a:latin typeface="Calibri"/>
                <a:cs typeface="Calibri"/>
              </a:rPr>
              <a:t>к </a:t>
            </a:r>
            <a:r>
              <a:rPr sz="2700" spc="10" dirty="0">
                <a:latin typeface="Calibri"/>
                <a:cs typeface="Calibri"/>
              </a:rPr>
              <a:t>изменению </a:t>
            </a:r>
            <a:r>
              <a:rPr sz="2700" spc="5" dirty="0">
                <a:latin typeface="Calibri"/>
                <a:cs typeface="Calibri"/>
              </a:rPr>
              <a:t>функции</a:t>
            </a:r>
            <a:r>
              <a:rPr sz="2700" spc="-35" dirty="0">
                <a:latin typeface="Calibri"/>
                <a:cs typeface="Calibri"/>
              </a:rPr>
              <a:t> </a:t>
            </a:r>
            <a:r>
              <a:rPr sz="2700" spc="5" dirty="0">
                <a:latin typeface="Calibri"/>
                <a:cs typeface="Calibri"/>
              </a:rPr>
              <a:t>жевания.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39339" y="3213100"/>
            <a:ext cx="4607560" cy="3459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32000" y="223520"/>
            <a:ext cx="509460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Клиническая</a:t>
            </a:r>
            <a:r>
              <a:rPr spc="-45" dirty="0"/>
              <a:t> </a:t>
            </a:r>
            <a:r>
              <a:rPr spc="-15" dirty="0"/>
              <a:t>картина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0200" y="1013460"/>
            <a:ext cx="8229600" cy="3455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105"/>
              </a:spcBef>
            </a:pPr>
            <a:r>
              <a:rPr sz="2000" spc="5" dirty="0">
                <a:latin typeface="Calibri"/>
                <a:cs typeface="Calibri"/>
              </a:rPr>
              <a:t>После </a:t>
            </a:r>
            <a:r>
              <a:rPr sz="2000" spc="-5" dirty="0">
                <a:latin typeface="Calibri"/>
                <a:cs typeface="Calibri"/>
              </a:rPr>
              <a:t>потери </a:t>
            </a:r>
            <a:r>
              <a:rPr sz="2000" dirty="0">
                <a:latin typeface="Calibri"/>
                <a:cs typeface="Calibri"/>
              </a:rPr>
              <a:t>зубов </a:t>
            </a:r>
            <a:r>
              <a:rPr sz="2000" spc="5" dirty="0">
                <a:latin typeface="Calibri"/>
                <a:cs typeface="Calibri"/>
              </a:rPr>
              <a:t>в зубных </a:t>
            </a:r>
            <a:r>
              <a:rPr sz="2000" dirty="0">
                <a:latin typeface="Calibri"/>
                <a:cs typeface="Calibri"/>
              </a:rPr>
              <a:t>рядах изменяется характер  взаимообусловленности </a:t>
            </a:r>
            <a:r>
              <a:rPr sz="2000" spc="5" dirty="0">
                <a:latin typeface="Calibri"/>
                <a:cs typeface="Calibri"/>
              </a:rPr>
              <a:t>формы </a:t>
            </a:r>
            <a:r>
              <a:rPr sz="2000" spc="10" dirty="0">
                <a:latin typeface="Calibri"/>
                <a:cs typeface="Calibri"/>
              </a:rPr>
              <a:t>и </a:t>
            </a:r>
            <a:r>
              <a:rPr sz="2000" dirty="0">
                <a:latin typeface="Calibri"/>
                <a:cs typeface="Calibri"/>
              </a:rPr>
              <a:t>функции. Клиническая </a:t>
            </a:r>
            <a:r>
              <a:rPr sz="2000" spc="-5" dirty="0">
                <a:latin typeface="Calibri"/>
                <a:cs typeface="Calibri"/>
              </a:rPr>
              <a:t>картина </a:t>
            </a:r>
            <a:r>
              <a:rPr sz="2000" dirty="0">
                <a:latin typeface="Calibri"/>
                <a:cs typeface="Calibri"/>
              </a:rPr>
              <a:t>при </a:t>
            </a:r>
            <a:r>
              <a:rPr sz="2000" spc="-5" dirty="0">
                <a:latin typeface="Calibri"/>
                <a:cs typeface="Calibri"/>
              </a:rPr>
              <a:t>этом  </a:t>
            </a:r>
            <a:r>
              <a:rPr sz="2000" dirty="0">
                <a:latin typeface="Calibri"/>
                <a:cs typeface="Calibri"/>
              </a:rPr>
              <a:t>зависит:</a:t>
            </a:r>
            <a:endParaRPr sz="2000">
              <a:latin typeface="Calibri"/>
              <a:cs typeface="Calibri"/>
            </a:endParaRPr>
          </a:p>
          <a:p>
            <a:pPr marL="228600" indent="-215900">
              <a:lnSpc>
                <a:spcPct val="100000"/>
              </a:lnSpc>
              <a:spcBef>
                <a:spcPts val="420"/>
              </a:spcBef>
              <a:buFont typeface="Arial"/>
              <a:buChar char="•"/>
              <a:tabLst>
                <a:tab pos="228600" algn="l"/>
              </a:tabLst>
            </a:pPr>
            <a:r>
              <a:rPr sz="2000" dirty="0">
                <a:latin typeface="Calibri"/>
                <a:cs typeface="Calibri"/>
              </a:rPr>
              <a:t>от </a:t>
            </a:r>
            <a:r>
              <a:rPr sz="2000" spc="5" dirty="0">
                <a:latin typeface="Calibri"/>
                <a:cs typeface="Calibri"/>
              </a:rPr>
              <a:t>времени, </a:t>
            </a:r>
            <a:r>
              <a:rPr sz="2000" spc="-5" dirty="0">
                <a:latin typeface="Calibri"/>
                <a:cs typeface="Calibri"/>
              </a:rPr>
              <a:t>прошедшего </a:t>
            </a:r>
            <a:r>
              <a:rPr sz="2000" spc="5" dirty="0">
                <a:latin typeface="Calibri"/>
                <a:cs typeface="Calibri"/>
              </a:rPr>
              <a:t>с момента </a:t>
            </a:r>
            <a:r>
              <a:rPr sz="2000" spc="-5" dirty="0">
                <a:latin typeface="Calibri"/>
                <a:cs typeface="Calibri"/>
              </a:rPr>
              <a:t>потери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зубов;</a:t>
            </a:r>
            <a:endParaRPr sz="2000">
              <a:latin typeface="Calibri"/>
              <a:cs typeface="Calibri"/>
            </a:endParaRPr>
          </a:p>
          <a:p>
            <a:pPr marL="228600" indent="-215900">
              <a:lnSpc>
                <a:spcPct val="100000"/>
              </a:lnSpc>
              <a:spcBef>
                <a:spcPts val="420"/>
              </a:spcBef>
              <a:buFont typeface="Arial"/>
              <a:buChar char="•"/>
              <a:tabLst>
                <a:tab pos="228600" algn="l"/>
              </a:tabLst>
            </a:pPr>
            <a:r>
              <a:rPr sz="2000" spc="-5" dirty="0">
                <a:latin typeface="Calibri"/>
                <a:cs typeface="Calibri"/>
              </a:rPr>
              <a:t>количества </a:t>
            </a:r>
            <a:r>
              <a:rPr sz="2000" dirty="0">
                <a:latin typeface="Calibri"/>
                <a:cs typeface="Calibri"/>
              </a:rPr>
              <a:t>потерянных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зубов;</a:t>
            </a:r>
            <a:endParaRPr sz="2000">
              <a:latin typeface="Calibri"/>
              <a:cs typeface="Calibri"/>
            </a:endParaRPr>
          </a:p>
          <a:p>
            <a:pPr marL="228600" indent="-215900">
              <a:lnSpc>
                <a:spcPct val="100000"/>
              </a:lnSpc>
              <a:spcBef>
                <a:spcPts val="420"/>
              </a:spcBef>
              <a:buFont typeface="Arial"/>
              <a:buChar char="•"/>
              <a:tabLst>
                <a:tab pos="228600" algn="l"/>
              </a:tabLst>
            </a:pPr>
            <a:r>
              <a:rPr sz="2000" spc="-5" dirty="0">
                <a:latin typeface="Calibri"/>
                <a:cs typeface="Calibri"/>
              </a:rPr>
              <a:t>расположения </a:t>
            </a:r>
            <a:r>
              <a:rPr sz="2000" spc="5" dirty="0">
                <a:latin typeface="Calibri"/>
                <a:cs typeface="Calibri"/>
              </a:rPr>
              <a:t>зубов в зубном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ряду;</a:t>
            </a:r>
            <a:endParaRPr sz="2000">
              <a:latin typeface="Calibri"/>
              <a:cs typeface="Calibri"/>
            </a:endParaRPr>
          </a:p>
          <a:p>
            <a:pPr marL="228600" indent="-215900">
              <a:lnSpc>
                <a:spcPct val="100000"/>
              </a:lnSpc>
              <a:spcBef>
                <a:spcPts val="420"/>
              </a:spcBef>
              <a:buFont typeface="Arial"/>
              <a:buChar char="•"/>
              <a:tabLst>
                <a:tab pos="228600" algn="l"/>
              </a:tabLst>
            </a:pPr>
            <a:r>
              <a:rPr sz="2000" dirty="0">
                <a:latin typeface="Calibri"/>
                <a:cs typeface="Calibri"/>
              </a:rPr>
              <a:t>выполняемой зубами </a:t>
            </a:r>
            <a:r>
              <a:rPr sz="2000" spc="-5" dirty="0">
                <a:latin typeface="Calibri"/>
                <a:cs typeface="Calibri"/>
              </a:rPr>
              <a:t>роли </a:t>
            </a:r>
            <a:r>
              <a:rPr sz="2000" spc="5" dirty="0">
                <a:latin typeface="Calibri"/>
                <a:cs typeface="Calibri"/>
              </a:rPr>
              <a:t>в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жевании;</a:t>
            </a:r>
            <a:endParaRPr sz="2000">
              <a:latin typeface="Calibri"/>
              <a:cs typeface="Calibri"/>
            </a:endParaRPr>
          </a:p>
          <a:p>
            <a:pPr marL="228600" indent="-215900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228600" algn="l"/>
              </a:tabLst>
            </a:pPr>
            <a:r>
              <a:rPr sz="2000" spc="5" dirty="0">
                <a:latin typeface="Calibri"/>
                <a:cs typeface="Calibri"/>
              </a:rPr>
              <a:t>вида </a:t>
            </a:r>
            <a:r>
              <a:rPr sz="2000" dirty="0">
                <a:latin typeface="Calibri"/>
                <a:cs typeface="Calibri"/>
              </a:rPr>
              <a:t>соотношения </a:t>
            </a:r>
            <a:r>
              <a:rPr sz="2000" spc="5" dirty="0">
                <a:latin typeface="Calibri"/>
                <a:cs typeface="Calibri"/>
              </a:rPr>
              <a:t>зубных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рядов;</a:t>
            </a:r>
            <a:endParaRPr sz="2000">
              <a:latin typeface="Calibri"/>
              <a:cs typeface="Calibri"/>
            </a:endParaRPr>
          </a:p>
          <a:p>
            <a:pPr marL="228600" indent="-215900">
              <a:lnSpc>
                <a:spcPct val="100000"/>
              </a:lnSpc>
              <a:spcBef>
                <a:spcPts val="420"/>
              </a:spcBef>
              <a:buFont typeface="Arial"/>
              <a:buChar char="•"/>
              <a:tabLst>
                <a:tab pos="228600" algn="l"/>
              </a:tabLst>
            </a:pPr>
            <a:r>
              <a:rPr sz="2000" dirty="0">
                <a:latin typeface="Calibri"/>
                <a:cs typeface="Calibri"/>
              </a:rPr>
              <a:t>состояния </a:t>
            </a:r>
            <a:r>
              <a:rPr sz="2000" spc="-5" dirty="0">
                <a:latin typeface="Calibri"/>
                <a:cs typeface="Calibri"/>
              </a:rPr>
              <a:t>периодонта </a:t>
            </a:r>
            <a:r>
              <a:rPr sz="2000" spc="10" dirty="0">
                <a:latin typeface="Calibri"/>
                <a:cs typeface="Calibri"/>
              </a:rPr>
              <a:t>и </a:t>
            </a:r>
            <a:r>
              <a:rPr sz="2000" spc="-5" dirty="0">
                <a:latin typeface="Calibri"/>
                <a:cs typeface="Calibri"/>
              </a:rPr>
              <a:t>твердых тканей </a:t>
            </a:r>
            <a:r>
              <a:rPr sz="2000" dirty="0">
                <a:latin typeface="Calibri"/>
                <a:cs typeface="Calibri"/>
              </a:rPr>
              <a:t>сохранившихся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зубов;</a:t>
            </a:r>
            <a:endParaRPr sz="2000">
              <a:latin typeface="Calibri"/>
              <a:cs typeface="Calibri"/>
            </a:endParaRPr>
          </a:p>
          <a:p>
            <a:pPr marL="228600" indent="-215900">
              <a:lnSpc>
                <a:spcPct val="100000"/>
              </a:lnSpc>
              <a:spcBef>
                <a:spcPts val="420"/>
              </a:spcBef>
              <a:buFont typeface="Arial"/>
              <a:buChar char="•"/>
              <a:tabLst>
                <a:tab pos="228600" algn="l"/>
              </a:tabLst>
            </a:pPr>
            <a:r>
              <a:rPr sz="2000" dirty="0">
                <a:latin typeface="Calibri"/>
                <a:cs typeface="Calibri"/>
              </a:rPr>
              <a:t>от возраста </a:t>
            </a:r>
            <a:r>
              <a:rPr sz="2000" spc="10" dirty="0">
                <a:latin typeface="Calibri"/>
                <a:cs typeface="Calibri"/>
              </a:rPr>
              <a:t>и </a:t>
            </a:r>
            <a:r>
              <a:rPr sz="2000" dirty="0">
                <a:latin typeface="Calibri"/>
                <a:cs typeface="Calibri"/>
              </a:rPr>
              <a:t>общего состояния </a:t>
            </a:r>
            <a:r>
              <a:rPr sz="2000" spc="5" dirty="0">
                <a:latin typeface="Calibri"/>
                <a:cs typeface="Calibri"/>
              </a:rPr>
              <a:t>организма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больного.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19700" y="4364990"/>
            <a:ext cx="3384550" cy="2216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385064"/>
            <a:ext cx="8014970" cy="5548630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sz="2100" spc="-5" dirty="0">
                <a:latin typeface="Calibri"/>
                <a:cs typeface="Calibri"/>
              </a:rPr>
              <a:t>Ведущими </a:t>
            </a:r>
            <a:r>
              <a:rPr sz="2100" dirty="0">
                <a:latin typeface="Calibri"/>
                <a:cs typeface="Calibri"/>
              </a:rPr>
              <a:t>симптомами в </a:t>
            </a:r>
            <a:r>
              <a:rPr sz="2100" spc="-5" dirty="0">
                <a:latin typeface="Calibri"/>
                <a:cs typeface="Calibri"/>
              </a:rPr>
              <a:t>клинике </a:t>
            </a:r>
            <a:r>
              <a:rPr sz="2100" dirty="0">
                <a:latin typeface="Calibri"/>
                <a:cs typeface="Calibri"/>
              </a:rPr>
              <a:t>частичной </a:t>
            </a:r>
            <a:r>
              <a:rPr sz="2100" spc="-5" dirty="0">
                <a:latin typeface="Calibri"/>
                <a:cs typeface="Calibri"/>
              </a:rPr>
              <a:t>потери </a:t>
            </a:r>
            <a:r>
              <a:rPr sz="2100" dirty="0">
                <a:latin typeface="Calibri"/>
                <a:cs typeface="Calibri"/>
              </a:rPr>
              <a:t>зубов</a:t>
            </a:r>
            <a:r>
              <a:rPr sz="2100" spc="-10" dirty="0">
                <a:latin typeface="Calibri"/>
                <a:cs typeface="Calibri"/>
              </a:rPr>
              <a:t> являются:</a:t>
            </a:r>
            <a:endParaRPr sz="2100">
              <a:latin typeface="Calibri"/>
              <a:cs typeface="Calibri"/>
            </a:endParaRPr>
          </a:p>
          <a:p>
            <a:pPr marL="288290" indent="-276225">
              <a:lnSpc>
                <a:spcPct val="100000"/>
              </a:lnSpc>
              <a:spcBef>
                <a:spcPts val="430"/>
              </a:spcBef>
              <a:buAutoNum type="arabicParenR"/>
              <a:tabLst>
                <a:tab pos="288925" algn="l"/>
              </a:tabLst>
            </a:pPr>
            <a:r>
              <a:rPr sz="2100" dirty="0">
                <a:latin typeface="Calibri"/>
                <a:cs typeface="Calibri"/>
              </a:rPr>
              <a:t>нарушения непрерывности </a:t>
            </a:r>
            <a:r>
              <a:rPr sz="2100" spc="-5" dirty="0">
                <a:latin typeface="Calibri"/>
                <a:cs typeface="Calibri"/>
              </a:rPr>
              <a:t>зубного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ряда;</a:t>
            </a:r>
            <a:endParaRPr sz="2100">
              <a:latin typeface="Calibri"/>
              <a:cs typeface="Calibri"/>
            </a:endParaRPr>
          </a:p>
          <a:p>
            <a:pPr marL="12700" marR="436245">
              <a:lnSpc>
                <a:spcPct val="100600"/>
              </a:lnSpc>
              <a:spcBef>
                <a:spcPts val="425"/>
              </a:spcBef>
              <a:buAutoNum type="arabicParenR"/>
              <a:tabLst>
                <a:tab pos="288925" algn="l"/>
              </a:tabLst>
            </a:pPr>
            <a:r>
              <a:rPr sz="2100" dirty="0">
                <a:latin typeface="Calibri"/>
                <a:cs typeface="Calibri"/>
              </a:rPr>
              <a:t>функциональная </a:t>
            </a:r>
            <a:r>
              <a:rPr sz="2100" spc="-5" dirty="0">
                <a:latin typeface="Calibri"/>
                <a:cs typeface="Calibri"/>
              </a:rPr>
              <a:t>диссоциация </a:t>
            </a:r>
            <a:r>
              <a:rPr sz="2100" spc="5" dirty="0">
                <a:latin typeface="Calibri"/>
                <a:cs typeface="Calibri"/>
              </a:rPr>
              <a:t>— </a:t>
            </a:r>
            <a:r>
              <a:rPr sz="2100" dirty="0">
                <a:latin typeface="Calibri"/>
                <a:cs typeface="Calibri"/>
              </a:rPr>
              <a:t>распад </a:t>
            </a:r>
            <a:r>
              <a:rPr sz="2100" spc="-5" dirty="0">
                <a:latin typeface="Calibri"/>
                <a:cs typeface="Calibri"/>
              </a:rPr>
              <a:t>зубного ряда </a:t>
            </a:r>
            <a:r>
              <a:rPr sz="2100" spc="5" dirty="0">
                <a:latin typeface="Calibri"/>
                <a:cs typeface="Calibri"/>
              </a:rPr>
              <a:t>на  </a:t>
            </a:r>
            <a:r>
              <a:rPr sz="2100" spc="-5" dirty="0">
                <a:latin typeface="Calibri"/>
                <a:cs typeface="Calibri"/>
              </a:rPr>
              <a:t>самостоятельно действующие </a:t>
            </a:r>
            <a:r>
              <a:rPr sz="2100" dirty="0">
                <a:latin typeface="Calibri"/>
                <a:cs typeface="Calibri"/>
              </a:rPr>
              <a:t>группы зубов </a:t>
            </a:r>
            <a:r>
              <a:rPr sz="2100" spc="5" dirty="0">
                <a:latin typeface="Calibri"/>
                <a:cs typeface="Calibri"/>
              </a:rPr>
              <a:t>и </a:t>
            </a:r>
            <a:r>
              <a:rPr sz="2100" spc="-5" dirty="0">
                <a:latin typeface="Calibri"/>
                <a:cs typeface="Calibri"/>
              </a:rPr>
              <a:t>появление </a:t>
            </a:r>
            <a:r>
              <a:rPr sz="2100" dirty="0">
                <a:latin typeface="Calibri"/>
                <a:cs typeface="Calibri"/>
              </a:rPr>
              <a:t>в </a:t>
            </a:r>
            <a:r>
              <a:rPr sz="2100" spc="-10" dirty="0">
                <a:latin typeface="Calibri"/>
                <a:cs typeface="Calibri"/>
              </a:rPr>
              <a:t>связи </a:t>
            </a:r>
            <a:r>
              <a:rPr sz="2100" dirty="0">
                <a:latin typeface="Calibri"/>
                <a:cs typeface="Calibri"/>
              </a:rPr>
              <a:t>с  </a:t>
            </a:r>
            <a:r>
              <a:rPr sz="2100" spc="-5" dirty="0">
                <a:latin typeface="Calibri"/>
                <a:cs typeface="Calibri"/>
              </a:rPr>
              <a:t>этим трех </a:t>
            </a:r>
            <a:r>
              <a:rPr sz="2100" dirty="0">
                <a:latin typeface="Calibri"/>
                <a:cs typeface="Calibri"/>
              </a:rPr>
              <a:t>звеньев:</a:t>
            </a:r>
            <a:endParaRPr sz="2100">
              <a:latin typeface="Calibri"/>
              <a:cs typeface="Calibri"/>
            </a:endParaRPr>
          </a:p>
          <a:p>
            <a:pPr marL="238760" indent="-226060">
              <a:lnSpc>
                <a:spcPct val="100000"/>
              </a:lnSpc>
              <a:spcBef>
                <a:spcPts val="440"/>
              </a:spcBef>
              <a:buFont typeface="Arial"/>
              <a:buChar char="•"/>
              <a:tabLst>
                <a:tab pos="238125" algn="l"/>
                <a:tab pos="238760" algn="l"/>
              </a:tabLst>
            </a:pPr>
            <a:r>
              <a:rPr sz="2100" spc="-5" dirty="0">
                <a:latin typeface="Calibri"/>
                <a:cs typeface="Calibri"/>
              </a:rPr>
              <a:t>функционирующего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центра;</a:t>
            </a:r>
            <a:endParaRPr sz="2100">
              <a:latin typeface="Calibri"/>
              <a:cs typeface="Calibri"/>
            </a:endParaRPr>
          </a:p>
          <a:p>
            <a:pPr marL="238760" indent="-226060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238125" algn="l"/>
                <a:tab pos="238760" algn="l"/>
              </a:tabLst>
            </a:pPr>
            <a:r>
              <a:rPr sz="2100" spc="-5" dirty="0">
                <a:latin typeface="Calibri"/>
                <a:cs typeface="Calibri"/>
              </a:rPr>
              <a:t>травматического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узла;</a:t>
            </a:r>
            <a:endParaRPr sz="2100">
              <a:latin typeface="Calibri"/>
              <a:cs typeface="Calibri"/>
            </a:endParaRPr>
          </a:p>
          <a:p>
            <a:pPr marL="238760" indent="-226060">
              <a:lnSpc>
                <a:spcPct val="100000"/>
              </a:lnSpc>
              <a:spcBef>
                <a:spcPts val="440"/>
              </a:spcBef>
              <a:buFont typeface="Arial"/>
              <a:buChar char="•"/>
              <a:tabLst>
                <a:tab pos="238125" algn="l"/>
                <a:tab pos="238760" algn="l"/>
              </a:tabLst>
            </a:pPr>
            <a:r>
              <a:rPr sz="2100" spc="-5" dirty="0">
                <a:latin typeface="Calibri"/>
                <a:cs typeface="Calibri"/>
              </a:rPr>
              <a:t>нефункционирующего </a:t>
            </a:r>
            <a:r>
              <a:rPr sz="2100" dirty="0">
                <a:latin typeface="Calibri"/>
                <a:cs typeface="Calibri"/>
              </a:rPr>
              <a:t>звена, или </a:t>
            </a:r>
            <a:r>
              <a:rPr sz="2100" spc="-5" dirty="0">
                <a:latin typeface="Calibri"/>
                <a:cs typeface="Calibri"/>
              </a:rPr>
              <a:t>атрофического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блока;</a:t>
            </a:r>
            <a:endParaRPr sz="2100">
              <a:latin typeface="Calibri"/>
              <a:cs typeface="Calibri"/>
            </a:endParaRPr>
          </a:p>
          <a:p>
            <a:pPr marL="288290" indent="-276225">
              <a:lnSpc>
                <a:spcPct val="100000"/>
              </a:lnSpc>
              <a:spcBef>
                <a:spcPts val="440"/>
              </a:spcBef>
              <a:buAutoNum type="arabicParenR" startAt="3"/>
              <a:tabLst>
                <a:tab pos="288925" algn="l"/>
              </a:tabLst>
            </a:pPr>
            <a:r>
              <a:rPr sz="2100" dirty="0">
                <a:latin typeface="Calibri"/>
                <a:cs typeface="Calibri"/>
              </a:rPr>
              <a:t>функциональная </a:t>
            </a:r>
            <a:r>
              <a:rPr sz="2100" spc="-5" dirty="0">
                <a:latin typeface="Calibri"/>
                <a:cs typeface="Calibri"/>
              </a:rPr>
              <a:t>перегрузка </a:t>
            </a:r>
            <a:r>
              <a:rPr sz="2100" spc="-10" dirty="0">
                <a:latin typeface="Calibri"/>
                <a:cs typeface="Calibri"/>
              </a:rPr>
              <a:t>периодонта </a:t>
            </a:r>
            <a:r>
              <a:rPr sz="2100" spc="-5" dirty="0">
                <a:latin typeface="Calibri"/>
                <a:cs typeface="Calibri"/>
              </a:rPr>
              <a:t>оставшихся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зубов;</a:t>
            </a:r>
            <a:endParaRPr sz="2100">
              <a:latin typeface="Calibri"/>
              <a:cs typeface="Calibri"/>
            </a:endParaRPr>
          </a:p>
          <a:p>
            <a:pPr marL="288290" indent="-276225">
              <a:lnSpc>
                <a:spcPct val="100000"/>
              </a:lnSpc>
              <a:spcBef>
                <a:spcPts val="430"/>
              </a:spcBef>
              <a:buAutoNum type="arabicParenR" startAt="3"/>
              <a:tabLst>
                <a:tab pos="288925" algn="l"/>
              </a:tabLst>
            </a:pPr>
            <a:r>
              <a:rPr sz="2100" dirty="0">
                <a:latin typeface="Calibri"/>
                <a:cs typeface="Calibri"/>
              </a:rPr>
              <a:t>вторичные деформации окклюзионной </a:t>
            </a:r>
            <a:r>
              <a:rPr sz="2100" spc="-5" dirty="0">
                <a:latin typeface="Calibri"/>
                <a:cs typeface="Calibri"/>
              </a:rPr>
              <a:t>поверхности </a:t>
            </a:r>
            <a:r>
              <a:rPr sz="2100" dirty="0">
                <a:latin typeface="Calibri"/>
                <a:cs typeface="Calibri"/>
              </a:rPr>
              <a:t>зубных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рядов;</a:t>
            </a:r>
            <a:endParaRPr sz="2100">
              <a:latin typeface="Calibri"/>
              <a:cs typeface="Calibri"/>
            </a:endParaRPr>
          </a:p>
          <a:p>
            <a:pPr marL="288290" indent="-276225">
              <a:lnSpc>
                <a:spcPct val="100000"/>
              </a:lnSpc>
              <a:spcBef>
                <a:spcPts val="440"/>
              </a:spcBef>
              <a:buAutoNum type="arabicParenR" startAt="3"/>
              <a:tabLst>
                <a:tab pos="288925" algn="l"/>
              </a:tabLst>
            </a:pPr>
            <a:r>
              <a:rPr sz="2100" dirty="0">
                <a:latin typeface="Calibri"/>
                <a:cs typeface="Calibri"/>
              </a:rPr>
              <a:t>нарушения:</a:t>
            </a:r>
            <a:endParaRPr sz="2100">
              <a:latin typeface="Calibri"/>
              <a:cs typeface="Calibri"/>
            </a:endParaRPr>
          </a:p>
          <a:p>
            <a:pPr marL="238760" indent="-226060">
              <a:lnSpc>
                <a:spcPct val="100000"/>
              </a:lnSpc>
              <a:spcBef>
                <a:spcPts val="440"/>
              </a:spcBef>
              <a:buFont typeface="Arial"/>
              <a:buChar char="•"/>
              <a:tabLst>
                <a:tab pos="238125" algn="l"/>
                <a:tab pos="238760" algn="l"/>
              </a:tabLst>
            </a:pPr>
            <a:r>
              <a:rPr sz="2100" dirty="0">
                <a:latin typeface="Calibri"/>
                <a:cs typeface="Calibri"/>
              </a:rPr>
              <a:t>функции </a:t>
            </a:r>
            <a:r>
              <a:rPr sz="2100" spc="-5" dirty="0">
                <a:latin typeface="Calibri"/>
                <a:cs typeface="Calibri"/>
              </a:rPr>
              <a:t>жевания </a:t>
            </a:r>
            <a:r>
              <a:rPr sz="2100" spc="5" dirty="0">
                <a:latin typeface="Calibri"/>
                <a:cs typeface="Calibri"/>
              </a:rPr>
              <a:t>и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речи;</a:t>
            </a:r>
            <a:endParaRPr sz="2100">
              <a:latin typeface="Calibri"/>
              <a:cs typeface="Calibri"/>
            </a:endParaRPr>
          </a:p>
          <a:p>
            <a:pPr marL="238760" indent="-226060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238125" algn="l"/>
                <a:tab pos="238760" algn="l"/>
              </a:tabLst>
            </a:pPr>
            <a:r>
              <a:rPr sz="2100" dirty="0">
                <a:latin typeface="Calibri"/>
                <a:cs typeface="Calibri"/>
              </a:rPr>
              <a:t>функции </a:t>
            </a:r>
            <a:r>
              <a:rPr sz="2100" spc="-10" dirty="0">
                <a:latin typeface="Calibri"/>
                <a:cs typeface="Calibri"/>
              </a:rPr>
              <a:t>жевательных </a:t>
            </a:r>
            <a:r>
              <a:rPr sz="2100" spc="5" dirty="0">
                <a:latin typeface="Calibri"/>
                <a:cs typeface="Calibri"/>
              </a:rPr>
              <a:t>и </a:t>
            </a:r>
            <a:r>
              <a:rPr sz="2100" dirty="0">
                <a:latin typeface="Calibri"/>
                <a:cs typeface="Calibri"/>
              </a:rPr>
              <a:t>мимических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10" dirty="0">
                <a:latin typeface="Calibri"/>
                <a:cs typeface="Calibri"/>
              </a:rPr>
              <a:t>мышц;</a:t>
            </a:r>
            <a:endParaRPr sz="2100">
              <a:latin typeface="Calibri"/>
              <a:cs typeface="Calibri"/>
            </a:endParaRPr>
          </a:p>
          <a:p>
            <a:pPr marL="238760" indent="-226060">
              <a:lnSpc>
                <a:spcPct val="100000"/>
              </a:lnSpc>
              <a:spcBef>
                <a:spcPts val="440"/>
              </a:spcBef>
              <a:buFont typeface="Arial"/>
              <a:buChar char="•"/>
              <a:tabLst>
                <a:tab pos="238125" algn="l"/>
                <a:tab pos="238760" algn="l"/>
              </a:tabLst>
            </a:pPr>
            <a:r>
              <a:rPr sz="2100" spc="-5" dirty="0">
                <a:latin typeface="Calibri"/>
                <a:cs typeface="Calibri"/>
              </a:rPr>
              <a:t>деятельности </a:t>
            </a:r>
            <a:r>
              <a:rPr sz="2100" dirty="0">
                <a:latin typeface="Calibri"/>
                <a:cs typeface="Calibri"/>
              </a:rPr>
              <a:t>височно-нижнечелюстных</a:t>
            </a:r>
            <a:r>
              <a:rPr sz="2100" spc="-28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суставов;</a:t>
            </a:r>
            <a:endParaRPr sz="2100">
              <a:latin typeface="Calibri"/>
              <a:cs typeface="Calibri"/>
            </a:endParaRPr>
          </a:p>
          <a:p>
            <a:pPr marL="238760" indent="-226060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238125" algn="l"/>
                <a:tab pos="238760" algn="l"/>
              </a:tabLst>
            </a:pPr>
            <a:r>
              <a:rPr sz="2100" spc="-5" dirty="0">
                <a:latin typeface="Calibri"/>
                <a:cs typeface="Calibri"/>
              </a:rPr>
              <a:t>эстетических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норм.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100" y="438149"/>
            <a:ext cx="7931150" cy="317246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120650">
              <a:lnSpc>
                <a:spcPct val="101200"/>
              </a:lnSpc>
              <a:spcBef>
                <a:spcPts val="85"/>
              </a:spcBef>
            </a:pPr>
            <a:r>
              <a:rPr sz="2850" spc="15" dirty="0">
                <a:latin typeface="Calibri"/>
                <a:cs typeface="Calibri"/>
              </a:rPr>
              <a:t>В </a:t>
            </a:r>
            <a:r>
              <a:rPr sz="2850" spc="10" dirty="0">
                <a:latin typeface="Calibri"/>
                <a:cs typeface="Calibri"/>
              </a:rPr>
              <a:t>зависимости </a:t>
            </a:r>
            <a:r>
              <a:rPr sz="2850" dirty="0">
                <a:latin typeface="Calibri"/>
                <a:cs typeface="Calibri"/>
              </a:rPr>
              <a:t>от </a:t>
            </a:r>
            <a:r>
              <a:rPr sz="2850" spc="10" dirty="0">
                <a:latin typeface="Calibri"/>
                <a:cs typeface="Calibri"/>
              </a:rPr>
              <a:t>вида </a:t>
            </a:r>
            <a:r>
              <a:rPr sz="2850" spc="5" dirty="0">
                <a:latin typeface="Calibri"/>
                <a:cs typeface="Calibri"/>
              </a:rPr>
              <a:t>изменений, </a:t>
            </a:r>
            <a:r>
              <a:rPr sz="2850" dirty="0">
                <a:latin typeface="Calibri"/>
                <a:cs typeface="Calibri"/>
              </a:rPr>
              <a:t>происходящих  </a:t>
            </a:r>
            <a:r>
              <a:rPr sz="2850" spc="10" dirty="0">
                <a:latin typeface="Calibri"/>
                <a:cs typeface="Calibri"/>
              </a:rPr>
              <a:t>в </a:t>
            </a:r>
            <a:r>
              <a:rPr sz="2850" spc="5" dirty="0">
                <a:latin typeface="Calibri"/>
                <a:cs typeface="Calibri"/>
              </a:rPr>
              <a:t>зубных рядах после </a:t>
            </a:r>
            <a:r>
              <a:rPr sz="2850" dirty="0">
                <a:latin typeface="Calibri"/>
                <a:cs typeface="Calibri"/>
              </a:rPr>
              <a:t>потери </a:t>
            </a:r>
            <a:r>
              <a:rPr sz="2850" spc="5" dirty="0">
                <a:latin typeface="Calibri"/>
                <a:cs typeface="Calibri"/>
              </a:rPr>
              <a:t>зубов, различают  следующие </a:t>
            </a:r>
            <a:r>
              <a:rPr sz="2850" spc="10" dirty="0">
                <a:latin typeface="Calibri"/>
                <a:cs typeface="Calibri"/>
              </a:rPr>
              <a:t>три </a:t>
            </a:r>
            <a:r>
              <a:rPr sz="2850" dirty="0">
                <a:latin typeface="Calibri"/>
                <a:cs typeface="Calibri"/>
              </a:rPr>
              <a:t>степени тяжести</a:t>
            </a:r>
            <a:r>
              <a:rPr sz="2850" spc="-20" dirty="0">
                <a:latin typeface="Calibri"/>
                <a:cs typeface="Calibri"/>
              </a:rPr>
              <a:t> </a:t>
            </a:r>
            <a:r>
              <a:rPr sz="2850" spc="5" dirty="0">
                <a:latin typeface="Calibri"/>
                <a:cs typeface="Calibri"/>
              </a:rPr>
              <a:t>поражений:</a:t>
            </a:r>
            <a:endParaRPr sz="2850">
              <a:latin typeface="Calibri"/>
              <a:cs typeface="Calibri"/>
            </a:endParaRPr>
          </a:p>
          <a:p>
            <a:pPr marL="320675" marR="5080" indent="-308610">
              <a:lnSpc>
                <a:spcPct val="101099"/>
              </a:lnSpc>
              <a:spcBef>
                <a:spcPts val="575"/>
              </a:spcBef>
              <a:buFont typeface="Arial"/>
              <a:buChar char="•"/>
              <a:tabLst>
                <a:tab pos="320675" algn="l"/>
                <a:tab pos="321310" algn="l"/>
              </a:tabLst>
            </a:pPr>
            <a:r>
              <a:rPr sz="2850" i="1" spc="-120" dirty="0">
                <a:latin typeface="Arial"/>
                <a:cs typeface="Arial"/>
              </a:rPr>
              <a:t>Компенсированное </a:t>
            </a:r>
            <a:r>
              <a:rPr sz="2850" i="1" spc="-150" dirty="0">
                <a:latin typeface="Arial"/>
                <a:cs typeface="Arial"/>
              </a:rPr>
              <a:t>состояние </a:t>
            </a:r>
            <a:r>
              <a:rPr sz="2850" spc="25" dirty="0">
                <a:latin typeface="Calibri"/>
                <a:cs typeface="Calibri"/>
              </a:rPr>
              <a:t>—  </a:t>
            </a:r>
            <a:r>
              <a:rPr sz="2850" dirty="0">
                <a:latin typeface="Calibri"/>
                <a:cs typeface="Calibri"/>
              </a:rPr>
              <a:t>обусловливается дефектом зубного </a:t>
            </a:r>
            <a:r>
              <a:rPr sz="2850" spc="10" dirty="0">
                <a:latin typeface="Calibri"/>
                <a:cs typeface="Calibri"/>
              </a:rPr>
              <a:t>ряда, не  влияющим </a:t>
            </a:r>
            <a:r>
              <a:rPr sz="2850" spc="5" dirty="0">
                <a:latin typeface="Calibri"/>
                <a:cs typeface="Calibri"/>
              </a:rPr>
              <a:t>на форму </a:t>
            </a:r>
            <a:r>
              <a:rPr sz="2850" spc="15" dirty="0">
                <a:latin typeface="Calibri"/>
                <a:cs typeface="Calibri"/>
              </a:rPr>
              <a:t>и </a:t>
            </a:r>
            <a:r>
              <a:rPr sz="2850" dirty="0">
                <a:latin typeface="Calibri"/>
                <a:cs typeface="Calibri"/>
              </a:rPr>
              <a:t>структуру </a:t>
            </a:r>
            <a:r>
              <a:rPr sz="2850" spc="5" dirty="0">
                <a:latin typeface="Calibri"/>
                <a:cs typeface="Calibri"/>
              </a:rPr>
              <a:t>зубных рядов </a:t>
            </a:r>
            <a:r>
              <a:rPr sz="2850" spc="15" dirty="0">
                <a:latin typeface="Calibri"/>
                <a:cs typeface="Calibri"/>
              </a:rPr>
              <a:t>и  </a:t>
            </a:r>
            <a:r>
              <a:rPr sz="2850" dirty="0">
                <a:latin typeface="Calibri"/>
                <a:cs typeface="Calibri"/>
              </a:rPr>
              <a:t>периодонта.</a:t>
            </a:r>
            <a:endParaRPr sz="285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84120" y="3874770"/>
            <a:ext cx="6431280" cy="26631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95929" y="497840"/>
            <a:ext cx="315150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С</a:t>
            </a:r>
            <a:r>
              <a:rPr spc="-130" dirty="0"/>
              <a:t>о</a:t>
            </a:r>
            <a:r>
              <a:rPr spc="-40" dirty="0"/>
              <a:t>д</a:t>
            </a:r>
            <a:r>
              <a:rPr spc="-5" dirty="0"/>
              <a:t>е</a:t>
            </a:r>
            <a:r>
              <a:rPr spc="-15" dirty="0"/>
              <a:t>р</a:t>
            </a:r>
            <a:r>
              <a:rPr spc="-75" dirty="0"/>
              <a:t>ж</a:t>
            </a:r>
            <a:r>
              <a:rPr dirty="0"/>
              <a:t>ание: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50670"/>
            <a:ext cx="4230370" cy="401320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527050" indent="-514350">
              <a:lnSpc>
                <a:spcPct val="100000"/>
              </a:lnSpc>
              <a:spcBef>
                <a:spcPts val="750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sz="3200" spc="-20" dirty="0">
                <a:latin typeface="Calibri"/>
                <a:cs typeface="Calibri"/>
              </a:rPr>
              <a:t>Определение</a:t>
            </a:r>
            <a:endParaRPr sz="3200">
              <a:latin typeface="Calibri"/>
              <a:cs typeface="Calibri"/>
            </a:endParaRPr>
          </a:p>
          <a:p>
            <a:pPr marL="527050" indent="-514350">
              <a:lnSpc>
                <a:spcPct val="100000"/>
              </a:lnSpc>
              <a:spcBef>
                <a:spcPts val="650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sz="3200" spc="-15" dirty="0">
                <a:latin typeface="Calibri"/>
                <a:cs typeface="Calibri"/>
              </a:rPr>
              <a:t>Этиология</a:t>
            </a:r>
            <a:endParaRPr sz="3200">
              <a:latin typeface="Calibri"/>
              <a:cs typeface="Calibri"/>
            </a:endParaRPr>
          </a:p>
          <a:p>
            <a:pPr marL="527050" indent="-514350">
              <a:lnSpc>
                <a:spcPct val="100000"/>
              </a:lnSpc>
              <a:spcBef>
                <a:spcPts val="640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sz="3200" spc="-10" dirty="0">
                <a:latin typeface="Calibri"/>
                <a:cs typeface="Calibri"/>
              </a:rPr>
              <a:t>Классификация</a:t>
            </a:r>
            <a:endParaRPr sz="3200">
              <a:latin typeface="Calibri"/>
              <a:cs typeface="Calibri"/>
            </a:endParaRPr>
          </a:p>
          <a:p>
            <a:pPr marL="527050" indent="-514350">
              <a:lnSpc>
                <a:spcPct val="100000"/>
              </a:lnSpc>
              <a:spcBef>
                <a:spcPts val="650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sz="3200" spc="-15" dirty="0">
                <a:latin typeface="Calibri"/>
                <a:cs typeface="Calibri"/>
              </a:rPr>
              <a:t>Патогенез</a:t>
            </a:r>
            <a:endParaRPr sz="3200">
              <a:latin typeface="Calibri"/>
              <a:cs typeface="Calibri"/>
            </a:endParaRPr>
          </a:p>
          <a:p>
            <a:pPr marL="527050" indent="-514350">
              <a:lnSpc>
                <a:spcPct val="100000"/>
              </a:lnSpc>
              <a:spcBef>
                <a:spcPts val="640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sz="3200" spc="-10" dirty="0">
                <a:latin typeface="Calibri"/>
                <a:cs typeface="Calibri"/>
              </a:rPr>
              <a:t>Клиническая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картина</a:t>
            </a:r>
            <a:endParaRPr sz="3200">
              <a:latin typeface="Calibri"/>
              <a:cs typeface="Calibri"/>
            </a:endParaRPr>
          </a:p>
          <a:p>
            <a:pPr marL="527050" indent="-514350">
              <a:lnSpc>
                <a:spcPct val="100000"/>
              </a:lnSpc>
              <a:spcBef>
                <a:spcPts val="650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sz="3200" spc="-10" dirty="0">
                <a:latin typeface="Calibri"/>
                <a:cs typeface="Calibri"/>
              </a:rPr>
              <a:t>Жалобы</a:t>
            </a:r>
            <a:endParaRPr sz="3200">
              <a:latin typeface="Calibri"/>
              <a:cs typeface="Calibri"/>
            </a:endParaRPr>
          </a:p>
          <a:p>
            <a:pPr marL="527050" indent="-514350">
              <a:lnSpc>
                <a:spcPct val="100000"/>
              </a:lnSpc>
              <a:spcBef>
                <a:spcPts val="640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sz="3200" spc="-10" dirty="0">
                <a:latin typeface="Calibri"/>
                <a:cs typeface="Calibri"/>
              </a:rPr>
              <a:t>Диагностика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100" y="222249"/>
            <a:ext cx="8112125" cy="2660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90"/>
              </a:spcBef>
            </a:pPr>
            <a:r>
              <a:rPr sz="2850" i="1" spc="-135" dirty="0">
                <a:latin typeface="Arial"/>
                <a:cs typeface="Arial"/>
              </a:rPr>
              <a:t>Субкомпенсированное </a:t>
            </a:r>
            <a:r>
              <a:rPr sz="2850" i="1" spc="-150" dirty="0">
                <a:latin typeface="Arial"/>
                <a:cs typeface="Arial"/>
              </a:rPr>
              <a:t>состояние </a:t>
            </a:r>
            <a:r>
              <a:rPr sz="2850" spc="25" dirty="0">
                <a:latin typeface="Calibri"/>
                <a:cs typeface="Calibri"/>
              </a:rPr>
              <a:t>— </a:t>
            </a:r>
            <a:r>
              <a:rPr sz="2850" spc="5" dirty="0">
                <a:latin typeface="Calibri"/>
                <a:cs typeface="Calibri"/>
              </a:rPr>
              <a:t>наступает  </a:t>
            </a:r>
            <a:r>
              <a:rPr sz="2850" dirty="0">
                <a:latin typeface="Calibri"/>
                <a:cs typeface="Calibri"/>
              </a:rPr>
              <a:t>вследствие </a:t>
            </a:r>
            <a:r>
              <a:rPr sz="2850" spc="5" dirty="0">
                <a:latin typeface="Calibri"/>
                <a:cs typeface="Calibri"/>
              </a:rPr>
              <a:t>внутрисистемной </a:t>
            </a:r>
            <a:r>
              <a:rPr sz="2850" spc="10" dirty="0">
                <a:latin typeface="Calibri"/>
                <a:cs typeface="Calibri"/>
              </a:rPr>
              <a:t>перестройки в </a:t>
            </a:r>
            <a:r>
              <a:rPr sz="2850" dirty="0">
                <a:latin typeface="Calibri"/>
                <a:cs typeface="Calibri"/>
              </a:rPr>
              <a:t>зубных  </a:t>
            </a:r>
            <a:r>
              <a:rPr sz="2850" spc="10" dirty="0">
                <a:latin typeface="Calibri"/>
                <a:cs typeface="Calibri"/>
              </a:rPr>
              <a:t>рядах </a:t>
            </a:r>
            <a:r>
              <a:rPr sz="2850" spc="15" dirty="0">
                <a:latin typeface="Calibri"/>
                <a:cs typeface="Calibri"/>
              </a:rPr>
              <a:t>и </a:t>
            </a:r>
            <a:r>
              <a:rPr sz="2850" spc="-5" dirty="0">
                <a:latin typeface="Calibri"/>
                <a:cs typeface="Calibri"/>
              </a:rPr>
              <a:t>периодонте: </a:t>
            </a:r>
            <a:r>
              <a:rPr sz="2850" dirty="0">
                <a:latin typeface="Calibri"/>
                <a:cs typeface="Calibri"/>
              </a:rPr>
              <a:t>коронки </a:t>
            </a:r>
            <a:r>
              <a:rPr sz="2850" spc="5" dirty="0">
                <a:latin typeface="Calibri"/>
                <a:cs typeface="Calibri"/>
              </a:rPr>
              <a:t>зубов наклоняются </a:t>
            </a:r>
            <a:r>
              <a:rPr sz="2850" spc="10" dirty="0">
                <a:latin typeface="Calibri"/>
                <a:cs typeface="Calibri"/>
              </a:rPr>
              <a:t>в  </a:t>
            </a:r>
            <a:r>
              <a:rPr sz="2850" spc="5" dirty="0">
                <a:latin typeface="Calibri"/>
                <a:cs typeface="Calibri"/>
              </a:rPr>
              <a:t>сторону </a:t>
            </a:r>
            <a:r>
              <a:rPr sz="2850" dirty="0">
                <a:latin typeface="Calibri"/>
                <a:cs typeface="Calibri"/>
              </a:rPr>
              <a:t>дефекта, </a:t>
            </a:r>
            <a:r>
              <a:rPr sz="2850" spc="-5" dirty="0">
                <a:latin typeface="Calibri"/>
                <a:cs typeface="Calibri"/>
              </a:rPr>
              <a:t>между </a:t>
            </a:r>
            <a:r>
              <a:rPr sz="2850" spc="5" dirty="0">
                <a:latin typeface="Calibri"/>
                <a:cs typeface="Calibri"/>
              </a:rPr>
              <a:t>зубами </a:t>
            </a:r>
            <a:r>
              <a:rPr sz="2850" dirty="0">
                <a:latin typeface="Calibri"/>
                <a:cs typeface="Calibri"/>
              </a:rPr>
              <a:t>появляются </a:t>
            </a:r>
            <a:r>
              <a:rPr sz="2850" spc="5" dirty="0">
                <a:latin typeface="Calibri"/>
                <a:cs typeface="Calibri"/>
              </a:rPr>
              <a:t>тремы,  зубы </a:t>
            </a:r>
            <a:r>
              <a:rPr sz="2850" spc="10" dirty="0">
                <a:latin typeface="Calibri"/>
                <a:cs typeface="Calibri"/>
              </a:rPr>
              <a:t>напротив </a:t>
            </a:r>
            <a:r>
              <a:rPr sz="2850" spc="5" dirty="0">
                <a:latin typeface="Calibri"/>
                <a:cs typeface="Calibri"/>
              </a:rPr>
              <a:t>дефекта </a:t>
            </a:r>
            <a:r>
              <a:rPr sz="2850" dirty="0">
                <a:latin typeface="Calibri"/>
                <a:cs typeface="Calibri"/>
              </a:rPr>
              <a:t>смещаются </a:t>
            </a:r>
            <a:r>
              <a:rPr sz="2850" spc="10" dirty="0">
                <a:latin typeface="Calibri"/>
                <a:cs typeface="Calibri"/>
              </a:rPr>
              <a:t>в </a:t>
            </a:r>
            <a:r>
              <a:rPr sz="2850" spc="5" dirty="0">
                <a:latin typeface="Calibri"/>
                <a:cs typeface="Calibri"/>
              </a:rPr>
              <a:t>вертикальном  направлении, перестраивается </a:t>
            </a:r>
            <a:r>
              <a:rPr sz="2850" spc="15" dirty="0">
                <a:latin typeface="Calibri"/>
                <a:cs typeface="Calibri"/>
              </a:rPr>
              <a:t>и</a:t>
            </a:r>
            <a:r>
              <a:rPr sz="2850" spc="-10" dirty="0">
                <a:latin typeface="Calibri"/>
                <a:cs typeface="Calibri"/>
              </a:rPr>
              <a:t> </a:t>
            </a:r>
            <a:r>
              <a:rPr sz="2850" spc="-15" dirty="0">
                <a:latin typeface="Calibri"/>
                <a:cs typeface="Calibri"/>
              </a:rPr>
              <a:t>периодонт.</a:t>
            </a:r>
            <a:endParaRPr sz="285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95829" y="3285490"/>
            <a:ext cx="4895850" cy="3143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4980" y="294640"/>
            <a:ext cx="8164830" cy="2391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100" i="1" spc="-145" dirty="0">
                <a:latin typeface="Arial"/>
                <a:cs typeface="Arial"/>
              </a:rPr>
              <a:t>Декомпенсированное </a:t>
            </a:r>
            <a:r>
              <a:rPr sz="3100" i="1" spc="-175" dirty="0">
                <a:latin typeface="Arial"/>
                <a:cs typeface="Arial"/>
              </a:rPr>
              <a:t>состояние </a:t>
            </a:r>
            <a:r>
              <a:rPr sz="3100" dirty="0"/>
              <a:t>— </a:t>
            </a:r>
            <a:r>
              <a:rPr sz="3100" spc="-5" dirty="0"/>
              <a:t>имеет  </a:t>
            </a:r>
            <a:r>
              <a:rPr sz="3100" spc="-10" dirty="0"/>
              <a:t>место </a:t>
            </a:r>
            <a:r>
              <a:rPr sz="3100" dirty="0"/>
              <a:t>в </a:t>
            </a:r>
            <a:r>
              <a:rPr sz="3100" spc="-25" dirty="0"/>
              <a:t>тех </a:t>
            </a:r>
            <a:r>
              <a:rPr sz="3100" spc="-5" dirty="0"/>
              <a:t>случаях, </a:t>
            </a:r>
            <a:r>
              <a:rPr sz="3100" spc="-40" dirty="0"/>
              <a:t>когда </a:t>
            </a:r>
            <a:r>
              <a:rPr sz="3100" spc="-10" dirty="0"/>
              <a:t>внутрисистемная  </a:t>
            </a:r>
            <a:r>
              <a:rPr sz="3100" spc="-5" dirty="0"/>
              <a:t>перестройка </a:t>
            </a:r>
            <a:r>
              <a:rPr sz="3100" spc="-15" dirty="0"/>
              <a:t>дополняется </a:t>
            </a:r>
            <a:r>
              <a:rPr sz="3100" spc="-10" dirty="0"/>
              <a:t>воспалительными  </a:t>
            </a:r>
            <a:r>
              <a:rPr sz="3100" spc="-5" dirty="0"/>
              <a:t>явлениями </a:t>
            </a:r>
            <a:r>
              <a:rPr sz="3100" dirty="0"/>
              <a:t>в </a:t>
            </a:r>
            <a:r>
              <a:rPr sz="3100" spc="-15" dirty="0"/>
              <a:t>периодонте, </a:t>
            </a:r>
            <a:r>
              <a:rPr sz="3100" spc="-10" dirty="0"/>
              <a:t>его деструкцией,  </a:t>
            </a:r>
            <a:r>
              <a:rPr sz="3100" spc="-40" dirty="0"/>
              <a:t>когда </a:t>
            </a:r>
            <a:r>
              <a:rPr sz="3100" spc="-10" dirty="0"/>
              <a:t>появляются </a:t>
            </a:r>
            <a:r>
              <a:rPr sz="3100" spc="-5" dirty="0"/>
              <a:t>десневые </a:t>
            </a:r>
            <a:r>
              <a:rPr sz="3100" dirty="0"/>
              <a:t>и </a:t>
            </a:r>
            <a:r>
              <a:rPr sz="3100" spc="-10" dirty="0"/>
              <a:t>костные</a:t>
            </a:r>
            <a:r>
              <a:rPr sz="3100" spc="65" dirty="0"/>
              <a:t> </a:t>
            </a:r>
            <a:r>
              <a:rPr sz="3100" spc="-10" dirty="0"/>
              <a:t>карманы.</a:t>
            </a:r>
            <a:endParaRPr sz="31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59839" y="2780029"/>
            <a:ext cx="6840220" cy="34201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013459"/>
            <a:ext cx="7759065" cy="4907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99"/>
              </a:lnSpc>
              <a:spcBef>
                <a:spcPts val="95"/>
              </a:spcBef>
            </a:pPr>
            <a:r>
              <a:rPr sz="3200" spc="-5" dirty="0">
                <a:latin typeface="Calibri"/>
                <a:cs typeface="Calibri"/>
              </a:rPr>
              <a:t>Суб- </a:t>
            </a:r>
            <a:r>
              <a:rPr sz="3200" dirty="0">
                <a:latin typeface="Calibri"/>
                <a:cs typeface="Calibri"/>
              </a:rPr>
              <a:t>и </a:t>
            </a:r>
            <a:r>
              <a:rPr sz="3200" spc="-10" dirty="0">
                <a:latin typeface="Calibri"/>
                <a:cs typeface="Calibri"/>
              </a:rPr>
              <a:t>декомпенсированное состояния  возникают </a:t>
            </a:r>
            <a:r>
              <a:rPr sz="3200" spc="-5" dirty="0">
                <a:latin typeface="Calibri"/>
                <a:cs typeface="Calibri"/>
              </a:rPr>
              <a:t>при реактивной </a:t>
            </a:r>
            <a:r>
              <a:rPr sz="3200" spc="-15" dirty="0">
                <a:latin typeface="Calibri"/>
                <a:cs typeface="Calibri"/>
              </a:rPr>
              <a:t>недостаточности  </a:t>
            </a:r>
            <a:r>
              <a:rPr sz="3200" spc="-5" dirty="0">
                <a:latin typeface="Calibri"/>
                <a:cs typeface="Calibri"/>
              </a:rPr>
              <a:t>организма, </a:t>
            </a:r>
            <a:r>
              <a:rPr sz="3200" spc="-45" dirty="0">
                <a:latin typeface="Calibri"/>
                <a:cs typeface="Calibri"/>
              </a:rPr>
              <a:t>когда </a:t>
            </a:r>
            <a:r>
              <a:rPr sz="3200" spc="-15" dirty="0">
                <a:latin typeface="Calibri"/>
                <a:cs typeface="Calibri"/>
              </a:rPr>
              <a:t>жевательный </a:t>
            </a:r>
            <a:r>
              <a:rPr sz="3200" spc="-5" dirty="0">
                <a:latin typeface="Calibri"/>
                <a:cs typeface="Calibri"/>
              </a:rPr>
              <a:t>аппарат  </a:t>
            </a:r>
            <a:r>
              <a:rPr sz="3200" spc="-10" dirty="0">
                <a:latin typeface="Calibri"/>
                <a:cs typeface="Calibri"/>
              </a:rPr>
              <a:t>перестает </a:t>
            </a:r>
            <a:r>
              <a:rPr sz="3200" spc="-5" dirty="0">
                <a:latin typeface="Calibri"/>
                <a:cs typeface="Calibri"/>
              </a:rPr>
              <a:t>формировать </a:t>
            </a:r>
            <a:r>
              <a:rPr sz="3200" spc="-15" dirty="0">
                <a:latin typeface="Calibri"/>
                <a:cs typeface="Calibri"/>
              </a:rPr>
              <a:t>систему </a:t>
            </a:r>
            <a:r>
              <a:rPr sz="3200" dirty="0">
                <a:latin typeface="Calibri"/>
                <a:cs typeface="Calibri"/>
              </a:rPr>
              <a:t>и </a:t>
            </a:r>
            <a:r>
              <a:rPr sz="3200" spc="-5" dirty="0">
                <a:latin typeface="Calibri"/>
                <a:cs typeface="Calibri"/>
              </a:rPr>
              <a:t>начинает  </a:t>
            </a:r>
            <a:r>
              <a:rPr sz="3200" dirty="0">
                <a:latin typeface="Calibri"/>
                <a:cs typeface="Calibri"/>
              </a:rPr>
              <a:t>ее </a:t>
            </a:r>
            <a:r>
              <a:rPr sz="3200" spc="-10" dirty="0">
                <a:latin typeface="Calibri"/>
                <a:cs typeface="Calibri"/>
              </a:rPr>
              <a:t>разрушать, </a:t>
            </a:r>
            <a:r>
              <a:rPr sz="3200" dirty="0">
                <a:latin typeface="Calibri"/>
                <a:cs typeface="Calibri"/>
              </a:rPr>
              <a:t>в </a:t>
            </a:r>
            <a:r>
              <a:rPr sz="3200" spc="-35" dirty="0">
                <a:latin typeface="Calibri"/>
                <a:cs typeface="Calibri"/>
              </a:rPr>
              <a:t>результате </a:t>
            </a:r>
            <a:r>
              <a:rPr sz="3200" spc="-15" dirty="0">
                <a:latin typeface="Calibri"/>
                <a:cs typeface="Calibri"/>
              </a:rPr>
              <a:t>чего </a:t>
            </a:r>
            <a:r>
              <a:rPr sz="3200" spc="-5" dirty="0">
                <a:latin typeface="Calibri"/>
                <a:cs typeface="Calibri"/>
              </a:rPr>
              <a:t>наступает  </a:t>
            </a:r>
            <a:r>
              <a:rPr sz="3200" spc="-10" dirty="0">
                <a:latin typeface="Calibri"/>
                <a:cs typeface="Calibri"/>
              </a:rPr>
              <a:t>состояние </a:t>
            </a:r>
            <a:r>
              <a:rPr sz="3200" spc="-5" dirty="0">
                <a:latin typeface="Calibri"/>
                <a:cs typeface="Calibri"/>
              </a:rPr>
              <a:t>функциональной </a:t>
            </a:r>
            <a:r>
              <a:rPr sz="3200" spc="-15" dirty="0">
                <a:latin typeface="Calibri"/>
                <a:cs typeface="Calibri"/>
              </a:rPr>
              <a:t>патологии </a:t>
            </a:r>
            <a:r>
              <a:rPr sz="3200" spc="-5" dirty="0">
                <a:latin typeface="Calibri"/>
                <a:cs typeface="Calibri"/>
              </a:rPr>
              <a:t>и, </a:t>
            </a:r>
            <a:r>
              <a:rPr sz="3200" spc="-20" dirty="0">
                <a:latin typeface="Calibri"/>
                <a:cs typeface="Calibri"/>
              </a:rPr>
              <a:t>как  </a:t>
            </a:r>
            <a:r>
              <a:rPr sz="3200" spc="-15" dirty="0">
                <a:latin typeface="Calibri"/>
                <a:cs typeface="Calibri"/>
              </a:rPr>
              <a:t>следствие, </a:t>
            </a:r>
            <a:r>
              <a:rPr sz="3200" spc="-10" dirty="0">
                <a:latin typeface="Calibri"/>
                <a:cs typeface="Calibri"/>
              </a:rPr>
              <a:t>нарушаются </a:t>
            </a:r>
            <a:r>
              <a:rPr sz="3200" spc="-5" dirty="0">
                <a:latin typeface="Calibri"/>
                <a:cs typeface="Calibri"/>
              </a:rPr>
              <a:t>адаптивные  механизмы, </a:t>
            </a:r>
            <a:r>
              <a:rPr sz="3200" spc="-15" dirty="0">
                <a:latin typeface="Calibri"/>
                <a:cs typeface="Calibri"/>
              </a:rPr>
              <a:t>что </a:t>
            </a:r>
            <a:r>
              <a:rPr sz="3200" spc="-5" dirty="0">
                <a:latin typeface="Calibri"/>
                <a:cs typeface="Calibri"/>
              </a:rPr>
              <a:t>клинически </a:t>
            </a:r>
            <a:r>
              <a:rPr sz="3200" spc="-10" dirty="0">
                <a:latin typeface="Calibri"/>
                <a:cs typeface="Calibri"/>
              </a:rPr>
              <a:t>проявляется  внутрисистемной перестройкой </a:t>
            </a:r>
            <a:r>
              <a:rPr sz="3200" dirty="0">
                <a:latin typeface="Calibri"/>
                <a:cs typeface="Calibri"/>
              </a:rPr>
              <a:t>в  </a:t>
            </a:r>
            <a:r>
              <a:rPr sz="3200" spc="-10" dirty="0">
                <a:latin typeface="Calibri"/>
                <a:cs typeface="Calibri"/>
              </a:rPr>
              <a:t>зубочелюстной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системе.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980" y="33019"/>
            <a:ext cx="8441055" cy="36423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2800"/>
              </a:lnSpc>
              <a:spcBef>
                <a:spcPts val="200"/>
              </a:spcBef>
            </a:pPr>
            <a:r>
              <a:rPr sz="2350" spc="-10" dirty="0">
                <a:latin typeface="Calibri"/>
                <a:cs typeface="Calibri"/>
              </a:rPr>
              <a:t>Эти </a:t>
            </a:r>
            <a:r>
              <a:rPr sz="2350" spc="-15" dirty="0">
                <a:latin typeface="Calibri"/>
                <a:cs typeface="Calibri"/>
              </a:rPr>
              <a:t>изменения зависят </a:t>
            </a:r>
            <a:r>
              <a:rPr sz="2350" spc="-20" dirty="0">
                <a:latin typeface="Calibri"/>
                <a:cs typeface="Calibri"/>
              </a:rPr>
              <a:t>от </a:t>
            </a:r>
            <a:r>
              <a:rPr sz="2350" spc="-15" dirty="0">
                <a:latin typeface="Calibri"/>
                <a:cs typeface="Calibri"/>
              </a:rPr>
              <a:t>топографии дефектов </a:t>
            </a:r>
            <a:r>
              <a:rPr sz="2350" spc="-10" dirty="0">
                <a:latin typeface="Calibri"/>
                <a:cs typeface="Calibri"/>
              </a:rPr>
              <a:t>и </a:t>
            </a:r>
            <a:r>
              <a:rPr sz="2350" spc="-20" dirty="0">
                <a:latin typeface="Calibri"/>
                <a:cs typeface="Calibri"/>
              </a:rPr>
              <a:t>количественной  </a:t>
            </a:r>
            <a:r>
              <a:rPr sz="2350" spc="-15" dirty="0">
                <a:latin typeface="Calibri"/>
                <a:cs typeface="Calibri"/>
              </a:rPr>
              <a:t>потери зубов: на </a:t>
            </a:r>
            <a:r>
              <a:rPr sz="2350" spc="-20" dirty="0">
                <a:latin typeface="Calibri"/>
                <a:cs typeface="Calibri"/>
              </a:rPr>
              <a:t>участках зубного </a:t>
            </a:r>
            <a:r>
              <a:rPr sz="2350" spc="-10" dirty="0">
                <a:latin typeface="Calibri"/>
                <a:cs typeface="Calibri"/>
              </a:rPr>
              <a:t>ряда, </a:t>
            </a:r>
            <a:r>
              <a:rPr sz="2350" spc="-55" dirty="0">
                <a:latin typeface="Calibri"/>
                <a:cs typeface="Calibri"/>
              </a:rPr>
              <a:t>где </a:t>
            </a:r>
            <a:r>
              <a:rPr sz="2350" spc="-15" dirty="0">
                <a:latin typeface="Calibri"/>
                <a:cs typeface="Calibri"/>
              </a:rPr>
              <a:t>нет антагонистов,  </a:t>
            </a:r>
            <a:r>
              <a:rPr sz="2350" spc="-20" dirty="0">
                <a:latin typeface="Calibri"/>
                <a:cs typeface="Calibri"/>
              </a:rPr>
              <a:t>человек разжевывать </a:t>
            </a:r>
            <a:r>
              <a:rPr sz="2350" spc="-10" dirty="0">
                <a:latin typeface="Calibri"/>
                <a:cs typeface="Calibri"/>
              </a:rPr>
              <a:t>или </a:t>
            </a:r>
            <a:r>
              <a:rPr sz="2350" spc="-15" dirty="0">
                <a:latin typeface="Calibri"/>
                <a:cs typeface="Calibri"/>
              </a:rPr>
              <a:t>откусывать </a:t>
            </a:r>
            <a:r>
              <a:rPr sz="2350" spc="-20" dirty="0">
                <a:latin typeface="Calibri"/>
                <a:cs typeface="Calibri"/>
              </a:rPr>
              <a:t>пищу </a:t>
            </a:r>
            <a:r>
              <a:rPr sz="2350" spc="-10" dirty="0">
                <a:latin typeface="Calibri"/>
                <a:cs typeface="Calibri"/>
              </a:rPr>
              <a:t>не </a:t>
            </a:r>
            <a:r>
              <a:rPr sz="2350" spc="-40" dirty="0">
                <a:latin typeface="Calibri"/>
                <a:cs typeface="Calibri"/>
              </a:rPr>
              <a:t>может, </a:t>
            </a:r>
            <a:r>
              <a:rPr sz="2350" spc="-20" dirty="0">
                <a:latin typeface="Calibri"/>
                <a:cs typeface="Calibri"/>
              </a:rPr>
              <a:t>эти </a:t>
            </a:r>
            <a:r>
              <a:rPr sz="2350" spc="-15" dirty="0">
                <a:latin typeface="Calibri"/>
                <a:cs typeface="Calibri"/>
              </a:rPr>
              <a:t>функции  </a:t>
            </a:r>
            <a:r>
              <a:rPr sz="2350" spc="-20" dirty="0">
                <a:latin typeface="Calibri"/>
                <a:cs typeface="Calibri"/>
              </a:rPr>
              <a:t>выполняют </a:t>
            </a:r>
            <a:r>
              <a:rPr sz="2350" spc="-15" dirty="0">
                <a:latin typeface="Calibri"/>
                <a:cs typeface="Calibri"/>
              </a:rPr>
              <a:t>сохраненные группы</a:t>
            </a:r>
            <a:r>
              <a:rPr sz="2350" spc="20" dirty="0">
                <a:latin typeface="Calibri"/>
                <a:cs typeface="Calibri"/>
              </a:rPr>
              <a:t> </a:t>
            </a:r>
            <a:r>
              <a:rPr sz="2350" spc="-15" dirty="0">
                <a:latin typeface="Calibri"/>
                <a:cs typeface="Calibri"/>
              </a:rPr>
              <a:t>антагонистов.</a:t>
            </a:r>
            <a:endParaRPr sz="2350">
              <a:latin typeface="Calibri"/>
              <a:cs typeface="Calibri"/>
            </a:endParaRPr>
          </a:p>
          <a:p>
            <a:pPr marL="12700" marR="103505">
              <a:lnSpc>
                <a:spcPct val="99400"/>
              </a:lnSpc>
              <a:spcBef>
                <a:spcPts val="365"/>
              </a:spcBef>
            </a:pPr>
            <a:r>
              <a:rPr sz="2350" spc="-10" dirty="0">
                <a:latin typeface="Calibri"/>
                <a:cs typeface="Calibri"/>
              </a:rPr>
              <a:t>Перенос </a:t>
            </a:r>
            <a:r>
              <a:rPr sz="2350" spc="-15" dirty="0">
                <a:latin typeface="Calibri"/>
                <a:cs typeface="Calibri"/>
              </a:rPr>
              <a:t>функции откусывания </a:t>
            </a:r>
            <a:r>
              <a:rPr sz="2350" spc="-10" dirty="0">
                <a:latin typeface="Calibri"/>
                <a:cs typeface="Calibri"/>
              </a:rPr>
              <a:t>на </a:t>
            </a:r>
            <a:r>
              <a:rPr sz="2350" spc="-15" dirty="0">
                <a:latin typeface="Calibri"/>
                <a:cs typeface="Calibri"/>
              </a:rPr>
              <a:t>группу клыков </a:t>
            </a:r>
            <a:r>
              <a:rPr sz="2350" spc="-10" dirty="0">
                <a:latin typeface="Calibri"/>
                <a:cs typeface="Calibri"/>
              </a:rPr>
              <a:t>или </a:t>
            </a:r>
            <a:r>
              <a:rPr sz="2350" spc="-20" dirty="0">
                <a:latin typeface="Calibri"/>
                <a:cs typeface="Calibri"/>
              </a:rPr>
              <a:t>премоляров  </a:t>
            </a:r>
            <a:r>
              <a:rPr sz="2350" spc="-15" dirty="0">
                <a:latin typeface="Calibri"/>
                <a:cs typeface="Calibri"/>
              </a:rPr>
              <a:t>вследствие потери передних зубов, </a:t>
            </a:r>
            <a:r>
              <a:rPr sz="2350" spc="-5" dirty="0">
                <a:latin typeface="Calibri"/>
                <a:cs typeface="Calibri"/>
              </a:rPr>
              <a:t>а </a:t>
            </a:r>
            <a:r>
              <a:rPr sz="2350" spc="-10" dirty="0">
                <a:latin typeface="Calibri"/>
                <a:cs typeface="Calibri"/>
              </a:rPr>
              <a:t>при </a:t>
            </a:r>
            <a:r>
              <a:rPr sz="2350" spc="-20" dirty="0">
                <a:latin typeface="Calibri"/>
                <a:cs typeface="Calibri"/>
              </a:rPr>
              <a:t>потере жевательных </a:t>
            </a:r>
            <a:r>
              <a:rPr sz="2350" spc="-10" dirty="0">
                <a:latin typeface="Calibri"/>
                <a:cs typeface="Calibri"/>
              </a:rPr>
              <a:t>—  </a:t>
            </a:r>
            <a:r>
              <a:rPr sz="2350" spc="-15" dirty="0">
                <a:latin typeface="Calibri"/>
                <a:cs typeface="Calibri"/>
              </a:rPr>
              <a:t>функции разжевывания </a:t>
            </a:r>
            <a:r>
              <a:rPr sz="2350" spc="-10" dirty="0">
                <a:latin typeface="Calibri"/>
                <a:cs typeface="Calibri"/>
              </a:rPr>
              <a:t>на </a:t>
            </a:r>
            <a:r>
              <a:rPr sz="2350" spc="-15" dirty="0">
                <a:latin typeface="Calibri"/>
                <a:cs typeface="Calibri"/>
              </a:rPr>
              <a:t>группу </a:t>
            </a:r>
            <a:r>
              <a:rPr sz="2350" spc="-20" dirty="0">
                <a:latin typeface="Calibri"/>
                <a:cs typeface="Calibri"/>
              </a:rPr>
              <a:t>премоляров </a:t>
            </a:r>
            <a:r>
              <a:rPr sz="2350" spc="-10" dirty="0">
                <a:latin typeface="Calibri"/>
                <a:cs typeface="Calibri"/>
              </a:rPr>
              <a:t>или </a:t>
            </a:r>
            <a:r>
              <a:rPr sz="2350" spc="-25" dirty="0">
                <a:latin typeface="Calibri"/>
                <a:cs typeface="Calibri"/>
              </a:rPr>
              <a:t>даже  </a:t>
            </a:r>
            <a:r>
              <a:rPr sz="2350" spc="-15" dirty="0">
                <a:latin typeface="Calibri"/>
                <a:cs typeface="Calibri"/>
              </a:rPr>
              <a:t>переднюю группу зубов </a:t>
            </a:r>
            <a:r>
              <a:rPr sz="2350" spc="-20" dirty="0">
                <a:latin typeface="Calibri"/>
                <a:cs typeface="Calibri"/>
              </a:rPr>
              <a:t>нарушает </a:t>
            </a:r>
            <a:r>
              <a:rPr sz="2350" spc="-15" dirty="0">
                <a:latin typeface="Calibri"/>
                <a:cs typeface="Calibri"/>
              </a:rPr>
              <a:t>функции тканей </a:t>
            </a:r>
            <a:r>
              <a:rPr sz="2350" spc="-20" dirty="0">
                <a:latin typeface="Calibri"/>
                <a:cs typeface="Calibri"/>
              </a:rPr>
              <a:t>пародонта,  </a:t>
            </a:r>
            <a:r>
              <a:rPr sz="2350" spc="-10" dirty="0">
                <a:latin typeface="Calibri"/>
                <a:cs typeface="Calibri"/>
              </a:rPr>
              <a:t>мышечной </a:t>
            </a:r>
            <a:r>
              <a:rPr sz="2350" spc="-15" dirty="0">
                <a:latin typeface="Calibri"/>
                <a:cs typeface="Calibri"/>
              </a:rPr>
              <a:t>системы, </a:t>
            </a:r>
            <a:r>
              <a:rPr sz="2350" spc="-25" dirty="0">
                <a:latin typeface="Calibri"/>
                <a:cs typeface="Calibri"/>
              </a:rPr>
              <a:t>элементов </a:t>
            </a:r>
            <a:r>
              <a:rPr sz="2350" spc="-15" dirty="0">
                <a:latin typeface="Calibri"/>
                <a:cs typeface="Calibri"/>
              </a:rPr>
              <a:t>височно-нижнечелюстных  суставов.</a:t>
            </a:r>
            <a:endParaRPr sz="235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23439" y="3928109"/>
            <a:ext cx="5040629" cy="26581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980" y="293370"/>
            <a:ext cx="8381365" cy="3603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62255">
              <a:lnSpc>
                <a:spcPct val="100400"/>
              </a:lnSpc>
              <a:spcBef>
                <a:spcPts val="95"/>
              </a:spcBef>
            </a:pPr>
            <a:r>
              <a:rPr sz="2550" dirty="0">
                <a:latin typeface="Calibri"/>
                <a:cs typeface="Calibri"/>
              </a:rPr>
              <a:t>При </a:t>
            </a:r>
            <a:r>
              <a:rPr sz="2550" spc="5" dirty="0">
                <a:latin typeface="Calibri"/>
                <a:cs typeface="Calibri"/>
              </a:rPr>
              <a:t>интактных </a:t>
            </a:r>
            <a:r>
              <a:rPr sz="2550" dirty="0">
                <a:latin typeface="Calibri"/>
                <a:cs typeface="Calibri"/>
              </a:rPr>
              <a:t>зубных </a:t>
            </a:r>
            <a:r>
              <a:rPr sz="2550" spc="-5" dirty="0">
                <a:latin typeface="Calibri"/>
                <a:cs typeface="Calibri"/>
              </a:rPr>
              <a:t>рядах </a:t>
            </a:r>
            <a:r>
              <a:rPr sz="2550" dirty="0">
                <a:latin typeface="Calibri"/>
                <a:cs typeface="Calibri"/>
              </a:rPr>
              <a:t>после откусывания пищи  разжевывание </a:t>
            </a:r>
            <a:r>
              <a:rPr sz="2550" spc="-10" dirty="0">
                <a:latin typeface="Calibri"/>
                <a:cs typeface="Calibri"/>
              </a:rPr>
              <a:t>происходит </a:t>
            </a:r>
            <a:r>
              <a:rPr sz="2550" dirty="0">
                <a:latin typeface="Calibri"/>
                <a:cs typeface="Calibri"/>
              </a:rPr>
              <a:t>ритмично, с четким  </a:t>
            </a:r>
            <a:r>
              <a:rPr sz="2550" spc="-5" dirty="0">
                <a:latin typeface="Calibri"/>
                <a:cs typeface="Calibri"/>
              </a:rPr>
              <a:t>чередованием </a:t>
            </a:r>
            <a:r>
              <a:rPr sz="2550" spc="5" dirty="0">
                <a:latin typeface="Calibri"/>
                <a:cs typeface="Calibri"/>
              </a:rPr>
              <a:t>рабочей </a:t>
            </a:r>
            <a:r>
              <a:rPr sz="2550" spc="-5" dirty="0">
                <a:latin typeface="Calibri"/>
                <a:cs typeface="Calibri"/>
              </a:rPr>
              <a:t>стороны </a:t>
            </a:r>
            <a:r>
              <a:rPr sz="2550" dirty="0">
                <a:latin typeface="Calibri"/>
                <a:cs typeface="Calibri"/>
              </a:rPr>
              <a:t>в </a:t>
            </a:r>
            <a:r>
              <a:rPr sz="2550" spc="5" dirty="0">
                <a:latin typeface="Calibri"/>
                <a:cs typeface="Calibri"/>
              </a:rPr>
              <a:t>правой и левой </a:t>
            </a:r>
            <a:r>
              <a:rPr sz="2550" spc="-5" dirty="0">
                <a:latin typeface="Calibri"/>
                <a:cs typeface="Calibri"/>
              </a:rPr>
              <a:t>группах  жевательных зубов.</a:t>
            </a:r>
            <a:endParaRPr sz="2550">
              <a:latin typeface="Calibri"/>
              <a:cs typeface="Calibri"/>
            </a:endParaRPr>
          </a:p>
          <a:p>
            <a:pPr marL="12700" marR="5080">
              <a:lnSpc>
                <a:spcPct val="100400"/>
              </a:lnSpc>
              <a:spcBef>
                <a:spcPts val="520"/>
              </a:spcBef>
            </a:pPr>
            <a:r>
              <a:rPr sz="2550" spc="-5" dirty="0">
                <a:latin typeface="Calibri"/>
                <a:cs typeface="Calibri"/>
              </a:rPr>
              <a:t>Чередование </a:t>
            </a:r>
            <a:r>
              <a:rPr sz="2550" spc="5" dirty="0">
                <a:latin typeface="Calibri"/>
                <a:cs typeface="Calibri"/>
              </a:rPr>
              <a:t>фазы </a:t>
            </a:r>
            <a:r>
              <a:rPr sz="2550" spc="-5" dirty="0">
                <a:latin typeface="Calibri"/>
                <a:cs typeface="Calibri"/>
              </a:rPr>
              <a:t>нагрузки </a:t>
            </a:r>
            <a:r>
              <a:rPr sz="2550" dirty="0">
                <a:latin typeface="Calibri"/>
                <a:cs typeface="Calibri"/>
              </a:rPr>
              <a:t>с </a:t>
            </a:r>
            <a:r>
              <a:rPr sz="2550" spc="5" dirty="0">
                <a:latin typeface="Calibri"/>
                <a:cs typeface="Calibri"/>
              </a:rPr>
              <a:t>фазой </a:t>
            </a:r>
            <a:r>
              <a:rPr sz="2550" spc="-5" dirty="0">
                <a:latin typeface="Calibri"/>
                <a:cs typeface="Calibri"/>
              </a:rPr>
              <a:t>покоя </a:t>
            </a:r>
            <a:r>
              <a:rPr sz="2550" dirty="0">
                <a:latin typeface="Calibri"/>
                <a:cs typeface="Calibri"/>
              </a:rPr>
              <a:t>(балансирующая  </a:t>
            </a:r>
            <a:r>
              <a:rPr sz="2550" spc="-5" dirty="0">
                <a:latin typeface="Calibri"/>
                <a:cs typeface="Calibri"/>
              </a:rPr>
              <a:t>сторона) </a:t>
            </a:r>
            <a:r>
              <a:rPr sz="2550" dirty="0">
                <a:latin typeface="Calibri"/>
                <a:cs typeface="Calibri"/>
              </a:rPr>
              <a:t>обусловливает ритмичное </a:t>
            </a:r>
            <a:r>
              <a:rPr sz="2550" spc="-5" dirty="0">
                <a:latin typeface="Calibri"/>
                <a:cs typeface="Calibri"/>
              </a:rPr>
              <a:t>подключение </a:t>
            </a:r>
            <a:r>
              <a:rPr sz="2550" dirty="0">
                <a:latin typeface="Calibri"/>
                <a:cs typeface="Calibri"/>
              </a:rPr>
              <a:t>к  функциональной </a:t>
            </a:r>
            <a:r>
              <a:rPr sz="2550" spc="-5" dirty="0">
                <a:latin typeface="Calibri"/>
                <a:cs typeface="Calibri"/>
              </a:rPr>
              <a:t>нагрузке тканей </a:t>
            </a:r>
            <a:r>
              <a:rPr sz="2550" spc="-10" dirty="0">
                <a:latin typeface="Calibri"/>
                <a:cs typeface="Calibri"/>
              </a:rPr>
              <a:t>пародонта, </a:t>
            </a:r>
            <a:r>
              <a:rPr sz="2550" dirty="0">
                <a:latin typeface="Calibri"/>
                <a:cs typeface="Calibri"/>
              </a:rPr>
              <a:t>характерную  </a:t>
            </a:r>
            <a:r>
              <a:rPr sz="2550" spc="-5" dirty="0">
                <a:latin typeface="Calibri"/>
                <a:cs typeface="Calibri"/>
              </a:rPr>
              <a:t>сократительную </a:t>
            </a:r>
            <a:r>
              <a:rPr sz="2550" spc="5" dirty="0">
                <a:latin typeface="Calibri"/>
                <a:cs typeface="Calibri"/>
              </a:rPr>
              <a:t>мышечную </a:t>
            </a:r>
            <a:r>
              <a:rPr sz="2550" spc="-5" dirty="0">
                <a:latin typeface="Calibri"/>
                <a:cs typeface="Calibri"/>
              </a:rPr>
              <a:t>деятельность </a:t>
            </a:r>
            <a:r>
              <a:rPr sz="2550" spc="5" dirty="0">
                <a:latin typeface="Calibri"/>
                <a:cs typeface="Calibri"/>
              </a:rPr>
              <a:t>и </a:t>
            </a:r>
            <a:r>
              <a:rPr sz="2550" dirty="0">
                <a:latin typeface="Calibri"/>
                <a:cs typeface="Calibri"/>
              </a:rPr>
              <a:t>ритмичные  функциональные нагрузки</a:t>
            </a:r>
            <a:r>
              <a:rPr sz="2550" spc="-10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на</a:t>
            </a:r>
            <a:endParaRPr sz="25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57445" y="3575050"/>
            <a:ext cx="942340" cy="325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30"/>
              </a:lnSpc>
            </a:pPr>
            <a:r>
              <a:rPr sz="2550" spc="-5" dirty="0">
                <a:latin typeface="Calibri"/>
                <a:cs typeface="Calibri"/>
              </a:rPr>
              <a:t>с</a:t>
            </a:r>
            <a:r>
              <a:rPr sz="2550" spc="-10" dirty="0">
                <a:latin typeface="Calibri"/>
                <a:cs typeface="Calibri"/>
              </a:rPr>
              <a:t>у</a:t>
            </a:r>
            <a:r>
              <a:rPr sz="2550" spc="-5" dirty="0">
                <a:latin typeface="Calibri"/>
                <a:cs typeface="Calibri"/>
              </a:rPr>
              <a:t>ст</a:t>
            </a:r>
            <a:r>
              <a:rPr sz="2550" spc="5" dirty="0">
                <a:latin typeface="Calibri"/>
                <a:cs typeface="Calibri"/>
              </a:rPr>
              <a:t>а</a:t>
            </a:r>
            <a:r>
              <a:rPr sz="2550" spc="10" dirty="0">
                <a:latin typeface="Calibri"/>
                <a:cs typeface="Calibri"/>
              </a:rPr>
              <a:t>в</a:t>
            </a:r>
            <a:r>
              <a:rPr sz="2550" dirty="0">
                <a:latin typeface="Calibri"/>
                <a:cs typeface="Calibri"/>
              </a:rPr>
              <a:t>.</a:t>
            </a:r>
            <a:endParaRPr sz="25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35170" y="3401059"/>
            <a:ext cx="4607560" cy="34556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100" y="1085850"/>
            <a:ext cx="8036559" cy="40055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99900"/>
              </a:lnSpc>
              <a:spcBef>
                <a:spcPts val="100"/>
              </a:spcBef>
            </a:pPr>
            <a:r>
              <a:rPr sz="2850" b="1" spc="-5" dirty="0">
                <a:latin typeface="Calibri"/>
                <a:cs typeface="Calibri"/>
              </a:rPr>
              <a:t>И. </a:t>
            </a:r>
            <a:r>
              <a:rPr sz="2850" b="1" spc="-95" dirty="0">
                <a:latin typeface="Calibri"/>
                <a:cs typeface="Calibri"/>
              </a:rPr>
              <a:t>Ф. </a:t>
            </a:r>
            <a:r>
              <a:rPr sz="2850" b="1" spc="-15" dirty="0">
                <a:latin typeface="Calibri"/>
                <a:cs typeface="Calibri"/>
              </a:rPr>
              <a:t>Богоявленский </a:t>
            </a:r>
            <a:r>
              <a:rPr sz="2850" b="1" spc="-10" dirty="0">
                <a:latin typeface="Calibri"/>
                <a:cs typeface="Calibri"/>
              </a:rPr>
              <a:t>(1976) </a:t>
            </a:r>
            <a:r>
              <a:rPr sz="2850" spc="-25" dirty="0">
                <a:latin typeface="Calibri"/>
                <a:cs typeface="Calibri"/>
              </a:rPr>
              <a:t>указывает, </a:t>
            </a:r>
            <a:r>
              <a:rPr sz="2850" spc="-15" dirty="0">
                <a:latin typeface="Calibri"/>
                <a:cs typeface="Calibri"/>
              </a:rPr>
              <a:t>что  </a:t>
            </a:r>
            <a:r>
              <a:rPr sz="2850" spc="-10" dirty="0">
                <a:latin typeface="Calibri"/>
                <a:cs typeface="Calibri"/>
              </a:rPr>
              <a:t>изменения, </a:t>
            </a:r>
            <a:r>
              <a:rPr sz="2850" spc="-5" dirty="0">
                <a:latin typeface="Calibri"/>
                <a:cs typeface="Calibri"/>
              </a:rPr>
              <a:t>развивающиеся </a:t>
            </a:r>
            <a:r>
              <a:rPr sz="2850" spc="-30" dirty="0">
                <a:latin typeface="Calibri"/>
                <a:cs typeface="Calibri"/>
              </a:rPr>
              <a:t>под </a:t>
            </a:r>
            <a:r>
              <a:rPr sz="2850" spc="-15" dirty="0">
                <a:latin typeface="Calibri"/>
                <a:cs typeface="Calibri"/>
              </a:rPr>
              <a:t>влиянием </a:t>
            </a:r>
            <a:r>
              <a:rPr sz="2850" spc="-10" dirty="0">
                <a:latin typeface="Calibri"/>
                <a:cs typeface="Calibri"/>
              </a:rPr>
              <a:t>функции  </a:t>
            </a:r>
            <a:r>
              <a:rPr sz="2850" dirty="0">
                <a:latin typeface="Calibri"/>
                <a:cs typeface="Calibri"/>
              </a:rPr>
              <a:t>в </a:t>
            </a:r>
            <a:r>
              <a:rPr sz="2850" spc="-15" dirty="0">
                <a:latin typeface="Calibri"/>
                <a:cs typeface="Calibri"/>
              </a:rPr>
              <a:t>тканях </a:t>
            </a:r>
            <a:r>
              <a:rPr sz="2850" dirty="0">
                <a:latin typeface="Calibri"/>
                <a:cs typeface="Calibri"/>
              </a:rPr>
              <a:t>и </a:t>
            </a:r>
            <a:r>
              <a:rPr sz="2850" spc="-10" dirty="0">
                <a:latin typeface="Calibri"/>
                <a:cs typeface="Calibri"/>
              </a:rPr>
              <a:t>органах, </a:t>
            </a:r>
            <a:r>
              <a:rPr sz="2850" dirty="0">
                <a:latin typeface="Calibri"/>
                <a:cs typeface="Calibri"/>
              </a:rPr>
              <a:t>в </a:t>
            </a:r>
            <a:r>
              <a:rPr sz="2850" spc="-20" dirty="0">
                <a:latin typeface="Calibri"/>
                <a:cs typeface="Calibri"/>
              </a:rPr>
              <a:t>том </a:t>
            </a:r>
            <a:r>
              <a:rPr sz="2850" spc="-5" dirty="0">
                <a:latin typeface="Calibri"/>
                <a:cs typeface="Calibri"/>
              </a:rPr>
              <a:t>числе </a:t>
            </a:r>
            <a:r>
              <a:rPr sz="2850" dirty="0">
                <a:latin typeface="Calibri"/>
                <a:cs typeface="Calibri"/>
              </a:rPr>
              <a:t>в </a:t>
            </a:r>
            <a:r>
              <a:rPr sz="2850" spc="-15" dirty="0">
                <a:latin typeface="Calibri"/>
                <a:cs typeface="Calibri"/>
              </a:rPr>
              <a:t>костях, </a:t>
            </a:r>
            <a:r>
              <a:rPr sz="2850" spc="-5" dirty="0">
                <a:latin typeface="Calibri"/>
                <a:cs typeface="Calibri"/>
              </a:rPr>
              <a:t>есть </a:t>
            </a:r>
            <a:r>
              <a:rPr sz="2850" dirty="0">
                <a:latin typeface="Calibri"/>
                <a:cs typeface="Calibri"/>
              </a:rPr>
              <a:t>не </a:t>
            </a:r>
            <a:r>
              <a:rPr sz="2850" spc="-15" dirty="0">
                <a:latin typeface="Calibri"/>
                <a:cs typeface="Calibri"/>
              </a:rPr>
              <a:t>что  </a:t>
            </a:r>
            <a:r>
              <a:rPr sz="2850" spc="-5" dirty="0">
                <a:latin typeface="Calibri"/>
                <a:cs typeface="Calibri"/>
              </a:rPr>
              <a:t>иное, </a:t>
            </a:r>
            <a:r>
              <a:rPr sz="2850" spc="-25" dirty="0">
                <a:latin typeface="Calibri"/>
                <a:cs typeface="Calibri"/>
              </a:rPr>
              <a:t>как </a:t>
            </a:r>
            <a:r>
              <a:rPr sz="2850" b="1" spc="-10" dirty="0">
                <a:latin typeface="Calibri"/>
                <a:cs typeface="Calibri"/>
              </a:rPr>
              <a:t>«функциональная</a:t>
            </a:r>
            <a:r>
              <a:rPr sz="2850" b="1" spc="20" dirty="0">
                <a:latin typeface="Calibri"/>
                <a:cs typeface="Calibri"/>
              </a:rPr>
              <a:t> </a:t>
            </a:r>
            <a:r>
              <a:rPr sz="2850" b="1" spc="-10" dirty="0">
                <a:latin typeface="Calibri"/>
                <a:cs typeface="Calibri"/>
              </a:rPr>
              <a:t>перестройка»</a:t>
            </a:r>
            <a:r>
              <a:rPr sz="2850" spc="-10" dirty="0">
                <a:latin typeface="Calibri"/>
                <a:cs typeface="Calibri"/>
              </a:rPr>
              <a:t>.</a:t>
            </a:r>
            <a:endParaRPr sz="2850">
              <a:latin typeface="Calibri"/>
              <a:cs typeface="Calibri"/>
            </a:endParaRPr>
          </a:p>
          <a:p>
            <a:pPr marL="12700" marR="210820">
              <a:lnSpc>
                <a:spcPct val="100000"/>
              </a:lnSpc>
              <a:spcBef>
                <a:spcPts val="570"/>
              </a:spcBef>
            </a:pPr>
            <a:r>
              <a:rPr sz="2850" spc="-5" dirty="0">
                <a:latin typeface="Calibri"/>
                <a:cs typeface="Calibri"/>
              </a:rPr>
              <a:t>Она </a:t>
            </a:r>
            <a:r>
              <a:rPr sz="2850" spc="-25" dirty="0">
                <a:latin typeface="Calibri"/>
                <a:cs typeface="Calibri"/>
              </a:rPr>
              <a:t>может </a:t>
            </a:r>
            <a:r>
              <a:rPr sz="2850" spc="-20" dirty="0">
                <a:latin typeface="Calibri"/>
                <a:cs typeface="Calibri"/>
              </a:rPr>
              <a:t>протекать </a:t>
            </a:r>
            <a:r>
              <a:rPr sz="2850" dirty="0">
                <a:latin typeface="Calibri"/>
                <a:cs typeface="Calibri"/>
              </a:rPr>
              <a:t>в </a:t>
            </a:r>
            <a:r>
              <a:rPr sz="2850" spc="-25" dirty="0">
                <a:latin typeface="Calibri"/>
                <a:cs typeface="Calibri"/>
              </a:rPr>
              <a:t>пределах </a:t>
            </a:r>
            <a:r>
              <a:rPr sz="2850" spc="-10" dirty="0">
                <a:latin typeface="Calibri"/>
                <a:cs typeface="Calibri"/>
              </a:rPr>
              <a:t>физиологических  </a:t>
            </a:r>
            <a:r>
              <a:rPr sz="2850" spc="-5" dirty="0">
                <a:latin typeface="Calibri"/>
                <a:cs typeface="Calibri"/>
              </a:rPr>
              <a:t>реакций. </a:t>
            </a:r>
            <a:r>
              <a:rPr sz="2850" spc="-15" dirty="0">
                <a:latin typeface="Calibri"/>
                <a:cs typeface="Calibri"/>
              </a:rPr>
              <a:t>Физиологическая </a:t>
            </a:r>
            <a:r>
              <a:rPr sz="2850" spc="-10" dirty="0">
                <a:latin typeface="Calibri"/>
                <a:cs typeface="Calibri"/>
              </a:rPr>
              <a:t>функциональная  перестройка </a:t>
            </a:r>
            <a:r>
              <a:rPr sz="2850" spc="-15" dirty="0">
                <a:latin typeface="Calibri"/>
                <a:cs typeface="Calibri"/>
              </a:rPr>
              <a:t>характеризуется </a:t>
            </a:r>
            <a:r>
              <a:rPr sz="2850" spc="-10" dirty="0">
                <a:latin typeface="Calibri"/>
                <a:cs typeface="Calibri"/>
              </a:rPr>
              <a:t>такими реакциями,  </a:t>
            </a:r>
            <a:r>
              <a:rPr sz="2850" spc="-20" dirty="0">
                <a:latin typeface="Calibri"/>
                <a:cs typeface="Calibri"/>
              </a:rPr>
              <a:t>как </a:t>
            </a:r>
            <a:r>
              <a:rPr sz="2850" b="1" spc="-10" dirty="0">
                <a:latin typeface="Calibri"/>
                <a:cs typeface="Calibri"/>
              </a:rPr>
              <a:t>адаптация, полная </a:t>
            </a:r>
            <a:r>
              <a:rPr sz="2850" b="1" spc="-15" dirty="0">
                <a:latin typeface="Calibri"/>
                <a:cs typeface="Calibri"/>
              </a:rPr>
              <a:t>компенсация </a:t>
            </a:r>
            <a:r>
              <a:rPr sz="2850" b="1" dirty="0">
                <a:latin typeface="Calibri"/>
                <a:cs typeface="Calibri"/>
              </a:rPr>
              <a:t>и  </a:t>
            </a:r>
            <a:r>
              <a:rPr sz="2850" b="1" spc="-15" dirty="0">
                <a:latin typeface="Calibri"/>
                <a:cs typeface="Calibri"/>
              </a:rPr>
              <a:t>компенсация </a:t>
            </a:r>
            <a:r>
              <a:rPr sz="2850" b="1" spc="-5" dirty="0">
                <a:latin typeface="Calibri"/>
                <a:cs typeface="Calibri"/>
              </a:rPr>
              <a:t>на </a:t>
            </a:r>
            <a:r>
              <a:rPr sz="2850" b="1" spc="-25" dirty="0">
                <a:latin typeface="Calibri"/>
                <a:cs typeface="Calibri"/>
              </a:rPr>
              <a:t>пределе.</a:t>
            </a:r>
            <a:endParaRPr sz="28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980" y="293370"/>
            <a:ext cx="8148320" cy="37357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0"/>
              </a:spcBef>
            </a:pPr>
            <a:r>
              <a:rPr sz="2650" spc="-5" dirty="0">
                <a:latin typeface="Calibri"/>
                <a:cs typeface="Calibri"/>
              </a:rPr>
              <a:t>Работами </a:t>
            </a:r>
            <a:r>
              <a:rPr sz="2650" b="1" dirty="0">
                <a:latin typeface="Calibri"/>
                <a:cs typeface="Calibri"/>
              </a:rPr>
              <a:t>И. </a:t>
            </a:r>
            <a:r>
              <a:rPr sz="2650" b="1" spc="-5" dirty="0">
                <a:latin typeface="Calibri"/>
                <a:cs typeface="Calibri"/>
              </a:rPr>
              <a:t>С. Рубинова </a:t>
            </a:r>
            <a:r>
              <a:rPr sz="2650" spc="-15" dirty="0">
                <a:latin typeface="Calibri"/>
                <a:cs typeface="Calibri"/>
              </a:rPr>
              <a:t>доказано, </a:t>
            </a:r>
            <a:r>
              <a:rPr sz="2650" spc="-10" dirty="0">
                <a:latin typeface="Calibri"/>
                <a:cs typeface="Calibri"/>
              </a:rPr>
              <a:t>что </a:t>
            </a:r>
            <a:r>
              <a:rPr sz="2650" spc="-5" dirty="0">
                <a:latin typeface="Calibri"/>
                <a:cs typeface="Calibri"/>
              </a:rPr>
              <a:t>эффективность  </a:t>
            </a:r>
            <a:r>
              <a:rPr sz="2650" spc="-10" dirty="0">
                <a:latin typeface="Calibri"/>
                <a:cs typeface="Calibri"/>
              </a:rPr>
              <a:t>жевания </a:t>
            </a:r>
            <a:r>
              <a:rPr sz="2650" dirty="0">
                <a:latin typeface="Calibri"/>
                <a:cs typeface="Calibri"/>
              </a:rPr>
              <a:t>при </a:t>
            </a:r>
            <a:r>
              <a:rPr sz="2650" spc="-10" dirty="0">
                <a:latin typeface="Calibri"/>
                <a:cs typeface="Calibri"/>
              </a:rPr>
              <a:t>различных </a:t>
            </a:r>
            <a:r>
              <a:rPr sz="2650" spc="-5" dirty="0">
                <a:latin typeface="Calibri"/>
                <a:cs typeface="Calibri"/>
              </a:rPr>
              <a:t>вариантах </a:t>
            </a:r>
            <a:r>
              <a:rPr sz="2650" spc="-10" dirty="0">
                <a:latin typeface="Calibri"/>
                <a:cs typeface="Calibri"/>
              </a:rPr>
              <a:t>адентии </a:t>
            </a:r>
            <a:r>
              <a:rPr sz="2650" spc="-5" dirty="0">
                <a:latin typeface="Calibri"/>
                <a:cs typeface="Calibri"/>
              </a:rPr>
              <a:t>практически  </a:t>
            </a:r>
            <a:r>
              <a:rPr sz="2650" spc="-10" dirty="0">
                <a:latin typeface="Calibri"/>
                <a:cs typeface="Calibri"/>
              </a:rPr>
              <a:t>составляет</a:t>
            </a:r>
            <a:r>
              <a:rPr sz="2650" spc="-5" dirty="0">
                <a:latin typeface="Calibri"/>
                <a:cs typeface="Calibri"/>
              </a:rPr>
              <a:t> 80-100%.</a:t>
            </a:r>
            <a:endParaRPr sz="2650">
              <a:latin typeface="Calibri"/>
              <a:cs typeface="Calibri"/>
            </a:endParaRPr>
          </a:p>
          <a:p>
            <a:pPr marL="12700" marR="526415">
              <a:lnSpc>
                <a:spcPct val="100200"/>
              </a:lnSpc>
              <a:spcBef>
                <a:spcPts val="540"/>
              </a:spcBef>
            </a:pPr>
            <a:r>
              <a:rPr sz="2650" spc="-5" dirty="0">
                <a:latin typeface="Calibri"/>
                <a:cs typeface="Calibri"/>
              </a:rPr>
              <a:t>Адаптационно-компенсаторная перестройка  </a:t>
            </a:r>
            <a:r>
              <a:rPr sz="2650" spc="-10" dirty="0">
                <a:latin typeface="Calibri"/>
                <a:cs typeface="Calibri"/>
              </a:rPr>
              <a:t>зубочелюстной системы, </a:t>
            </a:r>
            <a:r>
              <a:rPr sz="2650" dirty="0">
                <a:latin typeface="Calibri"/>
                <a:cs typeface="Calibri"/>
              </a:rPr>
              <a:t>по </a:t>
            </a:r>
            <a:r>
              <a:rPr sz="2650" spc="-5" dirty="0">
                <a:latin typeface="Calibri"/>
                <a:cs typeface="Calibri"/>
              </a:rPr>
              <a:t>данным анализа  </a:t>
            </a:r>
            <a:r>
              <a:rPr sz="2650" spc="-10" dirty="0">
                <a:latin typeface="Calibri"/>
                <a:cs typeface="Calibri"/>
              </a:rPr>
              <a:t>мастикациограмм, </a:t>
            </a:r>
            <a:r>
              <a:rPr sz="2650" spc="-15" dirty="0">
                <a:latin typeface="Calibri"/>
                <a:cs typeface="Calibri"/>
              </a:rPr>
              <a:t>характеризуется некоторыми  </a:t>
            </a:r>
            <a:r>
              <a:rPr sz="2650" spc="-5" dirty="0">
                <a:latin typeface="Calibri"/>
                <a:cs typeface="Calibri"/>
              </a:rPr>
              <a:t>изменениями второй фазы </a:t>
            </a:r>
            <a:r>
              <a:rPr sz="2650" spc="-10" dirty="0">
                <a:latin typeface="Calibri"/>
                <a:cs typeface="Calibri"/>
              </a:rPr>
              <a:t>жевания, поиска  </a:t>
            </a:r>
            <a:r>
              <a:rPr sz="2650" spc="-5" dirty="0">
                <a:latin typeface="Calibri"/>
                <a:cs typeface="Calibri"/>
              </a:rPr>
              <a:t>правильного </a:t>
            </a:r>
            <a:r>
              <a:rPr sz="2650" spc="-15" dirty="0">
                <a:latin typeface="Calibri"/>
                <a:cs typeface="Calibri"/>
              </a:rPr>
              <a:t>расположения </a:t>
            </a:r>
            <a:r>
              <a:rPr sz="2650" spc="-10" dirty="0">
                <a:latin typeface="Calibri"/>
                <a:cs typeface="Calibri"/>
              </a:rPr>
              <a:t>пищевого </a:t>
            </a:r>
            <a:r>
              <a:rPr sz="2650" spc="-20" dirty="0">
                <a:latin typeface="Calibri"/>
                <a:cs typeface="Calibri"/>
              </a:rPr>
              <a:t>комка, </a:t>
            </a:r>
            <a:r>
              <a:rPr sz="2650" dirty="0">
                <a:latin typeface="Calibri"/>
                <a:cs typeface="Calibri"/>
              </a:rPr>
              <a:t>общим  </a:t>
            </a:r>
            <a:r>
              <a:rPr sz="2650" spc="-20" dirty="0">
                <a:latin typeface="Calibri"/>
                <a:cs typeface="Calibri"/>
              </a:rPr>
              <a:t>удлинением </a:t>
            </a:r>
            <a:r>
              <a:rPr sz="2650" spc="-25" dirty="0">
                <a:latin typeface="Calibri"/>
                <a:cs typeface="Calibri"/>
              </a:rPr>
              <a:t>одного</a:t>
            </a:r>
            <a:r>
              <a:rPr sz="2650" spc="10" dirty="0">
                <a:latin typeface="Calibri"/>
                <a:cs typeface="Calibri"/>
              </a:rPr>
              <a:t> </a:t>
            </a:r>
            <a:r>
              <a:rPr sz="2650" spc="-15" dirty="0">
                <a:latin typeface="Calibri"/>
                <a:cs typeface="Calibri"/>
              </a:rPr>
              <a:t>полног</a:t>
            </a:r>
            <a:endParaRPr sz="26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08266" y="3695065"/>
            <a:ext cx="3254375" cy="337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25"/>
              </a:lnSpc>
            </a:pPr>
            <a:r>
              <a:rPr sz="2650" spc="5" dirty="0">
                <a:latin typeface="Calibri"/>
                <a:cs typeface="Calibri"/>
              </a:rPr>
              <a:t>о </a:t>
            </a:r>
            <a:r>
              <a:rPr sz="2650" spc="-15" dirty="0">
                <a:latin typeface="Calibri"/>
                <a:cs typeface="Calibri"/>
              </a:rPr>
              <a:t>жевательного</a:t>
            </a:r>
            <a:r>
              <a:rPr sz="2650" spc="-65" dirty="0">
                <a:latin typeface="Calibri"/>
                <a:cs typeface="Calibri"/>
              </a:rPr>
              <a:t> </a:t>
            </a:r>
            <a:r>
              <a:rPr sz="2650" spc="-5" dirty="0">
                <a:latin typeface="Calibri"/>
                <a:cs typeface="Calibri"/>
              </a:rPr>
              <a:t>цикла.</a:t>
            </a:r>
            <a:endParaRPr sz="26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28490" y="3788409"/>
            <a:ext cx="4464050" cy="28854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293370"/>
            <a:ext cx="8119109" cy="2630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50" spc="-25" dirty="0">
                <a:latin typeface="Calibri"/>
                <a:cs typeface="Calibri"/>
              </a:rPr>
              <a:t>Если </a:t>
            </a:r>
            <a:r>
              <a:rPr sz="2850" dirty="0">
                <a:latin typeface="Calibri"/>
                <a:cs typeface="Calibri"/>
              </a:rPr>
              <a:t>в </a:t>
            </a:r>
            <a:r>
              <a:rPr sz="2850" spc="-5" dirty="0">
                <a:latin typeface="Calibri"/>
                <a:cs typeface="Calibri"/>
              </a:rPr>
              <a:t>норме, </a:t>
            </a:r>
            <a:r>
              <a:rPr sz="2850" spc="-10" dirty="0">
                <a:latin typeface="Calibri"/>
                <a:cs typeface="Calibri"/>
              </a:rPr>
              <a:t>при </a:t>
            </a:r>
            <a:r>
              <a:rPr sz="2850" spc="-5" dirty="0">
                <a:latin typeface="Calibri"/>
                <a:cs typeface="Calibri"/>
              </a:rPr>
              <a:t>интактных </a:t>
            </a:r>
            <a:r>
              <a:rPr sz="2850" spc="-10" dirty="0">
                <a:latin typeface="Calibri"/>
                <a:cs typeface="Calibri"/>
              </a:rPr>
              <a:t>зубных рядах, </a:t>
            </a:r>
            <a:r>
              <a:rPr sz="2850" spc="-5" dirty="0">
                <a:latin typeface="Calibri"/>
                <a:cs typeface="Calibri"/>
              </a:rPr>
              <a:t>для  </a:t>
            </a:r>
            <a:r>
              <a:rPr sz="2850" spc="-10" dirty="0">
                <a:latin typeface="Calibri"/>
                <a:cs typeface="Calibri"/>
              </a:rPr>
              <a:t>разжевывания ядра ореха </a:t>
            </a:r>
            <a:r>
              <a:rPr sz="2850" spc="-5" dirty="0">
                <a:latin typeface="Calibri"/>
                <a:cs typeface="Calibri"/>
              </a:rPr>
              <a:t>миндаля </a:t>
            </a:r>
            <a:r>
              <a:rPr sz="2850" spc="-15" dirty="0">
                <a:latin typeface="Calibri"/>
                <a:cs typeface="Calibri"/>
              </a:rPr>
              <a:t>(фундук) </a:t>
            </a:r>
            <a:r>
              <a:rPr sz="2850" spc="-10" dirty="0">
                <a:latin typeface="Calibri"/>
                <a:cs typeface="Calibri"/>
              </a:rPr>
              <a:t>массой  800 </a:t>
            </a:r>
            <a:r>
              <a:rPr sz="2850" spc="-5" dirty="0">
                <a:latin typeface="Calibri"/>
                <a:cs typeface="Calibri"/>
              </a:rPr>
              <a:t>мг </a:t>
            </a:r>
            <a:r>
              <a:rPr sz="2850" spc="-20" dirty="0">
                <a:latin typeface="Calibri"/>
                <a:cs typeface="Calibri"/>
              </a:rPr>
              <a:t>требуется </a:t>
            </a:r>
            <a:r>
              <a:rPr sz="2850" spc="-10" dirty="0">
                <a:latin typeface="Calibri"/>
                <a:cs typeface="Calibri"/>
              </a:rPr>
              <a:t>13—14 </a:t>
            </a:r>
            <a:r>
              <a:rPr sz="2850" spc="-5" dirty="0">
                <a:latin typeface="Calibri"/>
                <a:cs typeface="Calibri"/>
              </a:rPr>
              <a:t>с, </a:t>
            </a:r>
            <a:r>
              <a:rPr sz="2850" spc="-25" dirty="0">
                <a:latin typeface="Calibri"/>
                <a:cs typeface="Calibri"/>
              </a:rPr>
              <a:t>то </a:t>
            </a:r>
            <a:r>
              <a:rPr sz="2850" spc="-5" dirty="0">
                <a:latin typeface="Calibri"/>
                <a:cs typeface="Calibri"/>
              </a:rPr>
              <a:t>при </a:t>
            </a:r>
            <a:r>
              <a:rPr sz="2850" spc="-10" dirty="0">
                <a:latin typeface="Calibri"/>
                <a:cs typeface="Calibri"/>
              </a:rPr>
              <a:t>нарушении  </a:t>
            </a:r>
            <a:r>
              <a:rPr sz="2850" spc="-15" dirty="0">
                <a:latin typeface="Calibri"/>
                <a:cs typeface="Calibri"/>
              </a:rPr>
              <a:t>целостности зубного </a:t>
            </a:r>
            <a:r>
              <a:rPr sz="2850" spc="-10" dirty="0">
                <a:latin typeface="Calibri"/>
                <a:cs typeface="Calibri"/>
              </a:rPr>
              <a:t>ряда время </a:t>
            </a:r>
            <a:r>
              <a:rPr sz="2850" spc="-25" dirty="0">
                <a:latin typeface="Calibri"/>
                <a:cs typeface="Calibri"/>
              </a:rPr>
              <a:t>удлиняется до </a:t>
            </a:r>
            <a:r>
              <a:rPr sz="2850" spc="-10" dirty="0">
                <a:latin typeface="Calibri"/>
                <a:cs typeface="Calibri"/>
              </a:rPr>
              <a:t>30—  </a:t>
            </a:r>
            <a:r>
              <a:rPr sz="2850" spc="-5" dirty="0">
                <a:latin typeface="Calibri"/>
                <a:cs typeface="Calibri"/>
              </a:rPr>
              <a:t>40 </a:t>
            </a:r>
            <a:r>
              <a:rPr sz="2850" dirty="0">
                <a:latin typeface="Calibri"/>
                <a:cs typeface="Calibri"/>
              </a:rPr>
              <a:t>с в </a:t>
            </a:r>
            <a:r>
              <a:rPr sz="2850" spc="-10" dirty="0">
                <a:latin typeface="Calibri"/>
                <a:cs typeface="Calibri"/>
              </a:rPr>
              <a:t>зависимости </a:t>
            </a:r>
            <a:r>
              <a:rPr sz="2850" spc="-20" dirty="0">
                <a:latin typeface="Calibri"/>
                <a:cs typeface="Calibri"/>
              </a:rPr>
              <a:t>от </a:t>
            </a:r>
            <a:r>
              <a:rPr sz="2850" spc="-5" dirty="0">
                <a:latin typeface="Calibri"/>
                <a:cs typeface="Calibri"/>
              </a:rPr>
              <a:t>числа утраченных </a:t>
            </a:r>
            <a:r>
              <a:rPr sz="2850" spc="-10" dirty="0">
                <a:latin typeface="Calibri"/>
                <a:cs typeface="Calibri"/>
              </a:rPr>
              <a:t>зубов </a:t>
            </a:r>
            <a:r>
              <a:rPr sz="2850" dirty="0">
                <a:latin typeface="Calibri"/>
                <a:cs typeface="Calibri"/>
              </a:rPr>
              <a:t>и  </a:t>
            </a:r>
            <a:r>
              <a:rPr sz="2850" spc="-15" dirty="0">
                <a:latin typeface="Calibri"/>
                <a:cs typeface="Calibri"/>
              </a:rPr>
              <a:t>сохранившихся </a:t>
            </a:r>
            <a:r>
              <a:rPr sz="2850" spc="-5" dirty="0">
                <a:latin typeface="Calibri"/>
                <a:cs typeface="Calibri"/>
              </a:rPr>
              <a:t>пар</a:t>
            </a:r>
            <a:r>
              <a:rPr sz="2850" spc="10" dirty="0">
                <a:latin typeface="Calibri"/>
                <a:cs typeface="Calibri"/>
              </a:rPr>
              <a:t> </a:t>
            </a:r>
            <a:r>
              <a:rPr sz="2850" spc="-10" dirty="0">
                <a:latin typeface="Calibri"/>
                <a:cs typeface="Calibri"/>
              </a:rPr>
              <a:t>антагонистов.</a:t>
            </a:r>
            <a:endParaRPr sz="285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370070" y="3500120"/>
            <a:ext cx="4310380" cy="28740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94314" y="3669665"/>
            <a:ext cx="4298315" cy="292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85"/>
              </a:lnSpc>
            </a:pPr>
            <a:r>
              <a:rPr sz="2300" spc="-5" dirty="0">
                <a:latin typeface="Calibri"/>
                <a:cs typeface="Calibri"/>
              </a:rPr>
              <a:t>ойки всей </a:t>
            </a:r>
            <a:r>
              <a:rPr sz="2300" spc="-10" dirty="0">
                <a:latin typeface="Calibri"/>
                <a:cs typeface="Calibri"/>
              </a:rPr>
              <a:t>пищеварительной</a:t>
            </a:r>
            <a:r>
              <a:rPr sz="2300" spc="-35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систе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2590" y="365759"/>
            <a:ext cx="8128634" cy="3594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95"/>
              </a:spcBef>
            </a:pPr>
            <a:r>
              <a:rPr sz="2300" spc="-5" dirty="0">
                <a:latin typeface="Calibri"/>
                <a:cs typeface="Calibri"/>
              </a:rPr>
              <a:t>Основываясь </a:t>
            </a:r>
            <a:r>
              <a:rPr sz="2300" dirty="0">
                <a:latin typeface="Calibri"/>
                <a:cs typeface="Calibri"/>
              </a:rPr>
              <a:t>на </a:t>
            </a:r>
            <a:r>
              <a:rPr sz="2300" spc="-5" dirty="0">
                <a:latin typeface="Calibri"/>
                <a:cs typeface="Calibri"/>
              </a:rPr>
              <a:t>фундаментальных </a:t>
            </a:r>
            <a:r>
              <a:rPr sz="2300" spc="-15" dirty="0">
                <a:latin typeface="Calibri"/>
                <a:cs typeface="Calibri"/>
              </a:rPr>
              <a:t>положениях </a:t>
            </a:r>
            <a:r>
              <a:rPr sz="2300" spc="-10" dirty="0">
                <a:latin typeface="Calibri"/>
                <a:cs typeface="Calibri"/>
              </a:rPr>
              <a:t>Павловской  </a:t>
            </a:r>
            <a:r>
              <a:rPr sz="2300" spc="-20" dirty="0">
                <a:latin typeface="Calibri"/>
                <a:cs typeface="Calibri"/>
              </a:rPr>
              <a:t>школы </a:t>
            </a:r>
            <a:r>
              <a:rPr sz="2300" spc="-10" dirty="0">
                <a:latin typeface="Calibri"/>
                <a:cs typeface="Calibri"/>
              </a:rPr>
              <a:t>физиологии, </a:t>
            </a:r>
            <a:r>
              <a:rPr sz="2300" dirty="0">
                <a:latin typeface="Calibri"/>
                <a:cs typeface="Calibri"/>
              </a:rPr>
              <a:t>И. С. </a:t>
            </a:r>
            <a:r>
              <a:rPr sz="2300" spc="-5" dirty="0">
                <a:latin typeface="Calibri"/>
                <a:cs typeface="Calibri"/>
              </a:rPr>
              <a:t>Рубинов, Б. </a:t>
            </a:r>
            <a:r>
              <a:rPr sz="2300" dirty="0">
                <a:latin typeface="Calibri"/>
                <a:cs typeface="Calibri"/>
              </a:rPr>
              <a:t>Н. Бынин, А. И. </a:t>
            </a:r>
            <a:r>
              <a:rPr sz="2300" spc="-10" dirty="0">
                <a:latin typeface="Calibri"/>
                <a:cs typeface="Calibri"/>
              </a:rPr>
              <a:t>Бетельман </a:t>
            </a:r>
            <a:r>
              <a:rPr sz="2300" dirty="0">
                <a:latin typeface="Calibri"/>
                <a:cs typeface="Calibri"/>
              </a:rPr>
              <a:t>и  </a:t>
            </a:r>
            <a:r>
              <a:rPr sz="2300" spc="-10" dirty="0">
                <a:latin typeface="Calibri"/>
                <a:cs typeface="Calibri"/>
              </a:rPr>
              <a:t>другие </a:t>
            </a:r>
            <a:r>
              <a:rPr sz="2300" spc="-5" dirty="0">
                <a:latin typeface="Calibri"/>
                <a:cs typeface="Calibri"/>
              </a:rPr>
              <a:t>отечественные </a:t>
            </a:r>
            <a:r>
              <a:rPr sz="2300" spc="-20" dirty="0">
                <a:latin typeface="Calibri"/>
                <a:cs typeface="Calibri"/>
              </a:rPr>
              <a:t>стоматологи </a:t>
            </a:r>
            <a:r>
              <a:rPr sz="2300" spc="-10" dirty="0">
                <a:latin typeface="Calibri"/>
                <a:cs typeface="Calibri"/>
              </a:rPr>
              <a:t>доказали, </a:t>
            </a:r>
            <a:r>
              <a:rPr sz="2300" spc="-15" dirty="0">
                <a:latin typeface="Calibri"/>
                <a:cs typeface="Calibri"/>
              </a:rPr>
              <a:t>что </a:t>
            </a:r>
            <a:r>
              <a:rPr sz="2300" dirty="0">
                <a:latin typeface="Calibri"/>
                <a:cs typeface="Calibri"/>
              </a:rPr>
              <a:t>в </a:t>
            </a:r>
            <a:r>
              <a:rPr sz="2300" spc="-10" dirty="0">
                <a:latin typeface="Calibri"/>
                <a:cs typeface="Calibri"/>
              </a:rPr>
              <a:t>ответ </a:t>
            </a:r>
            <a:r>
              <a:rPr sz="2300" dirty="0">
                <a:latin typeface="Calibri"/>
                <a:cs typeface="Calibri"/>
              </a:rPr>
              <a:t>на  </a:t>
            </a:r>
            <a:r>
              <a:rPr sz="2300" spc="-5" dirty="0">
                <a:latin typeface="Calibri"/>
                <a:cs typeface="Calibri"/>
              </a:rPr>
              <a:t>изменения </a:t>
            </a:r>
            <a:r>
              <a:rPr sz="2300" dirty="0">
                <a:latin typeface="Calibri"/>
                <a:cs typeface="Calibri"/>
              </a:rPr>
              <a:t>в </a:t>
            </a:r>
            <a:r>
              <a:rPr sz="2300" spc="-5" dirty="0">
                <a:latin typeface="Calibri"/>
                <a:cs typeface="Calibri"/>
              </a:rPr>
              <a:t>характере </a:t>
            </a:r>
            <a:r>
              <a:rPr sz="2300" spc="-10" dirty="0">
                <a:latin typeface="Calibri"/>
                <a:cs typeface="Calibri"/>
              </a:rPr>
              <a:t>пережевывания </a:t>
            </a:r>
            <a:r>
              <a:rPr sz="2300" dirty="0">
                <a:latin typeface="Calibri"/>
                <a:cs typeface="Calibri"/>
              </a:rPr>
              <a:t>пищи </a:t>
            </a:r>
            <a:r>
              <a:rPr sz="2300" spc="-5" dirty="0">
                <a:latin typeface="Calibri"/>
                <a:cs typeface="Calibri"/>
              </a:rPr>
              <a:t>при частичной  адентии изменяется секреторная функция слюнных </a:t>
            </a:r>
            <a:r>
              <a:rPr sz="2300" spc="-15" dirty="0">
                <a:latin typeface="Calibri"/>
                <a:cs typeface="Calibri"/>
              </a:rPr>
              <a:t>желез,  </a:t>
            </a:r>
            <a:r>
              <a:rPr sz="2300" spc="-30" dirty="0">
                <a:latin typeface="Calibri"/>
                <a:cs typeface="Calibri"/>
              </a:rPr>
              <a:t>желудка, </a:t>
            </a:r>
            <a:r>
              <a:rPr sz="2300" spc="-10" dirty="0">
                <a:latin typeface="Calibri"/>
                <a:cs typeface="Calibri"/>
              </a:rPr>
              <a:t>замедляются </a:t>
            </a:r>
            <a:r>
              <a:rPr sz="2300" spc="-5" dirty="0">
                <a:latin typeface="Calibri"/>
                <a:cs typeface="Calibri"/>
              </a:rPr>
              <a:t>эвакуация пищи </a:t>
            </a:r>
            <a:r>
              <a:rPr sz="2300" dirty="0">
                <a:latin typeface="Calibri"/>
                <a:cs typeface="Calibri"/>
              </a:rPr>
              <a:t>и </a:t>
            </a:r>
            <a:r>
              <a:rPr sz="2300" spc="-15" dirty="0">
                <a:latin typeface="Calibri"/>
                <a:cs typeface="Calibri"/>
              </a:rPr>
              <a:t>перистальтика  </a:t>
            </a:r>
            <a:r>
              <a:rPr sz="2300" spc="-5" dirty="0">
                <a:latin typeface="Calibri"/>
                <a:cs typeface="Calibri"/>
              </a:rPr>
              <a:t>кишечника.</a:t>
            </a:r>
            <a:endParaRPr sz="2300">
              <a:latin typeface="Calibri"/>
              <a:cs typeface="Calibri"/>
            </a:endParaRPr>
          </a:p>
          <a:p>
            <a:pPr marL="12700" marR="166370">
              <a:lnSpc>
                <a:spcPct val="100000"/>
              </a:lnSpc>
              <a:spcBef>
                <a:spcPts val="459"/>
              </a:spcBef>
              <a:tabLst>
                <a:tab pos="7487284" algn="l"/>
              </a:tabLst>
            </a:pPr>
            <a:r>
              <a:rPr sz="2300" spc="-5" dirty="0">
                <a:latin typeface="Calibri"/>
                <a:cs typeface="Calibri"/>
              </a:rPr>
              <a:t>Все </a:t>
            </a:r>
            <a:r>
              <a:rPr sz="2300" spc="-25" dirty="0">
                <a:latin typeface="Calibri"/>
                <a:cs typeface="Calibri"/>
              </a:rPr>
              <a:t>это </a:t>
            </a:r>
            <a:r>
              <a:rPr sz="2300" dirty="0">
                <a:latin typeface="Calibri"/>
                <a:cs typeface="Calibri"/>
              </a:rPr>
              <a:t>есть не </a:t>
            </a:r>
            <a:r>
              <a:rPr sz="2300" spc="-15" dirty="0">
                <a:latin typeface="Calibri"/>
                <a:cs typeface="Calibri"/>
              </a:rPr>
              <a:t>что </a:t>
            </a:r>
            <a:r>
              <a:rPr sz="2300" dirty="0">
                <a:latin typeface="Calibri"/>
                <a:cs typeface="Calibri"/>
              </a:rPr>
              <a:t>иное, </a:t>
            </a:r>
            <a:r>
              <a:rPr sz="2300" spc="-15" dirty="0">
                <a:latin typeface="Calibri"/>
                <a:cs typeface="Calibri"/>
              </a:rPr>
              <a:t>как </a:t>
            </a:r>
            <a:r>
              <a:rPr sz="2300" spc="-10" dirty="0">
                <a:latin typeface="Calibri"/>
                <a:cs typeface="Calibri"/>
              </a:rPr>
              <a:t>общебиологическая  приспособительная </a:t>
            </a:r>
            <a:r>
              <a:rPr sz="2300" spc="-5" dirty="0">
                <a:latin typeface="Calibri"/>
                <a:cs typeface="Calibri"/>
              </a:rPr>
              <a:t>реакция </a:t>
            </a:r>
            <a:r>
              <a:rPr sz="2300" dirty="0">
                <a:latin typeface="Calibri"/>
                <a:cs typeface="Calibri"/>
              </a:rPr>
              <a:t>в </a:t>
            </a:r>
            <a:r>
              <a:rPr sz="2300" spc="-15" dirty="0">
                <a:latin typeface="Calibri"/>
                <a:cs typeface="Calibri"/>
              </a:rPr>
              <a:t>пределах </a:t>
            </a:r>
            <a:r>
              <a:rPr sz="2300" spc="-10" dirty="0">
                <a:latin typeface="Calibri"/>
                <a:cs typeface="Calibri"/>
              </a:rPr>
              <a:t>физиологической  </a:t>
            </a:r>
            <a:r>
              <a:rPr sz="2300" spc="-20" dirty="0">
                <a:latin typeface="Calibri"/>
                <a:cs typeface="Calibri"/>
              </a:rPr>
              <a:t>ф</a:t>
            </a:r>
            <a:r>
              <a:rPr sz="2300" spc="-5" dirty="0">
                <a:latin typeface="Calibri"/>
                <a:cs typeface="Calibri"/>
              </a:rPr>
              <a:t>ун</a:t>
            </a:r>
            <a:r>
              <a:rPr sz="2300" dirty="0">
                <a:latin typeface="Calibri"/>
                <a:cs typeface="Calibri"/>
              </a:rPr>
              <a:t>кци</a:t>
            </a:r>
            <a:r>
              <a:rPr sz="2300" spc="-5" dirty="0">
                <a:latin typeface="Calibri"/>
                <a:cs typeface="Calibri"/>
              </a:rPr>
              <a:t>о</a:t>
            </a:r>
            <a:r>
              <a:rPr sz="2300" spc="5" dirty="0">
                <a:latin typeface="Calibri"/>
                <a:cs typeface="Calibri"/>
              </a:rPr>
              <a:t>н</a:t>
            </a:r>
            <a:r>
              <a:rPr sz="2300" spc="-5" dirty="0">
                <a:latin typeface="Calibri"/>
                <a:cs typeface="Calibri"/>
              </a:rPr>
              <a:t>а</a:t>
            </a:r>
            <a:r>
              <a:rPr sz="2300" dirty="0">
                <a:latin typeface="Calibri"/>
                <a:cs typeface="Calibri"/>
              </a:rPr>
              <a:t>л</a:t>
            </a:r>
            <a:r>
              <a:rPr sz="2300" spc="-5" dirty="0">
                <a:latin typeface="Calibri"/>
                <a:cs typeface="Calibri"/>
              </a:rPr>
              <a:t>ьн</a:t>
            </a:r>
            <a:r>
              <a:rPr sz="2300" dirty="0">
                <a:latin typeface="Calibri"/>
                <a:cs typeface="Calibri"/>
              </a:rPr>
              <a:t>ой</a:t>
            </a:r>
            <a:r>
              <a:rPr sz="2300" spc="-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пе</a:t>
            </a:r>
            <a:r>
              <a:rPr sz="2300" spc="-5" dirty="0">
                <a:latin typeface="Calibri"/>
                <a:cs typeface="Calibri"/>
              </a:rPr>
              <a:t>р</a:t>
            </a:r>
            <a:r>
              <a:rPr sz="2300" spc="10" dirty="0">
                <a:latin typeface="Calibri"/>
                <a:cs typeface="Calibri"/>
              </a:rPr>
              <a:t>е</a:t>
            </a:r>
            <a:r>
              <a:rPr sz="2300" spc="-5" dirty="0">
                <a:latin typeface="Calibri"/>
                <a:cs typeface="Calibri"/>
              </a:rPr>
              <a:t>с</a:t>
            </a:r>
            <a:r>
              <a:rPr sz="2300" spc="-15" dirty="0">
                <a:latin typeface="Calibri"/>
                <a:cs typeface="Calibri"/>
              </a:rPr>
              <a:t>т</a:t>
            </a:r>
            <a:r>
              <a:rPr sz="2300" dirty="0">
                <a:latin typeface="Calibri"/>
                <a:cs typeface="Calibri"/>
              </a:rPr>
              <a:t>р	м</a:t>
            </a:r>
            <a:r>
              <a:rPr sz="2300" spc="5" dirty="0">
                <a:latin typeface="Calibri"/>
                <a:cs typeface="Calibri"/>
              </a:rPr>
              <a:t>ы</a:t>
            </a:r>
            <a:r>
              <a:rPr sz="2300" dirty="0">
                <a:latin typeface="Calibri"/>
                <a:cs typeface="Calibri"/>
              </a:rPr>
              <a:t>.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63620" y="3638550"/>
            <a:ext cx="4291330" cy="32181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8490" y="868680"/>
            <a:ext cx="8060690" cy="414083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398145">
              <a:lnSpc>
                <a:spcPct val="100000"/>
              </a:lnSpc>
              <a:spcBef>
                <a:spcPts val="110"/>
              </a:spcBef>
            </a:pPr>
            <a:r>
              <a:rPr sz="2650" spc="-5" dirty="0">
                <a:latin typeface="Calibri"/>
                <a:cs typeface="Calibri"/>
              </a:rPr>
              <a:t>Ответная реакция </a:t>
            </a:r>
            <a:r>
              <a:rPr sz="2650" spc="-10" dirty="0">
                <a:latin typeface="Calibri"/>
                <a:cs typeface="Calibri"/>
              </a:rPr>
              <a:t>костной ткани челюстей </a:t>
            </a:r>
            <a:r>
              <a:rPr sz="2650" dirty="0">
                <a:latin typeface="Calibri"/>
                <a:cs typeface="Calibri"/>
              </a:rPr>
              <a:t>на  </a:t>
            </a:r>
            <a:r>
              <a:rPr sz="2650" spc="-5" dirty="0">
                <a:latin typeface="Calibri"/>
                <a:cs typeface="Calibri"/>
              </a:rPr>
              <a:t>изменившиеся условия функциональной нагрузки </a:t>
            </a:r>
            <a:r>
              <a:rPr sz="2650" dirty="0">
                <a:latin typeface="Calibri"/>
                <a:cs typeface="Calibri"/>
              </a:rPr>
              <a:t>на  </a:t>
            </a:r>
            <a:r>
              <a:rPr sz="2650" spc="-20" dirty="0">
                <a:latin typeface="Calibri"/>
                <a:cs typeface="Calibri"/>
              </a:rPr>
              <a:t>пародонт </a:t>
            </a:r>
            <a:r>
              <a:rPr sz="2650" spc="-10" dirty="0">
                <a:latin typeface="Calibri"/>
                <a:cs typeface="Calibri"/>
              </a:rPr>
              <a:t>проявляется </a:t>
            </a:r>
            <a:r>
              <a:rPr sz="2650" dirty="0">
                <a:latin typeface="Calibri"/>
                <a:cs typeface="Calibri"/>
              </a:rPr>
              <a:t>в </a:t>
            </a:r>
            <a:r>
              <a:rPr sz="2650" spc="-5" dirty="0">
                <a:latin typeface="Calibri"/>
                <a:cs typeface="Calibri"/>
              </a:rPr>
              <a:t>изменении интенсивности  минерализации </a:t>
            </a:r>
            <a:r>
              <a:rPr sz="2650" spc="5" dirty="0">
                <a:latin typeface="Calibri"/>
                <a:cs typeface="Calibri"/>
              </a:rPr>
              <a:t>и </a:t>
            </a:r>
            <a:r>
              <a:rPr sz="2650" spc="-15" dirty="0">
                <a:latin typeface="Calibri"/>
                <a:cs typeface="Calibri"/>
              </a:rPr>
              <a:t>белкового</a:t>
            </a:r>
            <a:r>
              <a:rPr sz="2650" spc="-35" dirty="0">
                <a:latin typeface="Calibri"/>
                <a:cs typeface="Calibri"/>
              </a:rPr>
              <a:t> </a:t>
            </a:r>
            <a:r>
              <a:rPr sz="2650" spc="-5" dirty="0">
                <a:latin typeface="Calibri"/>
                <a:cs typeface="Calibri"/>
              </a:rPr>
              <a:t>обмена.</a:t>
            </a:r>
            <a:endParaRPr sz="2650">
              <a:latin typeface="Calibri"/>
              <a:cs typeface="Calibri"/>
            </a:endParaRPr>
          </a:p>
          <a:p>
            <a:pPr marL="12700" marR="5080">
              <a:lnSpc>
                <a:spcPct val="100200"/>
              </a:lnSpc>
              <a:spcBef>
                <a:spcPts val="550"/>
              </a:spcBef>
            </a:pPr>
            <a:r>
              <a:rPr sz="2650" spc="5" dirty="0">
                <a:latin typeface="Calibri"/>
                <a:cs typeface="Calibri"/>
              </a:rPr>
              <a:t>В </a:t>
            </a:r>
            <a:r>
              <a:rPr sz="2650" spc="-15" dirty="0">
                <a:latin typeface="Calibri"/>
                <a:cs typeface="Calibri"/>
              </a:rPr>
              <a:t>этом отражается </a:t>
            </a:r>
            <a:r>
              <a:rPr sz="2650" spc="-10" dirty="0">
                <a:latin typeface="Calibri"/>
                <a:cs typeface="Calibri"/>
              </a:rPr>
              <a:t>общебиологическая </a:t>
            </a:r>
            <a:r>
              <a:rPr sz="2650" spc="-5" dirty="0">
                <a:latin typeface="Calibri"/>
                <a:cs typeface="Calibri"/>
              </a:rPr>
              <a:t>закономерность  </a:t>
            </a:r>
            <a:r>
              <a:rPr sz="2650" spc="-15" dirty="0">
                <a:latin typeface="Calibri"/>
                <a:cs typeface="Calibri"/>
              </a:rPr>
              <a:t>жизнедеятельности </a:t>
            </a:r>
            <a:r>
              <a:rPr sz="2650" spc="-10" dirty="0">
                <a:latin typeface="Calibri"/>
                <a:cs typeface="Calibri"/>
              </a:rPr>
              <a:t>костной ткани </a:t>
            </a:r>
            <a:r>
              <a:rPr sz="2650" dirty="0">
                <a:latin typeface="Calibri"/>
                <a:cs typeface="Calibri"/>
              </a:rPr>
              <a:t>при </a:t>
            </a:r>
            <a:r>
              <a:rPr sz="2650" spc="-10" dirty="0">
                <a:latin typeface="Calibri"/>
                <a:cs typeface="Calibri"/>
              </a:rPr>
              <a:t>воздействии  неблагоприятных </a:t>
            </a:r>
            <a:r>
              <a:rPr sz="2650" spc="-5" dirty="0">
                <a:latin typeface="Calibri"/>
                <a:cs typeface="Calibri"/>
              </a:rPr>
              <a:t>факторов, </a:t>
            </a:r>
            <a:r>
              <a:rPr sz="2650" spc="-40" dirty="0">
                <a:latin typeface="Calibri"/>
                <a:cs typeface="Calibri"/>
              </a:rPr>
              <a:t>когда </a:t>
            </a:r>
            <a:r>
              <a:rPr sz="2650" spc="-20" dirty="0">
                <a:latin typeface="Calibri"/>
                <a:cs typeface="Calibri"/>
              </a:rPr>
              <a:t>происходит  </a:t>
            </a:r>
            <a:r>
              <a:rPr sz="2650" spc="-5" dirty="0">
                <a:latin typeface="Calibri"/>
                <a:cs typeface="Calibri"/>
              </a:rPr>
              <a:t>исчезновение минеральных </a:t>
            </a:r>
            <a:r>
              <a:rPr sz="2650" spc="-15" dirty="0">
                <a:latin typeface="Calibri"/>
                <a:cs typeface="Calibri"/>
              </a:rPr>
              <a:t>солей, </a:t>
            </a:r>
            <a:r>
              <a:rPr sz="2650" dirty="0">
                <a:latin typeface="Calibri"/>
                <a:cs typeface="Calibri"/>
              </a:rPr>
              <a:t>а </a:t>
            </a:r>
            <a:r>
              <a:rPr sz="2650" spc="-5" dirty="0">
                <a:latin typeface="Calibri"/>
                <a:cs typeface="Calibri"/>
              </a:rPr>
              <a:t>лишенная  минерального компонента </a:t>
            </a:r>
            <a:r>
              <a:rPr sz="2650" spc="-10" dirty="0">
                <a:latin typeface="Calibri"/>
                <a:cs typeface="Calibri"/>
              </a:rPr>
              <a:t>органическая </a:t>
            </a:r>
            <a:r>
              <a:rPr sz="2650" spc="-5" dirty="0">
                <a:latin typeface="Calibri"/>
                <a:cs typeface="Calibri"/>
              </a:rPr>
              <a:t>основа  </a:t>
            </a:r>
            <a:r>
              <a:rPr sz="2650" spc="-15" dirty="0">
                <a:latin typeface="Calibri"/>
                <a:cs typeface="Calibri"/>
              </a:rPr>
              <a:t>некоторое </a:t>
            </a:r>
            <a:r>
              <a:rPr sz="2650" spc="-10" dirty="0">
                <a:latin typeface="Calibri"/>
                <a:cs typeface="Calibri"/>
              </a:rPr>
              <a:t>время сохраняется </a:t>
            </a:r>
            <a:r>
              <a:rPr sz="2650" dirty="0">
                <a:latin typeface="Calibri"/>
                <a:cs typeface="Calibri"/>
              </a:rPr>
              <a:t>в </a:t>
            </a:r>
            <a:r>
              <a:rPr sz="2650" spc="-15" dirty="0">
                <a:latin typeface="Calibri"/>
                <a:cs typeface="Calibri"/>
              </a:rPr>
              <a:t>виде </a:t>
            </a:r>
            <a:r>
              <a:rPr sz="2650" spc="-5" dirty="0">
                <a:latin typeface="Calibri"/>
                <a:cs typeface="Calibri"/>
              </a:rPr>
              <a:t>остеоидной</a:t>
            </a:r>
            <a:r>
              <a:rPr sz="2650" spc="30" dirty="0">
                <a:latin typeface="Calibri"/>
                <a:cs typeface="Calibri"/>
              </a:rPr>
              <a:t> </a:t>
            </a:r>
            <a:r>
              <a:rPr sz="2650" spc="-10" dirty="0">
                <a:latin typeface="Calibri"/>
                <a:cs typeface="Calibri"/>
              </a:rPr>
              <a:t>ткани.</a:t>
            </a:r>
            <a:endParaRPr sz="26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28470" y="497840"/>
            <a:ext cx="56769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Частичная </a:t>
            </a:r>
            <a:r>
              <a:rPr spc="-15" dirty="0"/>
              <a:t>потеря</a:t>
            </a:r>
            <a:r>
              <a:rPr spc="-95" dirty="0"/>
              <a:t> </a:t>
            </a:r>
            <a:r>
              <a:rPr spc="-5" dirty="0"/>
              <a:t>зубов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0200" y="1450340"/>
            <a:ext cx="3519170" cy="5236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50" spc="-15" dirty="0">
                <a:latin typeface="Calibri"/>
                <a:cs typeface="Calibri"/>
              </a:rPr>
              <a:t>Это </a:t>
            </a:r>
            <a:r>
              <a:rPr sz="2850" spc="-5" dirty="0">
                <a:latin typeface="Calibri"/>
                <a:cs typeface="Calibri"/>
              </a:rPr>
              <a:t>не </a:t>
            </a:r>
            <a:r>
              <a:rPr sz="2850" spc="-15" dirty="0">
                <a:latin typeface="Calibri"/>
                <a:cs typeface="Calibri"/>
              </a:rPr>
              <a:t>болезнь, </a:t>
            </a:r>
            <a:r>
              <a:rPr sz="2850" dirty="0">
                <a:latin typeface="Calibri"/>
                <a:cs typeface="Calibri"/>
              </a:rPr>
              <a:t>а </a:t>
            </a:r>
            <a:r>
              <a:rPr sz="2850" spc="-25" dirty="0">
                <a:latin typeface="Calibri"/>
                <a:cs typeface="Calibri"/>
              </a:rPr>
              <a:t>одна  </a:t>
            </a:r>
            <a:r>
              <a:rPr sz="2850" spc="-5" dirty="0">
                <a:latin typeface="Calibri"/>
                <a:cs typeface="Calibri"/>
              </a:rPr>
              <a:t>из форм </a:t>
            </a:r>
            <a:r>
              <a:rPr sz="2850" spc="-10" dirty="0">
                <a:latin typeface="Calibri"/>
                <a:cs typeface="Calibri"/>
              </a:rPr>
              <a:t>поражения  </a:t>
            </a:r>
            <a:r>
              <a:rPr sz="2850" spc="-15" dirty="0">
                <a:latin typeface="Calibri"/>
                <a:cs typeface="Calibri"/>
              </a:rPr>
              <a:t>зубочелюстной  системы, </a:t>
            </a:r>
            <a:r>
              <a:rPr sz="2850" spc="-65" dirty="0">
                <a:latin typeface="Calibri"/>
                <a:cs typeface="Calibri"/>
              </a:rPr>
              <a:t>т. </a:t>
            </a:r>
            <a:r>
              <a:rPr sz="2850" spc="-5" dirty="0">
                <a:latin typeface="Calibri"/>
                <a:cs typeface="Calibri"/>
              </a:rPr>
              <a:t>е.  </a:t>
            </a:r>
            <a:r>
              <a:rPr sz="2850" spc="-20" dirty="0">
                <a:latin typeface="Calibri"/>
                <a:cs typeface="Calibri"/>
              </a:rPr>
              <a:t>патологическое  </a:t>
            </a:r>
            <a:r>
              <a:rPr sz="2850" spc="-15" dirty="0">
                <a:latin typeface="Calibri"/>
                <a:cs typeface="Calibri"/>
              </a:rPr>
              <a:t>состояние,  </a:t>
            </a:r>
            <a:r>
              <a:rPr sz="2850" spc="-10" dirty="0">
                <a:latin typeface="Calibri"/>
                <a:cs typeface="Calibri"/>
              </a:rPr>
              <a:t>наступающее  </a:t>
            </a:r>
            <a:r>
              <a:rPr sz="2850" spc="-15" dirty="0">
                <a:latin typeface="Calibri"/>
                <a:cs typeface="Calibri"/>
              </a:rPr>
              <a:t>вследствие болезни</a:t>
            </a:r>
            <a:r>
              <a:rPr sz="2850" spc="-65" dirty="0">
                <a:latin typeface="Calibri"/>
                <a:cs typeface="Calibri"/>
              </a:rPr>
              <a:t> </a:t>
            </a:r>
            <a:r>
              <a:rPr sz="2850" dirty="0">
                <a:latin typeface="Calibri"/>
                <a:cs typeface="Calibri"/>
              </a:rPr>
              <a:t>—  </a:t>
            </a:r>
            <a:r>
              <a:rPr sz="2850" spc="-15" dirty="0">
                <a:latin typeface="Calibri"/>
                <a:cs typeface="Calibri"/>
              </a:rPr>
              <a:t>кариеса, заболеваний  </a:t>
            </a:r>
            <a:r>
              <a:rPr sz="2850" spc="-20" dirty="0">
                <a:latin typeface="Calibri"/>
                <a:cs typeface="Calibri"/>
              </a:rPr>
              <a:t>пародонта </a:t>
            </a:r>
            <a:r>
              <a:rPr sz="2850" dirty="0">
                <a:latin typeface="Calibri"/>
                <a:cs typeface="Calibri"/>
              </a:rPr>
              <a:t>и </a:t>
            </a:r>
            <a:r>
              <a:rPr sz="2850" spc="-10" dirty="0">
                <a:latin typeface="Calibri"/>
                <a:cs typeface="Calibri"/>
              </a:rPr>
              <a:t>др.,  </a:t>
            </a:r>
            <a:r>
              <a:rPr sz="2850" spc="-20" dirty="0">
                <a:latin typeface="Calibri"/>
                <a:cs typeface="Calibri"/>
              </a:rPr>
              <a:t>поэтому </a:t>
            </a:r>
            <a:r>
              <a:rPr sz="2850" spc="-5" dirty="0">
                <a:latin typeface="Calibri"/>
                <a:cs typeface="Calibri"/>
              </a:rPr>
              <a:t>она </a:t>
            </a:r>
            <a:r>
              <a:rPr sz="2850" spc="-25" dirty="0">
                <a:latin typeface="Calibri"/>
                <a:cs typeface="Calibri"/>
              </a:rPr>
              <a:t>может  </a:t>
            </a:r>
            <a:r>
              <a:rPr sz="2850" spc="-5" dirty="0">
                <a:latin typeface="Calibri"/>
                <a:cs typeface="Calibri"/>
              </a:rPr>
              <a:t>быть</a:t>
            </a:r>
            <a:r>
              <a:rPr sz="2850" spc="-20" dirty="0">
                <a:latin typeface="Calibri"/>
                <a:cs typeface="Calibri"/>
              </a:rPr>
              <a:t> </a:t>
            </a:r>
            <a:r>
              <a:rPr sz="2850" spc="-5" dirty="0">
                <a:latin typeface="Calibri"/>
                <a:cs typeface="Calibri"/>
              </a:rPr>
              <a:t>диагнозом.</a:t>
            </a:r>
            <a:endParaRPr sz="28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78300" y="2316479"/>
            <a:ext cx="4965700" cy="33185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980" y="725170"/>
            <a:ext cx="7985125" cy="4439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46760">
              <a:lnSpc>
                <a:spcPct val="100000"/>
              </a:lnSpc>
              <a:spcBef>
                <a:spcPts val="100"/>
              </a:spcBef>
            </a:pPr>
            <a:r>
              <a:rPr sz="2850" spc="-5" dirty="0">
                <a:latin typeface="Calibri"/>
                <a:cs typeface="Calibri"/>
              </a:rPr>
              <a:t>Минеральные </a:t>
            </a:r>
            <a:r>
              <a:rPr sz="2850" spc="-10" dirty="0">
                <a:latin typeface="Calibri"/>
                <a:cs typeface="Calibri"/>
              </a:rPr>
              <a:t>вещества </a:t>
            </a:r>
            <a:r>
              <a:rPr sz="2850" spc="-15" dirty="0">
                <a:latin typeface="Calibri"/>
                <a:cs typeface="Calibri"/>
              </a:rPr>
              <a:t>кости достаточно  </a:t>
            </a:r>
            <a:r>
              <a:rPr sz="2850" spc="-10" dirty="0">
                <a:latin typeface="Calibri"/>
                <a:cs typeface="Calibri"/>
              </a:rPr>
              <a:t>лабильны </a:t>
            </a:r>
            <a:r>
              <a:rPr sz="2850" dirty="0">
                <a:latin typeface="Calibri"/>
                <a:cs typeface="Calibri"/>
              </a:rPr>
              <a:t>и </a:t>
            </a:r>
            <a:r>
              <a:rPr sz="2850" spc="-5" dirty="0">
                <a:latin typeface="Calibri"/>
                <a:cs typeface="Calibri"/>
              </a:rPr>
              <a:t>при </a:t>
            </a:r>
            <a:r>
              <a:rPr sz="2850" spc="-20" dirty="0">
                <a:latin typeface="Calibri"/>
                <a:cs typeface="Calibri"/>
              </a:rPr>
              <a:t>определенных </a:t>
            </a:r>
            <a:r>
              <a:rPr sz="2850" spc="-10" dirty="0">
                <a:latin typeface="Calibri"/>
                <a:cs typeface="Calibri"/>
              </a:rPr>
              <a:t>условиях</a:t>
            </a:r>
            <a:r>
              <a:rPr sz="2850" spc="40" dirty="0">
                <a:latin typeface="Calibri"/>
                <a:cs typeface="Calibri"/>
              </a:rPr>
              <a:t> </a:t>
            </a:r>
            <a:r>
              <a:rPr sz="2850" spc="-10" dirty="0">
                <a:latin typeface="Calibri"/>
                <a:cs typeface="Calibri"/>
              </a:rPr>
              <a:t>могут</a:t>
            </a:r>
            <a:endParaRPr sz="28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850" spc="-15" dirty="0">
                <a:latin typeface="Calibri"/>
                <a:cs typeface="Calibri"/>
              </a:rPr>
              <a:t>«извлекаться» </a:t>
            </a:r>
            <a:r>
              <a:rPr sz="2850" dirty="0">
                <a:latin typeface="Calibri"/>
                <a:cs typeface="Calibri"/>
              </a:rPr>
              <a:t>и </a:t>
            </a:r>
            <a:r>
              <a:rPr sz="2850" spc="-5" dirty="0">
                <a:latin typeface="Calibri"/>
                <a:cs typeface="Calibri"/>
              </a:rPr>
              <a:t>вновь </a:t>
            </a:r>
            <a:r>
              <a:rPr sz="2850" spc="-10" dirty="0">
                <a:latin typeface="Calibri"/>
                <a:cs typeface="Calibri"/>
              </a:rPr>
              <a:t>«откладываться» </a:t>
            </a:r>
            <a:r>
              <a:rPr sz="2850" spc="-5" dirty="0">
                <a:latin typeface="Calibri"/>
                <a:cs typeface="Calibri"/>
              </a:rPr>
              <a:t>при  </a:t>
            </a:r>
            <a:r>
              <a:rPr sz="2850" spc="-15" dirty="0">
                <a:latin typeface="Calibri"/>
                <a:cs typeface="Calibri"/>
              </a:rPr>
              <a:t>благоприятных, </a:t>
            </a:r>
            <a:r>
              <a:rPr sz="2850" spc="-10" dirty="0">
                <a:latin typeface="Calibri"/>
                <a:cs typeface="Calibri"/>
              </a:rPr>
              <a:t>компенсированных состояниях или  условиях.</a:t>
            </a:r>
            <a:endParaRPr sz="2850">
              <a:latin typeface="Calibri"/>
              <a:cs typeface="Calibri"/>
            </a:endParaRPr>
          </a:p>
          <a:p>
            <a:pPr marL="12700" marR="376555">
              <a:lnSpc>
                <a:spcPct val="100000"/>
              </a:lnSpc>
              <a:spcBef>
                <a:spcPts val="570"/>
              </a:spcBef>
            </a:pPr>
            <a:r>
              <a:rPr sz="2850" spc="-20" dirty="0">
                <a:latin typeface="Calibri"/>
                <a:cs typeface="Calibri"/>
              </a:rPr>
              <a:t>Белковая </a:t>
            </a:r>
            <a:r>
              <a:rPr sz="2850" spc="-5" dirty="0">
                <a:latin typeface="Calibri"/>
                <a:cs typeface="Calibri"/>
              </a:rPr>
              <a:t>основа </a:t>
            </a:r>
            <a:r>
              <a:rPr sz="2850" spc="-10" dirty="0">
                <a:latin typeface="Calibri"/>
                <a:cs typeface="Calibri"/>
              </a:rPr>
              <a:t>ответственна </a:t>
            </a:r>
            <a:r>
              <a:rPr sz="2850" spc="-5" dirty="0">
                <a:latin typeface="Calibri"/>
                <a:cs typeface="Calibri"/>
              </a:rPr>
              <a:t>за </a:t>
            </a:r>
            <a:r>
              <a:rPr sz="2850" spc="-15" dirty="0">
                <a:latin typeface="Calibri"/>
                <a:cs typeface="Calibri"/>
              </a:rPr>
              <a:t>протекающие  процессы </a:t>
            </a:r>
            <a:r>
              <a:rPr sz="2850" spc="-10" dirty="0">
                <a:latin typeface="Calibri"/>
                <a:cs typeface="Calibri"/>
              </a:rPr>
              <a:t>обмена веществ </a:t>
            </a:r>
            <a:r>
              <a:rPr sz="2850" dirty="0">
                <a:latin typeface="Calibri"/>
                <a:cs typeface="Calibri"/>
              </a:rPr>
              <a:t>в </a:t>
            </a:r>
            <a:r>
              <a:rPr sz="2850" spc="-15" dirty="0">
                <a:latin typeface="Calibri"/>
                <a:cs typeface="Calibri"/>
              </a:rPr>
              <a:t>костной ткани </a:t>
            </a:r>
            <a:r>
              <a:rPr sz="2850" dirty="0">
                <a:latin typeface="Calibri"/>
                <a:cs typeface="Calibri"/>
              </a:rPr>
              <a:t>и  </a:t>
            </a:r>
            <a:r>
              <a:rPr sz="2850" spc="-20" dirty="0">
                <a:latin typeface="Calibri"/>
                <a:cs typeface="Calibri"/>
              </a:rPr>
              <a:t>является показателем происходящих </a:t>
            </a:r>
            <a:r>
              <a:rPr sz="2850" spc="-10" dirty="0">
                <a:latin typeface="Calibri"/>
                <a:cs typeface="Calibri"/>
              </a:rPr>
              <a:t>изменений,  </a:t>
            </a:r>
            <a:r>
              <a:rPr sz="2850" spc="-25" dirty="0">
                <a:latin typeface="Calibri"/>
                <a:cs typeface="Calibri"/>
              </a:rPr>
              <a:t>регулирует </a:t>
            </a:r>
            <a:r>
              <a:rPr sz="2850" spc="-15" dirty="0">
                <a:latin typeface="Calibri"/>
                <a:cs typeface="Calibri"/>
              </a:rPr>
              <a:t>процессы </a:t>
            </a:r>
            <a:r>
              <a:rPr sz="2850" spc="-30" dirty="0">
                <a:latin typeface="Calibri"/>
                <a:cs typeface="Calibri"/>
              </a:rPr>
              <a:t>отложения </a:t>
            </a:r>
            <a:r>
              <a:rPr sz="2850" spc="-5" dirty="0">
                <a:latin typeface="Calibri"/>
                <a:cs typeface="Calibri"/>
              </a:rPr>
              <a:t>минеральных  </a:t>
            </a:r>
            <a:r>
              <a:rPr sz="2850" spc="-10" dirty="0">
                <a:latin typeface="Calibri"/>
                <a:cs typeface="Calibri"/>
              </a:rPr>
              <a:t>веществ.</a:t>
            </a:r>
            <a:endParaRPr sz="285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44390" y="4587240"/>
            <a:ext cx="4103369" cy="22694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980" y="654049"/>
            <a:ext cx="8041640" cy="40513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12700">
              <a:lnSpc>
                <a:spcPct val="101099"/>
              </a:lnSpc>
              <a:spcBef>
                <a:spcPts val="90"/>
              </a:spcBef>
            </a:pPr>
            <a:r>
              <a:rPr sz="2850" dirty="0">
                <a:latin typeface="Calibri"/>
                <a:cs typeface="Calibri"/>
              </a:rPr>
              <a:t>Длительность </a:t>
            </a:r>
            <a:r>
              <a:rPr sz="2850" spc="5" dirty="0">
                <a:latin typeface="Calibri"/>
                <a:cs typeface="Calibri"/>
              </a:rPr>
              <a:t>действия неблагоприятных факторов  на </a:t>
            </a:r>
            <a:r>
              <a:rPr sz="2850" spc="-5" dirty="0">
                <a:latin typeface="Calibri"/>
                <a:cs typeface="Calibri"/>
              </a:rPr>
              <a:t>пародонт </a:t>
            </a:r>
            <a:r>
              <a:rPr sz="2850" spc="15" dirty="0">
                <a:latin typeface="Calibri"/>
                <a:cs typeface="Calibri"/>
              </a:rPr>
              <a:t>и </a:t>
            </a:r>
            <a:r>
              <a:rPr sz="2850" spc="-5" dirty="0">
                <a:latin typeface="Calibri"/>
                <a:cs typeface="Calibri"/>
              </a:rPr>
              <a:t>кости </a:t>
            </a:r>
            <a:r>
              <a:rPr sz="2850" dirty="0">
                <a:latin typeface="Calibri"/>
                <a:cs typeface="Calibri"/>
              </a:rPr>
              <a:t>челюсти, </a:t>
            </a:r>
            <a:r>
              <a:rPr sz="2850" spc="10" dirty="0">
                <a:latin typeface="Calibri"/>
                <a:cs typeface="Calibri"/>
              </a:rPr>
              <a:t>таких </a:t>
            </a:r>
            <a:r>
              <a:rPr sz="2850" spc="-10" dirty="0">
                <a:latin typeface="Calibri"/>
                <a:cs typeface="Calibri"/>
              </a:rPr>
              <a:t>как  </a:t>
            </a:r>
            <a:r>
              <a:rPr sz="2850" spc="10" dirty="0">
                <a:latin typeface="Calibri"/>
                <a:cs typeface="Calibri"/>
              </a:rPr>
              <a:t>повышенная </a:t>
            </a:r>
            <a:r>
              <a:rPr sz="2850" spc="5" dirty="0">
                <a:latin typeface="Calibri"/>
                <a:cs typeface="Calibri"/>
              </a:rPr>
              <a:t>функциональная </a:t>
            </a:r>
            <a:r>
              <a:rPr sz="2850" dirty="0">
                <a:latin typeface="Calibri"/>
                <a:cs typeface="Calibri"/>
              </a:rPr>
              <a:t>нагрузка </a:t>
            </a:r>
            <a:r>
              <a:rPr sz="2850" spc="15" dirty="0">
                <a:latin typeface="Calibri"/>
                <a:cs typeface="Calibri"/>
              </a:rPr>
              <a:t>и </a:t>
            </a:r>
            <a:r>
              <a:rPr sz="2850" dirty="0">
                <a:latin typeface="Calibri"/>
                <a:cs typeface="Calibri"/>
              </a:rPr>
              <a:t>полное  </a:t>
            </a:r>
            <a:r>
              <a:rPr sz="2850" spc="10" dirty="0">
                <a:latin typeface="Calibri"/>
                <a:cs typeface="Calibri"/>
              </a:rPr>
              <a:t>выключение из </a:t>
            </a:r>
            <a:r>
              <a:rPr sz="2850" spc="5" dirty="0">
                <a:latin typeface="Calibri"/>
                <a:cs typeface="Calibri"/>
              </a:rPr>
              <a:t>функции, </a:t>
            </a:r>
            <a:r>
              <a:rPr sz="2850" dirty="0">
                <a:latin typeface="Calibri"/>
                <a:cs typeface="Calibri"/>
              </a:rPr>
              <a:t>приводит </a:t>
            </a:r>
            <a:r>
              <a:rPr sz="2850" spc="5" dirty="0">
                <a:latin typeface="Calibri"/>
                <a:cs typeface="Calibri"/>
              </a:rPr>
              <a:t>зубочелюстную  </a:t>
            </a:r>
            <a:r>
              <a:rPr sz="2850" spc="-5" dirty="0">
                <a:latin typeface="Calibri"/>
                <a:cs typeface="Calibri"/>
              </a:rPr>
              <a:t>систему </a:t>
            </a:r>
            <a:r>
              <a:rPr sz="2850" spc="10" dirty="0">
                <a:latin typeface="Calibri"/>
                <a:cs typeface="Calibri"/>
              </a:rPr>
              <a:t>в </a:t>
            </a:r>
            <a:r>
              <a:rPr sz="2850" spc="5" dirty="0">
                <a:latin typeface="Calibri"/>
                <a:cs typeface="Calibri"/>
              </a:rPr>
              <a:t>состояние «компенсации </a:t>
            </a:r>
            <a:r>
              <a:rPr sz="2850" spc="10" dirty="0">
                <a:latin typeface="Calibri"/>
                <a:cs typeface="Calibri"/>
              </a:rPr>
              <a:t>на </a:t>
            </a:r>
            <a:r>
              <a:rPr sz="2850" spc="-5" dirty="0">
                <a:latin typeface="Calibri"/>
                <a:cs typeface="Calibri"/>
              </a:rPr>
              <a:t>пределе»,  </a:t>
            </a:r>
            <a:r>
              <a:rPr sz="2850" spc="5" dirty="0">
                <a:latin typeface="Calibri"/>
                <a:cs typeface="Calibri"/>
              </a:rPr>
              <a:t>суб- </a:t>
            </a:r>
            <a:r>
              <a:rPr sz="2850" spc="15" dirty="0">
                <a:latin typeface="Calibri"/>
                <a:cs typeface="Calibri"/>
              </a:rPr>
              <a:t>и</a:t>
            </a:r>
            <a:r>
              <a:rPr sz="2850" spc="-10" dirty="0">
                <a:latin typeface="Calibri"/>
                <a:cs typeface="Calibri"/>
              </a:rPr>
              <a:t> </a:t>
            </a:r>
            <a:r>
              <a:rPr sz="2850" spc="5" dirty="0">
                <a:latin typeface="Calibri"/>
                <a:cs typeface="Calibri"/>
              </a:rPr>
              <a:t>декомпенсации.</a:t>
            </a:r>
            <a:endParaRPr sz="2850">
              <a:latin typeface="Calibri"/>
              <a:cs typeface="Calibri"/>
            </a:endParaRPr>
          </a:p>
          <a:p>
            <a:pPr marL="12700" marR="5080">
              <a:lnSpc>
                <a:spcPct val="101200"/>
              </a:lnSpc>
              <a:spcBef>
                <a:spcPts val="570"/>
              </a:spcBef>
            </a:pPr>
            <a:r>
              <a:rPr sz="2850" spc="5" dirty="0">
                <a:latin typeface="Calibri"/>
                <a:cs typeface="Calibri"/>
              </a:rPr>
              <a:t>Зубочелюстную </a:t>
            </a:r>
            <a:r>
              <a:rPr sz="2850" spc="-5" dirty="0">
                <a:latin typeface="Calibri"/>
                <a:cs typeface="Calibri"/>
              </a:rPr>
              <a:t>систему </a:t>
            </a:r>
            <a:r>
              <a:rPr sz="2850" spc="10" dirty="0">
                <a:latin typeface="Calibri"/>
                <a:cs typeface="Calibri"/>
              </a:rPr>
              <a:t>с </a:t>
            </a:r>
            <a:r>
              <a:rPr sz="2850" spc="5" dirty="0">
                <a:latin typeface="Calibri"/>
                <a:cs typeface="Calibri"/>
              </a:rPr>
              <a:t>нарушенной  </a:t>
            </a:r>
            <a:r>
              <a:rPr sz="2850" dirty="0">
                <a:latin typeface="Calibri"/>
                <a:cs typeface="Calibri"/>
              </a:rPr>
              <a:t>целостностью </a:t>
            </a:r>
            <a:r>
              <a:rPr sz="2850" spc="5" dirty="0">
                <a:latin typeface="Calibri"/>
                <a:cs typeface="Calibri"/>
              </a:rPr>
              <a:t>зубных рядов </a:t>
            </a:r>
            <a:r>
              <a:rPr sz="2850" spc="-10" dirty="0">
                <a:latin typeface="Calibri"/>
                <a:cs typeface="Calibri"/>
              </a:rPr>
              <a:t>следует </a:t>
            </a:r>
            <a:r>
              <a:rPr sz="2850" spc="5" dirty="0">
                <a:latin typeface="Calibri"/>
                <a:cs typeface="Calibri"/>
              </a:rPr>
              <a:t>рассматривать  </a:t>
            </a:r>
            <a:r>
              <a:rPr sz="2850" spc="-10" dirty="0">
                <a:latin typeface="Calibri"/>
                <a:cs typeface="Calibri"/>
              </a:rPr>
              <a:t>как </a:t>
            </a:r>
            <a:r>
              <a:rPr sz="2850" spc="-5" dirty="0">
                <a:latin typeface="Calibri"/>
                <a:cs typeface="Calibri"/>
              </a:rPr>
              <a:t>систему </a:t>
            </a:r>
            <a:r>
              <a:rPr sz="2850" spc="10" dirty="0">
                <a:latin typeface="Calibri"/>
                <a:cs typeface="Calibri"/>
              </a:rPr>
              <a:t>с </a:t>
            </a:r>
            <a:r>
              <a:rPr sz="2850" spc="5" dirty="0">
                <a:latin typeface="Calibri"/>
                <a:cs typeface="Calibri"/>
              </a:rPr>
              <a:t>фактором</a:t>
            </a:r>
            <a:r>
              <a:rPr sz="2850" spc="-10" dirty="0">
                <a:latin typeface="Calibri"/>
                <a:cs typeface="Calibri"/>
              </a:rPr>
              <a:t> </a:t>
            </a:r>
            <a:r>
              <a:rPr sz="2850" dirty="0">
                <a:latin typeface="Calibri"/>
                <a:cs typeface="Calibri"/>
              </a:rPr>
              <a:t>риска.</a:t>
            </a:r>
            <a:endParaRPr sz="28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87750" y="340359"/>
            <a:ext cx="19888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Ж</a:t>
            </a:r>
            <a:r>
              <a:rPr dirty="0"/>
              <a:t>ало</a:t>
            </a:r>
            <a:r>
              <a:rPr spc="10" dirty="0"/>
              <a:t>б</a:t>
            </a:r>
            <a:r>
              <a:rPr dirty="0"/>
              <a:t>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4980" y="1013460"/>
            <a:ext cx="8112125" cy="342137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46355">
              <a:lnSpc>
                <a:spcPct val="101400"/>
              </a:lnSpc>
              <a:spcBef>
                <a:spcPts val="90"/>
              </a:spcBef>
            </a:pPr>
            <a:r>
              <a:rPr sz="2400" spc="15" dirty="0">
                <a:latin typeface="Calibri"/>
                <a:cs typeface="Calibri"/>
              </a:rPr>
              <a:t>Жалобы </a:t>
            </a:r>
            <a:r>
              <a:rPr sz="2400" spc="5" dirty="0">
                <a:latin typeface="Calibri"/>
                <a:cs typeface="Calibri"/>
              </a:rPr>
              <a:t>больных </a:t>
            </a:r>
            <a:r>
              <a:rPr sz="2400" spc="10" dirty="0">
                <a:latin typeface="Calibri"/>
                <a:cs typeface="Calibri"/>
              </a:rPr>
              <a:t>носят </a:t>
            </a:r>
            <a:r>
              <a:rPr sz="2400" spc="5" dirty="0">
                <a:latin typeface="Calibri"/>
                <a:cs typeface="Calibri"/>
              </a:rPr>
              <a:t>различный </a:t>
            </a:r>
            <a:r>
              <a:rPr sz="2400" spc="10" dirty="0">
                <a:latin typeface="Calibri"/>
                <a:cs typeface="Calibri"/>
              </a:rPr>
              <a:t>характер </a:t>
            </a:r>
            <a:r>
              <a:rPr sz="2400" spc="15" dirty="0">
                <a:latin typeface="Calibri"/>
                <a:cs typeface="Calibri"/>
              </a:rPr>
              <a:t>и </a:t>
            </a:r>
            <a:r>
              <a:rPr sz="2400" spc="10" dirty="0">
                <a:latin typeface="Calibri"/>
                <a:cs typeface="Calibri"/>
              </a:rPr>
              <a:t>зависят </a:t>
            </a:r>
            <a:r>
              <a:rPr sz="2400" spc="15" dirty="0">
                <a:latin typeface="Calibri"/>
                <a:cs typeface="Calibri"/>
              </a:rPr>
              <a:t>они </a:t>
            </a:r>
            <a:r>
              <a:rPr sz="2400" dirty="0">
                <a:latin typeface="Calibri"/>
                <a:cs typeface="Calibri"/>
              </a:rPr>
              <a:t>от  </a:t>
            </a:r>
            <a:r>
              <a:rPr sz="2400" spc="10" dirty="0">
                <a:latin typeface="Calibri"/>
                <a:cs typeface="Calibri"/>
              </a:rPr>
              <a:t>топографии дефекта, </a:t>
            </a:r>
            <a:r>
              <a:rPr sz="2400" spc="5" dirty="0">
                <a:latin typeface="Calibri"/>
                <a:cs typeface="Calibri"/>
              </a:rPr>
              <a:t>количества отсутствующих </a:t>
            </a:r>
            <a:r>
              <a:rPr sz="2400" spc="10" dirty="0">
                <a:latin typeface="Calibri"/>
                <a:cs typeface="Calibri"/>
              </a:rPr>
              <a:t>зубов,  возраста </a:t>
            </a:r>
            <a:r>
              <a:rPr sz="2400" spc="15" dirty="0">
                <a:latin typeface="Calibri"/>
                <a:cs typeface="Calibri"/>
              </a:rPr>
              <a:t>и </a:t>
            </a:r>
            <a:r>
              <a:rPr sz="2400" spc="5" dirty="0">
                <a:latin typeface="Calibri"/>
                <a:cs typeface="Calibri"/>
              </a:rPr>
              <a:t>пола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10" dirty="0">
                <a:latin typeface="Calibri"/>
                <a:cs typeface="Calibri"/>
              </a:rPr>
              <a:t>пациентов.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01299"/>
              </a:lnSpc>
              <a:spcBef>
                <a:spcPts val="480"/>
              </a:spcBef>
            </a:pPr>
            <a:r>
              <a:rPr sz="2400" spc="15" dirty="0">
                <a:latin typeface="Calibri"/>
                <a:cs typeface="Calibri"/>
              </a:rPr>
              <a:t>Особенность </a:t>
            </a:r>
            <a:r>
              <a:rPr sz="2400" spc="5" dirty="0">
                <a:latin typeface="Calibri"/>
                <a:cs typeface="Calibri"/>
              </a:rPr>
              <a:t>изучаемой нозологической </a:t>
            </a:r>
            <a:r>
              <a:rPr sz="2400" spc="15" dirty="0">
                <a:latin typeface="Calibri"/>
                <a:cs typeface="Calibri"/>
              </a:rPr>
              <a:t>формы </a:t>
            </a:r>
            <a:r>
              <a:rPr sz="2400" spc="10" dirty="0">
                <a:latin typeface="Calibri"/>
                <a:cs typeface="Calibri"/>
              </a:rPr>
              <a:t>заключается  в </a:t>
            </a:r>
            <a:r>
              <a:rPr sz="2400" spc="5" dirty="0">
                <a:latin typeface="Calibri"/>
                <a:cs typeface="Calibri"/>
              </a:rPr>
              <a:t>том, </a:t>
            </a:r>
            <a:r>
              <a:rPr sz="2400" dirty="0">
                <a:latin typeface="Calibri"/>
                <a:cs typeface="Calibri"/>
              </a:rPr>
              <a:t>что </a:t>
            </a:r>
            <a:r>
              <a:rPr sz="2400" spc="15" dirty="0">
                <a:latin typeface="Calibri"/>
                <a:cs typeface="Calibri"/>
              </a:rPr>
              <a:t>она </a:t>
            </a:r>
            <a:r>
              <a:rPr sz="2400" spc="-10" dirty="0">
                <a:latin typeface="Calibri"/>
                <a:cs typeface="Calibri"/>
              </a:rPr>
              <a:t>никогда </a:t>
            </a:r>
            <a:r>
              <a:rPr sz="2400" spc="15" dirty="0">
                <a:latin typeface="Calibri"/>
                <a:cs typeface="Calibri"/>
              </a:rPr>
              <a:t>не </a:t>
            </a:r>
            <a:r>
              <a:rPr sz="2400" spc="10" dirty="0">
                <a:latin typeface="Calibri"/>
                <a:cs typeface="Calibri"/>
              </a:rPr>
              <a:t>сопровождается чувством </a:t>
            </a:r>
            <a:r>
              <a:rPr sz="2400" dirty="0">
                <a:latin typeface="Calibri"/>
                <a:cs typeface="Calibri"/>
              </a:rPr>
              <a:t>боли. </a:t>
            </a:r>
            <a:r>
              <a:rPr sz="2400" spc="15" dirty="0">
                <a:latin typeface="Calibri"/>
                <a:cs typeface="Calibri"/>
              </a:rPr>
              <a:t>В  </a:t>
            </a:r>
            <a:r>
              <a:rPr sz="2400" spc="-5" dirty="0">
                <a:latin typeface="Calibri"/>
                <a:cs typeface="Calibri"/>
              </a:rPr>
              <a:t>молодом </a:t>
            </a:r>
            <a:r>
              <a:rPr sz="2400" spc="15" dirty="0">
                <a:latin typeface="Calibri"/>
                <a:cs typeface="Calibri"/>
              </a:rPr>
              <a:t>и </a:t>
            </a:r>
            <a:r>
              <a:rPr sz="2400" spc="5" dirty="0">
                <a:latin typeface="Calibri"/>
                <a:cs typeface="Calibri"/>
              </a:rPr>
              <a:t>нередко </a:t>
            </a:r>
            <a:r>
              <a:rPr sz="2400" spc="10" dirty="0">
                <a:latin typeface="Calibri"/>
                <a:cs typeface="Calibri"/>
              </a:rPr>
              <a:t>в </a:t>
            </a:r>
            <a:r>
              <a:rPr sz="2400" spc="5" dirty="0">
                <a:latin typeface="Calibri"/>
                <a:cs typeface="Calibri"/>
              </a:rPr>
              <a:t>зрелом </a:t>
            </a:r>
            <a:r>
              <a:rPr sz="2400" spc="10" dirty="0">
                <a:latin typeface="Calibri"/>
                <a:cs typeface="Calibri"/>
              </a:rPr>
              <a:t>возрасте </a:t>
            </a:r>
            <a:r>
              <a:rPr sz="2400" spc="5" dirty="0">
                <a:latin typeface="Calibri"/>
                <a:cs typeface="Calibri"/>
              </a:rPr>
              <a:t>отсутствие </a:t>
            </a:r>
            <a:r>
              <a:rPr sz="2400" spc="20" dirty="0">
                <a:latin typeface="Calibri"/>
                <a:cs typeface="Calibri"/>
              </a:rPr>
              <a:t>—2 </a:t>
            </a:r>
            <a:r>
              <a:rPr sz="2400" spc="10" dirty="0">
                <a:latin typeface="Calibri"/>
                <a:cs typeface="Calibri"/>
              </a:rPr>
              <a:t>зубов  не вызывает </a:t>
            </a:r>
            <a:r>
              <a:rPr sz="2400" spc="5" dirty="0">
                <a:latin typeface="Calibri"/>
                <a:cs typeface="Calibri"/>
              </a:rPr>
              <a:t>каких-либо жалоб </a:t>
            </a:r>
            <a:r>
              <a:rPr sz="2400" spc="10" dirty="0">
                <a:latin typeface="Calibri"/>
                <a:cs typeface="Calibri"/>
              </a:rPr>
              <a:t>со стороны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пациентов.</a:t>
            </a:r>
            <a:endParaRPr sz="2400">
              <a:latin typeface="Calibri"/>
              <a:cs typeface="Calibri"/>
            </a:endParaRPr>
          </a:p>
          <a:p>
            <a:pPr marL="12700" marR="346075">
              <a:lnSpc>
                <a:spcPct val="101000"/>
              </a:lnSpc>
              <a:spcBef>
                <a:spcPts val="10"/>
              </a:spcBef>
            </a:pPr>
            <a:r>
              <a:rPr sz="2400" dirty="0">
                <a:latin typeface="Calibri"/>
                <a:cs typeface="Calibri"/>
              </a:rPr>
              <a:t>Патология </a:t>
            </a:r>
            <a:r>
              <a:rPr sz="2400" spc="5" dirty="0">
                <a:latin typeface="Calibri"/>
                <a:cs typeface="Calibri"/>
              </a:rPr>
              <a:t>выявляется </a:t>
            </a:r>
            <a:r>
              <a:rPr sz="2400" spc="10" dirty="0">
                <a:latin typeface="Calibri"/>
                <a:cs typeface="Calibri"/>
              </a:rPr>
              <a:t>в </a:t>
            </a:r>
            <a:r>
              <a:rPr sz="2400" spc="15" dirty="0">
                <a:latin typeface="Calibri"/>
                <a:cs typeface="Calibri"/>
              </a:rPr>
              <a:t>основном во </a:t>
            </a:r>
            <a:r>
              <a:rPr sz="2400" spc="5" dirty="0">
                <a:latin typeface="Calibri"/>
                <a:cs typeface="Calibri"/>
              </a:rPr>
              <a:t>время </a:t>
            </a:r>
            <a:r>
              <a:rPr sz="2400" spc="15" dirty="0">
                <a:latin typeface="Calibri"/>
                <a:cs typeface="Calibri"/>
              </a:rPr>
              <a:t>диспансерных  </a:t>
            </a:r>
            <a:r>
              <a:rPr sz="2400" spc="10" dirty="0">
                <a:latin typeface="Calibri"/>
                <a:cs typeface="Calibri"/>
              </a:rPr>
              <a:t>осмотров, </a:t>
            </a:r>
            <a:r>
              <a:rPr sz="2400" spc="15" dirty="0">
                <a:latin typeface="Calibri"/>
                <a:cs typeface="Calibri"/>
              </a:rPr>
              <a:t>при </a:t>
            </a:r>
            <a:r>
              <a:rPr sz="2400" spc="10" dirty="0">
                <a:latin typeface="Calibri"/>
                <a:cs typeface="Calibri"/>
              </a:rPr>
              <a:t>плановой </a:t>
            </a:r>
            <a:r>
              <a:rPr sz="2400" spc="15" dirty="0">
                <a:latin typeface="Calibri"/>
                <a:cs typeface="Calibri"/>
              </a:rPr>
              <a:t>санации </a:t>
            </a:r>
            <a:r>
              <a:rPr sz="2400" spc="5" dirty="0">
                <a:latin typeface="Calibri"/>
                <a:cs typeface="Calibri"/>
              </a:rPr>
              <a:t>полости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10" dirty="0">
                <a:latin typeface="Calibri"/>
                <a:cs typeface="Calibri"/>
              </a:rPr>
              <a:t>рта.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24300" y="4364990"/>
            <a:ext cx="4752340" cy="23761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980" y="365759"/>
            <a:ext cx="8354695" cy="3667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100"/>
              </a:spcBef>
            </a:pPr>
            <a:r>
              <a:rPr sz="2650" spc="-5" dirty="0">
                <a:latin typeface="Calibri"/>
                <a:cs typeface="Calibri"/>
              </a:rPr>
              <a:t>При </a:t>
            </a:r>
            <a:r>
              <a:rPr sz="2650" spc="-15" dirty="0">
                <a:latin typeface="Calibri"/>
                <a:cs typeface="Calibri"/>
              </a:rPr>
              <a:t>отсутствии </a:t>
            </a:r>
            <a:r>
              <a:rPr sz="2650" spc="-10" dirty="0">
                <a:latin typeface="Calibri"/>
                <a:cs typeface="Calibri"/>
              </a:rPr>
              <a:t>резцов, клыков преобладают жалобы </a:t>
            </a:r>
            <a:r>
              <a:rPr sz="2650" dirty="0">
                <a:latin typeface="Calibri"/>
                <a:cs typeface="Calibri"/>
              </a:rPr>
              <a:t>на  </a:t>
            </a:r>
            <a:r>
              <a:rPr sz="2650" spc="-5" dirty="0">
                <a:latin typeface="Calibri"/>
                <a:cs typeface="Calibri"/>
              </a:rPr>
              <a:t>эстетический </a:t>
            </a:r>
            <a:r>
              <a:rPr sz="2650" spc="-15" dirty="0">
                <a:latin typeface="Calibri"/>
                <a:cs typeface="Calibri"/>
              </a:rPr>
              <a:t>недостаток, </a:t>
            </a:r>
            <a:r>
              <a:rPr sz="2650" spc="-5" dirty="0">
                <a:latin typeface="Calibri"/>
                <a:cs typeface="Calibri"/>
              </a:rPr>
              <a:t>нарушение речи,  разбрызгивание слюны </a:t>
            </a:r>
            <a:r>
              <a:rPr sz="2650" dirty="0">
                <a:latin typeface="Calibri"/>
                <a:cs typeface="Calibri"/>
              </a:rPr>
              <a:t>при </a:t>
            </a:r>
            <a:r>
              <a:rPr sz="2650" spc="-10" dirty="0">
                <a:latin typeface="Calibri"/>
                <a:cs typeface="Calibri"/>
              </a:rPr>
              <a:t>разговоре, невозможность  </a:t>
            </a:r>
            <a:r>
              <a:rPr sz="2650" spc="-5" dirty="0">
                <a:latin typeface="Calibri"/>
                <a:cs typeface="Calibri"/>
              </a:rPr>
              <a:t>откусывания пищи. </a:t>
            </a:r>
            <a:r>
              <a:rPr sz="2650" spc="-20" dirty="0">
                <a:latin typeface="Calibri"/>
                <a:cs typeface="Calibri"/>
              </a:rPr>
              <a:t>Если </a:t>
            </a:r>
            <a:r>
              <a:rPr sz="2650" spc="-15" dirty="0">
                <a:latin typeface="Calibri"/>
                <a:cs typeface="Calibri"/>
              </a:rPr>
              <a:t>отсутствуют жевательные </a:t>
            </a:r>
            <a:r>
              <a:rPr sz="2650" spc="-10" dirty="0">
                <a:latin typeface="Calibri"/>
                <a:cs typeface="Calibri"/>
              </a:rPr>
              <a:t>зубы,  </a:t>
            </a:r>
            <a:r>
              <a:rPr sz="2650" spc="-5" dirty="0">
                <a:latin typeface="Calibri"/>
                <a:cs typeface="Calibri"/>
              </a:rPr>
              <a:t>пациенты </a:t>
            </a:r>
            <a:r>
              <a:rPr sz="2650" spc="-15" dirty="0">
                <a:latin typeface="Calibri"/>
                <a:cs typeface="Calibri"/>
              </a:rPr>
              <a:t>жалуются </a:t>
            </a:r>
            <a:r>
              <a:rPr sz="2650" spc="-5" dirty="0">
                <a:latin typeface="Calibri"/>
                <a:cs typeface="Calibri"/>
              </a:rPr>
              <a:t>на нарушение </a:t>
            </a:r>
            <a:r>
              <a:rPr sz="2650" dirty="0">
                <a:latin typeface="Calibri"/>
                <a:cs typeface="Calibri"/>
              </a:rPr>
              <a:t>акта </a:t>
            </a:r>
            <a:r>
              <a:rPr sz="2650" spc="-10" dirty="0">
                <a:latin typeface="Calibri"/>
                <a:cs typeface="Calibri"/>
              </a:rPr>
              <a:t>жевания (эта  жалоба становится </a:t>
            </a:r>
            <a:r>
              <a:rPr sz="2650" spc="-15" dirty="0">
                <a:latin typeface="Calibri"/>
                <a:cs typeface="Calibri"/>
              </a:rPr>
              <a:t>доминирующей </a:t>
            </a:r>
            <a:r>
              <a:rPr sz="2650" spc="-5" dirty="0">
                <a:latin typeface="Calibri"/>
                <a:cs typeface="Calibri"/>
              </a:rPr>
              <a:t>лишь </a:t>
            </a:r>
            <a:r>
              <a:rPr sz="2650" dirty="0">
                <a:latin typeface="Calibri"/>
                <a:cs typeface="Calibri"/>
              </a:rPr>
              <a:t>при  </a:t>
            </a:r>
            <a:r>
              <a:rPr sz="2650" spc="-10" dirty="0">
                <a:latin typeface="Calibri"/>
                <a:cs typeface="Calibri"/>
              </a:rPr>
              <a:t>значительном </a:t>
            </a:r>
            <a:r>
              <a:rPr sz="2650" spc="-15" dirty="0">
                <a:latin typeface="Calibri"/>
                <a:cs typeface="Calibri"/>
              </a:rPr>
              <a:t>отсутствии </a:t>
            </a:r>
            <a:r>
              <a:rPr sz="2650" spc="-5" dirty="0">
                <a:latin typeface="Calibri"/>
                <a:cs typeface="Calibri"/>
              </a:rPr>
              <a:t>зубов). </a:t>
            </a:r>
            <a:r>
              <a:rPr sz="2650" spc="-10" dirty="0">
                <a:latin typeface="Calibri"/>
                <a:cs typeface="Calibri"/>
              </a:rPr>
              <a:t>Чаще больные отмечают  </a:t>
            </a:r>
            <a:r>
              <a:rPr sz="2650" spc="-20" dirty="0">
                <a:latin typeface="Calibri"/>
                <a:cs typeface="Calibri"/>
              </a:rPr>
              <a:t>неудобство </a:t>
            </a:r>
            <a:r>
              <a:rPr sz="2650" dirty="0">
                <a:latin typeface="Calibri"/>
                <a:cs typeface="Calibri"/>
              </a:rPr>
              <a:t>при </a:t>
            </a:r>
            <a:r>
              <a:rPr sz="2650" spc="-10" dirty="0">
                <a:latin typeface="Calibri"/>
                <a:cs typeface="Calibri"/>
              </a:rPr>
              <a:t>жевании, </a:t>
            </a:r>
            <a:r>
              <a:rPr sz="2650" spc="-5" dirty="0">
                <a:latin typeface="Calibri"/>
                <a:cs typeface="Calibri"/>
              </a:rPr>
              <a:t>невозможность </a:t>
            </a:r>
            <a:r>
              <a:rPr sz="2650" spc="-10" dirty="0">
                <a:latin typeface="Calibri"/>
                <a:cs typeface="Calibri"/>
              </a:rPr>
              <a:t>разжевывать  </a:t>
            </a:r>
            <a:r>
              <a:rPr sz="2650" spc="-20" dirty="0">
                <a:latin typeface="Calibri"/>
                <a:cs typeface="Calibri"/>
              </a:rPr>
              <a:t>пищу.</a:t>
            </a:r>
            <a:endParaRPr sz="265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428490" y="3644900"/>
            <a:ext cx="4218940" cy="28079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200" y="365760"/>
            <a:ext cx="8442960" cy="33604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299"/>
              </a:lnSpc>
              <a:spcBef>
                <a:spcPts val="90"/>
              </a:spcBef>
            </a:pPr>
            <a:r>
              <a:rPr sz="2400" spc="10" dirty="0">
                <a:latin typeface="Calibri"/>
                <a:cs typeface="Calibri"/>
              </a:rPr>
              <a:t>Нередки жалобы </a:t>
            </a:r>
            <a:r>
              <a:rPr sz="2400" spc="15" dirty="0">
                <a:latin typeface="Calibri"/>
                <a:cs typeface="Calibri"/>
              </a:rPr>
              <a:t>на </a:t>
            </a:r>
            <a:r>
              <a:rPr sz="2400" spc="10" dirty="0">
                <a:latin typeface="Calibri"/>
                <a:cs typeface="Calibri"/>
              </a:rPr>
              <a:t>эстетический </a:t>
            </a:r>
            <a:r>
              <a:rPr sz="2400" dirty="0">
                <a:latin typeface="Calibri"/>
                <a:cs typeface="Calibri"/>
              </a:rPr>
              <a:t>недостаток </a:t>
            </a:r>
            <a:r>
              <a:rPr sz="2400" spc="15" dirty="0">
                <a:latin typeface="Calibri"/>
                <a:cs typeface="Calibri"/>
              </a:rPr>
              <a:t>при </a:t>
            </a:r>
            <a:r>
              <a:rPr sz="2400" spc="5" dirty="0">
                <a:latin typeface="Calibri"/>
                <a:cs typeface="Calibri"/>
              </a:rPr>
              <a:t>отсутствии  премоляров </a:t>
            </a:r>
            <a:r>
              <a:rPr sz="2400" spc="15" dirty="0">
                <a:latin typeface="Calibri"/>
                <a:cs typeface="Calibri"/>
              </a:rPr>
              <a:t>на </a:t>
            </a:r>
            <a:r>
              <a:rPr sz="2400" spc="10" dirty="0">
                <a:latin typeface="Calibri"/>
                <a:cs typeface="Calibri"/>
              </a:rPr>
              <a:t>верхней </a:t>
            </a:r>
            <a:r>
              <a:rPr sz="2400" spc="5" dirty="0">
                <a:latin typeface="Calibri"/>
                <a:cs typeface="Calibri"/>
              </a:rPr>
              <a:t>челюсти. </a:t>
            </a:r>
            <a:r>
              <a:rPr sz="2400" spc="-5" dirty="0">
                <a:latin typeface="Calibri"/>
                <a:cs typeface="Calibri"/>
              </a:rPr>
              <a:t>Необходимо </a:t>
            </a:r>
            <a:r>
              <a:rPr sz="2400" spc="10" dirty="0">
                <a:latin typeface="Calibri"/>
                <a:cs typeface="Calibri"/>
              </a:rPr>
              <a:t>установить  </a:t>
            </a:r>
            <a:r>
              <a:rPr sz="2400" spc="15" dirty="0">
                <a:latin typeface="Calibri"/>
                <a:cs typeface="Calibri"/>
              </a:rPr>
              <a:t>причину </a:t>
            </a:r>
            <a:r>
              <a:rPr sz="2400" dirty="0">
                <a:latin typeface="Calibri"/>
                <a:cs typeface="Calibri"/>
              </a:rPr>
              <a:t>удаления </a:t>
            </a:r>
            <a:r>
              <a:rPr sz="2400" spc="10" dirty="0">
                <a:latin typeface="Calibri"/>
                <a:cs typeface="Calibri"/>
              </a:rPr>
              <a:t>зубов, так </a:t>
            </a:r>
            <a:r>
              <a:rPr sz="2400" spc="-5" dirty="0">
                <a:latin typeface="Calibri"/>
                <a:cs typeface="Calibri"/>
              </a:rPr>
              <a:t>как </a:t>
            </a:r>
            <a:r>
              <a:rPr sz="2400" spc="10" dirty="0">
                <a:latin typeface="Calibri"/>
                <a:cs typeface="Calibri"/>
              </a:rPr>
              <a:t>последняя имеет важное  </a:t>
            </a:r>
            <a:r>
              <a:rPr sz="2400" spc="15" dirty="0">
                <a:latin typeface="Calibri"/>
                <a:cs typeface="Calibri"/>
              </a:rPr>
              <a:t>значение </a:t>
            </a:r>
            <a:r>
              <a:rPr sz="2400" spc="10" dirty="0">
                <a:latin typeface="Calibri"/>
                <a:cs typeface="Calibri"/>
              </a:rPr>
              <a:t>для общей оценки состояния зубочелюстной системы  </a:t>
            </a:r>
            <a:r>
              <a:rPr sz="2400" spc="15" dirty="0">
                <a:latin typeface="Calibri"/>
                <a:cs typeface="Calibri"/>
              </a:rPr>
              <a:t>и </a:t>
            </a:r>
            <a:r>
              <a:rPr sz="2400" spc="10" dirty="0">
                <a:latin typeface="Calibri"/>
                <a:cs typeface="Calibri"/>
              </a:rPr>
              <a:t>прогноза. </a:t>
            </a:r>
            <a:r>
              <a:rPr sz="2400" spc="5" dirty="0">
                <a:latin typeface="Calibri"/>
                <a:cs typeface="Calibri"/>
              </a:rPr>
              <a:t>Обязательно </a:t>
            </a:r>
            <a:r>
              <a:rPr sz="2400" dirty="0">
                <a:latin typeface="Calibri"/>
                <a:cs typeface="Calibri"/>
              </a:rPr>
              <a:t>выясняют, </a:t>
            </a:r>
            <a:r>
              <a:rPr sz="2400" spc="5" dirty="0">
                <a:latin typeface="Calibri"/>
                <a:cs typeface="Calibri"/>
              </a:rPr>
              <a:t>проводилось </a:t>
            </a:r>
            <a:r>
              <a:rPr sz="2400" spc="10" dirty="0">
                <a:latin typeface="Calibri"/>
                <a:cs typeface="Calibri"/>
              </a:rPr>
              <a:t>ли ранее  </a:t>
            </a:r>
            <a:r>
              <a:rPr sz="2400" spc="5" dirty="0">
                <a:latin typeface="Calibri"/>
                <a:cs typeface="Calibri"/>
              </a:rPr>
              <a:t>ортопедическое </a:t>
            </a:r>
            <a:r>
              <a:rPr sz="2400" spc="10" dirty="0">
                <a:latin typeface="Calibri"/>
                <a:cs typeface="Calibri"/>
              </a:rPr>
              <a:t>лечение </a:t>
            </a:r>
            <a:r>
              <a:rPr sz="2400" spc="15" dirty="0">
                <a:latin typeface="Calibri"/>
                <a:cs typeface="Calibri"/>
              </a:rPr>
              <a:t>и </a:t>
            </a:r>
            <a:r>
              <a:rPr sz="2400" spc="5" dirty="0">
                <a:latin typeface="Calibri"/>
                <a:cs typeface="Calibri"/>
              </a:rPr>
              <a:t>какими </a:t>
            </a:r>
            <a:r>
              <a:rPr sz="2400" spc="10" dirty="0">
                <a:latin typeface="Calibri"/>
                <a:cs typeface="Calibri"/>
              </a:rPr>
              <a:t>конструкциями зубных  </a:t>
            </a:r>
            <a:r>
              <a:rPr sz="2400" spc="5" dirty="0">
                <a:latin typeface="Calibri"/>
                <a:cs typeface="Calibri"/>
              </a:rPr>
              <a:t>протезов. </a:t>
            </a:r>
            <a:r>
              <a:rPr sz="2400" spc="10" dirty="0">
                <a:latin typeface="Calibri"/>
                <a:cs typeface="Calibri"/>
              </a:rPr>
              <a:t>Бесспорным </a:t>
            </a:r>
            <a:r>
              <a:rPr sz="2400" spc="5" dirty="0">
                <a:latin typeface="Calibri"/>
                <a:cs typeface="Calibri"/>
              </a:rPr>
              <a:t>является </a:t>
            </a:r>
            <a:r>
              <a:rPr sz="2400" dirty="0">
                <a:latin typeface="Calibri"/>
                <a:cs typeface="Calibri"/>
              </a:rPr>
              <a:t>необходимость </a:t>
            </a:r>
            <a:r>
              <a:rPr sz="2400" spc="15" dirty="0">
                <a:latin typeface="Calibri"/>
                <a:cs typeface="Calibri"/>
              </a:rPr>
              <a:t>выяснения  </a:t>
            </a:r>
            <a:r>
              <a:rPr sz="2400" spc="5" dirty="0">
                <a:latin typeface="Calibri"/>
                <a:cs typeface="Calibri"/>
              </a:rPr>
              <a:t>общего </a:t>
            </a:r>
            <a:r>
              <a:rPr sz="2400" spc="10" dirty="0">
                <a:latin typeface="Calibri"/>
                <a:cs typeface="Calibri"/>
              </a:rPr>
              <a:t>состояния </a:t>
            </a:r>
            <a:r>
              <a:rPr sz="2400" spc="5" dirty="0">
                <a:latin typeface="Calibri"/>
                <a:cs typeface="Calibri"/>
              </a:rPr>
              <a:t>здоровья </a:t>
            </a:r>
            <a:r>
              <a:rPr sz="2400" spc="10" dirty="0">
                <a:latin typeface="Calibri"/>
                <a:cs typeface="Calibri"/>
              </a:rPr>
              <a:t>в данный </a:t>
            </a:r>
            <a:r>
              <a:rPr sz="2400" spc="-5" dirty="0">
                <a:latin typeface="Calibri"/>
                <a:cs typeface="Calibri"/>
              </a:rPr>
              <a:t>момент, </a:t>
            </a:r>
            <a:r>
              <a:rPr sz="2400" dirty="0">
                <a:latin typeface="Calibri"/>
                <a:cs typeface="Calibri"/>
              </a:rPr>
              <a:t>что может  </a:t>
            </a:r>
            <a:r>
              <a:rPr sz="2400" spc="15" dirty="0">
                <a:latin typeface="Calibri"/>
                <a:cs typeface="Calibri"/>
              </a:rPr>
              <a:t>несомненно </a:t>
            </a:r>
            <a:r>
              <a:rPr sz="2400" spc="10" dirty="0">
                <a:latin typeface="Calibri"/>
                <a:cs typeface="Calibri"/>
              </a:rPr>
              <a:t>повлиять </a:t>
            </a:r>
            <a:r>
              <a:rPr sz="2400" spc="15" dirty="0">
                <a:latin typeface="Calibri"/>
                <a:cs typeface="Calibri"/>
              </a:rPr>
              <a:t>на </a:t>
            </a:r>
            <a:r>
              <a:rPr sz="2400" spc="10" dirty="0">
                <a:latin typeface="Calibri"/>
                <a:cs typeface="Calibri"/>
              </a:rPr>
              <a:t>тактику врачебных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манипуляций.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787900" y="3860800"/>
            <a:ext cx="3296920" cy="24726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Диаг</a:t>
            </a:r>
            <a:r>
              <a:rPr dirty="0"/>
              <a:t>н</a:t>
            </a:r>
            <a:r>
              <a:rPr spc="-5" dirty="0"/>
              <a:t>ос</a:t>
            </a:r>
            <a:r>
              <a:rPr dirty="0"/>
              <a:t>т</a:t>
            </a:r>
            <a:r>
              <a:rPr spc="-10" dirty="0"/>
              <a:t>и</a:t>
            </a:r>
            <a:r>
              <a:rPr spc="-70" dirty="0"/>
              <a:t>к</a:t>
            </a:r>
            <a:r>
              <a:rPr dirty="0"/>
              <a:t>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4980" y="1085849"/>
            <a:ext cx="8102600" cy="2973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323215">
              <a:lnSpc>
                <a:spcPct val="99600"/>
              </a:lnSpc>
              <a:spcBef>
                <a:spcPts val="105"/>
              </a:spcBef>
            </a:pPr>
            <a:r>
              <a:rPr sz="3150" spc="-20" dirty="0">
                <a:latin typeface="Calibri"/>
                <a:cs typeface="Calibri"/>
              </a:rPr>
              <a:t>При </a:t>
            </a:r>
            <a:r>
              <a:rPr sz="3150" spc="-15" dirty="0">
                <a:latin typeface="Calibri"/>
                <a:cs typeface="Calibri"/>
              </a:rPr>
              <a:t>внешнем осмотре, </a:t>
            </a:r>
            <a:r>
              <a:rPr sz="3150" spc="-30" dirty="0">
                <a:latin typeface="Calibri"/>
                <a:cs typeface="Calibri"/>
              </a:rPr>
              <a:t>как </a:t>
            </a:r>
            <a:r>
              <a:rPr sz="3150" spc="-15" dirty="0">
                <a:latin typeface="Calibri"/>
                <a:cs typeface="Calibri"/>
              </a:rPr>
              <a:t>правило, </a:t>
            </a:r>
            <a:r>
              <a:rPr sz="3150" spc="-20" dirty="0">
                <a:latin typeface="Calibri"/>
                <a:cs typeface="Calibri"/>
              </a:rPr>
              <a:t>лицевые  </a:t>
            </a:r>
            <a:r>
              <a:rPr sz="3150" spc="-15" dirty="0">
                <a:latin typeface="Calibri"/>
                <a:cs typeface="Calibri"/>
              </a:rPr>
              <a:t>симптомы </a:t>
            </a:r>
            <a:r>
              <a:rPr sz="3150" spc="-35" dirty="0">
                <a:latin typeface="Calibri"/>
                <a:cs typeface="Calibri"/>
              </a:rPr>
              <a:t>отсутствуют. </a:t>
            </a:r>
            <a:r>
              <a:rPr sz="3150" spc="-20" dirty="0">
                <a:latin typeface="Calibri"/>
                <a:cs typeface="Calibri"/>
              </a:rPr>
              <a:t>Отсутствие резцов </a:t>
            </a:r>
            <a:r>
              <a:rPr sz="3150" spc="-10" dirty="0">
                <a:latin typeface="Calibri"/>
                <a:cs typeface="Calibri"/>
              </a:rPr>
              <a:t>и  </a:t>
            </a:r>
            <a:r>
              <a:rPr sz="3150" spc="-20" dirty="0">
                <a:latin typeface="Calibri"/>
                <a:cs typeface="Calibri"/>
              </a:rPr>
              <a:t>клыков </a:t>
            </a:r>
            <a:r>
              <a:rPr sz="3150" spc="-10" dirty="0">
                <a:latin typeface="Calibri"/>
                <a:cs typeface="Calibri"/>
              </a:rPr>
              <a:t>на </a:t>
            </a:r>
            <a:r>
              <a:rPr sz="3150" spc="-15" dirty="0">
                <a:latin typeface="Calibri"/>
                <a:cs typeface="Calibri"/>
              </a:rPr>
              <a:t>верхней </a:t>
            </a:r>
            <a:r>
              <a:rPr sz="3150" spc="-25" dirty="0">
                <a:latin typeface="Calibri"/>
                <a:cs typeface="Calibri"/>
              </a:rPr>
              <a:t>челюсти </a:t>
            </a:r>
            <a:r>
              <a:rPr sz="3150" spc="-20" dirty="0">
                <a:latin typeface="Calibri"/>
                <a:cs typeface="Calibri"/>
              </a:rPr>
              <a:t>проявляется  </a:t>
            </a:r>
            <a:r>
              <a:rPr sz="3150" spc="-15" dirty="0">
                <a:latin typeface="Calibri"/>
                <a:cs typeface="Calibri"/>
              </a:rPr>
              <a:t>симптомом «западения» верхней</a:t>
            </a:r>
            <a:r>
              <a:rPr sz="3150" spc="-20" dirty="0">
                <a:latin typeface="Calibri"/>
                <a:cs typeface="Calibri"/>
              </a:rPr>
              <a:t> </a:t>
            </a:r>
            <a:r>
              <a:rPr sz="3150" spc="-15" dirty="0">
                <a:latin typeface="Calibri"/>
                <a:cs typeface="Calibri"/>
              </a:rPr>
              <a:t>губы.</a:t>
            </a:r>
            <a:endParaRPr sz="3150">
              <a:latin typeface="Calibri"/>
              <a:cs typeface="Calibri"/>
            </a:endParaRPr>
          </a:p>
          <a:p>
            <a:pPr marL="12700">
              <a:lnSpc>
                <a:spcPts val="3770"/>
              </a:lnSpc>
              <a:spcBef>
                <a:spcPts val="610"/>
              </a:spcBef>
            </a:pPr>
            <a:r>
              <a:rPr sz="3150" spc="-20" dirty="0">
                <a:latin typeface="Calibri"/>
                <a:cs typeface="Calibri"/>
              </a:rPr>
              <a:t>При значительном </a:t>
            </a:r>
            <a:r>
              <a:rPr sz="3150" spc="-25" dirty="0">
                <a:latin typeface="Calibri"/>
                <a:cs typeface="Calibri"/>
              </a:rPr>
              <a:t>отсутствии </a:t>
            </a:r>
            <a:r>
              <a:rPr sz="3150" spc="-15" dirty="0">
                <a:latin typeface="Calibri"/>
                <a:cs typeface="Calibri"/>
              </a:rPr>
              <a:t>зубов</a:t>
            </a:r>
            <a:r>
              <a:rPr sz="3150" spc="5" dirty="0">
                <a:latin typeface="Calibri"/>
                <a:cs typeface="Calibri"/>
              </a:rPr>
              <a:t> </a:t>
            </a:r>
            <a:r>
              <a:rPr sz="3150" spc="-25" dirty="0">
                <a:latin typeface="Calibri"/>
                <a:cs typeface="Calibri"/>
              </a:rPr>
              <a:t>отмечается</a:t>
            </a:r>
            <a:endParaRPr sz="3150">
              <a:latin typeface="Calibri"/>
              <a:cs typeface="Calibri"/>
            </a:endParaRPr>
          </a:p>
          <a:p>
            <a:pPr marL="12700">
              <a:lnSpc>
                <a:spcPts val="3770"/>
              </a:lnSpc>
            </a:pPr>
            <a:r>
              <a:rPr sz="3150" spc="-15" dirty="0">
                <a:latin typeface="Calibri"/>
                <a:cs typeface="Calibri"/>
              </a:rPr>
              <a:t>«западение» </a:t>
            </a:r>
            <a:r>
              <a:rPr sz="3150" spc="-10" dirty="0">
                <a:latin typeface="Calibri"/>
                <a:cs typeface="Calibri"/>
              </a:rPr>
              <a:t>мягких </a:t>
            </a:r>
            <a:r>
              <a:rPr sz="3150" spc="-20" dirty="0">
                <a:latin typeface="Calibri"/>
                <a:cs typeface="Calibri"/>
              </a:rPr>
              <a:t>тканей щек,</a:t>
            </a:r>
            <a:r>
              <a:rPr sz="3150" spc="-15" dirty="0">
                <a:latin typeface="Calibri"/>
                <a:cs typeface="Calibri"/>
              </a:rPr>
              <a:t> губ.</a:t>
            </a:r>
            <a:endParaRPr sz="31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08400" y="4220209"/>
            <a:ext cx="4720590" cy="2489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980" y="509270"/>
            <a:ext cx="8148320" cy="2950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99900"/>
              </a:lnSpc>
              <a:spcBef>
                <a:spcPts val="100"/>
              </a:spcBef>
            </a:pPr>
            <a:r>
              <a:rPr sz="3200" spc="-5" dirty="0">
                <a:latin typeface="Calibri"/>
                <a:cs typeface="Calibri"/>
              </a:rPr>
              <a:t>Частичное </a:t>
            </a:r>
            <a:r>
              <a:rPr sz="3200" spc="-15" dirty="0">
                <a:latin typeface="Calibri"/>
                <a:cs typeface="Calibri"/>
              </a:rPr>
              <a:t>отсутствие </a:t>
            </a:r>
            <a:r>
              <a:rPr sz="3200" spc="-10" dirty="0">
                <a:latin typeface="Calibri"/>
                <a:cs typeface="Calibri"/>
              </a:rPr>
              <a:t>зубов </a:t>
            </a:r>
            <a:r>
              <a:rPr sz="3200" spc="-5" dirty="0">
                <a:latin typeface="Calibri"/>
                <a:cs typeface="Calibri"/>
              </a:rPr>
              <a:t>на обеих </a:t>
            </a:r>
            <a:r>
              <a:rPr sz="3200" spc="-15" dirty="0">
                <a:latin typeface="Calibri"/>
                <a:cs typeface="Calibri"/>
              </a:rPr>
              <a:t>челюстях  </a:t>
            </a:r>
            <a:r>
              <a:rPr sz="3200" spc="-5" dirty="0">
                <a:latin typeface="Calibri"/>
                <a:cs typeface="Calibri"/>
              </a:rPr>
              <a:t>без </a:t>
            </a:r>
            <a:r>
              <a:rPr sz="3200" spc="-10" dirty="0">
                <a:latin typeface="Calibri"/>
                <a:cs typeface="Calibri"/>
              </a:rPr>
              <a:t>сохранения антагонистов </a:t>
            </a:r>
            <a:r>
              <a:rPr sz="3200" spc="-15" dirty="0">
                <a:latin typeface="Calibri"/>
                <a:cs typeface="Calibri"/>
              </a:rPr>
              <a:t>нередко  </a:t>
            </a:r>
            <a:r>
              <a:rPr sz="3200" spc="-10" dirty="0">
                <a:latin typeface="Calibri"/>
                <a:cs typeface="Calibri"/>
              </a:rPr>
              <a:t>сопровождается развитием </a:t>
            </a:r>
            <a:r>
              <a:rPr sz="3200" spc="-15" dirty="0">
                <a:latin typeface="Calibri"/>
                <a:cs typeface="Calibri"/>
              </a:rPr>
              <a:t>ангулярных  </a:t>
            </a:r>
            <a:r>
              <a:rPr sz="3200" spc="-20" dirty="0">
                <a:latin typeface="Calibri"/>
                <a:cs typeface="Calibri"/>
              </a:rPr>
              <a:t>хейлитов </a:t>
            </a:r>
            <a:r>
              <a:rPr sz="3200" spc="-10" dirty="0">
                <a:latin typeface="Calibri"/>
                <a:cs typeface="Calibri"/>
              </a:rPr>
              <a:t>(заеды); </a:t>
            </a:r>
            <a:r>
              <a:rPr sz="3200" spc="-5" dirty="0">
                <a:latin typeface="Calibri"/>
                <a:cs typeface="Calibri"/>
              </a:rPr>
              <a:t>при </a:t>
            </a:r>
            <a:r>
              <a:rPr sz="3200" spc="-30" dirty="0">
                <a:latin typeface="Calibri"/>
                <a:cs typeface="Calibri"/>
              </a:rPr>
              <a:t>глотательном </a:t>
            </a:r>
            <a:r>
              <a:rPr sz="3200" spc="-10" dirty="0">
                <a:latin typeface="Calibri"/>
                <a:cs typeface="Calibri"/>
              </a:rPr>
              <a:t>движении  </a:t>
            </a:r>
            <a:r>
              <a:rPr sz="3200" spc="-5" dirty="0">
                <a:latin typeface="Calibri"/>
                <a:cs typeface="Calibri"/>
              </a:rPr>
              <a:t>нижняя </a:t>
            </a:r>
            <a:r>
              <a:rPr sz="3200" spc="-15" dirty="0">
                <a:latin typeface="Calibri"/>
                <a:cs typeface="Calibri"/>
              </a:rPr>
              <a:t>челюсть </a:t>
            </a:r>
            <a:r>
              <a:rPr sz="3200" spc="-5" dirty="0">
                <a:latin typeface="Calibri"/>
                <a:cs typeface="Calibri"/>
              </a:rPr>
              <a:t>совершает </a:t>
            </a:r>
            <a:r>
              <a:rPr sz="3200" spc="-15" dirty="0">
                <a:latin typeface="Calibri"/>
                <a:cs typeface="Calibri"/>
              </a:rPr>
              <a:t>большую  </a:t>
            </a:r>
            <a:r>
              <a:rPr sz="3200" spc="-25" dirty="0">
                <a:latin typeface="Calibri"/>
                <a:cs typeface="Calibri"/>
              </a:rPr>
              <a:t>амплитуду </a:t>
            </a:r>
            <a:r>
              <a:rPr sz="3200" spc="-10" dirty="0">
                <a:latin typeface="Calibri"/>
                <a:cs typeface="Calibri"/>
              </a:rPr>
              <a:t>вертикального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перемещения.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428490" y="3716020"/>
            <a:ext cx="3959860" cy="29705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726439"/>
            <a:ext cx="8032750" cy="56902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90"/>
              </a:spcBef>
            </a:pPr>
            <a:r>
              <a:rPr sz="2600" spc="5" dirty="0">
                <a:latin typeface="Calibri"/>
                <a:cs typeface="Calibri"/>
              </a:rPr>
              <a:t>При осмотре </a:t>
            </a:r>
            <a:r>
              <a:rPr sz="2600" dirty="0">
                <a:latin typeface="Calibri"/>
                <a:cs typeface="Calibri"/>
              </a:rPr>
              <a:t>тканей </a:t>
            </a:r>
            <a:r>
              <a:rPr sz="2600" spc="10" dirty="0">
                <a:latin typeface="Calibri"/>
                <a:cs typeface="Calibri"/>
              </a:rPr>
              <a:t>и </a:t>
            </a:r>
            <a:r>
              <a:rPr sz="2600" spc="5" dirty="0">
                <a:latin typeface="Calibri"/>
                <a:cs typeface="Calibri"/>
              </a:rPr>
              <a:t>органов рта </a:t>
            </a:r>
            <a:r>
              <a:rPr sz="2600" spc="-10" dirty="0">
                <a:latin typeface="Calibri"/>
                <a:cs typeface="Calibri"/>
              </a:rPr>
              <a:t>необходимо  </a:t>
            </a:r>
            <a:r>
              <a:rPr sz="2600" dirty="0">
                <a:latin typeface="Calibri"/>
                <a:cs typeface="Calibri"/>
              </a:rPr>
              <a:t>тщательно изучить </a:t>
            </a:r>
            <a:r>
              <a:rPr sz="2600" spc="5" dirty="0">
                <a:latin typeface="Calibri"/>
                <a:cs typeface="Calibri"/>
              </a:rPr>
              <a:t>тип дефекта, </a:t>
            </a:r>
            <a:r>
              <a:rPr sz="2600" spc="-5" dirty="0">
                <a:latin typeface="Calibri"/>
                <a:cs typeface="Calibri"/>
              </a:rPr>
              <a:t>его </a:t>
            </a:r>
            <a:r>
              <a:rPr sz="2600" dirty="0">
                <a:latin typeface="Calibri"/>
                <a:cs typeface="Calibri"/>
              </a:rPr>
              <a:t>протяженность  (величину), состояние </a:t>
            </a:r>
            <a:r>
              <a:rPr sz="2600" spc="5" dirty="0">
                <a:latin typeface="Calibri"/>
                <a:cs typeface="Calibri"/>
              </a:rPr>
              <a:t>слизистой </a:t>
            </a:r>
            <a:r>
              <a:rPr sz="2600" dirty="0">
                <a:latin typeface="Calibri"/>
                <a:cs typeface="Calibri"/>
              </a:rPr>
              <a:t>оболочки, </a:t>
            </a:r>
            <a:r>
              <a:rPr sz="2600" spc="5" dirty="0">
                <a:latin typeface="Calibri"/>
                <a:cs typeface="Calibri"/>
              </a:rPr>
              <a:t>наличие  антагонирующих </a:t>
            </a:r>
            <a:r>
              <a:rPr sz="2600" spc="10" dirty="0">
                <a:latin typeface="Calibri"/>
                <a:cs typeface="Calibri"/>
              </a:rPr>
              <a:t>пар </a:t>
            </a:r>
            <a:r>
              <a:rPr sz="2600" spc="5" dirty="0">
                <a:latin typeface="Calibri"/>
                <a:cs typeface="Calibri"/>
              </a:rPr>
              <a:t>зубов </a:t>
            </a:r>
            <a:r>
              <a:rPr sz="2600" spc="10" dirty="0">
                <a:latin typeface="Calibri"/>
                <a:cs typeface="Calibri"/>
              </a:rPr>
              <a:t>и </a:t>
            </a:r>
            <a:r>
              <a:rPr sz="2600" spc="5" dirty="0">
                <a:latin typeface="Calibri"/>
                <a:cs typeface="Calibri"/>
              </a:rPr>
              <a:t>их </a:t>
            </a:r>
            <a:r>
              <a:rPr sz="2600" dirty="0">
                <a:latin typeface="Calibri"/>
                <a:cs typeface="Calibri"/>
              </a:rPr>
              <a:t>состояние </a:t>
            </a:r>
            <a:r>
              <a:rPr sz="2600" spc="-5" dirty="0">
                <a:latin typeface="Calibri"/>
                <a:cs typeface="Calibri"/>
              </a:rPr>
              <a:t>(твердых  </a:t>
            </a:r>
            <a:r>
              <a:rPr sz="2600" dirty="0">
                <a:latin typeface="Calibri"/>
                <a:cs typeface="Calibri"/>
              </a:rPr>
              <a:t>тканей </a:t>
            </a:r>
            <a:r>
              <a:rPr sz="2600" spc="10" dirty="0">
                <a:latin typeface="Calibri"/>
                <a:cs typeface="Calibri"/>
              </a:rPr>
              <a:t>и </a:t>
            </a:r>
            <a:r>
              <a:rPr sz="2600" spc="-5" dirty="0">
                <a:latin typeface="Calibri"/>
                <a:cs typeface="Calibri"/>
              </a:rPr>
              <a:t>пародонта), </a:t>
            </a:r>
            <a:r>
              <a:rPr sz="2600" spc="5" dirty="0">
                <a:latin typeface="Calibri"/>
                <a:cs typeface="Calibri"/>
              </a:rPr>
              <a:t>а </a:t>
            </a:r>
            <a:r>
              <a:rPr sz="2600" dirty="0">
                <a:latin typeface="Calibri"/>
                <a:cs typeface="Calibri"/>
              </a:rPr>
              <a:t>также состояние зубов </a:t>
            </a:r>
            <a:r>
              <a:rPr sz="2600" spc="10" dirty="0">
                <a:latin typeface="Calibri"/>
                <a:cs typeface="Calibri"/>
              </a:rPr>
              <a:t>без  </a:t>
            </a:r>
            <a:r>
              <a:rPr sz="2600" dirty="0">
                <a:latin typeface="Calibri"/>
                <a:cs typeface="Calibri"/>
              </a:rPr>
              <a:t>антагонистов, </a:t>
            </a:r>
            <a:r>
              <a:rPr sz="2600" spc="-10" dirty="0">
                <a:latin typeface="Calibri"/>
                <a:cs typeface="Calibri"/>
              </a:rPr>
              <a:t>положение </a:t>
            </a:r>
            <a:r>
              <a:rPr sz="2600" spc="5" dirty="0">
                <a:latin typeface="Calibri"/>
                <a:cs typeface="Calibri"/>
              </a:rPr>
              <a:t>нижней </a:t>
            </a:r>
            <a:r>
              <a:rPr sz="2600" dirty="0">
                <a:latin typeface="Calibri"/>
                <a:cs typeface="Calibri"/>
              </a:rPr>
              <a:t>челюсти </a:t>
            </a:r>
            <a:r>
              <a:rPr sz="2600" spc="5" dirty="0">
                <a:latin typeface="Calibri"/>
                <a:cs typeface="Calibri"/>
              </a:rPr>
              <a:t>в  центральной </a:t>
            </a:r>
            <a:r>
              <a:rPr sz="2600" spc="10" dirty="0">
                <a:latin typeface="Calibri"/>
                <a:cs typeface="Calibri"/>
              </a:rPr>
              <a:t>окклюзии и </a:t>
            </a:r>
            <a:r>
              <a:rPr sz="2600" spc="5" dirty="0">
                <a:latin typeface="Calibri"/>
                <a:cs typeface="Calibri"/>
              </a:rPr>
              <a:t>в </a:t>
            </a:r>
            <a:r>
              <a:rPr sz="2600" dirty="0">
                <a:latin typeface="Calibri"/>
                <a:cs typeface="Calibri"/>
              </a:rPr>
              <a:t>состоянии физиологического  покоя.</a:t>
            </a:r>
            <a:endParaRPr sz="2600">
              <a:latin typeface="Calibri"/>
              <a:cs typeface="Calibri"/>
            </a:endParaRPr>
          </a:p>
          <a:p>
            <a:pPr marL="12700" marR="365760">
              <a:lnSpc>
                <a:spcPct val="100899"/>
              </a:lnSpc>
              <a:spcBef>
                <a:spcPts val="530"/>
              </a:spcBef>
            </a:pPr>
            <a:r>
              <a:rPr sz="2600" spc="5" dirty="0">
                <a:latin typeface="Calibri"/>
                <a:cs typeface="Calibri"/>
              </a:rPr>
              <a:t>Осмотр </a:t>
            </a:r>
            <a:r>
              <a:rPr sz="2600" spc="-10" dirty="0">
                <a:latin typeface="Calibri"/>
                <a:cs typeface="Calibri"/>
              </a:rPr>
              <a:t>необходимо </a:t>
            </a:r>
            <a:r>
              <a:rPr sz="2600" spc="-5" dirty="0">
                <a:latin typeface="Calibri"/>
                <a:cs typeface="Calibri"/>
              </a:rPr>
              <a:t>дополнять </a:t>
            </a:r>
            <a:r>
              <a:rPr sz="2600" spc="5" dirty="0">
                <a:latin typeface="Calibri"/>
                <a:cs typeface="Calibri"/>
              </a:rPr>
              <a:t>пальпацией,  зондированием, </a:t>
            </a:r>
            <a:r>
              <a:rPr sz="2600" spc="-5" dirty="0">
                <a:latin typeface="Calibri"/>
                <a:cs typeface="Calibri"/>
              </a:rPr>
              <a:t>определением </a:t>
            </a:r>
            <a:r>
              <a:rPr sz="2600" dirty="0">
                <a:latin typeface="Calibri"/>
                <a:cs typeface="Calibri"/>
              </a:rPr>
              <a:t>устойчивости зубов </a:t>
            </a:r>
            <a:r>
              <a:rPr sz="2600" spc="10" dirty="0">
                <a:latin typeface="Calibri"/>
                <a:cs typeface="Calibri"/>
              </a:rPr>
              <a:t>и  </a:t>
            </a:r>
            <a:r>
              <a:rPr sz="2600" spc="5" dirty="0">
                <a:latin typeface="Calibri"/>
                <a:cs typeface="Calibri"/>
              </a:rPr>
              <a:t>др. Обязательным </a:t>
            </a:r>
            <a:r>
              <a:rPr sz="2600" dirty="0">
                <a:latin typeface="Calibri"/>
                <a:cs typeface="Calibri"/>
              </a:rPr>
              <a:t>является рентгенологическое  исследование </a:t>
            </a:r>
            <a:r>
              <a:rPr sz="2600" spc="-5" dirty="0">
                <a:latin typeface="Calibri"/>
                <a:cs typeface="Calibri"/>
              </a:rPr>
              <a:t>пародонта </a:t>
            </a:r>
            <a:r>
              <a:rPr sz="2600" spc="5" dirty="0">
                <a:latin typeface="Calibri"/>
                <a:cs typeface="Calibri"/>
              </a:rPr>
              <a:t>зубов, </a:t>
            </a:r>
            <a:r>
              <a:rPr sz="2600" spc="-5" dirty="0">
                <a:latin typeface="Calibri"/>
                <a:cs typeface="Calibri"/>
              </a:rPr>
              <a:t>которые </a:t>
            </a:r>
            <a:r>
              <a:rPr sz="2600" spc="-25" dirty="0">
                <a:latin typeface="Calibri"/>
                <a:cs typeface="Calibri"/>
              </a:rPr>
              <a:t>будут  </a:t>
            </a:r>
            <a:r>
              <a:rPr sz="2600" spc="5" dirty="0">
                <a:latin typeface="Calibri"/>
                <a:cs typeface="Calibri"/>
              </a:rPr>
              <a:t>опорными для различных </a:t>
            </a:r>
            <a:r>
              <a:rPr sz="2600" dirty="0">
                <a:latin typeface="Calibri"/>
                <a:cs typeface="Calibri"/>
              </a:rPr>
              <a:t>конструкций </a:t>
            </a:r>
            <a:r>
              <a:rPr sz="2600" spc="5" dirty="0">
                <a:latin typeface="Calibri"/>
                <a:cs typeface="Calibri"/>
              </a:rPr>
              <a:t>зубных  </a:t>
            </a:r>
            <a:r>
              <a:rPr sz="2600" dirty="0">
                <a:latin typeface="Calibri"/>
                <a:cs typeface="Calibri"/>
              </a:rPr>
              <a:t>протезов.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200" y="509269"/>
            <a:ext cx="8260715" cy="3172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95"/>
              </a:spcBef>
            </a:pPr>
            <a:r>
              <a:rPr sz="2500" spc="5" dirty="0">
                <a:latin typeface="Calibri"/>
                <a:cs typeface="Calibri"/>
              </a:rPr>
              <a:t>Диагностика </a:t>
            </a:r>
            <a:r>
              <a:rPr sz="2500" spc="10" dirty="0">
                <a:latin typeface="Calibri"/>
                <a:cs typeface="Calibri"/>
              </a:rPr>
              <a:t>вторичной частичной адентии </a:t>
            </a:r>
            <a:r>
              <a:rPr sz="2500" spc="15" dirty="0">
                <a:latin typeface="Calibri"/>
                <a:cs typeface="Calibri"/>
              </a:rPr>
              <a:t>не </a:t>
            </a:r>
            <a:r>
              <a:rPr sz="2500" dirty="0">
                <a:latin typeface="Calibri"/>
                <a:cs typeface="Calibri"/>
              </a:rPr>
              <a:t>представляет  </a:t>
            </a:r>
            <a:r>
              <a:rPr sz="2500" spc="5" dirty="0">
                <a:latin typeface="Calibri"/>
                <a:cs typeface="Calibri"/>
              </a:rPr>
              <a:t>сложности. </a:t>
            </a:r>
            <a:r>
              <a:rPr sz="2500" spc="15" dirty="0">
                <a:latin typeface="Calibri"/>
                <a:cs typeface="Calibri"/>
              </a:rPr>
              <a:t>Сам </a:t>
            </a:r>
            <a:r>
              <a:rPr sz="2500" spc="-10" dirty="0">
                <a:latin typeface="Calibri"/>
                <a:cs typeface="Calibri"/>
              </a:rPr>
              <a:t>дефект, </a:t>
            </a:r>
            <a:r>
              <a:rPr sz="2500" dirty="0">
                <a:latin typeface="Calibri"/>
                <a:cs typeface="Calibri"/>
              </a:rPr>
              <a:t>его </a:t>
            </a:r>
            <a:r>
              <a:rPr sz="2500" spc="5" dirty="0">
                <a:latin typeface="Calibri"/>
                <a:cs typeface="Calibri"/>
              </a:rPr>
              <a:t>класс </a:t>
            </a:r>
            <a:r>
              <a:rPr sz="2500" spc="15" dirty="0">
                <a:latin typeface="Calibri"/>
                <a:cs typeface="Calibri"/>
              </a:rPr>
              <a:t>и </a:t>
            </a:r>
            <a:r>
              <a:rPr sz="2500" dirty="0">
                <a:latin typeface="Calibri"/>
                <a:cs typeface="Calibri"/>
              </a:rPr>
              <a:t>подкласс, </a:t>
            </a:r>
            <a:r>
              <a:rPr sz="2500" spc="10" dirty="0">
                <a:latin typeface="Calibri"/>
                <a:cs typeface="Calibri"/>
              </a:rPr>
              <a:t>а </a:t>
            </a:r>
            <a:r>
              <a:rPr sz="2500" dirty="0">
                <a:latin typeface="Calibri"/>
                <a:cs typeface="Calibri"/>
              </a:rPr>
              <a:t>также  </a:t>
            </a:r>
            <a:r>
              <a:rPr sz="2500" spc="5" dirty="0">
                <a:latin typeface="Calibri"/>
                <a:cs typeface="Calibri"/>
              </a:rPr>
              <a:t>характер жалоб </a:t>
            </a:r>
            <a:r>
              <a:rPr sz="2500" dirty="0">
                <a:latin typeface="Calibri"/>
                <a:cs typeface="Calibri"/>
              </a:rPr>
              <a:t>больного свидетельствуют </a:t>
            </a:r>
            <a:r>
              <a:rPr sz="2500" spc="15" dirty="0">
                <a:latin typeface="Calibri"/>
                <a:cs typeface="Calibri"/>
              </a:rPr>
              <a:t>о  </a:t>
            </a:r>
            <a:r>
              <a:rPr sz="2500" spc="5" dirty="0">
                <a:latin typeface="Calibri"/>
                <a:cs typeface="Calibri"/>
              </a:rPr>
              <a:t>нозологической </a:t>
            </a:r>
            <a:r>
              <a:rPr sz="2500" spc="10" dirty="0">
                <a:latin typeface="Calibri"/>
                <a:cs typeface="Calibri"/>
              </a:rPr>
              <a:t>форме.</a:t>
            </a:r>
            <a:endParaRPr sz="2500">
              <a:latin typeface="Calibri"/>
              <a:cs typeface="Calibri"/>
            </a:endParaRPr>
          </a:p>
          <a:p>
            <a:pPr marL="12700" marR="325120">
              <a:lnSpc>
                <a:spcPct val="101099"/>
              </a:lnSpc>
              <a:spcBef>
                <a:spcPts val="505"/>
              </a:spcBef>
            </a:pPr>
            <a:r>
              <a:rPr sz="2500" dirty="0">
                <a:latin typeface="Calibri"/>
                <a:cs typeface="Calibri"/>
              </a:rPr>
              <a:t>Предполагается, что </a:t>
            </a:r>
            <a:r>
              <a:rPr sz="2500" spc="5" dirty="0">
                <a:latin typeface="Calibri"/>
                <a:cs typeface="Calibri"/>
              </a:rPr>
              <a:t>всеми дополнительными  </a:t>
            </a:r>
            <a:r>
              <a:rPr sz="2500" spc="10" dirty="0">
                <a:latin typeface="Calibri"/>
                <a:cs typeface="Calibri"/>
              </a:rPr>
              <a:t>лабораторными </a:t>
            </a:r>
            <a:r>
              <a:rPr sz="2500" spc="-5" dirty="0">
                <a:latin typeface="Calibri"/>
                <a:cs typeface="Calibri"/>
              </a:rPr>
              <a:t>методами </a:t>
            </a:r>
            <a:r>
              <a:rPr sz="2500" spc="5" dirty="0">
                <a:latin typeface="Calibri"/>
                <a:cs typeface="Calibri"/>
              </a:rPr>
              <a:t>исследований </a:t>
            </a:r>
            <a:r>
              <a:rPr sz="2500" spc="15" dirty="0">
                <a:latin typeface="Calibri"/>
                <a:cs typeface="Calibri"/>
              </a:rPr>
              <a:t>не </a:t>
            </a:r>
            <a:r>
              <a:rPr sz="2500" spc="10" dirty="0">
                <a:latin typeface="Calibri"/>
                <a:cs typeface="Calibri"/>
              </a:rPr>
              <a:t>установлены  </a:t>
            </a:r>
            <a:r>
              <a:rPr sz="2500" spc="5" dirty="0">
                <a:latin typeface="Calibri"/>
                <a:cs typeface="Calibri"/>
              </a:rPr>
              <a:t>никакие </a:t>
            </a:r>
            <a:r>
              <a:rPr sz="2500" spc="10" dirty="0">
                <a:latin typeface="Calibri"/>
                <a:cs typeface="Calibri"/>
              </a:rPr>
              <a:t>другие изменения в </a:t>
            </a:r>
            <a:r>
              <a:rPr sz="2500" spc="5" dirty="0">
                <a:latin typeface="Calibri"/>
                <a:cs typeface="Calibri"/>
              </a:rPr>
              <a:t>органах </a:t>
            </a:r>
            <a:r>
              <a:rPr sz="2500" spc="15" dirty="0">
                <a:latin typeface="Calibri"/>
                <a:cs typeface="Calibri"/>
              </a:rPr>
              <a:t>и </a:t>
            </a:r>
            <a:r>
              <a:rPr sz="2500" dirty="0">
                <a:latin typeface="Calibri"/>
                <a:cs typeface="Calibri"/>
              </a:rPr>
              <a:t>тканях  </a:t>
            </a:r>
            <a:r>
              <a:rPr sz="2500" spc="5" dirty="0">
                <a:latin typeface="Calibri"/>
                <a:cs typeface="Calibri"/>
              </a:rPr>
              <a:t>зубочелюстной системы.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75739" y="3788409"/>
            <a:ext cx="6264910" cy="28562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7809" y="654049"/>
            <a:ext cx="8532495" cy="5034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99800"/>
              </a:lnSpc>
              <a:spcBef>
                <a:spcPts val="95"/>
              </a:spcBef>
            </a:pPr>
            <a:r>
              <a:rPr sz="2950" spc="-10" dirty="0">
                <a:latin typeface="Calibri"/>
                <a:cs typeface="Calibri"/>
              </a:rPr>
              <a:t>В </a:t>
            </a:r>
            <a:r>
              <a:rPr sz="2950" spc="-50" dirty="0">
                <a:latin typeface="Calibri"/>
                <a:cs typeface="Calibri"/>
              </a:rPr>
              <a:t>ходе </a:t>
            </a:r>
            <a:r>
              <a:rPr sz="2950" spc="-15" dirty="0">
                <a:latin typeface="Calibri"/>
                <a:cs typeface="Calibri"/>
              </a:rPr>
              <a:t>диагностического процесса </a:t>
            </a:r>
            <a:r>
              <a:rPr sz="2950" spc="-25" dirty="0">
                <a:latin typeface="Calibri"/>
                <a:cs typeface="Calibri"/>
              </a:rPr>
              <a:t>необходимо  </a:t>
            </a:r>
            <a:r>
              <a:rPr sz="2950" spc="-15" dirty="0">
                <a:latin typeface="Calibri"/>
                <a:cs typeface="Calibri"/>
              </a:rPr>
              <a:t>дифференцировать </a:t>
            </a:r>
            <a:r>
              <a:rPr sz="2950" spc="-10" dirty="0">
                <a:latin typeface="Calibri"/>
                <a:cs typeface="Calibri"/>
              </a:rPr>
              <a:t>первичную </a:t>
            </a:r>
            <a:r>
              <a:rPr sz="2950" spc="-15" dirty="0">
                <a:latin typeface="Calibri"/>
                <a:cs typeface="Calibri"/>
              </a:rPr>
              <a:t>адентию </a:t>
            </a:r>
            <a:r>
              <a:rPr sz="2950" spc="-25" dirty="0">
                <a:latin typeface="Calibri"/>
                <a:cs typeface="Calibri"/>
              </a:rPr>
              <a:t>от  </a:t>
            </a:r>
            <a:r>
              <a:rPr sz="2950" spc="-15" dirty="0">
                <a:latin typeface="Calibri"/>
                <a:cs typeface="Calibri"/>
              </a:rPr>
              <a:t>вторичной. </a:t>
            </a:r>
            <a:r>
              <a:rPr sz="2950" spc="-10" dirty="0">
                <a:latin typeface="Calibri"/>
                <a:cs typeface="Calibri"/>
              </a:rPr>
              <a:t>Для </a:t>
            </a:r>
            <a:r>
              <a:rPr sz="2950" spc="-15" dirty="0">
                <a:latin typeface="Calibri"/>
                <a:cs typeface="Calibri"/>
              </a:rPr>
              <a:t>первичной адентии </a:t>
            </a:r>
            <a:r>
              <a:rPr sz="2950" spc="-20" dirty="0">
                <a:latin typeface="Calibri"/>
                <a:cs typeface="Calibri"/>
              </a:rPr>
              <a:t>вследствие  отсутствия </a:t>
            </a:r>
            <a:r>
              <a:rPr sz="2950" spc="-15" dirty="0">
                <a:latin typeface="Calibri"/>
                <a:cs typeface="Calibri"/>
              </a:rPr>
              <a:t>зачатков </a:t>
            </a:r>
            <a:r>
              <a:rPr sz="2950" spc="-10" dirty="0">
                <a:latin typeface="Calibri"/>
                <a:cs typeface="Calibri"/>
              </a:rPr>
              <a:t>зубов </a:t>
            </a:r>
            <a:r>
              <a:rPr sz="2950" spc="-15" dirty="0">
                <a:latin typeface="Calibri"/>
                <a:cs typeface="Calibri"/>
              </a:rPr>
              <a:t>характерны недоразвитие  </a:t>
            </a:r>
            <a:r>
              <a:rPr sz="2950" spc="-5" dirty="0">
                <a:latin typeface="Calibri"/>
                <a:cs typeface="Calibri"/>
              </a:rPr>
              <a:t>в </a:t>
            </a:r>
            <a:r>
              <a:rPr sz="2950" spc="-10" dirty="0">
                <a:latin typeface="Calibri"/>
                <a:cs typeface="Calibri"/>
              </a:rPr>
              <a:t>данном </a:t>
            </a:r>
            <a:r>
              <a:rPr sz="2950" spc="-15" dirty="0">
                <a:latin typeface="Calibri"/>
                <a:cs typeface="Calibri"/>
              </a:rPr>
              <a:t>участке </a:t>
            </a:r>
            <a:r>
              <a:rPr sz="2950" spc="-20" dirty="0">
                <a:latin typeface="Calibri"/>
                <a:cs typeface="Calibri"/>
              </a:rPr>
              <a:t>альвеолярного отростка, его  </a:t>
            </a:r>
            <a:r>
              <a:rPr sz="2950" spc="-15" dirty="0">
                <a:latin typeface="Calibri"/>
                <a:cs typeface="Calibri"/>
              </a:rPr>
              <a:t>уплощение. </a:t>
            </a:r>
            <a:r>
              <a:rPr sz="2950" spc="-20" dirty="0">
                <a:latin typeface="Calibri"/>
                <a:cs typeface="Calibri"/>
              </a:rPr>
              <a:t>Нередко </a:t>
            </a:r>
            <a:r>
              <a:rPr sz="2950" spc="-10" dirty="0">
                <a:latin typeface="Calibri"/>
                <a:cs typeface="Calibri"/>
              </a:rPr>
              <a:t>первичная </a:t>
            </a:r>
            <a:r>
              <a:rPr sz="2950" spc="-15" dirty="0">
                <a:latin typeface="Calibri"/>
                <a:cs typeface="Calibri"/>
              </a:rPr>
              <a:t>адентия сочетается </a:t>
            </a:r>
            <a:r>
              <a:rPr sz="2950" spc="-5" dirty="0">
                <a:latin typeface="Calibri"/>
                <a:cs typeface="Calibri"/>
              </a:rPr>
              <a:t>с  </a:t>
            </a:r>
            <a:r>
              <a:rPr sz="2950" spc="-15" dirty="0">
                <a:latin typeface="Calibri"/>
                <a:cs typeface="Calibri"/>
              </a:rPr>
              <a:t>диастемами </a:t>
            </a:r>
            <a:r>
              <a:rPr sz="2950" spc="-10" dirty="0">
                <a:latin typeface="Calibri"/>
                <a:cs typeface="Calibri"/>
              </a:rPr>
              <a:t>и </a:t>
            </a:r>
            <a:r>
              <a:rPr sz="2950" spc="-15" dirty="0">
                <a:latin typeface="Calibri"/>
                <a:cs typeface="Calibri"/>
              </a:rPr>
              <a:t>тремами, аномалией </a:t>
            </a:r>
            <a:r>
              <a:rPr sz="2950" spc="-10" dirty="0">
                <a:latin typeface="Calibri"/>
                <a:cs typeface="Calibri"/>
              </a:rPr>
              <a:t>формы</a:t>
            </a:r>
            <a:r>
              <a:rPr sz="2950" spc="-20" dirty="0">
                <a:latin typeface="Calibri"/>
                <a:cs typeface="Calibri"/>
              </a:rPr>
              <a:t> </a:t>
            </a:r>
            <a:r>
              <a:rPr sz="2950" spc="-15" dirty="0">
                <a:latin typeface="Calibri"/>
                <a:cs typeface="Calibri"/>
              </a:rPr>
              <a:t>зубов.</a:t>
            </a:r>
            <a:endParaRPr sz="2950">
              <a:latin typeface="Calibri"/>
              <a:cs typeface="Calibri"/>
            </a:endParaRPr>
          </a:p>
          <a:p>
            <a:pPr marL="12700" marR="20320">
              <a:lnSpc>
                <a:spcPct val="100000"/>
              </a:lnSpc>
              <a:spcBef>
                <a:spcPts val="580"/>
              </a:spcBef>
            </a:pPr>
            <a:r>
              <a:rPr sz="2950" spc="-15" dirty="0">
                <a:latin typeface="Calibri"/>
                <a:cs typeface="Calibri"/>
              </a:rPr>
              <a:t>Первичная адентия </a:t>
            </a:r>
            <a:r>
              <a:rPr sz="2950" spc="-10" dirty="0">
                <a:latin typeface="Calibri"/>
                <a:cs typeface="Calibri"/>
              </a:rPr>
              <a:t>при </a:t>
            </a:r>
            <a:r>
              <a:rPr sz="2950" spc="-15" dirty="0">
                <a:latin typeface="Calibri"/>
                <a:cs typeface="Calibri"/>
              </a:rPr>
              <a:t>ретенции, </a:t>
            </a:r>
            <a:r>
              <a:rPr sz="2950" spc="-20" dirty="0">
                <a:latin typeface="Calibri"/>
                <a:cs typeface="Calibri"/>
              </a:rPr>
              <a:t>как </a:t>
            </a:r>
            <a:r>
              <a:rPr sz="2950" spc="-10" dirty="0">
                <a:latin typeface="Calibri"/>
                <a:cs typeface="Calibri"/>
              </a:rPr>
              <a:t>правило,  </a:t>
            </a:r>
            <a:r>
              <a:rPr sz="2950" spc="-20" dirty="0">
                <a:latin typeface="Calibri"/>
                <a:cs typeface="Calibri"/>
              </a:rPr>
              <a:t>диагностируется </a:t>
            </a:r>
            <a:r>
              <a:rPr sz="2950" spc="-10" dirty="0">
                <a:latin typeface="Calibri"/>
                <a:cs typeface="Calibri"/>
              </a:rPr>
              <a:t>после </a:t>
            </a:r>
            <a:r>
              <a:rPr sz="2950" spc="-20" dirty="0">
                <a:latin typeface="Calibri"/>
                <a:cs typeface="Calibri"/>
              </a:rPr>
              <a:t>рентгенологического  </a:t>
            </a:r>
            <a:r>
              <a:rPr sz="2950" spc="-15" dirty="0">
                <a:latin typeface="Calibri"/>
                <a:cs typeface="Calibri"/>
              </a:rPr>
              <a:t>обследования. Возможна постановка </a:t>
            </a:r>
            <a:r>
              <a:rPr sz="2950" spc="-10" dirty="0">
                <a:latin typeface="Calibri"/>
                <a:cs typeface="Calibri"/>
              </a:rPr>
              <a:t>диагноза после  пальпации, но </a:t>
            </a:r>
            <a:r>
              <a:rPr sz="2950" spc="-5" dirty="0">
                <a:latin typeface="Calibri"/>
                <a:cs typeface="Calibri"/>
              </a:rPr>
              <a:t>с </a:t>
            </a:r>
            <a:r>
              <a:rPr sz="2950" spc="-20" dirty="0">
                <a:latin typeface="Calibri"/>
                <a:cs typeface="Calibri"/>
              </a:rPr>
              <a:t>последующей</a:t>
            </a:r>
            <a:r>
              <a:rPr sz="2950" spc="-30" dirty="0">
                <a:latin typeface="Calibri"/>
                <a:cs typeface="Calibri"/>
              </a:rPr>
              <a:t> </a:t>
            </a:r>
            <a:r>
              <a:rPr sz="2950" spc="-15" dirty="0">
                <a:latin typeface="Calibri"/>
                <a:cs typeface="Calibri"/>
              </a:rPr>
              <a:t>рентгенографией.</a:t>
            </a:r>
            <a:endParaRPr sz="2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33750" y="497840"/>
            <a:ext cx="247332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Этиология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33220"/>
            <a:ext cx="7976870" cy="41744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207645">
              <a:lnSpc>
                <a:spcPts val="2800"/>
              </a:lnSpc>
              <a:spcBef>
                <a:spcPts val="200"/>
              </a:spcBef>
            </a:pPr>
            <a:r>
              <a:rPr sz="2350" spc="-20" dirty="0">
                <a:latin typeface="Calibri"/>
                <a:cs typeface="Calibri"/>
              </a:rPr>
              <a:t>Патологическое </a:t>
            </a:r>
            <a:r>
              <a:rPr sz="2350" spc="-15" dirty="0">
                <a:latin typeface="Calibri"/>
                <a:cs typeface="Calibri"/>
              </a:rPr>
              <a:t>состояние, обусловленное </a:t>
            </a:r>
            <a:r>
              <a:rPr sz="2350" spc="-20" dirty="0">
                <a:latin typeface="Calibri"/>
                <a:cs typeface="Calibri"/>
              </a:rPr>
              <a:t>нарушением  </a:t>
            </a:r>
            <a:r>
              <a:rPr sz="2350" spc="-10" dirty="0">
                <a:latin typeface="Calibri"/>
                <a:cs typeface="Calibri"/>
              </a:rPr>
              <a:t>непрерывности </a:t>
            </a:r>
            <a:r>
              <a:rPr sz="2350" spc="-20" dirty="0">
                <a:latin typeface="Calibri"/>
                <a:cs typeface="Calibri"/>
              </a:rPr>
              <a:t>зубного </a:t>
            </a:r>
            <a:r>
              <a:rPr sz="2350" spc="-10" dirty="0">
                <a:latin typeface="Calibri"/>
                <a:cs typeface="Calibri"/>
              </a:rPr>
              <a:t>ряда, </a:t>
            </a:r>
            <a:r>
              <a:rPr sz="2350" spc="-55" dirty="0">
                <a:latin typeface="Calibri"/>
                <a:cs typeface="Calibri"/>
              </a:rPr>
              <a:t>т. </a:t>
            </a:r>
            <a:r>
              <a:rPr sz="2350" spc="-5" dirty="0">
                <a:latin typeface="Calibri"/>
                <a:cs typeface="Calibri"/>
              </a:rPr>
              <a:t>е. </a:t>
            </a:r>
            <a:r>
              <a:rPr sz="2350" spc="-20" dirty="0">
                <a:latin typeface="Calibri"/>
                <a:cs typeface="Calibri"/>
              </a:rPr>
              <a:t>отсутствием </a:t>
            </a:r>
            <a:r>
              <a:rPr sz="2350" spc="-10" dirty="0">
                <a:latin typeface="Calibri"/>
                <a:cs typeface="Calibri"/>
              </a:rPr>
              <a:t>зубов </a:t>
            </a:r>
            <a:r>
              <a:rPr sz="2350" spc="-5" dirty="0">
                <a:latin typeface="Calibri"/>
                <a:cs typeface="Calibri"/>
              </a:rPr>
              <a:t>в  </a:t>
            </a:r>
            <a:r>
              <a:rPr sz="2350" spc="-15" dirty="0">
                <a:latin typeface="Calibri"/>
                <a:cs typeface="Calibri"/>
              </a:rPr>
              <a:t>зубочелюстной системе, называется </a:t>
            </a:r>
            <a:r>
              <a:rPr sz="2350" b="1" spc="-10" dirty="0">
                <a:latin typeface="Calibri"/>
                <a:cs typeface="Calibri"/>
              </a:rPr>
              <a:t>частичной </a:t>
            </a:r>
            <a:r>
              <a:rPr sz="2350" b="1" spc="-15" dirty="0">
                <a:latin typeface="Calibri"/>
                <a:cs typeface="Calibri"/>
              </a:rPr>
              <a:t>вторичной  адентией </a:t>
            </a:r>
            <a:r>
              <a:rPr sz="2350" spc="-10" dirty="0">
                <a:latin typeface="Calibri"/>
                <a:cs typeface="Calibri"/>
              </a:rPr>
              <a:t>или </a:t>
            </a:r>
            <a:r>
              <a:rPr sz="2350" b="1" spc="-15" dirty="0">
                <a:latin typeface="Calibri"/>
                <a:cs typeface="Calibri"/>
              </a:rPr>
              <a:t>дефектом зубного </a:t>
            </a:r>
            <a:r>
              <a:rPr sz="2350" b="1" dirty="0">
                <a:latin typeface="Calibri"/>
                <a:cs typeface="Calibri"/>
              </a:rPr>
              <a:t>ряда</a:t>
            </a:r>
            <a:r>
              <a:rPr sz="2350" dirty="0">
                <a:latin typeface="Calibri"/>
                <a:cs typeface="Calibri"/>
              </a:rPr>
              <a:t>. </a:t>
            </a:r>
            <a:r>
              <a:rPr sz="2350" spc="-15" dirty="0">
                <a:latin typeface="Calibri"/>
                <a:cs typeface="Calibri"/>
              </a:rPr>
              <a:t>Причинами </a:t>
            </a:r>
            <a:r>
              <a:rPr sz="2350" spc="-20" dirty="0">
                <a:latin typeface="Calibri"/>
                <a:cs typeface="Calibri"/>
              </a:rPr>
              <a:t>его </a:t>
            </a:r>
            <a:r>
              <a:rPr sz="2350" spc="-10" dirty="0">
                <a:latin typeface="Calibri"/>
                <a:cs typeface="Calibri"/>
              </a:rPr>
              <a:t>могут  быть:</a:t>
            </a:r>
            <a:endParaRPr sz="23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200">
              <a:latin typeface="Times New Roman"/>
              <a:cs typeface="Times New Roman"/>
            </a:endParaRPr>
          </a:p>
          <a:p>
            <a:pPr marL="262255" marR="1858010" indent="-250190">
              <a:lnSpc>
                <a:spcPts val="2800"/>
              </a:lnSpc>
              <a:buFont typeface="Arial"/>
              <a:buChar char="•"/>
              <a:tabLst>
                <a:tab pos="262255" algn="l"/>
                <a:tab pos="262890" algn="l"/>
              </a:tabLst>
            </a:pPr>
            <a:r>
              <a:rPr sz="2350" spc="-15" dirty="0">
                <a:latin typeface="Calibri"/>
                <a:cs typeface="Calibri"/>
              </a:rPr>
              <a:t>нарушения, возникающие при формировании  зубочелюстной системы:</a:t>
            </a:r>
            <a:endParaRPr sz="2350">
              <a:latin typeface="Calibri"/>
              <a:cs typeface="Calibri"/>
            </a:endParaRPr>
          </a:p>
          <a:p>
            <a:pPr marL="262890" indent="-250190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262255" algn="l"/>
                <a:tab pos="262890" algn="l"/>
              </a:tabLst>
            </a:pPr>
            <a:r>
              <a:rPr sz="2350" spc="-10" dirty="0">
                <a:latin typeface="Calibri"/>
                <a:cs typeface="Calibri"/>
              </a:rPr>
              <a:t>первичная </a:t>
            </a:r>
            <a:r>
              <a:rPr sz="2350" spc="-15" dirty="0">
                <a:latin typeface="Calibri"/>
                <a:cs typeface="Calibri"/>
              </a:rPr>
              <a:t>частичная адентия, </a:t>
            </a:r>
            <a:r>
              <a:rPr sz="2350" spc="-10" dirty="0">
                <a:latin typeface="Calibri"/>
                <a:cs typeface="Calibri"/>
              </a:rPr>
              <a:t>вызванная </a:t>
            </a:r>
            <a:r>
              <a:rPr sz="2350" spc="-20" dirty="0">
                <a:latin typeface="Calibri"/>
                <a:cs typeface="Calibri"/>
              </a:rPr>
              <a:t>отсутствием</a:t>
            </a:r>
            <a:r>
              <a:rPr sz="2350" spc="-10" dirty="0">
                <a:latin typeface="Calibri"/>
                <a:cs typeface="Calibri"/>
              </a:rPr>
              <a:t> зубов;</a:t>
            </a:r>
            <a:endParaRPr sz="2350">
              <a:latin typeface="Calibri"/>
              <a:cs typeface="Calibri"/>
            </a:endParaRPr>
          </a:p>
          <a:p>
            <a:pPr marL="262255" marR="440690" indent="-250190">
              <a:lnSpc>
                <a:spcPts val="2800"/>
              </a:lnSpc>
              <a:spcBef>
                <a:spcPts val="550"/>
              </a:spcBef>
              <a:buFont typeface="Arial"/>
              <a:buChar char="•"/>
              <a:tabLst>
                <a:tab pos="262255" algn="l"/>
                <a:tab pos="262890" algn="l"/>
              </a:tabLst>
            </a:pPr>
            <a:r>
              <a:rPr sz="2350" spc="-10" dirty="0">
                <a:latin typeface="Calibri"/>
                <a:cs typeface="Calibri"/>
              </a:rPr>
              <a:t>неправильное </a:t>
            </a:r>
            <a:r>
              <a:rPr sz="2350" spc="-15" dirty="0">
                <a:latin typeface="Calibri"/>
                <a:cs typeface="Calibri"/>
              </a:rPr>
              <a:t>развитие </a:t>
            </a:r>
            <a:r>
              <a:rPr sz="2350" spc="-20" dirty="0">
                <a:latin typeface="Calibri"/>
                <a:cs typeface="Calibri"/>
              </a:rPr>
              <a:t>зачатков </a:t>
            </a:r>
            <a:r>
              <a:rPr sz="2350" spc="-15" dirty="0">
                <a:latin typeface="Calibri"/>
                <a:cs typeface="Calibri"/>
              </a:rPr>
              <a:t>зубов (ретенированные  зубы).</a:t>
            </a:r>
            <a:endParaRPr sz="23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6240" y="948689"/>
            <a:ext cx="8408670" cy="45364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590" y="220979"/>
            <a:ext cx="8280400" cy="33731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99600"/>
              </a:lnSpc>
              <a:spcBef>
                <a:spcPts val="105"/>
              </a:spcBef>
            </a:pPr>
            <a:r>
              <a:rPr sz="3150" spc="-20" dirty="0">
                <a:latin typeface="Calibri"/>
                <a:cs typeface="Calibri"/>
              </a:rPr>
              <a:t>Вторичная </a:t>
            </a:r>
            <a:r>
              <a:rPr sz="3150" spc="-15" dirty="0">
                <a:latin typeface="Calibri"/>
                <a:cs typeface="Calibri"/>
              </a:rPr>
              <a:t>частичная адентия </a:t>
            </a:r>
            <a:r>
              <a:rPr sz="3150" spc="-25" dirty="0">
                <a:latin typeface="Calibri"/>
                <a:cs typeface="Calibri"/>
              </a:rPr>
              <a:t>как  </a:t>
            </a:r>
            <a:r>
              <a:rPr sz="3150" spc="-15" dirty="0">
                <a:latin typeface="Calibri"/>
                <a:cs typeface="Calibri"/>
              </a:rPr>
              <a:t>неосложненная форма </a:t>
            </a:r>
            <a:r>
              <a:rPr sz="3150" spc="-25" dirty="0">
                <a:latin typeface="Calibri"/>
                <a:cs typeface="Calibri"/>
              </a:rPr>
              <a:t>должна </a:t>
            </a:r>
            <a:r>
              <a:rPr sz="3150" spc="-15" dirty="0">
                <a:latin typeface="Calibri"/>
                <a:cs typeface="Calibri"/>
              </a:rPr>
              <a:t>быть  дифференцирована </a:t>
            </a:r>
            <a:r>
              <a:rPr sz="3150" spc="-20" dirty="0">
                <a:latin typeface="Calibri"/>
                <a:cs typeface="Calibri"/>
              </a:rPr>
              <a:t>от сопутствующих  заболеваний, </a:t>
            </a:r>
            <a:r>
              <a:rPr sz="3150" spc="-15" dirty="0">
                <a:latin typeface="Calibri"/>
                <a:cs typeface="Calibri"/>
              </a:rPr>
              <a:t>например </a:t>
            </a:r>
            <a:r>
              <a:rPr sz="3150" spc="-30" dirty="0">
                <a:latin typeface="Calibri"/>
                <a:cs typeface="Calibri"/>
              </a:rPr>
              <a:t>пародонтоза </a:t>
            </a:r>
            <a:r>
              <a:rPr sz="3150" spc="-10" dirty="0">
                <a:latin typeface="Calibri"/>
                <a:cs typeface="Calibri"/>
              </a:rPr>
              <a:t>(без  видимой </a:t>
            </a:r>
            <a:r>
              <a:rPr sz="3150" spc="-25" dirty="0">
                <a:latin typeface="Calibri"/>
                <a:cs typeface="Calibri"/>
              </a:rPr>
              <a:t>патологической </a:t>
            </a:r>
            <a:r>
              <a:rPr sz="3150" spc="-20" dirty="0">
                <a:latin typeface="Calibri"/>
                <a:cs typeface="Calibri"/>
              </a:rPr>
              <a:t>подвижности зубов </a:t>
            </a:r>
            <a:r>
              <a:rPr sz="3150" spc="-10" dirty="0">
                <a:latin typeface="Calibri"/>
                <a:cs typeface="Calibri"/>
              </a:rPr>
              <a:t>и  </a:t>
            </a:r>
            <a:r>
              <a:rPr sz="3150" spc="-25" dirty="0">
                <a:latin typeface="Calibri"/>
                <a:cs typeface="Calibri"/>
              </a:rPr>
              <a:t>отсутствии </a:t>
            </a:r>
            <a:r>
              <a:rPr sz="3150" spc="-15" dirty="0">
                <a:latin typeface="Calibri"/>
                <a:cs typeface="Calibri"/>
              </a:rPr>
              <a:t>субъективных неприятных  </a:t>
            </a:r>
            <a:r>
              <a:rPr sz="3150" spc="-20" dirty="0">
                <a:latin typeface="Calibri"/>
                <a:cs typeface="Calibri"/>
              </a:rPr>
              <a:t>ощущений), осложненного </a:t>
            </a:r>
            <a:r>
              <a:rPr sz="3150" spc="-15" dirty="0">
                <a:latin typeface="Calibri"/>
                <a:cs typeface="Calibri"/>
              </a:rPr>
              <a:t>вторичной</a:t>
            </a:r>
            <a:r>
              <a:rPr sz="3150" spc="-35" dirty="0">
                <a:latin typeface="Calibri"/>
                <a:cs typeface="Calibri"/>
              </a:rPr>
              <a:t> </a:t>
            </a:r>
            <a:r>
              <a:rPr sz="3150" spc="-15" dirty="0">
                <a:latin typeface="Calibri"/>
                <a:cs typeface="Calibri"/>
              </a:rPr>
              <a:t>адентией.</a:t>
            </a:r>
            <a:endParaRPr sz="315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79520" y="3404870"/>
            <a:ext cx="4823460" cy="31216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100" y="438150"/>
            <a:ext cx="7957184" cy="3437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spc="-20" dirty="0">
                <a:latin typeface="Calibri"/>
                <a:cs typeface="Calibri"/>
              </a:rPr>
              <a:t>Если </a:t>
            </a:r>
            <a:r>
              <a:rPr sz="3200" spc="-10" dirty="0">
                <a:latin typeface="Calibri"/>
                <a:cs typeface="Calibri"/>
              </a:rPr>
              <a:t>вторичная </a:t>
            </a:r>
            <a:r>
              <a:rPr sz="3200" spc="-5" dirty="0">
                <a:latin typeface="Calibri"/>
                <a:cs typeface="Calibri"/>
              </a:rPr>
              <a:t>частичная </a:t>
            </a:r>
            <a:r>
              <a:rPr sz="3200" spc="-10" dirty="0">
                <a:latin typeface="Calibri"/>
                <a:cs typeface="Calibri"/>
              </a:rPr>
              <a:t>адентия </a:t>
            </a:r>
            <a:r>
              <a:rPr sz="3200" spc="-15" dirty="0">
                <a:latin typeface="Calibri"/>
                <a:cs typeface="Calibri"/>
              </a:rPr>
              <a:t>сочетается  </a:t>
            </a:r>
            <a:r>
              <a:rPr sz="3200" dirty="0">
                <a:latin typeface="Calibri"/>
                <a:cs typeface="Calibri"/>
              </a:rPr>
              <a:t>с </a:t>
            </a:r>
            <a:r>
              <a:rPr sz="3200" spc="-15" dirty="0">
                <a:latin typeface="Calibri"/>
                <a:cs typeface="Calibri"/>
              </a:rPr>
              <a:t>патологической </a:t>
            </a:r>
            <a:r>
              <a:rPr sz="3200" spc="-10" dirty="0">
                <a:latin typeface="Calibri"/>
                <a:cs typeface="Calibri"/>
              </a:rPr>
              <a:t>стираемостью </a:t>
            </a:r>
            <a:r>
              <a:rPr sz="3200" spc="-15" dirty="0">
                <a:latin typeface="Calibri"/>
                <a:cs typeface="Calibri"/>
              </a:rPr>
              <a:t>твердых  </a:t>
            </a:r>
            <a:r>
              <a:rPr sz="3200" spc="-10" dirty="0">
                <a:latin typeface="Calibri"/>
                <a:cs typeface="Calibri"/>
              </a:rPr>
              <a:t>тканей сохранившихся зубов, </a:t>
            </a:r>
            <a:r>
              <a:rPr sz="3200" spc="-5" dirty="0">
                <a:latin typeface="Calibri"/>
                <a:cs typeface="Calibri"/>
              </a:rPr>
              <a:t>принципиально  важно </a:t>
            </a:r>
            <a:r>
              <a:rPr sz="3200" spc="-10" dirty="0">
                <a:latin typeface="Calibri"/>
                <a:cs typeface="Calibri"/>
              </a:rPr>
              <a:t>установить, </a:t>
            </a:r>
            <a:r>
              <a:rPr sz="3200" spc="-5" dirty="0">
                <a:latin typeface="Calibri"/>
                <a:cs typeface="Calibri"/>
              </a:rPr>
              <a:t>есть </a:t>
            </a:r>
            <a:r>
              <a:rPr sz="3200" dirty="0">
                <a:latin typeface="Calibri"/>
                <a:cs typeface="Calibri"/>
              </a:rPr>
              <a:t>ли </a:t>
            </a:r>
            <a:r>
              <a:rPr sz="3200" spc="-10" dirty="0">
                <a:latin typeface="Calibri"/>
                <a:cs typeface="Calibri"/>
              </a:rPr>
              <a:t>снижение высоты  нижнего </a:t>
            </a:r>
            <a:r>
              <a:rPr sz="3200" spc="-50" dirty="0">
                <a:latin typeface="Calibri"/>
                <a:cs typeface="Calibri"/>
              </a:rPr>
              <a:t>отдела </a:t>
            </a:r>
            <a:r>
              <a:rPr sz="3200" spc="-5" dirty="0">
                <a:latin typeface="Calibri"/>
                <a:cs typeface="Calibri"/>
              </a:rPr>
              <a:t>лица </a:t>
            </a:r>
            <a:r>
              <a:rPr sz="3200" dirty="0">
                <a:latin typeface="Calibri"/>
                <a:cs typeface="Calibri"/>
              </a:rPr>
              <a:t>в </a:t>
            </a:r>
            <a:r>
              <a:rPr sz="3200" spc="-10" dirty="0">
                <a:latin typeface="Calibri"/>
                <a:cs typeface="Calibri"/>
              </a:rPr>
              <a:t>центральной  </a:t>
            </a:r>
            <a:r>
              <a:rPr sz="3200" spc="-5" dirty="0">
                <a:latin typeface="Calibri"/>
                <a:cs typeface="Calibri"/>
              </a:rPr>
              <a:t>окклюзии. </a:t>
            </a:r>
            <a:r>
              <a:rPr sz="3200" spc="-15" dirty="0">
                <a:latin typeface="Calibri"/>
                <a:cs typeface="Calibri"/>
              </a:rPr>
              <a:t>Это </a:t>
            </a:r>
            <a:r>
              <a:rPr sz="3200" spc="-10" dirty="0">
                <a:latin typeface="Calibri"/>
                <a:cs typeface="Calibri"/>
              </a:rPr>
              <a:t>существенно </a:t>
            </a:r>
            <a:r>
              <a:rPr sz="3200" spc="-15" dirty="0">
                <a:latin typeface="Calibri"/>
                <a:cs typeface="Calibri"/>
              </a:rPr>
              <a:t>влияет </a:t>
            </a:r>
            <a:r>
              <a:rPr sz="3200" spc="-5" dirty="0">
                <a:latin typeface="Calibri"/>
                <a:cs typeface="Calibri"/>
              </a:rPr>
              <a:t>на план  лечения.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636009" y="3788409"/>
            <a:ext cx="4554220" cy="25920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73989" y="111760"/>
          <a:ext cx="8871585" cy="65595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7880"/>
                <a:gridCol w="2160270"/>
                <a:gridCol w="4608830"/>
              </a:tblGrid>
              <a:tr h="818514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Определение показаний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к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применению 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ортопедических</a:t>
                      </a:r>
                      <a:r>
                        <a:rPr sz="14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конструкций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при частичной 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вторичной</a:t>
                      </a:r>
                      <a:r>
                        <a:rPr sz="14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адентии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089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595"/>
                        </a:lnSpc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Обследование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095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sz="1400" b="1" spc="-20" dirty="0">
                          <a:latin typeface="Times New Roman"/>
                          <a:cs typeface="Times New Roman"/>
                        </a:rPr>
                        <a:t>Методы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Способ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Критерии оценки</a:t>
                      </a:r>
                      <a:r>
                        <a:rPr sz="14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результатов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60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1.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Субъективные: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0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Собеседование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60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Жалобы,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беспокоящие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пациента в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связи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заболе-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</a:tr>
              <a:tr h="4089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59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а)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жалобы;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59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ванием. Степень эффективности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ранее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проведен-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б)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анамнез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ного терапевтического, ортопедического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лечения;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</a:tr>
              <a:tr h="4089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перенесенные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заболевания (болезнь Боткина,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60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ТБЦ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 др.),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аллергологический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статус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2.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Объективные: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Визуальное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Проявление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признаков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заболевания на лице,</a:t>
                      </a:r>
                      <a:r>
                        <a:rPr sz="14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обу-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</a:tr>
              <a:tr h="4089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а) физический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осмотр;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изучение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словленное отсутствием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зубов, характер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сте-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60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пень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открывания рта, состояние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ВНЧС.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</a:tr>
              <a:tr h="4089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59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Изменения слизистой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полости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рта.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Топография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дефекта.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</a:tr>
              <a:tr h="4095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60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Изменения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зубных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рядах.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</a:tr>
              <a:tr h="4102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59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Высота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клинических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коронок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опорных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зубов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73989" y="111760"/>
          <a:ext cx="8801735" cy="65620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54910"/>
                <a:gridCol w="1678939"/>
                <a:gridCol w="4650740"/>
              </a:tblGrid>
              <a:tr h="47625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850"/>
                        </a:lnSpc>
                      </a:pP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Обследование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38124">
                <a:tc>
                  <a:txBody>
                    <a:bodyPr/>
                    <a:lstStyle/>
                    <a:p>
                      <a:pPr>
                        <a:lnSpc>
                          <a:spcPts val="1775"/>
                        </a:lnSpc>
                      </a:pPr>
                      <a:r>
                        <a:rPr sz="1600" b="1" spc="-20" dirty="0">
                          <a:latin typeface="Times New Roman"/>
                          <a:cs typeface="Times New Roman"/>
                        </a:rPr>
                        <a:t>Методы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75"/>
                        </a:lnSpc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Способ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ts val="1775"/>
                        </a:lnSpc>
                      </a:pP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Критерии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оценки</a:t>
                      </a:r>
                      <a:r>
                        <a:rPr sz="16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30" dirty="0">
                          <a:latin typeface="Times New Roman"/>
                          <a:cs typeface="Times New Roman"/>
                        </a:rPr>
                        <a:t>результатов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</a:tr>
              <a:tr h="432435">
                <a:tc>
                  <a:txBody>
                    <a:bodyPr/>
                    <a:lstStyle/>
                    <a:p>
                      <a:pPr>
                        <a:lnSpc>
                          <a:spcPts val="1850"/>
                        </a:lnSpc>
                        <a:spcBef>
                          <a:spcPts val="1455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б)</a:t>
                      </a: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перкуссия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847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50"/>
                        </a:lnSpc>
                        <a:spcBef>
                          <a:spcPts val="1455"/>
                        </a:spcBef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Использование: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847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ts val="1850"/>
                        </a:lnSpc>
                        <a:spcBef>
                          <a:spcPts val="1455"/>
                        </a:spcBef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Состояние опорного 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аппарата </a:t>
                      </a: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зуба</a:t>
                      </a:r>
                      <a:r>
                        <a:rPr sz="16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(болезнен-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847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</a:tr>
              <a:tr h="432435">
                <a:tc>
                  <a:txBody>
                    <a:bodyPr/>
                    <a:lstStyle/>
                    <a:p>
                      <a:pPr>
                        <a:lnSpc>
                          <a:spcPts val="1845"/>
                        </a:lnSpc>
                        <a:spcBef>
                          <a:spcPts val="1460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пальпация;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854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45"/>
                        </a:lnSpc>
                        <a:spcBef>
                          <a:spcPts val="1460"/>
                        </a:spcBef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пинцета,</a:t>
                      </a:r>
                      <a:r>
                        <a:rPr sz="16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зонда,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854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ts val="1845"/>
                        </a:lnSpc>
                        <a:spcBef>
                          <a:spcPts val="1460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ность,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подвижность).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Степень 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податливости</a:t>
                      </a:r>
                      <a:r>
                        <a:rPr sz="16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сли-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854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</a:tr>
              <a:tr h="4324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50"/>
                        </a:lnSpc>
                        <a:spcBef>
                          <a:spcPts val="1455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пальпации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847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ts val="1850"/>
                        </a:lnSpc>
                        <a:spcBef>
                          <a:spcPts val="1455"/>
                        </a:spcBef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зистой. </a:t>
                      </a: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Глубина 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зубодесневого кармана.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Состоя-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847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</a:tr>
              <a:tr h="4324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ts val="1845"/>
                        </a:lnSpc>
                        <a:spcBef>
                          <a:spcPts val="1460"/>
                        </a:spcBef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ние тканей периодонта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опорных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зубов.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854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</a:tr>
              <a:tr h="6483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850"/>
                        </a:lnSpc>
                        <a:spcBef>
                          <a:spcPts val="1200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в)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 инструментальные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850"/>
                        </a:lnSpc>
                        <a:spcBef>
                          <a:spcPts val="1200"/>
                        </a:spcBef>
                      </a:pP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соответствую-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635">
                        <a:lnSpc>
                          <a:spcPts val="1850"/>
                        </a:lnSpc>
                        <a:spcBef>
                          <a:spcPts val="1200"/>
                        </a:spcBef>
                      </a:pP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Качество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пломбирования 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корневых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каналов.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</a:tr>
              <a:tr h="432435">
                <a:tc>
                  <a:txBody>
                    <a:bodyPr/>
                    <a:lstStyle/>
                    <a:p>
                      <a:pPr>
                        <a:lnSpc>
                          <a:spcPts val="1845"/>
                        </a:lnSpc>
                        <a:spcBef>
                          <a:spcPts val="1460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 аппаратурные: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854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45"/>
                        </a:lnSpc>
                        <a:spcBef>
                          <a:spcPts val="1460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щих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аппаратов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854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ts val="1845"/>
                        </a:lnSpc>
                        <a:spcBef>
                          <a:spcPts val="1460"/>
                        </a:spcBef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Состояние </a:t>
                      </a: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пульпы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опорных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зубов,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тонуса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мышц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854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</a:tr>
              <a:tr h="6483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850"/>
                        </a:lnSpc>
                        <a:spcBef>
                          <a:spcPts val="1200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рентгенографические;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635">
                        <a:lnSpc>
                          <a:spcPts val="1850"/>
                        </a:lnSpc>
                        <a:spcBef>
                          <a:spcPts val="1200"/>
                        </a:spcBef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лица.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</a:tr>
              <a:tr h="6483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845"/>
                        </a:lnSpc>
                        <a:spcBef>
                          <a:spcPts val="1205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электроодонтометрия;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</a:tr>
              <a:tr h="432435">
                <a:tc>
                  <a:txBody>
                    <a:bodyPr/>
                    <a:lstStyle/>
                    <a:p>
                      <a:pPr>
                        <a:lnSpc>
                          <a:spcPts val="1850"/>
                        </a:lnSpc>
                        <a:spcBef>
                          <a:spcPts val="1455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гальванометрия;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847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</a:tr>
              <a:tr h="432434">
                <a:tc>
                  <a:txBody>
                    <a:bodyPr/>
                    <a:lstStyle/>
                    <a:p>
                      <a:pPr>
                        <a:lnSpc>
                          <a:spcPts val="1845"/>
                        </a:lnSpc>
                        <a:spcBef>
                          <a:spcPts val="1460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–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миография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6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др.;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854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</a:tr>
              <a:tr h="432435">
                <a:tc>
                  <a:txBody>
                    <a:bodyPr/>
                    <a:lstStyle/>
                    <a:p>
                      <a:pPr>
                        <a:lnSpc>
                          <a:spcPts val="1850"/>
                        </a:lnSpc>
                        <a:spcBef>
                          <a:spcPts val="1455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лабораторные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847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50"/>
                        </a:lnSpc>
                        <a:spcBef>
                          <a:spcPts val="1455"/>
                        </a:spcBef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лабораторного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847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ts val="1850"/>
                        </a:lnSpc>
                        <a:spcBef>
                          <a:spcPts val="1455"/>
                        </a:spcBef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Состояние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крови,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слюны, 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мочи;</a:t>
                      </a: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гистологическое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847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</a:tr>
              <a:tr h="4337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55"/>
                        </a:lnSpc>
                        <a:spcBef>
                          <a:spcPts val="1460"/>
                        </a:spcBef>
                      </a:pP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оборудования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854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ts val="1855"/>
                        </a:lnSpc>
                        <a:spcBef>
                          <a:spcPts val="1460"/>
                        </a:spcBef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состояние слизистой оболочки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полости</a:t>
                      </a: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рта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854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8EB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69489" y="497840"/>
            <a:ext cx="460057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Список</a:t>
            </a:r>
            <a:r>
              <a:rPr spc="-85" dirty="0"/>
              <a:t> </a:t>
            </a:r>
            <a:r>
              <a:rPr spc="-10" dirty="0"/>
              <a:t>литературы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33220"/>
            <a:ext cx="7969884" cy="439166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300990" marR="170180" indent="-288290" algn="just">
              <a:lnSpc>
                <a:spcPts val="2150"/>
              </a:lnSpc>
              <a:spcBef>
                <a:spcPts val="170"/>
              </a:spcBef>
              <a:buAutoNum type="arabicPeriod"/>
              <a:tabLst>
                <a:tab pos="300990" algn="l"/>
              </a:tabLst>
            </a:pPr>
            <a:r>
              <a:rPr sz="1800" spc="-20" dirty="0">
                <a:latin typeface="Calibri"/>
                <a:cs typeface="Calibri"/>
              </a:rPr>
              <a:t>Гайворонский </a:t>
            </a:r>
            <a:r>
              <a:rPr sz="1800" spc="-10" dirty="0">
                <a:latin typeface="Calibri"/>
                <a:cs typeface="Calibri"/>
              </a:rPr>
              <a:t>И.В., Петрова </a:t>
            </a:r>
            <a:r>
              <a:rPr sz="1800" spc="-40" dirty="0">
                <a:latin typeface="Calibri"/>
                <a:cs typeface="Calibri"/>
              </a:rPr>
              <a:t>Т.Б. </a:t>
            </a:r>
            <a:r>
              <a:rPr sz="1800" spc="-15" dirty="0">
                <a:latin typeface="Calibri"/>
                <a:cs typeface="Calibri"/>
              </a:rPr>
              <a:t>Анатомия зубов </a:t>
            </a:r>
            <a:r>
              <a:rPr sz="1800" spc="-20" dirty="0">
                <a:latin typeface="Calibri"/>
                <a:cs typeface="Calibri"/>
              </a:rPr>
              <a:t>человека: </a:t>
            </a:r>
            <a:r>
              <a:rPr sz="1800" spc="-10" dirty="0">
                <a:latin typeface="Calibri"/>
                <a:cs typeface="Calibri"/>
              </a:rPr>
              <a:t>учебное </a:t>
            </a:r>
            <a:r>
              <a:rPr sz="1800" spc="-20" dirty="0">
                <a:latin typeface="Calibri"/>
                <a:cs typeface="Calibri"/>
              </a:rPr>
              <a:t>пособие.-  </a:t>
            </a:r>
            <a:r>
              <a:rPr sz="1800" spc="-15" dirty="0">
                <a:latin typeface="Calibri"/>
                <a:cs typeface="Calibri"/>
              </a:rPr>
              <a:t>Изд-во </a:t>
            </a:r>
            <a:r>
              <a:rPr sz="1800" spc="-20" dirty="0">
                <a:latin typeface="Calibri"/>
                <a:cs typeface="Calibri"/>
              </a:rPr>
              <a:t>ЭЛБИ </a:t>
            </a:r>
            <a:r>
              <a:rPr sz="1800" spc="-5" dirty="0">
                <a:latin typeface="Calibri"/>
                <a:cs typeface="Calibri"/>
              </a:rPr>
              <a:t>– </a:t>
            </a:r>
            <a:r>
              <a:rPr sz="1800" spc="-10" dirty="0">
                <a:latin typeface="Calibri"/>
                <a:cs typeface="Calibri"/>
              </a:rPr>
              <a:t>СПб, </a:t>
            </a:r>
            <a:r>
              <a:rPr sz="1800" spc="-5" dirty="0">
                <a:latin typeface="Calibri"/>
                <a:cs typeface="Calibri"/>
              </a:rPr>
              <a:t>2005. –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56с.</a:t>
            </a:r>
            <a:endParaRPr sz="1800">
              <a:latin typeface="Calibri"/>
              <a:cs typeface="Calibri"/>
            </a:endParaRPr>
          </a:p>
          <a:p>
            <a:pPr marL="300990" marR="683895" indent="-288290" algn="just">
              <a:lnSpc>
                <a:spcPct val="99300"/>
              </a:lnSpc>
              <a:spcBef>
                <a:spcPts val="295"/>
              </a:spcBef>
              <a:buAutoNum type="arabicPeriod"/>
              <a:tabLst>
                <a:tab pos="300990" algn="l"/>
              </a:tabLst>
            </a:pPr>
            <a:r>
              <a:rPr sz="1800" spc="-20" dirty="0">
                <a:latin typeface="Calibri"/>
                <a:cs typeface="Calibri"/>
              </a:rPr>
              <a:t>Белошенков </a:t>
            </a:r>
            <a:r>
              <a:rPr sz="1800" spc="-10" dirty="0">
                <a:latin typeface="Calibri"/>
                <a:cs typeface="Calibri"/>
              </a:rPr>
              <a:t>В.В., </a:t>
            </a:r>
            <a:r>
              <a:rPr sz="1800" spc="-15" dirty="0">
                <a:latin typeface="Calibri"/>
                <a:cs typeface="Calibri"/>
              </a:rPr>
              <a:t>Курякина </a:t>
            </a:r>
            <a:r>
              <a:rPr sz="1800" spc="-5" dirty="0">
                <a:latin typeface="Calibri"/>
                <a:cs typeface="Calibri"/>
              </a:rPr>
              <a:t>Н.В., </a:t>
            </a:r>
            <a:r>
              <a:rPr sz="1800" spc="-10" dirty="0">
                <a:latin typeface="Calibri"/>
                <a:cs typeface="Calibri"/>
              </a:rPr>
              <a:t>Лапкин М.М., </a:t>
            </a:r>
            <a:r>
              <a:rPr sz="1800" spc="-25" dirty="0">
                <a:latin typeface="Calibri"/>
                <a:cs typeface="Calibri"/>
              </a:rPr>
              <a:t>Потловская </a:t>
            </a:r>
            <a:r>
              <a:rPr sz="1800" spc="-55" dirty="0">
                <a:latin typeface="Calibri"/>
                <a:cs typeface="Calibri"/>
              </a:rPr>
              <a:t>Р.В. </a:t>
            </a:r>
            <a:r>
              <a:rPr sz="1800" spc="-15" dirty="0">
                <a:latin typeface="Calibri"/>
                <a:cs typeface="Calibri"/>
              </a:rPr>
              <a:t>Анатомо-  </a:t>
            </a:r>
            <a:r>
              <a:rPr sz="1800" spc="-10" dirty="0">
                <a:latin typeface="Calibri"/>
                <a:cs typeface="Calibri"/>
              </a:rPr>
              <a:t>физиологические особенности </a:t>
            </a:r>
            <a:r>
              <a:rPr sz="1800" spc="-15" dirty="0">
                <a:latin typeface="Calibri"/>
                <a:cs typeface="Calibri"/>
              </a:rPr>
              <a:t>челюстно-лицевой области </a:t>
            </a:r>
            <a:r>
              <a:rPr sz="1800" spc="-10" dirty="0">
                <a:latin typeface="Calibri"/>
                <a:cs typeface="Calibri"/>
              </a:rPr>
              <a:t>и </a:t>
            </a:r>
            <a:r>
              <a:rPr sz="1800" spc="-25" dirty="0">
                <a:latin typeface="Calibri"/>
                <a:cs typeface="Calibri"/>
              </a:rPr>
              <a:t>методы </a:t>
            </a:r>
            <a:r>
              <a:rPr sz="1800" spc="-10" dirty="0">
                <a:latin typeface="Calibri"/>
                <a:cs typeface="Calibri"/>
              </a:rPr>
              <a:t>ее  </a:t>
            </a:r>
            <a:r>
              <a:rPr sz="1800" spc="-15" dirty="0">
                <a:latin typeface="Calibri"/>
                <a:cs typeface="Calibri"/>
              </a:rPr>
              <a:t>исследования. </a:t>
            </a:r>
            <a:r>
              <a:rPr sz="1800" spc="-5" dirty="0">
                <a:latin typeface="Calibri"/>
                <a:cs typeface="Calibri"/>
              </a:rPr>
              <a:t>– 2005. –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180с.</a:t>
            </a:r>
            <a:endParaRPr sz="1800">
              <a:latin typeface="Calibri"/>
              <a:cs typeface="Calibri"/>
            </a:endParaRPr>
          </a:p>
          <a:p>
            <a:pPr marL="300990" marR="5080" indent="-288290">
              <a:lnSpc>
                <a:spcPts val="2150"/>
              </a:lnSpc>
              <a:spcBef>
                <a:spcPts val="430"/>
              </a:spcBef>
              <a:buAutoNum type="arabicPeriod"/>
              <a:tabLst>
                <a:tab pos="300990" algn="l"/>
              </a:tabLst>
            </a:pPr>
            <a:r>
              <a:rPr sz="1800" spc="-15" dirty="0">
                <a:latin typeface="Calibri"/>
                <a:cs typeface="Calibri"/>
              </a:rPr>
              <a:t>Копейкин </a:t>
            </a:r>
            <a:r>
              <a:rPr sz="1800" spc="-10" dirty="0">
                <a:latin typeface="Calibri"/>
                <a:cs typeface="Calibri"/>
              </a:rPr>
              <a:t>В.Н. Миргазизов М.З., </a:t>
            </a:r>
            <a:r>
              <a:rPr sz="1800" spc="-15" dirty="0">
                <a:latin typeface="Calibri"/>
                <a:cs typeface="Calibri"/>
              </a:rPr>
              <a:t>Малый </a:t>
            </a:r>
            <a:r>
              <a:rPr sz="1800" spc="-20" dirty="0">
                <a:latin typeface="Calibri"/>
                <a:cs typeface="Calibri"/>
              </a:rPr>
              <a:t>А.Ю. </a:t>
            </a:r>
            <a:r>
              <a:rPr sz="1800" spc="-10" dirty="0">
                <a:latin typeface="Calibri"/>
                <a:cs typeface="Calibri"/>
              </a:rPr>
              <a:t>Ошибки </a:t>
            </a:r>
            <a:r>
              <a:rPr sz="1800" spc="-5" dirty="0">
                <a:latin typeface="Calibri"/>
                <a:cs typeface="Calibri"/>
              </a:rPr>
              <a:t>в </a:t>
            </a:r>
            <a:r>
              <a:rPr sz="1800" spc="-20" dirty="0">
                <a:latin typeface="Calibri"/>
                <a:cs typeface="Calibri"/>
              </a:rPr>
              <a:t>ортопедической  </a:t>
            </a:r>
            <a:r>
              <a:rPr sz="1800" spc="-15" dirty="0">
                <a:latin typeface="Calibri"/>
                <a:cs typeface="Calibri"/>
              </a:rPr>
              <a:t>стоматологии. </a:t>
            </a:r>
            <a:r>
              <a:rPr sz="1800" spc="-10" dirty="0">
                <a:latin typeface="Calibri"/>
                <a:cs typeface="Calibri"/>
              </a:rPr>
              <a:t>Профессиональные и </a:t>
            </a:r>
            <a:r>
              <a:rPr sz="1800" spc="-15" dirty="0">
                <a:latin typeface="Calibri"/>
                <a:cs typeface="Calibri"/>
              </a:rPr>
              <a:t>медико-правовые </a:t>
            </a:r>
            <a:r>
              <a:rPr sz="1800" spc="-10" dirty="0">
                <a:latin typeface="Calibri"/>
                <a:cs typeface="Calibri"/>
              </a:rPr>
              <a:t>аспекты. </a:t>
            </a:r>
            <a:r>
              <a:rPr sz="1800" spc="-5" dirty="0">
                <a:latin typeface="Calibri"/>
                <a:cs typeface="Calibri"/>
              </a:rPr>
              <a:t>– 2002. –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240с.</a:t>
            </a:r>
            <a:endParaRPr sz="1800">
              <a:latin typeface="Calibri"/>
              <a:cs typeface="Calibri"/>
            </a:endParaRPr>
          </a:p>
          <a:p>
            <a:pPr marL="300990" marR="1143635" indent="-288290">
              <a:lnSpc>
                <a:spcPct val="100000"/>
              </a:lnSpc>
              <a:spcBef>
                <a:spcPts val="270"/>
              </a:spcBef>
              <a:buAutoNum type="arabicPeriod"/>
              <a:tabLst>
                <a:tab pos="300990" algn="l"/>
              </a:tabLst>
            </a:pPr>
            <a:r>
              <a:rPr sz="1800" spc="-15" dirty="0">
                <a:latin typeface="Calibri"/>
                <a:cs typeface="Calibri"/>
              </a:rPr>
              <a:t>Шиллинбург </a:t>
            </a:r>
            <a:r>
              <a:rPr sz="1800" spc="-50" dirty="0">
                <a:latin typeface="Calibri"/>
                <a:cs typeface="Calibri"/>
              </a:rPr>
              <a:t>Г., </a:t>
            </a:r>
            <a:r>
              <a:rPr sz="1800" spc="-15" dirty="0">
                <a:latin typeface="Calibri"/>
                <a:cs typeface="Calibri"/>
              </a:rPr>
              <a:t>Якоби </a:t>
            </a:r>
            <a:r>
              <a:rPr sz="1800" spc="-75" dirty="0">
                <a:latin typeface="Calibri"/>
                <a:cs typeface="Calibri"/>
              </a:rPr>
              <a:t>Р., </a:t>
            </a:r>
            <a:r>
              <a:rPr sz="1800" spc="-15" dirty="0">
                <a:latin typeface="Calibri"/>
                <a:cs typeface="Calibri"/>
              </a:rPr>
              <a:t>Бракетт С. </a:t>
            </a:r>
            <a:r>
              <a:rPr sz="1800" spc="-10" dirty="0">
                <a:latin typeface="Calibri"/>
                <a:cs typeface="Calibri"/>
              </a:rPr>
              <a:t>Основы препарирования </a:t>
            </a:r>
            <a:r>
              <a:rPr sz="1800" spc="-15" dirty="0">
                <a:latin typeface="Calibri"/>
                <a:cs typeface="Calibri"/>
              </a:rPr>
              <a:t>зубов:  практическое </a:t>
            </a:r>
            <a:r>
              <a:rPr sz="1800" spc="-10" dirty="0">
                <a:latin typeface="Calibri"/>
                <a:cs typeface="Calibri"/>
              </a:rPr>
              <a:t>пособие. </a:t>
            </a:r>
            <a:r>
              <a:rPr sz="1800" spc="-5" dirty="0">
                <a:latin typeface="Calibri"/>
                <a:cs typeface="Calibri"/>
              </a:rPr>
              <a:t>– </a:t>
            </a:r>
            <a:r>
              <a:rPr sz="1800" spc="-15" dirty="0">
                <a:latin typeface="Calibri"/>
                <a:cs typeface="Calibri"/>
              </a:rPr>
              <a:t>Изд.дом </a:t>
            </a:r>
            <a:r>
              <a:rPr sz="1800" spc="-20" dirty="0">
                <a:latin typeface="Calibri"/>
                <a:cs typeface="Calibri"/>
              </a:rPr>
              <a:t>«Азбука», </a:t>
            </a:r>
            <a:r>
              <a:rPr sz="1800" spc="-5" dirty="0">
                <a:latin typeface="Calibri"/>
                <a:cs typeface="Calibri"/>
              </a:rPr>
              <a:t>2006. –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384с.</a:t>
            </a:r>
            <a:endParaRPr sz="1800">
              <a:latin typeface="Calibri"/>
              <a:cs typeface="Calibri"/>
            </a:endParaRPr>
          </a:p>
          <a:p>
            <a:pPr marL="300990" marR="226060" indent="-288290">
              <a:lnSpc>
                <a:spcPct val="100000"/>
              </a:lnSpc>
              <a:spcBef>
                <a:spcPts val="340"/>
              </a:spcBef>
              <a:buAutoNum type="arabicPeriod"/>
              <a:tabLst>
                <a:tab pos="300990" algn="l"/>
              </a:tabLst>
            </a:pPr>
            <a:r>
              <a:rPr sz="1800" spc="-10" dirty="0">
                <a:latin typeface="Calibri"/>
                <a:cs typeface="Calibri"/>
              </a:rPr>
              <a:t>Лобовкина </a:t>
            </a:r>
            <a:r>
              <a:rPr sz="1800" spc="-5" dirty="0">
                <a:latin typeface="Calibri"/>
                <a:cs typeface="Calibri"/>
              </a:rPr>
              <a:t>Л.А., </a:t>
            </a:r>
            <a:r>
              <a:rPr sz="1800" spc="-15" dirty="0">
                <a:latin typeface="Calibri"/>
                <a:cs typeface="Calibri"/>
              </a:rPr>
              <a:t>Романов </a:t>
            </a:r>
            <a:r>
              <a:rPr sz="1800" spc="-10" dirty="0">
                <a:latin typeface="Calibri"/>
                <a:cs typeface="Calibri"/>
              </a:rPr>
              <a:t>А.М. Современные </a:t>
            </a:r>
            <a:r>
              <a:rPr sz="1800" spc="-15" dirty="0">
                <a:latin typeface="Calibri"/>
                <a:cs typeface="Calibri"/>
              </a:rPr>
              <a:t>технологии </a:t>
            </a:r>
            <a:r>
              <a:rPr sz="1800" spc="-10" dirty="0">
                <a:latin typeface="Calibri"/>
                <a:cs typeface="Calibri"/>
              </a:rPr>
              <a:t>реставрации </a:t>
            </a:r>
            <a:r>
              <a:rPr sz="1800" spc="-15" dirty="0">
                <a:latin typeface="Calibri"/>
                <a:cs typeface="Calibri"/>
              </a:rPr>
              <a:t>зубов:  </a:t>
            </a:r>
            <a:r>
              <a:rPr sz="1800" spc="-10" dirty="0">
                <a:latin typeface="Calibri"/>
                <a:cs typeface="Calibri"/>
              </a:rPr>
              <a:t>монография. </a:t>
            </a:r>
            <a:r>
              <a:rPr sz="1800" spc="-5" dirty="0">
                <a:latin typeface="Calibri"/>
                <a:cs typeface="Calibri"/>
              </a:rPr>
              <a:t>– </a:t>
            </a:r>
            <a:r>
              <a:rPr sz="1800" spc="-15" dirty="0">
                <a:latin typeface="Calibri"/>
                <a:cs typeface="Calibri"/>
              </a:rPr>
              <a:t>Медпресс-информ, </a:t>
            </a:r>
            <a:r>
              <a:rPr sz="1800" spc="-5" dirty="0">
                <a:latin typeface="Calibri"/>
                <a:cs typeface="Calibri"/>
              </a:rPr>
              <a:t>2007. –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96с.</a:t>
            </a:r>
            <a:endParaRPr sz="1800">
              <a:latin typeface="Calibri"/>
              <a:cs typeface="Calibri"/>
            </a:endParaRPr>
          </a:p>
          <a:p>
            <a:pPr marL="300990" marR="1377315" indent="-288290">
              <a:lnSpc>
                <a:spcPct val="100000"/>
              </a:lnSpc>
              <a:spcBef>
                <a:spcPts val="330"/>
              </a:spcBef>
              <a:buFont typeface="Calibri"/>
              <a:buAutoNum type="arabicPeriod"/>
              <a:tabLst>
                <a:tab pos="371475" algn="l"/>
                <a:tab pos="372110" algn="l"/>
              </a:tabLst>
            </a:pPr>
            <a:r>
              <a:rPr dirty="0"/>
              <a:t>	</a:t>
            </a:r>
            <a:r>
              <a:rPr sz="1800" spc="-20" dirty="0">
                <a:latin typeface="Calibri"/>
                <a:cs typeface="Calibri"/>
              </a:rPr>
              <a:t>«Ортопедическая </a:t>
            </a:r>
            <a:r>
              <a:rPr sz="1800" spc="-15" dirty="0">
                <a:latin typeface="Calibri"/>
                <a:cs typeface="Calibri"/>
              </a:rPr>
              <a:t>стоматология». </a:t>
            </a:r>
            <a:r>
              <a:rPr sz="1800" spc="-30" dirty="0">
                <a:latin typeface="Calibri"/>
                <a:cs typeface="Calibri"/>
              </a:rPr>
              <a:t>Под </a:t>
            </a:r>
            <a:r>
              <a:rPr sz="1800" spc="-20" dirty="0">
                <a:latin typeface="Calibri"/>
                <a:cs typeface="Calibri"/>
              </a:rPr>
              <a:t>ред. </a:t>
            </a:r>
            <a:r>
              <a:rPr sz="1800" spc="-15" dirty="0">
                <a:latin typeface="Calibri"/>
                <a:cs typeface="Calibri"/>
              </a:rPr>
              <a:t>И.Ю. </a:t>
            </a:r>
            <a:r>
              <a:rPr sz="1800" spc="-20" dirty="0">
                <a:latin typeface="Calibri"/>
                <a:cs typeface="Calibri"/>
              </a:rPr>
              <a:t>Лебеденко, </a:t>
            </a:r>
            <a:r>
              <a:rPr sz="1800" spc="-15" dirty="0">
                <a:latin typeface="Calibri"/>
                <a:cs typeface="Calibri"/>
              </a:rPr>
              <a:t>Э.С.  Каливраджияна. </a:t>
            </a:r>
            <a:r>
              <a:rPr sz="1800" spc="-35" dirty="0">
                <a:latin typeface="Calibri"/>
                <a:cs typeface="Calibri"/>
              </a:rPr>
              <a:t>«ГЭОТАР </a:t>
            </a:r>
            <a:r>
              <a:rPr sz="1800" spc="-5" dirty="0">
                <a:latin typeface="Calibri"/>
                <a:cs typeface="Calibri"/>
              </a:rPr>
              <a:t>– </a:t>
            </a:r>
            <a:r>
              <a:rPr sz="1800" spc="-15" dirty="0">
                <a:latin typeface="Calibri"/>
                <a:cs typeface="Calibri"/>
              </a:rPr>
              <a:t>Медиа»,2011, </a:t>
            </a:r>
            <a:r>
              <a:rPr sz="1800" spc="-10" dirty="0">
                <a:latin typeface="Calibri"/>
                <a:cs typeface="Calibri"/>
              </a:rPr>
              <a:t>640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с.</a:t>
            </a:r>
            <a:endParaRPr sz="1800">
              <a:latin typeface="Calibri"/>
              <a:cs typeface="Calibri"/>
            </a:endParaRPr>
          </a:p>
          <a:p>
            <a:pPr marL="300990" marR="933450" indent="-288290">
              <a:lnSpc>
                <a:spcPct val="100000"/>
              </a:lnSpc>
              <a:spcBef>
                <a:spcPts val="340"/>
              </a:spcBef>
              <a:buAutoNum type="arabicPeriod"/>
              <a:tabLst>
                <a:tab pos="300990" algn="l"/>
              </a:tabLst>
            </a:pPr>
            <a:r>
              <a:rPr sz="1800" spc="-20" dirty="0">
                <a:latin typeface="Calibri"/>
                <a:cs typeface="Calibri"/>
              </a:rPr>
              <a:t>«Руководство </a:t>
            </a:r>
            <a:r>
              <a:rPr sz="1800" spc="-10" dirty="0">
                <a:latin typeface="Calibri"/>
                <a:cs typeface="Calibri"/>
              </a:rPr>
              <a:t>по </a:t>
            </a:r>
            <a:r>
              <a:rPr sz="1800" spc="-15" dirty="0">
                <a:latin typeface="Calibri"/>
                <a:cs typeface="Calibri"/>
              </a:rPr>
              <a:t>ортопедической стоматологии.» </a:t>
            </a:r>
            <a:r>
              <a:rPr sz="1800" spc="-25" dirty="0">
                <a:latin typeface="Calibri"/>
                <a:cs typeface="Calibri"/>
              </a:rPr>
              <a:t>под </a:t>
            </a:r>
            <a:r>
              <a:rPr sz="1800" spc="-15" dirty="0">
                <a:latin typeface="Calibri"/>
                <a:cs typeface="Calibri"/>
              </a:rPr>
              <a:t>редакцией </a:t>
            </a:r>
            <a:r>
              <a:rPr sz="1800" spc="-10" dirty="0">
                <a:latin typeface="Calibri"/>
                <a:cs typeface="Calibri"/>
              </a:rPr>
              <a:t>В.Н.  </a:t>
            </a:r>
            <a:r>
              <a:rPr sz="1800" spc="-20" dirty="0">
                <a:latin typeface="Calibri"/>
                <a:cs typeface="Calibri"/>
              </a:rPr>
              <a:t>Копейкина.- </a:t>
            </a:r>
            <a:r>
              <a:rPr sz="1800" spc="-25" dirty="0">
                <a:latin typeface="Calibri"/>
                <a:cs typeface="Calibri"/>
              </a:rPr>
              <a:t>М.:Триада-Х,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2006.-495с.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43909" y="223520"/>
            <a:ext cx="247396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Этиология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7809" y="942339"/>
            <a:ext cx="8411210" cy="29063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90"/>
              </a:spcBef>
            </a:pPr>
            <a:r>
              <a:rPr sz="2450" dirty="0">
                <a:latin typeface="Calibri"/>
                <a:cs typeface="Calibri"/>
              </a:rPr>
              <a:t>Нарушения, обусловленные потерей </a:t>
            </a:r>
            <a:r>
              <a:rPr sz="2450" spc="5" dirty="0">
                <a:latin typeface="Calibri"/>
                <a:cs typeface="Calibri"/>
              </a:rPr>
              <a:t>зубов </a:t>
            </a:r>
            <a:r>
              <a:rPr sz="2450" dirty="0">
                <a:latin typeface="Calibri"/>
                <a:cs typeface="Calibri"/>
              </a:rPr>
              <a:t>в </a:t>
            </a:r>
            <a:r>
              <a:rPr sz="2450" spc="5" dirty="0">
                <a:latin typeface="Calibri"/>
                <a:cs typeface="Calibri"/>
              </a:rPr>
              <a:t>сформированной  </a:t>
            </a:r>
            <a:r>
              <a:rPr sz="2450" dirty="0">
                <a:latin typeface="Calibri"/>
                <a:cs typeface="Calibri"/>
              </a:rPr>
              <a:t>зубочелюстной системе, возникающие</a:t>
            </a:r>
            <a:r>
              <a:rPr sz="2450" spc="3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вследствие:</a:t>
            </a:r>
            <a:endParaRPr sz="2450">
              <a:latin typeface="Calibri"/>
              <a:cs typeface="Calibri"/>
            </a:endParaRPr>
          </a:p>
          <a:p>
            <a:pPr marL="276860" indent="-264160">
              <a:lnSpc>
                <a:spcPct val="100000"/>
              </a:lnSpc>
              <a:spcBef>
                <a:spcPts val="509"/>
              </a:spcBef>
              <a:buFont typeface="Arial"/>
              <a:buChar char="•"/>
              <a:tabLst>
                <a:tab pos="276225" algn="l"/>
                <a:tab pos="276860" algn="l"/>
              </a:tabLst>
            </a:pPr>
            <a:r>
              <a:rPr sz="2450" dirty="0">
                <a:latin typeface="Calibri"/>
                <a:cs typeface="Calibri"/>
              </a:rPr>
              <a:t>развития осложненного</a:t>
            </a:r>
            <a:r>
              <a:rPr sz="2450" spc="25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кариеса;</a:t>
            </a:r>
            <a:endParaRPr sz="2450">
              <a:latin typeface="Calibri"/>
              <a:cs typeface="Calibri"/>
            </a:endParaRPr>
          </a:p>
          <a:p>
            <a:pPr marL="276860" indent="-264160">
              <a:lnSpc>
                <a:spcPct val="100000"/>
              </a:lnSpc>
              <a:spcBef>
                <a:spcPts val="520"/>
              </a:spcBef>
              <a:buFont typeface="Arial"/>
              <a:buChar char="•"/>
              <a:tabLst>
                <a:tab pos="276225" algn="l"/>
                <a:tab pos="276860" algn="l"/>
              </a:tabLst>
            </a:pPr>
            <a:r>
              <a:rPr sz="2450" dirty="0">
                <a:latin typeface="Calibri"/>
                <a:cs typeface="Calibri"/>
              </a:rPr>
              <a:t>развития заболеваний</a:t>
            </a:r>
            <a:r>
              <a:rPr sz="2450" spc="25" dirty="0">
                <a:latin typeface="Calibri"/>
                <a:cs typeface="Calibri"/>
              </a:rPr>
              <a:t> </a:t>
            </a:r>
            <a:r>
              <a:rPr sz="2450" spc="-5" dirty="0">
                <a:latin typeface="Calibri"/>
                <a:cs typeface="Calibri"/>
              </a:rPr>
              <a:t>периодонта;</a:t>
            </a:r>
            <a:endParaRPr sz="2450">
              <a:latin typeface="Calibri"/>
              <a:cs typeface="Calibri"/>
            </a:endParaRPr>
          </a:p>
          <a:p>
            <a:pPr marL="276860" marR="1319530" indent="-264160">
              <a:lnSpc>
                <a:spcPct val="100699"/>
              </a:lnSpc>
              <a:spcBef>
                <a:spcPts val="484"/>
              </a:spcBef>
              <a:buFont typeface="Arial"/>
              <a:buChar char="•"/>
              <a:tabLst>
                <a:tab pos="276225" algn="l"/>
                <a:tab pos="276860" algn="l"/>
              </a:tabLst>
            </a:pPr>
            <a:r>
              <a:rPr sz="2450" spc="5" dirty="0">
                <a:latin typeface="Calibri"/>
                <a:cs typeface="Calibri"/>
              </a:rPr>
              <a:t>оперативных </a:t>
            </a:r>
            <a:r>
              <a:rPr sz="2450" dirty="0">
                <a:latin typeface="Calibri"/>
                <a:cs typeface="Calibri"/>
              </a:rPr>
              <a:t>вмешательств </a:t>
            </a:r>
            <a:r>
              <a:rPr sz="2450" spc="5" dirty="0">
                <a:latin typeface="Calibri"/>
                <a:cs typeface="Calibri"/>
              </a:rPr>
              <a:t>на </a:t>
            </a:r>
            <a:r>
              <a:rPr sz="2450" dirty="0">
                <a:latin typeface="Calibri"/>
                <a:cs typeface="Calibri"/>
              </a:rPr>
              <a:t>челюстях по </a:t>
            </a:r>
            <a:r>
              <a:rPr sz="2450" spc="-10" dirty="0">
                <a:latin typeface="Calibri"/>
                <a:cs typeface="Calibri"/>
              </a:rPr>
              <a:t>поводу  </a:t>
            </a:r>
            <a:r>
              <a:rPr sz="2450" dirty="0">
                <a:latin typeface="Calibri"/>
                <a:cs typeface="Calibri"/>
              </a:rPr>
              <a:t>остеомелитов, </a:t>
            </a:r>
            <a:r>
              <a:rPr sz="2450" spc="5" dirty="0">
                <a:latin typeface="Calibri"/>
                <a:cs typeface="Calibri"/>
              </a:rPr>
              <a:t>новообразований;</a:t>
            </a:r>
            <a:endParaRPr sz="2450">
              <a:latin typeface="Calibri"/>
              <a:cs typeface="Calibri"/>
            </a:endParaRPr>
          </a:p>
          <a:p>
            <a:pPr marL="276860" indent="-264160">
              <a:lnSpc>
                <a:spcPct val="100000"/>
              </a:lnSpc>
              <a:spcBef>
                <a:spcPts val="509"/>
              </a:spcBef>
              <a:buFont typeface="Arial"/>
              <a:buChar char="•"/>
              <a:tabLst>
                <a:tab pos="276225" algn="l"/>
                <a:tab pos="276860" algn="l"/>
              </a:tabLst>
            </a:pPr>
            <a:r>
              <a:rPr sz="2450" spc="5" dirty="0">
                <a:latin typeface="Calibri"/>
                <a:cs typeface="Calibri"/>
              </a:rPr>
              <a:t>травм зубов и </a:t>
            </a:r>
            <a:r>
              <a:rPr sz="2450" dirty="0">
                <a:latin typeface="Calibri"/>
                <a:cs typeface="Calibri"/>
              </a:rPr>
              <a:t>челюстей различной</a:t>
            </a:r>
            <a:r>
              <a:rPr sz="2450" spc="10" dirty="0">
                <a:latin typeface="Calibri"/>
                <a:cs typeface="Calibri"/>
              </a:rPr>
              <a:t> </a:t>
            </a:r>
            <a:r>
              <a:rPr sz="2450" spc="-5" dirty="0">
                <a:latin typeface="Calibri"/>
                <a:cs typeface="Calibri"/>
              </a:rPr>
              <a:t>этиологии.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79520" y="3788409"/>
            <a:ext cx="4895850" cy="27546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25420" y="497840"/>
            <a:ext cx="3688079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Классификация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33220"/>
            <a:ext cx="7960995" cy="4178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78485">
              <a:lnSpc>
                <a:spcPct val="100200"/>
              </a:lnSpc>
              <a:spcBef>
                <a:spcPts val="95"/>
              </a:spcBef>
            </a:pPr>
            <a:r>
              <a:rPr sz="2300" spc="-5" dirty="0">
                <a:latin typeface="Calibri"/>
                <a:cs typeface="Calibri"/>
              </a:rPr>
              <a:t>Разнообразие </a:t>
            </a:r>
            <a:r>
              <a:rPr sz="2300" spc="-10" dirty="0">
                <a:latin typeface="Calibri"/>
                <a:cs typeface="Calibri"/>
              </a:rPr>
              <a:t>вариантов дефектов </a:t>
            </a:r>
            <a:r>
              <a:rPr sz="2300" spc="-5" dirty="0">
                <a:latin typeface="Calibri"/>
                <a:cs typeface="Calibri"/>
              </a:rPr>
              <a:t>зубных </a:t>
            </a:r>
            <a:r>
              <a:rPr sz="2300" spc="-10" dirty="0">
                <a:latin typeface="Calibri"/>
                <a:cs typeface="Calibri"/>
              </a:rPr>
              <a:t>дуг обусловило  </a:t>
            </a:r>
            <a:r>
              <a:rPr sz="2300" spc="-15" dirty="0">
                <a:latin typeface="Calibri"/>
                <a:cs typeface="Calibri"/>
              </a:rPr>
              <a:t>необходимость </a:t>
            </a:r>
            <a:r>
              <a:rPr sz="2300" dirty="0">
                <a:latin typeface="Calibri"/>
                <a:cs typeface="Calibri"/>
              </a:rPr>
              <a:t>их </a:t>
            </a:r>
            <a:r>
              <a:rPr sz="2300" spc="-10" dirty="0">
                <a:latin typeface="Calibri"/>
                <a:cs typeface="Calibri"/>
              </a:rPr>
              <a:t>систематизации, </a:t>
            </a:r>
            <a:r>
              <a:rPr sz="2300" spc="-20" dirty="0">
                <a:latin typeface="Calibri"/>
                <a:cs typeface="Calibri"/>
              </a:rPr>
              <a:t>которая </a:t>
            </a:r>
            <a:r>
              <a:rPr sz="2300" dirty="0">
                <a:latin typeface="Calibri"/>
                <a:cs typeface="Calibri"/>
              </a:rPr>
              <a:t>в </a:t>
            </a:r>
            <a:r>
              <a:rPr sz="2300" spc="-10" dirty="0">
                <a:latin typeface="Calibri"/>
                <a:cs typeface="Calibri"/>
              </a:rPr>
              <a:t>большинстве  </a:t>
            </a:r>
            <a:r>
              <a:rPr sz="2300" spc="-5" dirty="0">
                <a:latin typeface="Calibri"/>
                <a:cs typeface="Calibri"/>
              </a:rPr>
              <a:t>случаев была осуществлена </a:t>
            </a:r>
            <a:r>
              <a:rPr sz="2300" dirty="0">
                <a:latin typeface="Calibri"/>
                <a:cs typeface="Calibri"/>
              </a:rPr>
              <a:t>по </a:t>
            </a:r>
            <a:r>
              <a:rPr sz="2300" spc="-10" dirty="0">
                <a:latin typeface="Calibri"/>
                <a:cs typeface="Calibri"/>
              </a:rPr>
              <a:t>анатомотопографическим  </a:t>
            </a:r>
            <a:r>
              <a:rPr sz="2300" spc="-5" dirty="0">
                <a:latin typeface="Calibri"/>
                <a:cs typeface="Calibri"/>
              </a:rPr>
              <a:t>признакам.</a:t>
            </a:r>
            <a:endParaRPr sz="2300">
              <a:latin typeface="Calibri"/>
              <a:cs typeface="Calibri"/>
            </a:endParaRPr>
          </a:p>
          <a:p>
            <a:pPr marL="12700" marR="315595">
              <a:lnSpc>
                <a:spcPct val="100000"/>
              </a:lnSpc>
              <a:spcBef>
                <a:spcPts val="459"/>
              </a:spcBef>
            </a:pPr>
            <a:r>
              <a:rPr sz="2300" spc="-45" dirty="0">
                <a:latin typeface="Calibri"/>
                <a:cs typeface="Calibri"/>
              </a:rPr>
              <a:t>Так, </a:t>
            </a:r>
            <a:r>
              <a:rPr sz="2300" dirty="0">
                <a:latin typeface="Calibri"/>
                <a:cs typeface="Calibri"/>
              </a:rPr>
              <a:t>E. </a:t>
            </a:r>
            <a:r>
              <a:rPr sz="2300" spc="-10" dirty="0">
                <a:latin typeface="Calibri"/>
                <a:cs typeface="Calibri"/>
              </a:rPr>
              <a:t>Kennedi (1942) </a:t>
            </a:r>
            <a:r>
              <a:rPr sz="2300" spc="-15" dirty="0">
                <a:latin typeface="Calibri"/>
                <a:cs typeface="Calibri"/>
              </a:rPr>
              <a:t>делит </a:t>
            </a:r>
            <a:r>
              <a:rPr sz="2300" spc="-5" dirty="0">
                <a:latin typeface="Calibri"/>
                <a:cs typeface="Calibri"/>
              </a:rPr>
              <a:t>дефекты зубных </a:t>
            </a:r>
            <a:r>
              <a:rPr sz="2300" spc="-10" dirty="0">
                <a:latin typeface="Calibri"/>
                <a:cs typeface="Calibri"/>
              </a:rPr>
              <a:t>рядов </a:t>
            </a:r>
            <a:r>
              <a:rPr sz="2300" spc="-5" dirty="0">
                <a:latin typeface="Calibri"/>
                <a:cs typeface="Calibri"/>
              </a:rPr>
              <a:t>на четыре  </a:t>
            </a:r>
            <a:r>
              <a:rPr sz="2300" spc="-10" dirty="0">
                <a:latin typeface="Calibri"/>
                <a:cs typeface="Calibri"/>
              </a:rPr>
              <a:t>класса:</a:t>
            </a:r>
            <a:endParaRPr sz="2300">
              <a:latin typeface="Calibri"/>
              <a:cs typeface="Calibri"/>
            </a:endParaRPr>
          </a:p>
          <a:p>
            <a:pPr marL="259079" indent="-246379">
              <a:lnSpc>
                <a:spcPct val="100000"/>
              </a:lnSpc>
              <a:spcBef>
                <a:spcPts val="470"/>
              </a:spcBef>
              <a:buFont typeface="Arial"/>
              <a:buChar char="•"/>
              <a:tabLst>
                <a:tab pos="258445" algn="l"/>
                <a:tab pos="259079" algn="l"/>
              </a:tabLst>
            </a:pPr>
            <a:r>
              <a:rPr sz="2300" dirty="0">
                <a:latin typeface="Calibri"/>
                <a:cs typeface="Calibri"/>
              </a:rPr>
              <a:t>I </a:t>
            </a:r>
            <a:r>
              <a:rPr sz="2300" spc="-10" dirty="0">
                <a:latin typeface="Calibri"/>
                <a:cs typeface="Calibri"/>
              </a:rPr>
              <a:t>класс </a:t>
            </a:r>
            <a:r>
              <a:rPr sz="2300" dirty="0">
                <a:latin typeface="Calibri"/>
                <a:cs typeface="Calibri"/>
              </a:rPr>
              <a:t>— </a:t>
            </a:r>
            <a:r>
              <a:rPr sz="2300" spc="-10" dirty="0">
                <a:latin typeface="Calibri"/>
                <a:cs typeface="Calibri"/>
              </a:rPr>
              <a:t>двусторонний концевой </a:t>
            </a:r>
            <a:r>
              <a:rPr sz="2300" spc="-5" dirty="0">
                <a:latin typeface="Calibri"/>
                <a:cs typeface="Calibri"/>
              </a:rPr>
              <a:t>дефект;</a:t>
            </a:r>
            <a:endParaRPr sz="2300">
              <a:latin typeface="Calibri"/>
              <a:cs typeface="Calibri"/>
            </a:endParaRPr>
          </a:p>
          <a:p>
            <a:pPr marL="259079" indent="-246379">
              <a:lnSpc>
                <a:spcPct val="100000"/>
              </a:lnSpc>
              <a:spcBef>
                <a:spcPts val="459"/>
              </a:spcBef>
              <a:buFont typeface="Arial"/>
              <a:buChar char="•"/>
              <a:tabLst>
                <a:tab pos="258445" algn="l"/>
                <a:tab pos="259079" algn="l"/>
              </a:tabLst>
            </a:pPr>
            <a:r>
              <a:rPr sz="2300" spc="-5" dirty="0">
                <a:latin typeface="Calibri"/>
                <a:cs typeface="Calibri"/>
              </a:rPr>
              <a:t>II </a:t>
            </a:r>
            <a:r>
              <a:rPr sz="2300" spc="-10" dirty="0">
                <a:latin typeface="Calibri"/>
                <a:cs typeface="Calibri"/>
              </a:rPr>
              <a:t>класс </a:t>
            </a:r>
            <a:r>
              <a:rPr sz="2300" dirty="0">
                <a:latin typeface="Calibri"/>
                <a:cs typeface="Calibri"/>
              </a:rPr>
              <a:t>— </a:t>
            </a:r>
            <a:r>
              <a:rPr sz="2300" spc="-15" dirty="0">
                <a:latin typeface="Calibri"/>
                <a:cs typeface="Calibri"/>
              </a:rPr>
              <a:t>односторонний </a:t>
            </a:r>
            <a:r>
              <a:rPr sz="2300" spc="-10" dirty="0">
                <a:latin typeface="Calibri"/>
                <a:cs typeface="Calibri"/>
              </a:rPr>
              <a:t>концевой </a:t>
            </a:r>
            <a:r>
              <a:rPr sz="2300" spc="-5" dirty="0">
                <a:latin typeface="Calibri"/>
                <a:cs typeface="Calibri"/>
              </a:rPr>
              <a:t>дефект;</a:t>
            </a:r>
            <a:endParaRPr sz="2300">
              <a:latin typeface="Calibri"/>
              <a:cs typeface="Calibri"/>
            </a:endParaRPr>
          </a:p>
          <a:p>
            <a:pPr marL="259079" indent="-246379">
              <a:lnSpc>
                <a:spcPct val="100000"/>
              </a:lnSpc>
              <a:spcBef>
                <a:spcPts val="459"/>
              </a:spcBef>
              <a:buFont typeface="Arial"/>
              <a:buChar char="•"/>
              <a:tabLst>
                <a:tab pos="258445" algn="l"/>
                <a:tab pos="259079" algn="l"/>
              </a:tabLst>
            </a:pPr>
            <a:r>
              <a:rPr sz="2300" spc="-5" dirty="0">
                <a:latin typeface="Calibri"/>
                <a:cs typeface="Calibri"/>
              </a:rPr>
              <a:t>III </a:t>
            </a:r>
            <a:r>
              <a:rPr sz="2300" spc="-10" dirty="0">
                <a:latin typeface="Calibri"/>
                <a:cs typeface="Calibri"/>
              </a:rPr>
              <a:t>класс </a:t>
            </a:r>
            <a:r>
              <a:rPr sz="2300" dirty="0">
                <a:latin typeface="Calibri"/>
                <a:cs typeface="Calibri"/>
              </a:rPr>
              <a:t>— </a:t>
            </a:r>
            <a:r>
              <a:rPr sz="2300" spc="-5" dirty="0">
                <a:latin typeface="Calibri"/>
                <a:cs typeface="Calibri"/>
              </a:rPr>
              <a:t>включенный дефект </a:t>
            </a:r>
            <a:r>
              <a:rPr sz="2300" dirty="0">
                <a:latin typeface="Calibri"/>
                <a:cs typeface="Calibri"/>
              </a:rPr>
              <a:t>в </a:t>
            </a:r>
            <a:r>
              <a:rPr sz="2300" spc="-10" dirty="0">
                <a:latin typeface="Calibri"/>
                <a:cs typeface="Calibri"/>
              </a:rPr>
              <a:t>области </a:t>
            </a:r>
            <a:r>
              <a:rPr sz="2300" spc="-15" dirty="0">
                <a:latin typeface="Calibri"/>
                <a:cs typeface="Calibri"/>
              </a:rPr>
              <a:t>жевательных</a:t>
            </a:r>
            <a:r>
              <a:rPr sz="230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зубов;</a:t>
            </a:r>
            <a:endParaRPr sz="2300">
              <a:latin typeface="Calibri"/>
              <a:cs typeface="Calibri"/>
            </a:endParaRPr>
          </a:p>
          <a:p>
            <a:pPr marL="259079" marR="354965" indent="-246379">
              <a:lnSpc>
                <a:spcPct val="100000"/>
              </a:lnSpc>
              <a:spcBef>
                <a:spcPts val="459"/>
              </a:spcBef>
              <a:buFont typeface="Arial"/>
              <a:buChar char="•"/>
              <a:tabLst>
                <a:tab pos="258445" algn="l"/>
                <a:tab pos="259079" algn="l"/>
              </a:tabLst>
            </a:pPr>
            <a:r>
              <a:rPr sz="2300" spc="-5" dirty="0">
                <a:latin typeface="Calibri"/>
                <a:cs typeface="Calibri"/>
              </a:rPr>
              <a:t>IV </a:t>
            </a:r>
            <a:r>
              <a:rPr sz="2300" spc="-10" dirty="0">
                <a:latin typeface="Calibri"/>
                <a:cs typeface="Calibri"/>
              </a:rPr>
              <a:t>класс </a:t>
            </a:r>
            <a:r>
              <a:rPr sz="2300" dirty="0">
                <a:latin typeface="Calibri"/>
                <a:cs typeface="Calibri"/>
              </a:rPr>
              <a:t>— </a:t>
            </a:r>
            <a:r>
              <a:rPr sz="2300" spc="-5" dirty="0">
                <a:latin typeface="Calibri"/>
                <a:cs typeface="Calibri"/>
              </a:rPr>
              <a:t>дефект </a:t>
            </a:r>
            <a:r>
              <a:rPr sz="2300" dirty="0">
                <a:latin typeface="Calibri"/>
                <a:cs typeface="Calibri"/>
              </a:rPr>
              <a:t>в </a:t>
            </a:r>
            <a:r>
              <a:rPr sz="2300" spc="-10" dirty="0">
                <a:latin typeface="Calibri"/>
                <a:cs typeface="Calibri"/>
              </a:rPr>
              <a:t>области фронтального участка зубного  </a:t>
            </a:r>
            <a:r>
              <a:rPr sz="2300" dirty="0">
                <a:latin typeface="Calibri"/>
                <a:cs typeface="Calibri"/>
              </a:rPr>
              <a:t>ряда.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3850" y="116839"/>
            <a:ext cx="8352790" cy="66713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25420" y="497840"/>
            <a:ext cx="3688079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Классификация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33220"/>
            <a:ext cx="7832725" cy="1974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При наличии </a:t>
            </a:r>
            <a:r>
              <a:rPr sz="3200" spc="-15" dirty="0">
                <a:latin typeface="Calibri"/>
                <a:cs typeface="Calibri"/>
              </a:rPr>
              <a:t>нескольких дефектов </a:t>
            </a:r>
            <a:r>
              <a:rPr sz="3200" spc="-10" dirty="0">
                <a:latin typeface="Calibri"/>
                <a:cs typeface="Calibri"/>
              </a:rPr>
              <a:t>зубного  </a:t>
            </a:r>
            <a:r>
              <a:rPr sz="3200" spc="-5" dirty="0">
                <a:latin typeface="Calibri"/>
                <a:cs typeface="Calibri"/>
              </a:rPr>
              <a:t>ряда, </a:t>
            </a:r>
            <a:r>
              <a:rPr sz="3200" spc="-10" dirty="0">
                <a:latin typeface="Calibri"/>
                <a:cs typeface="Calibri"/>
              </a:rPr>
              <a:t>относящихся </a:t>
            </a:r>
            <a:r>
              <a:rPr sz="3200" dirty="0">
                <a:latin typeface="Calibri"/>
                <a:cs typeface="Calibri"/>
              </a:rPr>
              <a:t>к </a:t>
            </a:r>
            <a:r>
              <a:rPr sz="3200" spc="-10" dirty="0">
                <a:latin typeface="Calibri"/>
                <a:cs typeface="Calibri"/>
              </a:rPr>
              <a:t>различным </a:t>
            </a:r>
            <a:r>
              <a:rPr sz="3200" spc="-5" dirty="0">
                <a:latin typeface="Calibri"/>
                <a:cs typeface="Calibri"/>
              </a:rPr>
              <a:t>классам,  зубную </a:t>
            </a:r>
            <a:r>
              <a:rPr sz="3200" spc="-15" dirty="0">
                <a:latin typeface="Calibri"/>
                <a:cs typeface="Calibri"/>
              </a:rPr>
              <a:t>дугу </a:t>
            </a:r>
            <a:r>
              <a:rPr sz="3200" spc="-5" dirty="0">
                <a:latin typeface="Calibri"/>
                <a:cs typeface="Calibri"/>
              </a:rPr>
              <a:t>относят </a:t>
            </a:r>
            <a:r>
              <a:rPr sz="3200" dirty="0">
                <a:latin typeface="Calibri"/>
                <a:cs typeface="Calibri"/>
              </a:rPr>
              <a:t>к </a:t>
            </a:r>
            <a:r>
              <a:rPr sz="3200" spc="-10" dirty="0">
                <a:latin typeface="Calibri"/>
                <a:cs typeface="Calibri"/>
              </a:rPr>
              <a:t>меньшему </a:t>
            </a:r>
            <a:r>
              <a:rPr sz="3200" dirty="0">
                <a:latin typeface="Calibri"/>
                <a:cs typeface="Calibri"/>
              </a:rPr>
              <a:t>по  </a:t>
            </a:r>
            <a:r>
              <a:rPr sz="3200" spc="-5" dirty="0">
                <a:latin typeface="Calibri"/>
                <a:cs typeface="Calibri"/>
              </a:rPr>
              <a:t>порядку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классу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03700" y="3888740"/>
            <a:ext cx="4748530" cy="24218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6240" y="3888740"/>
            <a:ext cx="3587750" cy="24218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25420" y="497840"/>
            <a:ext cx="3688079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Классификация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33220"/>
            <a:ext cx="8025130" cy="4123054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85"/>
              </a:spcBef>
            </a:pPr>
            <a:r>
              <a:rPr sz="2550" dirty="0">
                <a:latin typeface="Calibri"/>
                <a:cs typeface="Calibri"/>
              </a:rPr>
              <a:t>В. </a:t>
            </a:r>
            <a:r>
              <a:rPr sz="2550" spc="-30" dirty="0">
                <a:latin typeface="Calibri"/>
                <a:cs typeface="Calibri"/>
              </a:rPr>
              <a:t>Ю. </a:t>
            </a:r>
            <a:r>
              <a:rPr sz="2550" spc="-15" dirty="0">
                <a:latin typeface="Calibri"/>
                <a:cs typeface="Calibri"/>
              </a:rPr>
              <a:t>Курляндский </a:t>
            </a:r>
            <a:r>
              <a:rPr sz="2550" dirty="0">
                <a:latin typeface="Calibri"/>
                <a:cs typeface="Calibri"/>
              </a:rPr>
              <a:t>(1965) дефекты зубных </a:t>
            </a:r>
            <a:r>
              <a:rPr sz="2550" spc="-10" dirty="0">
                <a:latin typeface="Calibri"/>
                <a:cs typeface="Calibri"/>
              </a:rPr>
              <a:t>рядов делит </a:t>
            </a:r>
            <a:r>
              <a:rPr sz="2550" dirty="0">
                <a:latin typeface="Calibri"/>
                <a:cs typeface="Calibri"/>
              </a:rPr>
              <a:t>на  </a:t>
            </a:r>
            <a:r>
              <a:rPr sz="2550" spc="5" dirty="0">
                <a:latin typeface="Calibri"/>
                <a:cs typeface="Calibri"/>
              </a:rPr>
              <a:t>3</a:t>
            </a:r>
            <a:r>
              <a:rPr sz="2550" spc="-15" dirty="0">
                <a:latin typeface="Calibri"/>
                <a:cs typeface="Calibri"/>
              </a:rPr>
              <a:t> </a:t>
            </a:r>
            <a:r>
              <a:rPr sz="2550" spc="-5" dirty="0">
                <a:latin typeface="Calibri"/>
                <a:cs typeface="Calibri"/>
              </a:rPr>
              <a:t>группы:</a:t>
            </a:r>
            <a:endParaRPr sz="2550">
              <a:latin typeface="Calibri"/>
              <a:cs typeface="Calibri"/>
            </a:endParaRPr>
          </a:p>
          <a:p>
            <a:pPr marL="286385" marR="29209" indent="-274320">
              <a:lnSpc>
                <a:spcPct val="100299"/>
              </a:lnSpc>
              <a:spcBef>
                <a:spcPts val="515"/>
              </a:spcBef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2550" dirty="0">
                <a:latin typeface="Calibri"/>
                <a:cs typeface="Calibri"/>
              </a:rPr>
              <a:t>1-я— </a:t>
            </a:r>
            <a:r>
              <a:rPr sz="2550" spc="-5" dirty="0">
                <a:latin typeface="Calibri"/>
                <a:cs typeface="Calibri"/>
              </a:rPr>
              <a:t>одиночные </a:t>
            </a:r>
            <a:r>
              <a:rPr sz="2550" dirty="0">
                <a:latin typeface="Calibri"/>
                <a:cs typeface="Calibri"/>
              </a:rPr>
              <a:t>или множественные дефекты </a:t>
            </a:r>
            <a:r>
              <a:rPr sz="2550" spc="-10" dirty="0">
                <a:latin typeface="Calibri"/>
                <a:cs typeface="Calibri"/>
              </a:rPr>
              <a:t>зубного  </a:t>
            </a:r>
            <a:r>
              <a:rPr sz="2550" dirty="0">
                <a:latin typeface="Calibri"/>
                <a:cs typeface="Calibri"/>
              </a:rPr>
              <a:t>ряда (зубных </a:t>
            </a:r>
            <a:r>
              <a:rPr sz="2550" spc="-5" dirty="0">
                <a:latin typeface="Calibri"/>
                <a:cs typeface="Calibri"/>
              </a:rPr>
              <a:t>рядов) </a:t>
            </a:r>
            <a:r>
              <a:rPr sz="2550" dirty="0">
                <a:latin typeface="Calibri"/>
                <a:cs typeface="Calibri"/>
              </a:rPr>
              <a:t>при сохранении </a:t>
            </a:r>
            <a:r>
              <a:rPr sz="2550" spc="5" dirty="0">
                <a:latin typeface="Calibri"/>
                <a:cs typeface="Calibri"/>
              </a:rPr>
              <a:t>дистальных</a:t>
            </a:r>
            <a:r>
              <a:rPr sz="2550" spc="-25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опор;</a:t>
            </a:r>
            <a:endParaRPr sz="2550">
              <a:latin typeface="Calibri"/>
              <a:cs typeface="Calibri"/>
            </a:endParaRPr>
          </a:p>
          <a:p>
            <a:pPr marL="286385" marR="29209" indent="-274320">
              <a:lnSpc>
                <a:spcPct val="100499"/>
              </a:lnSpc>
              <a:spcBef>
                <a:spcPts val="505"/>
              </a:spcBef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2550" dirty="0">
                <a:latin typeface="Calibri"/>
                <a:cs typeface="Calibri"/>
              </a:rPr>
              <a:t>2-я— </a:t>
            </a:r>
            <a:r>
              <a:rPr sz="2550" spc="-5" dirty="0">
                <a:latin typeface="Calibri"/>
                <a:cs typeface="Calibri"/>
              </a:rPr>
              <a:t>одиночные </a:t>
            </a:r>
            <a:r>
              <a:rPr sz="2550" dirty="0">
                <a:latin typeface="Calibri"/>
                <a:cs typeface="Calibri"/>
              </a:rPr>
              <a:t>или множественные дефекты </a:t>
            </a:r>
            <a:r>
              <a:rPr sz="2550" spc="-10" dirty="0">
                <a:latin typeface="Calibri"/>
                <a:cs typeface="Calibri"/>
              </a:rPr>
              <a:t>зубного  </a:t>
            </a:r>
            <a:r>
              <a:rPr sz="2550" dirty="0">
                <a:latin typeface="Calibri"/>
                <a:cs typeface="Calibri"/>
              </a:rPr>
              <a:t>ряда (зубных </a:t>
            </a:r>
            <a:r>
              <a:rPr sz="2550" spc="-5" dirty="0">
                <a:latin typeface="Calibri"/>
                <a:cs typeface="Calibri"/>
              </a:rPr>
              <a:t>рядов) </a:t>
            </a:r>
            <a:r>
              <a:rPr sz="2550" dirty="0">
                <a:latin typeface="Calibri"/>
                <a:cs typeface="Calibri"/>
              </a:rPr>
              <a:t>при </a:t>
            </a:r>
            <a:r>
              <a:rPr sz="2550" spc="-5" dirty="0">
                <a:latin typeface="Calibri"/>
                <a:cs typeface="Calibri"/>
              </a:rPr>
              <a:t>утрате </a:t>
            </a:r>
            <a:r>
              <a:rPr sz="2550" spc="-15" dirty="0">
                <a:latin typeface="Calibri"/>
                <a:cs typeface="Calibri"/>
              </a:rPr>
              <a:t>одной </a:t>
            </a:r>
            <a:r>
              <a:rPr sz="2550" spc="5" dirty="0">
                <a:latin typeface="Calibri"/>
                <a:cs typeface="Calibri"/>
              </a:rPr>
              <a:t>либо обеих  дистальных</a:t>
            </a:r>
            <a:r>
              <a:rPr sz="2550" spc="-5" dirty="0">
                <a:latin typeface="Calibri"/>
                <a:cs typeface="Calibri"/>
              </a:rPr>
              <a:t> </a:t>
            </a:r>
            <a:r>
              <a:rPr sz="2550" dirty="0">
                <a:latin typeface="Calibri"/>
                <a:cs typeface="Calibri"/>
              </a:rPr>
              <a:t>опор;</a:t>
            </a:r>
            <a:endParaRPr sz="2550">
              <a:latin typeface="Calibri"/>
              <a:cs typeface="Calibri"/>
            </a:endParaRPr>
          </a:p>
          <a:p>
            <a:pPr marL="286385" marR="600710" indent="-274320">
              <a:lnSpc>
                <a:spcPct val="100499"/>
              </a:lnSpc>
              <a:spcBef>
                <a:spcPts val="500"/>
              </a:spcBef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2550" dirty="0">
                <a:latin typeface="Calibri"/>
                <a:cs typeface="Calibri"/>
              </a:rPr>
              <a:t>3-я— интактные </a:t>
            </a:r>
            <a:r>
              <a:rPr sz="2550" spc="-5" dirty="0">
                <a:latin typeface="Calibri"/>
                <a:cs typeface="Calibri"/>
              </a:rPr>
              <a:t>зубные </a:t>
            </a:r>
            <a:r>
              <a:rPr sz="2550" dirty="0">
                <a:latin typeface="Calibri"/>
                <a:cs typeface="Calibri"/>
              </a:rPr>
              <a:t>ряды, </a:t>
            </a:r>
            <a:r>
              <a:rPr sz="2550" spc="-5" dirty="0">
                <a:latin typeface="Calibri"/>
                <a:cs typeface="Calibri"/>
              </a:rPr>
              <a:t>одиночные </a:t>
            </a:r>
            <a:r>
              <a:rPr sz="2550" spc="5" dirty="0">
                <a:latin typeface="Calibri"/>
                <a:cs typeface="Calibri"/>
              </a:rPr>
              <a:t>или  </a:t>
            </a:r>
            <a:r>
              <a:rPr sz="2550" spc="-5" dirty="0">
                <a:latin typeface="Calibri"/>
                <a:cs typeface="Calibri"/>
              </a:rPr>
              <a:t>множественные </a:t>
            </a:r>
            <a:r>
              <a:rPr sz="2550" dirty="0">
                <a:latin typeface="Calibri"/>
                <a:cs typeface="Calibri"/>
              </a:rPr>
              <a:t>дефекты в них на </a:t>
            </a:r>
            <a:r>
              <a:rPr sz="2550" spc="5" dirty="0">
                <a:latin typeface="Calibri"/>
                <a:cs typeface="Calibri"/>
              </a:rPr>
              <a:t>фоне </a:t>
            </a:r>
            <a:r>
              <a:rPr sz="2550" spc="-5" dirty="0">
                <a:latin typeface="Calibri"/>
                <a:cs typeface="Calibri"/>
              </a:rPr>
              <a:t>поражения  тканей</a:t>
            </a:r>
            <a:r>
              <a:rPr sz="2550" dirty="0">
                <a:latin typeface="Calibri"/>
                <a:cs typeface="Calibri"/>
              </a:rPr>
              <a:t> </a:t>
            </a:r>
            <a:r>
              <a:rPr sz="2550" spc="-10" dirty="0">
                <a:latin typeface="Calibri"/>
                <a:cs typeface="Calibri"/>
              </a:rPr>
              <a:t>пародонта.</a:t>
            </a:r>
            <a:endParaRPr sz="25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</TotalTime>
  <Words>2335</Words>
  <Application>Microsoft Office PowerPoint</Application>
  <PresentationFormat>Экран (4:3)</PresentationFormat>
  <Paragraphs>222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Трек</vt:lpstr>
      <vt:lpstr>Частичная вторичная адентия. Этиология, классификация, диагностика.</vt:lpstr>
      <vt:lpstr>Содержание:</vt:lpstr>
      <vt:lpstr>Частичная потеря зубов</vt:lpstr>
      <vt:lpstr>Этиология</vt:lpstr>
      <vt:lpstr>Этиология</vt:lpstr>
      <vt:lpstr>Классификация</vt:lpstr>
      <vt:lpstr>Презентация PowerPoint</vt:lpstr>
      <vt:lpstr>Классификация</vt:lpstr>
      <vt:lpstr>Классификация</vt:lpstr>
      <vt:lpstr>Классификация</vt:lpstr>
      <vt:lpstr>Презентация PowerPoint</vt:lpstr>
      <vt:lpstr>Классификация</vt:lpstr>
      <vt:lpstr>Классификация</vt:lpstr>
      <vt:lpstr>Классификация</vt:lpstr>
      <vt:lpstr>Патогенез</vt:lpstr>
      <vt:lpstr>Презентация PowerPoint</vt:lpstr>
      <vt:lpstr>Клиническая картина</vt:lpstr>
      <vt:lpstr>Презентация PowerPoint</vt:lpstr>
      <vt:lpstr>Презентация PowerPoint</vt:lpstr>
      <vt:lpstr>Презентация PowerPoint</vt:lpstr>
      <vt:lpstr>Декомпенсированное состояние — имеет  место в тех случаях, когда внутрисистемная  перестройка дополняется воспалительными  явлениями в периодонте, его деструкцией,  когда появляются десневые и костные карманы.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Жалобы</vt:lpstr>
      <vt:lpstr>Презентация PowerPoint</vt:lpstr>
      <vt:lpstr>Презентация PowerPoint</vt:lpstr>
      <vt:lpstr>Диагностика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литературы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Частичная вторичная адентия. Этиология, классификация, диагностика.</dc:title>
  <dc:creator>Артем</dc:creator>
  <cp:lastModifiedBy>Janna</cp:lastModifiedBy>
  <cp:revision>3</cp:revision>
  <dcterms:created xsi:type="dcterms:W3CDTF">2020-10-16T04:27:18Z</dcterms:created>
  <dcterms:modified xsi:type="dcterms:W3CDTF">2021-02-10T06:55:03Z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2019-02-12T00:00:00Z</vt:filetime>
  </property>
  <property fmtid="{D5CDD505-2E9C-101B-9397-08002B2CF9AE}" pid="3" name="Creator">
    <vt:lpwstr>Impress</vt:lpwstr>
  </property>
  <property fmtid="{D5CDD505-2E9C-101B-9397-08002B2CF9AE}" pid="4" name="LastSaved">
    <vt:filetime>2019-02-12T00:00:00Z</vt:filetime>
  </property>
</Properties>
</file>