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326" r:id="rId2"/>
    <p:sldId id="361" r:id="rId3"/>
    <p:sldId id="362" r:id="rId4"/>
    <p:sldId id="363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75" r:id="rId17"/>
    <p:sldId id="487" r:id="rId18"/>
    <p:sldId id="376" r:id="rId19"/>
    <p:sldId id="377" r:id="rId20"/>
    <p:sldId id="378" r:id="rId21"/>
    <p:sldId id="379" r:id="rId22"/>
    <p:sldId id="380" r:id="rId23"/>
    <p:sldId id="489" r:id="rId24"/>
    <p:sldId id="381" r:id="rId25"/>
    <p:sldId id="48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6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2EBEC-64EA-4225-B2AB-7E98E654E074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FF6880-AA59-4191-ABF5-514F7EED7E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66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27FF-2773-4FF3-AAB3-B8478D1F51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09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48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95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5967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23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8688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20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3780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08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758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70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2080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830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037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669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998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985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534CB-808B-48DC-8D8B-E73CB950C29C}" type="datetimeFigureOut">
              <a:rPr lang="ru-RU" smtClean="0"/>
              <a:t>15.04.2024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273C3C0-0232-429F-B85C-5A0DF9DA19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4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8438" y="1267330"/>
            <a:ext cx="8915399" cy="1677471"/>
          </a:xfrm>
        </p:spPr>
        <p:txBody>
          <a:bodyPr>
            <a:noAutofit/>
          </a:bodyPr>
          <a:lstStyle/>
          <a:p>
            <a:pPr algn="ctr"/>
            <a:r>
              <a:rPr lang="ru-RU" sz="4400" dirty="0"/>
              <a:t>Артрит. </a:t>
            </a:r>
            <a:r>
              <a:rPr lang="ru-RU" sz="4400"/>
              <a:t>Часть </a:t>
            </a:r>
            <a:r>
              <a:rPr lang="ru-RU" sz="4400" dirty="0"/>
              <a:t>3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91643" y="4619297"/>
            <a:ext cx="4760797" cy="1677471"/>
          </a:xfrm>
        </p:spPr>
        <p:txBody>
          <a:bodyPr>
            <a:normAutofit fontScale="85000" lnSpcReduction="10000"/>
          </a:bodyPr>
          <a:lstStyle/>
          <a:p>
            <a:r>
              <a:rPr lang="ru-RU" alt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Выполнил: ординатор кафедры лучевой диагностики ИПО </a:t>
            </a:r>
          </a:p>
          <a:p>
            <a:r>
              <a:rPr lang="ru-RU" altLang="ru-RU" sz="2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Фисун Елена Александровна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27697" y="6414185"/>
            <a:ext cx="38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latin typeface="+mj-lt"/>
                <a:cs typeface="Times New Roman" panose="02020603050405020304" pitchFamily="18" charset="0"/>
              </a:rPr>
              <a:t>Красноярск, 2023 г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7148" y="100493"/>
            <a:ext cx="823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dirty="0">
                <a:cs typeface="Times New Roman"/>
              </a:rPr>
              <a:t>ФГБОУ ВО </a:t>
            </a:r>
            <a:r>
              <a:rPr lang="ru-RU" altLang="ru-RU" dirty="0" err="1">
                <a:cs typeface="Times New Roman"/>
              </a:rPr>
              <a:t>КрасГМУ</a:t>
            </a:r>
            <a:r>
              <a:rPr lang="ru-RU" altLang="ru-RU" dirty="0">
                <a:cs typeface="Times New Roman"/>
              </a:rPr>
              <a:t> им. проф. В.Ф. </a:t>
            </a:r>
            <a:r>
              <a:rPr lang="ru-RU" altLang="ru-RU" dirty="0" err="1">
                <a:cs typeface="Times New Roman"/>
              </a:rPr>
              <a:t>Войно-Ясенецкого</a:t>
            </a:r>
            <a:r>
              <a:rPr lang="ru-RU" altLang="ru-RU" dirty="0">
                <a:cs typeface="Times New Roman"/>
              </a:rPr>
              <a:t> Минздрава России Кафедра лучевой диагностики ИПО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250" y="0"/>
            <a:ext cx="2194750" cy="14936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32" y="2944801"/>
            <a:ext cx="11997968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61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4525" y="22832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Эрозивный </a:t>
            </a:r>
            <a:r>
              <a:rPr lang="ru-RU" dirty="0" smtClean="0"/>
              <a:t>остеоартрит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42198" y="1509214"/>
            <a:ext cx="10486029" cy="4700516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chemeClr val="tx1"/>
                </a:solidFill>
              </a:rPr>
              <a:t>Основные </a:t>
            </a:r>
            <a:r>
              <a:rPr lang="ru-RU" sz="2400" b="1" i="1" dirty="0" smtClean="0">
                <a:solidFill>
                  <a:schemeClr val="tx1"/>
                </a:solidFill>
              </a:rPr>
              <a:t>выводы:</a:t>
            </a:r>
            <a:endParaRPr lang="ru-RU" sz="24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/>
              <a:t>О</a:t>
            </a:r>
            <a:r>
              <a:rPr lang="ru-RU" sz="2400" dirty="0" smtClean="0"/>
              <a:t>стеоартрит, </a:t>
            </a:r>
            <a:r>
              <a:rPr lang="ru-RU" sz="2400" dirty="0"/>
              <a:t>с воспалительным и эрозивным компонентом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b="1" i="1" dirty="0">
                <a:solidFill>
                  <a:srgbClr val="000000"/>
                </a:solidFill>
              </a:rPr>
              <a:t>Клиническая картина</a:t>
            </a:r>
            <a:r>
              <a:rPr lang="ru-RU" sz="2400" b="1" i="1" dirty="0" smtClean="0">
                <a:solidFill>
                  <a:srgbClr val="000000"/>
                </a:solidFill>
              </a:rPr>
              <a:t>:</a:t>
            </a:r>
            <a:endParaRPr lang="ru-R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Воспалительная форма </a:t>
            </a:r>
            <a:r>
              <a:rPr lang="ru-RU" sz="2400" dirty="0" smtClean="0"/>
              <a:t>остеоартрита </a:t>
            </a:r>
            <a:r>
              <a:rPr lang="ru-RU" sz="2400" dirty="0"/>
              <a:t>кисти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Чаще всего поражаются </a:t>
            </a:r>
            <a:r>
              <a:rPr lang="ru-RU" sz="2400" dirty="0" smtClean="0"/>
              <a:t>дистальные </a:t>
            </a:r>
            <a:r>
              <a:rPr lang="ru-RU" sz="2400" dirty="0"/>
              <a:t>и </a:t>
            </a:r>
            <a:r>
              <a:rPr lang="ru-RU" sz="2400" dirty="0" smtClean="0"/>
              <a:t>проксимальные межфаланговые суставы</a:t>
            </a:r>
            <a:r>
              <a:rPr lang="ru-RU" sz="2400" dirty="0"/>
              <a:t>, а также первый запястно-пястный сустав </a:t>
            </a:r>
            <a:r>
              <a:rPr lang="ru-RU" sz="2400" dirty="0" smtClean="0"/>
              <a:t>кисти.</a:t>
            </a:r>
            <a:endParaRPr lang="ru-RU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Сочетание образования </a:t>
            </a:r>
            <a:r>
              <a:rPr lang="ru-RU" sz="2400" dirty="0" smtClean="0"/>
              <a:t>остеофитов </a:t>
            </a:r>
            <a:r>
              <a:rPr lang="ru-RU" sz="2400" dirty="0"/>
              <a:t>и центральных эрозий, вызывающих характерную двояковогнутую суставную поверхность</a:t>
            </a:r>
            <a:r>
              <a:rPr lang="ru-RU" sz="2400" dirty="0" smtClean="0"/>
              <a:t>, деформация «</a:t>
            </a:r>
            <a:r>
              <a:rPr lang="en-US" sz="2400" dirty="0"/>
              <a:t>Gullwing</a:t>
            </a:r>
            <a:r>
              <a:rPr lang="ru-RU" sz="2400" dirty="0" smtClean="0"/>
              <a:t>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6337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18" y="43304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Эрозивный остеоартрит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9813" y="1392073"/>
            <a:ext cx="5882187" cy="5398826"/>
          </a:xfrm>
        </p:spPr>
        <p:txBody>
          <a:bodyPr>
            <a:noAutofit/>
          </a:bodyPr>
          <a:lstStyle/>
          <a:p>
            <a:r>
              <a:rPr lang="ru-RU" sz="2200" i="1" dirty="0">
                <a:solidFill>
                  <a:srgbClr val="000000"/>
                </a:solidFill>
              </a:rPr>
              <a:t>Рентгенологическое заключение</a:t>
            </a:r>
            <a:r>
              <a:rPr lang="ru-RU" sz="2200" i="1" dirty="0" smtClean="0">
                <a:solidFill>
                  <a:srgbClr val="000000"/>
                </a:solidFill>
              </a:rPr>
              <a:t>:</a:t>
            </a:r>
            <a:endParaRPr lang="ru-RU" sz="2200" dirty="0"/>
          </a:p>
          <a:p>
            <a:r>
              <a:rPr lang="ru-RU" sz="2200" b="1" dirty="0">
                <a:solidFill>
                  <a:srgbClr val="000000"/>
                </a:solidFill>
              </a:rPr>
              <a:t>А (сустав</a:t>
            </a:r>
            <a:r>
              <a:rPr lang="ru-RU" sz="2200" b="1" dirty="0" smtClean="0">
                <a:solidFill>
                  <a:srgbClr val="000000"/>
                </a:solidFill>
              </a:rPr>
              <a:t>)</a:t>
            </a:r>
            <a:r>
              <a:rPr lang="ru-RU" sz="2200" dirty="0" smtClean="0">
                <a:solidFill>
                  <a:srgbClr val="000000"/>
                </a:solidFill>
              </a:rPr>
              <a:t>: </a:t>
            </a:r>
            <a:r>
              <a:rPr lang="ru-RU" sz="2200" dirty="0" smtClean="0"/>
              <a:t>сужение </a:t>
            </a:r>
            <a:r>
              <a:rPr lang="ru-RU" sz="2200" dirty="0"/>
              <a:t>суставной щели</a:t>
            </a:r>
          </a:p>
          <a:p>
            <a:r>
              <a:rPr lang="ru-RU" sz="2200" b="1" dirty="0">
                <a:solidFill>
                  <a:srgbClr val="000000"/>
                </a:solidFill>
              </a:rPr>
              <a:t>B (кости</a:t>
            </a:r>
            <a:r>
              <a:rPr lang="ru-RU" sz="2200" b="1" dirty="0" smtClean="0">
                <a:solidFill>
                  <a:srgbClr val="000000"/>
                </a:solidFill>
              </a:rPr>
              <a:t>)</a:t>
            </a:r>
            <a:r>
              <a:rPr lang="ru-RU" sz="2200" dirty="0" smtClean="0">
                <a:solidFill>
                  <a:srgbClr val="000000"/>
                </a:solidFill>
              </a:rPr>
              <a:t>:</a:t>
            </a:r>
            <a:r>
              <a:rPr lang="ru-RU" sz="2200" dirty="0" smtClean="0"/>
              <a:t> </a:t>
            </a:r>
            <a:r>
              <a:rPr lang="ru-RU" sz="2200" dirty="0"/>
              <a:t>склероз</a:t>
            </a:r>
            <a:r>
              <a:rPr lang="ru-RU" sz="2200" dirty="0" smtClean="0"/>
              <a:t>, </a:t>
            </a:r>
            <a:r>
              <a:rPr lang="ru-RU" sz="2200" dirty="0"/>
              <a:t>образованием остеофитов, анкилоз.</a:t>
            </a:r>
          </a:p>
          <a:p>
            <a:r>
              <a:rPr lang="ru-RU" sz="2200" b="1" dirty="0">
                <a:solidFill>
                  <a:srgbClr val="000000"/>
                </a:solidFill>
              </a:rPr>
              <a:t>С (Хрящ</a:t>
            </a:r>
            <a:r>
              <a:rPr lang="ru-RU" sz="2200" b="1" dirty="0" smtClean="0">
                <a:solidFill>
                  <a:srgbClr val="000000"/>
                </a:solidFill>
              </a:rPr>
              <a:t>)</a:t>
            </a:r>
            <a:r>
              <a:rPr lang="ru-RU" sz="2200" dirty="0" smtClean="0">
                <a:solidFill>
                  <a:srgbClr val="000000"/>
                </a:solidFill>
              </a:rPr>
              <a:t>: </a:t>
            </a:r>
            <a:r>
              <a:rPr lang="ru-RU" sz="2200" dirty="0" err="1" smtClean="0"/>
              <a:t>субхондральные</a:t>
            </a:r>
            <a:r>
              <a:rPr lang="ru-RU" sz="2200" dirty="0" smtClean="0"/>
              <a:t> </a:t>
            </a:r>
            <a:r>
              <a:rPr lang="ru-RU" sz="2200" dirty="0"/>
              <a:t>центральные эрозии. </a:t>
            </a:r>
          </a:p>
          <a:p>
            <a:r>
              <a:rPr lang="en-US" sz="2200" b="1" dirty="0">
                <a:solidFill>
                  <a:srgbClr val="000000"/>
                </a:solidFill>
              </a:rPr>
              <a:t>D </a:t>
            </a:r>
            <a:r>
              <a:rPr lang="ru-RU" sz="2200" b="1" dirty="0">
                <a:solidFill>
                  <a:srgbClr val="000000"/>
                </a:solidFill>
              </a:rPr>
              <a:t>(Распространение</a:t>
            </a:r>
            <a:r>
              <a:rPr lang="ru-RU" sz="2200" b="1" dirty="0" smtClean="0">
                <a:solidFill>
                  <a:srgbClr val="000000"/>
                </a:solidFill>
              </a:rPr>
              <a:t>)</a:t>
            </a:r>
            <a:r>
              <a:rPr lang="ru-RU" sz="2200" dirty="0" smtClean="0">
                <a:solidFill>
                  <a:srgbClr val="000000"/>
                </a:solidFill>
              </a:rPr>
              <a:t>: </a:t>
            </a:r>
            <a:r>
              <a:rPr lang="ru-RU" sz="2200" dirty="0">
                <a:solidFill>
                  <a:srgbClr val="000000"/>
                </a:solidFill>
              </a:rPr>
              <a:t>см. </a:t>
            </a:r>
            <a:r>
              <a:rPr lang="ru-RU" sz="2200" i="1" dirty="0" smtClean="0">
                <a:solidFill>
                  <a:srgbClr val="000000"/>
                </a:solidFill>
              </a:rPr>
              <a:t>рисунок. </a:t>
            </a:r>
          </a:p>
          <a:p>
            <a:r>
              <a:rPr lang="en-US" sz="2200" b="1" dirty="0" smtClean="0">
                <a:solidFill>
                  <a:srgbClr val="000000"/>
                </a:solidFill>
              </a:rPr>
              <a:t>E </a:t>
            </a:r>
            <a:r>
              <a:rPr lang="ru-RU" sz="2200" b="1" dirty="0">
                <a:solidFill>
                  <a:srgbClr val="000000"/>
                </a:solidFill>
              </a:rPr>
              <a:t>(Дополнительные</a:t>
            </a:r>
            <a:r>
              <a:rPr lang="ru-RU" sz="2200" dirty="0">
                <a:solidFill>
                  <a:srgbClr val="000000"/>
                </a:solidFill>
              </a:rPr>
              <a:t> </a:t>
            </a:r>
            <a:r>
              <a:rPr lang="ru-RU" sz="2200" b="1" dirty="0">
                <a:solidFill>
                  <a:srgbClr val="000000"/>
                </a:solidFill>
              </a:rPr>
              <a:t>сведения): </a:t>
            </a:r>
            <a:r>
              <a:rPr lang="ru-RU" sz="2200" dirty="0" smtClean="0"/>
              <a:t>встречается </a:t>
            </a:r>
            <a:r>
              <a:rPr lang="ru-RU" sz="2200" dirty="0"/>
              <a:t>преимущественно у женщин в постменопаузе.</a:t>
            </a:r>
          </a:p>
          <a:p>
            <a:r>
              <a:rPr lang="en-US" sz="2200" b="1" dirty="0" smtClean="0">
                <a:solidFill>
                  <a:srgbClr val="000000"/>
                </a:solidFill>
              </a:rPr>
              <a:t>S </a:t>
            </a:r>
            <a:r>
              <a:rPr lang="ru-RU" sz="2200" b="1" dirty="0" smtClean="0">
                <a:solidFill>
                  <a:srgbClr val="000000"/>
                </a:solidFill>
              </a:rPr>
              <a:t>(Мягкие</a:t>
            </a:r>
            <a:r>
              <a:rPr lang="ru-RU" sz="2200" dirty="0" smtClean="0">
                <a:solidFill>
                  <a:srgbClr val="000000"/>
                </a:solidFill>
              </a:rPr>
              <a:t> </a:t>
            </a:r>
            <a:r>
              <a:rPr lang="ru-RU" sz="2200" b="1" dirty="0" smtClean="0">
                <a:solidFill>
                  <a:srgbClr val="000000"/>
                </a:solidFill>
              </a:rPr>
              <a:t>ткани)</a:t>
            </a:r>
            <a:r>
              <a:rPr lang="ru-RU" sz="2200" dirty="0" smtClean="0">
                <a:solidFill>
                  <a:srgbClr val="000000"/>
                </a:solidFill>
              </a:rPr>
              <a:t>: </a:t>
            </a:r>
            <a:r>
              <a:rPr lang="ru-RU" sz="2200" dirty="0" smtClean="0"/>
              <a:t>пролиферативный </a:t>
            </a:r>
            <a:r>
              <a:rPr lang="ru-RU" sz="2200" dirty="0"/>
              <a:t>внутрисуставной </a:t>
            </a:r>
            <a:r>
              <a:rPr lang="ru-RU" sz="2200" dirty="0" err="1" smtClean="0"/>
              <a:t>синовит</a:t>
            </a:r>
            <a:r>
              <a:rPr lang="ru-RU" sz="2200" dirty="0" smtClean="0"/>
              <a:t>, </a:t>
            </a:r>
            <a:r>
              <a:rPr lang="ru-RU" sz="2200" dirty="0"/>
              <a:t>отек мягких тканей вокруг </a:t>
            </a:r>
            <a:r>
              <a:rPr lang="ru-RU" sz="2200" dirty="0" smtClean="0"/>
              <a:t>сустава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1713931"/>
            <a:ext cx="6262335" cy="500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481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013" y="187382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левой кисти,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49712" y="1586552"/>
            <a:ext cx="6042288" cy="46083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/>
              <a:t>А</a:t>
            </a:r>
            <a:r>
              <a:rPr lang="ru-RU" dirty="0" smtClean="0"/>
              <a:t>. Эрозивные </a:t>
            </a:r>
            <a:r>
              <a:rPr lang="ru-RU" dirty="0"/>
              <a:t>изменения </a:t>
            </a:r>
            <a:r>
              <a:rPr lang="ru-RU" dirty="0" smtClean="0"/>
              <a:t>2-5 проксимальных и 3-5</a:t>
            </a:r>
            <a:r>
              <a:rPr lang="ru-RU" dirty="0"/>
              <a:t> </a:t>
            </a:r>
            <a:r>
              <a:rPr lang="ru-RU" dirty="0" smtClean="0"/>
              <a:t>дистальных межфаланговых суставов.</a:t>
            </a:r>
            <a:endParaRPr lang="ru-RU" dirty="0"/>
          </a:p>
          <a:p>
            <a:r>
              <a:rPr lang="ru-RU" dirty="0"/>
              <a:t>Типичная деформация </a:t>
            </a:r>
            <a:r>
              <a:rPr lang="ru-RU" dirty="0" smtClean="0"/>
              <a:t>«</a:t>
            </a:r>
            <a:r>
              <a:rPr lang="en-US" dirty="0"/>
              <a:t>Gullwing</a:t>
            </a:r>
            <a:r>
              <a:rPr lang="ru-RU" dirty="0" smtClean="0"/>
              <a:t>» </a:t>
            </a:r>
            <a:r>
              <a:rPr lang="ru-RU" dirty="0"/>
              <a:t>3 </a:t>
            </a:r>
            <a:r>
              <a:rPr lang="ru-RU" dirty="0" smtClean="0"/>
              <a:t>дистального межфалангового сустава(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белая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стрелка</a:t>
            </a:r>
            <a:r>
              <a:rPr lang="ru-RU" dirty="0"/>
              <a:t>).</a:t>
            </a:r>
          </a:p>
          <a:p>
            <a:r>
              <a:rPr lang="ru-RU" dirty="0" err="1" smtClean="0"/>
              <a:t>Анкилозирование</a:t>
            </a:r>
            <a:r>
              <a:rPr lang="ru-RU" dirty="0" smtClean="0"/>
              <a:t> </a:t>
            </a:r>
            <a:r>
              <a:rPr lang="ru-RU" dirty="0"/>
              <a:t>4 </a:t>
            </a:r>
            <a:r>
              <a:rPr lang="ru-RU" dirty="0" smtClean="0"/>
              <a:t>проксимального межфалангового сустава  </a:t>
            </a:r>
            <a:r>
              <a:rPr lang="ru-RU" dirty="0"/>
              <a:t>(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желтая стрелка</a:t>
            </a:r>
            <a:r>
              <a:rPr lang="ru-RU" dirty="0"/>
              <a:t>), возникающее на поздней стадии заболевания. </a:t>
            </a:r>
          </a:p>
          <a:p>
            <a:pPr marL="0" indent="0">
              <a:buNone/>
            </a:pPr>
            <a:r>
              <a:rPr lang="ru-RU" b="1" dirty="0" smtClean="0"/>
              <a:t>Б</a:t>
            </a:r>
            <a:r>
              <a:rPr lang="ru-RU" dirty="0" smtClean="0"/>
              <a:t>. Суставные щели с центральными эрозиями 2-4 проксимальных, 2 дистального межфаланговых суставов, 1 запястно-пястного сустава, деформация </a:t>
            </a:r>
            <a:r>
              <a:rPr lang="en-US" dirty="0"/>
              <a:t>«Gullwing»</a:t>
            </a:r>
            <a:endParaRPr lang="ru-RU" dirty="0" smtClean="0"/>
          </a:p>
          <a:p>
            <a:r>
              <a:rPr lang="ru-RU" dirty="0" err="1" smtClean="0"/>
              <a:t>Анкилозирование</a:t>
            </a:r>
            <a:r>
              <a:rPr lang="ru-RU" dirty="0" smtClean="0"/>
              <a:t> 3 дистального межфалангового сустава. </a:t>
            </a:r>
            <a:r>
              <a:rPr lang="ru-RU" dirty="0"/>
              <a:t>Медиальное отклонение </a:t>
            </a:r>
            <a:r>
              <a:rPr lang="ru-RU" dirty="0" smtClean="0"/>
              <a:t>2 проксимального межфалангового сустава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33600"/>
            <a:ext cx="6149712" cy="449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43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8477" y="17373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кистей,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09981" y="2009138"/>
            <a:ext cx="5540992" cy="4637321"/>
          </a:xfrm>
        </p:spPr>
        <p:txBody>
          <a:bodyPr>
            <a:noAutofit/>
          </a:bodyPr>
          <a:lstStyle/>
          <a:p>
            <a:r>
              <a:rPr lang="ru-RU" sz="2400" b="1" dirty="0"/>
              <a:t>Эрозивный остеоартрит</a:t>
            </a:r>
            <a:r>
              <a:rPr lang="ru-RU" sz="2400" b="1" dirty="0" smtClean="0"/>
              <a:t>.</a:t>
            </a:r>
          </a:p>
          <a:p>
            <a:r>
              <a:rPr lang="ru-RU" sz="2400" dirty="0" smtClean="0"/>
              <a:t>Кисти по типу «ловца мяча». </a:t>
            </a:r>
          </a:p>
          <a:p>
            <a:r>
              <a:rPr lang="ru-RU" sz="2400" dirty="0" smtClean="0"/>
              <a:t>Двусторонние </a:t>
            </a:r>
            <a:r>
              <a:rPr lang="ru-RU" sz="2400" dirty="0"/>
              <a:t>обширные повреждения </a:t>
            </a:r>
            <a:r>
              <a:rPr lang="ru-RU" sz="2400" dirty="0" smtClean="0"/>
              <a:t>межфаланговых суставов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44" y="2009139"/>
            <a:ext cx="6080077" cy="48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948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536" y="25562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левой кисти,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14699" y="1848314"/>
            <a:ext cx="5340825" cy="4799463"/>
          </a:xfrm>
        </p:spPr>
        <p:txBody>
          <a:bodyPr>
            <a:noAutofit/>
          </a:bodyPr>
          <a:lstStyle/>
          <a:p>
            <a:r>
              <a:rPr lang="ru-RU" sz="2400" dirty="0" smtClean="0"/>
              <a:t>Изменения дистальных межфаланговых суставов </a:t>
            </a:r>
            <a:r>
              <a:rPr lang="ru-RU" sz="2400" dirty="0"/>
              <a:t>в виде </a:t>
            </a:r>
            <a:r>
              <a:rPr lang="en-US" sz="2400" dirty="0"/>
              <a:t>«Gullwing</a:t>
            </a:r>
            <a:r>
              <a:rPr lang="en-US" sz="2400" dirty="0" smtClean="0"/>
              <a:t>»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dirty="0"/>
              <a:t>Н</a:t>
            </a:r>
            <a:r>
              <a:rPr lang="ru-RU" sz="2400" dirty="0" smtClean="0"/>
              <a:t>аблюдается </a:t>
            </a:r>
            <a:r>
              <a:rPr lang="ru-RU" sz="2400" dirty="0"/>
              <a:t>при </a:t>
            </a:r>
            <a:r>
              <a:rPr lang="ru-RU" sz="2400" b="1" dirty="0"/>
              <a:t>эрозивном остеоартрите</a:t>
            </a:r>
            <a:r>
              <a:rPr lang="ru-RU" sz="2400" dirty="0" smtClean="0"/>
              <a:t>, </a:t>
            </a:r>
            <a:r>
              <a:rPr lang="ru-RU" sz="2400" dirty="0"/>
              <a:t>также </a:t>
            </a:r>
            <a:r>
              <a:rPr lang="ru-RU" sz="2400" dirty="0" smtClean="0"/>
              <a:t>встречается </a:t>
            </a:r>
            <a:r>
              <a:rPr lang="ru-RU" sz="2400" dirty="0"/>
              <a:t>при </a:t>
            </a:r>
            <a:r>
              <a:rPr lang="ru-RU" sz="2400" dirty="0" err="1"/>
              <a:t>псориатическом</a:t>
            </a:r>
            <a:r>
              <a:rPr lang="ru-RU" sz="2400" dirty="0"/>
              <a:t> и ревматоидном </a:t>
            </a:r>
            <a:r>
              <a:rPr lang="ru-RU" sz="2400" dirty="0" smtClean="0"/>
              <a:t>артрите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62" y="1638093"/>
            <a:ext cx="6616537" cy="521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4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9718" y="296564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Септический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467" y="1386385"/>
            <a:ext cx="10413619" cy="5246427"/>
          </a:xfrm>
        </p:spPr>
        <p:txBody>
          <a:bodyPr>
            <a:noAutofit/>
          </a:bodyPr>
          <a:lstStyle/>
          <a:p>
            <a:r>
              <a:rPr lang="ru-RU" sz="2400" b="1" i="1" dirty="0">
                <a:solidFill>
                  <a:srgbClr val="000000"/>
                </a:solidFill>
              </a:rPr>
              <a:t>Основные выводы</a:t>
            </a:r>
            <a:r>
              <a:rPr lang="ru-RU" sz="2400" b="1" i="1" dirty="0" smtClean="0">
                <a:solidFill>
                  <a:srgbClr val="000000"/>
                </a:solidFill>
              </a:rPr>
              <a:t>:</a:t>
            </a:r>
            <a:endParaRPr lang="ru-RU" sz="2400" i="1" dirty="0" smtClean="0"/>
          </a:p>
          <a:p>
            <a:pPr marL="0" indent="0">
              <a:buNone/>
            </a:pPr>
            <a:r>
              <a:rPr lang="ru-RU" sz="2400" dirty="0" smtClean="0"/>
              <a:t>Быстрое </a:t>
            </a:r>
            <a:r>
              <a:rPr lang="ru-RU" sz="2400" dirty="0"/>
              <a:t>разрушение одного сустава с обширными эрозиями и выпотом</a:t>
            </a:r>
            <a:r>
              <a:rPr lang="ru-RU" sz="2400" dirty="0" smtClean="0"/>
              <a:t>.</a:t>
            </a:r>
            <a:endParaRPr lang="ru-RU" sz="2400" dirty="0"/>
          </a:p>
          <a:p>
            <a:r>
              <a:rPr lang="ru-RU" sz="2400" b="1" i="1" dirty="0">
                <a:solidFill>
                  <a:srgbClr val="000000"/>
                </a:solidFill>
              </a:rPr>
              <a:t>Клиническая картина</a:t>
            </a:r>
            <a:r>
              <a:rPr lang="ru-RU" sz="2400" b="1" i="1" dirty="0" smtClean="0">
                <a:solidFill>
                  <a:srgbClr val="000000"/>
                </a:solidFill>
              </a:rPr>
              <a:t>:</a:t>
            </a:r>
            <a:endParaRPr lang="ru-RU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Септический артрит</a:t>
            </a:r>
            <a:r>
              <a:rPr lang="ru-RU" sz="2400" dirty="0"/>
              <a:t> </a:t>
            </a:r>
            <a:r>
              <a:rPr lang="ru-RU" sz="2400" dirty="0" smtClean="0"/>
              <a:t>или инфекционный артрит, представляет </a:t>
            </a:r>
            <a:r>
              <a:rPr lang="ru-RU" sz="2400" dirty="0"/>
              <a:t>собой острый </a:t>
            </a:r>
            <a:r>
              <a:rPr lang="ru-RU" sz="2400" dirty="0" err="1"/>
              <a:t>моноартрит</a:t>
            </a:r>
            <a:r>
              <a:rPr lang="ru-RU" sz="2400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Является </a:t>
            </a:r>
            <a:r>
              <a:rPr lang="ru-RU" sz="2400" dirty="0"/>
              <a:t>о</a:t>
            </a:r>
            <a:r>
              <a:rPr lang="ru-RU" sz="2400" dirty="0" smtClean="0"/>
              <a:t>сложнением бактериемии, </a:t>
            </a:r>
            <a:r>
              <a:rPr lang="ru-RU" sz="2400" dirty="0"/>
              <a:t>хирургического вмешательства или инъекции.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П</a:t>
            </a:r>
            <a:r>
              <a:rPr lang="ru-RU" sz="2400" dirty="0" smtClean="0"/>
              <a:t>риводит </a:t>
            </a:r>
            <a:r>
              <a:rPr lang="ru-RU" sz="2400" dirty="0"/>
              <a:t>к быстрому разрушению суставов и </a:t>
            </a:r>
            <a:r>
              <a:rPr lang="ru-RU" sz="2400" dirty="0" smtClean="0"/>
              <a:t>требует немедленной </a:t>
            </a:r>
            <a:r>
              <a:rPr lang="ru-RU" sz="2400" dirty="0"/>
              <a:t>аспирации или </a:t>
            </a:r>
            <a:r>
              <a:rPr lang="ru-RU" sz="2400" dirty="0" smtClean="0"/>
              <a:t>дренирования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443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19468" y="105495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Септический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3140" y="1037230"/>
            <a:ext cx="10222173" cy="5684293"/>
          </a:xfrm>
        </p:spPr>
        <p:txBody>
          <a:bodyPr>
            <a:normAutofit/>
          </a:bodyPr>
          <a:lstStyle/>
          <a:p>
            <a:r>
              <a:rPr lang="ru-RU" sz="2000" i="1" dirty="0"/>
              <a:t>Рентгенологическое заключение</a:t>
            </a:r>
            <a:r>
              <a:rPr lang="ru-RU" sz="2000" i="1" dirty="0" smtClean="0"/>
              <a:t>:</a:t>
            </a:r>
          </a:p>
          <a:p>
            <a:r>
              <a:rPr lang="ru-RU" sz="2000" b="1" dirty="0" smtClean="0">
                <a:solidFill>
                  <a:srgbClr val="000000"/>
                </a:solidFill>
              </a:rPr>
              <a:t>А </a:t>
            </a:r>
            <a:r>
              <a:rPr lang="ru-RU" sz="2000" b="1" dirty="0">
                <a:solidFill>
                  <a:srgbClr val="000000"/>
                </a:solidFill>
              </a:rPr>
              <a:t>(сустав)</a:t>
            </a:r>
            <a:r>
              <a:rPr lang="ru-RU" sz="2000" dirty="0">
                <a:solidFill>
                  <a:srgbClr val="000000"/>
                </a:solidFill>
              </a:rPr>
              <a:t>:</a:t>
            </a:r>
            <a:r>
              <a:rPr lang="ru-RU" sz="2000" dirty="0" smtClean="0"/>
              <a:t> </a:t>
            </a:r>
            <a:r>
              <a:rPr lang="ru-RU" sz="2000" dirty="0"/>
              <a:t>суставной выпот, иногда с </a:t>
            </a:r>
            <a:r>
              <a:rPr lang="ru-RU" sz="2000" dirty="0" smtClean="0"/>
              <a:t>газом, </a:t>
            </a:r>
            <a:r>
              <a:rPr lang="ru-RU" sz="2000" dirty="0"/>
              <a:t>утолщение синовиальной оболочки, эрозии.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B (кости)</a:t>
            </a:r>
            <a:r>
              <a:rPr lang="ru-RU" sz="2000" dirty="0">
                <a:solidFill>
                  <a:srgbClr val="000000"/>
                </a:solidFill>
              </a:rPr>
              <a:t>:</a:t>
            </a:r>
            <a:r>
              <a:rPr lang="ru-RU" sz="2000" dirty="0" smtClean="0"/>
              <a:t> </a:t>
            </a:r>
            <a:r>
              <a:rPr lang="ru-RU" sz="2000" dirty="0"/>
              <a:t>Ранняя </a:t>
            </a:r>
            <a:r>
              <a:rPr lang="ru-RU" sz="2000" dirty="0" smtClean="0"/>
              <a:t>стадия: </a:t>
            </a:r>
            <a:r>
              <a:rPr lang="ru-RU" sz="2000" dirty="0"/>
              <a:t>околосуставной остеопороз </a:t>
            </a:r>
            <a:r>
              <a:rPr lang="ru-RU" sz="2000" dirty="0" smtClean="0"/>
              <a:t>с эрозиями, </a:t>
            </a:r>
            <a:r>
              <a:rPr lang="ru-RU" sz="2000" dirty="0"/>
              <a:t>сужением суставной </a:t>
            </a:r>
            <a:r>
              <a:rPr lang="ru-RU" sz="2000" dirty="0" smtClean="0"/>
              <a:t>щели</a:t>
            </a:r>
            <a:r>
              <a:rPr lang="ru-RU" sz="2000" dirty="0"/>
              <a:t>,</a:t>
            </a:r>
            <a:r>
              <a:rPr lang="ru-RU" sz="2000" dirty="0" smtClean="0"/>
              <a:t> </a:t>
            </a:r>
            <a:r>
              <a:rPr lang="ru-RU" sz="2000" dirty="0"/>
              <a:t>отек костного мозга. </a:t>
            </a:r>
            <a:r>
              <a:rPr lang="ru-RU" sz="2000" dirty="0" smtClean="0"/>
              <a:t>Поздняя </a:t>
            </a:r>
            <a:r>
              <a:rPr lang="ru-RU" sz="2000" dirty="0"/>
              <a:t>стадия: </a:t>
            </a:r>
            <a:r>
              <a:rPr lang="ru-RU" sz="2000" dirty="0" err="1"/>
              <a:t>анкилозирование</a:t>
            </a:r>
            <a:r>
              <a:rPr lang="ru-RU" sz="2000" dirty="0"/>
              <a:t> и склероз.</a:t>
            </a:r>
          </a:p>
          <a:p>
            <a:r>
              <a:rPr lang="ru-RU" sz="2000" b="1" dirty="0">
                <a:solidFill>
                  <a:srgbClr val="000000"/>
                </a:solidFill>
              </a:rPr>
              <a:t>С (Хрящ)</a:t>
            </a:r>
            <a:r>
              <a:rPr lang="ru-RU" sz="2000" dirty="0">
                <a:solidFill>
                  <a:srgbClr val="000000"/>
                </a:solidFill>
              </a:rPr>
              <a:t>:</a:t>
            </a:r>
            <a:r>
              <a:rPr lang="ru-RU" sz="2000" dirty="0" smtClean="0"/>
              <a:t> разрушение </a:t>
            </a:r>
            <a:r>
              <a:rPr lang="ru-RU" sz="2000" dirty="0"/>
              <a:t>хряща.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D </a:t>
            </a:r>
            <a:r>
              <a:rPr lang="ru-RU" sz="2000" b="1" dirty="0">
                <a:solidFill>
                  <a:srgbClr val="000000"/>
                </a:solidFill>
              </a:rPr>
              <a:t>(Распространение)</a:t>
            </a:r>
            <a:r>
              <a:rPr lang="ru-RU" sz="2000" dirty="0">
                <a:solidFill>
                  <a:srgbClr val="000000"/>
                </a:solidFill>
              </a:rPr>
              <a:t>:</a:t>
            </a:r>
            <a:r>
              <a:rPr lang="ru-RU" sz="2000" dirty="0" smtClean="0"/>
              <a:t> </a:t>
            </a:r>
            <a:r>
              <a:rPr lang="ru-RU" sz="2000" dirty="0" err="1"/>
              <a:t>моноартрит</a:t>
            </a:r>
            <a:r>
              <a:rPr lang="ru-RU" sz="2000" dirty="0"/>
              <a:t>. </a:t>
            </a:r>
            <a:r>
              <a:rPr lang="ru-RU" sz="2000" dirty="0" smtClean="0"/>
              <a:t>Чаще поражаются </a:t>
            </a:r>
            <a:r>
              <a:rPr lang="ru-RU" sz="2000" dirty="0"/>
              <a:t>колени у взрослых и колени или бедра у </a:t>
            </a:r>
            <a:r>
              <a:rPr lang="ru-RU" sz="2000" dirty="0" smtClean="0"/>
              <a:t>детей.</a:t>
            </a:r>
            <a:endParaRPr lang="ru-RU" sz="2000" dirty="0"/>
          </a:p>
          <a:p>
            <a:r>
              <a:rPr lang="en-US" sz="2000" b="1" dirty="0">
                <a:solidFill>
                  <a:srgbClr val="000000"/>
                </a:solidFill>
              </a:rPr>
              <a:t>E </a:t>
            </a:r>
            <a:r>
              <a:rPr lang="ru-RU" sz="2000" b="1" dirty="0">
                <a:solidFill>
                  <a:srgbClr val="000000"/>
                </a:solidFill>
              </a:rPr>
              <a:t>(Дополнительные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b="1" dirty="0">
                <a:solidFill>
                  <a:srgbClr val="000000"/>
                </a:solidFill>
              </a:rPr>
              <a:t>сведения):</a:t>
            </a:r>
            <a:r>
              <a:rPr lang="ru-RU" sz="2000" dirty="0" smtClean="0"/>
              <a:t> </a:t>
            </a:r>
            <a:r>
              <a:rPr lang="ru-RU" sz="2000" dirty="0"/>
              <a:t>лихорадка, бактерии в синовиальной жидкости.</a:t>
            </a:r>
          </a:p>
          <a:p>
            <a:r>
              <a:rPr lang="en-US" sz="2000" b="1" dirty="0">
                <a:solidFill>
                  <a:srgbClr val="000000"/>
                </a:solidFill>
              </a:rPr>
              <a:t>S </a:t>
            </a:r>
            <a:r>
              <a:rPr lang="ru-RU" sz="2000" b="1" dirty="0">
                <a:solidFill>
                  <a:srgbClr val="000000"/>
                </a:solidFill>
              </a:rPr>
              <a:t>(Мягкие</a:t>
            </a:r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2000" b="1" dirty="0">
                <a:solidFill>
                  <a:srgbClr val="000000"/>
                </a:solidFill>
              </a:rPr>
              <a:t>ткани)</a:t>
            </a:r>
            <a:r>
              <a:rPr lang="ru-RU" sz="2000" dirty="0">
                <a:solidFill>
                  <a:srgbClr val="000000"/>
                </a:solidFill>
              </a:rPr>
              <a:t>:</a:t>
            </a:r>
            <a:r>
              <a:rPr lang="ru-RU" sz="2000" dirty="0" smtClean="0"/>
              <a:t> </a:t>
            </a:r>
            <a:r>
              <a:rPr lang="ru-RU" sz="2000" dirty="0"/>
              <a:t>эритема, </a:t>
            </a:r>
            <a:r>
              <a:rPr lang="ru-RU" sz="2000" dirty="0" smtClean="0"/>
              <a:t>гиперемия </a:t>
            </a:r>
            <a:r>
              <a:rPr lang="ru-RU" sz="2000" dirty="0"/>
              <a:t>и отек. </a:t>
            </a:r>
            <a:r>
              <a:rPr lang="ru-RU" sz="2000" dirty="0" smtClean="0"/>
              <a:t>На МРТ утолщенная синовиальная оболочка, микроабсцессы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076108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5946" y="31021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правого плечевого сустава,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86290" y="1833082"/>
            <a:ext cx="5305710" cy="491573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A</a:t>
            </a:r>
            <a:r>
              <a:rPr lang="ru-RU" sz="2400" dirty="0"/>
              <a:t>. </a:t>
            </a:r>
            <a:r>
              <a:rPr lang="ru-RU" sz="2400" dirty="0" err="1"/>
              <a:t>Кальцификации</a:t>
            </a:r>
            <a:r>
              <a:rPr lang="ru-RU" sz="2400" dirty="0"/>
              <a:t> мягких тканей вращательной манжеты. </a:t>
            </a:r>
            <a:r>
              <a:rPr lang="ru-RU" sz="2400" dirty="0" smtClean="0"/>
              <a:t>Выполнена </a:t>
            </a:r>
            <a:r>
              <a:rPr lang="ru-RU" sz="2400" dirty="0" err="1" smtClean="0"/>
              <a:t>субакромиальная</a:t>
            </a:r>
            <a:r>
              <a:rPr lang="ru-RU" sz="2400" dirty="0" smtClean="0"/>
              <a:t> инъекция.</a:t>
            </a:r>
            <a:endParaRPr lang="ru-RU" sz="2400" dirty="0"/>
          </a:p>
          <a:p>
            <a:r>
              <a:rPr lang="ru-RU" sz="2400" dirty="0"/>
              <a:t>Б. </a:t>
            </a:r>
            <a:r>
              <a:rPr lang="ru-RU" sz="2400" dirty="0" smtClean="0"/>
              <a:t>Состояние после инъекции: определяется выраженное разрушение хрящевой поверхности и деструкция </a:t>
            </a:r>
            <a:r>
              <a:rPr lang="ru-RU" sz="2400" dirty="0"/>
              <a:t>головки плечевой кости. </a:t>
            </a:r>
            <a:endParaRPr lang="ru-RU" sz="2400" dirty="0" smtClean="0"/>
          </a:p>
          <a:p>
            <a:r>
              <a:rPr lang="ru-RU" sz="2400" b="1" dirty="0" smtClean="0"/>
              <a:t>Септический артрит</a:t>
            </a:r>
            <a:r>
              <a:rPr lang="ru-RU" sz="2400" dirty="0" smtClean="0"/>
              <a:t>,  </a:t>
            </a:r>
            <a:r>
              <a:rPr lang="ru-RU" sz="2400" dirty="0"/>
              <a:t>является редким осложнением </a:t>
            </a:r>
            <a:r>
              <a:rPr lang="ru-RU" sz="2400" dirty="0" smtClean="0"/>
              <a:t>инъекции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3" y="1833082"/>
            <a:ext cx="6751487" cy="491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70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89762" y="364804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Рентгенограмма правой кисти, в прямой проекции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97086" y="2133599"/>
            <a:ext cx="4794914" cy="4349087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Септический артрит 3-го проксимального межфалангового сустава.</a:t>
            </a:r>
          </a:p>
          <a:p>
            <a:r>
              <a:rPr lang="ru-RU" sz="2400" dirty="0" smtClean="0"/>
              <a:t>Выраженный отек мягких тканей проксимального отдела 3 фаланги.</a:t>
            </a:r>
          </a:p>
          <a:p>
            <a:r>
              <a:rPr lang="ru-RU" sz="2400" dirty="0" smtClean="0"/>
              <a:t>Выраженные эрозии 3-го проксимального межфалангового сустава с  костными фрагментами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74" y="2133600"/>
            <a:ext cx="7066233" cy="44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698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6979" y="323860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Прицельная рентгенограмма фаланги, </a:t>
            </a:r>
            <a:r>
              <a:rPr lang="ru-RU" dirty="0"/>
              <a:t>в </a:t>
            </a:r>
            <a:r>
              <a:rPr lang="ru-RU" dirty="0" smtClean="0"/>
              <a:t>прямой и в боковой проекциях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2812" y="2133599"/>
            <a:ext cx="5559188" cy="4567451"/>
          </a:xfrm>
        </p:spPr>
        <p:txBody>
          <a:bodyPr>
            <a:normAutofit/>
          </a:bodyPr>
          <a:lstStyle/>
          <a:p>
            <a:r>
              <a:rPr lang="ru-RU" sz="2400" b="1" dirty="0"/>
              <a:t>Инфекционный </a:t>
            </a:r>
            <a:r>
              <a:rPr lang="ru-RU" sz="2400" b="1" dirty="0" smtClean="0"/>
              <a:t>артрит, </a:t>
            </a:r>
            <a:r>
              <a:rPr lang="ru-RU" sz="2400" dirty="0" smtClean="0"/>
              <a:t>как осложнение  панариция.</a:t>
            </a:r>
            <a:endParaRPr lang="ru-RU" sz="2400" dirty="0"/>
          </a:p>
          <a:p>
            <a:r>
              <a:rPr lang="ru-RU" sz="2400" dirty="0" smtClean="0"/>
              <a:t>Эрозии </a:t>
            </a:r>
            <a:r>
              <a:rPr lang="ru-RU" sz="2400" dirty="0"/>
              <a:t>и сужение суставной щели </a:t>
            </a:r>
            <a:r>
              <a:rPr lang="ru-RU" sz="2400" dirty="0" smtClean="0"/>
              <a:t>дистального межфалангового сустава</a:t>
            </a:r>
            <a:r>
              <a:rPr lang="ru-RU" sz="2400" dirty="0"/>
              <a:t>.</a:t>
            </a:r>
          </a:p>
          <a:p>
            <a:r>
              <a:rPr lang="ru-RU" sz="2400" dirty="0" err="1"/>
              <a:t>Субхондральный</a:t>
            </a:r>
            <a:r>
              <a:rPr lang="ru-RU" sz="2400" dirty="0"/>
              <a:t> склероз и образование остеофитов вызваны вторичным </a:t>
            </a:r>
            <a:r>
              <a:rPr lang="ru-RU" sz="2400" dirty="0" smtClean="0"/>
              <a:t>остеоартритом.</a:t>
            </a:r>
          </a:p>
          <a:p>
            <a:r>
              <a:rPr lang="ru-RU" sz="2400" dirty="0"/>
              <a:t>Отек мягких тканей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1" y="2133600"/>
            <a:ext cx="6335402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083" y="337507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Ювенильный ревматоидный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56699" y="1464859"/>
            <a:ext cx="9611886" cy="5099713"/>
          </a:xfrm>
        </p:spPr>
        <p:txBody>
          <a:bodyPr>
            <a:normAutofit/>
          </a:bodyPr>
          <a:lstStyle/>
          <a:p>
            <a:r>
              <a:rPr lang="ru-RU" sz="2400" b="1" i="1" dirty="0"/>
              <a:t>Основные выводы:</a:t>
            </a:r>
          </a:p>
          <a:p>
            <a:pPr marL="0" indent="0">
              <a:buNone/>
            </a:pPr>
            <a:r>
              <a:rPr lang="ru-RU" sz="2400" dirty="0" smtClean="0"/>
              <a:t>Полиартрит </a:t>
            </a:r>
            <a:r>
              <a:rPr lang="ru-RU" sz="2400" dirty="0"/>
              <a:t>у </a:t>
            </a:r>
            <a:r>
              <a:rPr lang="ru-RU" sz="2400" dirty="0" smtClean="0"/>
              <a:t>детей </a:t>
            </a:r>
            <a:r>
              <a:rPr lang="ru-RU" sz="2400" dirty="0"/>
              <a:t>с различными проявлениями и рентгенологическими данными. </a:t>
            </a:r>
          </a:p>
          <a:p>
            <a:endParaRPr lang="ru-RU" sz="2400" dirty="0"/>
          </a:p>
          <a:p>
            <a:r>
              <a:rPr lang="ru-RU" sz="2400" b="1" i="1" dirty="0"/>
              <a:t>Клиническая картина</a:t>
            </a:r>
            <a:r>
              <a:rPr lang="ru-RU" sz="2400" b="1" i="1" dirty="0" smtClean="0"/>
              <a:t>:</a:t>
            </a:r>
            <a:endParaRPr lang="ru-RU" sz="2400" b="1" i="1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 smtClean="0"/>
              <a:t>Начинается </a:t>
            </a:r>
            <a:r>
              <a:rPr lang="ru-RU" sz="2400" dirty="0"/>
              <a:t>в возрасте до 16 лет.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Обычно локализуется в крупных суставах.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400" dirty="0"/>
              <a:t>Изменения суставов отличаются от р</a:t>
            </a:r>
            <a:r>
              <a:rPr lang="ru-RU" sz="2400" dirty="0" smtClean="0"/>
              <a:t>евматоидного артрита </a:t>
            </a:r>
            <a:r>
              <a:rPr lang="ru-RU" sz="2400" dirty="0"/>
              <a:t>у взрослых, однако распределение может быть </a:t>
            </a:r>
            <a:r>
              <a:rPr lang="ru-RU" sz="2400" dirty="0" smtClean="0"/>
              <a:t>аналогичным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7623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662" y="351155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костей таза,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3028" y="2210937"/>
            <a:ext cx="5368972" cy="440822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Туберкулезный артрит </a:t>
            </a:r>
            <a:r>
              <a:rPr lang="ru-RU" sz="2400" b="1" dirty="0"/>
              <a:t>левого тазобедренного сустава</a:t>
            </a:r>
            <a:r>
              <a:rPr lang="ru-RU" sz="2400" b="1" dirty="0" smtClean="0"/>
              <a:t>.</a:t>
            </a:r>
            <a:endParaRPr lang="ru-RU" sz="2400" b="1" dirty="0"/>
          </a:p>
          <a:p>
            <a:r>
              <a:rPr lang="ru-RU" sz="2400" dirty="0"/>
              <a:t>Н</a:t>
            </a:r>
            <a:r>
              <a:rPr lang="ru-RU" sz="2400" dirty="0" smtClean="0"/>
              <a:t>езначительное </a:t>
            </a:r>
            <a:r>
              <a:rPr lang="ru-RU" sz="2400" dirty="0"/>
              <a:t>сужение суставной </a:t>
            </a:r>
            <a:r>
              <a:rPr lang="ru-RU" sz="2400" dirty="0" smtClean="0"/>
              <a:t>щели, </a:t>
            </a:r>
            <a:r>
              <a:rPr lang="ru-RU" sz="2400" dirty="0" err="1" smtClean="0"/>
              <a:t>субхондральный</a:t>
            </a:r>
            <a:r>
              <a:rPr lang="ru-RU" sz="2400" dirty="0" smtClean="0"/>
              <a:t> </a:t>
            </a:r>
            <a:r>
              <a:rPr lang="ru-RU" sz="2400" dirty="0"/>
              <a:t>склероз левого бедра.</a:t>
            </a:r>
          </a:p>
          <a:p>
            <a:r>
              <a:rPr lang="ru-RU" sz="2400" dirty="0"/>
              <a:t>Эти рентгенологические данные неспецифичны </a:t>
            </a:r>
            <a:r>
              <a:rPr lang="ru-RU" sz="2400" dirty="0" smtClean="0"/>
              <a:t>и </a:t>
            </a:r>
            <a:r>
              <a:rPr lang="ru-RU" sz="2400" dirty="0"/>
              <a:t>являются результатом </a:t>
            </a:r>
            <a:r>
              <a:rPr lang="ru-RU" sz="2400" dirty="0" smtClean="0"/>
              <a:t>остеоартрита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28" y="2324668"/>
            <a:ext cx="66675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98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797" y="120279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МРТ </a:t>
            </a:r>
            <a:r>
              <a:rPr lang="ru-RU" dirty="0" smtClean="0"/>
              <a:t>тазобедренных суставов, </a:t>
            </a:r>
            <a:r>
              <a:rPr lang="ru-RU" dirty="0"/>
              <a:t>фронтальная плоскость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40990" y="1485330"/>
            <a:ext cx="6441744" cy="5256663"/>
          </a:xfrm>
        </p:spPr>
        <p:txBody>
          <a:bodyPr>
            <a:normAutofit/>
          </a:bodyPr>
          <a:lstStyle/>
          <a:p>
            <a:r>
              <a:rPr lang="ru-RU" sz="2400" dirty="0"/>
              <a:t>М</a:t>
            </a:r>
            <a:r>
              <a:rPr lang="ru-RU" sz="2400" dirty="0" smtClean="0"/>
              <a:t>ножественные абсцессы.</a:t>
            </a:r>
          </a:p>
          <a:p>
            <a:r>
              <a:rPr lang="ru-RU" sz="2400" dirty="0" smtClean="0"/>
              <a:t>При визуализации выраженного </a:t>
            </a:r>
            <a:r>
              <a:rPr lang="ru-RU" sz="2400" dirty="0" err="1" smtClean="0"/>
              <a:t>переартикулярного</a:t>
            </a:r>
            <a:r>
              <a:rPr lang="ru-RU" sz="2400" dirty="0" smtClean="0"/>
              <a:t> абсцесса и отсутствии выраженных клинических проявлений, необходимо думать о </a:t>
            </a:r>
            <a:r>
              <a:rPr lang="ru-RU" sz="2400" b="1" u="sng" dirty="0" smtClean="0"/>
              <a:t>туберкулезной этиологии!</a:t>
            </a:r>
            <a:endParaRPr lang="ru-RU" sz="2400" b="1" u="sng" dirty="0"/>
          </a:p>
          <a:p>
            <a:r>
              <a:rPr lang="ru-RU" sz="2400" dirty="0" smtClean="0"/>
              <a:t>Диагноз: </a:t>
            </a:r>
            <a:r>
              <a:rPr lang="ru-RU" sz="2400" b="1" dirty="0" smtClean="0"/>
              <a:t>туберкулезный артрит</a:t>
            </a:r>
            <a:r>
              <a:rPr lang="ru-RU" sz="2400" dirty="0" smtClean="0"/>
              <a:t>, подтвержден после </a:t>
            </a:r>
            <a:r>
              <a:rPr lang="ru-RU" sz="2400" dirty="0"/>
              <a:t>пункции </a:t>
            </a:r>
            <a:r>
              <a:rPr lang="ru-RU" sz="2400" dirty="0" smtClean="0"/>
              <a:t>сустава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1" y="1485331"/>
            <a:ext cx="5372669" cy="537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536" y="247659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Спондилоартриты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2494" y="1528549"/>
            <a:ext cx="9744500" cy="4913195"/>
          </a:xfrm>
        </p:spPr>
        <p:txBody>
          <a:bodyPr>
            <a:normAutofit/>
          </a:bodyPr>
          <a:lstStyle/>
          <a:p>
            <a:r>
              <a:rPr lang="ru-RU" sz="2400" dirty="0"/>
              <a:t>Г</a:t>
            </a:r>
            <a:r>
              <a:rPr lang="ru-RU" sz="2400" dirty="0" smtClean="0"/>
              <a:t>руппа </a:t>
            </a:r>
            <a:r>
              <a:rPr lang="ru-RU" sz="2400" dirty="0"/>
              <a:t>воспалительных заболеваний суставов и позвоночника, имеющих различные клинические проявления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>
              <a:buNone/>
            </a:pPr>
            <a:r>
              <a:rPr lang="ru-RU" sz="2400" b="1" i="1" dirty="0"/>
              <a:t>О</a:t>
            </a:r>
            <a:r>
              <a:rPr lang="ru-RU" sz="2400" b="1" i="1" dirty="0" smtClean="0"/>
              <a:t>бщие признаки:</a:t>
            </a:r>
            <a:endParaRPr lang="ru-RU" sz="2400" b="1" i="1" dirty="0"/>
          </a:p>
          <a:p>
            <a:r>
              <a:rPr lang="ru-RU" sz="2400" dirty="0"/>
              <a:t>В</a:t>
            </a:r>
            <a:r>
              <a:rPr lang="ru-RU" sz="2400" dirty="0" smtClean="0"/>
              <a:t>оспаление </a:t>
            </a:r>
            <a:r>
              <a:rPr lang="ru-RU" sz="2400" dirty="0"/>
              <a:t>суставов, </a:t>
            </a:r>
            <a:r>
              <a:rPr lang="ru-RU" sz="2400" dirty="0" smtClean="0"/>
              <a:t>преимущественно </a:t>
            </a:r>
            <a:r>
              <a:rPr lang="ru-RU" sz="2400" dirty="0" smtClean="0"/>
              <a:t>крестцово-подвздошные суставы</a:t>
            </a:r>
            <a:endParaRPr lang="ru-RU" sz="2400" dirty="0"/>
          </a:p>
          <a:p>
            <a:r>
              <a:rPr lang="ru-RU" sz="2400" dirty="0" err="1"/>
              <a:t>Э</a:t>
            </a:r>
            <a:r>
              <a:rPr lang="ru-RU" sz="2400" dirty="0" err="1" smtClean="0"/>
              <a:t>нтезиты</a:t>
            </a:r>
            <a:r>
              <a:rPr lang="ru-RU" sz="2400" dirty="0"/>
              <a:t>, </a:t>
            </a:r>
            <a:r>
              <a:rPr lang="ru-RU" sz="2400" dirty="0"/>
              <a:t>преимущественно поясничного </a:t>
            </a:r>
            <a:r>
              <a:rPr lang="ru-RU" sz="2400" dirty="0"/>
              <a:t>отдела позвоночника</a:t>
            </a:r>
          </a:p>
          <a:p>
            <a:r>
              <a:rPr lang="ru-RU" sz="2400" dirty="0" smtClean="0"/>
              <a:t>Г</a:t>
            </a:r>
            <a:r>
              <a:rPr lang="ru-RU" sz="2400" dirty="0" smtClean="0"/>
              <a:t>енетические факторы </a:t>
            </a:r>
            <a:r>
              <a:rPr lang="ru-RU" sz="2400" dirty="0"/>
              <a:t>HLA-B27 </a:t>
            </a:r>
          </a:p>
          <a:p>
            <a:r>
              <a:rPr lang="ru-RU" sz="2400" dirty="0" smtClean="0"/>
              <a:t>Отрицательный ревматоидный фактор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7853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537" y="392098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Спондилоартриты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8112" y="2272352"/>
            <a:ext cx="5247581" cy="4585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200" b="1" i="1" dirty="0" smtClean="0"/>
              <a:t>Центральный тип:</a:t>
            </a:r>
            <a:endParaRPr lang="ru-RU" sz="2200" b="1" i="1" dirty="0"/>
          </a:p>
          <a:p>
            <a:r>
              <a:rPr lang="ru-RU" sz="2200" dirty="0" err="1"/>
              <a:t>Анкилозирующий</a:t>
            </a:r>
            <a:r>
              <a:rPr lang="ru-RU" sz="2200" dirty="0"/>
              <a:t> </a:t>
            </a:r>
            <a:r>
              <a:rPr lang="ru-RU" sz="2200" dirty="0" smtClean="0"/>
              <a:t>спондилит</a:t>
            </a:r>
          </a:p>
          <a:p>
            <a:pPr marL="0" indent="0">
              <a:buNone/>
            </a:pPr>
            <a:r>
              <a:rPr lang="ru-RU" sz="2200" b="1" i="1" dirty="0" err="1" smtClean="0"/>
              <a:t>Перефирический</a:t>
            </a:r>
            <a:r>
              <a:rPr lang="ru-RU" sz="2200" b="1" i="1" dirty="0" smtClean="0"/>
              <a:t> тип:</a:t>
            </a:r>
            <a:endParaRPr lang="ru-RU" sz="2200" b="1" i="1" dirty="0"/>
          </a:p>
          <a:p>
            <a:r>
              <a:rPr lang="ru-RU" sz="2200" dirty="0" err="1"/>
              <a:t>П</a:t>
            </a:r>
            <a:r>
              <a:rPr lang="ru-RU" sz="2200" dirty="0" err="1" smtClean="0"/>
              <a:t>сориатический</a:t>
            </a:r>
            <a:r>
              <a:rPr lang="ru-RU" sz="2200" dirty="0" smtClean="0"/>
              <a:t> </a:t>
            </a:r>
            <a:r>
              <a:rPr lang="ru-RU" sz="2200" dirty="0"/>
              <a:t>артрит, реактивный артрит и </a:t>
            </a:r>
            <a:r>
              <a:rPr lang="ru-RU" sz="2200" dirty="0" err="1"/>
              <a:t>энтеропатический</a:t>
            </a:r>
            <a:r>
              <a:rPr lang="ru-RU" sz="2200" dirty="0"/>
              <a:t> артрит (связанный с воспалительными заболеваниями кишечника</a:t>
            </a:r>
            <a:r>
              <a:rPr lang="ru-RU" sz="2200" dirty="0" smtClean="0"/>
              <a:t>)</a:t>
            </a:r>
            <a:endParaRPr lang="ru-RU" sz="2200" dirty="0"/>
          </a:p>
          <a:p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4303"/>
            <a:ext cx="6828112" cy="371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3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6322" y="260911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Спондилоартрит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94426" y="1387103"/>
            <a:ext cx="4279351" cy="52730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dirty="0" smtClean="0"/>
              <a:t>Критерии спондилоартрита </a:t>
            </a:r>
            <a:r>
              <a:rPr lang="ru-RU" sz="2200" dirty="0"/>
              <a:t>(ASAS):  </a:t>
            </a:r>
          </a:p>
          <a:p>
            <a:r>
              <a:rPr lang="ru-RU" sz="2200" dirty="0" smtClean="0"/>
              <a:t>Б</a:t>
            </a:r>
            <a:r>
              <a:rPr lang="ru-RU" sz="2200" dirty="0" smtClean="0"/>
              <a:t>оль </a:t>
            </a:r>
            <a:r>
              <a:rPr lang="ru-RU" sz="2200" dirty="0"/>
              <a:t>в </a:t>
            </a:r>
            <a:r>
              <a:rPr lang="ru-RU" sz="2200" dirty="0" smtClean="0"/>
              <a:t>спине от 3-х месяцев </a:t>
            </a:r>
            <a:r>
              <a:rPr lang="ru-RU" sz="2200" dirty="0"/>
              <a:t>и </a:t>
            </a:r>
            <a:r>
              <a:rPr lang="ru-RU" sz="2200" dirty="0" smtClean="0"/>
              <a:t>возраст до </a:t>
            </a:r>
            <a:r>
              <a:rPr lang="ru-RU" sz="2200" dirty="0"/>
              <a:t>45 лет</a:t>
            </a:r>
          </a:p>
          <a:p>
            <a:r>
              <a:rPr lang="ru-RU" sz="2200" b="1" dirty="0"/>
              <a:t>И</a:t>
            </a:r>
            <a:r>
              <a:rPr lang="ru-RU" sz="2200" dirty="0" smtClean="0"/>
              <a:t>  </a:t>
            </a:r>
            <a:r>
              <a:rPr lang="ru-RU" sz="2200" dirty="0" err="1" smtClean="0"/>
              <a:t>сакроилеит</a:t>
            </a:r>
            <a:r>
              <a:rPr lang="ru-RU" sz="2200" dirty="0" smtClean="0"/>
              <a:t> </a:t>
            </a:r>
            <a:r>
              <a:rPr lang="ru-RU" sz="2200" dirty="0" smtClean="0"/>
              <a:t>+ 1 </a:t>
            </a:r>
            <a:r>
              <a:rPr lang="ru-RU" sz="2200" dirty="0"/>
              <a:t>клинический признак</a:t>
            </a:r>
          </a:p>
          <a:p>
            <a:r>
              <a:rPr lang="ru-RU" sz="2200" b="1" dirty="0" smtClean="0"/>
              <a:t>ИЛИ</a:t>
            </a:r>
            <a:r>
              <a:rPr lang="ru-RU" sz="2200" dirty="0" smtClean="0"/>
              <a:t>  </a:t>
            </a:r>
            <a:r>
              <a:rPr lang="ru-RU" sz="2200" dirty="0"/>
              <a:t>HLA-B27+ плюс </a:t>
            </a:r>
            <a:r>
              <a:rPr lang="ru-RU" sz="2200"/>
              <a:t>2 </a:t>
            </a:r>
            <a:r>
              <a:rPr lang="ru-RU" sz="2200" smtClean="0"/>
              <a:t> </a:t>
            </a:r>
            <a:r>
              <a:rPr lang="ru-RU" sz="2200" dirty="0"/>
              <a:t>клинических </a:t>
            </a:r>
            <a:r>
              <a:rPr lang="ru-RU" sz="2200" dirty="0" smtClean="0"/>
              <a:t>признака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2" y="996287"/>
            <a:ext cx="7638254" cy="5851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4446" y="996287"/>
            <a:ext cx="6517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Клинические особенности </a:t>
            </a:r>
            <a:r>
              <a:rPr lang="ru-RU" sz="2800" b="1" dirty="0" smtClean="0"/>
              <a:t>центрального спондилоартрита</a:t>
            </a:r>
            <a:r>
              <a:rPr lang="ru-RU" sz="2800" b="1" dirty="0" smtClean="0"/>
              <a:t> </a:t>
            </a:r>
            <a:endParaRPr lang="ru-RU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8086" y="1970534"/>
            <a:ext cx="77944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/>
              <a:t>Б</a:t>
            </a:r>
            <a:r>
              <a:rPr lang="ru-RU" sz="2000" dirty="0" smtClean="0"/>
              <a:t>оль в спине воспалительного характера, проходит при физической нагрузке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Боль преимущественно в ночное время 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Утренняя скованность в спине </a:t>
            </a:r>
            <a:r>
              <a:rPr lang="en-US" sz="2000" dirty="0" smtClean="0"/>
              <a:t>&gt;</a:t>
            </a:r>
            <a:r>
              <a:rPr lang="ru-RU" sz="2000" dirty="0" smtClean="0"/>
              <a:t>30 минут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Чередующаяся боль в </a:t>
            </a:r>
            <a:r>
              <a:rPr lang="ru-RU" sz="2000" dirty="0" smtClean="0"/>
              <a:t>ягодичной области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Артрит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Энтезит (пятки)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err="1" smtClean="0"/>
              <a:t>Увеит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Дактилит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Псориаз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Болезнь </a:t>
            </a:r>
            <a:r>
              <a:rPr lang="ru-RU" sz="2000" dirty="0"/>
              <a:t>Крона/ </a:t>
            </a:r>
            <a:r>
              <a:rPr lang="ru-RU" sz="2000" dirty="0" smtClean="0"/>
              <a:t>колит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Хорошая ответная реакция на НПВС в течении 24-48 часов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Генетическая предрасположенность</a:t>
            </a:r>
            <a:r>
              <a:rPr lang="ru-RU" sz="2000" dirty="0" smtClean="0"/>
              <a:t> </a:t>
            </a:r>
            <a:r>
              <a:rPr lang="ru-RU" sz="2000" dirty="0" smtClean="0"/>
              <a:t>СПА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dirty="0" smtClean="0"/>
              <a:t>HLA-B27</a:t>
            </a:r>
            <a:endParaRPr lang="ru-RU" sz="20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000" dirty="0" smtClean="0"/>
              <a:t>Повышенный </a:t>
            </a:r>
            <a:r>
              <a:rPr lang="ru-RU" sz="2000" dirty="0"/>
              <a:t>уровень СРБ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261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3928" y="2420203"/>
            <a:ext cx="8915400" cy="3777622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Продолжение следует…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56901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6173" y="310550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Ювенильный ревматоидный артрит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6581" y="1187355"/>
            <a:ext cx="5875420" cy="5670645"/>
          </a:xfrm>
        </p:spPr>
        <p:txBody>
          <a:bodyPr>
            <a:normAutofit/>
          </a:bodyPr>
          <a:lstStyle/>
          <a:p>
            <a:r>
              <a:rPr lang="ru-RU" i="1" dirty="0"/>
              <a:t>Рентгенологическое заключение:</a:t>
            </a:r>
          </a:p>
          <a:p>
            <a:r>
              <a:rPr lang="ru-RU" b="1" dirty="0">
                <a:solidFill>
                  <a:srgbClr val="000000"/>
                </a:solidFill>
              </a:rPr>
              <a:t>А (</a:t>
            </a:r>
            <a:r>
              <a:rPr lang="ru-RU" b="1" dirty="0" smtClean="0">
                <a:solidFill>
                  <a:srgbClr val="000000"/>
                </a:solidFill>
              </a:rPr>
              <a:t>сустав)</a:t>
            </a:r>
            <a:r>
              <a:rPr lang="ru-RU" dirty="0" smtClean="0">
                <a:solidFill>
                  <a:srgbClr val="000000"/>
                </a:solidFill>
              </a:rPr>
              <a:t>: </a:t>
            </a:r>
            <a:r>
              <a:rPr lang="ru-RU" dirty="0" smtClean="0"/>
              <a:t>эрозии </a:t>
            </a:r>
            <a:r>
              <a:rPr lang="ru-RU" dirty="0"/>
              <a:t>являются поздними проявлениями.</a:t>
            </a:r>
          </a:p>
          <a:p>
            <a:r>
              <a:rPr lang="ru-RU" b="1" dirty="0">
                <a:solidFill>
                  <a:srgbClr val="000000"/>
                </a:solidFill>
              </a:rPr>
              <a:t>B (кости</a:t>
            </a:r>
            <a:r>
              <a:rPr lang="ru-RU" b="1" dirty="0" smtClean="0">
                <a:solidFill>
                  <a:srgbClr val="000000"/>
                </a:solidFill>
              </a:rPr>
              <a:t>)</a:t>
            </a:r>
            <a:r>
              <a:rPr lang="ru-RU" dirty="0" smtClean="0">
                <a:solidFill>
                  <a:srgbClr val="000000"/>
                </a:solidFill>
              </a:rPr>
              <a:t>:</a:t>
            </a:r>
            <a:r>
              <a:rPr lang="ru-RU" dirty="0" smtClean="0"/>
              <a:t> </a:t>
            </a:r>
            <a:r>
              <a:rPr lang="ru-RU" dirty="0" err="1"/>
              <a:t>остеопения</a:t>
            </a:r>
            <a:r>
              <a:rPr lang="ru-RU" dirty="0"/>
              <a:t>, отек </a:t>
            </a:r>
            <a:r>
              <a:rPr lang="ru-RU" dirty="0" smtClean="0"/>
              <a:t>костного мозга, </a:t>
            </a:r>
            <a:r>
              <a:rPr lang="ru-RU" dirty="0" err="1"/>
              <a:t>периостальная</a:t>
            </a:r>
            <a:r>
              <a:rPr lang="ru-RU" dirty="0"/>
              <a:t> </a:t>
            </a:r>
            <a:r>
              <a:rPr lang="ru-RU" dirty="0" smtClean="0"/>
              <a:t>реакция, </a:t>
            </a:r>
            <a:r>
              <a:rPr lang="ru-RU" dirty="0"/>
              <a:t>нарушения </a:t>
            </a:r>
            <a:r>
              <a:rPr lang="ru-RU" dirty="0" smtClean="0"/>
              <a:t>роста (разрастание </a:t>
            </a:r>
            <a:r>
              <a:rPr lang="ru-RU" dirty="0"/>
              <a:t>эпифизов, раннее закрытие </a:t>
            </a:r>
            <a:r>
              <a:rPr lang="ru-RU" dirty="0" smtClean="0"/>
              <a:t>зон </a:t>
            </a:r>
            <a:r>
              <a:rPr lang="ru-RU" dirty="0"/>
              <a:t>роста, контрактуры и </a:t>
            </a:r>
            <a:r>
              <a:rPr lang="ru-RU" dirty="0" smtClean="0"/>
              <a:t>анкилоз). </a:t>
            </a:r>
            <a:endParaRPr lang="ru-RU" dirty="0"/>
          </a:p>
          <a:p>
            <a:r>
              <a:rPr lang="ru-RU" b="1" dirty="0">
                <a:solidFill>
                  <a:srgbClr val="000000"/>
                </a:solidFill>
              </a:rPr>
              <a:t>С (Хрящ</a:t>
            </a:r>
            <a:r>
              <a:rPr lang="ru-RU" b="1" dirty="0" smtClean="0">
                <a:solidFill>
                  <a:srgbClr val="000000"/>
                </a:solidFill>
              </a:rPr>
              <a:t>)</a:t>
            </a:r>
            <a:r>
              <a:rPr lang="ru-RU" dirty="0" smtClean="0">
                <a:solidFill>
                  <a:srgbClr val="000000"/>
                </a:solidFill>
              </a:rPr>
              <a:t>:</a:t>
            </a:r>
            <a:r>
              <a:rPr lang="ru-RU" dirty="0" smtClean="0"/>
              <a:t> </a:t>
            </a:r>
            <a:r>
              <a:rPr lang="ru-RU" dirty="0"/>
              <a:t>разрушение и эрозии хряща являются поздними проявлениями.</a:t>
            </a:r>
          </a:p>
          <a:p>
            <a:r>
              <a:rPr lang="en-US" b="1" dirty="0">
                <a:solidFill>
                  <a:srgbClr val="000000"/>
                </a:solidFill>
              </a:rPr>
              <a:t>D </a:t>
            </a:r>
            <a:r>
              <a:rPr lang="ru-RU" b="1" dirty="0">
                <a:solidFill>
                  <a:srgbClr val="000000"/>
                </a:solidFill>
              </a:rPr>
              <a:t>(Распространение)</a:t>
            </a:r>
            <a:r>
              <a:rPr lang="ru-RU" dirty="0">
                <a:solidFill>
                  <a:srgbClr val="000000"/>
                </a:solidFill>
              </a:rPr>
              <a:t> : см. </a:t>
            </a:r>
            <a:r>
              <a:rPr lang="ru-RU" i="1" dirty="0" smtClean="0">
                <a:solidFill>
                  <a:srgbClr val="000000"/>
                </a:solidFill>
              </a:rPr>
              <a:t>рисунок</a:t>
            </a:r>
            <a:endParaRPr lang="ru-RU" dirty="0" smtClean="0"/>
          </a:p>
          <a:p>
            <a:r>
              <a:rPr lang="en-US" b="1" dirty="0">
                <a:solidFill>
                  <a:srgbClr val="000000"/>
                </a:solidFill>
              </a:rPr>
              <a:t>E </a:t>
            </a:r>
            <a:r>
              <a:rPr lang="ru-RU" b="1" dirty="0">
                <a:solidFill>
                  <a:srgbClr val="000000"/>
                </a:solidFill>
              </a:rPr>
              <a:t>(Дополнительные</a:t>
            </a:r>
            <a:r>
              <a:rPr lang="ru-RU" dirty="0">
                <a:solidFill>
                  <a:srgbClr val="000000"/>
                </a:solidFill>
              </a:rPr>
              <a:t> </a:t>
            </a:r>
            <a:r>
              <a:rPr lang="ru-RU" b="1" dirty="0">
                <a:solidFill>
                  <a:srgbClr val="000000"/>
                </a:solidFill>
              </a:rPr>
              <a:t>сведения</a:t>
            </a:r>
            <a:r>
              <a:rPr lang="ru-RU" b="1" dirty="0" smtClean="0">
                <a:solidFill>
                  <a:srgbClr val="000000"/>
                </a:solidFill>
              </a:rPr>
              <a:t>):</a:t>
            </a:r>
            <a:r>
              <a:rPr lang="ru-RU" dirty="0" smtClean="0"/>
              <a:t> </a:t>
            </a:r>
            <a:r>
              <a:rPr lang="ru-RU" dirty="0" err="1"/>
              <a:t>увеит</a:t>
            </a:r>
            <a:r>
              <a:rPr lang="ru-RU" dirty="0"/>
              <a:t>, </a:t>
            </a:r>
            <a:r>
              <a:rPr lang="ru-RU" dirty="0" err="1"/>
              <a:t>тендинит</a:t>
            </a:r>
            <a:r>
              <a:rPr lang="ru-RU" dirty="0"/>
              <a:t>, бурсит. </a:t>
            </a:r>
          </a:p>
          <a:p>
            <a:r>
              <a:rPr lang="en-US" b="1" dirty="0" smtClean="0">
                <a:solidFill>
                  <a:srgbClr val="000000"/>
                </a:solidFill>
              </a:rPr>
              <a:t>S </a:t>
            </a:r>
            <a:r>
              <a:rPr lang="ru-RU" b="1" dirty="0" smtClean="0">
                <a:solidFill>
                  <a:srgbClr val="000000"/>
                </a:solidFill>
              </a:rPr>
              <a:t>(Мягкие</a:t>
            </a:r>
            <a:r>
              <a:rPr lang="ru-RU" dirty="0" smtClean="0">
                <a:solidFill>
                  <a:srgbClr val="000000"/>
                </a:solidFill>
              </a:rPr>
              <a:t> </a:t>
            </a:r>
            <a:r>
              <a:rPr lang="ru-RU" b="1" dirty="0" smtClean="0">
                <a:solidFill>
                  <a:srgbClr val="000000"/>
                </a:solidFill>
              </a:rPr>
              <a:t>ткани)</a:t>
            </a:r>
            <a:r>
              <a:rPr lang="ru-RU" dirty="0" smtClean="0">
                <a:solidFill>
                  <a:srgbClr val="000000"/>
                </a:solidFill>
              </a:rPr>
              <a:t>:</a:t>
            </a:r>
            <a:r>
              <a:rPr lang="ru-RU" dirty="0" smtClean="0"/>
              <a:t> отек</a:t>
            </a:r>
            <a:r>
              <a:rPr lang="ru-RU" dirty="0"/>
              <a:t>, деформация.</a:t>
            </a:r>
          </a:p>
          <a:p>
            <a:pPr marL="0" indent="0">
              <a:buNone/>
            </a:pPr>
            <a:r>
              <a:rPr lang="ru-RU" dirty="0" smtClean="0"/>
              <a:t>Ювенильный </a:t>
            </a:r>
            <a:r>
              <a:rPr lang="ru-RU" dirty="0"/>
              <a:t>ревматоидный артрит является диагнозом исключения, когда воспалительные изменения не соответствуют другим воспалительным </a:t>
            </a:r>
            <a:r>
              <a:rPr lang="ru-RU" dirty="0" smtClean="0"/>
              <a:t>заболеваниям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36" y="1591440"/>
            <a:ext cx="6201144" cy="521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2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015" y="284342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Рентгенограмма кистей, </a:t>
            </a:r>
            <a:r>
              <a:rPr lang="ru-RU" dirty="0"/>
              <a:t>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0759" y="2036927"/>
            <a:ext cx="5145207" cy="4531057"/>
          </a:xfrm>
        </p:spPr>
        <p:txBody>
          <a:bodyPr>
            <a:normAutofit/>
          </a:bodyPr>
          <a:lstStyle/>
          <a:p>
            <a:r>
              <a:rPr lang="ru-RU" sz="2400" dirty="0"/>
              <a:t>Ювенильный ревматоидный </a:t>
            </a:r>
            <a:r>
              <a:rPr lang="ru-RU" sz="2400" dirty="0" smtClean="0"/>
              <a:t>артрит, </a:t>
            </a:r>
            <a:r>
              <a:rPr lang="ru-RU" sz="2400" dirty="0"/>
              <a:t>также называют ювенильным идиопатическим артритом. </a:t>
            </a:r>
          </a:p>
          <a:p>
            <a:r>
              <a:rPr lang="ru-RU" sz="2400" b="1" dirty="0"/>
              <a:t>Типичный анкилоз костей </a:t>
            </a:r>
            <a:r>
              <a:rPr lang="ru-RU" sz="2400" b="1" dirty="0" smtClean="0"/>
              <a:t>запястья. Периартикулярная </a:t>
            </a:r>
            <a:r>
              <a:rPr lang="ru-RU" sz="2400" b="1" dirty="0" err="1"/>
              <a:t>остеопения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50" y="1746913"/>
            <a:ext cx="6594951" cy="511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138" y="226375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Прицельная рентгенограмма запястья, </a:t>
            </a:r>
            <a:r>
              <a:rPr lang="ru-RU" dirty="0"/>
              <a:t>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74053" y="2634017"/>
            <a:ext cx="4617947" cy="47244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Ювенильный ревматоидный артрит с множественными эрозиями запястья </a:t>
            </a:r>
            <a:r>
              <a:rPr lang="ru-RU" sz="2400" dirty="0"/>
              <a:t>и </a:t>
            </a:r>
            <a:r>
              <a:rPr lang="ru-RU" sz="2400" dirty="0" smtClean="0"/>
              <a:t>оснований </a:t>
            </a:r>
            <a:r>
              <a:rPr lang="ru-RU" sz="2400" dirty="0"/>
              <a:t>пястных </a:t>
            </a:r>
            <a:r>
              <a:rPr lang="ru-RU" sz="2400" dirty="0" smtClean="0"/>
              <a:t>костей. Диффузное сужение </a:t>
            </a:r>
            <a:r>
              <a:rPr lang="en-US" sz="2400" dirty="0" err="1" smtClean="0"/>
              <a:t>Rg</a:t>
            </a:r>
            <a:r>
              <a:rPr lang="en-US" sz="2400" dirty="0" smtClean="0"/>
              <a:t>-</a:t>
            </a:r>
            <a:r>
              <a:rPr lang="ru-RU" sz="2400" dirty="0" smtClean="0"/>
              <a:t>суставной щели лучезапястного сустава</a:t>
            </a:r>
          </a:p>
          <a:p>
            <a:endParaRPr lang="ru-RU" sz="2400" dirty="0"/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73" y="2634017"/>
            <a:ext cx="7410280" cy="309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2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7014" y="282916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МРТ лучезапястного сустава, фронтальная плоскость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8663" y="1737814"/>
            <a:ext cx="5909481" cy="47039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b="1" dirty="0" smtClean="0"/>
              <a:t>Заключение:</a:t>
            </a:r>
            <a:endParaRPr lang="ru-RU" sz="2400" b="1" dirty="0"/>
          </a:p>
          <a:p>
            <a:r>
              <a:rPr lang="ru-RU" sz="2400" dirty="0"/>
              <a:t>Диффузный выпот во всех лучезапястных суставах.</a:t>
            </a:r>
          </a:p>
          <a:p>
            <a:r>
              <a:rPr lang="ru-RU" sz="2400" dirty="0"/>
              <a:t>Диффузный отек костного мозга во всех костях запястья.</a:t>
            </a:r>
          </a:p>
          <a:p>
            <a:r>
              <a:rPr lang="ru-RU" sz="2400" dirty="0" smtClean="0"/>
              <a:t>Эрозии</a:t>
            </a:r>
            <a:r>
              <a:rPr lang="ru-RU" sz="2400" dirty="0"/>
              <a:t>:</a:t>
            </a:r>
            <a:r>
              <a:rPr lang="ru-RU" sz="2400" dirty="0" smtClean="0"/>
              <a:t> </a:t>
            </a:r>
            <a:r>
              <a:rPr lang="ru-RU" sz="2400" dirty="0"/>
              <a:t>ладьевидной, головчатой ​​и крючковидной кости.</a:t>
            </a:r>
          </a:p>
          <a:p>
            <a:r>
              <a:rPr lang="ru-RU" sz="2400" dirty="0"/>
              <a:t>Разрушение суставной щели и хрящей, наиболее ярко выраженное в </a:t>
            </a:r>
            <a:r>
              <a:rPr lang="ru-RU" sz="2400" dirty="0" smtClean="0"/>
              <a:t>ладьевидно-трапециевидном </a:t>
            </a:r>
            <a:r>
              <a:rPr lang="ru-RU" sz="2400" dirty="0"/>
              <a:t>и </a:t>
            </a:r>
            <a:r>
              <a:rPr lang="ru-RU" sz="2400" dirty="0" smtClean="0"/>
              <a:t>4,5 запястно-пястном</a:t>
            </a:r>
            <a:r>
              <a:rPr lang="en-US" sz="2400" dirty="0" smtClean="0"/>
              <a:t> </a:t>
            </a:r>
            <a:r>
              <a:rPr lang="ru-RU" sz="2400" dirty="0" smtClean="0"/>
              <a:t>суставах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3" y="1521158"/>
            <a:ext cx="5336842" cy="53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3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8901" y="392098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правой кисти,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84273" y="1828551"/>
            <a:ext cx="5784814" cy="4847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/>
              <a:t>А</a:t>
            </a:r>
            <a:r>
              <a:rPr lang="ru-RU" sz="2200" b="1" dirty="0"/>
              <a:t>.</a:t>
            </a:r>
            <a:r>
              <a:rPr lang="ru-RU" sz="2200" dirty="0"/>
              <a:t> Множественные эрозии, поражающие кости запястья и  </a:t>
            </a:r>
            <a:r>
              <a:rPr lang="ru-RU" sz="2200" dirty="0" smtClean="0"/>
              <a:t>пястнофаланговые суставы</a:t>
            </a:r>
            <a:r>
              <a:rPr lang="ru-RU" sz="2200" dirty="0"/>
              <a:t>. Коллапс ладьевидной и полулунной костей. </a:t>
            </a:r>
            <a:r>
              <a:rPr lang="ru-RU" sz="2200" dirty="0" smtClean="0"/>
              <a:t>Периартикулярная </a:t>
            </a:r>
            <a:r>
              <a:rPr lang="ru-RU" sz="2200" dirty="0" err="1" smtClean="0"/>
              <a:t>остеопения</a:t>
            </a:r>
            <a:r>
              <a:rPr lang="ru-RU" sz="2200" dirty="0" smtClean="0"/>
              <a:t>.</a:t>
            </a:r>
            <a:endParaRPr lang="ru-RU" sz="2200" dirty="0"/>
          </a:p>
          <a:p>
            <a:pPr marL="0" indent="0">
              <a:buNone/>
            </a:pPr>
            <a:r>
              <a:rPr lang="ru-RU" sz="2200" b="1" dirty="0"/>
              <a:t>Б</a:t>
            </a:r>
            <a:r>
              <a:rPr lang="ru-RU" sz="2200" b="1" u="sng" dirty="0"/>
              <a:t>.</a:t>
            </a:r>
            <a:r>
              <a:rPr lang="ru-RU" sz="2200" u="sng" dirty="0"/>
              <a:t> Взрослый с ювенильным артритом в анамнезе</a:t>
            </a:r>
            <a:r>
              <a:rPr lang="ru-RU" sz="2200" dirty="0" smtClean="0"/>
              <a:t>. </a:t>
            </a:r>
            <a:r>
              <a:rPr lang="ru-RU" sz="2000" dirty="0" smtClean="0"/>
              <a:t>Недоразвитие</a:t>
            </a:r>
            <a:r>
              <a:rPr lang="ru-RU" sz="2200" dirty="0" smtClean="0"/>
              <a:t> костей </a:t>
            </a:r>
            <a:r>
              <a:rPr lang="ru-RU" sz="2200" dirty="0"/>
              <a:t>из-за преждевременного закрытия пластинки роста и разрастания эпифизов. </a:t>
            </a:r>
            <a:r>
              <a:rPr lang="ru-RU" sz="2200" dirty="0" smtClean="0"/>
              <a:t>Грубая </a:t>
            </a:r>
            <a:r>
              <a:rPr lang="ru-RU" sz="2200" dirty="0"/>
              <a:t>деформация суставов. </a:t>
            </a:r>
            <a:r>
              <a:rPr lang="ru-RU" sz="2200" dirty="0" smtClean="0"/>
              <a:t>Периартикулярная </a:t>
            </a:r>
            <a:r>
              <a:rPr lang="ru-RU" sz="2200" dirty="0" err="1" smtClean="0"/>
              <a:t>остеопения</a:t>
            </a:r>
            <a:r>
              <a:rPr lang="ru-RU" sz="2200" dirty="0" smtClean="0"/>
              <a:t>.</a:t>
            </a:r>
            <a:endParaRPr lang="ru-RU" sz="2200" dirty="0"/>
          </a:p>
          <a:p>
            <a:r>
              <a:rPr lang="ru-RU" sz="2200" b="1" dirty="0" smtClean="0"/>
              <a:t>Ювенильный </a:t>
            </a:r>
            <a:r>
              <a:rPr lang="ru-RU" sz="2200" b="1" dirty="0"/>
              <a:t>ревматоидный артрит</a:t>
            </a:r>
          </a:p>
          <a:p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7" y="2238233"/>
            <a:ext cx="5890846" cy="40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53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9844" y="337508"/>
            <a:ext cx="8911687" cy="1280890"/>
          </a:xfrm>
        </p:spPr>
        <p:txBody>
          <a:bodyPr/>
          <a:lstStyle/>
          <a:p>
            <a:pPr algn="ctr"/>
            <a:r>
              <a:rPr lang="ru-RU" dirty="0"/>
              <a:t>Рентгенограмма </a:t>
            </a:r>
            <a:r>
              <a:rPr lang="ru-RU" dirty="0" smtClean="0"/>
              <a:t>левого </a:t>
            </a:r>
            <a:r>
              <a:rPr lang="ru-RU" dirty="0"/>
              <a:t>плечевого сустава, 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7779" y="2383932"/>
            <a:ext cx="4476015" cy="3777622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Выраженные эрозии </a:t>
            </a:r>
            <a:r>
              <a:rPr lang="ru-RU" sz="2400" dirty="0"/>
              <a:t>плечевой кости, </a:t>
            </a:r>
            <a:r>
              <a:rPr lang="ru-RU" sz="2400" dirty="0" err="1"/>
              <a:t>гленоида</a:t>
            </a:r>
            <a:r>
              <a:rPr lang="ru-RU" sz="2400" dirty="0"/>
              <a:t> и </a:t>
            </a:r>
            <a:r>
              <a:rPr lang="ru-RU" sz="2400" dirty="0" err="1" smtClean="0"/>
              <a:t>акромиона</a:t>
            </a:r>
            <a:r>
              <a:rPr lang="ru-RU" sz="2400" dirty="0" smtClean="0"/>
              <a:t>. </a:t>
            </a:r>
            <a:endParaRPr lang="ru-RU" sz="2400" dirty="0"/>
          </a:p>
          <a:p>
            <a:r>
              <a:rPr lang="ru-RU" sz="2400" b="1" dirty="0"/>
              <a:t>Ювенильный идиопатический </a:t>
            </a:r>
            <a:r>
              <a:rPr lang="ru-RU" sz="2400" b="1" dirty="0" smtClean="0"/>
              <a:t>артрит</a:t>
            </a:r>
            <a:endParaRPr lang="ru-RU" sz="2400" b="1" dirty="0"/>
          </a:p>
          <a:p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49" y="2383932"/>
            <a:ext cx="6771678" cy="423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29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7832" y="28291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Рентгенограмма </a:t>
            </a:r>
            <a:r>
              <a:rPr lang="ru-RU" dirty="0" smtClean="0"/>
              <a:t>костей таза, </a:t>
            </a:r>
            <a:r>
              <a:rPr lang="ru-RU" dirty="0"/>
              <a:t>в прямой проекции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06519" y="2265528"/>
            <a:ext cx="4258102" cy="4462817"/>
          </a:xfrm>
        </p:spPr>
        <p:txBody>
          <a:bodyPr>
            <a:normAutofit/>
          </a:bodyPr>
          <a:lstStyle/>
          <a:p>
            <a:r>
              <a:rPr lang="ru-RU" sz="2400" dirty="0"/>
              <a:t>Эрозии и сужение суставной щели правого тазобедренного сустава </a:t>
            </a:r>
            <a:endParaRPr lang="ru-RU" sz="2400" dirty="0" smtClean="0"/>
          </a:p>
          <a:p>
            <a:r>
              <a:rPr lang="ru-RU" sz="2400" b="1" dirty="0" smtClean="0"/>
              <a:t>Ювенильный идиопатический артрит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05" y="2265529"/>
            <a:ext cx="7534225" cy="4219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95444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20871</TotalTime>
  <Words>1016</Words>
  <Application>Microsoft Office PowerPoint</Application>
  <PresentationFormat>Широкоэкранный</PresentationFormat>
  <Paragraphs>141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Arial</vt:lpstr>
      <vt:lpstr>Calibri</vt:lpstr>
      <vt:lpstr>Century Gothic</vt:lpstr>
      <vt:lpstr>Times New Roman</vt:lpstr>
      <vt:lpstr>Wingdings</vt:lpstr>
      <vt:lpstr>Wingdings 3</vt:lpstr>
      <vt:lpstr>Легкий дым</vt:lpstr>
      <vt:lpstr>Артрит. Часть 3</vt:lpstr>
      <vt:lpstr>Ювенильный ревматоидный артрит</vt:lpstr>
      <vt:lpstr>Ювенильный ревматоидный артрит</vt:lpstr>
      <vt:lpstr>Рентгенограмма кистей, в прямой проекции</vt:lpstr>
      <vt:lpstr>Прицельная рентгенограмма запястья, в прямой проекции</vt:lpstr>
      <vt:lpstr>МРТ лучезапястного сустава, фронтальная плоскость</vt:lpstr>
      <vt:lpstr>Рентгенограмма правой кисти, в прямой проекции</vt:lpstr>
      <vt:lpstr>Рентгенограмма левого плечевого сустава, в прямой проекции</vt:lpstr>
      <vt:lpstr>Рентгенограмма костей таза, в прямой проекции</vt:lpstr>
      <vt:lpstr>Эрозивный остеоартрит</vt:lpstr>
      <vt:lpstr>Эрозивный остеоартрит</vt:lpstr>
      <vt:lpstr>Рентгенограмма левой кисти, в прямой проекции</vt:lpstr>
      <vt:lpstr>Рентгенограмма кистей, в прямой проекции</vt:lpstr>
      <vt:lpstr>Рентгенограмма левой кисти, в прямой проекции</vt:lpstr>
      <vt:lpstr>Септический артрит</vt:lpstr>
      <vt:lpstr>Септический артрит</vt:lpstr>
      <vt:lpstr>Рентгенограмма правого плечевого сустава, в прямой проекции</vt:lpstr>
      <vt:lpstr>Рентгенограмма правой кисти, в прямой проекции</vt:lpstr>
      <vt:lpstr>Прицельная рентгенограмма фаланги, в прямой и в боковой проекциях              </vt:lpstr>
      <vt:lpstr>Рентгенограмма костей таза, в прямой проекции</vt:lpstr>
      <vt:lpstr>МРТ тазобедренных суставов, фронтальная плоскость</vt:lpstr>
      <vt:lpstr>Спондилоартриты </vt:lpstr>
      <vt:lpstr>Спондилоартриты </vt:lpstr>
      <vt:lpstr>Спондилоартрит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Герман Герман</dc:creator>
  <cp:lastModifiedBy>helle</cp:lastModifiedBy>
  <cp:revision>209</cp:revision>
  <dcterms:created xsi:type="dcterms:W3CDTF">2023-11-05T13:31:15Z</dcterms:created>
  <dcterms:modified xsi:type="dcterms:W3CDTF">2024-04-15T14:10:45Z</dcterms:modified>
</cp:coreProperties>
</file>