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08A1A28-3865-4B7A-A5C0-4035C6746B0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F310B5A6-E197-4ED3-A090-6BB46FB2785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5643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A1A28-3865-4B7A-A5C0-4035C6746B0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B5A6-E197-4ED3-A090-6BB46FB27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37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A1A28-3865-4B7A-A5C0-4035C6746B0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B5A6-E197-4ED3-A090-6BB46FB27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94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A1A28-3865-4B7A-A5C0-4035C6746B0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B5A6-E197-4ED3-A090-6BB46FB27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5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A1A28-3865-4B7A-A5C0-4035C6746B0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B5A6-E197-4ED3-A090-6BB46FB2785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1451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A1A28-3865-4B7A-A5C0-4035C6746B0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B5A6-E197-4ED3-A090-6BB46FB27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62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A1A28-3865-4B7A-A5C0-4035C6746B0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B5A6-E197-4ED3-A090-6BB46FB27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999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A1A28-3865-4B7A-A5C0-4035C6746B0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B5A6-E197-4ED3-A090-6BB46FB27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51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A1A28-3865-4B7A-A5C0-4035C6746B0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B5A6-E197-4ED3-A090-6BB46FB27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13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A1A28-3865-4B7A-A5C0-4035C6746B0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B5A6-E197-4ED3-A090-6BB46FB27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688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A1A28-3865-4B7A-A5C0-4035C6746B0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B5A6-E197-4ED3-A090-6BB46FB27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77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08A1A28-3865-4B7A-A5C0-4035C6746B0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310B5A6-E197-4ED3-A090-6BB46FB27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17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FA3A9-5624-459A-83CB-F76CEF2173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Jobs. Questions ‘</a:t>
            </a:r>
            <a:r>
              <a:rPr lang="ru-RU" dirty="0"/>
              <a:t>кто?</a:t>
            </a:r>
            <a:r>
              <a:rPr lang="en-US" dirty="0"/>
              <a:t>’ and ‘</a:t>
            </a:r>
            <a:r>
              <a:rPr lang="ru-RU" dirty="0"/>
              <a:t>что?</a:t>
            </a:r>
            <a:r>
              <a:rPr lang="en-US" dirty="0"/>
              <a:t>’</a:t>
            </a:r>
            <a:r>
              <a:rPr lang="ru-RU" dirty="0"/>
              <a:t>. </a:t>
            </a:r>
            <a:r>
              <a:rPr lang="en-US" dirty="0"/>
              <a:t>Personal pronouns.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B3808E-27F7-4C87-9A42-C863A5FD28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10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DEA82-E736-437D-AF6C-F8C11AE82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questions: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861F3D-6596-4B39-B51A-F7AB1A6CE1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Кто это? (</a:t>
            </a:r>
            <a:r>
              <a:rPr lang="en-US" dirty="0"/>
              <a:t>Who is it?)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9DFE3F-61E6-4E3D-A9B3-5493A1E74A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Менеджер</a:t>
            </a:r>
          </a:p>
          <a:p>
            <a:r>
              <a:rPr lang="ru-RU" dirty="0"/>
              <a:t>Директор</a:t>
            </a:r>
          </a:p>
          <a:p>
            <a:r>
              <a:rPr lang="ru-RU" dirty="0"/>
              <a:t>Доктор</a:t>
            </a:r>
          </a:p>
          <a:p>
            <a:r>
              <a:rPr lang="ru-RU" dirty="0"/>
              <a:t>Студент</a:t>
            </a:r>
          </a:p>
          <a:p>
            <a:r>
              <a:rPr lang="ru-RU" dirty="0"/>
              <a:t>Преподаватель</a:t>
            </a:r>
            <a:r>
              <a:rPr lang="en-US" dirty="0"/>
              <a:t> – teacher, professor</a:t>
            </a:r>
            <a:endParaRPr lang="ru-RU" dirty="0"/>
          </a:p>
          <a:p>
            <a:r>
              <a:rPr lang="ru-RU" dirty="0"/>
              <a:t>Инженер</a:t>
            </a:r>
          </a:p>
          <a:p>
            <a:r>
              <a:rPr lang="ru-RU" dirty="0"/>
              <a:t>Переводчик</a:t>
            </a:r>
            <a:r>
              <a:rPr lang="en-US" dirty="0"/>
              <a:t> - translator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5BF29E-B823-437D-8B4D-7252562815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Что это? (</a:t>
            </a:r>
            <a:r>
              <a:rPr lang="en-US" dirty="0"/>
              <a:t>What is it?)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AD11EF-C7B3-4C0E-AEF2-BC022F8D59D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Ручка -</a:t>
            </a:r>
            <a:r>
              <a:rPr lang="en-US" dirty="0"/>
              <a:t> pen</a:t>
            </a:r>
            <a:endParaRPr lang="ru-RU" dirty="0"/>
          </a:p>
          <a:p>
            <a:r>
              <a:rPr lang="ru-RU" dirty="0"/>
              <a:t>Карандаш</a:t>
            </a:r>
            <a:r>
              <a:rPr lang="en-US" dirty="0"/>
              <a:t> </a:t>
            </a:r>
            <a:r>
              <a:rPr lang="ru-RU" dirty="0"/>
              <a:t>– </a:t>
            </a:r>
            <a:r>
              <a:rPr lang="en-US" dirty="0"/>
              <a:t>pencil</a:t>
            </a:r>
          </a:p>
          <a:p>
            <a:r>
              <a:rPr lang="ru-RU" dirty="0"/>
              <a:t>Книга - </a:t>
            </a:r>
            <a:r>
              <a:rPr lang="en-US" dirty="0"/>
              <a:t>book</a:t>
            </a:r>
            <a:endParaRPr lang="ru-RU" dirty="0"/>
          </a:p>
          <a:p>
            <a:r>
              <a:rPr lang="ru-RU" dirty="0"/>
              <a:t>Стол</a:t>
            </a:r>
            <a:r>
              <a:rPr lang="en-US" dirty="0"/>
              <a:t> - table</a:t>
            </a:r>
            <a:endParaRPr lang="ru-RU" dirty="0"/>
          </a:p>
          <a:p>
            <a:r>
              <a:rPr lang="ru-RU" dirty="0"/>
              <a:t>Стул</a:t>
            </a:r>
            <a:r>
              <a:rPr lang="en-US" dirty="0"/>
              <a:t> - chair</a:t>
            </a:r>
            <a:endParaRPr lang="ru-RU" dirty="0"/>
          </a:p>
          <a:p>
            <a:r>
              <a:rPr lang="ru-RU" dirty="0"/>
              <a:t>Телефон</a:t>
            </a:r>
            <a:r>
              <a:rPr lang="en-US" dirty="0"/>
              <a:t> </a:t>
            </a:r>
            <a:endParaRPr lang="ru-RU" dirty="0"/>
          </a:p>
          <a:p>
            <a:r>
              <a:rPr lang="ru-RU" dirty="0"/>
              <a:t>Лампа</a:t>
            </a:r>
          </a:p>
          <a:p>
            <a:r>
              <a:rPr lang="ru-RU" dirty="0"/>
              <a:t>Класс</a:t>
            </a:r>
            <a:endParaRPr lang="en-US" dirty="0"/>
          </a:p>
          <a:p>
            <a:r>
              <a:rPr lang="ru-RU" dirty="0"/>
              <a:t>Дверь (</a:t>
            </a:r>
            <a:r>
              <a:rPr lang="en-US" dirty="0"/>
              <a:t>door)</a:t>
            </a:r>
          </a:p>
          <a:p>
            <a:r>
              <a:rPr lang="ru-RU" dirty="0"/>
              <a:t>Окно (</a:t>
            </a:r>
            <a:r>
              <a:rPr lang="en-US" dirty="0"/>
              <a:t>window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6949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B34556E-8F6E-4582-860E-CB89EC064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Model:</a:t>
            </a: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B775A683-5E66-4F75-A10D-20846F90A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Кто это? – Это доктор.</a:t>
            </a:r>
            <a:r>
              <a:rPr lang="en-US" dirty="0"/>
              <a:t> (living)</a:t>
            </a:r>
            <a:endParaRPr lang="ru-RU" dirty="0"/>
          </a:p>
          <a:p>
            <a:r>
              <a:rPr lang="ru-RU" dirty="0"/>
              <a:t>Что это? – Это лампа.</a:t>
            </a:r>
            <a:r>
              <a:rPr lang="en-US" dirty="0"/>
              <a:t> (non-living)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Это кенгуру? Да, это кенгуру.</a:t>
            </a:r>
          </a:p>
          <a:p>
            <a:r>
              <a:rPr lang="ru-RU" dirty="0"/>
              <a:t>Это кенгуру? </a:t>
            </a:r>
            <a:r>
              <a:rPr lang="ru-RU" b="1" dirty="0"/>
              <a:t>Нет</a:t>
            </a:r>
            <a:r>
              <a:rPr lang="ru-RU" dirty="0"/>
              <a:t>, это </a:t>
            </a:r>
            <a:r>
              <a:rPr lang="ru-RU" b="1" dirty="0"/>
              <a:t>не</a:t>
            </a:r>
            <a:r>
              <a:rPr lang="ru-RU" dirty="0"/>
              <a:t> кенгуру. Это пингвин.</a:t>
            </a:r>
          </a:p>
          <a:p>
            <a:endParaRPr lang="ru-RU" dirty="0"/>
          </a:p>
          <a:p>
            <a:r>
              <a:rPr lang="ru-RU" dirty="0"/>
              <a:t>Дантист – это доктор.</a:t>
            </a:r>
          </a:p>
          <a:p>
            <a:r>
              <a:rPr lang="ru-RU" dirty="0"/>
              <a:t>Банан – это фрукт? Да, банан это фрукт.</a:t>
            </a:r>
            <a:endParaRPr lang="en-US" dirty="0"/>
          </a:p>
          <a:p>
            <a:endParaRPr lang="en-US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218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13CE7-08E4-4E03-8595-6BE793434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Practice.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773B60-A306-4494-AC14-3ED4F1C4F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Кто это? – Это доктор.</a:t>
            </a:r>
          </a:p>
          <a:p>
            <a:r>
              <a:rPr lang="ru-RU" dirty="0"/>
              <a:t>Что это? – Это спорт.</a:t>
            </a:r>
          </a:p>
          <a:p>
            <a:r>
              <a:rPr lang="ru-RU" dirty="0"/>
              <a:t>_________? – Это текст.</a:t>
            </a:r>
          </a:p>
          <a:p>
            <a:r>
              <a:rPr lang="ru-RU" dirty="0"/>
              <a:t>_________? – Это президент.</a:t>
            </a:r>
          </a:p>
          <a:p>
            <a:r>
              <a:rPr lang="ru-RU" dirty="0"/>
              <a:t>_________? – Это министр.</a:t>
            </a:r>
          </a:p>
          <a:p>
            <a:r>
              <a:rPr lang="ru-RU" dirty="0"/>
              <a:t>_________? – Это книга.</a:t>
            </a:r>
          </a:p>
          <a:p>
            <a:r>
              <a:rPr lang="ru-RU" dirty="0"/>
              <a:t>_________? – Это стол.</a:t>
            </a:r>
          </a:p>
          <a:p>
            <a:r>
              <a:rPr lang="ru-RU" dirty="0"/>
              <a:t>_________? – Это стул.</a:t>
            </a:r>
          </a:p>
          <a:p>
            <a:r>
              <a:rPr lang="ru-RU" dirty="0"/>
              <a:t>_________? – Это соус.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838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то хочет стать миллионером? • GameShows.ru">
            <a:extLst>
              <a:ext uri="{FF2B5EF4-FFF2-40B4-BE49-F238E27FC236}">
                <a16:creationId xmlns:a16="http://schemas.microsoft.com/office/drawing/2014/main" id="{617D87B8-059E-4485-8084-8242FC37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" y="0"/>
            <a:ext cx="12166990" cy="71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638623BA-A7BF-4E46-A932-EADB67C2E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5604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 Black" panose="020B0A04020102020204" pitchFamily="34" charset="0"/>
              </a:rPr>
              <a:t>Кто это?</a:t>
            </a:r>
          </a:p>
        </p:txBody>
      </p:sp>
      <p:pic>
        <p:nvPicPr>
          <p:cNvPr id="10242" name="Picture 2" descr="Стало известно, чем занимается каждый третий студент кировских вузов -  Общество - Newsler.ru">
            <a:extLst>
              <a:ext uri="{FF2B5EF4-FFF2-40B4-BE49-F238E27FC236}">
                <a16:creationId xmlns:a16="http://schemas.microsoft.com/office/drawing/2014/main" id="{F09534F8-7327-47BD-8E18-CB1F1DE52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299" y="2682798"/>
            <a:ext cx="5570806" cy="370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19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то хочет стать миллионером? • GameShows.ru">
            <a:extLst>
              <a:ext uri="{FF2B5EF4-FFF2-40B4-BE49-F238E27FC236}">
                <a16:creationId xmlns:a16="http://schemas.microsoft.com/office/drawing/2014/main" id="{617D87B8-059E-4485-8084-8242FC37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" y="0"/>
            <a:ext cx="12166990" cy="71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638623BA-A7BF-4E46-A932-EADB67C2E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5604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 Black" panose="020B0A04020102020204" pitchFamily="34" charset="0"/>
              </a:rPr>
              <a:t>Это доктор или дантист?</a:t>
            </a:r>
          </a:p>
        </p:txBody>
      </p:sp>
      <p:pic>
        <p:nvPicPr>
          <p:cNvPr id="12290" name="Picture 2" descr="Чем отличается зубной врач от стоматолога и дантиста — doslovno.com">
            <a:extLst>
              <a:ext uri="{FF2B5EF4-FFF2-40B4-BE49-F238E27FC236}">
                <a16:creationId xmlns:a16="http://schemas.microsoft.com/office/drawing/2014/main" id="{B6EEA7A8-E239-446C-AAA2-5A2DD385E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2587625"/>
            <a:ext cx="50863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361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то хочет стать миллионером? • GameShows.ru">
            <a:extLst>
              <a:ext uri="{FF2B5EF4-FFF2-40B4-BE49-F238E27FC236}">
                <a16:creationId xmlns:a16="http://schemas.microsoft.com/office/drawing/2014/main" id="{617D87B8-059E-4485-8084-8242FC37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" y="0"/>
            <a:ext cx="12166990" cy="71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638623BA-A7BF-4E46-A932-EADB67C2E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5604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 Black" panose="020B0A04020102020204" pitchFamily="34" charset="0"/>
              </a:rPr>
              <a:t>Это менеджер или (</a:t>
            </a:r>
            <a:r>
              <a:rPr lang="en-US" sz="6000" b="1" dirty="0">
                <a:solidFill>
                  <a:schemeClr val="bg1"/>
                </a:solidFill>
                <a:latin typeface="Arial Black" panose="020B0A04020102020204" pitchFamily="34" charset="0"/>
              </a:rPr>
              <a:t>or)</a:t>
            </a:r>
            <a:r>
              <a:rPr lang="ru-RU" sz="6000" b="1" dirty="0">
                <a:solidFill>
                  <a:schemeClr val="bg1"/>
                </a:solidFill>
                <a:latin typeface="Arial Black" panose="020B0A04020102020204" pitchFamily="34" charset="0"/>
              </a:rPr>
              <a:t> директор?</a:t>
            </a:r>
          </a:p>
        </p:txBody>
      </p:sp>
      <p:pic>
        <p:nvPicPr>
          <p:cNvPr id="13314" name="Picture 2" descr="Билл и Мелинда Гейтс: «Несправедливо, что у нас столько денег»">
            <a:extLst>
              <a:ext uri="{FF2B5EF4-FFF2-40B4-BE49-F238E27FC236}">
                <a16:creationId xmlns:a16="http://schemas.microsoft.com/office/drawing/2014/main" id="{586E66C0-5CB7-4A18-9766-95589B17D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108" y="2459209"/>
            <a:ext cx="8379744" cy="415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795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то хочет стать миллионером? • GameShows.ru">
            <a:extLst>
              <a:ext uri="{FF2B5EF4-FFF2-40B4-BE49-F238E27FC236}">
                <a16:creationId xmlns:a16="http://schemas.microsoft.com/office/drawing/2014/main" id="{617D87B8-059E-4485-8084-8242FC37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" y="0"/>
            <a:ext cx="12166990" cy="71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638623BA-A7BF-4E46-A932-EADB67C2E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5604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 Black" panose="020B0A04020102020204" pitchFamily="34" charset="0"/>
              </a:rPr>
              <a:t>Что это?</a:t>
            </a:r>
          </a:p>
        </p:txBody>
      </p:sp>
      <p:pic>
        <p:nvPicPr>
          <p:cNvPr id="14338" name="Picture 2" descr="Дверь Итальянская Легенда Д 13 ДГ Медовый + патина: характеристики, фото |  магазин РамХаус Москва">
            <a:extLst>
              <a:ext uri="{FF2B5EF4-FFF2-40B4-BE49-F238E27FC236}">
                <a16:creationId xmlns:a16="http://schemas.microsoft.com/office/drawing/2014/main" id="{483B6A76-C4C2-483B-8B99-CC6ECAC44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730" y="2639236"/>
            <a:ext cx="2003913" cy="421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123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то хочет стать миллионером? • GameShows.ru">
            <a:extLst>
              <a:ext uri="{FF2B5EF4-FFF2-40B4-BE49-F238E27FC236}">
                <a16:creationId xmlns:a16="http://schemas.microsoft.com/office/drawing/2014/main" id="{617D87B8-059E-4485-8084-8242FC37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" y="0"/>
            <a:ext cx="12166990" cy="71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638623BA-A7BF-4E46-A932-EADB67C2E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5604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 Black" panose="020B0A04020102020204" pitchFamily="34" charset="0"/>
              </a:rPr>
              <a:t>Что это?</a:t>
            </a:r>
          </a:p>
        </p:txBody>
      </p:sp>
      <p:pic>
        <p:nvPicPr>
          <p:cNvPr id="15362" name="Picture 2" descr="Как выбрать «правильное» окно">
            <a:extLst>
              <a:ext uri="{FF2B5EF4-FFF2-40B4-BE49-F238E27FC236}">
                <a16:creationId xmlns:a16="http://schemas.microsoft.com/office/drawing/2014/main" id="{B60AB2E4-D885-4313-9CCF-5DB095F04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499" y="2518118"/>
            <a:ext cx="6160816" cy="403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21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то хочет стать миллионером? • GameShows.ru">
            <a:extLst>
              <a:ext uri="{FF2B5EF4-FFF2-40B4-BE49-F238E27FC236}">
                <a16:creationId xmlns:a16="http://schemas.microsoft.com/office/drawing/2014/main" id="{617D87B8-059E-4485-8084-8242FC37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" y="0"/>
            <a:ext cx="12166990" cy="71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638623BA-A7BF-4E46-A932-EADB67C2E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5604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 Black" panose="020B0A04020102020204" pitchFamily="34" charset="0"/>
              </a:rPr>
              <a:t>Это карандаш?</a:t>
            </a:r>
          </a:p>
        </p:txBody>
      </p:sp>
      <p:pic>
        <p:nvPicPr>
          <p:cNvPr id="16386" name="Picture 2" descr="Цена на Карандаш чернографитный Koh-I-Noor &quot;1500&quot; в Москве — купить в  художественном магазине Красный Карандаш">
            <a:extLst>
              <a:ext uri="{FF2B5EF4-FFF2-40B4-BE49-F238E27FC236}">
                <a16:creationId xmlns:a16="http://schemas.microsoft.com/office/drawing/2014/main" id="{DE7174A0-B576-4451-82C7-EDB39F697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734" y="2456425"/>
            <a:ext cx="4555635" cy="41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289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то хочет стать миллионером? • GameShows.ru">
            <a:extLst>
              <a:ext uri="{FF2B5EF4-FFF2-40B4-BE49-F238E27FC236}">
                <a16:creationId xmlns:a16="http://schemas.microsoft.com/office/drawing/2014/main" id="{617D87B8-059E-4485-8084-8242FC37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" y="0"/>
            <a:ext cx="12166990" cy="71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638623BA-A7BF-4E46-A932-EADB67C2E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5604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 Black" panose="020B0A04020102020204" pitchFamily="34" charset="0"/>
              </a:rPr>
              <a:t>Это ручка?</a:t>
            </a:r>
          </a:p>
        </p:txBody>
      </p:sp>
      <p:pic>
        <p:nvPicPr>
          <p:cNvPr id="17410" name="Picture 2" descr="Как читать книги – аналитический портал ПОЛИТ.РУ">
            <a:extLst>
              <a:ext uri="{FF2B5EF4-FFF2-40B4-BE49-F238E27FC236}">
                <a16:creationId xmlns:a16="http://schemas.microsoft.com/office/drawing/2014/main" id="{5613E1CB-5F5B-4A09-9205-2DF211D30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712" y="2511962"/>
            <a:ext cx="5072576" cy="380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36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C51985-067E-42DC-A6F7-E350F76A3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</a:t>
            </a:r>
            <a:r>
              <a:rPr lang="ru-RU" dirty="0"/>
              <a:t>: </a:t>
            </a:r>
            <a:r>
              <a:rPr lang="en-US" dirty="0"/>
              <a:t>what is this word?</a:t>
            </a:r>
            <a:endParaRPr lang="ru-RU" dirty="0"/>
          </a:p>
        </p:txBody>
      </p:sp>
      <p:pic>
        <p:nvPicPr>
          <p:cNvPr id="1026" name="Picture 2" descr="Картинки по запросу &quot;приветствие&quot;">
            <a:extLst>
              <a:ext uri="{FF2B5EF4-FFF2-40B4-BE49-F238E27FC236}">
                <a16:creationId xmlns:a16="http://schemas.microsoft.com/office/drawing/2014/main" id="{06BCCD19-DDEE-43E4-A84D-9E95634089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1025" y="2832894"/>
            <a:ext cx="48768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389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то хочет стать миллионером? • GameShows.ru">
            <a:extLst>
              <a:ext uri="{FF2B5EF4-FFF2-40B4-BE49-F238E27FC236}">
                <a16:creationId xmlns:a16="http://schemas.microsoft.com/office/drawing/2014/main" id="{617D87B8-059E-4485-8084-8242FC37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" y="0"/>
            <a:ext cx="12166990" cy="71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638623BA-A7BF-4E46-A932-EADB67C2E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5604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 Black" panose="020B0A04020102020204" pitchFamily="34" charset="0"/>
              </a:rPr>
              <a:t>Это книга?</a:t>
            </a:r>
          </a:p>
        </p:txBody>
      </p:sp>
      <p:pic>
        <p:nvPicPr>
          <p:cNvPr id="6" name="Picture 2" descr="Как читать книги – аналитический портал ПОЛИТ.РУ">
            <a:extLst>
              <a:ext uri="{FF2B5EF4-FFF2-40B4-BE49-F238E27FC236}">
                <a16:creationId xmlns:a16="http://schemas.microsoft.com/office/drawing/2014/main" id="{F293648F-9FC3-45E2-95D2-9FCBF29E7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712" y="2511962"/>
            <a:ext cx="5072576" cy="380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748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то хочет стать миллионером? • GameShows.ru">
            <a:extLst>
              <a:ext uri="{FF2B5EF4-FFF2-40B4-BE49-F238E27FC236}">
                <a16:creationId xmlns:a16="http://schemas.microsoft.com/office/drawing/2014/main" id="{617D87B8-059E-4485-8084-8242FC37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" y="0"/>
            <a:ext cx="12166990" cy="71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638623BA-A7BF-4E46-A932-EADB67C2E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5604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 Black" panose="020B0A04020102020204" pitchFamily="34" charset="0"/>
              </a:rPr>
              <a:t>Это стол?</a:t>
            </a:r>
          </a:p>
        </p:txBody>
      </p:sp>
      <p:pic>
        <p:nvPicPr>
          <p:cNvPr id="18434" name="Picture 2" descr="Стол обеденный «Поло 5» П257.07 Дуб рустикаль с патинированием – купить в  интернет-магазине белорусской мебели в Москве">
            <a:extLst>
              <a:ext uri="{FF2B5EF4-FFF2-40B4-BE49-F238E27FC236}">
                <a16:creationId xmlns:a16="http://schemas.microsoft.com/office/drawing/2014/main" id="{D87DB6AD-CE32-4FB5-B4A8-D1B46ED53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528" y="2456352"/>
            <a:ext cx="6137109" cy="416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773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то хочет стать миллионером? • GameShows.ru">
            <a:extLst>
              <a:ext uri="{FF2B5EF4-FFF2-40B4-BE49-F238E27FC236}">
                <a16:creationId xmlns:a16="http://schemas.microsoft.com/office/drawing/2014/main" id="{617D87B8-059E-4485-8084-8242FC37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" y="0"/>
            <a:ext cx="12166990" cy="71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638623BA-A7BF-4E46-A932-EADB67C2E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5604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 Black" panose="020B0A04020102020204" pitchFamily="34" charset="0"/>
              </a:rPr>
              <a:t>Это лампа?</a:t>
            </a:r>
          </a:p>
        </p:txBody>
      </p:sp>
      <p:pic>
        <p:nvPicPr>
          <p:cNvPr id="18434" name="Picture 2" descr="Стол обеденный «Поло 5» П257.07 Дуб рустикаль с патинированием – купить в  интернет-магазине белорусской мебели в Москве">
            <a:extLst>
              <a:ext uri="{FF2B5EF4-FFF2-40B4-BE49-F238E27FC236}">
                <a16:creationId xmlns:a16="http://schemas.microsoft.com/office/drawing/2014/main" id="{D87DB6AD-CE32-4FB5-B4A8-D1B46ED53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528" y="2456352"/>
            <a:ext cx="6137109" cy="416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538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то хочет стать миллионером? • GameShows.ru">
            <a:extLst>
              <a:ext uri="{FF2B5EF4-FFF2-40B4-BE49-F238E27FC236}">
                <a16:creationId xmlns:a16="http://schemas.microsoft.com/office/drawing/2014/main" id="{617D87B8-059E-4485-8084-8242FC37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" y="0"/>
            <a:ext cx="12166990" cy="71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9C53A312-320C-45EB-A27A-840E715FD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Who is this? Is this a professor?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This is not a professor. This is a president.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E8CD60-DA40-423C-9A35-CF095F12370D}"/>
              </a:ext>
            </a:extLst>
          </p:cNvPr>
          <p:cNvSpPr txBox="1"/>
          <p:nvPr/>
        </p:nvSpPr>
        <p:spPr>
          <a:xfrm>
            <a:off x="1913206" y="5050302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Кто это? Это профессор?</a:t>
            </a:r>
          </a:p>
          <a:p>
            <a:r>
              <a:rPr lang="ru-RU" dirty="0"/>
              <a:t>Это не профессор. Это президент.</a:t>
            </a:r>
          </a:p>
        </p:txBody>
      </p:sp>
    </p:spTree>
    <p:extLst>
      <p:ext uri="{BB962C8B-B14F-4D97-AF65-F5344CB8AC3E}">
        <p14:creationId xmlns:p14="http://schemas.microsoft.com/office/powerpoint/2010/main" val="221362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то хочет стать миллионером? • GameShows.ru">
            <a:extLst>
              <a:ext uri="{FF2B5EF4-FFF2-40B4-BE49-F238E27FC236}">
                <a16:creationId xmlns:a16="http://schemas.microsoft.com/office/drawing/2014/main" id="{617D87B8-059E-4485-8084-8242FC37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" y="0"/>
            <a:ext cx="12166990" cy="71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9C53A312-320C-45EB-A27A-840E715FD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What is this?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This is a computer.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Computer is a machine?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Yes, computer is a machine.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77086-8BC5-45CA-B0CD-E34693DC4015}"/>
              </a:ext>
            </a:extLst>
          </p:cNvPr>
          <p:cNvSpPr txBox="1"/>
          <p:nvPr/>
        </p:nvSpPr>
        <p:spPr>
          <a:xfrm>
            <a:off x="1913206" y="5050302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Что это? </a:t>
            </a:r>
          </a:p>
          <a:p>
            <a:r>
              <a:rPr lang="ru-RU" dirty="0"/>
              <a:t>Это компьютер.</a:t>
            </a:r>
          </a:p>
          <a:p>
            <a:r>
              <a:rPr lang="ru-RU" dirty="0"/>
              <a:t>Компьютер – это машина?</a:t>
            </a:r>
          </a:p>
          <a:p>
            <a:r>
              <a:rPr lang="ru-RU" dirty="0"/>
              <a:t>Да, компьютер – это машина.</a:t>
            </a:r>
          </a:p>
        </p:txBody>
      </p:sp>
    </p:spTree>
    <p:extLst>
      <p:ext uri="{BB962C8B-B14F-4D97-AF65-F5344CB8AC3E}">
        <p14:creationId xmlns:p14="http://schemas.microsoft.com/office/powerpoint/2010/main" val="193716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то хочет стать миллионером? • GameShows.ru">
            <a:extLst>
              <a:ext uri="{FF2B5EF4-FFF2-40B4-BE49-F238E27FC236}">
                <a16:creationId xmlns:a16="http://schemas.microsoft.com/office/drawing/2014/main" id="{617D87B8-059E-4485-8084-8242FC37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" y="0"/>
            <a:ext cx="12166990" cy="71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9C53A312-320C-45EB-A27A-840E715FD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What is this?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This is a banana.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Banana is a vitamin C or vitamin B?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It is vitamin B.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6F2986-6E8B-4FA0-84E1-8D54649CF4A9}"/>
              </a:ext>
            </a:extLst>
          </p:cNvPr>
          <p:cNvSpPr txBox="1"/>
          <p:nvPr/>
        </p:nvSpPr>
        <p:spPr>
          <a:xfrm>
            <a:off x="7779434" y="1688124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Что это?</a:t>
            </a:r>
          </a:p>
          <a:p>
            <a:r>
              <a:rPr lang="ru-RU" dirty="0"/>
              <a:t>Это банан.</a:t>
            </a:r>
          </a:p>
          <a:p>
            <a:r>
              <a:rPr lang="ru-RU" dirty="0"/>
              <a:t>Банан – это витамин С или витамин В?</a:t>
            </a:r>
          </a:p>
          <a:p>
            <a:r>
              <a:rPr lang="ru-RU" dirty="0"/>
              <a:t>Это витамин В.</a:t>
            </a:r>
          </a:p>
        </p:txBody>
      </p:sp>
    </p:spTree>
    <p:extLst>
      <p:ext uri="{BB962C8B-B14F-4D97-AF65-F5344CB8AC3E}">
        <p14:creationId xmlns:p14="http://schemas.microsoft.com/office/powerpoint/2010/main" val="137811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то хочет стать миллионером? • GameShows.ru">
            <a:extLst>
              <a:ext uri="{FF2B5EF4-FFF2-40B4-BE49-F238E27FC236}">
                <a16:creationId xmlns:a16="http://schemas.microsoft.com/office/drawing/2014/main" id="{617D87B8-059E-4485-8084-8242FC37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" y="0"/>
            <a:ext cx="12166990" cy="71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9C53A312-320C-45EB-A27A-840E715FD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Is this coffee?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No, this is not coffee.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What is this?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This is tea.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320665-372F-4E80-9401-63A2A13CFDBF}"/>
              </a:ext>
            </a:extLst>
          </p:cNvPr>
          <p:cNvSpPr txBox="1"/>
          <p:nvPr/>
        </p:nvSpPr>
        <p:spPr>
          <a:xfrm>
            <a:off x="1913206" y="5050302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Это кофе?</a:t>
            </a:r>
          </a:p>
          <a:p>
            <a:r>
              <a:rPr lang="ru-RU" dirty="0"/>
              <a:t>Нет, это не кофе.</a:t>
            </a:r>
          </a:p>
          <a:p>
            <a:r>
              <a:rPr lang="ru-RU" dirty="0"/>
              <a:t>Что это?</a:t>
            </a:r>
          </a:p>
          <a:p>
            <a:r>
              <a:rPr lang="ru-RU" dirty="0"/>
              <a:t>Это чай.</a:t>
            </a:r>
          </a:p>
        </p:txBody>
      </p:sp>
    </p:spTree>
    <p:extLst>
      <p:ext uri="{BB962C8B-B14F-4D97-AF65-F5344CB8AC3E}">
        <p14:creationId xmlns:p14="http://schemas.microsoft.com/office/powerpoint/2010/main" val="25489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7C092-745B-4B1F-B157-5FA1977E4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pronouns</a:t>
            </a:r>
            <a:endParaRPr lang="ru-RU" dirty="0"/>
          </a:p>
        </p:txBody>
      </p:sp>
      <p:pic>
        <p:nvPicPr>
          <p:cNvPr id="6146" name="Picture 2" descr="Картинки по запросу &quot;personal pronouns in russian&quot;">
            <a:extLst>
              <a:ext uri="{FF2B5EF4-FFF2-40B4-BE49-F238E27FC236}">
                <a16:creationId xmlns:a16="http://schemas.microsoft.com/office/drawing/2014/main" id="{58426DC9-B5C7-4151-8DB8-C6F80424E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044" y="2038820"/>
            <a:ext cx="7681912" cy="375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53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E7D77-7EF0-4473-9BA5-961025615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270C65-3377-4132-9B86-685045617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Я – студент. = </a:t>
            </a:r>
            <a:r>
              <a:rPr lang="en-US" dirty="0"/>
              <a:t>I am student.</a:t>
            </a:r>
          </a:p>
          <a:p>
            <a:r>
              <a:rPr lang="en-US" dirty="0"/>
              <a:t>He is the president = …</a:t>
            </a:r>
          </a:p>
          <a:p>
            <a:r>
              <a:rPr lang="en-US" dirty="0"/>
              <a:t>She is teacher = …</a:t>
            </a:r>
          </a:p>
          <a:p>
            <a:r>
              <a:rPr lang="en-US" dirty="0"/>
              <a:t>We are students = …</a:t>
            </a:r>
          </a:p>
          <a:p>
            <a:r>
              <a:rPr lang="en-US" dirty="0"/>
              <a:t>You are dentist = …</a:t>
            </a:r>
          </a:p>
          <a:p>
            <a:r>
              <a:rPr lang="en-US" dirty="0"/>
              <a:t>We are managers =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264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327358-8879-4F21-8EC6-79EDE2FA8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FB512B-DBB4-46C9-9DE4-1AAAF6678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personal pronouns and words that we studied during </a:t>
            </a:r>
            <a:r>
              <a:rPr lang="en-US"/>
              <a:t>this lesson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14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730E9-43B7-41B9-9B9C-4CE45D5B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word?</a:t>
            </a:r>
            <a:endParaRPr lang="ru-RU" dirty="0"/>
          </a:p>
        </p:txBody>
      </p:sp>
      <p:pic>
        <p:nvPicPr>
          <p:cNvPr id="2050" name="Picture 2" descr="Картинки по запросу &quot;извините&quot;">
            <a:extLst>
              <a:ext uri="{FF2B5EF4-FFF2-40B4-BE49-F238E27FC236}">
                <a16:creationId xmlns:a16="http://schemas.microsoft.com/office/drawing/2014/main" id="{7B015BCD-F514-47D3-B573-1D27B40ECD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1925" y="2099469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199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F223A2-7F6C-484C-85E2-B0DF03066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word?</a:t>
            </a:r>
            <a:endParaRPr lang="ru-RU" dirty="0"/>
          </a:p>
        </p:txBody>
      </p:sp>
      <p:pic>
        <p:nvPicPr>
          <p:cNvPr id="3074" name="Picture 2" descr="Картинки по запросу &quot;день вечер утро&quot;">
            <a:extLst>
              <a:ext uri="{FF2B5EF4-FFF2-40B4-BE49-F238E27FC236}">
                <a16:creationId xmlns:a16="http://schemas.microsoft.com/office/drawing/2014/main" id="{4C814606-1D9F-4D3B-A44C-2C2335A96C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3756" y="1828800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161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C6339-E960-4919-AD82-7DBA87552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word?</a:t>
            </a:r>
            <a:endParaRPr lang="ru-RU" dirty="0"/>
          </a:p>
        </p:txBody>
      </p:sp>
      <p:pic>
        <p:nvPicPr>
          <p:cNvPr id="4108" name="Picture 12" descr="Картинки по запросу &quot;thank you&quot;">
            <a:extLst>
              <a:ext uri="{FF2B5EF4-FFF2-40B4-BE49-F238E27FC236}">
                <a16:creationId xmlns:a16="http://schemas.microsoft.com/office/drawing/2014/main" id="{58C751F2-10C0-4F95-ABDC-7B91FE7EF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90" y="2829390"/>
            <a:ext cx="5678585" cy="185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790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F5F06E-ECD0-40E5-9EAD-165E5ECE3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words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117F57-331D-46B4-BE42-983526B22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484F74-9B3C-4E28-9225-23BBE52ED2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Адрес</a:t>
            </a:r>
          </a:p>
          <a:p>
            <a:r>
              <a:rPr lang="ru-RU" dirty="0"/>
              <a:t>Актер</a:t>
            </a:r>
          </a:p>
          <a:p>
            <a:r>
              <a:rPr lang="ru-RU" dirty="0"/>
              <a:t>Аппетит</a:t>
            </a:r>
          </a:p>
          <a:p>
            <a:r>
              <a:rPr lang="ru-RU" dirty="0"/>
              <a:t>Аромат</a:t>
            </a:r>
          </a:p>
          <a:p>
            <a:r>
              <a:rPr lang="ru-RU" dirty="0"/>
              <a:t>Архитектура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BD71CA-C2A6-4E3E-AD23-3B6FCBDE9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Б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EE113D6-A68E-4347-B50C-56C187AFE2F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dirty="0"/>
              <a:t>Биология</a:t>
            </a:r>
          </a:p>
          <a:p>
            <a:r>
              <a:rPr lang="ru-RU" dirty="0"/>
              <a:t>Библиотека</a:t>
            </a:r>
          </a:p>
          <a:p>
            <a:r>
              <a:rPr lang="ru-RU" dirty="0"/>
              <a:t>Бокс</a:t>
            </a:r>
          </a:p>
          <a:p>
            <a:r>
              <a:rPr lang="ru-RU" dirty="0"/>
              <a:t>Бизнес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60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F5F06E-ECD0-40E5-9EAD-165E5ECE3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words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117F57-331D-46B4-BE42-983526B22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484F74-9B3C-4E28-9225-23BBE52ED2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Ваза</a:t>
            </a:r>
          </a:p>
          <a:p>
            <a:r>
              <a:rPr lang="ru-RU" dirty="0"/>
              <a:t>Вальс</a:t>
            </a:r>
          </a:p>
          <a:p>
            <a:r>
              <a:rPr lang="ru-RU" dirty="0"/>
              <a:t>Виза</a:t>
            </a:r>
          </a:p>
          <a:p>
            <a:r>
              <a:rPr lang="ru-RU" dirty="0"/>
              <a:t>Вариант</a:t>
            </a:r>
          </a:p>
          <a:p>
            <a:r>
              <a:rPr lang="ru-RU" dirty="0"/>
              <a:t>Волейбол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BD71CA-C2A6-4E3E-AD23-3B6FCBDE9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Г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EE113D6-A68E-4347-B50C-56C187AFE2F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dirty="0"/>
              <a:t>География</a:t>
            </a:r>
          </a:p>
          <a:p>
            <a:r>
              <a:rPr lang="ru-RU" dirty="0"/>
              <a:t>Гитара</a:t>
            </a:r>
          </a:p>
          <a:p>
            <a:r>
              <a:rPr lang="ru-RU" dirty="0"/>
              <a:t>Группа</a:t>
            </a:r>
          </a:p>
          <a:p>
            <a:r>
              <a:rPr lang="ru-RU" dirty="0"/>
              <a:t>Гений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343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F5F06E-ECD0-40E5-9EAD-165E5ECE3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words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117F57-331D-46B4-BE42-983526B22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484F74-9B3C-4E28-9225-23BBE52ED2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Диск</a:t>
            </a:r>
          </a:p>
          <a:p>
            <a:r>
              <a:rPr lang="ru-RU" dirty="0"/>
              <a:t>Дантист</a:t>
            </a:r>
          </a:p>
          <a:p>
            <a:r>
              <a:rPr lang="ru-RU" dirty="0"/>
              <a:t>Диплом</a:t>
            </a:r>
          </a:p>
          <a:p>
            <a:r>
              <a:rPr lang="ru-RU" dirty="0"/>
              <a:t>Доктор</a:t>
            </a:r>
          </a:p>
          <a:p>
            <a:r>
              <a:rPr lang="ru-RU" dirty="0"/>
              <a:t>Дискотека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BD71CA-C2A6-4E3E-AD23-3B6FCBDE9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EE113D6-A68E-4347-B50C-56C187AFE2F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dirty="0"/>
              <a:t>Идеал</a:t>
            </a:r>
          </a:p>
          <a:p>
            <a:r>
              <a:rPr lang="ru-RU" dirty="0"/>
              <a:t>Инструмент</a:t>
            </a:r>
          </a:p>
          <a:p>
            <a:r>
              <a:rPr lang="ru-RU" dirty="0"/>
              <a:t>интерес</a:t>
            </a:r>
          </a:p>
          <a:p>
            <a:r>
              <a:rPr lang="ru-RU" dirty="0"/>
              <a:t>информация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589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D1E1E-2805-4225-BA5A-D9F05FB1C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 IN RUSSIAN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F56FAC-8291-4E3B-8846-41C98C8391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Кто?</a:t>
            </a:r>
          </a:p>
        </p:txBody>
      </p:sp>
      <p:pic>
        <p:nvPicPr>
          <p:cNvPr id="5122" name="Picture 2" descr="Картинки по запросу &quot;living being&quot;">
            <a:extLst>
              <a:ext uri="{FF2B5EF4-FFF2-40B4-BE49-F238E27FC236}">
                <a16:creationId xmlns:a16="http://schemas.microsoft.com/office/drawing/2014/main" id="{CD782865-2197-49B8-BBB4-AABBBCB5E5A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2063" y="3044349"/>
            <a:ext cx="4479925" cy="259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F828F7E8-E289-444B-BCCA-4D16A7CEB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Что?</a:t>
            </a:r>
          </a:p>
        </p:txBody>
      </p:sp>
      <p:pic>
        <p:nvPicPr>
          <p:cNvPr id="5124" name="Picture 4" descr="Картинки по запросу &quot;things&quot;">
            <a:extLst>
              <a:ext uri="{FF2B5EF4-FFF2-40B4-BE49-F238E27FC236}">
                <a16:creationId xmlns:a16="http://schemas.microsoft.com/office/drawing/2014/main" id="{EE197F5F-7F0C-4470-8B91-F55DAA0735A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4944" y="2508250"/>
            <a:ext cx="3663950" cy="36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011840"/>
      </p:ext>
    </p:extLst>
  </p:cSld>
  <p:clrMapOvr>
    <a:masterClrMapping/>
  </p:clrMapOvr>
</p:sld>
</file>

<file path=ppt/theme/theme1.xml><?xml version="1.0" encoding="utf-8"?>
<a:theme xmlns:a="http://schemas.openxmlformats.org/drawingml/2006/main" name="Вид">
  <a:themeElements>
    <a:clrScheme name="Вид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Вид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95</TotalTime>
  <Words>491</Words>
  <Application>Microsoft Office PowerPoint</Application>
  <PresentationFormat>Широкоэкранный</PresentationFormat>
  <Paragraphs>133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Century Schoolbook</vt:lpstr>
      <vt:lpstr>Wingdings</vt:lpstr>
      <vt:lpstr>Wingdings 2</vt:lpstr>
      <vt:lpstr>Вид</vt:lpstr>
      <vt:lpstr>Jobs. Questions ‘кто?’ and ‘что?’. Personal pronouns.</vt:lpstr>
      <vt:lpstr>Revise: what is this word?</vt:lpstr>
      <vt:lpstr>What is this word?</vt:lpstr>
      <vt:lpstr>What is this word?</vt:lpstr>
      <vt:lpstr>What is this word?</vt:lpstr>
      <vt:lpstr>International words</vt:lpstr>
      <vt:lpstr>International words</vt:lpstr>
      <vt:lpstr>International words</vt:lpstr>
      <vt:lpstr>NOUN IN RUSSIAN</vt:lpstr>
      <vt:lpstr>Two questions:</vt:lpstr>
      <vt:lpstr>Model:</vt:lpstr>
      <vt:lpstr>Practice. </vt:lpstr>
      <vt:lpstr>Кто это?</vt:lpstr>
      <vt:lpstr>Это доктор или дантист?</vt:lpstr>
      <vt:lpstr>Это менеджер или (or) директор?</vt:lpstr>
      <vt:lpstr>Что это?</vt:lpstr>
      <vt:lpstr>Что это?</vt:lpstr>
      <vt:lpstr>Это карандаш?</vt:lpstr>
      <vt:lpstr>Это ручка?</vt:lpstr>
      <vt:lpstr>Это книга?</vt:lpstr>
      <vt:lpstr>Это стол?</vt:lpstr>
      <vt:lpstr>Это лампа?</vt:lpstr>
      <vt:lpstr>Презентация PowerPoint</vt:lpstr>
      <vt:lpstr>Презентация PowerPoint</vt:lpstr>
      <vt:lpstr>Презентация PowerPoint</vt:lpstr>
      <vt:lpstr>Презентация PowerPoint</vt:lpstr>
      <vt:lpstr>Personal pronouns</vt:lpstr>
      <vt:lpstr>Example:</vt:lpstr>
      <vt:lpstr>Homework: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Jobs. Questions ‘кто?’ and ‘что?’. Personal pronouns.</dc:title>
  <dc:creator>Ekaterina Andryushkina</dc:creator>
  <cp:lastModifiedBy>Ekaterina Andryushkina</cp:lastModifiedBy>
  <cp:revision>7</cp:revision>
  <dcterms:created xsi:type="dcterms:W3CDTF">2021-02-09T05:39:52Z</dcterms:created>
  <dcterms:modified xsi:type="dcterms:W3CDTF">2021-02-09T09:45:22Z</dcterms:modified>
</cp:coreProperties>
</file>