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43" r:id="rId2"/>
    <p:sldId id="454" r:id="rId3"/>
    <p:sldId id="271" r:id="rId4"/>
    <p:sldId id="445" r:id="rId5"/>
    <p:sldId id="446" r:id="rId6"/>
    <p:sldId id="272" r:id="rId7"/>
    <p:sldId id="447" r:id="rId8"/>
    <p:sldId id="273" r:id="rId9"/>
    <p:sldId id="448" r:id="rId10"/>
    <p:sldId id="274" r:id="rId11"/>
    <p:sldId id="455" r:id="rId12"/>
    <p:sldId id="456" r:id="rId13"/>
    <p:sldId id="276" r:id="rId14"/>
    <p:sldId id="277" r:id="rId15"/>
    <p:sldId id="457" r:id="rId16"/>
    <p:sldId id="278" r:id="rId17"/>
    <p:sldId id="438" r:id="rId18"/>
    <p:sldId id="279" r:id="rId19"/>
    <p:sldId id="280" r:id="rId20"/>
    <p:sldId id="458" r:id="rId21"/>
    <p:sldId id="452" r:id="rId22"/>
    <p:sldId id="283" r:id="rId23"/>
    <p:sldId id="284" r:id="rId24"/>
    <p:sldId id="451" r:id="rId25"/>
    <p:sldId id="285" r:id="rId26"/>
    <p:sldId id="450" r:id="rId27"/>
    <p:sldId id="44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4286" autoAdjust="0"/>
  </p:normalViewPr>
  <p:slideViewPr>
    <p:cSldViewPr snapToGrid="0">
      <p:cViewPr varScale="1">
        <p:scale>
          <a:sx n="69" d="100"/>
          <a:sy n="69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52D2-D100-438B-85CF-4E5BA6277A9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8E85-5188-4244-BA33-CA5C246B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9F945BD-1A87-4D15-89C9-94C30A99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2AC2EE6E-DA28-4A82-A780-F85ACCE05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95FE834F-B3EE-4D77-805E-1087EA5A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67415B-CB0A-41F2-B892-C41376B270E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67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4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9F945BD-1A87-4D15-89C9-94C30A99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2AC2EE6E-DA28-4A82-A780-F85ACCE05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95FE834F-B3EE-4D77-805E-1087EA5A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67415B-CB0A-41F2-B892-C41376B270E9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55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B20CF-6C92-42D9-9836-F6815205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EF71D7-6FEB-4A96-8564-749C460F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D41B6-04C9-4BA8-A1A9-40CA56D4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66FAE-802B-43BC-BC3F-99BC0185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7A47F-8226-4F5C-8D7B-559D383B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4670A-8072-46B7-9FD7-91D4E546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D831C2-C324-4D37-9CE3-884E2AF7A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CBDD8-0A74-444E-A055-5808E20C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308FF-7061-4D47-8FAF-4CBE46B3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80CD7-9E28-447C-8A93-46DC3C4C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5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D9F64F-DE3D-4DC6-ADA8-83A95A28E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5077D1-CA18-4103-ADD2-7A37584B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6DC46-AA3B-4265-81F1-6F7EE537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EE702-C13D-48C8-B69D-181CFC6D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3B855-8422-48C1-A7D4-F4A63FF3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11E94-F1F7-4845-B911-077E7E84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E6E4F-9A63-4955-9A63-66A4ADAD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80AA8-B1D2-4A1D-A2DE-347D5D4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82ACF-6E11-46B9-AC2B-39A3C637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6A249-C90C-4353-907A-3C95C96D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9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A6F2-B0DE-4937-97E9-5FE1BDD6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5E30D-E4D1-4B4D-9602-2F341596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CE1F1-2C79-4E4D-BB8D-01E62EAC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04A76-7603-4548-89C6-2178B16C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F12614-B050-4D47-922D-A1418DDB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0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C6F79-641A-46DC-B08F-068BAEF8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6CA01-ACB8-4F1C-836F-322648A28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C4AE8-BB53-473B-9BD2-40A1AFDDA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C4139-4A70-44BA-BD42-6444B0F4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78DE6-B5F5-4455-AC31-709917C2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4BE08-80B3-4064-985C-AD4A043B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2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010A2-68F7-482F-9421-257216FE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1C3D7-E0F2-4DD6-8C0A-8A601215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9532A-7FF4-4E6A-907A-D1FB44E2B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B719EE-4772-40FC-9723-8835FEE51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3C7DEE-3ED3-4E98-9A87-2981970FD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1D162F-326C-47DA-BECA-9FF8D53A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5FCF8C-B64B-4BBC-9F02-B42DBE9E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24F5D-65FF-4249-99D0-7CC810E8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8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F4CC-47FD-47F6-9C35-7AEA3A54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5154CB-1146-44B3-BE8E-380B6318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4D8103-D88B-4863-9085-0BA5DC6B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757733-6BA4-4868-AF82-D4DC7F95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112539-5B63-4030-AB78-52C963AF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F39BF1-D6FC-427E-9092-D19C2F4F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17DE1-38E0-4216-8AFA-777E6CB3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2CFC5-52FB-4B71-99F3-58F5615C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8197D-026F-4AEA-940C-684D2CFF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7ABC1-C6AF-45EC-BE17-EFBB432E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17A22-4E1B-4725-9D4F-6DFB830F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7B582-AF4A-4C39-920D-233DD72B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37AC6-B735-4C9C-B5E7-17623F2D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6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8E68F-AB01-4F1A-A9D2-DBB9BDED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965F8E-DFA5-495A-BE85-31101BC8B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D41376-03F9-4D8D-8B69-32684A11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05F23-1D3B-4FC1-8814-55A1A305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6A549F-96A8-45A9-A0F9-EE8319E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B081-2507-4E73-BAF3-14D6313F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8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B03D5-4287-4313-97DA-B59904C8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24779-7714-4CC8-AA16-5C07193F0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25580-BD84-4F7E-B1B3-DA3B5EB52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82E9-446E-4957-B66D-2683E48913E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71800-8D72-4EB9-81E2-D98D83B1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D1DF5-3819-4E0C-95F1-ABD5C78AB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F409F-B92F-46BF-AD9A-57D09200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88" y="2177098"/>
            <a:ext cx="8296275" cy="1646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Дифференциальная диагностика опухолей костей. Часть 2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3D9F2C5-EA4C-4ECF-8EEB-35C7BBFD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700" y="4370388"/>
            <a:ext cx="4010025" cy="1765300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Выполнил: врач-ординатор</a:t>
            </a:r>
            <a:r>
              <a:rPr lang="en-US" altLang="ru-RU" dirty="0"/>
              <a:t> 2</a:t>
            </a:r>
            <a:r>
              <a:rPr lang="ru-RU" altLang="ru-RU" dirty="0"/>
              <a:t>-го</a:t>
            </a:r>
            <a:r>
              <a:rPr lang="en-US" altLang="ru-RU" dirty="0"/>
              <a:t> </a:t>
            </a:r>
            <a:r>
              <a:rPr lang="ru-RU" altLang="ru-RU" dirty="0"/>
              <a:t>года кафедры лучевой диагностики ИПО</a:t>
            </a:r>
          </a:p>
          <a:p>
            <a:pPr algn="r" eaLnBrk="1" hangingPunct="1"/>
            <a:r>
              <a:rPr lang="ru-RU" altLang="ru-RU" dirty="0" err="1"/>
              <a:t>Юлмухаметов</a:t>
            </a:r>
            <a:r>
              <a:rPr lang="ru-RU" altLang="ru-RU" dirty="0"/>
              <a:t> З.Р.</a:t>
            </a:r>
            <a:r>
              <a:rPr lang="ru-RU" altLang="ru-RU" b="1" dirty="0"/>
              <a:t> </a:t>
            </a: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36ADEA6E-2366-4486-8089-3E8BF8E5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33363"/>
            <a:ext cx="11495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altLang="ru-RU" sz="2400"/>
            </a:br>
            <a:r>
              <a:rPr lang="ru-RU" altLang="ru-RU" sz="2400"/>
              <a:t> Кафедра лучевой диагностики ИПО </a:t>
            </a:r>
          </a:p>
        </p:txBody>
      </p:sp>
      <p:sp>
        <p:nvSpPr>
          <p:cNvPr id="3077" name="Подзаголовок 2">
            <a:extLst>
              <a:ext uri="{FF2B5EF4-FFF2-40B4-BE49-F238E27FC236}">
                <a16:creationId xmlns:a16="http://schemas.microsoft.com/office/drawing/2014/main" id="{B01FB891-D002-426D-8E00-44991E3C4E05}"/>
              </a:ext>
            </a:extLst>
          </p:cNvPr>
          <p:cNvSpPr txBox="1">
            <a:spLocks/>
          </p:cNvSpPr>
          <p:nvPr/>
        </p:nvSpPr>
        <p:spPr bwMode="auto">
          <a:xfrm>
            <a:off x="4622800" y="6281738"/>
            <a:ext cx="30543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Красноярск 202</a:t>
            </a:r>
            <a:r>
              <a:rPr lang="en-US" altLang="ru-RU" sz="2400" dirty="0"/>
              <a:t>3</a:t>
            </a:r>
            <a:endParaRPr lang="ru-RU" alt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BBB4F-25E2-4F50-8D2B-0EE79400D09F}"/>
              </a:ext>
            </a:extLst>
          </p:cNvPr>
          <p:cNvSpPr txBox="1"/>
          <p:nvPr/>
        </p:nvSpPr>
        <p:spPr>
          <a:xfrm>
            <a:off x="0" y="4169451"/>
            <a:ext cx="49834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Bone tumors - Differential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Henk Jan van der </a:t>
            </a:r>
            <a:r>
              <a:rPr lang="en-US" i="1" dirty="0" err="1"/>
              <a:t>Woude</a:t>
            </a:r>
            <a:r>
              <a:rPr lang="en-US" i="1" dirty="0"/>
              <a:t> and Robin </a:t>
            </a:r>
            <a:r>
              <a:rPr lang="en-US" i="1" dirty="0" err="1"/>
              <a:t>Smithuis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Radiology department of the </a:t>
            </a:r>
            <a:r>
              <a:rPr lang="en-US" i="1" dirty="0" err="1"/>
              <a:t>Onze</a:t>
            </a:r>
            <a:r>
              <a:rPr lang="en-US" i="1" dirty="0"/>
              <a:t> </a:t>
            </a:r>
            <a:r>
              <a:rPr lang="en-US" i="1" dirty="0" err="1"/>
              <a:t>Lieve</a:t>
            </a:r>
            <a:r>
              <a:rPr lang="en-US" i="1" dirty="0"/>
              <a:t> </a:t>
            </a:r>
            <a:r>
              <a:rPr lang="en-US" i="1" dirty="0" err="1"/>
              <a:t>Vrouwe</a:t>
            </a:r>
            <a:r>
              <a:rPr lang="en-US" i="1" dirty="0"/>
              <a:t> </a:t>
            </a:r>
            <a:r>
              <a:rPr lang="en-US" i="1" dirty="0" err="1"/>
              <a:t>Gasthuis</a:t>
            </a:r>
            <a:r>
              <a:rPr lang="en-US" i="1" dirty="0"/>
              <a:t>, Amsterdam and the </a:t>
            </a:r>
            <a:r>
              <a:rPr lang="en-US" i="1" dirty="0" err="1"/>
              <a:t>Alrijne</a:t>
            </a:r>
            <a:r>
              <a:rPr lang="en-US" i="1" dirty="0"/>
              <a:t> hospital in </a:t>
            </a:r>
            <a:r>
              <a:rPr lang="en-US" i="1" dirty="0" err="1"/>
              <a:t>Leiderdorp</a:t>
            </a:r>
            <a:r>
              <a:rPr lang="en-US" i="1" dirty="0"/>
              <a:t>, the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https://radiologyassistant.nl/musculoskeletal/bone-tumors/differential-diagnosis</a:t>
            </a:r>
            <a:endParaRPr lang="ru-RU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BA9EF4-455B-46E7-A260-8D14C225B0B0}"/>
              </a:ext>
            </a:extLst>
          </p:cNvPr>
          <p:cNvSpPr/>
          <p:nvPr/>
        </p:nvSpPr>
        <p:spPr>
          <a:xfrm>
            <a:off x="0" y="4169451"/>
            <a:ext cx="4983480" cy="203041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1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9A2F-B139-4B2B-8AD6-DF330C47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480"/>
            <a:ext cx="6096000" cy="13373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Расположение опухоли по локализации в скелете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6F409-2845-4C11-A572-34B59E5C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8181" y="2514600"/>
            <a:ext cx="5927481" cy="3342591"/>
          </a:xfrm>
        </p:spPr>
        <p:txBody>
          <a:bodyPr/>
          <a:lstStyle/>
          <a:p>
            <a:r>
              <a:rPr lang="ru-RU" dirty="0"/>
              <a:t>Расположение поражения кости в скелете может быть подсказкой в ​​дифференциальной диагностике.</a:t>
            </a:r>
          </a:p>
          <a:p>
            <a:r>
              <a:rPr lang="ru-RU" dirty="0"/>
              <a:t>В плечевой кости и вокруг колена, могут быть обнаружены почти все опухоли костей.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Снимок экрана 2016-04-25 в 23.34.48">
            <a:extLst>
              <a:ext uri="{FF2B5EF4-FFF2-40B4-BE49-F238E27FC236}">
                <a16:creationId xmlns:a16="http://schemas.microsoft.com/office/drawing/2014/main" id="{43FD4B7B-9221-47C4-9359-E56771D2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0"/>
            <a:ext cx="623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0B039-E2D0-4339-AF89-DF06F20E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7906"/>
          </a:xfrm>
        </p:spPr>
        <p:txBody>
          <a:bodyPr>
            <a:normAutofit/>
          </a:bodyPr>
          <a:lstStyle/>
          <a:p>
            <a:r>
              <a:rPr lang="ru-RU" b="1" dirty="0"/>
              <a:t>Топ-5 локализаций опухолей костей: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FA03260-F9EB-47F8-85DE-215AB4520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73663"/>
              </p:ext>
            </p:extLst>
          </p:nvPr>
        </p:nvGraphicFramePr>
        <p:xfrm>
          <a:off x="146050" y="974566"/>
          <a:ext cx="11729720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4340">
                  <a:extLst>
                    <a:ext uri="{9D8B030D-6E8A-4147-A177-3AD203B41FA5}">
                      <a16:colId xmlns:a16="http://schemas.microsoft.com/office/drawing/2014/main" val="1294174068"/>
                    </a:ext>
                  </a:extLst>
                </a:gridCol>
                <a:gridCol w="8755380">
                  <a:extLst>
                    <a:ext uri="{9D8B030D-6E8A-4147-A177-3AD203B41FA5}">
                      <a16:colId xmlns:a16="http://schemas.microsoft.com/office/drawing/2014/main" val="1797562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b="1" dirty="0" err="1">
                          <a:latin typeface="+mn-lt"/>
                        </a:rPr>
                        <a:t>Аневризматическая</a:t>
                      </a:r>
                      <a:r>
                        <a:rPr lang="ru-RU" sz="2200" b="1" dirty="0">
                          <a:latin typeface="+mn-lt"/>
                        </a:rPr>
                        <a:t> костная киста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большеберцовая кость, бедренная кость, малоберцовая кость, позвоночник, плечевая кость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57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Адамантинома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стержень большеберцовой кости, нижняя челюсть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83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Хондробластома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плечевая кость, большеберцовая кость, предплюсна, надколенник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0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</a:rPr>
                        <a:t>Х</a:t>
                      </a:r>
                      <a:r>
                        <a:rPr lang="ru-RU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ондросаркома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бедро, ребро, подвздошная кость, плечевая кость, большеберцовая кость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3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Хондрома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крестцово-копчиковая, клиновидно-затылочная, шейная, поясничная, грудная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6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Эозинофильная гранулема 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череп, подвздошная кость, ребро, позвонок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92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Энхондрома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фаланги рук и ног, бедренная кость, плечевая кость, пястные кости , ребро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3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Саркома </a:t>
                      </a:r>
                      <a:r>
                        <a:rPr lang="ru-RU" sz="2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Юинга</a:t>
                      </a:r>
                      <a:r>
                        <a:rPr lang="ru-RU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подвздошная кость, малоберцовая кость, ребро, большеберцовая кость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Фиброзная дисплазия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бедро, большеберцовая кость, ребро, череп, плечевая кость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08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Гигантоклеточная опухоль 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большеберцовая кость, малоберцовая кость, плечевая кость, дистальный отдел лучевой кости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73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10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F04773CF-4C29-4DB2-A673-93B887313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22584"/>
              </p:ext>
            </p:extLst>
          </p:nvPr>
        </p:nvGraphicFramePr>
        <p:xfrm>
          <a:off x="231140" y="0"/>
          <a:ext cx="11729720" cy="6797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9860">
                  <a:extLst>
                    <a:ext uri="{9D8B030D-6E8A-4147-A177-3AD203B41FA5}">
                      <a16:colId xmlns:a16="http://schemas.microsoft.com/office/drawing/2014/main" val="1294174068"/>
                    </a:ext>
                  </a:extLst>
                </a:gridCol>
                <a:gridCol w="9039860">
                  <a:extLst>
                    <a:ext uri="{9D8B030D-6E8A-4147-A177-3AD203B41FA5}">
                      <a16:colId xmlns:a16="http://schemas.microsoft.com/office/drawing/2014/main" val="1797562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+mn-lt"/>
                        </a:rPr>
                        <a:t>Гемангиома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позвоночник, ребра, черепно-лицевые кости, бедренная кость, большеберцовая кость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57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Лимфома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большеберцовая кость, плечевая кость, подвздошная кость, позвонок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83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Метастазы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позвонки, ребра, таз, бедренная кость, плечевая кость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0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Неоссифицирующая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</a:rPr>
                        <a:t> фиброма 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большеберцовая кость, бедренная кость, малоберцовая кость , плечевая кость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3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Остеоидная остеома 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большеберцовая кость, позвоночник, предплюсна кость, фаланга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6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Остеобластома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позвоночник, предплюсна кость (известковый камень), бедренная кость, большеберцовая кость, плечевая кость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92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Остеохондрома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бедро, плечевая кость, большеберцовая кость, малоберцовая кость, таз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3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Остеомиелит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большеберцовая кость, плечевая кость, малоберцовая кость, лучевая кость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Остеосаркома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бедренная кость, большеберцовая кость, плечевая кость, малоберцовая кость, подвздошная кость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08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Солитарная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костная киста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проксимальный отдел плечевой кости, проксимальный отдел бедренной кости, пяточная кость, подвздошная кость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7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latin typeface="+mn-lt"/>
                        </a:rPr>
                        <a:t>Хондромикс</a:t>
                      </a:r>
                      <a:r>
                        <a:rPr lang="ru-RU" sz="2000" b="1" dirty="0">
                          <a:latin typeface="+mn-lt"/>
                        </a:rPr>
                        <a:t> фиброма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большеберцовая, бедренная кость, предплюсна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фаланги 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стопы, малоберцовая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25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BA424-B4F5-4DAF-8DB6-600F1E11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7161"/>
          </a:xfrm>
        </p:spPr>
        <p:txBody>
          <a:bodyPr>
            <a:normAutofit/>
          </a:bodyPr>
          <a:lstStyle/>
          <a:p>
            <a:r>
              <a:rPr lang="ru-RU" b="1" dirty="0"/>
              <a:t>Расположение опухоли в кости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32C8C6A-A160-438F-93E6-19E688F3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32" y="1427981"/>
            <a:ext cx="5537668" cy="46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4A065BF-D0CC-43B9-BE34-E63B525DA111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6697980" cy="582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/>
              <a:t>Эпифиз</a:t>
            </a:r>
            <a:r>
              <a:rPr lang="ru-RU" sz="2200" dirty="0"/>
              <a:t>:</a:t>
            </a:r>
          </a:p>
          <a:p>
            <a:pPr lvl="1"/>
            <a:r>
              <a:rPr lang="ru-RU" sz="2200" dirty="0"/>
              <a:t>До 20 лет </a:t>
            </a:r>
            <a:r>
              <a:rPr lang="ru-RU" sz="2200" dirty="0" err="1"/>
              <a:t>дифф</a:t>
            </a:r>
            <a:r>
              <a:rPr lang="ru-RU" sz="2200" dirty="0"/>
              <a:t>. диагностика: </a:t>
            </a:r>
            <a:r>
              <a:rPr lang="ru-RU" sz="2200" dirty="0" err="1"/>
              <a:t>хондробластома</a:t>
            </a:r>
            <a:r>
              <a:rPr lang="ru-RU" sz="2200" dirty="0"/>
              <a:t>, воспалительные поражения кости</a:t>
            </a:r>
          </a:p>
          <a:p>
            <a:pPr lvl="1"/>
            <a:r>
              <a:rPr lang="ru-RU" sz="2200" dirty="0"/>
              <a:t>От 20 лет </a:t>
            </a:r>
            <a:r>
              <a:rPr lang="ru-RU" sz="2200" dirty="0" err="1"/>
              <a:t>дифф</a:t>
            </a:r>
            <a:r>
              <a:rPr lang="ru-RU" sz="2200" dirty="0"/>
              <a:t>. диагностика: гигантоклеточная опухоль</a:t>
            </a:r>
          </a:p>
          <a:p>
            <a:pPr lvl="1"/>
            <a:r>
              <a:rPr lang="ru-RU" sz="2200" dirty="0"/>
              <a:t>У пожилых пациентов </a:t>
            </a:r>
            <a:r>
              <a:rPr lang="ru-RU" sz="2200" dirty="0" err="1"/>
              <a:t>субхондральную</a:t>
            </a:r>
            <a:r>
              <a:rPr lang="ru-RU" sz="2200" dirty="0"/>
              <a:t> костную кисту</a:t>
            </a:r>
          </a:p>
          <a:p>
            <a:r>
              <a:rPr lang="ru-RU" sz="2200" b="1" dirty="0" err="1"/>
              <a:t>Метафиз</a:t>
            </a:r>
            <a:r>
              <a:rPr lang="ru-RU" sz="2200" dirty="0"/>
              <a:t>:</a:t>
            </a:r>
          </a:p>
          <a:p>
            <a:pPr lvl="1"/>
            <a:r>
              <a:rPr lang="ru-RU" sz="2200" dirty="0" err="1"/>
              <a:t>Дифф</a:t>
            </a:r>
            <a:r>
              <a:rPr lang="ru-RU" sz="2200" dirty="0"/>
              <a:t>. диагностика: </a:t>
            </a:r>
            <a:r>
              <a:rPr lang="ru-RU" sz="2200" dirty="0" err="1"/>
              <a:t>Неоссифицирующая</a:t>
            </a:r>
            <a:r>
              <a:rPr lang="ru-RU" sz="2200" dirty="0"/>
              <a:t> фиброма, </a:t>
            </a:r>
            <a:r>
              <a:rPr lang="ru-RU" sz="2200" dirty="0" err="1"/>
              <a:t>хондромиксоидная</a:t>
            </a:r>
            <a:r>
              <a:rPr lang="ru-RU" sz="2200" dirty="0"/>
              <a:t> фиброма,  простая костная киста, остеосаркома, хондросаркома, </a:t>
            </a:r>
            <a:r>
              <a:rPr lang="ru-RU" sz="2200" dirty="0" err="1"/>
              <a:t>энхондрома</a:t>
            </a:r>
            <a:r>
              <a:rPr lang="ru-RU" sz="2200" dirty="0"/>
              <a:t> и воспалительные поражения кости</a:t>
            </a:r>
          </a:p>
          <a:p>
            <a:r>
              <a:rPr lang="ru-RU" sz="2200" b="1" dirty="0"/>
              <a:t>Диафиз</a:t>
            </a:r>
            <a:r>
              <a:rPr lang="ru-RU" sz="2200" dirty="0"/>
              <a:t>:</a:t>
            </a:r>
          </a:p>
          <a:p>
            <a:pPr lvl="1"/>
            <a:r>
              <a:rPr lang="ru-RU" sz="2200" dirty="0" err="1"/>
              <a:t>Дифф</a:t>
            </a:r>
            <a:r>
              <a:rPr lang="ru-RU" sz="2200" dirty="0"/>
              <a:t>. диагностика: Саркома </a:t>
            </a:r>
            <a:r>
              <a:rPr lang="ru-RU" sz="2200" dirty="0" err="1"/>
              <a:t>Юинга</a:t>
            </a:r>
            <a:r>
              <a:rPr lang="ru-RU" sz="2200" dirty="0"/>
              <a:t>, простая костная киста, </a:t>
            </a:r>
            <a:r>
              <a:rPr lang="ru-RU" sz="2200" dirty="0" err="1"/>
              <a:t>аневризматическая</a:t>
            </a:r>
            <a:r>
              <a:rPr lang="ru-RU" sz="2200" dirty="0"/>
              <a:t> костная киста, </a:t>
            </a:r>
            <a:r>
              <a:rPr lang="ru-RU" sz="2200" dirty="0" err="1"/>
              <a:t>энхондрома</a:t>
            </a:r>
            <a:r>
              <a:rPr lang="ru-RU" sz="2200" dirty="0"/>
              <a:t>, фиброзная дисплазия и </a:t>
            </a:r>
            <a:r>
              <a:rPr lang="ru-RU" sz="2200" dirty="0" err="1"/>
              <a:t>остеобластома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8969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24A620-3095-4E71-A1D3-C3F071088FA0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027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Расположение опухоли в кости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EA0FB43-9FBF-4F9C-955C-30D1E82FCB7C}"/>
              </a:ext>
            </a:extLst>
          </p:cNvPr>
          <p:cNvSpPr txBox="1">
            <a:spLocks/>
          </p:cNvSpPr>
          <p:nvPr/>
        </p:nvSpPr>
        <p:spPr>
          <a:xfrm>
            <a:off x="634804" y="1944993"/>
            <a:ext cx="9993044" cy="342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/>
              <a:t>Центральное</a:t>
            </a:r>
            <a:r>
              <a:rPr lang="ru-RU" sz="2200" dirty="0"/>
              <a:t>: простая костная киста, </a:t>
            </a:r>
            <a:r>
              <a:rPr lang="ru-RU" sz="2200" dirty="0" err="1"/>
              <a:t>аневризматическая</a:t>
            </a:r>
            <a:r>
              <a:rPr lang="ru-RU" sz="2200" dirty="0"/>
              <a:t> костная киста, эозинофильная гранулема, фиброзная дисплазия, </a:t>
            </a:r>
            <a:r>
              <a:rPr lang="ru-RU" sz="2200" dirty="0" err="1"/>
              <a:t>энхондрома</a:t>
            </a:r>
            <a:r>
              <a:rPr lang="ru-RU" sz="2200" dirty="0"/>
              <a:t>.</a:t>
            </a:r>
          </a:p>
          <a:p>
            <a:r>
              <a:rPr lang="ru-RU" sz="2200" b="1" dirty="0"/>
              <a:t>Эксцентричное</a:t>
            </a:r>
            <a:r>
              <a:rPr lang="ru-RU" sz="2200" dirty="0"/>
              <a:t>: остеосаркома, </a:t>
            </a:r>
            <a:r>
              <a:rPr lang="ru-RU" sz="2200" dirty="0" err="1"/>
              <a:t>неоссифицирующая</a:t>
            </a:r>
            <a:r>
              <a:rPr lang="ru-RU" sz="2200" dirty="0"/>
              <a:t> фиброма, </a:t>
            </a:r>
            <a:r>
              <a:rPr lang="ru-RU" sz="2200" dirty="0" err="1"/>
              <a:t>хондробластома</a:t>
            </a:r>
            <a:r>
              <a:rPr lang="ru-RU" sz="2200" dirty="0"/>
              <a:t>, </a:t>
            </a:r>
            <a:r>
              <a:rPr lang="ru-RU" sz="2200" dirty="0" err="1"/>
              <a:t>хондромиксоидная</a:t>
            </a:r>
            <a:r>
              <a:rPr lang="ru-RU" sz="2200" dirty="0"/>
              <a:t> фиброма, </a:t>
            </a:r>
            <a:r>
              <a:rPr lang="ru-RU" sz="2200" dirty="0" err="1"/>
              <a:t>остеобластома</a:t>
            </a:r>
            <a:r>
              <a:rPr lang="ru-RU" sz="2200" dirty="0"/>
              <a:t>, </a:t>
            </a:r>
            <a:r>
              <a:rPr lang="ru-RU" sz="2200" dirty="0" err="1"/>
              <a:t>гиганоклеточные</a:t>
            </a:r>
            <a:r>
              <a:rPr lang="ru-RU" sz="2200" dirty="0"/>
              <a:t> опухоли.</a:t>
            </a:r>
          </a:p>
          <a:p>
            <a:r>
              <a:rPr lang="ru-RU" sz="2200" b="1" dirty="0"/>
              <a:t>Кортикальное</a:t>
            </a:r>
            <a:r>
              <a:rPr lang="ru-RU" sz="2200" dirty="0"/>
              <a:t>: </a:t>
            </a:r>
            <a:r>
              <a:rPr lang="ru-RU" sz="2200" dirty="0" err="1"/>
              <a:t>остеоид</a:t>
            </a:r>
            <a:r>
              <a:rPr lang="ru-RU" sz="2200" dirty="0"/>
              <a:t>-остеома.</a:t>
            </a:r>
          </a:p>
          <a:p>
            <a:r>
              <a:rPr lang="ru-RU" sz="2200" b="1" dirty="0" err="1"/>
              <a:t>Юкстакортикальное</a:t>
            </a:r>
            <a:r>
              <a:rPr lang="ru-RU" sz="2200" dirty="0"/>
              <a:t> : </a:t>
            </a:r>
            <a:r>
              <a:rPr lang="ru-RU" sz="2200" dirty="0" err="1"/>
              <a:t>остеохондрома</a:t>
            </a:r>
            <a:r>
              <a:rPr lang="ru-RU" sz="2200" dirty="0"/>
              <a:t>, </a:t>
            </a:r>
            <a:r>
              <a:rPr lang="ru-RU" sz="2200" dirty="0" err="1"/>
              <a:t>паростальная</a:t>
            </a:r>
            <a:r>
              <a:rPr lang="ru-RU" sz="2200" dirty="0"/>
              <a:t> остеосаркома (из надкостницы)</a:t>
            </a:r>
          </a:p>
        </p:txBody>
      </p:sp>
    </p:spTree>
    <p:extLst>
      <p:ext uri="{BB962C8B-B14F-4D97-AF65-F5344CB8AC3E}">
        <p14:creationId xmlns:p14="http://schemas.microsoft.com/office/powerpoint/2010/main" val="149560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6F5D80C-8F6F-49EF-883E-0B1BCFA2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60" y="1134564"/>
            <a:ext cx="5285740" cy="52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24A620-3095-4E71-A1D3-C3F071088FA0}"/>
              </a:ext>
            </a:extLst>
          </p:cNvPr>
          <p:cNvSpPr txBox="1">
            <a:spLocks/>
          </p:cNvSpPr>
          <p:nvPr/>
        </p:nvSpPr>
        <p:spPr>
          <a:xfrm>
            <a:off x="838200" y="336003"/>
            <a:ext cx="10515600" cy="1027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Расположение опухоли в кости. Прицельные рентгенограммы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EA0FB43-9FBF-4F9C-955C-30D1E82FCB7C}"/>
              </a:ext>
            </a:extLst>
          </p:cNvPr>
          <p:cNvSpPr txBox="1">
            <a:spLocks/>
          </p:cNvSpPr>
          <p:nvPr/>
        </p:nvSpPr>
        <p:spPr>
          <a:xfrm>
            <a:off x="112248" y="1591764"/>
            <a:ext cx="6882912" cy="583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2200" b="1" dirty="0"/>
              <a:t>Простая костная киста</a:t>
            </a:r>
            <a:r>
              <a:rPr lang="ru-RU" sz="2200" dirty="0"/>
              <a:t>: центральное, </a:t>
            </a:r>
            <a:r>
              <a:rPr lang="ru-RU" sz="2200" dirty="0" err="1"/>
              <a:t>диафизарное</a:t>
            </a:r>
            <a:r>
              <a:rPr lang="ru-RU" sz="2200" dirty="0"/>
              <a:t> расположение в бедренной кости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err="1"/>
              <a:t>Неоссифицирующая</a:t>
            </a:r>
            <a:r>
              <a:rPr lang="ru-RU" sz="2200" b="1" dirty="0"/>
              <a:t> фиброма</a:t>
            </a:r>
            <a:r>
              <a:rPr lang="ru-RU" sz="2200" dirty="0"/>
              <a:t>: эксцентричное, </a:t>
            </a:r>
            <a:r>
              <a:rPr lang="ru-RU" sz="2200" dirty="0" err="1"/>
              <a:t>метафизарное</a:t>
            </a:r>
            <a:r>
              <a:rPr lang="ru-RU" sz="2200" dirty="0"/>
              <a:t> расположение в большеберцовой кости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/>
              <a:t>Простая костная киста</a:t>
            </a:r>
            <a:r>
              <a:rPr lang="ru-RU" sz="2200" dirty="0"/>
              <a:t>: центральное, </a:t>
            </a:r>
            <a:r>
              <a:rPr lang="ru-RU" sz="2200" dirty="0" err="1"/>
              <a:t>диафизарное</a:t>
            </a:r>
            <a:r>
              <a:rPr lang="ru-RU" sz="2200" dirty="0"/>
              <a:t> расположение в малоберцовой кости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err="1"/>
              <a:t>Остеоид</a:t>
            </a:r>
            <a:r>
              <a:rPr lang="ru-RU" sz="2200" b="1" dirty="0"/>
              <a:t>-остеома</a:t>
            </a:r>
            <a:r>
              <a:rPr lang="ru-RU" sz="2200" dirty="0"/>
              <a:t>: кортикальное расположение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/>
              <a:t>Дегенеративная </a:t>
            </a:r>
            <a:r>
              <a:rPr lang="ru-RU" sz="2200" b="1" dirty="0" err="1"/>
              <a:t>субхондральная</a:t>
            </a:r>
            <a:r>
              <a:rPr lang="ru-RU" sz="2200" b="1" dirty="0"/>
              <a:t> киста</a:t>
            </a:r>
            <a:r>
              <a:rPr lang="ru-RU" sz="2200" dirty="0"/>
              <a:t>: </a:t>
            </a:r>
            <a:r>
              <a:rPr lang="ru-RU" sz="2200" dirty="0" err="1"/>
              <a:t>эпифизарное</a:t>
            </a:r>
            <a:r>
              <a:rPr lang="ru-RU" sz="2200" dirty="0"/>
              <a:t> расположение в большеберцовой кости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err="1"/>
              <a:t>Аневризматическая</a:t>
            </a:r>
            <a:r>
              <a:rPr lang="ru-RU" sz="2200" b="1" dirty="0"/>
              <a:t> костная киста</a:t>
            </a:r>
            <a:r>
              <a:rPr lang="ru-RU" sz="2200" dirty="0"/>
              <a:t>: центральное, </a:t>
            </a:r>
            <a:r>
              <a:rPr lang="ru-RU" sz="2200" dirty="0" err="1"/>
              <a:t>диафизарное</a:t>
            </a:r>
            <a:r>
              <a:rPr lang="ru-RU" sz="2200" dirty="0"/>
              <a:t> расположение в малоберцовой кости</a:t>
            </a:r>
          </a:p>
        </p:txBody>
      </p:sp>
    </p:spTree>
    <p:extLst>
      <p:ext uri="{BB962C8B-B14F-4D97-AF65-F5344CB8AC3E}">
        <p14:creationId xmlns:p14="http://schemas.microsoft.com/office/powerpoint/2010/main" val="144894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76981-E128-44A6-89DA-3C887576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Кальцинация костного матрикса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2A70669-59A0-4FAA-AC41-18B2011B5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Кальцинация </a:t>
            </a:r>
            <a:r>
              <a:rPr lang="ru-RU" b="1" dirty="0" err="1"/>
              <a:t>хондроидного</a:t>
            </a:r>
            <a:r>
              <a:rPr lang="ru-RU" b="1" dirty="0"/>
              <a:t> матрикса </a:t>
            </a:r>
            <a:r>
              <a:rPr lang="ru-RU" dirty="0"/>
              <a:t>в </a:t>
            </a:r>
            <a:r>
              <a:rPr lang="ru-RU" b="1" dirty="0"/>
              <a:t>хрящевых</a:t>
            </a:r>
            <a:r>
              <a:rPr lang="ru-RU" dirty="0"/>
              <a:t> опухолях.</a:t>
            </a:r>
          </a:p>
          <a:p>
            <a:pPr lvl="1"/>
            <a:r>
              <a:rPr lang="ru-RU" dirty="0"/>
              <a:t>Симптом «попкорна», кальцинация по типу хлопьев, по типу колец и дуг.</a:t>
            </a:r>
          </a:p>
          <a:p>
            <a:r>
              <a:rPr lang="ru-RU" b="1" dirty="0"/>
              <a:t>Кальцинация остеоидного матрикса </a:t>
            </a:r>
            <a:r>
              <a:rPr lang="ru-RU" dirty="0"/>
              <a:t>в </a:t>
            </a:r>
            <a:r>
              <a:rPr lang="ru-RU" b="1" dirty="0"/>
              <a:t>остеогенных</a:t>
            </a:r>
            <a:r>
              <a:rPr lang="ru-RU" dirty="0"/>
              <a:t> опухолях.</a:t>
            </a:r>
          </a:p>
          <a:p>
            <a:pPr lvl="1"/>
            <a:r>
              <a:rPr lang="ru-RU" dirty="0" err="1"/>
              <a:t>Оссификация</a:t>
            </a:r>
            <a:r>
              <a:rPr lang="ru-RU" dirty="0"/>
              <a:t>. Может быть в доброкачественных (</a:t>
            </a:r>
            <a:r>
              <a:rPr lang="ru-RU" dirty="0" err="1"/>
              <a:t>остеоид</a:t>
            </a:r>
            <a:r>
              <a:rPr lang="ru-RU" dirty="0"/>
              <a:t> остеома) и злокачественных опухолях (остеогенная саркома)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1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76981-E128-44A6-89DA-3C887576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Кальцинация костного матрикса. На прицельных рентгенограммах: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833F6-0139-48C9-911F-F1A33ACD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80492"/>
            <a:ext cx="5134708" cy="467750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400" dirty="0">
                <a:effectLst/>
              </a:rPr>
              <a:t> </a:t>
            </a:r>
            <a:r>
              <a:rPr lang="ru-RU" sz="2400" b="1" dirty="0" err="1">
                <a:effectLst/>
              </a:rPr>
              <a:t>Энхондрома</a:t>
            </a:r>
            <a:r>
              <a:rPr lang="ru-RU" sz="2400" b="1" dirty="0">
                <a:effectLst/>
              </a:rPr>
              <a:t> средней фаланги пальца руки</a:t>
            </a:r>
            <a:r>
              <a:rPr lang="ru-RU" sz="2400" dirty="0"/>
              <a:t>.</a:t>
            </a:r>
            <a:r>
              <a:rPr lang="ru-RU" sz="2400" dirty="0">
                <a:effectLst/>
              </a:rPr>
              <a:t> Наиболее часто встречающееся поражение фаланг пальцев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effectLst/>
              </a:rPr>
              <a:t> </a:t>
            </a:r>
            <a:r>
              <a:rPr lang="ru-RU" sz="2400" b="1" dirty="0">
                <a:effectLst/>
              </a:rPr>
              <a:t>Периферическая хондросаркома большеберцовой кости</a:t>
            </a:r>
            <a:r>
              <a:rPr lang="ru-RU" sz="2400" dirty="0">
                <a:effectLst/>
              </a:rPr>
              <a:t>, возникающая из </a:t>
            </a:r>
            <a:r>
              <a:rPr lang="ru-RU" sz="2400" dirty="0" err="1">
                <a:effectLst/>
              </a:rPr>
              <a:t>остеохондромы</a:t>
            </a:r>
            <a:r>
              <a:rPr lang="ru-RU" sz="2400" dirty="0">
                <a:effectLst/>
              </a:rPr>
              <a:t> (экзостоза)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effectLst/>
              </a:rPr>
              <a:t> Хондросаркома ребра на аксиальном срезе КТ</a:t>
            </a:r>
            <a:endParaRPr lang="ru-RU" sz="24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A6CBFD4-9EBA-4A84-BC62-5FD76304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11350"/>
            <a:ext cx="6667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6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05B08-3512-4E5D-AA94-296AC7C4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0"/>
            <a:ext cx="10515600" cy="1325563"/>
          </a:xfrm>
        </p:spPr>
        <p:txBody>
          <a:bodyPr/>
          <a:lstStyle/>
          <a:p>
            <a:r>
              <a:rPr lang="ru-RU" b="1" dirty="0"/>
              <a:t>Кальцинация остеоидного матрикса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3AAC14B-65B9-40DE-9E28-24DB0510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1704785"/>
            <a:ext cx="665988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7D55710-5314-4DF6-B1B9-0AB7249955E3}"/>
              </a:ext>
            </a:extLst>
          </p:cNvPr>
          <p:cNvSpPr txBox="1">
            <a:spLocks/>
          </p:cNvSpPr>
          <p:nvPr/>
        </p:nvSpPr>
        <p:spPr>
          <a:xfrm>
            <a:off x="0" y="1341993"/>
            <a:ext cx="5873848" cy="4677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Минерализация в остеогенных опухолях:</a:t>
            </a:r>
          </a:p>
          <a:p>
            <a:r>
              <a:rPr lang="ru-RU" sz="2400" dirty="0"/>
              <a:t>Окостенение при доброкачественных костеобразующих опухолях</a:t>
            </a:r>
          </a:p>
          <a:p>
            <a:r>
              <a:rPr lang="ru-RU" sz="2400" dirty="0"/>
              <a:t>Без чётких границ при остеосаркоме.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Остеосаркома бедренной кости. </a:t>
            </a:r>
            <a:r>
              <a:rPr lang="ru-RU" sz="2400" b="1" dirty="0" err="1"/>
              <a:t>Прфицельная</a:t>
            </a:r>
            <a:r>
              <a:rPr lang="ru-RU" sz="2400" b="1" dirty="0"/>
              <a:t> рентгенограмма</a:t>
            </a:r>
          </a:p>
          <a:p>
            <a:pPr lvl="1"/>
            <a:r>
              <a:rPr lang="ru-RU" dirty="0"/>
              <a:t>Кальцинация остеоидного матрикса</a:t>
            </a:r>
          </a:p>
          <a:p>
            <a:pPr lvl="1"/>
            <a:r>
              <a:rPr lang="ru-RU" dirty="0"/>
              <a:t>Агрессивная прерывистая </a:t>
            </a:r>
            <a:r>
              <a:rPr lang="ru-RU" dirty="0" err="1"/>
              <a:t>периостальная</a:t>
            </a:r>
            <a:r>
              <a:rPr lang="ru-RU" dirty="0"/>
              <a:t> реакция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err="1"/>
              <a:t>Оссификация</a:t>
            </a:r>
            <a:r>
              <a:rPr lang="ru-RU" sz="2400" b="1" dirty="0"/>
              <a:t> при </a:t>
            </a:r>
            <a:r>
              <a:rPr lang="ru-RU" sz="2400" b="1" dirty="0" err="1"/>
              <a:t>остеоид</a:t>
            </a:r>
            <a:r>
              <a:rPr lang="ru-RU" sz="2400" b="1" dirty="0"/>
              <a:t>-остеоме средней фаланги пальца руки.</a:t>
            </a:r>
          </a:p>
          <a:p>
            <a:pPr lvl="1"/>
            <a:r>
              <a:rPr lang="ru-RU" dirty="0"/>
              <a:t>Кальцинация остеоидного матрикса</a:t>
            </a:r>
          </a:p>
          <a:p>
            <a:pPr lvl="1"/>
            <a:r>
              <a:rPr lang="ru-RU" dirty="0" err="1"/>
              <a:t>Остеолитический</a:t>
            </a:r>
            <a:r>
              <a:rPr lang="ru-RU" dirty="0"/>
              <a:t> очаг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20E1899-6B13-4F92-A055-A2A29C80DF47}"/>
              </a:ext>
            </a:extLst>
          </p:cNvPr>
          <p:cNvSpPr txBox="1">
            <a:spLocks/>
          </p:cNvSpPr>
          <p:nvPr/>
        </p:nvSpPr>
        <p:spPr>
          <a:xfrm>
            <a:off x="6941820" y="1341993"/>
            <a:ext cx="571502" cy="72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1</a:t>
            </a:r>
            <a:endParaRPr lang="ru-RU" sz="24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E5E68F2-8B9E-4B46-9C45-75E8AE7C02F5}"/>
              </a:ext>
            </a:extLst>
          </p:cNvPr>
          <p:cNvSpPr txBox="1">
            <a:spLocks/>
          </p:cNvSpPr>
          <p:nvPr/>
        </p:nvSpPr>
        <p:spPr>
          <a:xfrm>
            <a:off x="10466070" y="1341993"/>
            <a:ext cx="571502" cy="72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690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3E394-F08F-416E-AA55-A2C7C438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Полиоссальные</a:t>
            </a:r>
            <a:r>
              <a:rPr lang="ru-RU" dirty="0"/>
              <a:t> опухоли (множественные поражения кости)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6202384-183B-4DA6-A954-AD2DE1E7DA77}"/>
              </a:ext>
            </a:extLst>
          </p:cNvPr>
          <p:cNvSpPr txBox="1">
            <a:spLocks/>
          </p:cNvSpPr>
          <p:nvPr/>
        </p:nvSpPr>
        <p:spPr>
          <a:xfrm>
            <a:off x="563880" y="2090896"/>
            <a:ext cx="11064240" cy="4677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Чаще всего опухоли затрагивают только 1 кость.</a:t>
            </a:r>
          </a:p>
          <a:p>
            <a:r>
              <a:rPr lang="ru-RU" sz="2400" b="1" dirty="0" err="1"/>
              <a:t>Дифф</a:t>
            </a:r>
            <a:r>
              <a:rPr lang="ru-RU" sz="2400" b="1" dirty="0"/>
              <a:t>. диагностика при </a:t>
            </a:r>
            <a:r>
              <a:rPr lang="ru-RU" sz="2400" b="1" dirty="0" err="1"/>
              <a:t>полиоссальных</a:t>
            </a:r>
            <a:r>
              <a:rPr lang="ru-RU" sz="2400" b="1" dirty="0"/>
              <a:t> поражениях</a:t>
            </a:r>
            <a:r>
              <a:rPr lang="ru-RU" sz="2400" dirty="0"/>
              <a:t>:</a:t>
            </a:r>
          </a:p>
          <a:p>
            <a:pPr lvl="1"/>
            <a:r>
              <a:rPr lang="ru-RU" dirty="0" err="1"/>
              <a:t>Неоссифицирующая</a:t>
            </a:r>
            <a:r>
              <a:rPr lang="ru-RU" dirty="0"/>
              <a:t> фиброма, фиброзная дисплазия, многоочаговый остеомиелит, </a:t>
            </a:r>
            <a:r>
              <a:rPr lang="ru-RU" dirty="0" err="1"/>
              <a:t>энхондромы</a:t>
            </a:r>
            <a:r>
              <a:rPr lang="ru-RU" dirty="0"/>
              <a:t>, </a:t>
            </a:r>
            <a:r>
              <a:rPr lang="ru-RU" dirty="0" err="1"/>
              <a:t>остеохондома</a:t>
            </a:r>
            <a:r>
              <a:rPr lang="ru-RU" dirty="0"/>
              <a:t>, лейкемия и метастатическая саркома </a:t>
            </a:r>
            <a:r>
              <a:rPr lang="ru-RU" dirty="0" err="1"/>
              <a:t>Юинга</a:t>
            </a:r>
            <a:r>
              <a:rPr lang="ru-RU" dirty="0"/>
              <a:t>.</a:t>
            </a:r>
          </a:p>
          <a:p>
            <a:r>
              <a:rPr lang="ru-RU" sz="2400" b="1" dirty="0" err="1"/>
              <a:t>Дифф</a:t>
            </a:r>
            <a:r>
              <a:rPr lang="ru-RU" sz="2400" b="1" dirty="0"/>
              <a:t>. диагностика при </a:t>
            </a:r>
            <a:r>
              <a:rPr lang="ru-RU" sz="2400" b="1" dirty="0" err="1"/>
              <a:t>полиоссальных</a:t>
            </a:r>
            <a:r>
              <a:rPr lang="ru-RU" sz="2400" b="1" dirty="0"/>
              <a:t> поражениях от 30 лет</a:t>
            </a:r>
            <a:r>
              <a:rPr lang="ru-RU" sz="2400" dirty="0"/>
              <a:t>:</a:t>
            </a:r>
          </a:p>
          <a:p>
            <a:pPr lvl="1"/>
            <a:r>
              <a:rPr lang="ru-RU" b="1" dirty="0"/>
              <a:t>Часто</a:t>
            </a:r>
            <a:r>
              <a:rPr lang="ru-RU" dirty="0"/>
              <a:t>: метастазы, множественная миелома, множественные </a:t>
            </a:r>
            <a:r>
              <a:rPr lang="ru-RU" dirty="0" err="1"/>
              <a:t>энхондромы</a:t>
            </a:r>
            <a:r>
              <a:rPr lang="ru-RU" dirty="0"/>
              <a:t>.</a:t>
            </a:r>
          </a:p>
          <a:p>
            <a:pPr lvl="1"/>
            <a:r>
              <a:rPr lang="ru-RU" b="1" dirty="0"/>
              <a:t>Реже</a:t>
            </a:r>
            <a:r>
              <a:rPr lang="ru-RU" dirty="0"/>
              <a:t>: фиброзная дисплазия, бурые опухоли </a:t>
            </a:r>
            <a:r>
              <a:rPr lang="ru-RU" dirty="0" err="1"/>
              <a:t>гиперпаратиреоза</a:t>
            </a:r>
            <a:r>
              <a:rPr lang="ru-RU" dirty="0"/>
              <a:t>, костные инфаркты.</a:t>
            </a:r>
          </a:p>
        </p:txBody>
      </p:sp>
    </p:spTree>
    <p:extLst>
      <p:ext uri="{BB962C8B-B14F-4D97-AF65-F5344CB8AC3E}">
        <p14:creationId xmlns:p14="http://schemas.microsoft.com/office/powerpoint/2010/main" val="277970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C623D-6C90-4BAA-B5DA-3882AC5F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Принцип оценки рентгенограммы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BED1432-5813-41B5-91A9-17B5EB439660}"/>
              </a:ext>
            </a:extLst>
          </p:cNvPr>
          <p:cNvSpPr/>
          <p:nvPr/>
        </p:nvSpPr>
        <p:spPr>
          <a:xfrm>
            <a:off x="4188995" y="1690688"/>
            <a:ext cx="3234690" cy="11087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Морфология поражения костной ткани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974E501-B289-43BF-9E3C-100EF4A11AE7}"/>
              </a:ext>
            </a:extLst>
          </p:cNvPr>
          <p:cNvSpPr/>
          <p:nvPr/>
        </p:nvSpPr>
        <p:spPr>
          <a:xfrm>
            <a:off x="4188995" y="3103245"/>
            <a:ext cx="3234690" cy="74485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Возрастные изменения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838A241-D02C-4912-ADB8-0470508E5CA0}"/>
              </a:ext>
            </a:extLst>
          </p:cNvPr>
          <p:cNvSpPr/>
          <p:nvPr/>
        </p:nvSpPr>
        <p:spPr>
          <a:xfrm>
            <a:off x="4188995" y="4152624"/>
            <a:ext cx="3234690" cy="6367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Локализация поражения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11E68B1-694A-4A4E-8197-FC31CF0DA0B8}"/>
              </a:ext>
            </a:extLst>
          </p:cNvPr>
          <p:cNvSpPr/>
          <p:nvPr/>
        </p:nvSpPr>
        <p:spPr>
          <a:xfrm>
            <a:off x="4188995" y="5094648"/>
            <a:ext cx="3234690" cy="6367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Другие факторы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5C0DAC3-871B-42C9-81EC-1F42A1A3602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806340" y="2799398"/>
            <a:ext cx="0" cy="303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8398991-E754-43E1-8D6B-56A47DC7C311}"/>
              </a:ext>
            </a:extLst>
          </p:cNvPr>
          <p:cNvCxnSpPr/>
          <p:nvPr/>
        </p:nvCxnSpPr>
        <p:spPr>
          <a:xfrm>
            <a:off x="5806340" y="3848100"/>
            <a:ext cx="0" cy="303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005F83D-F88F-44F0-96EB-F96C83E1B24A}"/>
              </a:ext>
            </a:extLst>
          </p:cNvPr>
          <p:cNvCxnSpPr/>
          <p:nvPr/>
        </p:nvCxnSpPr>
        <p:spPr>
          <a:xfrm>
            <a:off x="5806340" y="4789346"/>
            <a:ext cx="0" cy="303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войные круглые скобки 10">
            <a:extLst>
              <a:ext uri="{FF2B5EF4-FFF2-40B4-BE49-F238E27FC236}">
                <a16:creationId xmlns:a16="http://schemas.microsoft.com/office/drawing/2014/main" id="{F8B6A241-82F2-4591-9F30-47E25AD0DA66}"/>
              </a:ext>
            </a:extLst>
          </p:cNvPr>
          <p:cNvSpPr/>
          <p:nvPr/>
        </p:nvSpPr>
        <p:spPr>
          <a:xfrm>
            <a:off x="7890519" y="1473835"/>
            <a:ext cx="2883961" cy="162941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Литическое, хорошо дифференцируемое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Литическое, слабо дифференцируемое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Склеротическое</a:t>
            </a:r>
          </a:p>
        </p:txBody>
      </p:sp>
      <p:sp>
        <p:nvSpPr>
          <p:cNvPr id="15" name="Двойные круглые скобки 14">
            <a:extLst>
              <a:ext uri="{FF2B5EF4-FFF2-40B4-BE49-F238E27FC236}">
                <a16:creationId xmlns:a16="http://schemas.microsoft.com/office/drawing/2014/main" id="{A1E957A5-C411-4C5F-90C1-30056C98B0AC}"/>
              </a:ext>
            </a:extLst>
          </p:cNvPr>
          <p:cNvSpPr/>
          <p:nvPr/>
        </p:nvSpPr>
        <p:spPr>
          <a:xfrm>
            <a:off x="1386841" y="3103245"/>
            <a:ext cx="2087880" cy="74485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Больше 30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Меньше 30 лет</a:t>
            </a:r>
          </a:p>
        </p:txBody>
      </p:sp>
      <p:sp>
        <p:nvSpPr>
          <p:cNvPr id="16" name="Двойные круглые скобки 15">
            <a:extLst>
              <a:ext uri="{FF2B5EF4-FFF2-40B4-BE49-F238E27FC236}">
                <a16:creationId xmlns:a16="http://schemas.microsoft.com/office/drawing/2014/main" id="{04EC7854-30CD-40FB-8785-9E5983B68A98}"/>
              </a:ext>
            </a:extLst>
          </p:cNvPr>
          <p:cNvSpPr/>
          <p:nvPr/>
        </p:nvSpPr>
        <p:spPr>
          <a:xfrm>
            <a:off x="7890519" y="3891363"/>
            <a:ext cx="3385284" cy="115924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Трубчатые кости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Тело</a:t>
            </a:r>
            <a:r>
              <a:rPr lang="en-US" dirty="0"/>
              <a:t>/</a:t>
            </a:r>
            <a:r>
              <a:rPr lang="ru-RU" dirty="0"/>
              <a:t>дуга позвонков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Диафиз</a:t>
            </a:r>
            <a:r>
              <a:rPr lang="en-US" dirty="0"/>
              <a:t>/</a:t>
            </a:r>
            <a:r>
              <a:rPr lang="ru-RU" dirty="0"/>
              <a:t>эпифиз</a:t>
            </a:r>
            <a:r>
              <a:rPr lang="en-US" dirty="0"/>
              <a:t>/</a:t>
            </a:r>
            <a:r>
              <a:rPr lang="ru-RU" dirty="0" err="1"/>
              <a:t>метафиз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Центрально</a:t>
            </a:r>
            <a:r>
              <a:rPr lang="en-US" dirty="0"/>
              <a:t>/</a:t>
            </a:r>
            <a:r>
              <a:rPr lang="ru-RU" dirty="0" err="1"/>
              <a:t>экспентрично</a:t>
            </a:r>
            <a:endParaRPr lang="ru-RU" dirty="0"/>
          </a:p>
        </p:txBody>
      </p:sp>
      <p:sp>
        <p:nvSpPr>
          <p:cNvPr id="17" name="Двойные круглые скобки 16">
            <a:extLst>
              <a:ext uri="{FF2B5EF4-FFF2-40B4-BE49-F238E27FC236}">
                <a16:creationId xmlns:a16="http://schemas.microsoft.com/office/drawing/2014/main" id="{6C00E341-56FE-456A-B101-314C7D1A1F96}"/>
              </a:ext>
            </a:extLst>
          </p:cNvPr>
          <p:cNvSpPr/>
          <p:nvPr/>
        </p:nvSpPr>
        <p:spPr>
          <a:xfrm>
            <a:off x="304801" y="4914724"/>
            <a:ext cx="3650777" cy="115924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Солитарные</a:t>
            </a:r>
            <a:r>
              <a:rPr lang="en-US" dirty="0"/>
              <a:t>/</a:t>
            </a:r>
            <a:r>
              <a:rPr lang="ru-RU" dirty="0"/>
              <a:t>множественные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Периостальная</a:t>
            </a:r>
            <a:r>
              <a:rPr lang="ru-RU" dirty="0"/>
              <a:t> реакция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Границы опухоли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Кортикальная деструкция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Кальцинация костного матрикса</a:t>
            </a:r>
          </a:p>
        </p:txBody>
      </p:sp>
    </p:spTree>
    <p:extLst>
      <p:ext uri="{BB962C8B-B14F-4D97-AF65-F5344CB8AC3E}">
        <p14:creationId xmlns:p14="http://schemas.microsoft.com/office/powerpoint/2010/main" val="64396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8A023217-6C93-4548-9DD4-7FCA8A6D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1634516"/>
            <a:ext cx="6842760" cy="4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455E20C-ADB3-4AAD-B234-5F1A32E5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Полиоссальные</a:t>
            </a:r>
            <a:r>
              <a:rPr lang="ru-RU" b="1" dirty="0"/>
              <a:t> опухоли (множественные поражения кости). Прицельные рентгенограммы бедренной кости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4B40B73-5FCF-4103-A830-94FF68D49B3F}"/>
              </a:ext>
            </a:extLst>
          </p:cNvPr>
          <p:cNvSpPr txBox="1">
            <a:spLocks/>
          </p:cNvSpPr>
          <p:nvPr/>
        </p:nvSpPr>
        <p:spPr>
          <a:xfrm>
            <a:off x="563880" y="2090897"/>
            <a:ext cx="4133850" cy="2782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err="1"/>
              <a:t>Полиоссальная</a:t>
            </a:r>
            <a:r>
              <a:rPr lang="ru-RU" dirty="0"/>
              <a:t> фиброзная дисплазия бедренной кости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Множественные </a:t>
            </a:r>
            <a:r>
              <a:rPr lang="ru-RU" dirty="0" err="1"/>
              <a:t>остеолитические</a:t>
            </a:r>
            <a:r>
              <a:rPr lang="ru-RU" dirty="0"/>
              <a:t> поражения в бедренной кости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3B9C4FCA-C7E4-4DA9-BF5E-931348582D9F}"/>
              </a:ext>
            </a:extLst>
          </p:cNvPr>
          <p:cNvSpPr txBox="1">
            <a:spLocks/>
          </p:cNvSpPr>
          <p:nvPr/>
        </p:nvSpPr>
        <p:spPr>
          <a:xfrm>
            <a:off x="6957060" y="6492875"/>
            <a:ext cx="483870" cy="515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1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854B99E-F947-45E8-939F-AB6544044A13}"/>
              </a:ext>
            </a:extLst>
          </p:cNvPr>
          <p:cNvSpPr txBox="1">
            <a:spLocks/>
          </p:cNvSpPr>
          <p:nvPr/>
        </p:nvSpPr>
        <p:spPr>
          <a:xfrm>
            <a:off x="10434637" y="6492874"/>
            <a:ext cx="483870" cy="515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678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9EA8-F984-44D4-A3FE-F323B07E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66070" cy="11160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Опухоли костей стопы. Прицельные рентгенограммы </a:t>
            </a:r>
            <a:r>
              <a:rPr lang="ru-RU" b="1" dirty="0"/>
              <a:t>костей стопы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E5F954E-952B-4391-95BF-A1BB1CD76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2887981"/>
            <a:ext cx="12192000" cy="39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5DBACC43-D8A9-41E8-9A16-CD0CB6229B86}"/>
              </a:ext>
            </a:extLst>
          </p:cNvPr>
          <p:cNvSpPr txBox="1">
            <a:spLocks/>
          </p:cNvSpPr>
          <p:nvPr/>
        </p:nvSpPr>
        <p:spPr>
          <a:xfrm>
            <a:off x="838200" y="1268729"/>
            <a:ext cx="10191750" cy="161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</a:rPr>
              <a:t>Субхондральная</a:t>
            </a:r>
            <a:r>
              <a:rPr lang="ru-RU" dirty="0">
                <a:solidFill>
                  <a:srgbClr val="000000"/>
                </a:solidFill>
              </a:rPr>
              <a:t> киста в ладьевидной кости.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</a:rPr>
              <a:t>Субхондральная</a:t>
            </a:r>
            <a:r>
              <a:rPr lang="ru-RU" dirty="0">
                <a:solidFill>
                  <a:srgbClr val="000000"/>
                </a:solidFill>
              </a:rPr>
              <a:t> киста в предплюсневой кости.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</a:rPr>
              <a:t>Хондробластома</a:t>
            </a:r>
            <a:r>
              <a:rPr lang="ru-RU" dirty="0">
                <a:solidFill>
                  <a:srgbClr val="000000"/>
                </a:solidFill>
              </a:rPr>
              <a:t> в предплюсневой кости. МРТ</a:t>
            </a:r>
          </a:p>
        </p:txBody>
      </p:sp>
    </p:spTree>
    <p:extLst>
      <p:ext uri="{BB962C8B-B14F-4D97-AF65-F5344CB8AC3E}">
        <p14:creationId xmlns:p14="http://schemas.microsoft.com/office/powerpoint/2010/main" val="343702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AE5F954E-952B-4391-95BF-A1BB1CD76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874644"/>
            <a:ext cx="12192000" cy="39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74C3658-BF3A-4A49-AD8C-C828A35F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600" cy="146685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Хондробластома</a:t>
            </a:r>
            <a:r>
              <a:rPr lang="ru-RU" b="1" dirty="0"/>
              <a:t> в предплюсневой кости. Прицельная рентгенограмма и МРТ изображения костей </a:t>
            </a:r>
            <a:r>
              <a:rPr lang="ru-RU" sz="4000" b="1" dirty="0"/>
              <a:t>стопы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741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9EA8-F984-44D4-A3FE-F323B07E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1135"/>
            <a:ext cx="11780520" cy="103012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Опухоли костей стопы. Прицельные рентгенограммы </a:t>
            </a:r>
            <a:r>
              <a:rPr lang="ru-RU" b="1" dirty="0"/>
              <a:t>и МРТ изображения костей стопы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65ED7D9-DF11-4116-8CD0-C871E0388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73"/>
          <a:stretch/>
        </p:blipFill>
        <p:spPr bwMode="auto">
          <a:xfrm>
            <a:off x="0" y="2956560"/>
            <a:ext cx="121920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92322745-2822-45CE-8588-7EE51F0F5A9D}"/>
              </a:ext>
            </a:extLst>
          </p:cNvPr>
          <p:cNvSpPr txBox="1">
            <a:spLocks/>
          </p:cNvSpPr>
          <p:nvPr/>
        </p:nvSpPr>
        <p:spPr>
          <a:xfrm>
            <a:off x="285750" y="1405890"/>
            <a:ext cx="10515600" cy="155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</a:rPr>
              <a:t>Аневризматическая</a:t>
            </a:r>
            <a:r>
              <a:rPr lang="ru-RU" dirty="0">
                <a:solidFill>
                  <a:srgbClr val="000000"/>
                </a:solidFill>
              </a:rPr>
              <a:t> костная киста в предплюсневой кости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</a:rPr>
              <a:t>Хондробластома</a:t>
            </a:r>
            <a:r>
              <a:rPr lang="ru-RU" dirty="0">
                <a:solidFill>
                  <a:srgbClr val="000000"/>
                </a:solidFill>
              </a:rPr>
              <a:t> в предплюсневой кости</a:t>
            </a:r>
          </a:p>
        </p:txBody>
      </p:sp>
    </p:spTree>
    <p:extLst>
      <p:ext uri="{BB962C8B-B14F-4D97-AF65-F5344CB8AC3E}">
        <p14:creationId xmlns:p14="http://schemas.microsoft.com/office/powerpoint/2010/main" val="18694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9EA8-F984-44D4-A3FE-F323B07E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0"/>
            <a:ext cx="1122426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Опухоли костей стопы. Прицельные рентгенограммы </a:t>
            </a:r>
            <a:r>
              <a:rPr lang="ru-RU" b="1" dirty="0"/>
              <a:t>и МРТ изображения костей стопы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14263-9FCC-4289-8421-3732C1DD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333"/>
            <a:ext cx="10515600" cy="19081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b="0" i="0" dirty="0" err="1">
                <a:solidFill>
                  <a:srgbClr val="000000"/>
                </a:solidFill>
                <a:effectLst/>
              </a:rPr>
              <a:t>Хондромиксоидная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фиброма пяточной кости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b="0" i="0" dirty="0" err="1">
                <a:solidFill>
                  <a:srgbClr val="000000"/>
                </a:solidFill>
                <a:effectLst/>
              </a:rPr>
              <a:t>Хондромиксоидная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фиброма пяточной кости (тот же пациент)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b="0" i="0" dirty="0" err="1">
                <a:solidFill>
                  <a:srgbClr val="000000"/>
                </a:solidFill>
                <a:effectLst/>
              </a:rPr>
              <a:t>Хондромиксоидная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фиброма во второй кости плюсны</a:t>
            </a:r>
          </a:p>
          <a:p>
            <a:pPr marL="514350" indent="-514350" algn="l">
              <a:buFont typeface="+mj-lt"/>
              <a:buAutoNum type="arabicPeriod" startAt="3"/>
            </a:pP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65ED7D9-DF11-4116-8CD0-C871E0388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1"/>
          <a:stretch/>
        </p:blipFill>
        <p:spPr bwMode="auto">
          <a:xfrm>
            <a:off x="47625" y="2933277"/>
            <a:ext cx="12096750" cy="39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13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D1FE1E-E176-480A-954E-41DD56AA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71550"/>
            <a:ext cx="10382250" cy="21512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Саркома </a:t>
            </a:r>
            <a:r>
              <a:rPr lang="ru-RU" sz="2400" dirty="0" err="1"/>
              <a:t>Юинга</a:t>
            </a:r>
            <a:r>
              <a:rPr lang="ru-RU" sz="2400" dirty="0"/>
              <a:t> пяточной кости</a:t>
            </a:r>
          </a:p>
          <a:p>
            <a:pPr lvl="1"/>
            <a:r>
              <a:rPr lang="ru-RU" dirty="0"/>
              <a:t>Кортикальная деструкция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/>
              <a:t>Гломусная</a:t>
            </a:r>
            <a:r>
              <a:rPr lang="ru-RU" sz="2400" dirty="0"/>
              <a:t> опухоль (доброкачественное образование нервно-мышечного узла кожи)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/>
              <a:t>Гломусная</a:t>
            </a:r>
            <a:r>
              <a:rPr lang="ru-RU" sz="2400" dirty="0"/>
              <a:t> опухоль (тот же пациент)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B2EA25F0-F4FD-4DD2-8B9D-BF66710D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2778"/>
            <a:ext cx="9235440" cy="37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F4C6B8-7BB8-4FFE-9F1F-2C8DBECC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-3809"/>
            <a:ext cx="11167110" cy="9715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Опухоли костей стопы. Прицельные рентгенограммы </a:t>
            </a:r>
            <a:r>
              <a:rPr lang="ru-RU" b="1" dirty="0"/>
              <a:t>и МРТ изображения костей стопы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03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0BE50-6ED0-4A3D-8450-DC38A332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175"/>
            <a:ext cx="10515600" cy="1325563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FF665-70FF-4D26-931E-0CB512E0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76350"/>
            <a:ext cx="10934700" cy="5216525"/>
          </a:xfrm>
        </p:spPr>
        <p:txBody>
          <a:bodyPr>
            <a:normAutofit/>
          </a:bodyPr>
          <a:lstStyle/>
          <a:p>
            <a:r>
              <a:rPr lang="ru-RU" dirty="0"/>
              <a:t>В диагностике опухолей костей системный подход играет </a:t>
            </a:r>
            <a:r>
              <a:rPr lang="ru-RU" dirty="0" err="1"/>
              <a:t>пероочерёдную</a:t>
            </a:r>
            <a:r>
              <a:rPr lang="ru-RU" dirty="0"/>
              <a:t> роль поэтому необходимо сразу обратить внимание на такие факторы, как </a:t>
            </a:r>
            <a:r>
              <a:rPr lang="ru-RU" b="1" dirty="0"/>
              <a:t>возраст пациента </a:t>
            </a:r>
            <a:r>
              <a:rPr lang="ru-RU" dirty="0"/>
              <a:t>и </a:t>
            </a:r>
            <a:r>
              <a:rPr lang="ru-RU" b="1" dirty="0"/>
              <a:t>тип поражения кости </a:t>
            </a:r>
          </a:p>
          <a:p>
            <a:r>
              <a:rPr lang="ru-RU" dirty="0"/>
              <a:t>Не менее важным фактором является </a:t>
            </a:r>
            <a:r>
              <a:rPr lang="ru-RU" b="1" dirty="0"/>
              <a:t>локализация опухоли</a:t>
            </a:r>
            <a:r>
              <a:rPr lang="ru-RU" dirty="0"/>
              <a:t>: определение местоположения поражения существенно сократит список предполагаемых заболеваний.</a:t>
            </a:r>
          </a:p>
          <a:p>
            <a:r>
              <a:rPr lang="ru-RU" dirty="0"/>
              <a:t>Также не стоит забывать про других факторы, такие как </a:t>
            </a:r>
            <a:r>
              <a:rPr lang="ru-RU" b="1" dirty="0" err="1"/>
              <a:t>периостальная</a:t>
            </a:r>
            <a:r>
              <a:rPr lang="ru-RU" b="1" dirty="0"/>
              <a:t> реакция</a:t>
            </a:r>
            <a:r>
              <a:rPr lang="ru-RU" dirty="0"/>
              <a:t>, </a:t>
            </a:r>
            <a:r>
              <a:rPr lang="ru-RU" b="1" dirty="0"/>
              <a:t>деструкция кортикального слоя</a:t>
            </a:r>
            <a:r>
              <a:rPr lang="ru-RU" dirty="0"/>
              <a:t>, </a:t>
            </a:r>
            <a:r>
              <a:rPr lang="ru-RU" b="1" dirty="0"/>
              <a:t>кальцинация костного матрикса.</a:t>
            </a:r>
          </a:p>
          <a:p>
            <a:r>
              <a:rPr lang="ru-RU" dirty="0"/>
              <a:t>Так, с помощью общей оценки рентгенограммы, врач максимально увеличит вероятность корректно поставленного диагноза.</a:t>
            </a:r>
          </a:p>
        </p:txBody>
      </p:sp>
    </p:spTree>
    <p:extLst>
      <p:ext uri="{BB962C8B-B14F-4D97-AF65-F5344CB8AC3E}">
        <p14:creationId xmlns:p14="http://schemas.microsoft.com/office/powerpoint/2010/main" val="51510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F409F-B92F-46BF-AD9A-57D09200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88" y="2177098"/>
            <a:ext cx="8296275" cy="1646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Дифференциальная диагностика опухолей костей. Часть 2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3D9F2C5-EA4C-4ECF-8EEB-35C7BBFD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700" y="4370388"/>
            <a:ext cx="4010025" cy="1765300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Выполнил: врач-ординатор</a:t>
            </a:r>
            <a:r>
              <a:rPr lang="en-US" altLang="ru-RU" dirty="0"/>
              <a:t> 2</a:t>
            </a:r>
            <a:r>
              <a:rPr lang="ru-RU" altLang="ru-RU" dirty="0"/>
              <a:t>-го</a:t>
            </a:r>
            <a:r>
              <a:rPr lang="en-US" altLang="ru-RU" dirty="0"/>
              <a:t> </a:t>
            </a:r>
            <a:r>
              <a:rPr lang="ru-RU" altLang="ru-RU" dirty="0"/>
              <a:t>года кафедры лучевой диагностики ИПО</a:t>
            </a:r>
          </a:p>
          <a:p>
            <a:pPr algn="r" eaLnBrk="1" hangingPunct="1"/>
            <a:r>
              <a:rPr lang="ru-RU" altLang="ru-RU" dirty="0" err="1"/>
              <a:t>Юлмухаметов</a:t>
            </a:r>
            <a:r>
              <a:rPr lang="ru-RU" altLang="ru-RU" dirty="0"/>
              <a:t> З.Р.</a:t>
            </a:r>
            <a:r>
              <a:rPr lang="ru-RU" altLang="ru-RU" b="1" dirty="0"/>
              <a:t> </a:t>
            </a: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36ADEA6E-2366-4486-8089-3E8BF8E5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33363"/>
            <a:ext cx="11495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altLang="ru-RU" sz="2400"/>
            </a:br>
            <a:r>
              <a:rPr lang="ru-RU" altLang="ru-RU" sz="2400"/>
              <a:t> Кафедра лучевой диагностики ИПО </a:t>
            </a:r>
          </a:p>
        </p:txBody>
      </p:sp>
      <p:sp>
        <p:nvSpPr>
          <p:cNvPr id="3077" name="Подзаголовок 2">
            <a:extLst>
              <a:ext uri="{FF2B5EF4-FFF2-40B4-BE49-F238E27FC236}">
                <a16:creationId xmlns:a16="http://schemas.microsoft.com/office/drawing/2014/main" id="{B01FB891-D002-426D-8E00-44991E3C4E05}"/>
              </a:ext>
            </a:extLst>
          </p:cNvPr>
          <p:cNvSpPr txBox="1">
            <a:spLocks/>
          </p:cNvSpPr>
          <p:nvPr/>
        </p:nvSpPr>
        <p:spPr bwMode="auto">
          <a:xfrm>
            <a:off x="4622800" y="6281738"/>
            <a:ext cx="30543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Красноярск 202</a:t>
            </a:r>
            <a:r>
              <a:rPr lang="en-US" altLang="ru-RU" sz="2400" dirty="0"/>
              <a:t>3</a:t>
            </a:r>
            <a:endParaRPr lang="ru-RU" alt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BBB4F-25E2-4F50-8D2B-0EE79400D09F}"/>
              </a:ext>
            </a:extLst>
          </p:cNvPr>
          <p:cNvSpPr txBox="1"/>
          <p:nvPr/>
        </p:nvSpPr>
        <p:spPr>
          <a:xfrm>
            <a:off x="0" y="4169451"/>
            <a:ext cx="49834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Bone tumors - Differential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Henk Jan van der </a:t>
            </a:r>
            <a:r>
              <a:rPr lang="en-US" i="1" dirty="0" err="1"/>
              <a:t>Woude</a:t>
            </a:r>
            <a:r>
              <a:rPr lang="en-US" i="1" dirty="0"/>
              <a:t> and Robin </a:t>
            </a:r>
            <a:r>
              <a:rPr lang="en-US" i="1" dirty="0" err="1"/>
              <a:t>Smithuis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Radiology department of the </a:t>
            </a:r>
            <a:r>
              <a:rPr lang="en-US" i="1" dirty="0" err="1"/>
              <a:t>Onze</a:t>
            </a:r>
            <a:r>
              <a:rPr lang="en-US" i="1" dirty="0"/>
              <a:t> </a:t>
            </a:r>
            <a:r>
              <a:rPr lang="en-US" i="1" dirty="0" err="1"/>
              <a:t>Lieve</a:t>
            </a:r>
            <a:r>
              <a:rPr lang="en-US" i="1" dirty="0"/>
              <a:t> </a:t>
            </a:r>
            <a:r>
              <a:rPr lang="en-US" i="1" dirty="0" err="1"/>
              <a:t>Vrouwe</a:t>
            </a:r>
            <a:r>
              <a:rPr lang="en-US" i="1" dirty="0"/>
              <a:t> </a:t>
            </a:r>
            <a:r>
              <a:rPr lang="en-US" i="1" dirty="0" err="1"/>
              <a:t>Gasthuis</a:t>
            </a:r>
            <a:r>
              <a:rPr lang="en-US" i="1" dirty="0"/>
              <a:t>, Amsterdam and the </a:t>
            </a:r>
            <a:r>
              <a:rPr lang="en-US" i="1" dirty="0" err="1"/>
              <a:t>Alrijne</a:t>
            </a:r>
            <a:r>
              <a:rPr lang="en-US" i="1" dirty="0"/>
              <a:t> hospital in </a:t>
            </a:r>
            <a:r>
              <a:rPr lang="en-US" i="1" dirty="0" err="1"/>
              <a:t>Leiderdorp</a:t>
            </a:r>
            <a:r>
              <a:rPr lang="en-US" i="1" dirty="0"/>
              <a:t>, the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https://radiologyassistant.nl/musculoskeletal/bone-tumors/differential-diagnosis</a:t>
            </a:r>
            <a:endParaRPr lang="ru-RU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BA9EF4-455B-46E7-A260-8D14C225B0B0}"/>
              </a:ext>
            </a:extLst>
          </p:cNvPr>
          <p:cNvSpPr/>
          <p:nvPr/>
        </p:nvSpPr>
        <p:spPr>
          <a:xfrm>
            <a:off x="0" y="4169451"/>
            <a:ext cx="4983480" cy="203041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F5B21-7A02-4F34-BC79-98F87809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-635"/>
            <a:ext cx="10515600" cy="892175"/>
          </a:xfrm>
        </p:spPr>
        <p:txBody>
          <a:bodyPr/>
          <a:lstStyle/>
          <a:p>
            <a:r>
              <a:rPr lang="ru-RU" dirty="0"/>
              <a:t>Деструкция кортикального слоя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6EFF13A-50B1-4BEF-92F4-08A1181F1CAB}"/>
              </a:ext>
            </a:extLst>
          </p:cNvPr>
          <p:cNvSpPr txBox="1">
            <a:spLocks/>
          </p:cNvSpPr>
          <p:nvPr/>
        </p:nvSpPr>
        <p:spPr>
          <a:xfrm>
            <a:off x="525780" y="1095693"/>
            <a:ext cx="10934700" cy="118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Возникает при воспалительных изменениях доброкачественных и злокачественных опухолей.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8F0CD92-8290-4480-A083-A69479116CFF}"/>
              </a:ext>
            </a:extLst>
          </p:cNvPr>
          <p:cNvSpPr/>
          <p:nvPr/>
        </p:nvSpPr>
        <p:spPr>
          <a:xfrm>
            <a:off x="133351" y="2219008"/>
            <a:ext cx="4133848" cy="4193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Полная деструкция: </a:t>
            </a:r>
            <a:r>
              <a:rPr lang="ru-RU" sz="2400" dirty="0"/>
              <a:t>при высокодифференцированных злокачественных опухолях, при локальных агрессивных доброкачественных образованиях (эозинофильная гранулема, при остеомиелите)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70584C0-7FC2-4347-BAD0-80F0642EFA0C}"/>
              </a:ext>
            </a:extLst>
          </p:cNvPr>
          <p:cNvSpPr/>
          <p:nvPr/>
        </p:nvSpPr>
        <p:spPr>
          <a:xfrm>
            <a:off x="4375780" y="2219008"/>
            <a:ext cx="3705229" cy="4193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Частичная деструкция: </a:t>
            </a:r>
            <a:r>
              <a:rPr lang="ru-RU" sz="2400" dirty="0"/>
              <a:t>при доброкачественных и низкодифференцированных злокачественных опухолях.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DF35831-FB20-40E4-9E3B-080DEDE96043}"/>
              </a:ext>
            </a:extLst>
          </p:cNvPr>
          <p:cNvSpPr/>
          <p:nvPr/>
        </p:nvSpPr>
        <p:spPr>
          <a:xfrm>
            <a:off x="8229599" y="2219008"/>
            <a:ext cx="3829050" cy="4193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/>
              <a:t>Фестончатость</a:t>
            </a:r>
            <a:r>
              <a:rPr lang="ru-RU" sz="2400" b="1" dirty="0"/>
              <a:t> (</a:t>
            </a:r>
            <a:r>
              <a:rPr lang="ru-RU" sz="2400" b="1" dirty="0" err="1"/>
              <a:t>эндоста</a:t>
            </a:r>
            <a:r>
              <a:rPr lang="ru-RU" sz="2400" b="1" dirty="0"/>
              <a:t>) по внутренней поверхности кортикального слоя кости:</a:t>
            </a:r>
          </a:p>
          <a:p>
            <a:r>
              <a:rPr lang="ru-RU" sz="2400" dirty="0"/>
              <a:t>при фиброзном кортикальном дефекте и низкодифференцированных хондросаркомах.</a:t>
            </a:r>
          </a:p>
        </p:txBody>
      </p:sp>
    </p:spTree>
    <p:extLst>
      <p:ext uri="{BB962C8B-B14F-4D97-AF65-F5344CB8AC3E}">
        <p14:creationId xmlns:p14="http://schemas.microsoft.com/office/powerpoint/2010/main" val="129243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F5B21-7A02-4F34-BC79-98F87809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72201" cy="26631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Остеосаркома. Прицельная рентгенограмма бедренной 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B69A4-D8D4-47CB-A4D2-AB973CD8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3429000"/>
            <a:ext cx="5200649" cy="800100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800" b="1" dirty="0"/>
              <a:t>Деструкция кортикального слоя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B09880B-BDD7-4B3A-9E0C-F9DF0F1F6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9"/>
          <a:stretch/>
        </p:blipFill>
        <p:spPr bwMode="auto">
          <a:xfrm>
            <a:off x="6172201" y="-10878"/>
            <a:ext cx="5200650" cy="6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8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F5B21-7A02-4F34-BC79-98F87809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979"/>
            <a:ext cx="5848350" cy="21875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Саркома </a:t>
            </a:r>
            <a:r>
              <a:rPr lang="ru-RU" b="1" dirty="0" err="1"/>
              <a:t>Юинга</a:t>
            </a:r>
            <a:r>
              <a:rPr lang="ru-RU" b="1" dirty="0"/>
              <a:t>. Прицельная рентгенограмма плечевой 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B69A4-D8D4-47CB-A4D2-AB973CD8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46765"/>
            <a:ext cx="6766560" cy="1496735"/>
          </a:xfrm>
        </p:spPr>
        <p:txBody>
          <a:bodyPr>
            <a:normAutofit/>
          </a:bodyPr>
          <a:lstStyle/>
          <a:p>
            <a:pPr lvl="1"/>
            <a:r>
              <a:rPr lang="ru-RU" sz="2800" b="1" dirty="0"/>
              <a:t>Деструкция кортикального слоя</a:t>
            </a:r>
          </a:p>
          <a:p>
            <a:pPr lvl="1"/>
            <a:r>
              <a:rPr lang="ru-RU" sz="2800" dirty="0"/>
              <a:t>Агрессивная </a:t>
            </a:r>
            <a:r>
              <a:rPr lang="ru-RU" sz="2800" dirty="0" err="1"/>
              <a:t>периостальная</a:t>
            </a:r>
            <a:r>
              <a:rPr lang="ru-RU" sz="2800" dirty="0"/>
              <a:t> реакция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263777E-6676-4338-A68E-A03F9761F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/>
          <a:stretch/>
        </p:blipFill>
        <p:spPr bwMode="auto">
          <a:xfrm>
            <a:off x="6972300" y="6979"/>
            <a:ext cx="5219700" cy="68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9E297-5548-4222-85A2-49E2C608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7360" cy="1325563"/>
          </a:xfrm>
        </p:spPr>
        <p:txBody>
          <a:bodyPr/>
          <a:lstStyle/>
          <a:p>
            <a:r>
              <a:rPr lang="ru-RU" dirty="0"/>
              <a:t>Деструкция кортикального слоя. Вздутие кости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4F93BA3-D6CC-4E48-8E83-A74998839AF9}"/>
              </a:ext>
            </a:extLst>
          </p:cNvPr>
          <p:cNvSpPr txBox="1">
            <a:spLocks/>
          </p:cNvSpPr>
          <p:nvPr/>
        </p:nvSpPr>
        <p:spPr>
          <a:xfrm>
            <a:off x="838201" y="2209800"/>
            <a:ext cx="10953750" cy="361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Вздутие кости </a:t>
            </a:r>
            <a:r>
              <a:rPr lang="ru-RU" dirty="0"/>
              <a:t>так же является вариантом кортикальной деструкции: это резорбция </a:t>
            </a:r>
            <a:r>
              <a:rPr lang="ru-RU" dirty="0" err="1"/>
              <a:t>эндоста</a:t>
            </a:r>
            <a:r>
              <a:rPr lang="ru-RU" dirty="0"/>
              <a:t> и костеобразование за счет надкостницы (периоста)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Вздутие кости может быть </a:t>
            </a:r>
            <a:r>
              <a:rPr lang="ru-RU" b="1" dirty="0"/>
              <a:t>гладким</a:t>
            </a:r>
            <a:r>
              <a:rPr lang="ru-RU" dirty="0"/>
              <a:t>, </a:t>
            </a:r>
            <a:r>
              <a:rPr lang="ru-RU" b="1" dirty="0"/>
              <a:t>непрерывным</a:t>
            </a:r>
            <a:r>
              <a:rPr lang="ru-RU" dirty="0"/>
              <a:t> и с </a:t>
            </a:r>
            <a:r>
              <a:rPr lang="ru-RU" b="1" dirty="0"/>
              <a:t>участками прерывистости </a:t>
            </a:r>
            <a:r>
              <a:rPr lang="ru-RU" dirty="0"/>
              <a:t>(при наличии агрессивной опухоли, такой как гигантоклеточная опухоль).</a:t>
            </a:r>
          </a:p>
        </p:txBody>
      </p:sp>
    </p:spTree>
    <p:extLst>
      <p:ext uri="{BB962C8B-B14F-4D97-AF65-F5344CB8AC3E}">
        <p14:creationId xmlns:p14="http://schemas.microsoft.com/office/powerpoint/2010/main" val="71406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9E297-5548-4222-85A2-49E2C608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795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Деструкция кортикального слоя. Вздутие кости. Прицельные рентгенограммы лучевой 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85FBD-7BDF-4F94-BAE7-0248E4FA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5180372" cy="5167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b="1" dirty="0" err="1"/>
              <a:t>Хондромиксоидная</a:t>
            </a:r>
            <a:r>
              <a:rPr lang="ru-RU" sz="2600" b="1" dirty="0"/>
              <a:t> фиброма</a:t>
            </a:r>
          </a:p>
          <a:p>
            <a:pPr lvl="1"/>
            <a:r>
              <a:rPr lang="ru-RU" sz="2200" dirty="0"/>
              <a:t>Чёткие границы</a:t>
            </a:r>
          </a:p>
          <a:p>
            <a:pPr lvl="1"/>
            <a:r>
              <a:rPr lang="ru-RU" sz="2200" dirty="0"/>
              <a:t>Экспансивный рост </a:t>
            </a:r>
          </a:p>
          <a:p>
            <a:pPr lvl="1"/>
            <a:r>
              <a:rPr lang="ru-RU" sz="2200" dirty="0"/>
              <a:t>Деструкция кортикального слоя кости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/>
              <a:t>Гигантоклеточная опухоль</a:t>
            </a:r>
          </a:p>
          <a:p>
            <a:pPr lvl="1"/>
            <a:r>
              <a:rPr lang="ru-RU" sz="2200" dirty="0"/>
              <a:t>Расширение и тонкий прерывистый слой новой кости</a:t>
            </a:r>
          </a:p>
          <a:p>
            <a:pPr lvl="1"/>
            <a:r>
              <a:rPr lang="ru-RU" sz="2200" dirty="0"/>
              <a:t>Широкая зона перехода к полости костного мозга → признак агрессивного поведения опухоли</a:t>
            </a:r>
          </a:p>
          <a:p>
            <a:endParaRPr lang="ru-RU" sz="22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7DF2BED-4975-42E2-B34A-74676731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72" y="1839913"/>
            <a:ext cx="7011628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0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91AA2-5E80-416D-B813-510126EB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Деструкция кортикального слоя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927CD3F-EC0E-4103-8F0A-4FCDCC6119D5}"/>
              </a:ext>
            </a:extLst>
          </p:cNvPr>
          <p:cNvSpPr txBox="1">
            <a:spLocks/>
          </p:cNvSpPr>
          <p:nvPr/>
        </p:nvSpPr>
        <p:spPr>
          <a:xfrm>
            <a:off x="517323" y="1728788"/>
            <a:ext cx="10952797" cy="356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злокачественных мелко-круглоклеточных опухолях целостность кортикального слоя может быть сохранена, но, распространяясь через гаверсовы каналы</a:t>
            </a:r>
            <a:r>
              <a:rPr lang="en-US" dirty="0"/>
              <a:t>;</a:t>
            </a:r>
          </a:p>
          <a:p>
            <a:r>
              <a:rPr lang="ru-RU" dirty="0"/>
              <a:t>Такие опухоли могут формировать массивный мягкотканый компонент.</a:t>
            </a:r>
          </a:p>
          <a:p>
            <a:r>
              <a:rPr lang="ru-RU" dirty="0" err="1"/>
              <a:t>Диф</a:t>
            </a:r>
            <a:r>
              <a:rPr lang="ru-RU" dirty="0"/>
              <a:t> диагностика: </a:t>
            </a:r>
            <a:r>
              <a:rPr lang="ru-RU" b="1" dirty="0"/>
              <a:t>саркома </a:t>
            </a:r>
            <a:r>
              <a:rPr lang="ru-RU" b="1" dirty="0" err="1"/>
              <a:t>Юинга</a:t>
            </a:r>
            <a:r>
              <a:rPr lang="ru-RU" b="1" dirty="0"/>
              <a:t>, мелкоклеточная </a:t>
            </a:r>
            <a:r>
              <a:rPr lang="ru-RU" b="1" dirty="0" err="1"/>
              <a:t>остесаркома</a:t>
            </a:r>
            <a:r>
              <a:rPr lang="ru-RU" b="1" dirty="0"/>
              <a:t>, лимфома, </a:t>
            </a:r>
            <a:r>
              <a:rPr lang="ru-RU" b="1" dirty="0" err="1"/>
              <a:t>мезенхимальная</a:t>
            </a:r>
            <a:r>
              <a:rPr lang="ru-RU" b="1" dirty="0"/>
              <a:t> хондросаркома</a:t>
            </a:r>
          </a:p>
        </p:txBody>
      </p:sp>
    </p:spTree>
    <p:extLst>
      <p:ext uri="{BB962C8B-B14F-4D97-AF65-F5344CB8AC3E}">
        <p14:creationId xmlns:p14="http://schemas.microsoft.com/office/powerpoint/2010/main" val="328901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91AA2-5E80-416D-B813-510126EB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048750" cy="1325563"/>
          </a:xfrm>
        </p:spPr>
        <p:txBody>
          <a:bodyPr/>
          <a:lstStyle/>
          <a:p>
            <a:r>
              <a:rPr lang="ru-RU" b="1" dirty="0"/>
              <a:t>Саркома </a:t>
            </a:r>
            <a:r>
              <a:rPr lang="ru-RU" b="1" dirty="0" err="1"/>
              <a:t>Юинга</a:t>
            </a:r>
            <a:r>
              <a:rPr lang="ru-RU" b="1" dirty="0"/>
              <a:t>. МРТ и прицельная рентгенограмма бедренной 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3B11E-C4D4-4733-9D2A-069CFEF8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776" y="2000250"/>
            <a:ext cx="3855224" cy="42114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Рентгенограмма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Признаков кортикальной деструкции нет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МРТ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Большая опухоль в кости с ростом через гаверсовы каналы</a:t>
            </a:r>
          </a:p>
          <a:p>
            <a:pPr lvl="1"/>
            <a:r>
              <a:rPr lang="ru-RU" dirty="0"/>
              <a:t>Массивный мягкотканый компонент, едва видимый на рентгенограмме.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76525A4-B26D-41AD-88B8-15CE6541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819"/>
            <a:ext cx="8336776" cy="55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45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1466</Words>
  <Application>Microsoft Office PowerPoint</Application>
  <PresentationFormat>Широкоэкранный</PresentationFormat>
  <Paragraphs>194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Дифференциальная диагностика опухолей костей. Часть 2</vt:lpstr>
      <vt:lpstr>Принцип оценки рентгенограммы</vt:lpstr>
      <vt:lpstr>Деструкция кортикального слоя</vt:lpstr>
      <vt:lpstr>Остеосаркома. Прицельная рентгенограмма бедренной кости</vt:lpstr>
      <vt:lpstr>Саркома Юинга. Прицельная рентгенограмма плечевой кости</vt:lpstr>
      <vt:lpstr>Деструкция кортикального слоя. Вздутие кости</vt:lpstr>
      <vt:lpstr>Деструкция кортикального слоя. Вздутие кости. Прицельные рентгенограммы лучевой кости</vt:lpstr>
      <vt:lpstr>Деструкция кортикального слоя</vt:lpstr>
      <vt:lpstr>Саркома Юинга. МРТ и прицельная рентгенограмма бедренной кости</vt:lpstr>
      <vt:lpstr>Расположение опухоли по локализации в скелете</vt:lpstr>
      <vt:lpstr>Топ-5 локализаций опухолей костей:</vt:lpstr>
      <vt:lpstr>Презентация PowerPoint</vt:lpstr>
      <vt:lpstr>Расположение опухоли в кости</vt:lpstr>
      <vt:lpstr>Презентация PowerPoint</vt:lpstr>
      <vt:lpstr>Презентация PowerPoint</vt:lpstr>
      <vt:lpstr>Кальцинация костного матрикса</vt:lpstr>
      <vt:lpstr>Кальцинация костного матрикса. На прицельных рентгенограммах:</vt:lpstr>
      <vt:lpstr>Кальцинация остеоидного матрикса </vt:lpstr>
      <vt:lpstr>Полиоссальные опухоли (множественные поражения кости)</vt:lpstr>
      <vt:lpstr>Полиоссальные опухоли (множественные поражения кости). Прицельные рентгенограммы бедренной кости</vt:lpstr>
      <vt:lpstr>Опухоли костей стопы. Прицельные рентгенограммы костей стопы</vt:lpstr>
      <vt:lpstr>Хондробластома в предплюсневой кости. Прицельная рентгенограмма и МРТ изображения костей стопы</vt:lpstr>
      <vt:lpstr>Опухоли костей стопы. Прицельные рентгенограммы и МРТ изображения костей стопы</vt:lpstr>
      <vt:lpstr>Опухоли костей стопы. Прицельные рентгенограммы и МРТ изображения костей стопы</vt:lpstr>
      <vt:lpstr>Опухоли костей стопы. Прицельные рентгенограммы и МРТ изображения костей стопы</vt:lpstr>
      <vt:lpstr>Заключение</vt:lpstr>
      <vt:lpstr>Дифференциальная диагностика опухолей костей. Часть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Yulmukhametov Zakhar</dc:creator>
  <cp:lastModifiedBy>Zakhar Iulmukhametov</cp:lastModifiedBy>
  <cp:revision>95</cp:revision>
  <dcterms:created xsi:type="dcterms:W3CDTF">2023-04-12T02:00:27Z</dcterms:created>
  <dcterms:modified xsi:type="dcterms:W3CDTF">2023-05-22T03:21:32Z</dcterms:modified>
</cp:coreProperties>
</file>