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60" r:id="rId1"/>
  </p:sldMasterIdLst>
  <p:notesMasterIdLst>
    <p:notesMasterId r:id="rId25"/>
  </p:notesMasterIdLst>
  <p:sldIdLst>
    <p:sldId id="256" r:id="rId2"/>
    <p:sldId id="257" r:id="rId3"/>
    <p:sldId id="339" r:id="rId4"/>
    <p:sldId id="316" r:id="rId5"/>
    <p:sldId id="317" r:id="rId6"/>
    <p:sldId id="318" r:id="rId7"/>
    <p:sldId id="319" r:id="rId8"/>
    <p:sldId id="320" r:id="rId9"/>
    <p:sldId id="340" r:id="rId10"/>
    <p:sldId id="341" r:id="rId11"/>
    <p:sldId id="342" r:id="rId12"/>
    <p:sldId id="343" r:id="rId13"/>
    <p:sldId id="344" r:id="rId14"/>
    <p:sldId id="345" r:id="rId15"/>
    <p:sldId id="346" r:id="rId16"/>
    <p:sldId id="347" r:id="rId17"/>
    <p:sldId id="348" r:id="rId18"/>
    <p:sldId id="350" r:id="rId19"/>
    <p:sldId id="351" r:id="rId20"/>
    <p:sldId id="352" r:id="rId21"/>
    <p:sldId id="313" r:id="rId22"/>
    <p:sldId id="269" r:id="rId23"/>
    <p:sldId id="287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Пирова Наталья Александровна" initials="ПНА" lastIdx="0" clrIdx="0">
    <p:extLst>
      <p:ext uri="{19B8F6BF-5375-455C-9EA6-DF929625EA0E}">
        <p15:presenceInfo xmlns:p15="http://schemas.microsoft.com/office/powerpoint/2012/main" userId="Пирова Наталья Александровна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29127"/>
    <a:srgbClr val="E2F1F7"/>
    <a:srgbClr val="58B6C0"/>
    <a:srgbClr val="DFF4FB"/>
    <a:srgbClr val="FFFFFF"/>
    <a:srgbClr val="619DB4"/>
    <a:srgbClr val="D4EAF3"/>
    <a:srgbClr val="DEF0F2"/>
    <a:srgbClr val="B6D8E6"/>
    <a:srgbClr val="C8E5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3992" autoAdjust="0"/>
  </p:normalViewPr>
  <p:slideViewPr>
    <p:cSldViewPr snapToGrid="0">
      <p:cViewPr varScale="1">
        <p:scale>
          <a:sx n="83" d="100"/>
          <a:sy n="83" d="100"/>
        </p:scale>
        <p:origin x="686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71ABAA-2155-4936-BF2F-908925549441}" type="datetimeFigureOut">
              <a:rPr lang="ru-RU" smtClean="0"/>
              <a:pPr/>
              <a:t>12.05.2024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19F411-7EC7-427D-9AA2-543B45B15D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0325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ru-RU" sz="1200" dirty="0">
              <a:latin typeface="Arial"/>
              <a:cs typeface="Arial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19F411-7EC7-427D-9AA2-543B45B15D62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99174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19F411-7EC7-427D-9AA2-543B45B15D62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1944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19F411-7EC7-427D-9AA2-543B45B15D62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17909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19F411-7EC7-427D-9AA2-543B45B15D62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75043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19F411-7EC7-427D-9AA2-543B45B15D62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99241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19F411-7EC7-427D-9AA2-543B45B15D62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50110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19F411-7EC7-427D-9AA2-543B45B15D62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27603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19F411-7EC7-427D-9AA2-543B45B15D62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11592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19F411-7EC7-427D-9AA2-543B45B15D62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42460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8E562-084F-4EF9-91D4-BA7297265E40}" type="datetime1">
              <a:rPr lang="ru-RU" smtClean="0"/>
              <a:pPr/>
              <a:t>12.05.2024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0B295-1B3F-4995-9E7D-41091938B9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72822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B2F38-CE5E-4F4A-9ECE-0AB832C8ADC6}" type="datetime1">
              <a:rPr lang="ru-RU" smtClean="0"/>
              <a:pPr/>
              <a:t>12.05.2024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0B295-1B3F-4995-9E7D-41091938B9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40143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86505-3DD8-4704-B2EC-86C524D16679}" type="datetime1">
              <a:rPr lang="ru-RU" smtClean="0"/>
              <a:pPr/>
              <a:t>12.05.2024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0B295-1B3F-4995-9E7D-41091938B9C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493515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BBF92-5138-445B-8F90-E59E98D38EF7}" type="datetime1">
              <a:rPr lang="ru-RU" smtClean="0"/>
              <a:pPr/>
              <a:t>12.05.2024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0B295-1B3F-4995-9E7D-41091938B9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86441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85AE4-AB6A-4CE9-BEBE-26EDDA1A3D66}" type="datetime1">
              <a:rPr lang="ru-RU" smtClean="0"/>
              <a:pPr/>
              <a:t>12.05.2024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0B295-1B3F-4995-9E7D-41091938B9C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371402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8407F-4D69-489F-8068-A6E2EDFD297A}" type="datetime1">
              <a:rPr lang="ru-RU" smtClean="0"/>
              <a:pPr/>
              <a:t>12.05.2024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0B295-1B3F-4995-9E7D-41091938B9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40384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51C9D-6BF8-438F-B57E-CCE7FBB59F43}" type="datetime1">
              <a:rPr lang="ru-RU" smtClean="0"/>
              <a:pPr/>
              <a:t>12.05.2024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0B295-1B3F-4995-9E7D-41091938B9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64530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AC938-1DA8-4AB4-9B84-AD8D23AF10FE}" type="datetime1">
              <a:rPr lang="ru-RU" smtClean="0"/>
              <a:pPr/>
              <a:t>12.05.2024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0B295-1B3F-4995-9E7D-41091938B9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56517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D042A-49DC-4075-B765-5C7E60395206}" type="datetime1">
              <a:rPr lang="ru-RU" smtClean="0"/>
              <a:pPr/>
              <a:t>12.05.2024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0B295-1B3F-4995-9E7D-41091938B9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61649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D1137-BAAB-4BDB-BF53-335EEC85906D}" type="datetime1">
              <a:rPr lang="ru-RU" smtClean="0"/>
              <a:pPr/>
              <a:t>12.05.2024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0B295-1B3F-4995-9E7D-41091938B9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91785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CD158-482A-4A34-8DD7-D3CB5BF15E4D}" type="datetime1">
              <a:rPr lang="ru-RU" smtClean="0"/>
              <a:pPr/>
              <a:t>12.05.2024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0B295-1B3F-4995-9E7D-41091938B9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47475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8BB0B-6675-4DB6-BC2F-DD0F5B00D7B9}" type="datetime1">
              <a:rPr lang="ru-RU" smtClean="0"/>
              <a:pPr/>
              <a:t>12.05.2024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0B295-1B3F-4995-9E7D-41091938B9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20744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C1505-7A6B-40BC-81F2-4F108BEBA77E}" type="datetime1">
              <a:rPr lang="ru-RU" smtClean="0"/>
              <a:pPr/>
              <a:t>12.05.2024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0B295-1B3F-4995-9E7D-41091938B9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70359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7D5CA-4EE1-4B85-BBB9-BF106EEC9DBF}" type="datetime1">
              <a:rPr lang="ru-RU" smtClean="0"/>
              <a:pPr/>
              <a:t>12.05.2024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0B295-1B3F-4995-9E7D-41091938B9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34467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A07E0-C8E2-45C3-82E2-A93F703EFCEA}" type="datetime1">
              <a:rPr lang="ru-RU" smtClean="0"/>
              <a:pPr/>
              <a:t>12.05.2024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0B295-1B3F-4995-9E7D-41091938B9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0616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0B295-1B3F-4995-9E7D-41091938B9C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1EE65-115E-47B1-859C-6EDB310CC95B}" type="datetime1">
              <a:rPr lang="ru-RU" smtClean="0"/>
              <a:pPr/>
              <a:t>12.05.2024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6783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F922E4-E38A-4604-89B7-131D56D407B5}" type="datetime1">
              <a:rPr lang="ru-RU" smtClean="0"/>
              <a:pPr/>
              <a:t>12.05.2024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BE0B295-1B3F-4995-9E7D-41091938B9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45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1" r:id="rId1"/>
    <p:sldLayoutId id="2147483862" r:id="rId2"/>
    <p:sldLayoutId id="2147483863" r:id="rId3"/>
    <p:sldLayoutId id="2147483864" r:id="rId4"/>
    <p:sldLayoutId id="2147483865" r:id="rId5"/>
    <p:sldLayoutId id="2147483866" r:id="rId6"/>
    <p:sldLayoutId id="2147483867" r:id="rId7"/>
    <p:sldLayoutId id="2147483868" r:id="rId8"/>
    <p:sldLayoutId id="2147483869" r:id="rId9"/>
    <p:sldLayoutId id="2147483870" r:id="rId10"/>
    <p:sldLayoutId id="2147483871" r:id="rId11"/>
    <p:sldLayoutId id="2147483872" r:id="rId12"/>
    <p:sldLayoutId id="2147483873" r:id="rId13"/>
    <p:sldLayoutId id="2147483874" r:id="rId14"/>
    <p:sldLayoutId id="2147483875" r:id="rId15"/>
    <p:sldLayoutId id="2147483876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24835/1607-0771-2023-2-62-79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2">
            <a:extLst>
              <a:ext uri="{FF2B5EF4-FFF2-40B4-BE49-F238E27FC236}">
                <a16:creationId xmlns="" xmlns:a16="http://schemas.microsoft.com/office/drawing/2014/main" id="{1304E57D-C4CF-408E-B42B-569388CFE8C6}"/>
              </a:ext>
            </a:extLst>
          </p:cNvPr>
          <p:cNvSpPr txBox="1">
            <a:spLocks/>
          </p:cNvSpPr>
          <p:nvPr/>
        </p:nvSpPr>
        <p:spPr>
          <a:xfrm>
            <a:off x="657433" y="1346819"/>
            <a:ext cx="10171052" cy="251864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400" b="1" dirty="0">
                <a:ln w="0">
                  <a:solidFill>
                    <a:schemeClr val="tx1"/>
                  </a:solidFill>
                </a:ln>
                <a:solidFill>
                  <a:srgbClr val="619DB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400" dirty="0">
                <a:ln w="0">
                  <a:solidFill>
                    <a:schemeClr val="tx1"/>
                  </a:solidFill>
                </a:ln>
                <a:solidFill>
                  <a:srgbClr val="619D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УЛЬТРАЗВУКОВОЕ</a:t>
            </a:r>
            <a:r>
              <a:rPr lang="en-US" sz="4400" dirty="0">
                <a:ln w="0">
                  <a:solidFill>
                    <a:schemeClr val="tx1"/>
                  </a:solidFill>
                </a:ln>
                <a:solidFill>
                  <a:srgbClr val="619D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400" dirty="0">
                <a:ln w="0">
                  <a:solidFill>
                    <a:schemeClr val="tx1"/>
                  </a:solidFill>
                </a:ln>
                <a:solidFill>
                  <a:srgbClr val="619D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ИССЛЕДОВАНИЕ ОПОРНО-ДВИГАТЕЛЬНОГО АППАРАТА ПРИ ПОДАГРЕ</a:t>
            </a:r>
          </a:p>
        </p:txBody>
      </p:sp>
      <p:sp>
        <p:nvSpPr>
          <p:cNvPr id="7" name="Подзаголовок 2">
            <a:extLst>
              <a:ext uri="{FF2B5EF4-FFF2-40B4-BE49-F238E27FC236}">
                <a16:creationId xmlns="" xmlns:a16="http://schemas.microsoft.com/office/drawing/2014/main" id="{EF63891C-1124-4C17-807F-30BAF5B447BA}"/>
              </a:ext>
            </a:extLst>
          </p:cNvPr>
          <p:cNvSpPr txBox="1">
            <a:spLocks/>
          </p:cNvSpPr>
          <p:nvPr/>
        </p:nvSpPr>
        <p:spPr>
          <a:xfrm>
            <a:off x="8381832" y="5874327"/>
            <a:ext cx="3635762" cy="98367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Выполнили</a:t>
            </a:r>
            <a:r>
              <a:rPr lang="ru-RU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just"/>
            <a:r>
              <a:rPr lang="ru-RU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Николаева  А.И. Ординатор 2 </a:t>
            </a:r>
            <a:r>
              <a:rPr lang="ru-RU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</a:t>
            </a:r>
            <a:endParaRPr lang="ru-RU" sz="16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bject 12">
            <a:extLst>
              <a:ext uri="{FF2B5EF4-FFF2-40B4-BE49-F238E27FC236}">
                <a16:creationId xmlns="" xmlns:a16="http://schemas.microsoft.com/office/drawing/2014/main" id="{5E6417AE-DAD5-493C-92C8-1570F92E0230}"/>
              </a:ext>
            </a:extLst>
          </p:cNvPr>
          <p:cNvSpPr txBox="1"/>
          <p:nvPr/>
        </p:nvSpPr>
        <p:spPr>
          <a:xfrm>
            <a:off x="657433" y="6489174"/>
            <a:ext cx="9542280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endParaRPr sz="1600" dirty="0">
              <a:latin typeface="Arial"/>
              <a:cs typeface="Arial"/>
            </a:endParaRPr>
          </a:p>
        </p:txBody>
      </p:sp>
      <p:sp>
        <p:nvSpPr>
          <p:cNvPr id="9" name="object 13">
            <a:extLst>
              <a:ext uri="{FF2B5EF4-FFF2-40B4-BE49-F238E27FC236}">
                <a16:creationId xmlns="" xmlns:a16="http://schemas.microsoft.com/office/drawing/2014/main" id="{3CB84A41-7B7C-4C30-8A57-034F5F5DCB75}"/>
              </a:ext>
            </a:extLst>
          </p:cNvPr>
          <p:cNvSpPr txBox="1"/>
          <p:nvPr/>
        </p:nvSpPr>
        <p:spPr>
          <a:xfrm>
            <a:off x="277488" y="121578"/>
            <a:ext cx="11441743" cy="112017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95"/>
              </a:spcBef>
            </a:pPr>
            <a:r>
              <a:rPr spc="-10" dirty="0">
                <a:latin typeface="Arial"/>
                <a:cs typeface="Arial"/>
              </a:rPr>
              <a:t>Федеральное</a:t>
            </a:r>
            <a:r>
              <a:rPr spc="25" dirty="0">
                <a:latin typeface="Arial"/>
                <a:cs typeface="Arial"/>
              </a:rPr>
              <a:t> </a:t>
            </a:r>
            <a:r>
              <a:rPr spc="-20" dirty="0">
                <a:latin typeface="Arial"/>
                <a:cs typeface="Arial"/>
              </a:rPr>
              <a:t>государственное</a:t>
            </a:r>
            <a:r>
              <a:rPr spc="65" dirty="0">
                <a:latin typeface="Arial"/>
                <a:cs typeface="Arial"/>
              </a:rPr>
              <a:t> </a:t>
            </a:r>
            <a:r>
              <a:rPr spc="-15" dirty="0">
                <a:latin typeface="Arial"/>
                <a:cs typeface="Arial"/>
              </a:rPr>
              <a:t>бюджетное</a:t>
            </a:r>
            <a:r>
              <a:rPr spc="60" dirty="0">
                <a:latin typeface="Arial"/>
                <a:cs typeface="Arial"/>
              </a:rPr>
              <a:t> </a:t>
            </a:r>
            <a:r>
              <a:rPr spc="-10" dirty="0">
                <a:latin typeface="Arial"/>
                <a:cs typeface="Arial"/>
              </a:rPr>
              <a:t>образовательное</a:t>
            </a:r>
            <a:r>
              <a:rPr spc="60" dirty="0">
                <a:latin typeface="Arial"/>
                <a:cs typeface="Arial"/>
              </a:rPr>
              <a:t> </a:t>
            </a:r>
            <a:r>
              <a:rPr spc="-15" dirty="0">
                <a:latin typeface="Arial"/>
                <a:cs typeface="Arial"/>
              </a:rPr>
              <a:t>учреждение </a:t>
            </a:r>
            <a:r>
              <a:rPr spc="-430" dirty="0">
                <a:latin typeface="Arial"/>
                <a:cs typeface="Arial"/>
              </a:rPr>
              <a:t> </a:t>
            </a:r>
            <a:r>
              <a:rPr spc="-15" dirty="0">
                <a:latin typeface="Arial"/>
                <a:cs typeface="Arial"/>
              </a:rPr>
              <a:t>высшего</a:t>
            </a:r>
            <a:r>
              <a:rPr spc="35" dirty="0">
                <a:latin typeface="Arial"/>
                <a:cs typeface="Arial"/>
              </a:rPr>
              <a:t> </a:t>
            </a:r>
            <a:r>
              <a:rPr spc="-10" dirty="0">
                <a:latin typeface="Arial"/>
                <a:cs typeface="Arial"/>
              </a:rPr>
              <a:t>образования</a:t>
            </a:r>
            <a:r>
              <a:rPr spc="35" dirty="0">
                <a:latin typeface="Arial"/>
                <a:cs typeface="Arial"/>
              </a:rPr>
              <a:t> </a:t>
            </a:r>
            <a:r>
              <a:rPr spc="-10" dirty="0">
                <a:latin typeface="Arial"/>
                <a:cs typeface="Arial"/>
              </a:rPr>
              <a:t>«Красноярский</a:t>
            </a:r>
            <a:r>
              <a:rPr spc="25" dirty="0">
                <a:latin typeface="Arial"/>
                <a:cs typeface="Arial"/>
              </a:rPr>
              <a:t> </a:t>
            </a:r>
            <a:r>
              <a:rPr spc="-15" dirty="0">
                <a:latin typeface="Arial"/>
                <a:cs typeface="Arial"/>
              </a:rPr>
              <a:t>государственный</a:t>
            </a:r>
            <a:r>
              <a:rPr spc="55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медицинский </a:t>
            </a:r>
            <a:r>
              <a:rPr dirty="0">
                <a:latin typeface="Arial"/>
                <a:cs typeface="Arial"/>
              </a:rPr>
              <a:t> </a:t>
            </a:r>
            <a:r>
              <a:rPr spc="-15" dirty="0">
                <a:latin typeface="Arial"/>
                <a:cs typeface="Arial"/>
              </a:rPr>
              <a:t>университет</a:t>
            </a:r>
            <a:r>
              <a:rPr spc="60" dirty="0">
                <a:latin typeface="Arial"/>
                <a:cs typeface="Arial"/>
              </a:rPr>
              <a:t> </a:t>
            </a:r>
            <a:r>
              <a:rPr spc="-10" dirty="0">
                <a:latin typeface="Arial"/>
                <a:cs typeface="Arial"/>
              </a:rPr>
              <a:t>имени</a:t>
            </a:r>
            <a:r>
              <a:rPr spc="35" dirty="0">
                <a:latin typeface="Arial"/>
                <a:cs typeface="Arial"/>
              </a:rPr>
              <a:t> </a:t>
            </a:r>
            <a:r>
              <a:rPr spc="-15" dirty="0">
                <a:latin typeface="Arial"/>
                <a:cs typeface="Arial"/>
              </a:rPr>
              <a:t>профессора</a:t>
            </a:r>
            <a:r>
              <a:rPr spc="20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В.Ф.</a:t>
            </a:r>
            <a:r>
              <a:rPr spc="10" dirty="0">
                <a:latin typeface="Arial"/>
                <a:cs typeface="Arial"/>
              </a:rPr>
              <a:t> </a:t>
            </a:r>
            <a:r>
              <a:rPr spc="-10" dirty="0">
                <a:latin typeface="Arial"/>
                <a:cs typeface="Arial"/>
              </a:rPr>
              <a:t>Войно-Ясенецкого»</a:t>
            </a:r>
            <a:r>
              <a:rPr spc="30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МЗ</a:t>
            </a:r>
            <a:r>
              <a:rPr spc="20" dirty="0">
                <a:latin typeface="Arial"/>
                <a:cs typeface="Arial"/>
              </a:rPr>
              <a:t> </a:t>
            </a:r>
            <a:r>
              <a:rPr spc="-15" dirty="0" smtClean="0">
                <a:latin typeface="Arial"/>
                <a:cs typeface="Arial"/>
              </a:rPr>
              <a:t>РФ</a:t>
            </a:r>
            <a:endParaRPr dirty="0">
              <a:latin typeface="Arial"/>
              <a:cs typeface="Arial"/>
            </a:endParaRPr>
          </a:p>
          <a:p>
            <a:pPr marL="56515" algn="ctr">
              <a:lnSpc>
                <a:spcPct val="100000"/>
              </a:lnSpc>
            </a:pPr>
            <a:r>
              <a:rPr spc="-10" dirty="0">
                <a:latin typeface="Arial"/>
                <a:cs typeface="Arial"/>
              </a:rPr>
              <a:t>Кафедра</a:t>
            </a:r>
            <a:r>
              <a:rPr spc="5" dirty="0">
                <a:latin typeface="Arial"/>
                <a:cs typeface="Arial"/>
              </a:rPr>
              <a:t> </a:t>
            </a:r>
            <a:r>
              <a:rPr spc="-20" dirty="0">
                <a:latin typeface="Arial"/>
                <a:cs typeface="Arial"/>
              </a:rPr>
              <a:t>лучевой</a:t>
            </a:r>
            <a:r>
              <a:rPr spc="65" dirty="0">
                <a:latin typeface="Arial"/>
                <a:cs typeface="Arial"/>
              </a:rPr>
              <a:t> </a:t>
            </a:r>
            <a:r>
              <a:rPr spc="-10" dirty="0">
                <a:latin typeface="Arial"/>
                <a:cs typeface="Arial"/>
              </a:rPr>
              <a:t>диагностики</a:t>
            </a:r>
            <a:r>
              <a:rPr spc="30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ИПО</a:t>
            </a:r>
            <a:endParaRPr dirty="0">
              <a:latin typeface="Arial"/>
              <a:cs typeface="Arial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437" y="3626223"/>
            <a:ext cx="4775199" cy="18855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437" y="5471752"/>
            <a:ext cx="5883167" cy="134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8258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="" xmlns:a16="http://schemas.microsoft.com/office/drawing/2014/main" id="{DCA59C8E-1110-DAAD-231E-238835C1E5E2}"/>
              </a:ext>
            </a:extLst>
          </p:cNvPr>
          <p:cNvSpPr txBox="1">
            <a:spLocks/>
          </p:cNvSpPr>
          <p:nvPr/>
        </p:nvSpPr>
        <p:spPr>
          <a:xfrm>
            <a:off x="0" y="249382"/>
            <a:ext cx="12192000" cy="826264"/>
          </a:xfrm>
          <a:prstGeom prst="rect">
            <a:avLst/>
          </a:prstGeom>
          <a:solidFill>
            <a:schemeClr val="accent1">
              <a:lumMod val="20000"/>
              <a:lumOff val="80000"/>
              <a:alpha val="67843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76213"/>
            <a:r>
              <a:rPr lang="ru-RU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619DB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УЗИ. В-режим. Признак двойного контура</a:t>
            </a:r>
            <a:endParaRPr lang="ru-RU" sz="4400" b="1" dirty="0">
              <a:ln w="12700">
                <a:solidFill>
                  <a:schemeClr val="tx1"/>
                </a:solidFill>
                <a:prstDash val="solid"/>
              </a:ln>
              <a:solidFill>
                <a:srgbClr val="619DB4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7019" y="1671783"/>
            <a:ext cx="967047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4540DEA6-BDB5-1B36-0AB7-37C8CD6AD59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322" t="12572" r="53393" b="51428"/>
          <a:stretch/>
        </p:blipFill>
        <p:spPr>
          <a:xfrm>
            <a:off x="157019" y="1358527"/>
            <a:ext cx="5072615" cy="299601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21A8BCF2-E7ED-C4AF-233C-11242FB4BEB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8965" t="12719" r="16750" b="51281"/>
          <a:stretch/>
        </p:blipFill>
        <p:spPr>
          <a:xfrm>
            <a:off x="5447604" y="1358527"/>
            <a:ext cx="5072615" cy="2996013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60568" y="4503900"/>
            <a:ext cx="991026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Рис. 1. </a:t>
            </a:r>
            <a:r>
              <a:rPr lang="ru-RU" sz="20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Истинный признак </a:t>
            </a:r>
          </a:p>
          <a:p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а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– I ПФС. Двойной контур гиалинового хряща подошвенной поверхности головки плюсневой кости (стрелка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б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– II ПФС. Двойной контур гиалинового хряща тыльной поверхности головки пястной кости (стрелка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62019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="" xmlns:a16="http://schemas.microsoft.com/office/drawing/2014/main" id="{DCA59C8E-1110-DAAD-231E-238835C1E5E2}"/>
              </a:ext>
            </a:extLst>
          </p:cNvPr>
          <p:cNvSpPr txBox="1">
            <a:spLocks/>
          </p:cNvSpPr>
          <p:nvPr/>
        </p:nvSpPr>
        <p:spPr>
          <a:xfrm>
            <a:off x="0" y="249382"/>
            <a:ext cx="12192000" cy="826264"/>
          </a:xfrm>
          <a:prstGeom prst="rect">
            <a:avLst/>
          </a:prstGeom>
          <a:solidFill>
            <a:schemeClr val="accent1">
              <a:lumMod val="20000"/>
              <a:lumOff val="80000"/>
              <a:alpha val="67843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76213"/>
            <a:r>
              <a:rPr lang="ru-RU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619DB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УЗИ. В-режим. Признак двойного контура</a:t>
            </a:r>
            <a:endParaRPr lang="ru-RU" sz="4400" b="1" dirty="0">
              <a:ln w="12700">
                <a:solidFill>
                  <a:schemeClr val="tx1"/>
                </a:solidFill>
                <a:prstDash val="solid"/>
              </a:ln>
              <a:solidFill>
                <a:srgbClr val="619DB4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7019" y="1671783"/>
            <a:ext cx="967047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51332" y="4808757"/>
            <a:ext cx="9910269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Рис. 1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Истинный признак 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ru-RU" sz="2000" b="1" dirty="0">
                <a:latin typeface="SchoolBookAC-Bold"/>
              </a:rPr>
              <a:t>в </a:t>
            </a:r>
            <a:r>
              <a:rPr lang="ru-RU" sz="2000" dirty="0">
                <a:latin typeface="SchoolBookAC"/>
              </a:rPr>
              <a:t>– двойной контур гиалинового хряща мыщелков бедренной кости (стрелки</a:t>
            </a:r>
            <a:r>
              <a:rPr lang="ru-RU" sz="2000" dirty="0" smtClean="0">
                <a:latin typeface="SchoolBookAC"/>
              </a:rPr>
              <a:t>).</a:t>
            </a:r>
          </a:p>
          <a:p>
            <a:r>
              <a:rPr lang="ru-RU" sz="2000" dirty="0" smtClean="0">
                <a:latin typeface="SchoolBookAC"/>
              </a:rPr>
              <a:t> </a:t>
            </a:r>
          </a:p>
          <a:p>
            <a:r>
              <a:rPr lang="ru-RU" sz="2000" b="1" dirty="0" smtClean="0">
                <a:latin typeface="SchoolBookAC-Bold"/>
              </a:rPr>
              <a:t>г </a:t>
            </a:r>
            <a:r>
              <a:rPr lang="ru-RU" sz="2000" dirty="0">
                <a:latin typeface="SchoolBookAC"/>
              </a:rPr>
              <a:t>– двойной контур гиалинового хряща головки плечевой кости (стрелка</a:t>
            </a:r>
            <a:r>
              <a:rPr lang="ru-RU" sz="2000" dirty="0" smtClean="0">
                <a:latin typeface="SchoolBookAC"/>
              </a:rPr>
              <a:t>)</a:t>
            </a:r>
            <a:endParaRPr lang="ru-RU" sz="2000" dirty="0"/>
          </a:p>
          <a:p>
            <a:endParaRPr lang="ru-RU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DFD43186-2828-40EA-A94E-416D25C6EE2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429" t="52191" r="53286" b="9016"/>
          <a:stretch/>
        </p:blipFill>
        <p:spPr>
          <a:xfrm>
            <a:off x="281074" y="1429658"/>
            <a:ext cx="4937823" cy="314271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0C806FFB-6619-29E8-C05C-F2353D14457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285" t="52454" r="16430" b="8753"/>
          <a:stretch/>
        </p:blipFill>
        <p:spPr>
          <a:xfrm>
            <a:off x="5342952" y="1429658"/>
            <a:ext cx="4937822" cy="3142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1113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="" xmlns:a16="http://schemas.microsoft.com/office/drawing/2014/main" id="{DCA59C8E-1110-DAAD-231E-238835C1E5E2}"/>
              </a:ext>
            </a:extLst>
          </p:cNvPr>
          <p:cNvSpPr txBox="1">
            <a:spLocks/>
          </p:cNvSpPr>
          <p:nvPr/>
        </p:nvSpPr>
        <p:spPr>
          <a:xfrm>
            <a:off x="0" y="249382"/>
            <a:ext cx="12192000" cy="826264"/>
          </a:xfrm>
          <a:prstGeom prst="rect">
            <a:avLst/>
          </a:prstGeom>
          <a:solidFill>
            <a:schemeClr val="accent1">
              <a:lumMod val="20000"/>
              <a:lumOff val="80000"/>
              <a:alpha val="67843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76213"/>
            <a:r>
              <a:rPr lang="ru-RU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619DB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УЗИ. В-режим. Признак двойного контура</a:t>
            </a:r>
            <a:endParaRPr lang="ru-RU" sz="4400" b="1" dirty="0">
              <a:ln w="12700">
                <a:solidFill>
                  <a:schemeClr val="tx1"/>
                </a:solidFill>
                <a:prstDash val="solid"/>
              </a:ln>
              <a:solidFill>
                <a:srgbClr val="619DB4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7019" y="1671783"/>
            <a:ext cx="967047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-64655" y="1075646"/>
            <a:ext cx="819689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Дифференциальная диагностика признака двойного контура от нормальной поверхности хряща.</a:t>
            </a:r>
          </a:p>
          <a:p>
            <a:pPr algn="ctr"/>
            <a:endParaRPr lang="ru-RU" sz="2000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Ложное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изображение в типичных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случаях тоньше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изображения кортикальной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поверхности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кости и исчезает при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наклоне датчика.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Эффект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двойного контура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при подагре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сохраняется независимо от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угла сканирования.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ru-RU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Рис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2 . </a:t>
            </a:r>
            <a:r>
              <a:rPr lang="ru-RU" sz="2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Ложный признак</a:t>
            </a:r>
          </a:p>
          <a:p>
            <a:endParaRPr lang="ru-RU" sz="2000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000" dirty="0"/>
              <a:t>Отражение от поверхности гиалинового хряща, возникающее в норме при </a:t>
            </a:r>
            <a:r>
              <a:rPr lang="ru-RU" sz="2000" dirty="0" smtClean="0"/>
              <a:t>перпендикулярном направлении </a:t>
            </a:r>
            <a:r>
              <a:rPr lang="ru-RU" sz="2000" dirty="0"/>
              <a:t>ультразвукового луча (</a:t>
            </a:r>
            <a:r>
              <a:rPr lang="ru-RU" sz="2000" dirty="0" smtClean="0"/>
              <a:t>стрелки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algn="just"/>
            <a:r>
              <a:rPr lang="ru-RU" sz="2000" b="1" dirty="0" smtClean="0">
                <a:latin typeface="SchoolBookAC-Bold"/>
              </a:rPr>
              <a:t>а </a:t>
            </a:r>
            <a:r>
              <a:rPr lang="ru-RU" sz="2000" dirty="0">
                <a:latin typeface="SchoolBookAC"/>
              </a:rPr>
              <a:t>– гиалиновый хрящ таранной </a:t>
            </a:r>
            <a:r>
              <a:rPr lang="ru-RU" sz="2000" dirty="0" smtClean="0">
                <a:latin typeface="SchoolBookAC"/>
              </a:rPr>
              <a:t>кости.</a:t>
            </a:r>
          </a:p>
          <a:p>
            <a:pPr algn="just"/>
            <a:endParaRPr lang="ru-RU" sz="2000" dirty="0" smtClean="0">
              <a:latin typeface="SchoolBookAC"/>
            </a:endParaRPr>
          </a:p>
          <a:p>
            <a:pPr algn="just"/>
            <a:r>
              <a:rPr lang="ru-RU" sz="2000" b="1" dirty="0" smtClean="0">
                <a:latin typeface="SchoolBookAC-Bold"/>
              </a:rPr>
              <a:t>б </a:t>
            </a:r>
            <a:r>
              <a:rPr lang="ru-RU" sz="2000" dirty="0">
                <a:latin typeface="SchoolBookAC"/>
              </a:rPr>
              <a:t>– гиалиновый хрящ мыщелка бедренной </a:t>
            </a:r>
            <a:r>
              <a:rPr lang="ru-RU" sz="2000" dirty="0" smtClean="0">
                <a:latin typeface="SchoolBookAC"/>
              </a:rPr>
              <a:t>кости</a:t>
            </a:r>
            <a:endParaRPr lang="ru-RU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Объект 4">
            <a:extLst>
              <a:ext uri="{FF2B5EF4-FFF2-40B4-BE49-F238E27FC236}">
                <a16:creationId xmlns="" xmlns:a16="http://schemas.microsoft.com/office/drawing/2014/main" id="{4960C8C4-0E17-9E01-7D69-99652E30F83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83" t="17628" r="51438" b="39705"/>
          <a:stretch/>
        </p:blipFill>
        <p:spPr>
          <a:xfrm>
            <a:off x="8132241" y="1018063"/>
            <a:ext cx="4059759" cy="2870446"/>
          </a:xfrm>
          <a:prstGeom prst="rect">
            <a:avLst/>
          </a:prstGeom>
        </p:spPr>
      </p:pic>
      <p:pic>
        <p:nvPicPr>
          <p:cNvPr id="10" name="Объект 4">
            <a:extLst>
              <a:ext uri="{FF2B5EF4-FFF2-40B4-BE49-F238E27FC236}">
                <a16:creationId xmlns="" xmlns:a16="http://schemas.microsoft.com/office/drawing/2014/main" id="{919E4CED-07B5-59B4-A97C-BFE11F232D6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260" t="17490" r="12961" b="39843"/>
          <a:stretch/>
        </p:blipFill>
        <p:spPr>
          <a:xfrm>
            <a:off x="8110458" y="3990109"/>
            <a:ext cx="4103323" cy="2867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573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="" xmlns:a16="http://schemas.microsoft.com/office/drawing/2014/main" id="{DCA59C8E-1110-DAAD-231E-238835C1E5E2}"/>
              </a:ext>
            </a:extLst>
          </p:cNvPr>
          <p:cNvSpPr txBox="1">
            <a:spLocks/>
          </p:cNvSpPr>
          <p:nvPr/>
        </p:nvSpPr>
        <p:spPr>
          <a:xfrm>
            <a:off x="0" y="212436"/>
            <a:ext cx="12192000" cy="826264"/>
          </a:xfrm>
          <a:prstGeom prst="rect">
            <a:avLst/>
          </a:prstGeom>
          <a:solidFill>
            <a:schemeClr val="accent1">
              <a:lumMod val="20000"/>
              <a:lumOff val="80000"/>
              <a:alpha val="67843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76213"/>
            <a:r>
              <a:rPr lang="ru-RU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619DB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                         </a:t>
            </a:r>
            <a:r>
              <a:rPr lang="ru-RU" sz="40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619DB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Тофусы</a:t>
            </a:r>
            <a:endParaRPr lang="ru-RU" sz="4800" b="1" dirty="0">
              <a:ln w="12700">
                <a:solidFill>
                  <a:schemeClr val="tx1"/>
                </a:solidFill>
                <a:prstDash val="solid"/>
              </a:ln>
              <a:solidFill>
                <a:srgbClr val="619DB4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9310" y="1764145"/>
            <a:ext cx="10252363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Крупные скопления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кристаллов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моноурата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натрия, окруженные воспалительной измененной тканью.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ru-R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Располагаются внутри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полости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суста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ва, в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периартикулярных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тканях,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подкожно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, внутри или вокруг сухожилий и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связок.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ru-R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Медиальная поверхность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ПФС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является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наиболее частой зоной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формирования </a:t>
            </a:r>
            <a:r>
              <a:rPr lang="ru-R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тофусов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92112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="" xmlns:a16="http://schemas.microsoft.com/office/drawing/2014/main" id="{DCA59C8E-1110-DAAD-231E-238835C1E5E2}"/>
              </a:ext>
            </a:extLst>
          </p:cNvPr>
          <p:cNvSpPr txBox="1">
            <a:spLocks/>
          </p:cNvSpPr>
          <p:nvPr/>
        </p:nvSpPr>
        <p:spPr>
          <a:xfrm>
            <a:off x="0" y="120072"/>
            <a:ext cx="12192000" cy="826264"/>
          </a:xfrm>
          <a:prstGeom prst="rect">
            <a:avLst/>
          </a:prstGeom>
          <a:solidFill>
            <a:schemeClr val="accent1">
              <a:lumMod val="20000"/>
              <a:lumOff val="80000"/>
              <a:alpha val="67843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76213"/>
            <a:r>
              <a:rPr lang="ru-RU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619DB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              УЗ-признаки </a:t>
            </a:r>
            <a:r>
              <a:rPr lang="ru-RU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619DB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тофуса</a:t>
            </a:r>
            <a:endParaRPr lang="ru-RU" sz="4800" b="1" dirty="0">
              <a:ln w="12700">
                <a:solidFill>
                  <a:schemeClr val="tx1"/>
                </a:solidFill>
                <a:prstDash val="solid"/>
              </a:ln>
              <a:solidFill>
                <a:srgbClr val="619DB4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3891" y="946336"/>
            <a:ext cx="10141527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граниченное неоднородное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образование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преимущественно повышенной </a:t>
            </a:r>
            <a:r>
              <a:rPr lang="ru-R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эхогенности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(реже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гипоэхогенное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, иногда с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эффектом дистальной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акустической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тени).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По периферии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часто присутствует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анэхогенная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зона в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виде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ободка.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Ранняя стадия: </a:t>
            </a:r>
            <a:r>
              <a:rPr lang="ru-R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гипоэхогенное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образование, однородной структуры, без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дистальной акустической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тени (внешний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вид, описанный как “комки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мокрого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сахара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”)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Поздняя стадия: образование повышенной </a:t>
            </a:r>
            <a:r>
              <a:rPr lang="ru-R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эхогенности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, неоднородной структуры 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с </a:t>
            </a:r>
            <a:r>
              <a:rPr lang="ru-R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гиперэхогенными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включениями. 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Вследствие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плотности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кристаллов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может формироваться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дистальная акустическая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тень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Большинство </a:t>
            </a:r>
            <a:r>
              <a:rPr lang="ru-R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тофусов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не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содержат кальций, и появление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акустической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тени связано с особенностями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прохождения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ультразвука через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содержимое </a:t>
            </a:r>
            <a:r>
              <a:rPr lang="ru-R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тофуса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24197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="" xmlns:a16="http://schemas.microsoft.com/office/drawing/2014/main" id="{DCA59C8E-1110-DAAD-231E-238835C1E5E2}"/>
              </a:ext>
            </a:extLst>
          </p:cNvPr>
          <p:cNvSpPr txBox="1">
            <a:spLocks/>
          </p:cNvSpPr>
          <p:nvPr/>
        </p:nvSpPr>
        <p:spPr>
          <a:xfrm>
            <a:off x="0" y="212436"/>
            <a:ext cx="12192000" cy="826264"/>
          </a:xfrm>
          <a:prstGeom prst="rect">
            <a:avLst/>
          </a:prstGeom>
          <a:solidFill>
            <a:schemeClr val="accent1">
              <a:lumMod val="20000"/>
              <a:lumOff val="80000"/>
              <a:alpha val="67843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76213"/>
            <a:r>
              <a:rPr lang="ru-RU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619DB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            </a:t>
            </a:r>
            <a:r>
              <a:rPr lang="ru-RU" sz="40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619DB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УЗИ. В- режим. </a:t>
            </a:r>
            <a:r>
              <a:rPr lang="ru-RU" sz="40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619DB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Тофусы</a:t>
            </a:r>
            <a:endParaRPr lang="ru-RU" sz="4800" b="1" dirty="0">
              <a:ln w="12700">
                <a:solidFill>
                  <a:schemeClr val="tx1"/>
                </a:solidFill>
                <a:prstDash val="solid"/>
              </a:ln>
              <a:solidFill>
                <a:srgbClr val="619DB4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="" xmlns:a16="http://schemas.microsoft.com/office/drawing/2014/main" id="{5B89354C-10B1-D22D-6168-0A6C1914BB5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166" t="16170" r="51559" b="48625"/>
          <a:stretch/>
        </p:blipFill>
        <p:spPr>
          <a:xfrm>
            <a:off x="0" y="1465934"/>
            <a:ext cx="3980112" cy="2234398"/>
          </a:xfrm>
          <a:prstGeom prst="rect">
            <a:avLst/>
          </a:prstGeom>
        </p:spPr>
      </p:pic>
      <p:pic>
        <p:nvPicPr>
          <p:cNvPr id="6" name="Объект 4">
            <a:extLst>
              <a:ext uri="{FF2B5EF4-FFF2-40B4-BE49-F238E27FC236}">
                <a16:creationId xmlns="" xmlns:a16="http://schemas.microsoft.com/office/drawing/2014/main" id="{B8DBFD39-B4D3-57DE-4D9B-28EA7DBEC7C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259" t="16170" r="13466" b="48625"/>
          <a:stretch/>
        </p:blipFill>
        <p:spPr>
          <a:xfrm>
            <a:off x="4052641" y="1454282"/>
            <a:ext cx="4040531" cy="2234398"/>
          </a:xfrm>
          <a:prstGeom prst="rect">
            <a:avLst/>
          </a:prstGeom>
        </p:spPr>
      </p:pic>
      <p:pic>
        <p:nvPicPr>
          <p:cNvPr id="7" name="Объект 4">
            <a:extLst>
              <a:ext uri="{FF2B5EF4-FFF2-40B4-BE49-F238E27FC236}">
                <a16:creationId xmlns="" xmlns:a16="http://schemas.microsoft.com/office/drawing/2014/main" id="{9EBABD12-6959-0D96-06AF-2756B946424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421" t="55318" r="51304" b="9477"/>
          <a:stretch/>
        </p:blipFill>
        <p:spPr>
          <a:xfrm>
            <a:off x="8165702" y="1465934"/>
            <a:ext cx="4026298" cy="2222746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67855" y="3953164"/>
            <a:ext cx="1068647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Тофусы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при подагре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ru-RU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а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пониженной </a:t>
            </a:r>
            <a:r>
              <a:rPr lang="ru-R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эхогенности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однородной структуры (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стрелки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б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– повышенной </a:t>
            </a:r>
            <a:r>
              <a:rPr lang="ru-R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эхогенности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, однородной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структуры (стрелки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пониженной </a:t>
            </a:r>
            <a:r>
              <a:rPr lang="ru-R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эхогенности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, гетерогенной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структуры с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дистальной акустической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тенью (стрелки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29360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="" xmlns:a16="http://schemas.microsoft.com/office/drawing/2014/main" id="{DCA59C8E-1110-DAAD-231E-238835C1E5E2}"/>
              </a:ext>
            </a:extLst>
          </p:cNvPr>
          <p:cNvSpPr txBox="1">
            <a:spLocks/>
          </p:cNvSpPr>
          <p:nvPr/>
        </p:nvSpPr>
        <p:spPr>
          <a:xfrm>
            <a:off x="0" y="212436"/>
            <a:ext cx="12192000" cy="826264"/>
          </a:xfrm>
          <a:prstGeom prst="rect">
            <a:avLst/>
          </a:prstGeom>
          <a:solidFill>
            <a:schemeClr val="accent1">
              <a:lumMod val="20000"/>
              <a:lumOff val="80000"/>
              <a:alpha val="67843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76213"/>
            <a:r>
              <a:rPr lang="ru-RU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619DB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            </a:t>
            </a:r>
            <a:r>
              <a:rPr lang="ru-RU" sz="40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619DB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УЗИ. В-режим. </a:t>
            </a:r>
            <a:r>
              <a:rPr lang="ru-RU" sz="40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619DB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Тофусы</a:t>
            </a:r>
            <a:endParaRPr lang="ru-RU" sz="4800" b="1" dirty="0">
              <a:ln w="12700">
                <a:solidFill>
                  <a:schemeClr val="tx1"/>
                </a:solidFill>
                <a:prstDash val="solid"/>
              </a:ln>
              <a:solidFill>
                <a:srgbClr val="619DB4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89527" y="4710546"/>
            <a:ext cx="1068647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Крупный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тофус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по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медильной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поверхности I ПФС (стрелки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а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– внешний вид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сустава.</a:t>
            </a:r>
          </a:p>
          <a:p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б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повышенной </a:t>
            </a:r>
            <a:r>
              <a:rPr lang="ru-R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эхогенности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неоднородной структуры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Объект 4">
            <a:extLst>
              <a:ext uri="{FF2B5EF4-FFF2-40B4-BE49-F238E27FC236}">
                <a16:creationId xmlns="" xmlns:a16="http://schemas.microsoft.com/office/drawing/2014/main" id="{FBCFAF8D-81A4-43FD-BA02-F336D51FB38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171" t="32351" r="51704" b="32524"/>
          <a:stretch/>
        </p:blipFill>
        <p:spPr>
          <a:xfrm>
            <a:off x="184728" y="1530221"/>
            <a:ext cx="4909697" cy="2761705"/>
          </a:xfrm>
          <a:prstGeom prst="rect">
            <a:avLst/>
          </a:prstGeom>
        </p:spPr>
      </p:pic>
      <p:pic>
        <p:nvPicPr>
          <p:cNvPr id="10" name="Объект 4">
            <a:extLst>
              <a:ext uri="{FF2B5EF4-FFF2-40B4-BE49-F238E27FC236}">
                <a16:creationId xmlns="" xmlns:a16="http://schemas.microsoft.com/office/drawing/2014/main" id="{EED4A335-4A34-7426-0850-80F63141E5D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432" t="32165" r="13443" b="32710"/>
          <a:stretch/>
        </p:blipFill>
        <p:spPr>
          <a:xfrm>
            <a:off x="5222595" y="1530221"/>
            <a:ext cx="4909696" cy="2761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6626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="" xmlns:a16="http://schemas.microsoft.com/office/drawing/2014/main" id="{DCA59C8E-1110-DAAD-231E-238835C1E5E2}"/>
              </a:ext>
            </a:extLst>
          </p:cNvPr>
          <p:cNvSpPr txBox="1">
            <a:spLocks/>
          </p:cNvSpPr>
          <p:nvPr/>
        </p:nvSpPr>
        <p:spPr>
          <a:xfrm>
            <a:off x="0" y="212436"/>
            <a:ext cx="12192000" cy="826264"/>
          </a:xfrm>
          <a:prstGeom prst="rect">
            <a:avLst/>
          </a:prstGeom>
          <a:solidFill>
            <a:schemeClr val="accent1">
              <a:lumMod val="20000"/>
              <a:lumOff val="80000"/>
              <a:alpha val="67843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76213"/>
            <a:r>
              <a:rPr lang="ru-RU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619DB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         </a:t>
            </a:r>
            <a:r>
              <a:rPr lang="ru-RU" sz="40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619DB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УЗИ. Режим ЭДК. </a:t>
            </a:r>
            <a:r>
              <a:rPr lang="ru-RU" sz="40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619DB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Тофусы</a:t>
            </a:r>
            <a:endParaRPr lang="ru-RU" sz="4800" b="1" dirty="0">
              <a:ln w="12700">
                <a:solidFill>
                  <a:schemeClr val="tx1"/>
                </a:solidFill>
                <a:prstDash val="solid"/>
              </a:ln>
              <a:solidFill>
                <a:srgbClr val="619DB4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6" name="Объект 4">
            <a:extLst>
              <a:ext uri="{FF2B5EF4-FFF2-40B4-BE49-F238E27FC236}">
                <a16:creationId xmlns="" xmlns:a16="http://schemas.microsoft.com/office/drawing/2014/main" id="{161DF482-46BD-BDFD-5119-3E26725116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251" t="31631" r="53159" b="28683"/>
          <a:stretch/>
        </p:blipFill>
        <p:spPr>
          <a:xfrm>
            <a:off x="8119690" y="1131063"/>
            <a:ext cx="4072310" cy="2729736"/>
          </a:xfrm>
          <a:prstGeom prst="rect">
            <a:avLst/>
          </a:prstGeom>
        </p:spPr>
      </p:pic>
      <p:pic>
        <p:nvPicPr>
          <p:cNvPr id="7" name="Объект 4">
            <a:extLst>
              <a:ext uri="{FF2B5EF4-FFF2-40B4-BE49-F238E27FC236}">
                <a16:creationId xmlns="" xmlns:a16="http://schemas.microsoft.com/office/drawing/2014/main" id="{FC884434-3840-3FE7-DF83-DEC243D827D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383" t="32219" r="16800" b="29863"/>
          <a:stretch/>
        </p:blipFill>
        <p:spPr>
          <a:xfrm>
            <a:off x="8119690" y="3953162"/>
            <a:ext cx="4072310" cy="283629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10836" y="1372546"/>
            <a:ext cx="7573819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Васкуляризация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тофусов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присутствует при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острой атаке подагрического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артрита, но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может сохраняться и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в межприступный период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Усиление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васкуляризации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определяемое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при цветовом и энергетическом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допплеровском картировании</a:t>
            </a:r>
          </a:p>
          <a:p>
            <a:pPr algn="just"/>
            <a:r>
              <a:rPr lang="ru-RU" sz="2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следствие </a:t>
            </a:r>
            <a:r>
              <a:rPr lang="ru-RU" sz="2000" u="sng" dirty="0">
                <a:latin typeface="Arial" panose="020B0604020202020204" pitchFamily="34" charset="0"/>
                <a:cs typeface="Arial" panose="020B0604020202020204" pitchFamily="34" charset="0"/>
              </a:rPr>
              <a:t>активного </a:t>
            </a:r>
            <a:r>
              <a:rPr lang="ru-RU" sz="2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воспаления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Стрелка вправо 8"/>
          <p:cNvSpPr/>
          <p:nvPr/>
        </p:nvSpPr>
        <p:spPr>
          <a:xfrm>
            <a:off x="5865089" y="3040876"/>
            <a:ext cx="775855" cy="1733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84728" y="4047869"/>
            <a:ext cx="793496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Варианты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васкуляризации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тофусов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при подагре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а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Острый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подагрический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артрит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б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межприступный период</a:t>
            </a:r>
          </a:p>
        </p:txBody>
      </p:sp>
    </p:spTree>
    <p:extLst>
      <p:ext uri="{BB962C8B-B14F-4D97-AF65-F5344CB8AC3E}">
        <p14:creationId xmlns:p14="http://schemas.microsoft.com/office/powerpoint/2010/main" val="12532736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="" xmlns:a16="http://schemas.microsoft.com/office/drawing/2014/main" id="{DCA59C8E-1110-DAAD-231E-238835C1E5E2}"/>
              </a:ext>
            </a:extLst>
          </p:cNvPr>
          <p:cNvSpPr txBox="1">
            <a:spLocks/>
          </p:cNvSpPr>
          <p:nvPr/>
        </p:nvSpPr>
        <p:spPr>
          <a:xfrm>
            <a:off x="0" y="212436"/>
            <a:ext cx="12192000" cy="826264"/>
          </a:xfrm>
          <a:prstGeom prst="rect">
            <a:avLst/>
          </a:prstGeom>
          <a:solidFill>
            <a:schemeClr val="accent1">
              <a:lumMod val="20000"/>
              <a:lumOff val="80000"/>
              <a:alpha val="67843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76213"/>
            <a:r>
              <a:rPr lang="ru-RU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619DB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                         </a:t>
            </a:r>
            <a:r>
              <a:rPr lang="ru-RU" sz="40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619DB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Агрегаты</a:t>
            </a:r>
            <a:endParaRPr lang="ru-RU" sz="4800" b="1" dirty="0">
              <a:ln w="12700">
                <a:solidFill>
                  <a:schemeClr val="tx1"/>
                </a:solidFill>
                <a:prstDash val="solid"/>
              </a:ln>
              <a:solidFill>
                <a:srgbClr val="619DB4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9310" y="1173017"/>
            <a:ext cx="10252363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Новый консенсус 2021 г. о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пределяет агрегаты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как депозиты кристаллов в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полости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сустава и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периартикулярных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тканях, слишком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малые по размеру, чтобы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характеризоваться как </a:t>
            </a:r>
            <a:r>
              <a:rPr lang="ru-R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тофусы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Агрегаты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определяются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в виде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гиперэхогенных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включений. 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Агрегаты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могут быть выявлены в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синовиальной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жидкости, в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синовиальной оболочке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, синовиальных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сумках, в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толще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сухожилий.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енее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надежный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ультразвуковой симптом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, обладающий низкой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чувствительностью. 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ожет выявляться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при других заболеваниях суставов (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пиро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b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фосфатная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артропатия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, септический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артрит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, остеоартрит, ревматоидный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артрит)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14825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="" xmlns:a16="http://schemas.microsoft.com/office/drawing/2014/main" id="{DCA59C8E-1110-DAAD-231E-238835C1E5E2}"/>
              </a:ext>
            </a:extLst>
          </p:cNvPr>
          <p:cNvSpPr txBox="1">
            <a:spLocks/>
          </p:cNvSpPr>
          <p:nvPr/>
        </p:nvSpPr>
        <p:spPr>
          <a:xfrm>
            <a:off x="0" y="212436"/>
            <a:ext cx="12192000" cy="826264"/>
          </a:xfrm>
          <a:prstGeom prst="rect">
            <a:avLst/>
          </a:prstGeom>
          <a:solidFill>
            <a:schemeClr val="accent1">
              <a:lumMod val="20000"/>
              <a:lumOff val="80000"/>
              <a:alpha val="67843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76213"/>
            <a:r>
              <a:rPr lang="ru-RU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619DB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               УЗИ. В-режим. </a:t>
            </a:r>
            <a:r>
              <a:rPr lang="ru-RU" sz="40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619DB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Агрегаты</a:t>
            </a:r>
            <a:endParaRPr lang="ru-RU" sz="4800" b="1" dirty="0">
              <a:ln w="12700">
                <a:solidFill>
                  <a:schemeClr val="tx1"/>
                </a:solidFill>
                <a:prstDash val="solid"/>
              </a:ln>
              <a:solidFill>
                <a:srgbClr val="619DB4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="" xmlns:a16="http://schemas.microsoft.com/office/drawing/2014/main" id="{4B3970EF-530F-B7F8-900B-4DA6130AB1C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195" t="15604" r="53489" b="49008"/>
          <a:stretch/>
        </p:blipFill>
        <p:spPr>
          <a:xfrm>
            <a:off x="166252" y="1261356"/>
            <a:ext cx="4996875" cy="2855682"/>
          </a:xfrm>
          <a:prstGeom prst="rect">
            <a:avLst/>
          </a:prstGeom>
        </p:spPr>
      </p:pic>
      <p:pic>
        <p:nvPicPr>
          <p:cNvPr id="6" name="Объект 4">
            <a:extLst>
              <a:ext uri="{FF2B5EF4-FFF2-40B4-BE49-F238E27FC236}">
                <a16:creationId xmlns="" xmlns:a16="http://schemas.microsoft.com/office/drawing/2014/main" id="{B62EB44E-2D0C-78D9-71C1-A7EDC61CADA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075" t="15604" r="16609" b="49008"/>
          <a:stretch/>
        </p:blipFill>
        <p:spPr>
          <a:xfrm>
            <a:off x="5301095" y="1261356"/>
            <a:ext cx="4922984" cy="2855682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66252" y="4505948"/>
            <a:ext cx="10057827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а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кристаллы </a:t>
            </a:r>
            <a:r>
              <a:rPr lang="ru-R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моноурата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натрия в синовиальном выпоте в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 ПФС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у пациента с бессимптомной </a:t>
            </a:r>
            <a:r>
              <a:rPr lang="ru-R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гиперурикемией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(стрелки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б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– мелкие </a:t>
            </a:r>
            <a:r>
              <a:rPr lang="ru-R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гиперэхогенные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включения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в содержимом полости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лучезапястного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сустава (стрелки); </a:t>
            </a:r>
          </a:p>
        </p:txBody>
      </p:sp>
    </p:spTree>
    <p:extLst>
      <p:ext uri="{BB962C8B-B14F-4D97-AF65-F5344CB8AC3E}">
        <p14:creationId xmlns:p14="http://schemas.microsoft.com/office/powerpoint/2010/main" val="25269994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>
            <a:extLst>
              <a:ext uri="{FF2B5EF4-FFF2-40B4-BE49-F238E27FC236}">
                <a16:creationId xmlns="" xmlns:a16="http://schemas.microsoft.com/office/drawing/2014/main" id="{8B442065-9D88-4C26-BB8E-A34C91683F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45155"/>
            <a:ext cx="12192000" cy="826264"/>
          </a:xfrm>
          <a:solidFill>
            <a:schemeClr val="accent1">
              <a:lumMod val="20000"/>
              <a:lumOff val="80000"/>
              <a:alpha val="67843"/>
            </a:schemeClr>
          </a:solidFill>
        </p:spPr>
        <p:txBody>
          <a:bodyPr anchor="ctr">
            <a:noAutofit/>
          </a:bodyPr>
          <a:lstStyle/>
          <a:p>
            <a:pPr marL="176213"/>
            <a:r>
              <a:rPr lang="ru-RU" sz="44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619DB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                 Введение</a:t>
            </a:r>
            <a:endParaRPr lang="ru-RU" sz="4400" b="1" dirty="0">
              <a:ln w="12700">
                <a:solidFill>
                  <a:schemeClr val="tx1"/>
                </a:solidFill>
                <a:prstDash val="solid"/>
              </a:ln>
              <a:solidFill>
                <a:srgbClr val="619DB4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" y="1274619"/>
            <a:ext cx="9790545" cy="4248726"/>
          </a:xfrm>
        </p:spPr>
        <p:txBody>
          <a:bodyPr>
            <a:noAutofit/>
          </a:bodyPr>
          <a:lstStyle/>
          <a:p>
            <a:pPr algn="just"/>
            <a:endParaRPr lang="ru-RU" sz="2400" u="sng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400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Подагра</a:t>
            </a:r>
            <a:r>
              <a:rPr lang="ru-RU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хроническое системное </a:t>
            </a:r>
            <a:r>
              <a:rPr lang="ru-RU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тофусное</a:t>
            </a:r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заболевание, характеризующееся отложением в различных тканях кристаллов </a:t>
            </a:r>
            <a:r>
              <a:rPr lang="ru-RU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моноурата</a:t>
            </a:r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натрия и развивающимся в связи с этим воспалением у лиц с </a:t>
            </a:r>
            <a:r>
              <a:rPr lang="ru-RU" sz="2400" i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гиперурикемией</a:t>
            </a:r>
            <a:r>
              <a:rPr lang="ru-RU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обусловленной </a:t>
            </a:r>
            <a:r>
              <a:rPr lang="ru-RU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внешнесредовыми</a:t>
            </a:r>
            <a:r>
              <a:rPr lang="ru-RU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и/или генетическими факторами.</a:t>
            </a:r>
          </a:p>
          <a:p>
            <a:pPr algn="just"/>
            <a:endParaRPr lang="ru-RU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Согласно рекомендациям </a:t>
            </a:r>
            <a:r>
              <a:rPr lang="ru-RU" sz="2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Европейской </a:t>
            </a:r>
            <a:r>
              <a:rPr lang="ru-RU" sz="24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антиревматологической</a:t>
            </a:r>
            <a:r>
              <a:rPr lang="ru-RU" sz="2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лиги по диагностике подагры</a:t>
            </a:r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гиперурикемия</a:t>
            </a:r>
            <a:r>
              <a:rPr lang="ru-RU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уровень мочевой </a:t>
            </a:r>
            <a:r>
              <a:rPr lang="ru-RU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кислоты в сыворотки </a:t>
            </a:r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крови более 360 </a:t>
            </a:r>
            <a:r>
              <a:rPr lang="ru-RU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мкмоль</a:t>
            </a:r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/л (6 мг/</a:t>
            </a:r>
            <a:r>
              <a:rPr lang="ru-RU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</a:t>
            </a:r>
            <a:r>
              <a:rPr lang="ru-RU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just"/>
            <a:endParaRPr lang="ru-RU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Номер слайда 3">
            <a:extLst>
              <a:ext uri="{FF2B5EF4-FFF2-40B4-BE49-F238E27FC236}">
                <a16:creationId xmlns="" xmlns:a16="http://schemas.microsoft.com/office/drawing/2014/main" id="{1ABAF44E-D1AC-4D07-8E68-6147EBF4A9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6200" y="6472262"/>
            <a:ext cx="685800" cy="385738"/>
          </a:xfrm>
        </p:spPr>
        <p:txBody>
          <a:bodyPr>
            <a:norm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17BC4FD-599A-43FE-8C8A-54382209F081}" type="slidenum">
              <a:rPr lang="en-US" altLang="ru-RU" sz="180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</a:rPr>
              <a:pPr eaLnBrk="1" hangingPunct="1"/>
              <a:t>2</a:t>
            </a:fld>
            <a:r>
              <a:rPr lang="ru-RU" altLang="ru-RU" sz="18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</a:rPr>
              <a:t>/25</a:t>
            </a:r>
            <a:endParaRPr lang="en-US" altLang="ru-RU" sz="1800" dirty="0">
              <a:solidFill>
                <a:schemeClr val="accent1">
                  <a:lumMod val="20000"/>
                  <a:lumOff val="80000"/>
                </a:scheme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34707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="" xmlns:a16="http://schemas.microsoft.com/office/drawing/2014/main" id="{DCA59C8E-1110-DAAD-231E-238835C1E5E2}"/>
              </a:ext>
            </a:extLst>
          </p:cNvPr>
          <p:cNvSpPr txBox="1">
            <a:spLocks/>
          </p:cNvSpPr>
          <p:nvPr/>
        </p:nvSpPr>
        <p:spPr>
          <a:xfrm>
            <a:off x="0" y="212436"/>
            <a:ext cx="12192000" cy="826264"/>
          </a:xfrm>
          <a:prstGeom prst="rect">
            <a:avLst/>
          </a:prstGeom>
          <a:solidFill>
            <a:schemeClr val="accent1">
              <a:lumMod val="20000"/>
              <a:lumOff val="80000"/>
              <a:alpha val="67843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76213"/>
            <a:r>
              <a:rPr lang="ru-RU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619DB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             УЗИ. В-режим. </a:t>
            </a:r>
            <a:r>
              <a:rPr lang="ru-RU" sz="40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619DB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Эрозии</a:t>
            </a:r>
            <a:endParaRPr lang="ru-RU" sz="4800" b="1" dirty="0">
              <a:ln w="12700">
                <a:solidFill>
                  <a:schemeClr val="tx1"/>
                </a:solidFill>
                <a:prstDash val="solid"/>
              </a:ln>
              <a:solidFill>
                <a:srgbClr val="619DB4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9310" y="1173017"/>
            <a:ext cx="10252363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Костные эрозии представляют собой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нарушение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непрерывности контура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внутрисуставной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и внесуставной костной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поверхности.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Объект 4">
            <a:extLst>
              <a:ext uri="{FF2B5EF4-FFF2-40B4-BE49-F238E27FC236}">
                <a16:creationId xmlns="" xmlns:a16="http://schemas.microsoft.com/office/drawing/2014/main" id="{CA1E21F4-7C36-E834-4B71-4109E9F172C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217" t="16361" r="53596" b="48583"/>
          <a:stretch/>
        </p:blipFill>
        <p:spPr>
          <a:xfrm>
            <a:off x="0" y="2104736"/>
            <a:ext cx="4051300" cy="2336800"/>
          </a:xfrm>
          <a:prstGeom prst="rect">
            <a:avLst/>
          </a:prstGeom>
        </p:spPr>
      </p:pic>
      <p:pic>
        <p:nvPicPr>
          <p:cNvPr id="7" name="Объект 4">
            <a:extLst>
              <a:ext uri="{FF2B5EF4-FFF2-40B4-BE49-F238E27FC236}">
                <a16:creationId xmlns="" xmlns:a16="http://schemas.microsoft.com/office/drawing/2014/main" id="{5ACB1A15-6556-6EAA-295C-A0EF7AC0E34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190" t="16171" r="16623" b="48773"/>
          <a:stretch/>
        </p:blipFill>
        <p:spPr>
          <a:xfrm>
            <a:off x="4051300" y="2104736"/>
            <a:ext cx="4122882" cy="2336800"/>
          </a:xfrm>
          <a:prstGeom prst="rect">
            <a:avLst/>
          </a:prstGeom>
        </p:spPr>
      </p:pic>
      <p:pic>
        <p:nvPicPr>
          <p:cNvPr id="8" name="Объект 4">
            <a:extLst>
              <a:ext uri="{FF2B5EF4-FFF2-40B4-BE49-F238E27FC236}">
                <a16:creationId xmlns="" xmlns:a16="http://schemas.microsoft.com/office/drawing/2014/main" id="{9C6ABCEF-15C6-1B5D-551E-4E79C293BE9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896" t="54382" r="53917" b="13801"/>
          <a:stretch/>
        </p:blipFill>
        <p:spPr>
          <a:xfrm>
            <a:off x="8102600" y="2104736"/>
            <a:ext cx="4089400" cy="23368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58619" y="4796632"/>
            <a:ext cx="1064029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а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коленный сустав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, эрозии мыщелков бедренной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кости (стрелки).</a:t>
            </a:r>
          </a:p>
          <a:p>
            <a:pPr algn="just"/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б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– локтевой сустав, эрозии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головки плечевой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кости (стрелки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– I ПФС,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крупная эрозия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медиальной поверхности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головки плюсневой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кости (стрелка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02843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="" xmlns:a16="http://schemas.microsoft.com/office/drawing/2014/main" id="{7A278BA2-572A-4034-AE42-EA17EDDABE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45155"/>
            <a:ext cx="12192000" cy="826264"/>
          </a:xfrm>
          <a:solidFill>
            <a:schemeClr val="accent1">
              <a:lumMod val="20000"/>
              <a:lumOff val="80000"/>
              <a:alpha val="67843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176213"/>
            <a:r>
              <a:rPr lang="ru-RU" sz="40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619DB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                    Выводы</a:t>
            </a:r>
            <a:endParaRPr lang="ru-RU" sz="4000" b="1" dirty="0">
              <a:ln w="12700">
                <a:solidFill>
                  <a:schemeClr val="tx1"/>
                </a:solidFill>
                <a:prstDash val="solid"/>
              </a:ln>
              <a:solidFill>
                <a:srgbClr val="619DB4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Объект 2">
            <a:extLst>
              <a:ext uri="{FF2B5EF4-FFF2-40B4-BE49-F238E27FC236}">
                <a16:creationId xmlns="" xmlns:a16="http://schemas.microsoft.com/office/drawing/2014/main" id="{BED34504-90D1-E531-CC23-DF9C772F85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442" y="1533236"/>
            <a:ext cx="10166158" cy="3953163"/>
          </a:xfrm>
        </p:spPr>
        <p:txBody>
          <a:bodyPr>
            <a:noAutofit/>
          </a:bodyPr>
          <a:lstStyle/>
          <a:p>
            <a:pPr algn="just"/>
            <a:r>
              <a:rPr lang="ru-RU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УЗИ является информативным и безопасным методом визуализации при подагре и наиболее ценным методом в раннем выявлении депозитов кристаллов </a:t>
            </a:r>
            <a:r>
              <a:rPr lang="ru-RU" sz="2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моноурата</a:t>
            </a:r>
            <a:r>
              <a:rPr lang="ru-RU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натрия, мониторинге на фоне лечения, навигации при аспирации.</a:t>
            </a:r>
          </a:p>
          <a:p>
            <a:pPr algn="just"/>
            <a:r>
              <a:rPr lang="ru-RU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подозрении на подагру рекомендуется исследование как минимум обоих I плюснефаланговых и коленных суставов, являющихся наиболее частыми зонами отложений </a:t>
            </a:r>
            <a:r>
              <a:rPr lang="ru-RU" sz="2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моноурата</a:t>
            </a:r>
            <a:r>
              <a:rPr lang="ru-RU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натрия.</a:t>
            </a:r>
          </a:p>
          <a:p>
            <a:pPr algn="just"/>
            <a:r>
              <a:rPr lang="ru-RU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Специфичные признаки, характерные для подагры: признак двойного контура (депозиты кристаллов на поверхности хряща),</a:t>
            </a:r>
            <a:r>
              <a:rPr lang="ru-RU" sz="2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тофусы</a:t>
            </a:r>
            <a:r>
              <a:rPr lang="ru-RU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(крупные депозиты </a:t>
            </a:r>
            <a:r>
              <a:rPr lang="ru-RU" sz="2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моноурата</a:t>
            </a:r>
            <a:r>
              <a:rPr lang="ru-RU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натрия), агрегаты (мелкие скопления кристаллов) и эрозии</a:t>
            </a:r>
            <a:endParaRPr lang="ru-RU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86338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="" xmlns:a16="http://schemas.microsoft.com/office/drawing/2014/main" id="{4EF66851-C3E6-4C5F-884A-9DFA6C4DBEDF}"/>
              </a:ext>
            </a:extLst>
          </p:cNvPr>
          <p:cNvSpPr txBox="1">
            <a:spLocks/>
          </p:cNvSpPr>
          <p:nvPr/>
        </p:nvSpPr>
        <p:spPr>
          <a:xfrm>
            <a:off x="0" y="198973"/>
            <a:ext cx="12192000" cy="826264"/>
          </a:xfrm>
          <a:prstGeom prst="rect">
            <a:avLst/>
          </a:prstGeom>
          <a:solidFill>
            <a:schemeClr val="accent1">
              <a:lumMod val="20000"/>
              <a:lumOff val="80000"/>
              <a:alpha val="67843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176213">
              <a:spcBef>
                <a:spcPct val="0"/>
              </a:spcBef>
              <a:buNone/>
              <a:defRPr sz="4000" b="1">
                <a:ln w="12700">
                  <a:solidFill>
                    <a:schemeClr val="tx1"/>
                  </a:solidFill>
                  <a:prstDash val="solid"/>
                </a:ln>
                <a:solidFill>
                  <a:srgbClr val="619DB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ru-RU" dirty="0" smtClean="0"/>
              <a:t>                    Список литературы</a:t>
            </a:r>
            <a:endParaRPr lang="ru-RU" dirty="0"/>
          </a:p>
        </p:txBody>
      </p:sp>
      <p:sp>
        <p:nvSpPr>
          <p:cNvPr id="7" name="Объект 2">
            <a:extLst>
              <a:ext uri="{FF2B5EF4-FFF2-40B4-BE49-F238E27FC236}">
                <a16:creationId xmlns="" xmlns:a16="http://schemas.microsoft.com/office/drawing/2014/main" id="{1869241D-F2C6-49C9-8A26-9F993B0B758C}"/>
              </a:ext>
            </a:extLst>
          </p:cNvPr>
          <p:cNvSpPr txBox="1">
            <a:spLocks/>
          </p:cNvSpPr>
          <p:nvPr/>
        </p:nvSpPr>
        <p:spPr>
          <a:xfrm>
            <a:off x="432261" y="1901775"/>
            <a:ext cx="9700029" cy="3054449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Полухина Е.В. Ультразвуковое исследование опорно-двигательного аппарата при подагре</a:t>
            </a:r>
            <a:r>
              <a:rPr lang="ru-RU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// Ультразвуковая и функциональная диагностика. 2023;(2):62-79. </a:t>
            </a:r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https://doi.org/10.24835/1607-0771-2023-2-62-79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ru-RU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76499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="" xmlns:a16="http://schemas.microsoft.com/office/drawing/2014/main" id="{4EF66851-C3E6-4C5F-884A-9DFA6C4DBEDF}"/>
              </a:ext>
            </a:extLst>
          </p:cNvPr>
          <p:cNvSpPr txBox="1">
            <a:spLocks/>
          </p:cNvSpPr>
          <p:nvPr/>
        </p:nvSpPr>
        <p:spPr>
          <a:xfrm>
            <a:off x="203200" y="2244437"/>
            <a:ext cx="10224655" cy="1738476"/>
          </a:xfrm>
          <a:prstGeom prst="rect">
            <a:avLst/>
          </a:prstGeom>
          <a:solidFill>
            <a:schemeClr val="accent1">
              <a:lumMod val="20000"/>
              <a:lumOff val="80000"/>
              <a:alpha val="67843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76213" algn="ctr"/>
            <a:r>
              <a:rPr lang="ru-RU" sz="6600" dirty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619DB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СПАСИБО</a:t>
            </a:r>
            <a:r>
              <a:rPr lang="ru-RU" sz="8800" dirty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99C63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ru-RU" sz="6600" dirty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619DB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19412507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>
            <a:extLst>
              <a:ext uri="{FF2B5EF4-FFF2-40B4-BE49-F238E27FC236}">
                <a16:creationId xmlns="" xmlns:a16="http://schemas.microsoft.com/office/drawing/2014/main" id="{8B442065-9D88-4C26-BB8E-A34C91683F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0748"/>
            <a:ext cx="12192000" cy="826264"/>
          </a:xfrm>
          <a:solidFill>
            <a:schemeClr val="accent1">
              <a:lumMod val="20000"/>
              <a:lumOff val="80000"/>
              <a:alpha val="67843"/>
            </a:schemeClr>
          </a:solidFill>
        </p:spPr>
        <p:txBody>
          <a:bodyPr anchor="ctr">
            <a:noAutofit/>
          </a:bodyPr>
          <a:lstStyle/>
          <a:p>
            <a:pPr marL="176213"/>
            <a:r>
              <a:rPr lang="ru-RU" sz="44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619DB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Распространенность </a:t>
            </a:r>
            <a:r>
              <a:rPr lang="ru-RU" sz="44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619DB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заболевания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6691" y="1505323"/>
            <a:ext cx="10330888" cy="1253919"/>
          </a:xfrm>
        </p:spPr>
        <p:txBody>
          <a:bodyPr>
            <a:noAutofit/>
          </a:bodyPr>
          <a:lstStyle/>
          <a:p>
            <a:pPr algn="l"/>
            <a:r>
              <a:rPr lang="ru-RU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Подагра</a:t>
            </a:r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наиболее распространенная причина артритов у </a:t>
            </a:r>
            <a:r>
              <a:rPr lang="ru-RU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взрослых.</a:t>
            </a:r>
            <a:endParaRPr lang="ru-RU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Объект 2">
            <a:extLst>
              <a:ext uri="{FF2B5EF4-FFF2-40B4-BE49-F238E27FC236}">
                <a16:creationId xmlns="" xmlns:a16="http://schemas.microsoft.com/office/drawing/2014/main" id="{62EBB1C2-8662-14B6-41E4-E1C0FF5FD328}"/>
              </a:ext>
            </a:extLst>
          </p:cNvPr>
          <p:cNvSpPr txBox="1">
            <a:spLocks/>
          </p:cNvSpPr>
          <p:nvPr/>
        </p:nvSpPr>
        <p:spPr>
          <a:xfrm>
            <a:off x="324196" y="2925618"/>
            <a:ext cx="5434919" cy="1460474"/>
          </a:xfrm>
          <a:prstGeom prst="rect">
            <a:avLst/>
          </a:prstGeom>
          <a:solidFill>
            <a:srgbClr val="A3CEED">
              <a:alpha val="50980"/>
            </a:srgbClr>
          </a:solidFill>
          <a:effectLst>
            <a:softEdge rad="31750"/>
          </a:effectLst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Распространенность в мире в среднем 1-2% и увеличивается с возрастом </a:t>
            </a:r>
            <a:r>
              <a:rPr lang="ru-RU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Объект 2">
            <a:extLst>
              <a:ext uri="{FF2B5EF4-FFF2-40B4-BE49-F238E27FC236}">
                <a16:creationId xmlns="" xmlns:a16="http://schemas.microsoft.com/office/drawing/2014/main" id="{D0BF7F0D-9373-59BD-4D92-584E6D10EFC1}"/>
              </a:ext>
            </a:extLst>
          </p:cNvPr>
          <p:cNvSpPr txBox="1">
            <a:spLocks/>
          </p:cNvSpPr>
          <p:nvPr/>
        </p:nvSpPr>
        <p:spPr>
          <a:xfrm>
            <a:off x="6791210" y="3376542"/>
            <a:ext cx="4202804" cy="55862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 лиц старше 50 лет – 6% </a:t>
            </a:r>
          </a:p>
        </p:txBody>
      </p:sp>
      <p:sp>
        <p:nvSpPr>
          <p:cNvPr id="10" name="Стрелка: шеврон 9">
            <a:extLst>
              <a:ext uri="{FF2B5EF4-FFF2-40B4-BE49-F238E27FC236}">
                <a16:creationId xmlns="" xmlns:a16="http://schemas.microsoft.com/office/drawing/2014/main" id="{4B2EAA53-3121-6828-003D-9C4067E0D191}"/>
              </a:ext>
            </a:extLst>
          </p:cNvPr>
          <p:cNvSpPr/>
          <p:nvPr/>
        </p:nvSpPr>
        <p:spPr>
          <a:xfrm>
            <a:off x="6117438" y="3480691"/>
            <a:ext cx="315449" cy="350327"/>
          </a:xfrm>
          <a:prstGeom prst="chevron">
            <a:avLst/>
          </a:prstGeom>
          <a:solidFill>
            <a:srgbClr val="829127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Объект 2">
            <a:extLst>
              <a:ext uri="{FF2B5EF4-FFF2-40B4-BE49-F238E27FC236}">
                <a16:creationId xmlns="" xmlns:a16="http://schemas.microsoft.com/office/drawing/2014/main" id="{A66F9D95-AE97-CCD2-5EDC-0E4FCEB3515F}"/>
              </a:ext>
            </a:extLst>
          </p:cNvPr>
          <p:cNvSpPr txBox="1">
            <a:spLocks/>
          </p:cNvSpPr>
          <p:nvPr/>
        </p:nvSpPr>
        <p:spPr>
          <a:xfrm>
            <a:off x="324196" y="4747641"/>
            <a:ext cx="9766288" cy="1460474"/>
          </a:xfrm>
          <a:prstGeom prst="rect">
            <a:avLst/>
          </a:prstGeom>
          <a:noFill/>
          <a:effectLst>
            <a:softEdge rad="31750"/>
          </a:effectLst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8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Чаще встречается у мужчин, чем у женщин </a:t>
            </a:r>
          </a:p>
          <a:p>
            <a:pPr marL="0" indent="0" algn="ctr">
              <a:buNone/>
            </a:pPr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(в возрасте 40–50 лет </a:t>
            </a:r>
            <a:r>
              <a:rPr lang="ru-RU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7:1</a:t>
            </a:r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старше 60 лет – </a:t>
            </a:r>
            <a:r>
              <a:rPr lang="ru-RU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3:1</a:t>
            </a:r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</a:p>
        </p:txBody>
      </p:sp>
    </p:spTree>
    <p:extLst>
      <p:ext uri="{BB962C8B-B14F-4D97-AF65-F5344CB8AC3E}">
        <p14:creationId xmlns:p14="http://schemas.microsoft.com/office/powerpoint/2010/main" val="25015318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="" xmlns:a16="http://schemas.microsoft.com/office/drawing/2014/main" id="{239E42EC-5DBD-28B1-F163-8C29E314B323}"/>
              </a:ext>
            </a:extLst>
          </p:cNvPr>
          <p:cNvSpPr txBox="1">
            <a:spLocks/>
          </p:cNvSpPr>
          <p:nvPr/>
        </p:nvSpPr>
        <p:spPr>
          <a:xfrm>
            <a:off x="-1" y="300573"/>
            <a:ext cx="12192000" cy="826264"/>
          </a:xfrm>
          <a:prstGeom prst="rect">
            <a:avLst/>
          </a:prstGeom>
          <a:solidFill>
            <a:schemeClr val="accent1">
              <a:lumMod val="20000"/>
              <a:lumOff val="80000"/>
              <a:alpha val="67843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76213"/>
            <a:r>
              <a:rPr lang="ru-RU" sz="44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619DB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  Подагрическая </a:t>
            </a:r>
            <a:r>
              <a:rPr lang="ru-RU" sz="4400" b="1" dirty="0" err="1">
                <a:ln w="12700">
                  <a:solidFill>
                    <a:schemeClr val="tx1"/>
                  </a:solidFill>
                  <a:prstDash val="solid"/>
                </a:ln>
                <a:solidFill>
                  <a:srgbClr val="619DB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артропатия</a:t>
            </a:r>
            <a:endParaRPr lang="ru-RU" sz="4400" b="1" dirty="0">
              <a:ln w="12700">
                <a:solidFill>
                  <a:schemeClr val="tx1"/>
                </a:solidFill>
                <a:prstDash val="solid"/>
              </a:ln>
              <a:solidFill>
                <a:srgbClr val="619DB4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Объект 2">
            <a:extLst>
              <a:ext uri="{FF2B5EF4-FFF2-40B4-BE49-F238E27FC236}">
                <a16:creationId xmlns="" xmlns:a16="http://schemas.microsoft.com/office/drawing/2014/main" id="{41AB6F1E-A1B2-9EBD-9EBD-67177283AF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768" y="1791251"/>
            <a:ext cx="9617746" cy="3651241"/>
          </a:xfrm>
        </p:spPr>
        <p:txBody>
          <a:bodyPr>
            <a:noAutofit/>
          </a:bodyPr>
          <a:lstStyle/>
          <a:p>
            <a:pPr algn="just"/>
            <a:r>
              <a:rPr lang="ru-RU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Состояние связанное с нарушением метаболизма </a:t>
            </a:r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пуринов, конечным </a:t>
            </a:r>
            <a:r>
              <a:rPr lang="ru-RU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продуктом </a:t>
            </a:r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является </a:t>
            </a:r>
            <a:r>
              <a:rPr lang="ru-RU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мочевая кислота.</a:t>
            </a:r>
          </a:p>
          <a:p>
            <a:pPr algn="just"/>
            <a:r>
              <a:rPr lang="ru-RU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Повышение уровня мочевой кислоты    снижение </a:t>
            </a:r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экскреции </a:t>
            </a:r>
            <a:r>
              <a:rPr lang="ru-RU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стойкая </a:t>
            </a:r>
            <a:r>
              <a:rPr lang="ru-RU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гиперурикемия</a:t>
            </a:r>
            <a:r>
              <a:rPr lang="ru-RU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ru-RU" sz="2400" dirty="0" smtClean="0">
                <a:solidFill>
                  <a:schemeClr val="tx1"/>
                </a:solidFill>
              </a:rPr>
              <a:t>Накопление </a:t>
            </a:r>
            <a:r>
              <a:rPr lang="ru-RU" sz="2400" dirty="0">
                <a:solidFill>
                  <a:schemeClr val="tx1"/>
                </a:solidFill>
              </a:rPr>
              <a:t>кристаллов </a:t>
            </a:r>
            <a:r>
              <a:rPr lang="ru-RU" sz="2400" dirty="0" err="1">
                <a:solidFill>
                  <a:schemeClr val="tx1"/>
                </a:solidFill>
              </a:rPr>
              <a:t>моноурата</a:t>
            </a:r>
            <a:r>
              <a:rPr lang="ru-RU" sz="2400" dirty="0">
                <a:solidFill>
                  <a:schemeClr val="tx1"/>
                </a:solidFill>
              </a:rPr>
              <a:t> натрия в </a:t>
            </a:r>
            <a:r>
              <a:rPr lang="ru-RU" sz="2400" dirty="0" smtClean="0">
                <a:solidFill>
                  <a:schemeClr val="tx1"/>
                </a:solidFill>
              </a:rPr>
              <a:t>суставах, </a:t>
            </a:r>
            <a:r>
              <a:rPr lang="ru-RU" sz="2400" dirty="0" err="1" smtClean="0">
                <a:solidFill>
                  <a:schemeClr val="tx1"/>
                </a:solidFill>
              </a:rPr>
              <a:t>периартикулярных</a:t>
            </a:r>
            <a:r>
              <a:rPr lang="ru-RU" sz="2400" dirty="0" smtClean="0">
                <a:solidFill>
                  <a:schemeClr val="tx1"/>
                </a:solidFill>
              </a:rPr>
              <a:t> тканях приводит к развитию воспалительной реакции</a:t>
            </a:r>
            <a:r>
              <a:rPr lang="ru-RU" sz="2400" dirty="0">
                <a:solidFill>
                  <a:schemeClr val="tx1"/>
                </a:solidFill>
              </a:rPr>
              <a:t>. </a:t>
            </a:r>
            <a:endParaRPr lang="ru-RU" sz="2400" dirty="0" smtClean="0">
              <a:solidFill>
                <a:schemeClr val="tx1"/>
              </a:solidFill>
            </a:endParaRPr>
          </a:p>
          <a:p>
            <a:pPr algn="just"/>
            <a:r>
              <a:rPr lang="ru-RU" sz="2400" dirty="0" smtClean="0">
                <a:solidFill>
                  <a:schemeClr val="tx1"/>
                </a:solidFill>
              </a:rPr>
              <a:t>Повторяющиеся </a:t>
            </a:r>
            <a:r>
              <a:rPr lang="ru-RU" sz="2400" dirty="0">
                <a:solidFill>
                  <a:schemeClr val="tx1"/>
                </a:solidFill>
              </a:rPr>
              <a:t>атаки ведут к </a:t>
            </a:r>
            <a:r>
              <a:rPr lang="ru-RU" sz="2400" dirty="0" smtClean="0">
                <a:solidFill>
                  <a:schemeClr val="tx1"/>
                </a:solidFill>
              </a:rPr>
              <a:t>разрушению </a:t>
            </a:r>
            <a:r>
              <a:rPr lang="ru-RU" sz="2400" dirty="0">
                <a:solidFill>
                  <a:schemeClr val="tx1"/>
                </a:solidFill>
              </a:rPr>
              <a:t>гиалинового хряща и </a:t>
            </a:r>
            <a:r>
              <a:rPr lang="ru-RU" sz="2400" dirty="0" smtClean="0">
                <a:solidFill>
                  <a:schemeClr val="tx1"/>
                </a:solidFill>
              </a:rPr>
              <a:t>костной ткани          развитие </a:t>
            </a:r>
            <a:r>
              <a:rPr lang="ru-RU" sz="2400" dirty="0">
                <a:solidFill>
                  <a:schemeClr val="tx1"/>
                </a:solidFill>
              </a:rPr>
              <a:t>хронического артрита</a:t>
            </a:r>
            <a:endParaRPr lang="ru-RU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Стрелка вправо 7"/>
          <p:cNvSpPr/>
          <p:nvPr/>
        </p:nvSpPr>
        <p:spPr>
          <a:xfrm>
            <a:off x="6188363" y="2789402"/>
            <a:ext cx="378691" cy="203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>
            <a:off x="9730514" y="2798630"/>
            <a:ext cx="378691" cy="203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>
            <a:off x="3098801" y="5248528"/>
            <a:ext cx="378691" cy="203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>
            <a:off x="5075386" y="2295243"/>
            <a:ext cx="378691" cy="203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79496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BE4271E1-9B10-71D2-6278-5F23A62185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7806" y="1267813"/>
            <a:ext cx="10407762" cy="5233224"/>
          </a:xfrm>
        </p:spPr>
        <p:txBody>
          <a:bodyPr>
            <a:normAutofit/>
          </a:bodyPr>
          <a:lstStyle/>
          <a:p>
            <a:pPr algn="l"/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Бессимптомная </a:t>
            </a:r>
            <a:r>
              <a:rPr lang="ru-RU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гиперурикемия</a:t>
            </a:r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 отсутствием депозитов </a:t>
            </a:r>
            <a:r>
              <a:rPr lang="ru-RU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моноурата</a:t>
            </a:r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натрия.</a:t>
            </a:r>
            <a:endParaRPr lang="ru-RU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Бессимптомная </a:t>
            </a:r>
            <a:r>
              <a:rPr lang="ru-RU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гиперурикемия</a:t>
            </a:r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 наличием депозитов </a:t>
            </a:r>
            <a:r>
              <a:rPr lang="ru-RU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моноурата</a:t>
            </a:r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натрия, но без симптомов или анамнеза подагры (отсутствие приступов артрита и </a:t>
            </a:r>
            <a:r>
              <a:rPr lang="ru-RU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тофусов</a:t>
            </a:r>
            <a:r>
              <a:rPr lang="ru-RU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ru-RU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ru-RU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Депозиты </a:t>
            </a:r>
            <a:r>
              <a:rPr lang="ru-RU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моноурата</a:t>
            </a:r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натрия с текущим (острый подагрический артрит) или предшествующим эпизодом подагрического артрита (межприступный период при отсутствии артрита на текущий момент</a:t>
            </a:r>
            <a:r>
              <a:rPr lang="ru-RU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ru-RU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Хроническая </a:t>
            </a:r>
            <a:r>
              <a:rPr lang="ru-RU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тофусная</a:t>
            </a:r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подагра</a:t>
            </a:r>
            <a:endParaRPr lang="ru-RU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Заголовок 1">
            <a:extLst>
              <a:ext uri="{FF2B5EF4-FFF2-40B4-BE49-F238E27FC236}">
                <a16:creationId xmlns="" xmlns:a16="http://schemas.microsoft.com/office/drawing/2014/main" id="{42EF7207-FB63-D462-C45D-2566E1859B19}"/>
              </a:ext>
            </a:extLst>
          </p:cNvPr>
          <p:cNvSpPr txBox="1">
            <a:spLocks/>
          </p:cNvSpPr>
          <p:nvPr/>
        </p:nvSpPr>
        <p:spPr>
          <a:xfrm>
            <a:off x="0" y="282101"/>
            <a:ext cx="12192000" cy="826264"/>
          </a:xfrm>
          <a:prstGeom prst="rect">
            <a:avLst/>
          </a:prstGeom>
          <a:solidFill>
            <a:schemeClr val="accent1">
              <a:lumMod val="20000"/>
              <a:lumOff val="80000"/>
              <a:alpha val="67843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76213"/>
            <a:r>
              <a:rPr lang="ru-RU" sz="44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619DB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            Стадии развития</a:t>
            </a:r>
            <a:endParaRPr lang="ru-RU" sz="4400" b="1" dirty="0">
              <a:ln w="12700">
                <a:solidFill>
                  <a:schemeClr val="tx1"/>
                </a:solidFill>
                <a:prstDash val="solid"/>
              </a:ln>
              <a:solidFill>
                <a:srgbClr val="619DB4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82013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>
            <a:extLst>
              <a:ext uri="{FF2B5EF4-FFF2-40B4-BE49-F238E27FC236}">
                <a16:creationId xmlns="" xmlns:a16="http://schemas.microsoft.com/office/drawing/2014/main" id="{3755EAAD-EE14-3211-A3EF-A2AAD696F2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45155"/>
            <a:ext cx="12192000" cy="826264"/>
          </a:xfrm>
          <a:solidFill>
            <a:schemeClr val="accent1">
              <a:lumMod val="20000"/>
              <a:lumOff val="80000"/>
              <a:alpha val="67843"/>
            </a:schemeClr>
          </a:solidFill>
        </p:spPr>
        <p:txBody>
          <a:bodyPr anchor="ctr">
            <a:noAutofit/>
          </a:bodyPr>
          <a:lstStyle/>
          <a:p>
            <a:pPr marL="176213"/>
            <a:r>
              <a:rPr lang="ru-RU" sz="44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619DB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       Методы</a:t>
            </a:r>
            <a:r>
              <a:rPr lang="ru-RU" sz="44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99C63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ru-RU" sz="44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619DB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диагностики</a:t>
            </a:r>
            <a:endParaRPr lang="ru-RU" sz="4400" b="1" dirty="0">
              <a:ln w="12700">
                <a:solidFill>
                  <a:schemeClr val="tx1"/>
                </a:solidFill>
                <a:prstDash val="solid"/>
              </a:ln>
              <a:solidFill>
                <a:srgbClr val="619DB4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Объект 2">
            <a:extLst>
              <a:ext uri="{FF2B5EF4-FFF2-40B4-BE49-F238E27FC236}">
                <a16:creationId xmlns="" xmlns:a16="http://schemas.microsoft.com/office/drawing/2014/main" id="{26ADF581-820C-E47B-BB33-2E2C3F537E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5831" y="1684868"/>
            <a:ext cx="9937712" cy="4155917"/>
          </a:xfrm>
        </p:spPr>
        <p:txBody>
          <a:bodyPr>
            <a:noAutofit/>
          </a:bodyPr>
          <a:lstStyle/>
          <a:p>
            <a:pPr algn="just"/>
            <a:r>
              <a:rPr lang="ru-RU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Методом выбора является – поляризационная  микроскопия (выявление </a:t>
            </a:r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кристаллов </a:t>
            </a:r>
            <a:r>
              <a:rPr lang="ru-RU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моноурата</a:t>
            </a:r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натрия в синовиальной жидкости и аспирате из </a:t>
            </a:r>
            <a:r>
              <a:rPr lang="ru-RU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тофусов</a:t>
            </a:r>
            <a:r>
              <a:rPr lang="ru-RU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algn="just"/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Ультразвуковое </a:t>
            </a:r>
            <a:r>
              <a:rPr lang="ru-RU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исследование.</a:t>
            </a:r>
          </a:p>
          <a:p>
            <a:pPr algn="just"/>
            <a:r>
              <a:rPr lang="ru-RU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Рентгенологическое</a:t>
            </a:r>
            <a:r>
              <a:rPr lang="ru-RU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исследование </a:t>
            </a:r>
            <a:r>
              <a:rPr lang="ru-RU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ru-RU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Магнитно-резонансная томография.</a:t>
            </a:r>
          </a:p>
          <a:p>
            <a:pPr algn="just"/>
            <a:r>
              <a:rPr lang="ru-RU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Двухэнергетическая</a:t>
            </a:r>
            <a:r>
              <a:rPr lang="ru-RU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компьютерная томография (ДЭКТ) </a:t>
            </a:r>
            <a:endParaRPr lang="ru-RU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18570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="" xmlns:a16="http://schemas.microsoft.com/office/drawing/2014/main" id="{4D2BBAB7-2253-4DE4-285C-D1F434B40C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45155"/>
            <a:ext cx="12192000" cy="826264"/>
          </a:xfrm>
          <a:solidFill>
            <a:schemeClr val="accent1">
              <a:lumMod val="20000"/>
              <a:lumOff val="80000"/>
              <a:alpha val="67843"/>
            </a:schemeClr>
          </a:solidFill>
        </p:spPr>
        <p:txBody>
          <a:bodyPr anchor="ctr">
            <a:noAutofit/>
          </a:bodyPr>
          <a:lstStyle/>
          <a:p>
            <a:pPr marL="176213"/>
            <a:r>
              <a:rPr lang="ru-RU" sz="44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619DB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       Преимущество УЗИ</a:t>
            </a:r>
            <a:endParaRPr lang="ru-RU" sz="4400" b="1" dirty="0">
              <a:ln w="12700">
                <a:solidFill>
                  <a:schemeClr val="tx1"/>
                </a:solidFill>
                <a:prstDash val="solid"/>
              </a:ln>
              <a:solidFill>
                <a:srgbClr val="619DB4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Объект 2">
            <a:extLst>
              <a:ext uri="{FF2B5EF4-FFF2-40B4-BE49-F238E27FC236}">
                <a16:creationId xmlns="" xmlns:a16="http://schemas.microsoft.com/office/drawing/2014/main" id="{09216BBF-97B0-0B1B-2519-B728B8BAB8D6}"/>
              </a:ext>
            </a:extLst>
          </p:cNvPr>
          <p:cNvSpPr txBox="1">
            <a:spLocks/>
          </p:cNvSpPr>
          <p:nvPr/>
        </p:nvSpPr>
        <p:spPr>
          <a:xfrm>
            <a:off x="144995" y="1574031"/>
            <a:ext cx="9953753" cy="51219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Выявляет </a:t>
            </a:r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депозиты </a:t>
            </a:r>
            <a:r>
              <a:rPr lang="ru-RU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моноурата</a:t>
            </a:r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натрия в различных структурах </a:t>
            </a:r>
            <a:r>
              <a:rPr lang="ru-RU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суставов.</a:t>
            </a:r>
          </a:p>
          <a:p>
            <a:pPr algn="just"/>
            <a:r>
              <a:rPr lang="ru-RU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Оценивает </a:t>
            </a:r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наличие и выраженность синовиального </a:t>
            </a:r>
            <a:r>
              <a:rPr lang="ru-RU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воспаления.</a:t>
            </a:r>
            <a:endParaRPr lang="ru-RU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Используется </a:t>
            </a:r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оценки динамики в ответ на </a:t>
            </a:r>
            <a:r>
              <a:rPr lang="ru-RU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уратснижающюю</a:t>
            </a:r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терапию.</a:t>
            </a:r>
          </a:p>
          <a:p>
            <a:pPr algn="just"/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Незаменимо для навигации при проведении прицельной аспирации синовиальной жидкости для идентификации </a:t>
            </a:r>
            <a:r>
              <a:rPr lang="ru-RU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кристаллов</a:t>
            </a:r>
            <a:endParaRPr lang="ru-RU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37493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="" xmlns:a16="http://schemas.microsoft.com/office/drawing/2014/main" id="{DCA59C8E-1110-DAAD-231E-238835C1E5E2}"/>
              </a:ext>
            </a:extLst>
          </p:cNvPr>
          <p:cNvSpPr txBox="1">
            <a:spLocks/>
          </p:cNvSpPr>
          <p:nvPr/>
        </p:nvSpPr>
        <p:spPr>
          <a:xfrm>
            <a:off x="0" y="245155"/>
            <a:ext cx="12192000" cy="826264"/>
          </a:xfrm>
          <a:prstGeom prst="rect">
            <a:avLst/>
          </a:prstGeom>
          <a:solidFill>
            <a:schemeClr val="accent1">
              <a:lumMod val="20000"/>
              <a:lumOff val="80000"/>
              <a:alpha val="67843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76213"/>
            <a:r>
              <a:rPr lang="ru-RU" sz="44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619DB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      УЗ </a:t>
            </a:r>
            <a:r>
              <a:rPr lang="ru-RU" sz="44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619DB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 признаки подагры</a:t>
            </a:r>
          </a:p>
        </p:txBody>
      </p:sp>
      <p:sp>
        <p:nvSpPr>
          <p:cNvPr id="5" name="Объект 2">
            <a:extLst>
              <a:ext uri="{FF2B5EF4-FFF2-40B4-BE49-F238E27FC236}">
                <a16:creationId xmlns="" xmlns:a16="http://schemas.microsoft.com/office/drawing/2014/main" id="{7EB8BD17-347B-CD5A-CE2D-698D4B153382}"/>
              </a:ext>
            </a:extLst>
          </p:cNvPr>
          <p:cNvSpPr txBox="1">
            <a:spLocks/>
          </p:cNvSpPr>
          <p:nvPr/>
        </p:nvSpPr>
        <p:spPr>
          <a:xfrm>
            <a:off x="136120" y="1238453"/>
            <a:ext cx="9940753" cy="3271592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Специфические </a:t>
            </a:r>
          </a:p>
          <a:p>
            <a:pPr marL="627063" algn="just">
              <a:buFont typeface="Wingdings" panose="05000000000000000000" pitchFamily="2" charset="2"/>
              <a:buChar char="Ø"/>
            </a:pPr>
            <a:r>
              <a:rPr lang="ru-RU" sz="2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Признак двойного контура (депозиты кристаллов на поверхности гиалинового хряща</a:t>
            </a:r>
            <a:r>
              <a:rPr lang="ru-RU" sz="2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ru-RU" sz="2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7063" algn="just">
              <a:buFont typeface="Wingdings" panose="05000000000000000000" pitchFamily="2" charset="2"/>
              <a:buChar char="Ø"/>
            </a:pPr>
            <a:r>
              <a:rPr lang="ru-RU" sz="21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Тофусы</a:t>
            </a:r>
            <a:r>
              <a:rPr lang="ru-RU" sz="2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(крупные депозиты </a:t>
            </a:r>
            <a:r>
              <a:rPr lang="ru-RU" sz="21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моноурата</a:t>
            </a:r>
            <a:r>
              <a:rPr lang="ru-RU" sz="2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натрия</a:t>
            </a:r>
            <a:r>
              <a:rPr lang="ru-RU" sz="2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ru-RU" sz="2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7063" algn="just">
              <a:buFont typeface="Wingdings" panose="05000000000000000000" pitchFamily="2" charset="2"/>
              <a:buChar char="Ø"/>
            </a:pPr>
            <a:r>
              <a:rPr lang="ru-RU" sz="2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Агрегаты (мелкие скопления кристаллов</a:t>
            </a:r>
            <a:r>
              <a:rPr lang="ru-RU" sz="2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ru-RU" sz="2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7063" algn="just">
              <a:buFont typeface="Wingdings" panose="05000000000000000000" pitchFamily="2" charset="2"/>
              <a:buChar char="Ø"/>
            </a:pPr>
            <a:r>
              <a:rPr lang="ru-RU" sz="2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Эрозии.</a:t>
            </a:r>
            <a:endParaRPr lang="ru-RU" sz="2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ru-RU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Неспецифические</a:t>
            </a:r>
          </a:p>
          <a:p>
            <a:pPr marL="0" indent="0">
              <a:buNone/>
            </a:pP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2" name="Объект 2">
            <a:extLst>
              <a:ext uri="{FF2B5EF4-FFF2-40B4-BE49-F238E27FC236}">
                <a16:creationId xmlns="" xmlns:a16="http://schemas.microsoft.com/office/drawing/2014/main" id="{3317DAEE-0F06-E5E9-EAB4-8528D40E3007}"/>
              </a:ext>
            </a:extLst>
          </p:cNvPr>
          <p:cNvSpPr txBox="1">
            <a:spLocks/>
          </p:cNvSpPr>
          <p:nvPr/>
        </p:nvSpPr>
        <p:spPr>
          <a:xfrm>
            <a:off x="0" y="4677079"/>
            <a:ext cx="10559589" cy="1997753"/>
          </a:xfrm>
          <a:prstGeom prst="rect">
            <a:avLst/>
          </a:prstGeom>
          <a:noFill/>
        </p:spPr>
        <p:txBody>
          <a:bodyPr vert="horz" lIns="91440" tIns="45720" rIns="91440" bIns="45720" numCol="2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627063" algn="just">
              <a:buFont typeface="Wingdings" panose="05000000000000000000" pitchFamily="2" charset="2"/>
              <a:buChar char="Ø"/>
            </a:pPr>
            <a:r>
              <a:rPr lang="ru-RU" sz="2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Выпот в полости </a:t>
            </a:r>
            <a:r>
              <a:rPr lang="ru-RU" sz="2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суставов</a:t>
            </a:r>
            <a:r>
              <a:rPr lang="ru-RU" sz="2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627063" algn="just">
              <a:buFont typeface="Wingdings" panose="05000000000000000000" pitchFamily="2" charset="2"/>
              <a:buChar char="Ø"/>
            </a:pPr>
            <a:r>
              <a:rPr lang="ru-RU" sz="2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Синовиальная </a:t>
            </a:r>
            <a:r>
              <a:rPr lang="ru-RU" sz="2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пролиферация</a:t>
            </a:r>
            <a:r>
              <a:rPr lang="ru-RU" sz="2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627063" algn="just">
              <a:buFont typeface="Wingdings" panose="05000000000000000000" pitchFamily="2" charset="2"/>
              <a:buChar char="Ø"/>
            </a:pPr>
            <a:r>
              <a:rPr lang="ru-RU" sz="2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Усиление </a:t>
            </a:r>
            <a:r>
              <a:rPr lang="ru-RU" sz="21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васкуляризации</a:t>
            </a:r>
            <a:r>
              <a:rPr lang="ru-RU" sz="2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627063" algn="just">
              <a:buFont typeface="Wingdings" panose="05000000000000000000" pitchFamily="2" charset="2"/>
              <a:buChar char="Ø"/>
            </a:pPr>
            <a:r>
              <a:rPr lang="ru-RU" sz="21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Теносиновит</a:t>
            </a:r>
            <a:r>
              <a:rPr lang="ru-RU" sz="2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627063">
              <a:buFont typeface="Wingdings" panose="05000000000000000000" pitchFamily="2" charset="2"/>
              <a:buChar char="Ø"/>
            </a:pPr>
            <a:r>
              <a:rPr lang="ru-RU" sz="2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Бурсит</a:t>
            </a:r>
            <a:r>
              <a:rPr lang="ru-RU" sz="2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627063">
              <a:buFont typeface="Wingdings" panose="05000000000000000000" pitchFamily="2" charset="2"/>
              <a:buChar char="Ø"/>
            </a:pPr>
            <a:r>
              <a:rPr lang="ru-RU" sz="2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Отек окружающих сустав мягких </a:t>
            </a:r>
            <a:r>
              <a:rPr lang="ru-RU" sz="2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тканей</a:t>
            </a:r>
            <a:endParaRPr lang="ru-RU" sz="2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19484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="" xmlns:a16="http://schemas.microsoft.com/office/drawing/2014/main" id="{DCA59C8E-1110-DAAD-231E-238835C1E5E2}"/>
              </a:ext>
            </a:extLst>
          </p:cNvPr>
          <p:cNvSpPr txBox="1">
            <a:spLocks/>
          </p:cNvSpPr>
          <p:nvPr/>
        </p:nvSpPr>
        <p:spPr>
          <a:xfrm>
            <a:off x="0" y="249382"/>
            <a:ext cx="12192000" cy="826264"/>
          </a:xfrm>
          <a:prstGeom prst="rect">
            <a:avLst/>
          </a:prstGeom>
          <a:solidFill>
            <a:schemeClr val="accent1">
              <a:lumMod val="20000"/>
              <a:lumOff val="80000"/>
              <a:alpha val="67843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76213"/>
            <a:r>
              <a:rPr lang="ru-RU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619DB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         Признак двойного контура</a:t>
            </a:r>
            <a:endParaRPr lang="ru-RU" sz="4400" b="1" dirty="0">
              <a:ln w="12700">
                <a:solidFill>
                  <a:schemeClr val="tx1"/>
                </a:solidFill>
                <a:prstDash val="solid"/>
              </a:ln>
              <a:solidFill>
                <a:srgbClr val="619DB4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7019" y="1671783"/>
            <a:ext cx="9670474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Отложение 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депозитов </a:t>
            </a: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моноурата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натрия 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на поверхности гиалинового 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хряща, формирующее </a:t>
            </a: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гиперэхогенную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полосу, 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па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раллельную костному 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контуру.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ru-RU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Двойной контур может быть непрерывным  или 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прерывистым.</a:t>
            </a:r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Наиболее частая зона выявления 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признака 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двойного 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контура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– суставной хрящ головок плюсневых костей, головок пястных костей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, мыщелков бедренной кости, 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таранной 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кости, головки плечевой 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кости.</a:t>
            </a:r>
          </a:p>
          <a:p>
            <a:pPr algn="just"/>
            <a:endParaRPr lang="ru-RU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Признак 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двойного контура имеет 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очень высокую  специфичность 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в диагностике 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подагры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, составляющую по разным 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данным  89–100%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8146459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7175</TotalTime>
  <Words>1209</Words>
  <Application>Microsoft Office PowerPoint</Application>
  <PresentationFormat>Широкоэкранный</PresentationFormat>
  <Paragraphs>161</Paragraphs>
  <Slides>23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31" baseType="lpstr">
      <vt:lpstr>Arial</vt:lpstr>
      <vt:lpstr>Calibri</vt:lpstr>
      <vt:lpstr>SchoolBookAC</vt:lpstr>
      <vt:lpstr>SchoolBookAC-Bold</vt:lpstr>
      <vt:lpstr>Trebuchet MS</vt:lpstr>
      <vt:lpstr>Wingdings</vt:lpstr>
      <vt:lpstr>Wingdings 3</vt:lpstr>
      <vt:lpstr>Грань</vt:lpstr>
      <vt:lpstr>Презентация PowerPoint</vt:lpstr>
      <vt:lpstr>                        Введение</vt:lpstr>
      <vt:lpstr>   Распространенность заболевания</vt:lpstr>
      <vt:lpstr>Презентация PowerPoint</vt:lpstr>
      <vt:lpstr>Презентация PowerPoint</vt:lpstr>
      <vt:lpstr>              Методы диагностики</vt:lpstr>
      <vt:lpstr>              Преимущество УЗИ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                  Выводы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ультразвуковое исследование почечных артерий</dc:title>
  <dc:creator>User</dc:creator>
  <cp:lastModifiedBy>User</cp:lastModifiedBy>
  <cp:revision>127</cp:revision>
  <dcterms:created xsi:type="dcterms:W3CDTF">2021-12-04T16:34:31Z</dcterms:created>
  <dcterms:modified xsi:type="dcterms:W3CDTF">2024-05-12T15:09:12Z</dcterms:modified>
</cp:coreProperties>
</file>