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C3930-0CF8-4B6D-929E-7F3286C009B2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4F47-2AE7-4AEF-9F0A-2ABEEFAEB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575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C3930-0CF8-4B6D-929E-7F3286C009B2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4F47-2AE7-4AEF-9F0A-2ABEEFAEB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468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C3930-0CF8-4B6D-929E-7F3286C009B2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4F47-2AE7-4AEF-9F0A-2ABEEFAEB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024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C3930-0CF8-4B6D-929E-7F3286C009B2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4F47-2AE7-4AEF-9F0A-2ABEEFAEB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063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C3930-0CF8-4B6D-929E-7F3286C009B2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4F47-2AE7-4AEF-9F0A-2ABEEFAEB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345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C3930-0CF8-4B6D-929E-7F3286C009B2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4F47-2AE7-4AEF-9F0A-2ABEEFAEB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6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C3930-0CF8-4B6D-929E-7F3286C009B2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4F47-2AE7-4AEF-9F0A-2ABEEFAEB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590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C3930-0CF8-4B6D-929E-7F3286C009B2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4F47-2AE7-4AEF-9F0A-2ABEEFAEB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272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C3930-0CF8-4B6D-929E-7F3286C009B2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4F47-2AE7-4AEF-9F0A-2ABEEFAEB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1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C3930-0CF8-4B6D-929E-7F3286C009B2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4F47-2AE7-4AEF-9F0A-2ABEEFAEB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414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C3930-0CF8-4B6D-929E-7F3286C009B2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4F47-2AE7-4AEF-9F0A-2ABEEFAEB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825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C3930-0CF8-4B6D-929E-7F3286C009B2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C4F47-2AE7-4AEF-9F0A-2ABEEFAEB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693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Медицинский осмотр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993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ru-RU" b="1" dirty="0"/>
              <a:t>Подлежат медицинскому осмотру 1603 сотрудника</a:t>
            </a:r>
          </a:p>
          <a:p>
            <a:r>
              <a:rPr lang="ru-RU" b="1" dirty="0"/>
              <a:t>На 19.04.2022г. медицинский осмотр прошли 740 сотрудников (46%)</a:t>
            </a:r>
          </a:p>
          <a:p>
            <a:r>
              <a:rPr lang="ru-RU" b="1" dirty="0"/>
              <a:t>Далее представлены кафедры и подразделения, чьи сотрудники 20 и более % от общего числа кафедры/подразделения не прошли м/о.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5170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4011230"/>
              </p:ext>
            </p:extLst>
          </p:nvPr>
        </p:nvGraphicFramePr>
        <p:xfrm>
          <a:off x="755576" y="116632"/>
          <a:ext cx="7992888" cy="6264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73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92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021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>
                          <a:solidFill>
                            <a:schemeClr val="tx1"/>
                          </a:solidFill>
                          <a:effectLst/>
                        </a:rPr>
                        <a:t>СТРУКТУРНОЕ ПОДРАЗДЕЛЕНИЕ</a:t>
                      </a:r>
                      <a:endParaRPr lang="ru-RU" sz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59" marR="637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>
                          <a:solidFill>
                            <a:schemeClr val="tx1"/>
                          </a:solidFill>
                          <a:effectLst/>
                        </a:rPr>
                        <a:t>КОЛ-ВО ЧЕЛОВЕК, ПОДЛЕЖАЛО /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>
                          <a:solidFill>
                            <a:schemeClr val="tx1"/>
                          </a:solidFill>
                          <a:effectLst/>
                        </a:rPr>
                        <a:t>КТО НЕ ПРОШЕЛ</a:t>
                      </a:r>
                      <a:endParaRPr lang="ru-RU" sz="1200" baseline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759" marR="637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58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</a:rPr>
                        <a:t>Общий отдел</a:t>
                      </a:r>
                      <a:endParaRPr lang="ru-RU" sz="1400" baseline="0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3759" marR="637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baseline="0" dirty="0">
                          <a:solidFill>
                            <a:schemeClr val="tx1"/>
                          </a:solidFill>
                          <a:effectLst/>
                        </a:rPr>
                        <a:t>5/2</a:t>
                      </a:r>
                      <a:endParaRPr lang="ru-RU" sz="1200" b="1" baseline="0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3759" marR="637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58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chemeClr val="tx1"/>
                          </a:solidFill>
                          <a:effectLst/>
                        </a:rPr>
                        <a:t>Управление по воспитательной, внеучебной и социальной  работе</a:t>
                      </a:r>
                      <a:endParaRPr lang="ru-RU" sz="1400" baseline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3759" marR="637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baseline="0" dirty="0">
                          <a:solidFill>
                            <a:schemeClr val="tx1"/>
                          </a:solidFill>
                          <a:effectLst/>
                        </a:rPr>
                        <a:t>12/11</a:t>
                      </a:r>
                      <a:endParaRPr lang="ru-RU" sz="1200" b="1" baseline="0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3759" marR="637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58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chemeClr val="tx1"/>
                          </a:solidFill>
                          <a:effectLst/>
                        </a:rPr>
                        <a:t>Отдел  экономики и финансов </a:t>
                      </a:r>
                      <a:endParaRPr lang="ru-RU" sz="1400" baseline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3759" marR="637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baseline="0">
                          <a:solidFill>
                            <a:schemeClr val="tx1"/>
                          </a:solidFill>
                          <a:effectLst/>
                        </a:rPr>
                        <a:t>8/4</a:t>
                      </a:r>
                      <a:endParaRPr lang="ru-RU" sz="1200" b="1" baseline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3759" marR="637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58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</a:rPr>
                        <a:t>Научно-исследовательский институт молекулярной медицины и </a:t>
                      </a:r>
                      <a:r>
                        <a:rPr lang="ru-RU" sz="1400" baseline="0" dirty="0" err="1">
                          <a:solidFill>
                            <a:schemeClr val="tx1"/>
                          </a:solidFill>
                          <a:effectLst/>
                        </a:rPr>
                        <a:t>патобиохимии</a:t>
                      </a:r>
                      <a:endParaRPr lang="ru-RU" sz="1400" baseline="0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3759" marR="637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baseline="0" dirty="0">
                          <a:solidFill>
                            <a:schemeClr val="tx1"/>
                          </a:solidFill>
                          <a:effectLst/>
                        </a:rPr>
                        <a:t>7/5</a:t>
                      </a:r>
                      <a:endParaRPr lang="ru-RU" sz="1200" b="1" baseline="0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3759" marR="637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558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chemeClr val="tx1"/>
                          </a:solidFill>
                          <a:effectLst/>
                        </a:rPr>
                        <a:t>Кафедра нервных болезней</a:t>
                      </a:r>
                      <a:endParaRPr lang="ru-RU" sz="1400" baseline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3759" marR="637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baseline="0">
                          <a:solidFill>
                            <a:schemeClr val="tx1"/>
                          </a:solidFill>
                          <a:effectLst/>
                        </a:rPr>
                        <a:t>13/6</a:t>
                      </a:r>
                      <a:endParaRPr lang="ru-RU" sz="1200" b="1" baseline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3759" marR="637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558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chemeClr val="tx1"/>
                          </a:solidFill>
                          <a:effectLst/>
                        </a:rPr>
                        <a:t>Кафедра гистологии, цитологии, эмбриологии</a:t>
                      </a:r>
                      <a:endParaRPr lang="ru-RU" sz="1400" baseline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3759" marR="637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50545" algn="ctr"/>
                        </a:tabLst>
                      </a:pPr>
                      <a:r>
                        <a:rPr lang="ru-RU" sz="1200" b="1" baseline="0">
                          <a:solidFill>
                            <a:schemeClr val="tx1"/>
                          </a:solidFill>
                          <a:effectLst/>
                        </a:rPr>
                        <a:t>9/2	</a:t>
                      </a:r>
                      <a:endParaRPr lang="ru-RU" sz="1200" b="1" baseline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3759" marR="637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558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chemeClr val="tx1"/>
                          </a:solidFill>
                          <a:effectLst/>
                        </a:rPr>
                        <a:t>Кафедра физической и реабилитационной медицины</a:t>
                      </a:r>
                      <a:endParaRPr lang="ru-RU" sz="1400" baseline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3759" marR="637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baseline="0">
                          <a:solidFill>
                            <a:schemeClr val="tx1"/>
                          </a:solidFill>
                          <a:effectLst/>
                        </a:rPr>
                        <a:t>9/5</a:t>
                      </a:r>
                      <a:endParaRPr lang="ru-RU" sz="1200" b="1" baseline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3759" marR="637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558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chemeClr val="tx1"/>
                          </a:solidFill>
                          <a:effectLst/>
                        </a:rPr>
                        <a:t>Кафедра госпитальной терапии и иммунологии с курсом ПО</a:t>
                      </a:r>
                      <a:endParaRPr lang="ru-RU" sz="1400" baseline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3759" marR="637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baseline="0">
                          <a:solidFill>
                            <a:schemeClr val="tx1"/>
                          </a:solidFill>
                          <a:effectLst/>
                        </a:rPr>
                        <a:t>27/18</a:t>
                      </a:r>
                      <a:endParaRPr lang="ru-RU" sz="1200" b="1" baseline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3759" marR="637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558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chemeClr val="tx1"/>
                          </a:solidFill>
                          <a:effectLst/>
                        </a:rPr>
                        <a:t>Кафедра гигиены</a:t>
                      </a:r>
                      <a:endParaRPr lang="ru-RU" sz="1400" baseline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3759" marR="637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50545" algn="ctr"/>
                        </a:tabLst>
                      </a:pPr>
                      <a:r>
                        <a:rPr lang="ru-RU" sz="1200" b="1" baseline="0">
                          <a:solidFill>
                            <a:schemeClr val="tx1"/>
                          </a:solidFill>
                          <a:effectLst/>
                        </a:rPr>
                        <a:t>6/3	</a:t>
                      </a:r>
                      <a:endParaRPr lang="ru-RU" sz="1200" b="1" baseline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3759" marR="637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558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</a:rPr>
                        <a:t>Кафедра офтальмологии имени профессора М.А. Дмитриева</a:t>
                      </a:r>
                      <a:endParaRPr lang="ru-RU" sz="1400" baseline="0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3759" marR="637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baseline="0" dirty="0">
                          <a:solidFill>
                            <a:schemeClr val="tx1"/>
                          </a:solidFill>
                          <a:effectLst/>
                        </a:rPr>
                        <a:t>5/2</a:t>
                      </a:r>
                      <a:endParaRPr lang="ru-RU" sz="1200" b="1" baseline="0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3759" marR="637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4558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aseline="0">
                          <a:solidFill>
                            <a:schemeClr val="tx1"/>
                          </a:solidFill>
                          <a:effectLst/>
                        </a:rPr>
                        <a:t>Кафедра перинатологии, акушерства и гинекологии лечебного факультета  </a:t>
                      </a:r>
                      <a:endParaRPr lang="ru-RU" sz="1400" baseline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3759" marR="637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baseline="0" dirty="0">
                          <a:solidFill>
                            <a:schemeClr val="tx1"/>
                          </a:solidFill>
                          <a:effectLst/>
                        </a:rPr>
                        <a:t>14/7</a:t>
                      </a:r>
                      <a:endParaRPr lang="ru-RU" sz="1200" b="1" baseline="0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3759" marR="637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4558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</a:rPr>
                        <a:t>Кафедра поликлинической терапии и семейной медицины с курсом ПО</a:t>
                      </a:r>
                      <a:endParaRPr lang="ru-RU" sz="1400" baseline="0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3759" marR="637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baseline="0" dirty="0">
                          <a:solidFill>
                            <a:schemeClr val="tx1"/>
                          </a:solidFill>
                          <a:effectLst/>
                        </a:rPr>
                        <a:t>12/3</a:t>
                      </a:r>
                      <a:endParaRPr lang="ru-RU" sz="1200" b="1" baseline="0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3759" marR="6375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4859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6030202"/>
              </p:ext>
            </p:extLst>
          </p:nvPr>
        </p:nvGraphicFramePr>
        <p:xfrm>
          <a:off x="611560" y="481237"/>
          <a:ext cx="7920880" cy="62267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197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1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44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Кафедра травматологии, ортопедии и нейрохирургии с курсом ПО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7/5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4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Кафедра ЛОР болезней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8/7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4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Кафедра биологии и экологии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10/2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4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Кафедра мобилизационной подготовки здравоохранения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14/6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44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Кафедра–центр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</a:rPr>
                        <a:t>симуляционных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 технологий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12/6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44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Кафедра детской хирургии имени профессора В.П. Красовской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7/6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44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Кафедра микробиологии имени доцента Б.М.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</a:rPr>
                        <a:t>Зельмановича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12/3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44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Кафедра физиологии имени профессора А.Т.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</a:rPr>
                        <a:t>Пшонина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13/4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44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Кафедра медицинской кибернетики и информатики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7/5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655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Кафедра биологической химии с курсами медицинской, фармацевтической и токсикологической химии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/16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44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Кафедра терапевтической стоматологии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5/4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44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Кафедра акушерства и гинекологии ИПО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11/7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44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Кафедра педиатрии ИПО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8/3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944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Кафедра управления  и экономики   здравоохранения ИПО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13/3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944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Кафедра урологии, андрологии и сексологии ИПО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9/6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5352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247</Words>
  <Application>Microsoft Macintosh PowerPoint</Application>
  <PresentationFormat>Экран (4:3)</PresentationFormat>
  <Paragraphs>62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Calibri</vt:lpstr>
      <vt:lpstr>Тема Office</vt:lpstr>
      <vt:lpstr>Медицинский осмотр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Медицинский осмотр</dc:title>
  <dc:creator>Пользователь Windows</dc:creator>
  <cp:lastModifiedBy>Дмитрий Черданцев</cp:lastModifiedBy>
  <cp:revision>3</cp:revision>
  <dcterms:created xsi:type="dcterms:W3CDTF">2022-04-20T02:28:08Z</dcterms:created>
  <dcterms:modified xsi:type="dcterms:W3CDTF">2022-04-20T02:53:53Z</dcterms:modified>
</cp:coreProperties>
</file>