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8" r:id="rId3"/>
    <p:sldMasterId id="2147483715" r:id="rId4"/>
    <p:sldMasterId id="2147483727" r:id="rId5"/>
    <p:sldMasterId id="2147483739" r:id="rId6"/>
    <p:sldMasterId id="2147483751" r:id="rId7"/>
    <p:sldMasterId id="2147483764" r:id="rId8"/>
    <p:sldMasterId id="2147483777" r:id="rId9"/>
    <p:sldMasterId id="2147483935" r:id="rId10"/>
  </p:sldMasterIdLst>
  <p:notesMasterIdLst>
    <p:notesMasterId r:id="rId93"/>
  </p:notesMasterIdLst>
  <p:sldIdLst>
    <p:sldId id="389" r:id="rId11"/>
    <p:sldId id="280" r:id="rId12"/>
    <p:sldId id="281" r:id="rId13"/>
    <p:sldId id="379" r:id="rId14"/>
    <p:sldId id="380" r:id="rId15"/>
    <p:sldId id="388" r:id="rId16"/>
    <p:sldId id="350" r:id="rId17"/>
    <p:sldId id="351" r:id="rId18"/>
    <p:sldId id="391" r:id="rId19"/>
    <p:sldId id="352" r:id="rId20"/>
    <p:sldId id="353" r:id="rId21"/>
    <p:sldId id="354" r:id="rId22"/>
    <p:sldId id="355" r:id="rId23"/>
    <p:sldId id="356" r:id="rId24"/>
    <p:sldId id="359" r:id="rId25"/>
    <p:sldId id="360" r:id="rId26"/>
    <p:sldId id="387" r:id="rId27"/>
    <p:sldId id="384" r:id="rId28"/>
    <p:sldId id="385" r:id="rId29"/>
    <p:sldId id="386" r:id="rId30"/>
    <p:sldId id="362" r:id="rId31"/>
    <p:sldId id="363" r:id="rId32"/>
    <p:sldId id="364" r:id="rId33"/>
    <p:sldId id="382" r:id="rId34"/>
    <p:sldId id="381" r:id="rId35"/>
    <p:sldId id="365" r:id="rId36"/>
    <p:sldId id="366" r:id="rId37"/>
    <p:sldId id="367" r:id="rId38"/>
    <p:sldId id="368" r:id="rId39"/>
    <p:sldId id="369" r:id="rId40"/>
    <p:sldId id="372" r:id="rId41"/>
    <p:sldId id="376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37" r:id="rId56"/>
    <p:sldId id="338" r:id="rId57"/>
    <p:sldId id="339" r:id="rId58"/>
    <p:sldId id="340" r:id="rId59"/>
    <p:sldId id="344" r:id="rId60"/>
    <p:sldId id="345" r:id="rId61"/>
    <p:sldId id="346" r:id="rId62"/>
    <p:sldId id="390" r:id="rId63"/>
    <p:sldId id="288" r:id="rId64"/>
    <p:sldId id="263" r:id="rId65"/>
    <p:sldId id="256" r:id="rId66"/>
    <p:sldId id="265" r:id="rId67"/>
    <p:sldId id="266" r:id="rId68"/>
    <p:sldId id="264" r:id="rId69"/>
    <p:sldId id="267" r:id="rId70"/>
    <p:sldId id="294" r:id="rId71"/>
    <p:sldId id="392" r:id="rId72"/>
    <p:sldId id="295" r:id="rId73"/>
    <p:sldId id="298" r:id="rId74"/>
    <p:sldId id="293" r:id="rId75"/>
    <p:sldId id="300" r:id="rId76"/>
    <p:sldId id="301" r:id="rId77"/>
    <p:sldId id="304" r:id="rId78"/>
    <p:sldId id="308" r:id="rId79"/>
    <p:sldId id="311" r:id="rId80"/>
    <p:sldId id="312" r:id="rId81"/>
    <p:sldId id="314" r:id="rId82"/>
    <p:sldId id="316" r:id="rId83"/>
    <p:sldId id="317" r:id="rId84"/>
    <p:sldId id="318" r:id="rId85"/>
    <p:sldId id="319" r:id="rId86"/>
    <p:sldId id="321" r:id="rId87"/>
    <p:sldId id="284" r:id="rId88"/>
    <p:sldId id="257" r:id="rId89"/>
    <p:sldId id="279" r:id="rId90"/>
    <p:sldId id="278" r:id="rId91"/>
    <p:sldId id="322" r:id="rId9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slide" Target="slides/slide80.xml"/><Relationship Id="rId95" Type="http://schemas.openxmlformats.org/officeDocument/2006/relationships/viewProps" Target="view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B650B32-523E-4AA1-B557-D1F76115D80E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DAFF51B-8CC1-44AD-A3D3-68714ECF30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4616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ПРИ СОЗДАНИИ ПРЕЗЕНТАЦИИ РЕКОМЕНДУЕМ ИСПОЛЬЗОВАТЬ СВЕТЛЫЙ ФОН И КОНТРАСТНЫЙ ЕМУ ПО ЦВЕТУ ТЕКСТ 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ДЛЯ СОЗДАНИЯ ТИТУЛЬНОГО СЛАЙДА ИСПОЛЬЗОВАТЬ МАКЕТ «ЗАГОЛОВОК И ОБЪЕКТ»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ШРИФТ ПРЕЗЕНТАЦИИ НА УСМОТРЕНИЕ АВТОРА (на слайде представлен шрифт «</a:t>
            </a:r>
            <a:r>
              <a:rPr lang="en-US" smtClean="0"/>
              <a:t>Calibri</a:t>
            </a:r>
            <a:r>
              <a:rPr lang="ru-RU" smtClean="0"/>
              <a:t> (Заголовки)» и «</a:t>
            </a:r>
            <a:r>
              <a:rPr lang="en-US" smtClean="0"/>
              <a:t>Calibri </a:t>
            </a:r>
            <a:r>
              <a:rPr lang="ru-RU" smtClean="0"/>
              <a:t>(Основной текст)»)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1 </a:t>
            </a:r>
            <a:r>
              <a:rPr lang="ru-RU" b="1" smtClean="0"/>
              <a:t>–</a:t>
            </a:r>
            <a:r>
              <a:rPr lang="ru-RU" smtClean="0"/>
              <a:t> рекомендуемый</a:t>
            </a:r>
            <a:r>
              <a:rPr lang="ru-RU" b="1" smtClean="0"/>
              <a:t> </a:t>
            </a:r>
            <a:r>
              <a:rPr lang="ru-RU" smtClean="0"/>
              <a:t>размер шрифта 20, официальное сокращенное наименование образовательной организации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2</a:t>
            </a:r>
            <a:r>
              <a:rPr lang="ru-RU" b="1" smtClean="0"/>
              <a:t> – </a:t>
            </a:r>
            <a:r>
              <a:rPr lang="ru-RU" smtClean="0"/>
              <a:t>рекомендуемый</a:t>
            </a:r>
            <a:r>
              <a:rPr lang="ru-RU" b="1" smtClean="0"/>
              <a:t> </a:t>
            </a:r>
            <a:r>
              <a:rPr lang="ru-RU" smtClean="0"/>
              <a:t>размер шрифта 18, название кафедры с заглавной буквы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3</a:t>
            </a:r>
            <a:r>
              <a:rPr lang="ru-RU" b="1" smtClean="0"/>
              <a:t> – </a:t>
            </a:r>
            <a:r>
              <a:rPr lang="ru-RU" smtClean="0"/>
              <a:t>рекомендуемый</a:t>
            </a:r>
            <a:r>
              <a:rPr lang="ru-RU" b="1" smtClean="0"/>
              <a:t> </a:t>
            </a:r>
            <a:r>
              <a:rPr lang="ru-RU" smtClean="0"/>
              <a:t>размер шрифта 28, заглавные буквы, интервал междустрочный одинарный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4 – рекомендуемый</a:t>
            </a:r>
            <a:r>
              <a:rPr lang="ru-RU" b="1" smtClean="0"/>
              <a:t> </a:t>
            </a:r>
            <a:r>
              <a:rPr lang="ru-RU" smtClean="0"/>
              <a:t>размер шрифта 18, интервал междустрочный одинарный, начало текста с маленькой буквы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5 </a:t>
            </a:r>
            <a:r>
              <a:rPr lang="ru-RU" b="1" smtClean="0"/>
              <a:t>– </a:t>
            </a:r>
            <a:r>
              <a:rPr lang="ru-RU" smtClean="0"/>
              <a:t>с новой строки, перенос после запятой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6 </a:t>
            </a:r>
            <a:r>
              <a:rPr lang="ru-RU" b="1" smtClean="0"/>
              <a:t>–</a:t>
            </a:r>
            <a:r>
              <a:rPr lang="ru-RU" smtClean="0"/>
              <a:t> рекомендуемый</a:t>
            </a:r>
            <a:r>
              <a:rPr lang="ru-RU" b="1" smtClean="0"/>
              <a:t> </a:t>
            </a:r>
            <a:r>
              <a:rPr lang="ru-RU" smtClean="0"/>
              <a:t>размер шрифта 18, интервал междустрочный одинарный, ученое звание (сокращенный вариант) и должность с маленькой буквы, имя, отчество, фамилия с заглавной буквы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7 </a:t>
            </a:r>
            <a:r>
              <a:rPr lang="ru-RU" b="1" smtClean="0"/>
              <a:t>–</a:t>
            </a:r>
            <a:r>
              <a:rPr lang="ru-RU" smtClean="0"/>
              <a:t> рекомендуемый</a:t>
            </a:r>
            <a:r>
              <a:rPr lang="ru-RU" b="1" smtClean="0"/>
              <a:t> </a:t>
            </a:r>
            <a:r>
              <a:rPr lang="ru-RU" smtClean="0"/>
              <a:t>размер шрифта 16, интервал междустрочный одинарный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b="1" smtClean="0"/>
          </a:p>
        </p:txBody>
      </p:sp>
      <p:sp>
        <p:nvSpPr>
          <p:cNvPr id="1331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F576A7-E952-4993-9DE5-E5E8403F907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05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72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AF6402-1C37-42FB-A80A-F30A5D352D7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267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92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817A87-5D27-4057-8DEF-C36BA592C82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023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89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1B8BF5-A3C3-4E93-B049-1897A8879FF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853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4F2D13-E602-4ADA-8DE0-265F739D6C4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119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75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E444E-E7C2-4AC5-87C1-0489586A55F2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7B953-2CEC-467D-A893-27DD51B5B4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7D29C-6FD6-49D9-9C1B-E60240C05130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981DC-560A-4F79-ADD4-849CAA9E16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B2B8D-165A-45B7-ACAE-2CA10C4426EB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C202B-5037-4FD6-99EA-3BDFB18C96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BEAA8-EB13-4B9F-AB6F-7F15108526C9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4C84E-19B0-4FF0-A65C-944B4C832A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A5230-2BB2-4AD0-A303-B3FDFEECD113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E8113-7EC6-4289-B7E6-684AE9D16A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DDAC5-F5FC-4997-BF28-2175AC47F9E1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A3029-C00D-4066-81F9-36966FD00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855BF-429C-4AA5-9F65-0BE9DCE9B8E8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66D21-4AAB-4B2B-B627-FD39BA5D17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7C6EA-911D-42D7-983D-D05EB94F4FB4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D4A1B-AB24-432B-86F2-791DF8C8AF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563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330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208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21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8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4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12667-0A2F-43CC-835A-FC5E2A75C9D8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5D8D3-A7AF-4056-BA30-8D687AAA1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9397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9792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932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958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916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869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854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8759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3250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3250" cy="21828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5413"/>
            <a:ext cx="8223250" cy="218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BCA0816-10B5-4E5E-B1CA-338FAA6437D6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13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CDD4E-EB3F-4ACD-BB40-E2230C8AB2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9"/>
            <a:ext cx="8223250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9"/>
            <a:ext cx="8223250" cy="21828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5414"/>
            <a:ext cx="8223250" cy="218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FFDA5-2EE9-44F5-B292-2706F476CD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58004-70EE-4FA5-9A64-0AB4F2079005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BC7D0-289C-4AC8-8956-CF919908A6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1FD00-81F0-4C59-9093-02196B871785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7BD2E-CE2D-434B-A4A6-59B777BBC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FA1EC-AD47-410F-B922-7275EEEE2474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958D3-6C44-460C-BF87-037D9968BE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CC6B1-EE04-44B3-9931-5062FD371823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404EA-6775-448F-ABEA-D7B9E016C0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37985-9153-40A5-AB8C-03BBB1A56560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EA8AE-ED11-4FB2-8516-D1AD61894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21522-A7AD-4BF2-88B8-B47B4FF89D7B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C6352-43B0-4FE2-8EFA-4973A519B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8651F-B262-4758-9369-24D44111BECB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3F4AA-425A-47C6-8330-71235C582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8BE8F-3294-48D7-A7C0-5D42AA76A25C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559D3-797F-42F0-A9E2-AC76026024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30B75-FB9E-4177-B4CC-6330434DB20D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E5A88-EED5-4F7E-801B-57C7BA7933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5C8F-37A6-47B2-A2CF-ADD65365643B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21B3C-A9A3-4D54-9180-A58F226F35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41BF8-EC74-4BD9-B319-0F8D0C7E68CB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5D8CA-25AF-49A0-BF8C-F87FDB7E7B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53E1F-6EED-476E-85E6-7DE3AAB7052E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D302B-AA9A-43DE-A237-4C98970894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45F03-071A-463A-94DC-595719237C7F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68611-5980-4271-AD12-1937D8BA50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C7793-D642-4B9D-8080-33020E86BF96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195D6-D81C-4C16-9217-8C014400D0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845FF-96E4-41C8-8ED7-B639EE515F90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582EF-AEB5-453F-9318-7ECEF835E8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D0E70-BA01-4908-B171-C3D95EF652DB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190F3-C742-4FE0-AF21-5FBFF7AD46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212E2-B132-42A9-9998-F0E91B5C73A3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34222-1E5A-4EB4-8609-F6A53327FD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A29A7-D04D-4C33-AD99-AF8924B45646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99472-1E18-476C-94A9-68561B22ED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DF1E3-25B3-4341-8538-E6CC7881E85D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0ABFE-7E14-413B-9697-232D6897C3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86C97-F260-4725-B672-2D978F747744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387A1-65C8-4944-82FB-5F5A3CD50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E6BBC-2899-48BD-8402-08FF7DCE3767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EB8A1-FD58-4C99-8B9D-5C056F6033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EF066-6CAD-4150-B201-72ED104FCBFC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20BC9-6E2F-48B4-907F-EBC7930A40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1D093-DB03-48C4-A662-C4F8662DE8B6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D1FD3-9982-47F7-A812-97BC284316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6C63-150E-4B9F-970A-4D3BC02A6454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3D40D-B110-4107-B265-4BF9CDCE6E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96E7A-B6D1-4966-8130-65FD6B0580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90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0CAE6-9241-4F00-9CCD-DDA3F7172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F1023B-AA79-410E-800D-3062CA0F2B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4F00AE-B8F5-4356-B3F7-3B823B40EC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3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6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28445-F614-4D55-8B0F-2D4E4D477B18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BB50F-B3A3-4008-9CAA-760EA9F97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73E3CA6-7A1F-44F4-A2E0-948F1EAE2F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0B9026-8296-4031-A910-0262EF1A3A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41" y="1681164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4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7C5D00-39BB-429D-8F83-69AAAD6983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07BBA29-444E-4766-9D34-DD9B017747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21B9FA-043E-4DCE-BBDE-99CC465A6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90" y="987428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437D585-D9E9-4AED-A686-76B8D04B47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90" y="987428"/>
            <a:ext cx="462915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962C86-4686-40FE-B880-8E0D7001B9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FFB4F5-43D2-4B51-A1C0-3027CDC7D1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32D55C-A1C2-46A3-A551-1046509BED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119DE4E-D90D-4EE8-A7BA-566A38047D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5" y="2505076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9BB2D-B24F-4467-8F0E-BE51545F6265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95851-54F4-4B37-8F84-676D07A96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C3C3FF-DC5A-46E4-8DF6-F1733B3577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3B7AD9-BFDF-4270-B52E-3C20539F12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BBD23B7-E35F-4A4D-8673-4C8D841B1F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41" y="1681164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4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D615C3-AE02-4307-942A-BDC817F87A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E13248-39FD-46C3-B537-0228F0020A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786080-C8EC-4F89-A1C1-1787386F05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90" y="987428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51B4A73-D8C1-4F7E-9020-9FAEA3177E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90" y="987428"/>
            <a:ext cx="462915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8AB89DD-F87E-4482-9D2E-95614D949C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9A2F903-E853-4AD9-BE42-484984B0BE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0D7EC7-977C-45A1-AA08-2FDD0E413C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322A9-4B13-40F5-B971-3C866D6649D5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ACE68-3CAE-488A-83E5-18C964F6D7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221493-4A1B-4E7B-B8F1-F39F8A0820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2D7C05F-A009-4457-B29B-3DCF94A685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3A8396-6362-4147-9DCB-6CC512445B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6AC69CA-E989-4ECD-BE74-3799D13915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9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41" y="1681164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4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91BB4A-8A79-44A0-829B-741481C5AF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000FC2-463B-446F-8CF5-BAABD3DB48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811ADF-952A-4D9C-8073-A918A99CFA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90" y="987428"/>
            <a:ext cx="462915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44302F1-D21D-4DBC-80E4-347B85937B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90" y="987428"/>
            <a:ext cx="462915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5FF8F3D-467A-41B3-A38E-0B4DE0728B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0C1FA31-F171-4C05-A17F-0F62A85C71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D244E-A3ED-46CE-B21E-A340B2A8A2B4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BB60D-5152-4510-A42B-F6A9BF15E5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23E6D46-7943-423E-AE34-2499BD491D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008D0-9DFD-477A-BA74-D2BC8CF9F9B5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EA886-4D3E-47EC-9BF5-796FFA497B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09C86-7778-41C5-914D-4271BC209FB7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32ECC-B3C2-4CBF-9680-904EE834A4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C0363-EB9A-4E0C-B2D2-8D10376FEEA4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F4386-89F8-4EEA-B747-07FA93510E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0C6D1-7AAA-481D-8F13-9B7CE8D25BF4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BE8D7-070D-4776-8144-D76037146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A2A23-19E7-4F1D-861B-1A5C1F5CB27B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210C2-C777-4D20-A0FE-E4329CBFBE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C004B-E9B4-40C4-A0A3-B33DAA8E5BCC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F7514-E28C-4E4B-8C14-0638EDAEC7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409E6-4375-4102-9C1B-E3337C865F3C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66F07-22BD-4458-BFA4-513C29D0CE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E5DC7-59CB-40DA-A818-B2F908B1ACCD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0BD7B-B20B-4BF1-80A1-A30511F9B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EAD78-AF03-4490-9483-3651FB28A346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C1EDE-8E97-4CE0-ABB6-432B6BE40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1F06B-9B22-4FCB-93E1-3CCF939BEB5C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576E7-30BF-4420-BAC6-627993E576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03950-C3AC-477B-B451-9D24099622DA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DC970-CA48-4F2B-8E47-447ABDF29E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98949-6AFE-4FD7-A1B4-7B3040775E53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D5796-6DF5-4455-AACD-2A6F3C1485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B6D0E-E240-4831-A7EA-59B96C041F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66C5C-7B4F-4C1E-90FB-8AFC568BAA30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41472-A4B9-4B5D-AA23-9C2680A271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DBDF0-62BE-4672-9B37-AC227103BE40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37665-669E-49F9-B301-8EA42A0E22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CE863-4CF6-4801-92FE-B991398BFF95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9BC4B-F8BB-4AB2-AACA-5341B5B64D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F0379-478A-4CFD-93A6-AC421DC79126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B7AB-697B-4466-A7AA-81EBB4F019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BE26F-44C3-48BF-9CFC-17D9EDC09FB0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A776D-EFB7-42AC-B81D-C6A1A51D4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45510-E826-47B6-A64E-779F81B1C5E4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A705D-0D7C-44D8-AEB6-AFC264D28C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78F0-DE2F-4B00-9302-ABE177F4CDEB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C83BF-F425-4E0E-A25D-8F074092CF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DA384-14AB-447C-930C-683799AA7C65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C5E15-885B-4DB3-B62B-7A2B7C6B8E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E3D1D-BFA3-4FC6-B671-39C81FED9613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73210-3E32-4B8C-999A-CD53438D14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A6832-9036-45FD-A516-E921D5C8E9C8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FA112-45E8-47CD-AE86-EFDCF2974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F9990-C646-41C2-9FFA-794161164D20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B53F1-451F-4A42-873B-5F26C8BAD6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3C811-DB26-40A6-95D5-61229A51C3F0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E4570-EB62-427B-9029-8D7D40CADB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767AE-A3E7-413C-B902-99DCB5BF5E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9805E-FE6F-4D50-B7F9-2EC812AC7916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835B8-521A-41AC-A479-37DCCE0587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CD82A-5160-415D-8F1E-03D48EC338E5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FA92F-E04B-4A93-A055-6CF0C236A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54CCB-637F-4290-8A88-D103DE8597EB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4ED6F-EBB9-42A8-9BEB-C2233EACB1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DFF17-955B-44FF-A1F3-8DD009959F60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EC042-5161-48D0-83C1-E230A5C1DF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E0382-B287-4A51-BE61-123E91BBA269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02D0F-8AB2-4802-A3E7-17175B17D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45E139-008D-44F7-AB48-C03BD9D08999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F3C48A-BF90-4C9E-BE86-81CA385DB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7" r:id="rId2"/>
    <p:sldLayoutId id="2147483826" r:id="rId3"/>
    <p:sldLayoutId id="2147483825" r:id="rId4"/>
    <p:sldLayoutId id="2147483824" r:id="rId5"/>
    <p:sldLayoutId id="2147483823" r:id="rId6"/>
    <p:sldLayoutId id="2147483822" r:id="rId7"/>
    <p:sldLayoutId id="2147483821" r:id="rId8"/>
    <p:sldLayoutId id="2147483820" r:id="rId9"/>
    <p:sldLayoutId id="2147483819" r:id="rId10"/>
    <p:sldLayoutId id="2147483818" r:id="rId11"/>
    <p:sldLayoutId id="2147483895" r:id="rId12"/>
    <p:sldLayoutId id="2147483896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7C2221B-7F1F-4311-84C8-63975452170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14.06.2023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C443A77-6905-4B48-8E90-7E70CF4AB5A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3973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F42DD16-3343-4B98-A288-9C7436109B74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BCAB456-8120-477D-BA63-62602E6550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38" r:id="rId2"/>
    <p:sldLayoutId id="2147483837" r:id="rId3"/>
    <p:sldLayoutId id="2147483836" r:id="rId4"/>
    <p:sldLayoutId id="2147483835" r:id="rId5"/>
    <p:sldLayoutId id="2147483834" r:id="rId6"/>
    <p:sldLayoutId id="2147483833" r:id="rId7"/>
    <p:sldLayoutId id="2147483832" r:id="rId8"/>
    <p:sldLayoutId id="2147483831" r:id="rId9"/>
    <p:sldLayoutId id="2147483830" r:id="rId10"/>
    <p:sldLayoutId id="21474838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6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54168AD-93D6-474A-8818-50D6D874E6DE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5C16372-C1D1-467A-822E-48B222251F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49" r:id="rId2"/>
    <p:sldLayoutId id="2147483848" r:id="rId3"/>
    <p:sldLayoutId id="2147483847" r:id="rId4"/>
    <p:sldLayoutId id="2147483846" r:id="rId5"/>
    <p:sldLayoutId id="2147483845" r:id="rId6"/>
    <p:sldLayoutId id="2147483844" r:id="rId7"/>
    <p:sldLayoutId id="2147483843" r:id="rId8"/>
    <p:sldLayoutId id="2147483842" r:id="rId9"/>
    <p:sldLayoutId id="2147483841" r:id="rId10"/>
    <p:sldLayoutId id="2147483840" r:id="rId11"/>
    <p:sldLayoutId id="2147483897" r:id="rId12"/>
    <p:sldLayoutId id="21474838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C995CCA-34D2-4034-B5FB-90D0FF9D8A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7EB3239-7851-4037-8FC7-C41423FE79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02DE7EC2-E932-4AC7-AF08-CE3545914E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16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3815C2B-A805-4F06-BBF0-C7F049775330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F1EE691-D62B-42F0-851F-5D26A0B5F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1" r:id="rId2"/>
    <p:sldLayoutId id="2147483870" r:id="rId3"/>
    <p:sldLayoutId id="2147483869" r:id="rId4"/>
    <p:sldLayoutId id="2147483868" r:id="rId5"/>
    <p:sldLayoutId id="2147483867" r:id="rId6"/>
    <p:sldLayoutId id="2147483866" r:id="rId7"/>
    <p:sldLayoutId id="2147483865" r:id="rId8"/>
    <p:sldLayoutId id="2147483864" r:id="rId9"/>
    <p:sldLayoutId id="2147483863" r:id="rId10"/>
    <p:sldLayoutId id="2147483862" r:id="rId11"/>
    <p:sldLayoutId id="2147483933" r:id="rId12"/>
  </p:sldLayoutIdLst>
  <p:txStyles>
    <p:titleStyle>
      <a:lvl1pPr algn="ctr" defTabSz="6858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defTabSz="6858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54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8EB71C2-4DC7-45E7-98A2-4B1E89D7A51F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F3F7A78-7649-4B0E-8FEA-6934E6B48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2" r:id="rId2"/>
    <p:sldLayoutId id="2147483881" r:id="rId3"/>
    <p:sldLayoutId id="2147483880" r:id="rId4"/>
    <p:sldLayoutId id="2147483879" r:id="rId5"/>
    <p:sldLayoutId id="2147483878" r:id="rId6"/>
    <p:sldLayoutId id="2147483877" r:id="rId7"/>
    <p:sldLayoutId id="2147483876" r:id="rId8"/>
    <p:sldLayoutId id="2147483875" r:id="rId9"/>
    <p:sldLayoutId id="2147483874" r:id="rId10"/>
    <p:sldLayoutId id="2147483873" r:id="rId11"/>
    <p:sldLayoutId id="2147483934" r:id="rId12"/>
  </p:sldLayoutIdLst>
  <p:txStyles>
    <p:titleStyle>
      <a:lvl1pPr algn="ctr" defTabSz="6858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defTabSz="6858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878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534D361-7A41-4484-993B-012D948E11AD}" type="datetimeFigureOut">
              <a:rPr lang="ru-RU"/>
              <a:pPr>
                <a:defRPr/>
              </a:pPr>
              <a:t>14.06.2023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96904EA-0C53-42FB-A785-5CB3038EE0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3" r:id="rId2"/>
    <p:sldLayoutId id="2147483892" r:id="rId3"/>
    <p:sldLayoutId id="2147483891" r:id="rId4"/>
    <p:sldLayoutId id="2147483890" r:id="rId5"/>
    <p:sldLayoutId id="2147483889" r:id="rId6"/>
    <p:sldLayoutId id="2147483888" r:id="rId7"/>
    <p:sldLayoutId id="2147483887" r:id="rId8"/>
    <p:sldLayoutId id="2147483886" r:id="rId9"/>
    <p:sldLayoutId id="2147483885" r:id="rId10"/>
    <p:sldLayoutId id="21474838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smtClean="0"/>
              <a:t>ФГБОУ ВО КрасГМУ им. проф. В.Ф. Войно-Ясенецкого Минздрава России</a:t>
            </a:r>
            <a:r>
              <a:rPr lang="ru-RU" sz="2000" baseline="30000" smtClean="0"/>
              <a:t/>
            </a:r>
            <a:br>
              <a:rPr lang="ru-RU" sz="2000" baseline="30000" smtClean="0"/>
            </a:br>
            <a:r>
              <a:rPr lang="ru-RU" sz="1100" smtClean="0"/>
              <a:t/>
            </a:r>
            <a:br>
              <a:rPr lang="ru-RU" sz="1100" smtClean="0"/>
            </a:br>
            <a:r>
              <a:rPr lang="ru-RU" sz="1800" smtClean="0"/>
              <a:t>Кафедра туберкулеза с курсом ПО</a:t>
            </a:r>
            <a:endParaRPr lang="ru-RU" sz="1800" baseline="30000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138" y="1268413"/>
            <a:ext cx="8229600" cy="5137150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3300" b="1" dirty="0"/>
              <a:t>ВЫЯВЛЕНИЕ И</a:t>
            </a:r>
            <a:br>
              <a:rPr lang="ru-RU" sz="3300" b="1" dirty="0"/>
            </a:br>
            <a:r>
              <a:rPr lang="ru-RU" sz="3300" b="1" dirty="0"/>
              <a:t>ПРОФИЛАКТИКА ТУБЕРКУЛЕЗА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1800" dirty="0" smtClean="0"/>
              <a:t>                				</a:t>
            </a:r>
            <a:endParaRPr lang="ru-RU" sz="1400" i="1" dirty="0" smtClean="0">
              <a:solidFill>
                <a:srgbClr val="FF0000"/>
              </a:solidFill>
            </a:endParaRPr>
          </a:p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dirty="0" err="1"/>
              <a:t>видеолекция</a:t>
            </a:r>
            <a:r>
              <a:rPr lang="ru-RU" sz="2100" dirty="0"/>
              <a:t> для студентов 4 курса</a:t>
            </a:r>
          </a:p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dirty="0"/>
              <a:t>обучающихся по специальности 31.05.03 Стоматология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/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 smtClean="0"/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dirty="0" smtClean="0"/>
              <a:t>к.м.н</a:t>
            </a:r>
            <a:r>
              <a:rPr lang="ru-RU" sz="2100" dirty="0"/>
              <a:t>., </a:t>
            </a:r>
            <a:r>
              <a:rPr lang="ru-RU" sz="2100" dirty="0" smtClean="0"/>
              <a:t>доцент</a:t>
            </a:r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dirty="0"/>
              <a:t>Заслуженный врач </a:t>
            </a:r>
            <a:r>
              <a:rPr lang="ru-RU" sz="2100" dirty="0" smtClean="0"/>
              <a:t>РФ</a:t>
            </a:r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dirty="0" smtClean="0"/>
              <a:t>заведующий кафедрой</a:t>
            </a:r>
            <a:endParaRPr lang="ru-RU" sz="2100" dirty="0"/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dirty="0" smtClean="0"/>
              <a:t>Данил Евгеньевич </a:t>
            </a:r>
            <a:r>
              <a:rPr lang="ru-RU" sz="2100" dirty="0" err="1" smtClean="0"/>
              <a:t>Омельчук</a:t>
            </a:r>
            <a:endParaRPr lang="ru-RU" sz="2100" baseline="30000" dirty="0"/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                                              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dirty="0" smtClean="0"/>
              <a:t>Красноярск</a:t>
            </a:r>
            <a:endParaRPr lang="ru-RU" sz="1900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dirty="0" smtClean="0"/>
              <a:t>2023</a:t>
            </a:r>
            <a:endParaRPr lang="ru-RU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Заголовок 7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6675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7030A0"/>
                </a:solidFill>
              </a:rPr>
              <a:t>Методы микроскопии</a:t>
            </a:r>
            <a:r>
              <a:rPr lang="ru-RU" sz="3200" smtClean="0"/>
              <a:t>.</a:t>
            </a:r>
          </a:p>
        </p:txBody>
      </p:sp>
      <p:sp>
        <p:nvSpPr>
          <p:cNvPr id="143362" name="Текст 8"/>
          <p:cNvSpPr>
            <a:spLocks noGrp="1"/>
          </p:cNvSpPr>
          <p:nvPr>
            <p:ph type="body" idx="1"/>
          </p:nvPr>
        </p:nvSpPr>
        <p:spPr>
          <a:xfrm>
            <a:off x="457200" y="2428875"/>
            <a:ext cx="3384550" cy="596900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z="1800" smtClean="0"/>
              <a:t>Метод световой микроскопии с окраской по Ziehl-Neelsen</a:t>
            </a:r>
          </a:p>
        </p:txBody>
      </p:sp>
      <p:pic>
        <p:nvPicPr>
          <p:cNvPr id="143363" name="Объект 6" descr="https://no-tuberculosis.ru/files/image/tuberkulez-legkih/vtorichniy-tuberkulez/2.jpg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19464" r="19464"/>
          <a:stretch/>
        </p:blipFill>
        <p:spPr>
          <a:xfrm>
            <a:off x="1324445" y="671804"/>
            <a:ext cx="1587209" cy="1587209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43364" name="Текст 9"/>
          <p:cNvSpPr>
            <a:spLocks noGrp="1"/>
          </p:cNvSpPr>
          <p:nvPr>
            <p:ph type="body" sz="quarter" idx="3"/>
          </p:nvPr>
        </p:nvSpPr>
        <p:spPr>
          <a:xfrm>
            <a:off x="4427538" y="2428875"/>
            <a:ext cx="3816350" cy="615950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z="1800" smtClean="0"/>
              <a:t>Методы микроскопии с окраской люминесцентными красителями.</a:t>
            </a:r>
          </a:p>
        </p:txBody>
      </p:sp>
      <p:pic>
        <p:nvPicPr>
          <p:cNvPr id="143365" name="Picture 2" descr="http://microbak.ru/wp-content/uploads/2015/01/tuberkulez-vzroslyx-2-14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/>
          <a:srcRect l="16631" r="16631"/>
          <a:stretch/>
        </p:blipFill>
        <p:spPr>
          <a:xfrm>
            <a:off x="5230392" y="742949"/>
            <a:ext cx="1516064" cy="1516064"/>
          </a:xfrm>
          <a:prstGeom prst="ellipse">
            <a:avLst/>
          </a:prstGeom>
          <a:ln>
            <a:solidFill>
              <a:srgbClr val="000000"/>
            </a:solidFill>
          </a:ln>
        </p:spPr>
      </p:pic>
      <p:sp>
        <p:nvSpPr>
          <p:cNvPr id="143366" name="TextBox 1"/>
          <p:cNvSpPr txBox="1">
            <a:spLocks noChangeArrowheads="1"/>
          </p:cNvSpPr>
          <p:nvPr/>
        </p:nvSpPr>
        <p:spPr bwMode="auto">
          <a:xfrm>
            <a:off x="323850" y="3281363"/>
            <a:ext cx="8712200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ПРЕИМУЩЕСТВА.</a:t>
            </a:r>
          </a:p>
          <a:p>
            <a:pPr>
              <a:lnSpc>
                <a:spcPct val="120000"/>
              </a:lnSpc>
            </a:pPr>
            <a:r>
              <a:rPr lang="ru-RU" b="1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ru-RU" sz="2000" b="1">
                <a:solidFill>
                  <a:srgbClr val="000000"/>
                </a:solidFill>
                <a:latin typeface="Calibri" pitchFamily="34" charset="0"/>
              </a:rPr>
              <a:t>Обладая относительно невысокой чувствительностью, они, тем не менее, сохраняют свою актуальность, так как:</a:t>
            </a:r>
          </a:p>
          <a:p>
            <a:pPr>
              <a:lnSpc>
                <a:spcPct val="120000"/>
              </a:lnSpc>
            </a:pPr>
            <a:r>
              <a:rPr lang="ru-RU" sz="2000" b="1">
                <a:solidFill>
                  <a:srgbClr val="000000"/>
                </a:solidFill>
                <a:latin typeface="Calibri" pitchFamily="34" charset="0"/>
              </a:rPr>
              <a:t>	легко доступны,</a:t>
            </a:r>
          </a:p>
          <a:p>
            <a:pPr>
              <a:lnSpc>
                <a:spcPct val="120000"/>
              </a:lnSpc>
            </a:pPr>
            <a:r>
              <a:rPr lang="ru-RU" sz="2000" b="1">
                <a:solidFill>
                  <a:srgbClr val="000000"/>
                </a:solidFill>
                <a:latin typeface="Calibri" pitchFamily="34" charset="0"/>
              </a:rPr>
              <a:t>	не требуют сложного аналитического лабораторного оборудования,</a:t>
            </a:r>
          </a:p>
          <a:p>
            <a:pPr>
              <a:lnSpc>
                <a:spcPct val="120000"/>
              </a:lnSpc>
            </a:pPr>
            <a:r>
              <a:rPr lang="ru-RU" sz="2000" b="1">
                <a:solidFill>
                  <a:srgbClr val="000000"/>
                </a:solidFill>
                <a:latin typeface="Calibri" pitchFamily="34" charset="0"/>
              </a:rPr>
              <a:t>	позволяют быстро выявлять наиболее эпидемически опасных больных туберкулезом</a:t>
            </a:r>
          </a:p>
          <a:p>
            <a:pPr>
              <a:lnSpc>
                <a:spcPct val="120000"/>
              </a:lnSpc>
            </a:pPr>
            <a:r>
              <a:rPr lang="ru-RU" sz="2000" b="1">
                <a:solidFill>
                  <a:srgbClr val="000000"/>
                </a:solidFill>
                <a:latin typeface="Calibri" pitchFamily="34" charset="0"/>
              </a:rPr>
              <a:t>	и оценивать массивность бактериовыделения.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Box 6"/>
          <p:cNvSpPr txBox="1">
            <a:spLocks noChangeArrowheads="1"/>
          </p:cNvSpPr>
          <p:nvPr/>
        </p:nvSpPr>
        <p:spPr bwMode="auto">
          <a:xfrm>
            <a:off x="1012825" y="287338"/>
            <a:ext cx="72167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7030A0"/>
                </a:solidFill>
                <a:latin typeface="Calibri" pitchFamily="34" charset="0"/>
              </a:rPr>
              <a:t>Методы культивирования (посева)</a:t>
            </a:r>
          </a:p>
          <a:p>
            <a:pPr algn="ctr"/>
            <a:r>
              <a:rPr lang="ru-RU" sz="2400" b="1">
                <a:solidFill>
                  <a:srgbClr val="7030A0"/>
                </a:solidFill>
                <a:latin typeface="Calibri" pitchFamily="34" charset="0"/>
              </a:rPr>
              <a:t>микобактерий туберкулеза</a:t>
            </a:r>
          </a:p>
          <a:p>
            <a:pPr algn="ctr"/>
            <a:r>
              <a:rPr lang="ru-RU" sz="1600" b="1">
                <a:solidFill>
                  <a:srgbClr val="C00000"/>
                </a:solidFill>
                <a:latin typeface="Calibri" pitchFamily="34" charset="0"/>
              </a:rPr>
              <a:t>(преимущества перед микроскопией)</a:t>
            </a:r>
          </a:p>
        </p:txBody>
      </p:sp>
      <p:sp>
        <p:nvSpPr>
          <p:cNvPr id="144386" name="TextBox 7"/>
          <p:cNvSpPr txBox="1">
            <a:spLocks noChangeArrowheads="1"/>
          </p:cNvSpPr>
          <p:nvPr/>
        </p:nvSpPr>
        <p:spPr bwMode="auto">
          <a:xfrm>
            <a:off x="755650" y="1484313"/>
            <a:ext cx="792003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ru-RU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ru-RU" sz="2000" b="1">
                <a:solidFill>
                  <a:srgbClr val="000000"/>
                </a:solidFill>
                <a:latin typeface="Calibri" pitchFamily="34" charset="0"/>
              </a:rPr>
              <a:t>Предел обнаружения значительно выше: выявление наличия нескольких сотен и даже десятков жизнеспособных микобактерий (МБ) в 1 мл исследуемого материала.</a:t>
            </a:r>
          </a:p>
          <a:p>
            <a:pPr>
              <a:lnSpc>
                <a:spcPct val="120000"/>
              </a:lnSpc>
            </a:pPr>
            <a:endParaRPr lang="ru-RU" sz="800">
              <a:solidFill>
                <a:srgbClr val="000000"/>
              </a:solidFill>
              <a:latin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ru-RU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ru-RU" sz="2000" b="1">
                <a:solidFill>
                  <a:srgbClr val="000000"/>
                </a:solidFill>
                <a:latin typeface="Calibri" pitchFamily="34" charset="0"/>
              </a:rPr>
              <a:t>Диагностическая чувствительность методов культивирования МБТ достигает 70-80% среди впервые выявленных больных туберкулезом легких.</a:t>
            </a:r>
          </a:p>
          <a:p>
            <a:pPr>
              <a:lnSpc>
                <a:spcPct val="120000"/>
              </a:lnSpc>
            </a:pPr>
            <a:endParaRPr lang="ru-RU" sz="800">
              <a:solidFill>
                <a:srgbClr val="000000"/>
              </a:solidFill>
              <a:latin typeface="Calibri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ru-RU" sz="2000" b="1">
                <a:solidFill>
                  <a:srgbClr val="000000"/>
                </a:solidFill>
                <a:latin typeface="Calibri" pitchFamily="34" charset="0"/>
              </a:rPr>
              <a:t>Методы культивирования МБТ позволяют выделить культуру возбудителя, необходимую для определения его видовой принадлежности, дифференцировать МБТ от НТМБ и неспецифической микрофлоры и определения спектра лекарственной чувствительности.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2487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7030A0"/>
                </a:solidFill>
              </a:rPr>
              <a:t>МЕТОДЫ КУЛЬТИВИРОВАНИЯ (ПОСЕВА)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МИКОБАКТЕРИЙ ТУБЕРКУЛЕЗА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45410" name="Текст 2"/>
          <p:cNvSpPr>
            <a:spLocks noGrp="1"/>
          </p:cNvSpPr>
          <p:nvPr>
            <p:ph type="body" idx="1"/>
          </p:nvPr>
        </p:nvSpPr>
        <p:spPr>
          <a:xfrm>
            <a:off x="457200" y="1412875"/>
            <a:ext cx="3532188" cy="1536700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z="1800" smtClean="0"/>
              <a:t>Методы культивирования микобактерий туберкулеза на плотных питательных средах.</a:t>
            </a:r>
          </a:p>
          <a:p>
            <a:pPr algn="ctr" eaLnBrk="1" hangingPunct="1"/>
            <a:r>
              <a:rPr lang="ru-RU" sz="1800" smtClean="0">
                <a:solidFill>
                  <a:srgbClr val="002060"/>
                </a:solidFill>
              </a:rPr>
              <a:t>(питательная среда Левенштейна-Йенсена, Финн-</a:t>
            </a:r>
            <a:r>
              <a:rPr lang="en-US" sz="1800" smtClean="0">
                <a:solidFill>
                  <a:srgbClr val="002060"/>
                </a:solidFill>
              </a:rPr>
              <a:t>II</a:t>
            </a:r>
            <a:r>
              <a:rPr lang="ru-RU" sz="1800" smtClean="0">
                <a:solidFill>
                  <a:srgbClr val="002060"/>
                </a:solidFill>
              </a:rPr>
              <a:t>.)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289300"/>
            <a:ext cx="3532188" cy="258762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/>
              <a:t>В </a:t>
            </a:r>
            <a:r>
              <a:rPr lang="ru-RU" sz="1800" b="1" dirty="0"/>
              <a:t>среднем, при посеве диагностического материала от впервые выявленных больных для получения роста МБТ на плотных питательных средах требуется 21-36 </a:t>
            </a:r>
            <a:r>
              <a:rPr lang="ru-RU" sz="1800" b="1" dirty="0" smtClean="0"/>
              <a:t>дней.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/>
              <a:t>до получения отрицательного результата - </a:t>
            </a:r>
            <a:r>
              <a:rPr lang="ru-RU" sz="1800" b="1" dirty="0" smtClean="0"/>
              <a:t>90 дней.</a:t>
            </a:r>
            <a:endParaRPr lang="ru-RU" sz="18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200" dirty="0"/>
          </a:p>
        </p:txBody>
      </p:sp>
      <p:sp>
        <p:nvSpPr>
          <p:cNvPr id="145412" name="Текст 4"/>
          <p:cNvSpPr>
            <a:spLocks noGrp="1"/>
          </p:cNvSpPr>
          <p:nvPr>
            <p:ph type="body" sz="quarter" idx="3"/>
          </p:nvPr>
        </p:nvSpPr>
        <p:spPr>
          <a:xfrm>
            <a:off x="4764088" y="1412875"/>
            <a:ext cx="3892550" cy="1536700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z="1800" smtClean="0"/>
              <a:t>Культивирование микобактерий туберкулеза в жидкой питательной среде в автоматизированной системе учета роста микроорганизмов.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356100" y="3289300"/>
            <a:ext cx="4464050" cy="3235325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/>
              <a:t>В среднем, при посеве диагностического материала от впервые выявленных больных для получения роста </a:t>
            </a:r>
            <a:r>
              <a:rPr lang="ru-RU" sz="1800" b="1" dirty="0" smtClean="0"/>
              <a:t>МБТ </a:t>
            </a:r>
            <a:r>
              <a:rPr lang="ru-RU" sz="1800" b="1" dirty="0"/>
              <a:t>на жидких </a:t>
            </a:r>
            <a:r>
              <a:rPr lang="ru-RU" sz="1800" b="1" dirty="0" smtClean="0"/>
              <a:t>питательных </a:t>
            </a:r>
            <a:r>
              <a:rPr lang="ru-RU" sz="1800" b="1" dirty="0"/>
              <a:t>средах - 12-22 дня</a:t>
            </a:r>
            <a:r>
              <a:rPr lang="ru-RU" sz="1800" b="1" dirty="0" smtClean="0"/>
              <a:t>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/>
              <a:t>до </a:t>
            </a:r>
            <a:r>
              <a:rPr lang="ru-RU" sz="1800" b="1" dirty="0" smtClean="0"/>
              <a:t>получения </a:t>
            </a:r>
            <a:r>
              <a:rPr lang="ru-RU" sz="1800" b="1" dirty="0"/>
              <a:t>отрицательного результата - </a:t>
            </a:r>
            <a:r>
              <a:rPr lang="ru-RU" sz="1800" b="1" dirty="0" smtClean="0"/>
              <a:t>46 дней.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/>
              <a:t>Культивирование микроорганизмов в жидкой питательной среде повышает выявление микобактерий примерно на 10% по сравнению с выявлением на плотных питательных </a:t>
            </a:r>
            <a:r>
              <a:rPr lang="ru-RU" sz="1800" b="1" dirty="0" smtClean="0"/>
              <a:t>средах.</a:t>
            </a:r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288" y="1698625"/>
            <a:ext cx="8569325" cy="792163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7030A0"/>
                </a:solidFill>
              </a:rPr>
              <a:t>МЕТОДЫ ОПРЕДЕЛЕНИЯ ЛЕКАРСТВЕННОЙ ЧУВСТВИТЕЛЬНОСТИ</a:t>
            </a:r>
            <a:r>
              <a:rPr lang="ru-RU" sz="2200" dirty="0" smtClean="0">
                <a:solidFill>
                  <a:srgbClr val="7030A0"/>
                </a:solidFill>
              </a:rPr>
              <a:t/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МИКОБАКТЕРИЙ ТУБЕРКУЛЕЗА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395288" y="2708275"/>
            <a:ext cx="3709987" cy="12954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Метод </a:t>
            </a:r>
            <a:r>
              <a:rPr lang="ru-RU" sz="2000" b="1" dirty="0"/>
              <a:t>абсолютных концентраций на плотной питательной среде Левенштейна-</a:t>
            </a:r>
            <a:r>
              <a:rPr lang="ru-RU" sz="2000" b="1" dirty="0" err="1"/>
              <a:t>Йенсена</a:t>
            </a:r>
            <a:r>
              <a:rPr lang="ru-RU" sz="2000" b="1" dirty="0"/>
              <a:t>;</a:t>
            </a: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4392613" y="2693988"/>
            <a:ext cx="4464050" cy="1295400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Модифицированный </a:t>
            </a:r>
            <a:r>
              <a:rPr lang="ru-RU" sz="2000" b="1" dirty="0"/>
              <a:t>метод пропорций в жидкой питательной среде в системе с автоматизированным учетом </a:t>
            </a:r>
            <a:r>
              <a:rPr lang="ru-RU" sz="2000" b="1" dirty="0" smtClean="0"/>
              <a:t>роста;</a:t>
            </a:r>
            <a:endParaRPr lang="ru-RU" sz="2000" b="1" dirty="0"/>
          </a:p>
        </p:txBody>
      </p:sp>
      <p:sp>
        <p:nvSpPr>
          <p:cNvPr id="146436" name="TextBox 11"/>
          <p:cNvSpPr txBox="1">
            <a:spLocks noChangeArrowheads="1"/>
          </p:cNvSpPr>
          <p:nvPr/>
        </p:nvSpPr>
        <p:spPr bwMode="auto">
          <a:xfrm>
            <a:off x="595313" y="180975"/>
            <a:ext cx="8024812" cy="12001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Calibri" pitchFamily="34" charset="0"/>
              </a:rPr>
              <a:t>ПРОВЕДЕНИЕ ПРОТИВОТУБЕРКУЛЕЗНОЙ ХИМИОТЕРАПИИ</a:t>
            </a:r>
          </a:p>
          <a:p>
            <a:pPr algn="ctr"/>
            <a:r>
              <a:rPr lang="ru-RU" sz="2400" b="1">
                <a:solidFill>
                  <a:srgbClr val="FF0000"/>
                </a:solidFill>
                <a:latin typeface="Calibri" pitchFamily="34" charset="0"/>
              </a:rPr>
              <a:t> БЕЗ ОПРЕДЕЛЕНИЯ </a:t>
            </a: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ЛЕКАРСТВЕННОЙ УСТОЙЧИВОСТИ</a:t>
            </a:r>
            <a:r>
              <a:rPr lang="ru-RU" sz="2400" b="1">
                <a:solidFill>
                  <a:srgbClr val="FF0000"/>
                </a:solidFill>
                <a:latin typeface="Calibri" pitchFamily="34" charset="0"/>
              </a:rPr>
              <a:t> МБТ</a:t>
            </a:r>
          </a:p>
          <a:p>
            <a:pPr algn="ctr"/>
            <a:r>
              <a:rPr lang="ru-RU" sz="2400" b="1">
                <a:solidFill>
                  <a:srgbClr val="FF0000"/>
                </a:solidFill>
                <a:latin typeface="Calibri" pitchFamily="34" charset="0"/>
              </a:rPr>
              <a:t>К ПРЕПАРАТАМ НЕДОПУСТИМО.</a:t>
            </a:r>
          </a:p>
        </p:txBody>
      </p:sp>
      <p:pic>
        <p:nvPicPr>
          <p:cNvPr id="146437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4243388"/>
            <a:ext cx="3095625" cy="232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6438" name="Рисунок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206875"/>
            <a:ext cx="3240087" cy="2389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>
                <a:solidFill>
                  <a:srgbClr val="7030A0"/>
                </a:solidFill>
              </a:rPr>
              <a:t>Молекулярно-генетические методы выявления ДНК микобактерий туберкулеза</a:t>
            </a:r>
            <a:endParaRPr lang="ru-RU" sz="3200" smtClean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87450" y="1600200"/>
            <a:ext cx="7499350" cy="2405063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b="1" dirty="0" smtClean="0"/>
              <a:t>А</a:t>
            </a:r>
            <a:r>
              <a:rPr lang="ru-RU" sz="2600" b="1" dirty="0"/>
              <a:t>. Выявление генетических маркеров МБТ. </a:t>
            </a:r>
            <a:r>
              <a:rPr lang="ru-RU" sz="2000" b="1" dirty="0"/>
              <a:t>	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b="1" dirty="0"/>
              <a:t> </a:t>
            </a:r>
            <a:r>
              <a:rPr lang="ru-RU" sz="2600" b="1" dirty="0" smtClean="0"/>
              <a:t>Б</a:t>
            </a:r>
            <a:r>
              <a:rPr lang="ru-RU" sz="2600" b="1" dirty="0"/>
              <a:t>. Определения лекарственной устойчивости МБТ.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>
                <a:solidFill>
                  <a:srgbClr val="006600"/>
                </a:solidFill>
              </a:rPr>
              <a:t>		</a:t>
            </a:r>
            <a:r>
              <a:rPr lang="ru-RU" sz="2400" b="1" dirty="0" smtClean="0">
                <a:solidFill>
                  <a:srgbClr val="5C2C04"/>
                </a:solidFill>
              </a:rPr>
              <a:t>- </a:t>
            </a:r>
            <a:r>
              <a:rPr lang="ru-RU" sz="2400" b="1" dirty="0" err="1" smtClean="0">
                <a:solidFill>
                  <a:srgbClr val="5C2C04"/>
                </a:solidFill>
              </a:rPr>
              <a:t>Гибридизационные</a:t>
            </a:r>
            <a:r>
              <a:rPr lang="ru-RU" sz="2400" b="1" dirty="0" smtClean="0">
                <a:solidFill>
                  <a:srgbClr val="5C2C04"/>
                </a:solidFill>
              </a:rPr>
              <a:t> </a:t>
            </a:r>
            <a:r>
              <a:rPr lang="ru-RU" sz="2400" b="1" dirty="0">
                <a:solidFill>
                  <a:srgbClr val="5C2C04"/>
                </a:solidFill>
              </a:rPr>
              <a:t>технологии.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>
                <a:solidFill>
                  <a:srgbClr val="5C2C04"/>
                </a:solidFill>
              </a:rPr>
              <a:t>		</a:t>
            </a:r>
            <a:r>
              <a:rPr lang="ru-RU" sz="2400" b="1" dirty="0" smtClean="0">
                <a:solidFill>
                  <a:srgbClr val="5C2C04"/>
                </a:solidFill>
              </a:rPr>
              <a:t>- Мультиплексная </a:t>
            </a:r>
            <a:r>
              <a:rPr lang="ru-RU" sz="2400" b="1" dirty="0">
                <a:solidFill>
                  <a:srgbClr val="5C2C04"/>
                </a:solidFill>
              </a:rPr>
              <a:t>ПЦР в режиме реального </a:t>
            </a:r>
            <a:r>
              <a:rPr lang="ru-RU" sz="2400" b="1" dirty="0" smtClean="0">
                <a:solidFill>
                  <a:srgbClr val="5C2C04"/>
                </a:solidFill>
              </a:rPr>
              <a:t>					времени</a:t>
            </a:r>
            <a:endParaRPr lang="ru-RU" sz="2400" b="1" dirty="0">
              <a:solidFill>
                <a:srgbClr val="5C2C04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>
                <a:solidFill>
                  <a:srgbClr val="5C2C04"/>
                </a:solidFill>
              </a:rPr>
              <a:t>		</a:t>
            </a:r>
            <a:r>
              <a:rPr lang="ru-RU" sz="2400" b="1" dirty="0" smtClean="0">
                <a:solidFill>
                  <a:srgbClr val="5C2C04"/>
                </a:solidFill>
              </a:rPr>
              <a:t>- Картриджа </a:t>
            </a:r>
            <a:r>
              <a:rPr lang="ru-RU" sz="2400" b="1" dirty="0">
                <a:solidFill>
                  <a:srgbClr val="5C2C04"/>
                </a:solidFill>
              </a:rPr>
              <a:t>технология</a:t>
            </a:r>
            <a:r>
              <a:rPr lang="ru-RU" sz="2400" dirty="0">
                <a:solidFill>
                  <a:srgbClr val="5C2C04"/>
                </a:solidFill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/>
          </a:p>
        </p:txBody>
      </p:sp>
      <p:pic>
        <p:nvPicPr>
          <p:cNvPr id="147459" name="Picture 7" descr="дн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4256088"/>
            <a:ext cx="1490662" cy="2147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7460" name="Picture 8" descr="пц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4221163"/>
            <a:ext cx="1990725" cy="2217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Заголовок 4"/>
          <p:cNvSpPr>
            <a:spLocks noGrp="1"/>
          </p:cNvSpPr>
          <p:nvPr>
            <p:ph type="title"/>
          </p:nvPr>
        </p:nvSpPr>
        <p:spPr>
          <a:xfrm>
            <a:off x="1692275" y="476250"/>
            <a:ext cx="7005638" cy="4318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7030A0"/>
                </a:solidFill>
              </a:rPr>
              <a:t>Лучевые методы диагностики</a:t>
            </a:r>
            <a:endParaRPr lang="ru-RU" sz="3600" smtClean="0">
              <a:solidFill>
                <a:srgbClr val="7030A0"/>
              </a:solidFill>
            </a:endParaRPr>
          </a:p>
        </p:txBody>
      </p:sp>
      <p:sp>
        <p:nvSpPr>
          <p:cNvPr id="149506" name="TextBox 5"/>
          <p:cNvSpPr txBox="1">
            <a:spLocks noChangeArrowheads="1"/>
          </p:cNvSpPr>
          <p:nvPr/>
        </p:nvSpPr>
        <p:spPr bwMode="auto">
          <a:xfrm>
            <a:off x="2987675" y="1311275"/>
            <a:ext cx="580390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200" b="1">
                <a:solidFill>
                  <a:srgbClr val="000000"/>
                </a:solidFill>
                <a:latin typeface="Calibri" pitchFamily="34" charset="0"/>
              </a:rPr>
              <a:t>Рентгенография цифровая или аналоговая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200" b="1">
                <a:solidFill>
                  <a:srgbClr val="000000"/>
                </a:solidFill>
                <a:latin typeface="Calibri" pitchFamily="34" charset="0"/>
              </a:rPr>
              <a:t>Спиральная компьютерная томография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200" b="1">
                <a:solidFill>
                  <a:srgbClr val="000000"/>
                </a:solidFill>
                <a:latin typeface="Calibri" pitchFamily="34" charset="0"/>
              </a:rPr>
              <a:t>Рентгенконтрастные методы исследования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200" b="1">
                <a:solidFill>
                  <a:srgbClr val="000000"/>
                </a:solidFill>
                <a:latin typeface="Calibri" pitchFamily="34" charset="0"/>
              </a:rPr>
              <a:t>Магнитно-резонансная томография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ru-RU" sz="2200" b="1">
                <a:solidFill>
                  <a:srgbClr val="000000"/>
                </a:solidFill>
                <a:latin typeface="Calibri" pitchFamily="34" charset="0"/>
              </a:rPr>
              <a:t>Ультразвуковое исследование.</a:t>
            </a:r>
          </a:p>
        </p:txBody>
      </p:sp>
      <p:pic>
        <p:nvPicPr>
          <p:cNvPr id="149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4292600"/>
            <a:ext cx="2984500" cy="199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9508" name="Picture 3" descr="C:\Users\tech\Desktop\Сестры ФУВ\Сестры фтизиатрия фото\ТПпер КВ фото дмстр\Герасимович обзор ди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196975"/>
            <a:ext cx="2203450" cy="2030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9509" name="Picture 4" descr="C:\Users\tech\Desktop\Сестры ФУВ\Сестры фтизиатрия фото\Бронхоскопия сестры\Бронхоэктазы МСКТ\se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025" y="3840163"/>
            <a:ext cx="2232025" cy="223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Заголовок 4"/>
          <p:cNvSpPr>
            <a:spLocks noGrp="1"/>
          </p:cNvSpPr>
          <p:nvPr>
            <p:ph type="title"/>
          </p:nvPr>
        </p:nvSpPr>
        <p:spPr>
          <a:xfrm>
            <a:off x="303213" y="280988"/>
            <a:ext cx="7869237" cy="4318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7030A0"/>
                </a:solidFill>
              </a:rPr>
              <a:t>Лучевые методы диагностики</a:t>
            </a:r>
            <a:endParaRPr lang="ru-RU" sz="3600" smtClean="0">
              <a:solidFill>
                <a:srgbClr val="7030A0"/>
              </a:solidFill>
            </a:endParaRPr>
          </a:p>
        </p:txBody>
      </p:sp>
      <p:sp>
        <p:nvSpPr>
          <p:cNvPr id="150530" name="TextBox 5"/>
          <p:cNvSpPr txBox="1">
            <a:spLocks noChangeArrowheads="1"/>
          </p:cNvSpPr>
          <p:nvPr/>
        </p:nvSpPr>
        <p:spPr bwMode="auto">
          <a:xfrm>
            <a:off x="3597275" y="1876377"/>
            <a:ext cx="4846638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5C2C04"/>
                </a:solidFill>
                <a:latin typeface="Calibri" pitchFamily="34" charset="0"/>
              </a:rPr>
              <a:t>РЕНТГЕНОГРАФИЯ ЦИФРОВАЯ</a:t>
            </a:r>
          </a:p>
          <a:p>
            <a:pPr algn="ctr"/>
            <a:r>
              <a:rPr lang="ru-RU" sz="2800" b="1">
                <a:solidFill>
                  <a:srgbClr val="5C2C04"/>
                </a:solidFill>
                <a:latin typeface="Calibri" pitchFamily="34" charset="0"/>
              </a:rPr>
              <a:t>ИЛИ  АНАЛОГОВАЯ</a:t>
            </a:r>
          </a:p>
        </p:txBody>
      </p:sp>
      <p:pic>
        <p:nvPicPr>
          <p:cNvPr id="150531" name="Picture 3" descr="C:\Users\tech\Desktop\Сестры ФУВ\Сестры фтизиатрия фото\ТПпер КВ фото дмстр\Герасимович обзор ди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700213"/>
            <a:ext cx="2205037" cy="2030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0532" name="Picture 2" descr="C:\Users\tech\Desktop\Сестры ФУВ\Сестры фтизиатрия фото\Цифровая рентгенолог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238" y="4027488"/>
            <a:ext cx="2674937" cy="210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0533" name="TextBox 1"/>
          <p:cNvSpPr txBox="1">
            <a:spLocks noChangeArrowheads="1"/>
          </p:cNvSpPr>
          <p:nvPr/>
        </p:nvSpPr>
        <p:spPr bwMode="auto">
          <a:xfrm>
            <a:off x="3597275" y="3646455"/>
            <a:ext cx="5240338" cy="2185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Calibri" pitchFamily="34" charset="0"/>
              </a:rPr>
              <a:t>Обзорная рентгенография остается основным методом первичного обследования пациентов.</a:t>
            </a:r>
          </a:p>
          <a:p>
            <a:pPr algn="ctr"/>
            <a:endParaRPr lang="ru-RU" sz="800" b="1" dirty="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Calibri" pitchFamily="34" charset="0"/>
              </a:rPr>
              <a:t>Это обусловлено небольшой лучевой нагрузкой на пациента и низкой стоимостью исследования.</a:t>
            </a:r>
          </a:p>
          <a:p>
            <a:pPr algn="ctr"/>
            <a:endParaRPr lang="ru-RU" sz="8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4938" y="1025525"/>
            <a:ext cx="6515100" cy="3238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b="1" spc="225" dirty="0">
                <a:solidFill>
                  <a:srgbClr val="7030A0"/>
                </a:solidFill>
              </a:rPr>
              <a:t>ЛУЧЕВЫЕ МЕТОДЫ ДИАГНОСТИКИ</a:t>
            </a:r>
            <a:endParaRPr lang="ru-RU" sz="2700" spc="225" dirty="0">
              <a:solidFill>
                <a:srgbClr val="7030A0"/>
              </a:solidFill>
            </a:endParaRPr>
          </a:p>
        </p:txBody>
      </p:sp>
      <p:pic>
        <p:nvPicPr>
          <p:cNvPr id="15155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50" y="1500188"/>
            <a:ext cx="4732338" cy="3548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762375" y="2668588"/>
            <a:ext cx="5184775" cy="24701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50" b="1" dirty="0">
                <a:solidFill>
                  <a:prstClr val="black"/>
                </a:solidFill>
                <a:latin typeface="+mn-lt"/>
              </a:rPr>
              <a:t>Компьютерная томография позволяет без увеличения лучевой нагрузки установить локализацию, протяженность, осложнения туберкулезного процесса.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" b="1" dirty="0">
              <a:solidFill>
                <a:prstClr val="black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50" b="1" dirty="0">
                <a:solidFill>
                  <a:prstClr val="black"/>
                </a:solidFill>
                <a:latin typeface="+mn-lt"/>
              </a:rPr>
              <a:t>При этом технология спирального сканирования дает возможность строить трехмерные изображения исследуемых структур, включая скрытые для классической рентгенологии зоны и избежать эффекта суммации</a:t>
            </a:r>
            <a:r>
              <a:rPr lang="ru-RU" sz="1500" b="1" dirty="0">
                <a:solidFill>
                  <a:prstClr val="black"/>
                </a:solidFill>
                <a:latin typeface="+mn-lt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78275" y="1720850"/>
            <a:ext cx="4575175" cy="576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00" b="1" spc="225" dirty="0">
                <a:solidFill>
                  <a:srgbClr val="5C2C04"/>
                </a:solidFill>
                <a:latin typeface="+mn-lt"/>
              </a:rPr>
              <a:t>КОМПЬЮТЕРНАЯ ТОМОГРАФИЯ</a:t>
            </a:r>
          </a:p>
        </p:txBody>
      </p:sp>
      <p:pic>
        <p:nvPicPr>
          <p:cNvPr id="15155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3" y="3752850"/>
            <a:ext cx="1911350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8025" y="1285875"/>
            <a:ext cx="4400550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7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288" y="1285875"/>
            <a:ext cx="3455987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Рисунок 1"/>
          <p:cNvPicPr>
            <a:picLocks noChangeAspect="1"/>
          </p:cNvPicPr>
          <p:nvPr/>
        </p:nvPicPr>
        <p:blipFill>
          <a:blip r:embed="rId2"/>
          <a:srcRect l="8443" t="40984" r="15572"/>
          <a:stretch>
            <a:fillRect/>
          </a:stretch>
        </p:blipFill>
        <p:spPr bwMode="auto">
          <a:xfrm>
            <a:off x="1385888" y="1052513"/>
            <a:ext cx="60356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7850" y="1062038"/>
            <a:ext cx="7772400" cy="6191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600" b="1" smtClean="0">
                <a:solidFill>
                  <a:srgbClr val="7030A0"/>
                </a:solidFill>
                <a:latin typeface="Calibri" pitchFamily="34" charset="0"/>
              </a:rPr>
              <a:t>ЦЕЛЬ</a:t>
            </a:r>
          </a:p>
        </p:txBody>
      </p:sp>
      <p:sp>
        <p:nvSpPr>
          <p:cNvPr id="13414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55650" y="1773238"/>
            <a:ext cx="7772400" cy="107950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 typeface="Arial" charset="0"/>
              <a:buNone/>
            </a:pPr>
            <a:r>
              <a:rPr lang="ru-RU" altLang="ru-RU" sz="3200" b="1" smtClean="0"/>
              <a:t>Получение знаний по выявлению и профилактике туберкулеза</a:t>
            </a:r>
          </a:p>
        </p:txBody>
      </p:sp>
      <p:sp>
        <p:nvSpPr>
          <p:cNvPr id="134147" name="Номер слайда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E660D912-9979-4C41-8A48-E8A367CEFF9B}" type="slidenum">
              <a:rPr lang="ru-RU" altLang="ru-RU" sz="1400">
                <a:latin typeface="Times New Roman" pitchFamily="18" charset="0"/>
                <a:cs typeface="Arial" charset="0"/>
              </a:rPr>
              <a:pPr algn="r"/>
              <a:t>2</a:t>
            </a:fld>
            <a:endParaRPr lang="ru-RU" altLang="ru-RU" sz="140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288" y="1430338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6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75" y="1430338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7030A0"/>
                </a:solidFill>
              </a:rPr>
              <a:t>Лучевые методы диагностики</a:t>
            </a:r>
            <a:endParaRPr lang="ru-RU" sz="3600" smtClean="0"/>
          </a:p>
        </p:txBody>
      </p:sp>
      <p:pic>
        <p:nvPicPr>
          <p:cNvPr id="155650" name="Picture 2" descr="C:\Users\tech\Desktop\Сестры ФУВ\Сестры фтизиатрия фото\УЗИ аппарат\DSC_54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4254500"/>
            <a:ext cx="3352800" cy="223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5651" name="TextBox 2"/>
          <p:cNvSpPr txBox="1">
            <a:spLocks noChangeArrowheads="1"/>
          </p:cNvSpPr>
          <p:nvPr/>
        </p:nvSpPr>
        <p:spPr bwMode="auto">
          <a:xfrm>
            <a:off x="3127375" y="1087438"/>
            <a:ext cx="5559425" cy="73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>
                <a:solidFill>
                  <a:srgbClr val="5C2C04"/>
                </a:solidFill>
                <a:latin typeface="Calibri" pitchFamily="34" charset="0"/>
              </a:rPr>
              <a:t>УЛЬТРАЗВУКОВОЕ ИССЛЕДОВАНИЕ</a:t>
            </a:r>
          </a:p>
        </p:txBody>
      </p:sp>
      <p:sp>
        <p:nvSpPr>
          <p:cNvPr id="155652" name="TextBox 3"/>
          <p:cNvSpPr txBox="1">
            <a:spLocks noChangeArrowheads="1"/>
          </p:cNvSpPr>
          <p:nvPr/>
        </p:nvSpPr>
        <p:spPr bwMode="auto">
          <a:xfrm>
            <a:off x="3927475" y="2071688"/>
            <a:ext cx="4392613" cy="193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000000"/>
                </a:solidFill>
                <a:latin typeface="Calibri" pitchFamily="34" charset="0"/>
              </a:rPr>
              <a:t>При внелегочных локализациях УЗИ исследование считается одним из основных методов и широко используется при диагностике урогенитального, костного туберкулеза</a:t>
            </a:r>
          </a:p>
        </p:txBody>
      </p:sp>
      <p:pic>
        <p:nvPicPr>
          <p:cNvPr id="155653" name="Picture 3" descr="C:\Users\tech\Desktop\Сестры ФУВ\Сестры фтизиатрия фото\УЗИ аппарат\DSC_54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57325"/>
            <a:ext cx="2478088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7030A0"/>
                </a:solidFill>
              </a:rPr>
              <a:t>ПРОФИЛАКТИЧЕСКИЕ ОСМОТРЫ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0113" y="1052513"/>
            <a:ext cx="7272337" cy="5113337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ПРОВОДЯТСЯ НА ОСНОВАНИИ</a:t>
            </a:r>
          </a:p>
          <a:p>
            <a:pPr marL="0" indent="0" algn="ctr"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Приказа </a:t>
            </a:r>
            <a:r>
              <a:rPr lang="ru-RU" sz="2000" b="1" dirty="0"/>
              <a:t>Министерства здравоохранения РФ</a:t>
            </a:r>
            <a:r>
              <a:rPr lang="en-US" sz="2000" b="1" dirty="0"/>
              <a:t>N 124</a:t>
            </a:r>
            <a:r>
              <a:rPr lang="ru-RU" sz="2000" b="1" dirty="0" smtClean="0"/>
              <a:t>н</a:t>
            </a:r>
          </a:p>
          <a:p>
            <a:pPr marL="0" indent="0" algn="ctr"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от </a:t>
            </a:r>
            <a:r>
              <a:rPr lang="ru-RU" sz="2000" b="1" dirty="0"/>
              <a:t>21 марта 2017 г.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7030A0"/>
                </a:solidFill>
              </a:rPr>
              <a:t>«</a:t>
            </a:r>
            <a:r>
              <a:rPr lang="ru-RU" sz="2000" b="1" i="1" dirty="0">
                <a:solidFill>
                  <a:srgbClr val="7030A0"/>
                </a:solidFill>
              </a:rPr>
              <a:t>ОБ УТВЕРЖДЕНИИ ПОРЯДКА И СРОКОВ ПРОВЕДЕНИЯ ПРОФИЛАКТИЧЕСКИХ МЕДИЦИНСКИХ ОСМОТРОВ ГРАЖДАН В </a:t>
            </a:r>
            <a:r>
              <a:rPr lang="ru-RU" sz="2000" b="1" i="1" dirty="0" smtClean="0">
                <a:solidFill>
                  <a:srgbClr val="7030A0"/>
                </a:solidFill>
              </a:rPr>
              <a:t>ЦЕЛЯХ </a:t>
            </a:r>
            <a:r>
              <a:rPr lang="ru-RU" sz="2000" b="1" i="1" dirty="0">
                <a:solidFill>
                  <a:srgbClr val="7030A0"/>
                </a:solidFill>
              </a:rPr>
              <a:t>ВЫЯВЛЕНИЯ ТУБЕРКУЛЕЗА</a:t>
            </a:r>
            <a:r>
              <a:rPr lang="ru-RU" sz="2000" b="1" i="1" dirty="0" smtClean="0">
                <a:solidFill>
                  <a:srgbClr val="7030A0"/>
                </a:solidFill>
              </a:rPr>
              <a:t>»</a:t>
            </a:r>
          </a:p>
          <a:p>
            <a:pPr marL="0" indent="0" algn="ctr"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/>
              <a:t>Необходимым предварительным условием медицинского вмешательства, которым является профилактическое обследование, является дача обследуемым или его законным представителем информированного добровольного согласия на медицинское вмешательство с соблюдением требований, установленных</a:t>
            </a:r>
          </a:p>
          <a:p>
            <a:pPr marL="0" indent="0"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/>
              <a:t>статьей 20 Федерального закона от 21 ноября 2011 г. N 323-ФЗ</a:t>
            </a:r>
          </a:p>
          <a:p>
            <a:pPr marL="0" indent="0" algn="ctr"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i="1" dirty="0">
                <a:solidFill>
                  <a:srgbClr val="7030A0"/>
                </a:solidFill>
              </a:rPr>
              <a:t>«ОБ ОСНОВАХ ОХРАНЫ ЗДОРОВЬЯ ГРАЖДАН В РОССИЙСКОЙ ФЕДЕРАЦИИ</a:t>
            </a:r>
            <a:r>
              <a:rPr lang="ru-RU" sz="2000" b="1" i="1" dirty="0" smtClean="0">
                <a:solidFill>
                  <a:srgbClr val="7030A0"/>
                </a:solidFill>
              </a:rPr>
              <a:t>.»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87375" y="720725"/>
            <a:ext cx="8229600" cy="4887913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ru-RU" sz="3200" b="1" smtClean="0">
                <a:solidFill>
                  <a:srgbClr val="7030A0"/>
                </a:solidFill>
              </a:rPr>
              <a:t>Задача методов обследования (выявления) применяемых при профилактических осмотрах:</a:t>
            </a:r>
            <a:br>
              <a:rPr lang="ru-RU" sz="3200" b="1" smtClean="0">
                <a:solidFill>
                  <a:srgbClr val="7030A0"/>
                </a:solidFill>
              </a:rPr>
            </a:br>
            <a:r>
              <a:rPr lang="ru-RU" sz="3200" b="1" smtClean="0">
                <a:solidFill>
                  <a:srgbClr val="7030A0"/>
                </a:solidFill>
              </a:rPr>
              <a:t>выявить у обследуемых симптомы  подозрительные на заболевания, а затем применяя методы диагностики мы окончательно диагностируем заболевание или его отвергаем</a:t>
            </a:r>
            <a:r>
              <a:rPr lang="ru-RU" sz="3600" b="1" smtClean="0">
                <a:solidFill>
                  <a:srgbClr val="7030A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Заголовок 1"/>
          <p:cNvSpPr>
            <a:spLocks noGrp="1"/>
          </p:cNvSpPr>
          <p:nvPr>
            <p:ph type="title"/>
          </p:nvPr>
        </p:nvSpPr>
        <p:spPr>
          <a:xfrm>
            <a:off x="457200" y="468313"/>
            <a:ext cx="8229600" cy="1481137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7030A0"/>
                </a:solidFill>
              </a:rPr>
              <a:t>Методы обследования (выявления) применяемые при профилактических осмотрах</a:t>
            </a:r>
            <a:r>
              <a:rPr lang="ru-RU" sz="3600" b="1" smtClean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5263" y="2408238"/>
            <a:ext cx="7016750" cy="3730625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ru-RU" sz="2800" b="1" dirty="0" smtClean="0"/>
              <a:t>А) ЛЕГКОДОСТУПНЫ</a:t>
            </a:r>
          </a:p>
          <a:p>
            <a:pPr marL="0" indent="0" eaLnBrk="1" hangingPunct="1">
              <a:buFont typeface="Arial" charset="0"/>
              <a:buNone/>
            </a:pPr>
            <a:endParaRPr lang="ru-RU" sz="2000" b="1" dirty="0" smtClean="0"/>
          </a:p>
          <a:p>
            <a:pPr marL="0" indent="0" eaLnBrk="1" hangingPunct="1">
              <a:buFont typeface="Arial" charset="0"/>
              <a:buNone/>
            </a:pPr>
            <a:r>
              <a:rPr lang="ru-RU" sz="2800" b="1" dirty="0" smtClean="0"/>
              <a:t>Б) ДЕШЕВЫ</a:t>
            </a:r>
          </a:p>
          <a:p>
            <a:pPr marL="0" indent="0" eaLnBrk="1" hangingPunct="1">
              <a:buFont typeface="Arial" charset="0"/>
              <a:buNone/>
            </a:pPr>
            <a:endParaRPr lang="ru-RU" sz="2000" b="1" dirty="0" smtClean="0"/>
          </a:p>
          <a:p>
            <a:pPr marL="0" indent="0" eaLnBrk="1" hangingPunct="1">
              <a:buFont typeface="Arial" charset="0"/>
              <a:buNone/>
            </a:pPr>
            <a:r>
              <a:rPr lang="ru-RU" sz="2800" b="1" dirty="0" smtClean="0"/>
              <a:t>В) </a:t>
            </a:r>
            <a:r>
              <a:rPr lang="ru-RU" sz="2800" b="1" dirty="0" smtClean="0"/>
              <a:t>БЕЗВРЕДНЫ (малотравматичны)</a:t>
            </a:r>
            <a:endParaRPr lang="ru-RU" sz="2800" b="1" dirty="0" smtClean="0"/>
          </a:p>
          <a:p>
            <a:pPr marL="0" indent="0" eaLnBrk="1" hangingPunct="1">
              <a:buFont typeface="Arial" charset="0"/>
              <a:buNone/>
            </a:pPr>
            <a:endParaRPr lang="ru-RU" sz="2000" b="1" dirty="0" smtClean="0"/>
          </a:p>
          <a:p>
            <a:pPr marL="0" indent="0" eaLnBrk="1" hangingPunct="1">
              <a:buFont typeface="Arial" charset="0"/>
              <a:buNone/>
            </a:pPr>
            <a:r>
              <a:rPr lang="ru-RU" sz="2800" b="1" dirty="0" smtClean="0"/>
              <a:t>Г) СПЕЦИФИЧНЫ</a:t>
            </a:r>
          </a:p>
          <a:p>
            <a:pPr marL="0" indent="0" eaLnBrk="1" hangingPunct="1">
              <a:buFont typeface="Arial" charset="0"/>
              <a:buNone/>
            </a:pPr>
            <a:endParaRPr lang="ru-RU" sz="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7030A0"/>
                </a:solidFill>
              </a:rPr>
              <a:t>Методы обследования применяемые при профилактических осмотрах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825" y="1335088"/>
            <a:ext cx="8642350" cy="4897437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b="1" dirty="0"/>
              <a:t>а) дети в возрасте от 1 до 7 лет (включительно) -иммунодиагностика с применением аллергена бактерий с 2 туберкулиновыми единицами очищенного туберкулина в стандартном </a:t>
            </a:r>
            <a:r>
              <a:rPr lang="ru-RU" sz="1900" b="1" dirty="0" smtClean="0"/>
              <a:t>разведении – проба Манту с 2 ТЕ;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900" b="1" dirty="0"/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b="1" dirty="0"/>
              <a:t>б) дети в возрасте от 8 до 14 лет (включительно) -иммунодиагностика с применением аллергена туберкулезного рекомбинантного в стандартном </a:t>
            </a:r>
            <a:r>
              <a:rPr lang="ru-RU" sz="1900" b="1" dirty="0" smtClean="0"/>
              <a:t>разведении (ДИАСКИНТЕСТ);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900" b="1" dirty="0"/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b="1" dirty="0"/>
              <a:t>в) дети в возрасте от 15 до 17 лет (включительно) -иммунодиагностика с применением аллергена туберкулезного рекомбинантного в стандартном разведении или рентгенологическое флюорографическое исследование органов грудной клетки (легких);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900" b="1" dirty="0"/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b="1" dirty="0"/>
              <a:t>г) взрослые - флюорография легких или рентгенография органов грудной клетки (легких);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900" b="1" dirty="0"/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b="1" dirty="0"/>
              <a:t>д) нетранспортабельные и маломобильные граждане -исследование мокроты на кислотоустойчивой микобактерии методом микроскопии.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6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7030A0"/>
                </a:solidFill>
              </a:rPr>
              <a:t>Сроки проведения</a:t>
            </a:r>
            <a:br>
              <a:rPr lang="ru-RU" sz="3200" b="1" smtClean="0">
                <a:solidFill>
                  <a:srgbClr val="7030A0"/>
                </a:solidFill>
              </a:rPr>
            </a:br>
            <a:r>
              <a:rPr lang="ru-RU" sz="3200" b="1" smtClean="0">
                <a:solidFill>
                  <a:srgbClr val="7030A0"/>
                </a:solidFill>
              </a:rPr>
              <a:t>профилактических осмотров</a:t>
            </a:r>
            <a:br>
              <a:rPr lang="ru-RU" sz="3200" b="1" smtClean="0">
                <a:solidFill>
                  <a:srgbClr val="7030A0"/>
                </a:solidFill>
              </a:rPr>
            </a:br>
            <a:r>
              <a:rPr lang="ru-RU" sz="3200" b="1" smtClean="0">
                <a:solidFill>
                  <a:srgbClr val="7030A0"/>
                </a:solidFill>
              </a:rPr>
              <a:t>в отношении отдельных групп населения.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8888" y="1916113"/>
            <a:ext cx="7283450" cy="42386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/>
              <a:t>При показателе общей заболеваемости туберкулезом в субъекте Российской Федерации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ru-RU" sz="2400" b="1" dirty="0"/>
              <a:t> и менее на 100 </a:t>
            </a:r>
            <a:r>
              <a:rPr lang="ru-RU" sz="2400" b="1" dirty="0" err="1" smtClean="0"/>
              <a:t>тыс.населения</a:t>
            </a:r>
            <a:r>
              <a:rPr lang="ru-RU" sz="2400" b="1" dirty="0" smtClean="0"/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раз в два года</a:t>
            </a:r>
            <a:r>
              <a:rPr lang="ru-RU" sz="2400" b="1" dirty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/>
              <a:t> 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/>
              <a:t>При показателе общей заболеваемости туберкулезом в субъекте Российской Федерации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r>
              <a:rPr lang="ru-RU" sz="2400" b="1" dirty="0"/>
              <a:t> и более на 100 </a:t>
            </a:r>
            <a:r>
              <a:rPr lang="ru-RU" sz="2400" b="1" dirty="0" err="1" smtClean="0"/>
              <a:t>тыс.населения</a:t>
            </a:r>
            <a:r>
              <a:rPr lang="ru-RU" sz="2400" b="1" dirty="0" smtClean="0"/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раз в год</a:t>
            </a:r>
            <a:r>
              <a:rPr lang="ru-RU" sz="2400" b="1" dirty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Заголовок 1"/>
          <p:cNvSpPr>
            <a:spLocks noGrp="1"/>
          </p:cNvSpPr>
          <p:nvPr>
            <p:ph type="title"/>
          </p:nvPr>
        </p:nvSpPr>
        <p:spPr>
          <a:xfrm>
            <a:off x="179388" y="0"/>
            <a:ext cx="8856662" cy="11255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7030A0"/>
                </a:solidFill>
              </a:rPr>
              <a:t>Сроки проведения профилактических осмотров в</a:t>
            </a:r>
            <a:br>
              <a:rPr lang="ru-RU" sz="2800" b="1" smtClean="0">
                <a:solidFill>
                  <a:srgbClr val="7030A0"/>
                </a:solidFill>
              </a:rPr>
            </a:br>
            <a:r>
              <a:rPr lang="ru-RU" sz="2800" b="1" smtClean="0">
                <a:solidFill>
                  <a:srgbClr val="7030A0"/>
                </a:solidFill>
              </a:rPr>
              <a:t>отношении отдельных групп населения.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1125538"/>
            <a:ext cx="8567737" cy="5688012"/>
          </a:xfrm>
        </p:spPr>
        <p:txBody>
          <a:bodyPr rtlCol="0">
            <a:normAutofit fontScale="3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200" b="1" dirty="0" smtClean="0">
                <a:solidFill>
                  <a:srgbClr val="5C2C04"/>
                </a:solidFill>
              </a:rPr>
              <a:t>ПРОФОСМОТРЫ 2 РАЗА В ГОД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000" b="1" dirty="0" smtClean="0">
                <a:solidFill>
                  <a:srgbClr val="5C2C04"/>
                </a:solidFill>
              </a:rPr>
              <a:t>(взрослое население)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eaLnBrk="1" fontAlgn="auto" hangingPunct="1">
              <a:lnSpc>
                <a:spcPct val="14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500" b="1" dirty="0" smtClean="0"/>
              <a:t>1. Работники </a:t>
            </a:r>
            <a:r>
              <a:rPr lang="ru-RU" sz="5500" b="1" dirty="0"/>
              <a:t>родильных домов, (отделений, перинатальных центров)</a:t>
            </a:r>
          </a:p>
          <a:p>
            <a:pPr marL="0" indent="0" eaLnBrk="1" fontAlgn="auto" hangingPunct="1">
              <a:lnSpc>
                <a:spcPct val="14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500" b="1" dirty="0" smtClean="0"/>
              <a:t>2. Лица </a:t>
            </a:r>
            <a:r>
              <a:rPr lang="ru-RU" sz="5500" b="1" dirty="0"/>
              <a:t>с ВИЧ-инфекцией</a:t>
            </a:r>
          </a:p>
          <a:p>
            <a:pPr marL="0" indent="0" eaLnBrk="1" fontAlgn="auto" hangingPunct="1">
              <a:lnSpc>
                <a:spcPct val="14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500" b="1" dirty="0" smtClean="0"/>
              <a:t>3.</a:t>
            </a:r>
            <a:r>
              <a:rPr lang="ru-RU" sz="5500" b="1" dirty="0"/>
              <a:t> </a:t>
            </a:r>
            <a:r>
              <a:rPr lang="ru-RU" sz="5500" b="1" dirty="0" smtClean="0"/>
              <a:t>Лица</a:t>
            </a:r>
            <a:r>
              <a:rPr lang="ru-RU" sz="5500" b="1" dirty="0"/>
              <a:t>, снятые с диспансерного наблюдения в специализированных противотуберкулезных медицинских организациях в связи с выздоровлением от туберкулеза, </a:t>
            </a:r>
            <a:r>
              <a:rPr lang="ru-RU" sz="5500" b="1" dirty="0" smtClean="0"/>
              <a:t>в </a:t>
            </a:r>
            <a:r>
              <a:rPr lang="ru-RU" sz="5500" b="1" dirty="0"/>
              <a:t>течение первых 3 лет после снятия с диспансерного наблюдения.</a:t>
            </a:r>
          </a:p>
          <a:p>
            <a:pPr marL="0" indent="0" eaLnBrk="1" fontAlgn="auto" hangingPunct="1">
              <a:lnSpc>
                <a:spcPct val="14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500" b="1" dirty="0"/>
              <a:t> </a:t>
            </a:r>
            <a:r>
              <a:rPr lang="ru-RU" sz="5500" b="1" dirty="0" smtClean="0"/>
              <a:t>4. Лица</a:t>
            </a:r>
            <a:r>
              <a:rPr lang="ru-RU" sz="5500" b="1" dirty="0"/>
              <a:t>, состоящие на диспансерном наблюдении (в том числе профилактическом наблюдении) в наркологических и психиатрических специализированных медицинских организациях</a:t>
            </a:r>
          </a:p>
          <a:p>
            <a:pPr marL="0" indent="0" eaLnBrk="1" fontAlgn="auto" hangingPunct="1">
              <a:lnSpc>
                <a:spcPct val="14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500" b="1" dirty="0"/>
              <a:t> </a:t>
            </a:r>
            <a:r>
              <a:rPr lang="ru-RU" sz="5500" b="1" dirty="0" smtClean="0"/>
              <a:t>5. Лица</a:t>
            </a:r>
            <a:r>
              <a:rPr lang="ru-RU" sz="5500" b="1" dirty="0"/>
              <a:t>, освобожденные из мест отбывания наказания в виде лишения свободы, из мест содержания под стражей, </a:t>
            </a:r>
            <a:r>
              <a:rPr lang="ru-RU" sz="5500" b="1" dirty="0" smtClean="0"/>
              <a:t>в </a:t>
            </a:r>
            <a:r>
              <a:rPr lang="ru-RU" sz="5500" b="1" dirty="0"/>
              <a:t>течение первых 2 лет после освобождения</a:t>
            </a:r>
          </a:p>
          <a:p>
            <a:pPr marL="0" indent="0" eaLnBrk="1" fontAlgn="auto" hangingPunct="1">
              <a:lnSpc>
                <a:spcPct val="14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500" b="1" dirty="0"/>
              <a:t> </a:t>
            </a:r>
            <a:r>
              <a:rPr lang="ru-RU" sz="5500" b="1" dirty="0" smtClean="0"/>
              <a:t>6. Подследственные</a:t>
            </a:r>
            <a:r>
              <a:rPr lang="ru-RU" sz="5500" b="1" dirty="0"/>
              <a:t>, содержащиеся в местах отбывания наказания в виде лишения свободы, в местах содержания под стражей</a:t>
            </a:r>
            <a:r>
              <a:rPr lang="ru-RU" sz="5500" b="1" dirty="0" smtClean="0"/>
              <a:t>.</a:t>
            </a:r>
            <a:endParaRPr lang="ru-RU" sz="5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7030A0"/>
                </a:solidFill>
              </a:rPr>
              <a:t>Сроки проведения профилактических осмотров в</a:t>
            </a:r>
            <a:br>
              <a:rPr lang="ru-RU" sz="2800" b="1" smtClean="0">
                <a:solidFill>
                  <a:srgbClr val="7030A0"/>
                </a:solidFill>
              </a:rPr>
            </a:br>
            <a:r>
              <a:rPr lang="ru-RU" sz="2800" b="1" smtClean="0">
                <a:solidFill>
                  <a:srgbClr val="7030A0"/>
                </a:solidFill>
              </a:rPr>
              <a:t>отношении отдельных групп населения.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963" y="1417638"/>
            <a:ext cx="8362950" cy="5251450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b="1" dirty="0" smtClean="0">
                <a:solidFill>
                  <a:srgbClr val="5C2C04"/>
                </a:solidFill>
              </a:rPr>
              <a:t>ПРОФОСМОТРЫ 2 РАЗА В ГОД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900" b="1" dirty="0" smtClean="0">
                <a:solidFill>
                  <a:srgbClr val="5C2C04"/>
                </a:solidFill>
              </a:rPr>
              <a:t>(дети и подростки)</a:t>
            </a:r>
            <a:endParaRPr lang="ru-RU" sz="1800" b="1" dirty="0">
              <a:solidFill>
                <a:srgbClr val="5C2C04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/>
              <a:t>Дети в возрасте от 1 до 17 лет включительно, </a:t>
            </a:r>
            <a:r>
              <a:rPr lang="ru-RU" sz="2100" b="1" dirty="0" err="1"/>
              <a:t>невакцинированные</a:t>
            </a:r>
            <a:r>
              <a:rPr lang="ru-RU" sz="2100" b="1" dirty="0"/>
              <a:t> против </a:t>
            </a:r>
            <a:r>
              <a:rPr lang="ru-RU" sz="2100" b="1" dirty="0" smtClean="0"/>
              <a:t>туберкулеза.</a:t>
            </a:r>
            <a:endParaRPr lang="ru-RU" sz="21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 smtClean="0"/>
              <a:t>Дети </a:t>
            </a:r>
            <a:r>
              <a:rPr lang="ru-RU" sz="2100" b="1" dirty="0"/>
              <a:t>в возрасте от 1 до 17 лет включительно, больные сахарным диабетом, хроническими неспецифическими заболеваниями органов дыхания, желудочно-кишечного тракта, мочеполовой </a:t>
            </a:r>
            <a:r>
              <a:rPr lang="ru-RU" sz="2100" b="1" dirty="0" smtClean="0"/>
              <a:t>систем.</a:t>
            </a:r>
            <a:endParaRPr lang="ru-RU" sz="21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/>
              <a:t>Дети в возрасте от 1 до 17 лет включительно, получающие кортикостероидную, лучевую, цитостатическую и </a:t>
            </a:r>
            <a:r>
              <a:rPr lang="ru-RU" sz="2100" b="1" dirty="0" err="1"/>
              <a:t>иммуносупрессивную</a:t>
            </a:r>
            <a:r>
              <a:rPr lang="ru-RU" sz="2100" b="1" dirty="0"/>
              <a:t> +терапию, </a:t>
            </a:r>
            <a:r>
              <a:rPr lang="ru-RU" sz="2100" b="1" dirty="0" err="1"/>
              <a:t>генноинженерные</a:t>
            </a:r>
            <a:r>
              <a:rPr lang="ru-RU" sz="2100" b="1" dirty="0"/>
              <a:t> иммунобиологические </a:t>
            </a:r>
            <a:r>
              <a:rPr lang="ru-RU" sz="2100" b="1" dirty="0" smtClean="0"/>
              <a:t>препараты.</a:t>
            </a:r>
            <a:endParaRPr lang="ru-RU" sz="21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/>
              <a:t>Дети в возрасте от 1 до 17 лет включительно из числа мигрантов, беженцев, вынужденных </a:t>
            </a:r>
            <a:r>
              <a:rPr lang="ru-RU" sz="2100" b="1" dirty="0" smtClean="0"/>
              <a:t>переселенцев.</a:t>
            </a:r>
            <a:endParaRPr lang="ru-RU" sz="21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/>
              <a:t>Дети в возрасте от 1 до 17 лет включительно, проживающие в организациях социального </a:t>
            </a:r>
            <a:r>
              <a:rPr lang="ru-RU" sz="2100" b="1" dirty="0" smtClean="0"/>
              <a:t>обслуживания.</a:t>
            </a:r>
            <a:endParaRPr lang="ru-RU" sz="2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7030A0"/>
                </a:solidFill>
                <a:latin typeface="+mn-lt"/>
              </a:rPr>
              <a:t>Сроки проведения профилактических осмотров в</a:t>
            </a:r>
            <a:br>
              <a:rPr lang="ru-RU" sz="2800" b="1" dirty="0" smtClean="0">
                <a:solidFill>
                  <a:srgbClr val="7030A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7030A0"/>
                </a:solidFill>
                <a:latin typeface="+mn-lt"/>
              </a:rPr>
              <a:t>отношении отдельных групп населения.</a:t>
            </a:r>
            <a:endParaRPr lang="ru-RU" sz="28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1125538"/>
            <a:ext cx="8785225" cy="5327650"/>
          </a:xfrm>
        </p:spPr>
        <p:txBody>
          <a:bodyPr rtlCol="0">
            <a:normAutofit fontScale="850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5C2C04"/>
                </a:solidFill>
              </a:rPr>
              <a:t>ПРОФОСМОТРЫ 1 РАЗ В ГОД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b="1" dirty="0" smtClean="0">
                <a:solidFill>
                  <a:srgbClr val="5C2C04"/>
                </a:solidFill>
              </a:rPr>
              <a:t>(взрослое население)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000" b="1" dirty="0" smtClean="0">
              <a:solidFill>
                <a:srgbClr val="5C2C04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b="1" dirty="0" smtClean="0"/>
              <a:t>При </a:t>
            </a:r>
            <a:r>
              <a:rPr lang="ru-RU" sz="2200" b="1" dirty="0"/>
              <a:t>показателе общей заболеваемости туберкулезом в субъекте Российской Федерации 40 и более на 100 000 </a:t>
            </a:r>
            <a:r>
              <a:rPr lang="ru-RU" sz="2200" b="1" dirty="0" smtClean="0"/>
              <a:t>населения.</a:t>
            </a:r>
            <a:endParaRPr lang="ru-RU" sz="22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b="1" dirty="0"/>
              <a:t>Взрослые, больные хроническими неспецифическими заболеваниями органов дыхания, желудочно-кишечного тракта, мочеполовой </a:t>
            </a:r>
            <a:r>
              <a:rPr lang="ru-RU" sz="2200" b="1" dirty="0" smtClean="0"/>
              <a:t>системы, сахарным </a:t>
            </a:r>
            <a:r>
              <a:rPr lang="ru-RU" sz="2200" b="1" dirty="0"/>
              <a:t>диабетом</a:t>
            </a:r>
            <a:r>
              <a:rPr lang="ru-RU" sz="2600" b="1" dirty="0" smtClean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b="1" dirty="0"/>
              <a:t>Взрослые, больные получающие кортикостероидную, лучевую, </a:t>
            </a:r>
            <a:r>
              <a:rPr lang="ru-RU" sz="2200" b="1" dirty="0" err="1"/>
              <a:t>цитостатическеую</a:t>
            </a:r>
            <a:r>
              <a:rPr lang="ru-RU" sz="2200" b="1" dirty="0"/>
              <a:t> и </a:t>
            </a:r>
            <a:r>
              <a:rPr lang="ru-RU" sz="2200" b="1" dirty="0" err="1"/>
              <a:t>иммуносупрессивную</a:t>
            </a:r>
            <a:r>
              <a:rPr lang="ru-RU" sz="2200" b="1" dirty="0"/>
              <a:t> терапию</a:t>
            </a:r>
            <a:r>
              <a:rPr lang="ru-RU" sz="2200" b="1" dirty="0" smtClean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b="1" dirty="0"/>
              <a:t>Лица без определенного места жительства</a:t>
            </a:r>
            <a:r>
              <a:rPr lang="ru-RU" sz="2200" b="1" dirty="0" smtClean="0"/>
              <a:t>.  Беженцы.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b="1" dirty="0"/>
              <a:t>Лица, проживающие в стационарных организациях социального </a:t>
            </a:r>
            <a:r>
              <a:rPr lang="ru-RU" sz="2200" b="1" dirty="0" smtClean="0"/>
              <a:t>обслуживания.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b="1" dirty="0"/>
              <a:t>Работники организаций социального обслуживания</a:t>
            </a:r>
            <a:r>
              <a:rPr lang="ru-RU" sz="2200" b="1" dirty="0" smtClean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b="1" dirty="0"/>
              <a:t>Работники медицинских, в том числе санаторно-курортных организаций, образовательных, оздоровительных и спортивных организаций для детей</a:t>
            </a:r>
            <a:r>
              <a:rPr lang="ru-RU" sz="2200" b="1" dirty="0" smtClean="0"/>
              <a:t>.</a:t>
            </a:r>
            <a:endParaRPr lang="ru-RU" sz="26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Номер слайда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3FAE6EA3-55E7-4417-B988-6439699113E2}" type="slidenum">
              <a:rPr lang="ru-RU" altLang="ru-RU" sz="1400">
                <a:latin typeface="Times New Roman" pitchFamily="18" charset="0"/>
                <a:cs typeface="Arial" charset="0"/>
              </a:rPr>
              <a:pPr algn="r"/>
              <a:t>3</a:t>
            </a:fld>
            <a:endParaRPr lang="ru-RU" altLang="ru-RU" sz="1400">
              <a:latin typeface="Times New Roman" pitchFamily="18" charset="0"/>
              <a:cs typeface="Arial" charset="0"/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3454400" y="538163"/>
            <a:ext cx="2308225" cy="6413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r>
              <a:rPr kumimoji="1" lang="ru-RU" altLang="ru-RU" sz="3600" b="1">
                <a:solidFill>
                  <a:srgbClr val="7030A0"/>
                </a:solidFill>
                <a:latin typeface="Calibri" pitchFamily="34" charset="0"/>
                <a:cs typeface="Arial" charset="0"/>
              </a:rPr>
              <a:t>Задачи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693738" y="1392238"/>
            <a:ext cx="7993062" cy="42545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457200" indent="-457200">
              <a:lnSpc>
                <a:spcPct val="130000"/>
              </a:lnSpc>
              <a:spcBef>
                <a:spcPct val="50000"/>
              </a:spcBef>
              <a:buFontTx/>
              <a:buAutoNum type="arabicPeriod"/>
            </a:pPr>
            <a:r>
              <a:rPr kumimoji="1" lang="ru-RU" altLang="ru-RU" sz="2400" b="1">
                <a:latin typeface="Calibri" pitchFamily="34" charset="0"/>
                <a:cs typeface="Arial" charset="0"/>
              </a:rPr>
              <a:t>Ознакомить студентов с основами раннего выявления туберкулеза</a:t>
            </a:r>
          </a:p>
          <a:p>
            <a:pPr marL="457200" indent="-457200">
              <a:lnSpc>
                <a:spcPct val="130000"/>
              </a:lnSpc>
              <a:spcBef>
                <a:spcPct val="50000"/>
              </a:spcBef>
              <a:buFontTx/>
              <a:buAutoNum type="arabicPeriod"/>
            </a:pPr>
            <a:r>
              <a:rPr kumimoji="1" lang="ru-RU" altLang="ru-RU" sz="2400" b="1">
                <a:latin typeface="Calibri" pitchFamily="34" charset="0"/>
                <a:cs typeface="Arial" charset="0"/>
              </a:rPr>
              <a:t>Рассмотреть виды профилактики, показания к ее проведению</a:t>
            </a:r>
          </a:p>
          <a:p>
            <a:pPr marL="457200" indent="-457200">
              <a:lnSpc>
                <a:spcPct val="130000"/>
              </a:lnSpc>
              <a:spcBef>
                <a:spcPct val="50000"/>
              </a:spcBef>
              <a:buFontTx/>
              <a:buAutoNum type="arabicPeriod"/>
            </a:pPr>
            <a:r>
              <a:rPr kumimoji="1" lang="ru-RU" altLang="ru-RU" sz="2400" b="1">
                <a:latin typeface="Calibri" pitchFamily="34" charset="0"/>
                <a:cs typeface="Arial" charset="0"/>
              </a:rPr>
              <a:t>Сформировать четкое представление о необходимости интенсификации работы по профилактике туберкулеза среди населения в современных эпидемиологических условиях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800" b="1" smtClean="0">
                <a:solidFill>
                  <a:srgbClr val="7030A0"/>
                </a:solidFill>
              </a:rPr>
              <a:t>Сроки проведения</a:t>
            </a:r>
            <a:br>
              <a:rPr lang="ru-RU" sz="2800" b="1" smtClean="0">
                <a:solidFill>
                  <a:srgbClr val="7030A0"/>
                </a:solidFill>
              </a:rPr>
            </a:br>
            <a:r>
              <a:rPr lang="ru-RU" sz="2800" b="1" smtClean="0">
                <a:solidFill>
                  <a:srgbClr val="7030A0"/>
                </a:solidFill>
              </a:rPr>
              <a:t>профилактических осмотров в</a:t>
            </a:r>
            <a:br>
              <a:rPr lang="ru-RU" sz="2800" b="1" smtClean="0">
                <a:solidFill>
                  <a:srgbClr val="7030A0"/>
                </a:solidFill>
              </a:rPr>
            </a:br>
            <a:r>
              <a:rPr lang="ru-RU" sz="2800" b="1" smtClean="0">
                <a:solidFill>
                  <a:srgbClr val="7030A0"/>
                </a:solidFill>
              </a:rPr>
              <a:t>отношении отдельных групп населения.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88" y="1628775"/>
            <a:ext cx="8291512" cy="489585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solidFill>
                  <a:srgbClr val="5C2C04"/>
                </a:solidFill>
              </a:rPr>
              <a:t>В индивидуальном порядке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Лица</a:t>
            </a:r>
            <a:r>
              <a:rPr lang="ru-RU" sz="2000" b="1" dirty="0"/>
              <a:t>, проживающие совместно с беременными женщинами и новорожденными</a:t>
            </a:r>
            <a:r>
              <a:rPr lang="ru-RU" sz="2000" b="1" dirty="0" smtClean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/>
              <a:t>Лица, у которых диагноз ВИЧ-инфекции установлен впервые</a:t>
            </a:r>
            <a:r>
              <a:rPr lang="ru-RU" sz="2000" b="1" dirty="0" smtClean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/>
              <a:t>Лица из окружения детей, имеющих измененную </a:t>
            </a:r>
            <a:r>
              <a:rPr lang="ru-RU" sz="2000" b="1" dirty="0" smtClean="0"/>
              <a:t>чувствительность </a:t>
            </a:r>
            <a:r>
              <a:rPr lang="ru-RU" sz="2000" b="1" dirty="0"/>
              <a:t>к аллергенам туберкулезным, если с момента последнего обследования прошло более 6 месяцев</a:t>
            </a:r>
            <a:r>
              <a:rPr lang="ru-RU" sz="2000" b="1" dirty="0" smtClean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/>
              <a:t>Лица, в отношении которых имеются данные о наличии контакта с больным с заразной формой туберкулеза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20713" y="539750"/>
            <a:ext cx="8064500" cy="59658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b="1" smtClean="0">
                <a:solidFill>
                  <a:srgbClr val="FFFF00"/>
                </a:solidFill>
                <a:latin typeface="Times New Roman" pitchFamily="18" charset="0"/>
              </a:rPr>
              <a:t>         </a:t>
            </a:r>
            <a:r>
              <a:rPr lang="ru-RU" altLang="ru-RU" b="1" smtClean="0"/>
              <a:t>Для оценки эффективности противотуберкулезных мероприятий </a:t>
            </a:r>
            <a:r>
              <a:rPr lang="ru-RU" altLang="ru-RU" b="1" smtClean="0">
                <a:solidFill>
                  <a:srgbClr val="7030A0"/>
                </a:solidFill>
              </a:rPr>
              <a:t>впервые выявленные больные делятся на три группы:</a:t>
            </a:r>
          </a:p>
          <a:p>
            <a:pPr eaLnBrk="1" hangingPunct="1">
              <a:buFontTx/>
              <a:buNone/>
            </a:pPr>
            <a:endParaRPr lang="ru-RU" altLang="ru-RU" sz="1600" b="1" smtClean="0">
              <a:solidFill>
                <a:srgbClr val="FFFF00"/>
              </a:solidFill>
            </a:endParaRP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ru-RU" altLang="ru-RU" b="1" smtClean="0"/>
              <a:t>своевременно выявленные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ru-RU" altLang="ru-RU" b="1" smtClean="0"/>
              <a:t>несвоевременно выявленные</a:t>
            </a:r>
          </a:p>
          <a:p>
            <a:pPr eaLnBrk="1" hangingPunct="1">
              <a:buClr>
                <a:schemeClr val="tx1"/>
              </a:buClr>
              <a:buFontTx/>
              <a:buChar char="•"/>
            </a:pPr>
            <a:r>
              <a:rPr lang="ru-RU" altLang="ru-RU" b="1" smtClean="0"/>
              <a:t>поздно выявленные (больные с запущенными формами туберкулеза)</a:t>
            </a:r>
          </a:p>
        </p:txBody>
      </p:sp>
      <p:sp>
        <p:nvSpPr>
          <p:cNvPr id="16691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A2D77B4A-D47C-40B6-AD77-87DEA5A9D3DC}" type="slidenum">
              <a:rPr lang="ru-RU" altLang="ru-RU" smtClean="0">
                <a:solidFill>
                  <a:srgbClr val="898989"/>
                </a:solidFill>
                <a:latin typeface="Arial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 altLang="ru-RU" smtClean="0">
              <a:solidFill>
                <a:srgbClr val="89898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87450" y="333375"/>
            <a:ext cx="6408738" cy="4679950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3600" b="1" dirty="0">
                <a:solidFill>
                  <a:srgbClr val="7030A0"/>
                </a:solidFill>
              </a:rPr>
              <a:t>Причины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3600" b="1" dirty="0">
                <a:solidFill>
                  <a:srgbClr val="7030A0"/>
                </a:solidFill>
              </a:rPr>
              <a:t>несвоевременного выявления </a:t>
            </a:r>
            <a:r>
              <a:rPr lang="ru-RU" altLang="ru-RU" sz="3600" b="1" dirty="0" smtClean="0">
                <a:solidFill>
                  <a:srgbClr val="7030A0"/>
                </a:solidFill>
              </a:rPr>
              <a:t>туберкулеза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ru-RU" altLang="ru-RU" sz="3600" b="1" dirty="0">
              <a:solidFill>
                <a:srgbClr val="7030A0"/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sz="2400" b="1" dirty="0" smtClean="0"/>
              <a:t>Особенности </a:t>
            </a:r>
            <a:r>
              <a:rPr lang="ru-RU" altLang="ru-RU" sz="2400" b="1" dirty="0"/>
              <a:t>течения болезни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altLang="ru-RU" sz="1000" b="1" dirty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800" b="1" dirty="0"/>
              <a:t>2. </a:t>
            </a:r>
            <a:r>
              <a:rPr lang="ru-RU" altLang="ru-RU" sz="2400" b="1" dirty="0"/>
              <a:t>Невнимательное отношение больного к своему здоровью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ru-RU" altLang="ru-RU" sz="1000" b="1" dirty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800" b="1" dirty="0"/>
              <a:t>3. </a:t>
            </a:r>
            <a:r>
              <a:rPr lang="ru-RU" altLang="ru-RU" sz="2400" b="1" dirty="0"/>
              <a:t>Упущения и диагностические ошибки врачей</a:t>
            </a:r>
          </a:p>
        </p:txBody>
      </p:sp>
      <p:sp>
        <p:nvSpPr>
          <p:cNvPr id="16793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EC162122-962F-4651-B6BB-931FAB00CAA8}" type="slidenum">
              <a:rPr lang="ru-RU" altLang="ru-RU" smtClean="0">
                <a:solidFill>
                  <a:srgbClr val="898989"/>
                </a:solidFill>
                <a:latin typeface="Arial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 altLang="ru-RU" smtClean="0">
              <a:solidFill>
                <a:srgbClr val="89898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4275" y="658813"/>
            <a:ext cx="6218238" cy="11033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b="1" dirty="0" smtClean="0">
                <a:solidFill>
                  <a:srgbClr val="7030A0"/>
                </a:solidFill>
                <a:latin typeface="+mn-lt"/>
              </a:rPr>
              <a:t>ИММУНОДИАГНОСТИКА ТУБЕРКУЛЕЗА</a:t>
            </a:r>
            <a:r>
              <a:rPr lang="ru-RU" sz="27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sz="2700" b="1" dirty="0">
                <a:solidFill>
                  <a:srgbClr val="7030A0"/>
                </a:solidFill>
                <a:latin typeface="+mn-lt"/>
              </a:rPr>
            </a:br>
            <a:r>
              <a:rPr lang="ru-RU" sz="2100" b="1" dirty="0">
                <a:solidFill>
                  <a:srgbClr val="7030A0"/>
                </a:solidFill>
                <a:latin typeface="+mn-lt"/>
              </a:rPr>
              <a:t>(</a:t>
            </a:r>
            <a:r>
              <a:rPr lang="ru-RU" sz="2100" b="1" dirty="0" err="1">
                <a:solidFill>
                  <a:srgbClr val="7030A0"/>
                </a:solidFill>
                <a:latin typeface="+mn-lt"/>
              </a:rPr>
              <a:t>туберкулинодиагностика</a:t>
            </a:r>
            <a:r>
              <a:rPr lang="ru-RU" sz="2100" b="1" dirty="0">
                <a:solidFill>
                  <a:srgbClr val="7030A0"/>
                </a:solidFill>
                <a:latin typeface="+mn-lt"/>
              </a:rPr>
              <a:t>).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0238" y="2241550"/>
            <a:ext cx="7073900" cy="2916238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lnSpc>
                <a:spcPct val="14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825" b="1" dirty="0">
                <a:solidFill>
                  <a:srgbClr val="002060"/>
                </a:solidFill>
              </a:rPr>
              <a:t>ИММУНОДИАГНОСТИКА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sz="2850" b="1" dirty="0"/>
              <a:t>(специфические диагностические тесты с применением антигенов микобактерий туберкулеза) проводится с целью выявления сенсибилизации организма (инфицирования) к микобактериям туберкулеза.</a:t>
            </a:r>
          </a:p>
          <a:p>
            <a:pPr eaLnBrk="1" fontAlgn="auto" hangingPunct="1">
              <a:lnSpc>
                <a:spcPct val="14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5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154113" y="663575"/>
            <a:ext cx="7026275" cy="377507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ru-RU" altLang="ru-RU" sz="2600" b="1" smtClean="0">
                <a:solidFill>
                  <a:srgbClr val="7030A0"/>
                </a:solidFill>
              </a:rPr>
              <a:t>ОРГАНИЗМ ЧЕЛОВЕКА СЕНСИБИЛИЗИРОВАН МИКОБАКТЕРИЯМИ ТУБЕРКУЛЕЗА (МБТ) В СЛЕДУЮЩИХ СЛУЧАЯХ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altLang="ru-RU" sz="800" b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100000"/>
              </a:lnSpc>
            </a:pPr>
            <a:r>
              <a:rPr lang="ru-RU" altLang="ru-RU" sz="1900" b="1" smtClean="0"/>
              <a:t>    Инфицирование МБТ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sz="1900" b="1" smtClean="0"/>
              <a:t>    Заболевание туберкулезом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sz="1900" b="1" smtClean="0"/>
              <a:t>    Вакцинация и ревакцинация БЦЖ</a:t>
            </a:r>
          </a:p>
          <a:p>
            <a:pPr eaLnBrk="1" hangingPunct="1">
              <a:lnSpc>
                <a:spcPct val="100000"/>
              </a:lnSpc>
            </a:pPr>
            <a:r>
              <a:rPr lang="ru-RU" altLang="ru-RU" sz="1900" b="1" smtClean="0"/>
              <a:t>    Перенесенный туберкулез, если не наступило биологическое излечение</a:t>
            </a:r>
          </a:p>
        </p:txBody>
      </p:sp>
      <p:sp>
        <p:nvSpPr>
          <p:cNvPr id="171010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6286500" y="5372100"/>
            <a:ext cx="1428750" cy="3429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17ACB7DC-BB29-4BDB-9367-A9851F43E596}" type="slidenum">
              <a:rPr lang="ru-RU" altLang="ru-RU" sz="900" smtClean="0">
                <a:solidFill>
                  <a:srgbClr val="898989"/>
                </a:solidFill>
                <a:latin typeface="Arial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 altLang="ru-RU" sz="900" smtClean="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171011" name="Прямоугольник 3"/>
          <p:cNvSpPr>
            <a:spLocks noChangeArrowheads="1"/>
          </p:cNvSpPr>
          <p:nvPr/>
        </p:nvSpPr>
        <p:spPr bwMode="auto">
          <a:xfrm>
            <a:off x="1719263" y="4883150"/>
            <a:ext cx="5346700" cy="100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40000"/>
              </a:lnSpc>
            </a:pPr>
            <a:r>
              <a:rPr lang="ru-RU" sz="2100" b="1">
                <a:latin typeface="Calibri" pitchFamily="34" charset="0"/>
              </a:rPr>
              <a:t>Иммунодиагностика подразделяется на</a:t>
            </a:r>
          </a:p>
          <a:p>
            <a:pPr algn="ctr">
              <a:lnSpc>
                <a:spcPct val="140000"/>
              </a:lnSpc>
            </a:pPr>
            <a:r>
              <a:rPr lang="ru-RU" sz="2100" b="1">
                <a:latin typeface="Calibri" pitchFamily="34" charset="0"/>
              </a:rPr>
              <a:t> массовую и индивидуальную.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523875"/>
            <a:ext cx="6172200" cy="85725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ru-RU" sz="2400" b="1" smtClean="0">
                <a:solidFill>
                  <a:srgbClr val="7030A0"/>
                </a:solidFill>
                <a:latin typeface="Calibri" pitchFamily="34" charset="0"/>
              </a:rPr>
              <a:t>ЦЕЛИ    МАССОВОЙ</a:t>
            </a:r>
            <a:br>
              <a:rPr lang="ru-RU" sz="2400" b="1" smtClean="0">
                <a:solidFill>
                  <a:srgbClr val="7030A0"/>
                </a:solidFill>
                <a:latin typeface="Calibri" pitchFamily="34" charset="0"/>
              </a:rPr>
            </a:br>
            <a:r>
              <a:rPr lang="ru-RU" sz="2400" b="1" smtClean="0">
                <a:solidFill>
                  <a:srgbClr val="7030A0"/>
                </a:solidFill>
                <a:latin typeface="Calibri" pitchFamily="34" charset="0"/>
              </a:rPr>
              <a:t>ИММУНОДИАГНОСТИКИ:</a:t>
            </a:r>
          </a:p>
        </p:txBody>
      </p:sp>
      <p:sp>
        <p:nvSpPr>
          <p:cNvPr id="172034" name="Объект 2"/>
          <p:cNvSpPr>
            <a:spLocks noGrp="1"/>
          </p:cNvSpPr>
          <p:nvPr>
            <p:ph idx="1"/>
          </p:nvPr>
        </p:nvSpPr>
        <p:spPr>
          <a:xfrm>
            <a:off x="1257300" y="1795463"/>
            <a:ext cx="7021513" cy="30480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800" b="1" smtClean="0"/>
              <a:t>1) Выявление инфицирования МБТ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800" b="1" smtClean="0"/>
              <a:t>2) Выявление туберкулеза у детей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800" b="1" smtClean="0"/>
              <a:t>3) Отбор лиц для вакцинации и ревакцинации против туберкулеза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800" b="1" smtClean="0"/>
              <a:t>4) Формирование групп риска заболевания туберкулезом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1800" b="1" smtClean="0"/>
              <a:t>5) Определение эпидемиологических показателей по туберкулезу 	(инфицированность населения МБТ, ежегодный риск 	инфицирования МБТ).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657225"/>
            <a:ext cx="6172200" cy="8572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+mn-lt"/>
              </a:rPr>
              <a:t>ПРИ МАССОВОЙ ИММУНОДИАГНОСТИКЕ ПРИМЕНЯЮТ: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7100" y="2009775"/>
            <a:ext cx="7289800" cy="91757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ru-RU" sz="1200" b="1" dirty="0" smtClean="0"/>
              <a:t>	</a:t>
            </a:r>
            <a:r>
              <a:rPr lang="ru-RU" sz="1800" b="1" dirty="0" smtClean="0"/>
              <a:t>Внутрикожную туберкулиновую пробу Манту с 2 туберкулиновыми единицами (ТЕ) очищенного туберкулина в стандартном разведении (готовая форма) (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проба Манту</a:t>
            </a:r>
            <a:r>
              <a:rPr lang="ru-RU" sz="1800" b="1" dirty="0" smtClean="0"/>
              <a:t>).</a:t>
            </a:r>
          </a:p>
        </p:txBody>
      </p:sp>
      <p:sp>
        <p:nvSpPr>
          <p:cNvPr id="173059" name="Прямоугольник 3"/>
          <p:cNvSpPr>
            <a:spLocks noChangeArrowheads="1"/>
          </p:cNvSpPr>
          <p:nvPr/>
        </p:nvSpPr>
        <p:spPr bwMode="auto">
          <a:xfrm>
            <a:off x="1485900" y="3590925"/>
            <a:ext cx="6596063" cy="109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latin typeface="Calibri" pitchFamily="34" charset="0"/>
              </a:rPr>
              <a:t>Пробу с аллергеном туберкулезным рекомбинантным (АТР) в стандартном разведении (белок CFP10-ESAT6 0,2 мкг) (</a:t>
            </a:r>
            <a:r>
              <a:rPr lang="ru-RU" b="1" spc="3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ДИАСКИНТЕСТ</a:t>
            </a:r>
            <a:r>
              <a:rPr lang="ru-RU" b="1" dirty="0">
                <a:latin typeface="Calibri" pitchFamily="34" charset="0"/>
              </a:rPr>
              <a:t>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4938" y="850900"/>
            <a:ext cx="6172200" cy="8572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+mn-lt"/>
              </a:rPr>
              <a:t>ЦЕЛИ   ИНДИВИДУАЛЬНОЙ</a:t>
            </a:r>
            <a:br>
              <a:rPr lang="ru-RU" sz="2400" b="1" dirty="0">
                <a:solidFill>
                  <a:srgbClr val="7030A0"/>
                </a:solidFill>
                <a:latin typeface="+mn-lt"/>
              </a:rPr>
            </a:br>
            <a:r>
              <a:rPr lang="ru-RU" sz="2400" b="1" dirty="0">
                <a:solidFill>
                  <a:srgbClr val="7030A0"/>
                </a:solidFill>
                <a:latin typeface="+mn-lt"/>
              </a:rPr>
              <a:t>ИММУНОДИАГНОСТИКИ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6013" y="2349500"/>
            <a:ext cx="6965950" cy="2916238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50" b="1" dirty="0"/>
              <a:t>1. Дифференциальная диагностика поствакцинальной и инфекционной аллергии к туберкулину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800" b="1" dirty="0"/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50" b="1" dirty="0"/>
              <a:t>2. Диагностика и дифференциальная диагностика туберкулеза и других заболеваний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800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50" b="1" dirty="0"/>
              <a:t>3. Определение активности туберкулезного процесса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800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50" b="1" dirty="0"/>
              <a:t>4. Оценка эффективности противотуберкулезного лечения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738" y="452438"/>
            <a:ext cx="6172200" cy="8572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700" b="1" dirty="0">
                <a:solidFill>
                  <a:srgbClr val="7030A0"/>
                </a:solidFill>
                <a:latin typeface="+mn-lt"/>
              </a:rPr>
              <a:t>ПРИ ИНДИВИДУАЛЬНОЙ</a:t>
            </a:r>
            <a:br>
              <a:rPr lang="ru-RU" sz="2700" b="1" dirty="0">
                <a:solidFill>
                  <a:srgbClr val="7030A0"/>
                </a:solidFill>
                <a:latin typeface="+mn-lt"/>
              </a:rPr>
            </a:br>
            <a:r>
              <a:rPr lang="ru-RU" sz="2700" b="1" dirty="0">
                <a:solidFill>
                  <a:srgbClr val="7030A0"/>
                </a:solidFill>
                <a:latin typeface="+mn-lt"/>
              </a:rPr>
              <a:t>ИММУНОДИАГНОСТИКЕ ПРИМЕНЯЮТ:</a:t>
            </a:r>
            <a:endParaRPr lang="ru-RU" sz="2700" b="1" dirty="0">
              <a:latin typeface="+mn-lt"/>
            </a:endParaRPr>
          </a:p>
        </p:txBody>
      </p:sp>
      <p:sp>
        <p:nvSpPr>
          <p:cNvPr id="175106" name="Объект 2"/>
          <p:cNvSpPr>
            <a:spLocks noGrp="1"/>
          </p:cNvSpPr>
          <p:nvPr>
            <p:ph idx="1"/>
          </p:nvPr>
        </p:nvSpPr>
        <p:spPr>
          <a:xfrm>
            <a:off x="630238" y="1592263"/>
            <a:ext cx="7397750" cy="917575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1800" b="1" smtClean="0"/>
              <a:t>Внутрикожную туберкулиновую пробу Манту с 2 туберкулиновыми единицами (ТЕ) очищенного туберкулина в стандартном разведении (готовая форма)</a:t>
            </a:r>
          </a:p>
        </p:txBody>
      </p:sp>
      <p:sp>
        <p:nvSpPr>
          <p:cNvPr id="175107" name="Прямоугольник 3"/>
          <p:cNvSpPr>
            <a:spLocks noChangeArrowheads="1"/>
          </p:cNvSpPr>
          <p:nvPr/>
        </p:nvSpPr>
        <p:spPr bwMode="auto">
          <a:xfrm>
            <a:off x="630238" y="2768600"/>
            <a:ext cx="739775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Пробу с аллергеном туберкулезным рекомбинантным (АТР) в стандартном разведении (белок CFP10-ESAT6 0,2 мкг) (ДИАСКИНТЕСТ)</a:t>
            </a:r>
          </a:p>
        </p:txBody>
      </p:sp>
      <p:sp>
        <p:nvSpPr>
          <p:cNvPr id="175108" name="Прямоугольник 4"/>
          <p:cNvSpPr>
            <a:spLocks noChangeArrowheads="1"/>
          </p:cNvSpPr>
          <p:nvPr/>
        </p:nvSpPr>
        <p:spPr bwMode="auto">
          <a:xfrm>
            <a:off x="1682750" y="4778375"/>
            <a:ext cx="5292725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Пробу Коха (Рабухина-Иоффе) с подкожным</a:t>
            </a:r>
          </a:p>
          <a:p>
            <a:pPr algn="ctr"/>
            <a:r>
              <a:rPr lang="ru-RU" b="1">
                <a:latin typeface="Calibri" pitchFamily="34" charset="0"/>
              </a:rPr>
              <a:t> введением туберкулина</a:t>
            </a:r>
          </a:p>
        </p:txBody>
      </p:sp>
      <p:sp>
        <p:nvSpPr>
          <p:cNvPr id="175109" name="Прямоугольник 5"/>
          <p:cNvSpPr>
            <a:spLocks noChangeArrowheads="1"/>
          </p:cNvSpPr>
          <p:nvPr/>
        </p:nvSpPr>
        <p:spPr bwMode="auto">
          <a:xfrm>
            <a:off x="630238" y="3768725"/>
            <a:ext cx="739775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T-SPOT.TB – иммунологический тест на туберкулезную инфекцию, основанный на высвобождении Т-лимфоцитами гамма-интерферона</a:t>
            </a:r>
            <a:r>
              <a:rPr lang="ru-RU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7" y="173038"/>
            <a:ext cx="7691761" cy="8572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ПРЕПАРАТЫ ПРИМЕНЯЕМЫЕ ДЛЯ ПРОВЕДЕНИЯ</a:t>
            </a:r>
            <a:br>
              <a:rPr lang="ru-RU" sz="2400" b="1" spc="300" dirty="0">
                <a:solidFill>
                  <a:srgbClr val="7030A0"/>
                </a:solidFill>
                <a:latin typeface="+mn-lt"/>
              </a:rPr>
            </a:b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ИММУНОДИАГНОСТИКИ</a:t>
            </a:r>
            <a:r>
              <a:rPr lang="ru-RU" sz="2400" b="1" dirty="0">
                <a:solidFill>
                  <a:srgbClr val="7030A0"/>
                </a:solidFill>
                <a:latin typeface="+mn-lt"/>
              </a:rPr>
              <a:t>:</a:t>
            </a:r>
            <a:endParaRPr lang="ru-RU" sz="24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088" y="1152524"/>
            <a:ext cx="7691761" cy="14227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500" b="1" dirty="0"/>
              <a:t>	</a:t>
            </a:r>
            <a:r>
              <a:rPr lang="ru-RU" sz="1800" b="1" dirty="0"/>
              <a:t>АЛЛЕРГЕН ТУБЕРКУЛЕЗНЫЙ ОЧИЩЕННЫЙ ЖИДКИЙ в стандартном разведении (очищенный туберкулин Линниковой - ППД-Л), биологическая активность которого измеряется в туберкулиновых единицах (ТЕ)</a:t>
            </a:r>
          </a:p>
        </p:txBody>
      </p:sp>
      <p:sp>
        <p:nvSpPr>
          <p:cNvPr id="176131" name="Прямоугольник 3"/>
          <p:cNvSpPr>
            <a:spLocks noChangeArrowheads="1"/>
          </p:cNvSpPr>
          <p:nvPr/>
        </p:nvSpPr>
        <p:spPr bwMode="auto">
          <a:xfrm>
            <a:off x="4389438" y="3025775"/>
            <a:ext cx="3833812" cy="230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Calibri" pitchFamily="34" charset="0"/>
              </a:rPr>
              <a:t>Изготавливают из смеси убитых нагреванием фильтратов культуры МБТ человеческого и бычьего видов, очищенных ультрафильтрацией, осажденных трихлоруксусной кислотой, обработанных этиловым спиртом и эфиром.</a:t>
            </a:r>
          </a:p>
        </p:txBody>
      </p:sp>
      <p:pic>
        <p:nvPicPr>
          <p:cNvPr id="176132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884488"/>
            <a:ext cx="3589337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Прямоугольник 1"/>
          <p:cNvSpPr>
            <a:spLocks noChangeArrowheads="1"/>
          </p:cNvSpPr>
          <p:nvPr/>
        </p:nvSpPr>
        <p:spPr bwMode="auto">
          <a:xfrm>
            <a:off x="0" y="461963"/>
            <a:ext cx="8856663" cy="546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endParaRPr lang="ru-RU" sz="1000" b="1">
              <a:solidFill>
                <a:srgbClr val="000000"/>
              </a:solidFill>
              <a:latin typeface="Calibri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100" b="1">
                <a:solidFill>
                  <a:srgbClr val="000000"/>
                </a:solidFill>
                <a:latin typeface="Calibri" pitchFamily="34" charset="0"/>
              </a:rPr>
              <a:t>Федеральный закон от 21 ноября 2011 г. N 323-ФЗ</a:t>
            </a:r>
          </a:p>
          <a:p>
            <a:pPr algn="ctr">
              <a:lnSpc>
                <a:spcPct val="120000"/>
              </a:lnSpc>
            </a:pPr>
            <a:r>
              <a:rPr lang="ru-RU" sz="2200" b="1" i="1">
                <a:solidFill>
                  <a:srgbClr val="7030A0"/>
                </a:solidFill>
                <a:latin typeface="Calibri" pitchFamily="34" charset="0"/>
              </a:rPr>
              <a:t>«ОБ ОСНОВАХ ОХРАНЫ ЗДОРОВЬЯ ГРАЖДАН В РФ»</a:t>
            </a:r>
          </a:p>
          <a:p>
            <a:pPr algn="ctr">
              <a:lnSpc>
                <a:spcPct val="120000"/>
              </a:lnSpc>
            </a:pPr>
            <a:endParaRPr lang="ru-RU" sz="1000" b="1">
              <a:solidFill>
                <a:srgbClr val="000000"/>
              </a:solidFill>
              <a:latin typeface="Calibri" pitchFamily="34" charset="0"/>
            </a:endParaRPr>
          </a:p>
          <a:p>
            <a:pPr algn="ctr">
              <a:lnSpc>
                <a:spcPct val="120000"/>
              </a:lnSpc>
            </a:pPr>
            <a:endParaRPr lang="ru-RU" sz="1000" b="1">
              <a:solidFill>
                <a:srgbClr val="000000"/>
              </a:solidFill>
              <a:latin typeface="Calibri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100" b="1">
                <a:solidFill>
                  <a:srgbClr val="000000"/>
                </a:solidFill>
                <a:latin typeface="Calibri" pitchFamily="34" charset="0"/>
              </a:rPr>
              <a:t>Приказ Министерства здравоохранения РФ №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 932</a:t>
            </a:r>
            <a:r>
              <a:rPr lang="ru-RU" sz="2100" b="1">
                <a:solidFill>
                  <a:srgbClr val="000000"/>
                </a:solidFill>
                <a:latin typeface="Calibri" pitchFamily="34" charset="0"/>
              </a:rPr>
              <a:t>н от 15 ноября 2012 г. </a:t>
            </a:r>
          </a:p>
          <a:p>
            <a:pPr algn="ctr">
              <a:lnSpc>
                <a:spcPct val="120000"/>
              </a:lnSpc>
            </a:pPr>
            <a:r>
              <a:rPr lang="ru-RU" sz="2200" b="1" i="1">
                <a:solidFill>
                  <a:srgbClr val="7030A0"/>
                </a:solidFill>
                <a:latin typeface="Calibri" pitchFamily="34" charset="0"/>
              </a:rPr>
              <a:t>«ОБ УТВЕРЖДЕНИИ ПОРЯДКА ОКАЗАНИЯ МЕДИЦИНСКОЙ ПОМОЩИ</a:t>
            </a:r>
          </a:p>
          <a:p>
            <a:pPr algn="ctr">
              <a:lnSpc>
                <a:spcPct val="120000"/>
              </a:lnSpc>
            </a:pPr>
            <a:r>
              <a:rPr lang="ru-RU" sz="2200" b="1" i="1">
                <a:solidFill>
                  <a:srgbClr val="7030A0"/>
                </a:solidFill>
                <a:latin typeface="Calibri" pitchFamily="34" charset="0"/>
              </a:rPr>
              <a:t>БОЛЬНЫМ ТУБЕРКУЛЕЗОМ»</a:t>
            </a:r>
          </a:p>
          <a:p>
            <a:pPr algn="ctr">
              <a:lnSpc>
                <a:spcPct val="120000"/>
              </a:lnSpc>
            </a:pPr>
            <a:endParaRPr lang="ru-RU" sz="1000" b="1" i="1">
              <a:solidFill>
                <a:srgbClr val="7030A0"/>
              </a:solidFill>
              <a:latin typeface="Calibri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100" b="1">
                <a:solidFill>
                  <a:srgbClr val="000000"/>
                </a:solidFill>
                <a:latin typeface="Calibri" pitchFamily="34" charset="0"/>
              </a:rPr>
              <a:t>Приказ МЗ РФ № 109 от 21 марта 2003 года </a:t>
            </a:r>
          </a:p>
          <a:p>
            <a:pPr algn="ctr">
              <a:lnSpc>
                <a:spcPct val="120000"/>
              </a:lnSpc>
            </a:pPr>
            <a:r>
              <a:rPr lang="ru-RU" sz="2000" b="1" i="1">
                <a:solidFill>
                  <a:srgbClr val="7030A0"/>
                </a:solidFill>
                <a:latin typeface="Calibri" pitchFamily="34" charset="0"/>
              </a:rPr>
              <a:t>«О СОВЕРШЕНСТВОВАНИИ ПРОТИВОТУБЕРКУЛЕЗНЫХ МЕРОПРИЯТИЙ В РФ»</a:t>
            </a:r>
          </a:p>
          <a:p>
            <a:pPr algn="ctr">
              <a:lnSpc>
                <a:spcPct val="120000"/>
              </a:lnSpc>
            </a:pPr>
            <a:endParaRPr lang="ru-RU" sz="2000" b="1" i="1">
              <a:solidFill>
                <a:srgbClr val="7030A0"/>
              </a:solidFill>
              <a:latin typeface="Calibri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200" b="1">
                <a:solidFill>
                  <a:srgbClr val="000000"/>
                </a:solidFill>
                <a:latin typeface="Calibri" pitchFamily="34" charset="0"/>
              </a:rPr>
              <a:t>Санитарно-эпидемиологические правила от 28.01.2021 </a:t>
            </a:r>
            <a:r>
              <a:rPr lang="en-US" sz="2200" b="1">
                <a:solidFill>
                  <a:srgbClr val="000000"/>
                </a:solidFill>
                <a:latin typeface="Calibri" pitchFamily="34" charset="0"/>
              </a:rPr>
              <a:t>N 4</a:t>
            </a:r>
            <a:endParaRPr lang="ru-RU" sz="2200" b="1">
              <a:solidFill>
                <a:srgbClr val="000000"/>
              </a:solidFill>
              <a:latin typeface="Calibri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b="1">
                <a:solidFill>
                  <a:srgbClr val="7030A0"/>
                </a:solidFill>
                <a:latin typeface="Calibri" pitchFamily="34" charset="0"/>
              </a:rPr>
              <a:t>СП 3.3686-21 </a:t>
            </a:r>
            <a:r>
              <a:rPr lang="ru-RU" sz="2000" b="1" i="1">
                <a:solidFill>
                  <a:srgbClr val="7030A0"/>
                </a:solidFill>
                <a:latin typeface="Calibri" pitchFamily="34" charset="0"/>
              </a:rPr>
              <a:t>"Санитарно-эпидемиологические требования</a:t>
            </a:r>
          </a:p>
          <a:p>
            <a:pPr algn="ctr">
              <a:lnSpc>
                <a:spcPct val="120000"/>
              </a:lnSpc>
            </a:pPr>
            <a:r>
              <a:rPr lang="ru-RU" sz="2000" b="1" i="1">
                <a:solidFill>
                  <a:srgbClr val="7030A0"/>
                </a:solidFill>
                <a:latin typeface="Calibri" pitchFamily="34" charset="0"/>
              </a:rPr>
              <a:t>по профилактике инфекционных болезней"</a:t>
            </a:r>
          </a:p>
          <a:p>
            <a:pPr algn="ctr">
              <a:lnSpc>
                <a:spcPct val="120000"/>
              </a:lnSpc>
            </a:pPr>
            <a:endParaRPr lang="ru-RU" sz="2000" b="1" i="1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0113" y="1214438"/>
            <a:ext cx="7451725" cy="7016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75" b="1" dirty="0">
                <a:latin typeface="+mn-lt"/>
              </a:rPr>
              <a:t>	</a:t>
            </a:r>
            <a:r>
              <a:rPr lang="ru-RU" b="1" dirty="0">
                <a:latin typeface="+mn-lt"/>
              </a:rPr>
              <a:t>АЛЛЕРГЕН ТУБЕРКУЛЕЗНЫЙ РЕКОМБИНАНТНЫЙ (АТР) в стандартном разведении (белок CFP10-ESAT6 0,2 мкг)</a:t>
            </a:r>
          </a:p>
        </p:txBody>
      </p:sp>
      <p:sp>
        <p:nvSpPr>
          <p:cNvPr id="177154" name="Прямоугольник 2"/>
          <p:cNvSpPr>
            <a:spLocks noChangeArrowheads="1"/>
          </p:cNvSpPr>
          <p:nvPr/>
        </p:nvSpPr>
        <p:spPr bwMode="auto">
          <a:xfrm>
            <a:off x="900113" y="237649"/>
            <a:ext cx="768508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spc="300" dirty="0">
                <a:solidFill>
                  <a:srgbClr val="7030A0"/>
                </a:solidFill>
                <a:latin typeface="Calibri" pitchFamily="34" charset="0"/>
              </a:rPr>
              <a:t>ПРЕПАРАТЫ ПРИМЕНЯЕМЫЕ ДЛЯ ПРОВЕДЕНИЯ</a:t>
            </a:r>
            <a:br>
              <a:rPr lang="ru-RU" sz="2100" b="1" spc="300" dirty="0">
                <a:solidFill>
                  <a:srgbClr val="7030A0"/>
                </a:solidFill>
                <a:latin typeface="Calibri" pitchFamily="34" charset="0"/>
              </a:rPr>
            </a:br>
            <a:r>
              <a:rPr lang="ru-RU" sz="2100" b="1" spc="300" dirty="0">
                <a:solidFill>
                  <a:srgbClr val="7030A0"/>
                </a:solidFill>
                <a:latin typeface="Calibri" pitchFamily="34" charset="0"/>
              </a:rPr>
              <a:t>ИММУНОДИАГНОСТИКИ:</a:t>
            </a:r>
          </a:p>
        </p:txBody>
      </p:sp>
      <p:sp>
        <p:nvSpPr>
          <p:cNvPr id="177155" name="Прямоугольник 4"/>
          <p:cNvSpPr>
            <a:spLocks noChangeArrowheads="1"/>
          </p:cNvSpPr>
          <p:nvPr/>
        </p:nvSpPr>
        <p:spPr bwMode="auto">
          <a:xfrm>
            <a:off x="3713163" y="3465513"/>
            <a:ext cx="4872037" cy="2835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b="1">
                <a:latin typeface="Calibri" pitchFamily="34" charset="0"/>
              </a:rPr>
              <a:t>Содержит два компонента (связанных между собой два белка антигена - CFP10 и ESAT6), присутствующие в вирулентных штаммах микобактерий туберкулеза (в том числе  M.tuberculosis  и M.bovis) и отсутствующие в вакцинном штамме БЦЖ (из которого готовятся вакцины туберкулезные – БЦЖ и БЦЖ-М), поэтому не вызывает реакцию ГЗТ, связанную с вакцинацией БЦЖ.</a:t>
            </a:r>
          </a:p>
        </p:txBody>
      </p:sp>
      <p:pic>
        <p:nvPicPr>
          <p:cNvPr id="17715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363" y="3698875"/>
            <a:ext cx="3171825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6263" y="2022475"/>
            <a:ext cx="8099425" cy="12001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75" b="1" dirty="0">
                <a:latin typeface="+mn-lt"/>
              </a:rPr>
              <a:t>	</a:t>
            </a:r>
            <a:r>
              <a:rPr lang="ru-RU" b="1" dirty="0">
                <a:latin typeface="+mn-lt"/>
              </a:rPr>
              <a:t>Представляет собой рекомбинантный белок, продуцируемый генетически модифицированной культурой </a:t>
            </a:r>
            <a:r>
              <a:rPr lang="ru-RU" b="1" dirty="0" err="1">
                <a:latin typeface="+mn-lt"/>
              </a:rPr>
              <a:t>Escherichia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coli</a:t>
            </a:r>
            <a:r>
              <a:rPr lang="ru-RU" b="1" dirty="0">
                <a:latin typeface="+mn-lt"/>
              </a:rPr>
              <a:t> BL21(DE3)/</a:t>
            </a:r>
            <a:r>
              <a:rPr lang="ru-RU" b="1" dirty="0" err="1">
                <a:latin typeface="+mn-lt"/>
              </a:rPr>
              <a:t>pCFP</a:t>
            </a:r>
            <a:r>
              <a:rPr lang="ru-RU" b="1" dirty="0">
                <a:latin typeface="+mn-lt"/>
              </a:rPr>
              <a:t>-ESAT, разведенный в стерильном изотоническом фосфатном буферном растворе, с консервантом (фенол).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465" y="442913"/>
            <a:ext cx="7716417" cy="8572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ПРЕПАРАТЫ ПРИМЕНЯЕМЫЕ ДЛЯ ПРОВЕДЕНИЯ</a:t>
            </a:r>
            <a:br>
              <a:rPr lang="ru-RU" sz="2400" b="1" spc="300" dirty="0">
                <a:solidFill>
                  <a:srgbClr val="7030A0"/>
                </a:solidFill>
                <a:latin typeface="+mn-lt"/>
              </a:rPr>
            </a:b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ИММУНОДИАГНОСТИКИ:</a:t>
            </a:r>
            <a:endParaRPr lang="ru-RU" sz="2400" b="1" spc="300" dirty="0">
              <a:latin typeface="+mn-lt"/>
            </a:endParaRPr>
          </a:p>
        </p:txBody>
      </p:sp>
      <p:sp>
        <p:nvSpPr>
          <p:cNvPr id="178178" name="Объект 2"/>
          <p:cNvSpPr>
            <a:spLocks noGrp="1"/>
          </p:cNvSpPr>
          <p:nvPr>
            <p:ph idx="1"/>
          </p:nvPr>
        </p:nvSpPr>
        <p:spPr>
          <a:xfrm>
            <a:off x="1763713" y="1885950"/>
            <a:ext cx="5400675" cy="993775"/>
          </a:xfrm>
          <a:ln>
            <a:solidFill>
              <a:schemeClr val="bg1"/>
            </a:solidFill>
          </a:ln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1500" b="1" smtClean="0"/>
              <a:t>	</a:t>
            </a:r>
          </a:p>
        </p:txBody>
      </p:sp>
      <p:sp>
        <p:nvSpPr>
          <p:cNvPr id="178179" name="Прямоугольник 3"/>
          <p:cNvSpPr>
            <a:spLocks noChangeArrowheads="1"/>
          </p:cNvSpPr>
          <p:nvPr/>
        </p:nvSpPr>
        <p:spPr bwMode="auto">
          <a:xfrm>
            <a:off x="1763713" y="3008313"/>
            <a:ext cx="5400675" cy="3222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500" b="1">
              <a:latin typeface="Calibri" pitchFamily="34" charset="0"/>
            </a:endParaRPr>
          </a:p>
        </p:txBody>
      </p:sp>
      <p:sp>
        <p:nvSpPr>
          <p:cNvPr id="178180" name="Прямоугольник 4"/>
          <p:cNvSpPr>
            <a:spLocks noChangeArrowheads="1"/>
          </p:cNvSpPr>
          <p:nvPr/>
        </p:nvSpPr>
        <p:spPr bwMode="auto">
          <a:xfrm>
            <a:off x="4422775" y="1989138"/>
            <a:ext cx="3838575" cy="2030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Диагностические тесты на туберкулезную инфекцию для применения in vitro (T-SPOT.TB), основанных на высвобождении Т-лимфоцитами гамма-интерферона (</a:t>
            </a:r>
            <a:r>
              <a:rPr lang="en-US" b="1">
                <a:latin typeface="Calibri" pitchFamily="34" charset="0"/>
              </a:rPr>
              <a:t>ɣ </a:t>
            </a:r>
            <a:r>
              <a:rPr lang="ru-RU" b="1">
                <a:latin typeface="Calibri" pitchFamily="34" charset="0"/>
              </a:rPr>
              <a:t>-ИФН) под влиянием специфических антигенов.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41488" y="4689475"/>
            <a:ext cx="5924550" cy="9239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502604"/>
                </a:solidFill>
                <a:latin typeface="+mn-lt"/>
              </a:rPr>
              <a:t>Для проведения иммунодиагностики допускается использование только зарегистрированных в Российской Федерации препаратов и тест систем.</a:t>
            </a:r>
          </a:p>
        </p:txBody>
      </p:sp>
      <p:pic>
        <p:nvPicPr>
          <p:cNvPr id="178182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1900238"/>
            <a:ext cx="2659062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8163" y="395288"/>
            <a:ext cx="8229600" cy="8572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400" b="1" spc="300" dirty="0">
                <a:solidFill>
                  <a:srgbClr val="7030A0"/>
                </a:solidFill>
                <a:latin typeface="+mn-lt"/>
              </a:rPr>
              <a:t>ТЕХНИКА ПРОВЕДЕНИЯ ВНУТРИКОЖНОЙ</a:t>
            </a:r>
            <a:r>
              <a:rPr lang="ru-RU" altLang="ru-RU" sz="24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2400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2400" b="1" dirty="0">
                <a:solidFill>
                  <a:srgbClr val="7030A0"/>
                </a:solidFill>
                <a:latin typeface="+mn-lt"/>
              </a:rPr>
              <a:t>пробы Манту с 2 ТЕ и </a:t>
            </a:r>
            <a:r>
              <a:rPr lang="ru-RU" altLang="ru-RU" sz="2400" b="1" spc="300" dirty="0">
                <a:solidFill>
                  <a:srgbClr val="7030A0"/>
                </a:solidFill>
                <a:latin typeface="+mn-lt"/>
              </a:rPr>
              <a:t>ДИАСКИНТЕСТ</a:t>
            </a:r>
          </a:p>
        </p:txBody>
      </p:sp>
      <p:pic>
        <p:nvPicPr>
          <p:cNvPr id="17920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" y="2074863"/>
            <a:ext cx="33496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3" name="Прямоугольник 2"/>
          <p:cNvSpPr>
            <a:spLocks noChangeArrowheads="1"/>
          </p:cNvSpPr>
          <p:nvPr/>
        </p:nvSpPr>
        <p:spPr bwMode="auto">
          <a:xfrm>
            <a:off x="345233" y="1479550"/>
            <a:ext cx="84225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02604"/>
                </a:solidFill>
                <a:latin typeface="Calibri" pitchFamily="34" charset="0"/>
              </a:rPr>
              <a:t>Техника постановки внутрикожной пробы Манту и </a:t>
            </a:r>
            <a:r>
              <a:rPr lang="ru-RU" b="1" spc="300" dirty="0">
                <a:solidFill>
                  <a:srgbClr val="502604"/>
                </a:solidFill>
                <a:latin typeface="Calibri" pitchFamily="34" charset="0"/>
              </a:rPr>
              <a:t>ДИАСКИНТЕСТ</a:t>
            </a:r>
            <a:r>
              <a:rPr lang="ru-RU" b="1" dirty="0">
                <a:solidFill>
                  <a:srgbClr val="502604"/>
                </a:solidFill>
                <a:latin typeface="Calibri" pitchFamily="34" charset="0"/>
              </a:rPr>
              <a:t> идентичны</a:t>
            </a:r>
          </a:p>
        </p:txBody>
      </p:sp>
      <p:sp>
        <p:nvSpPr>
          <p:cNvPr id="179204" name="Прямоугольник 3"/>
          <p:cNvSpPr>
            <a:spLocks noChangeArrowheads="1"/>
          </p:cNvSpPr>
          <p:nvPr/>
        </p:nvSpPr>
        <p:spPr bwMode="auto">
          <a:xfrm>
            <a:off x="3771900" y="2074863"/>
            <a:ext cx="5129213" cy="192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b="1">
                <a:latin typeface="Calibri" pitchFamily="34" charset="0"/>
              </a:rPr>
              <a:t>Для проведения пробы применяют однограммовые туберкулиновые шприцы разового использования с тонкими короткими иглами с коротким косым срезом.</a:t>
            </a:r>
          </a:p>
          <a:p>
            <a:pPr algn="ctr">
              <a:lnSpc>
                <a:spcPct val="110000"/>
              </a:lnSpc>
            </a:pPr>
            <a:r>
              <a:rPr lang="ru-RU" b="1">
                <a:latin typeface="Calibri" pitchFamily="34" charset="0"/>
              </a:rPr>
              <a:t>Запрещается использование инсулиновых шприцев.</a:t>
            </a:r>
          </a:p>
        </p:txBody>
      </p:sp>
      <p:sp>
        <p:nvSpPr>
          <p:cNvPr id="179205" name="Прямоугольник 4"/>
          <p:cNvSpPr>
            <a:spLocks noChangeArrowheads="1"/>
          </p:cNvSpPr>
          <p:nvPr/>
        </p:nvSpPr>
        <p:spPr bwMode="auto">
          <a:xfrm>
            <a:off x="539750" y="4481513"/>
            <a:ext cx="8096250" cy="175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Набирают 0,2 мл (т.е. две дозы) туберкулина, насаживают иглу туберкулинового шприца,</a:t>
            </a:r>
          </a:p>
          <a:p>
            <a:pPr algn="ctr"/>
            <a:r>
              <a:rPr lang="ru-RU" b="1">
                <a:latin typeface="Calibri" pitchFamily="34" charset="0"/>
              </a:rPr>
              <a:t>выпускают раствор до метки 0, 1 в стерильный ватный тампон.</a:t>
            </a:r>
          </a:p>
          <a:p>
            <a:pPr algn="ctr"/>
            <a:r>
              <a:rPr lang="ru-RU" b="1">
                <a:latin typeface="Calibri" pitchFamily="34" charset="0"/>
              </a:rPr>
              <a:t>Ампулу после вскрытия сохраняют в асептических условиях не более 2 ч.</a:t>
            </a:r>
          </a:p>
          <a:p>
            <a:pPr algn="ctr"/>
            <a:r>
              <a:rPr lang="ru-RU" b="1">
                <a:latin typeface="Calibri" pitchFamily="34" charset="0"/>
              </a:rPr>
              <a:t>Пробу производят пациентам обязательно в положении сидя, так как у эмоционально лабильных лиц инъекция может стать причиной обморока.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334963"/>
            <a:ext cx="8229600" cy="85566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400" b="1" spc="300" dirty="0">
                <a:solidFill>
                  <a:srgbClr val="7030A0"/>
                </a:solidFill>
                <a:latin typeface="+mn-lt"/>
              </a:rPr>
              <a:t>ТЕХНИКА ПРОВЕДЕНИЯ ВНУТРИКОЖНОЙ</a:t>
            </a:r>
            <a:br>
              <a:rPr lang="ru-RU" altLang="ru-RU" sz="2400" b="1" spc="300" dirty="0">
                <a:solidFill>
                  <a:srgbClr val="7030A0"/>
                </a:solidFill>
                <a:latin typeface="+mn-lt"/>
              </a:rPr>
            </a:br>
            <a:r>
              <a:rPr lang="ru-RU" altLang="ru-RU" sz="2400" b="1" spc="300" dirty="0">
                <a:solidFill>
                  <a:srgbClr val="7030A0"/>
                </a:solidFill>
                <a:latin typeface="+mn-lt"/>
              </a:rPr>
              <a:t>пробы Манту с 2 ТЕ и ДИАСКИНТЕСТ</a:t>
            </a:r>
          </a:p>
        </p:txBody>
      </p:sp>
      <p:pic>
        <p:nvPicPr>
          <p:cNvPr id="180226" name="Содержимое 4" descr="Mantoux_tuberculin_skin_test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79400" y="1555750"/>
            <a:ext cx="3294063" cy="2162175"/>
          </a:xfrm>
          <a:ln>
            <a:solidFill>
              <a:schemeClr val="tx1"/>
            </a:solidFill>
          </a:ln>
        </p:spPr>
      </p:pic>
      <p:sp>
        <p:nvSpPr>
          <p:cNvPr id="180227" name="Прямоугольник 1"/>
          <p:cNvSpPr>
            <a:spLocks noChangeArrowheads="1"/>
          </p:cNvSpPr>
          <p:nvPr/>
        </p:nvSpPr>
        <p:spPr bwMode="auto">
          <a:xfrm>
            <a:off x="3802063" y="1262063"/>
            <a:ext cx="4645025" cy="3138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>
                <a:latin typeface="Calibri" pitchFamily="34" charset="0"/>
              </a:rPr>
              <a:t>	</a:t>
            </a:r>
            <a:r>
              <a:rPr lang="ru-RU" b="1">
                <a:latin typeface="Calibri" pitchFamily="34" charset="0"/>
              </a:rPr>
              <a:t>На внутренней поверхности средней трети предплечья участок кожи обрабатывают 70% этиловым спиртом, просушивают стерильной ватой.</a:t>
            </a:r>
          </a:p>
          <a:p>
            <a:r>
              <a:rPr lang="ru-RU" b="1">
                <a:latin typeface="Calibri" pitchFamily="34" charset="0"/>
              </a:rPr>
              <a:t>	Тонкую иглу вводят срезом вверх в верхние слои натянутой кожи (внутрикожно) параллельно ее поверхности.</a:t>
            </a:r>
          </a:p>
          <a:p>
            <a:r>
              <a:rPr lang="ru-RU" b="1">
                <a:latin typeface="Calibri" pitchFamily="34" charset="0"/>
              </a:rPr>
              <a:t>	После введения отверстия иглы в кожу из шприца вводят 0,1 мл раствора туберкулина, т. е. одну дозу.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4746625"/>
            <a:ext cx="8110538" cy="12001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>
                <a:latin typeface="+mn-lt"/>
              </a:rPr>
              <a:t>	</a:t>
            </a:r>
            <a:r>
              <a:rPr lang="ru-RU" b="1" dirty="0">
                <a:latin typeface="+mn-lt"/>
              </a:rPr>
              <a:t>При правильной технике в коже образуется папула в виде «лимонной корочки» размером не мене 7-9 мм в диаметре.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	Результаты туберкулиновой пробы оценивает врач или специально обученная медсестра, проводившая эту пробу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6263" y="292100"/>
            <a:ext cx="7709321" cy="8572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700" b="1" spc="300" dirty="0">
                <a:solidFill>
                  <a:srgbClr val="7030A0"/>
                </a:solidFill>
                <a:latin typeface="+mn-lt"/>
              </a:rPr>
              <a:t>ОЦЕНКА РЕЗУЛЬТАТОВ ВНУТРИКОЖНОЙ</a:t>
            </a:r>
            <a:r>
              <a:rPr lang="ru-RU" altLang="ru-RU" sz="27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2700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2700" b="1" dirty="0">
                <a:solidFill>
                  <a:srgbClr val="7030A0"/>
                </a:solidFill>
                <a:latin typeface="+mn-lt"/>
              </a:rPr>
              <a:t>пробы Манту с 2 ТЕ и </a:t>
            </a:r>
            <a:r>
              <a:rPr lang="ru-RU" altLang="ru-RU" sz="2700" b="1" spc="300" dirty="0">
                <a:solidFill>
                  <a:srgbClr val="7030A0"/>
                </a:solidFill>
                <a:latin typeface="+mn-lt"/>
              </a:rPr>
              <a:t>ДИАСКИНТЕСТ</a:t>
            </a:r>
            <a:endParaRPr lang="ru-RU" altLang="ru-RU" sz="2700" spc="3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8125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057900" y="5624513"/>
            <a:ext cx="1600200" cy="2746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32B63E7E-B2C6-4645-B3C7-D529B29513F3}" type="slidenum">
              <a:rPr lang="ru-RU" altLang="ru-RU" sz="900" smtClean="0">
                <a:solidFill>
                  <a:srgbClr val="898989"/>
                </a:solidFill>
                <a:latin typeface="Arial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ru-RU" altLang="ru-RU" sz="900" smtClean="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81251" name="Picture 7" descr="ofbgi lzah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" y="3068638"/>
            <a:ext cx="3309938" cy="2268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1252" name="Прямоугольник 2"/>
          <p:cNvSpPr>
            <a:spLocks noChangeArrowheads="1"/>
          </p:cNvSpPr>
          <p:nvPr/>
        </p:nvSpPr>
        <p:spPr bwMode="auto">
          <a:xfrm>
            <a:off x="262165" y="1429544"/>
            <a:ext cx="8642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502604"/>
                </a:solidFill>
                <a:latin typeface="Calibri" pitchFamily="34" charset="0"/>
              </a:rPr>
              <a:t>Техника оценки результатов внутрикожной пробы Манту и ДИАСКИНТЕСТ идентичны.</a:t>
            </a:r>
          </a:p>
        </p:txBody>
      </p:sp>
      <p:sp>
        <p:nvSpPr>
          <p:cNvPr id="181253" name="Прямоугольник 4"/>
          <p:cNvSpPr>
            <a:spLocks noChangeArrowheads="1"/>
          </p:cNvSpPr>
          <p:nvPr/>
        </p:nvSpPr>
        <p:spPr bwMode="auto">
          <a:xfrm>
            <a:off x="3886201" y="2488130"/>
            <a:ext cx="4806950" cy="3416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500" b="1">
                <a:latin typeface="Calibri" pitchFamily="34" charset="0"/>
              </a:rPr>
              <a:t>	</a:t>
            </a:r>
            <a:r>
              <a:rPr lang="ru-RU" b="1">
                <a:latin typeface="Calibri" pitchFamily="34" charset="0"/>
              </a:rPr>
              <a:t>Результат оценивают через 72 часа путем измерения размера инфильтрата (папулы) в миллиметрах (мм).</a:t>
            </a:r>
          </a:p>
          <a:p>
            <a:r>
              <a:rPr lang="ru-RU" b="1">
                <a:latin typeface="Calibri" pitchFamily="34" charset="0"/>
              </a:rPr>
              <a:t>	Линейкой с миллиметровыми делениями измеряют и регистрируют поперечный (по отношению к оси предплечья) размер инфильтрата.</a:t>
            </a:r>
          </a:p>
          <a:p>
            <a:r>
              <a:rPr lang="ru-RU" b="1">
                <a:latin typeface="Calibri" pitchFamily="34" charset="0"/>
              </a:rPr>
              <a:t>	Гиперемию учитывают только в случае отсутствия инфильтрата.</a:t>
            </a:r>
          </a:p>
          <a:p>
            <a:r>
              <a:rPr lang="ru-RU" b="1">
                <a:latin typeface="Calibri" pitchFamily="34" charset="0"/>
              </a:rPr>
              <a:t>	При отсутствии инфильтрата при учете реакции измеряют и регистрируют гиперемию.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6263" y="4454525"/>
            <a:ext cx="8262937" cy="342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35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208" y="365125"/>
            <a:ext cx="8086142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400" b="1" spc="300" dirty="0">
                <a:solidFill>
                  <a:srgbClr val="7030A0"/>
                </a:solidFill>
                <a:latin typeface="+mn-lt"/>
              </a:rPr>
              <a:t>ИНТЕРПРИТАЦИЯ РЕАКЦИЙ НА ВНУТРИКОЖНУЮ</a:t>
            </a:r>
            <a:r>
              <a:rPr lang="ru-RU" altLang="ru-RU" sz="2400" b="1" dirty="0">
                <a:solidFill>
                  <a:srgbClr val="7030A0"/>
                </a:solidFill>
                <a:latin typeface="+mn-lt"/>
              </a:rPr>
              <a:t/>
            </a:r>
            <a:br>
              <a:rPr lang="ru-RU" altLang="ru-RU" sz="2400" b="1" dirty="0">
                <a:solidFill>
                  <a:srgbClr val="7030A0"/>
                </a:solidFill>
                <a:latin typeface="+mn-lt"/>
              </a:rPr>
            </a:br>
            <a:r>
              <a:rPr lang="ru-RU" altLang="ru-RU" sz="2400" b="1" dirty="0">
                <a:solidFill>
                  <a:srgbClr val="7030A0"/>
                </a:solidFill>
                <a:latin typeface="+mn-lt"/>
              </a:rPr>
              <a:t>пробу Манту с 2 ТЕ</a:t>
            </a:r>
            <a:endParaRPr lang="ru-RU" sz="24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9238" y="1931988"/>
            <a:ext cx="6172200" cy="3395662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100" b="1" dirty="0"/>
              <a:t>1) 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</a:rPr>
              <a:t>ОТРИЦАТЕЛЬНАЯ </a:t>
            </a:r>
            <a:r>
              <a:rPr lang="ru-RU" sz="2100" b="1" dirty="0"/>
              <a:t>(полное отсутствие инфильтрата-папулы и гиперемии; </a:t>
            </a:r>
            <a:r>
              <a:rPr lang="ru-RU" sz="2100" b="1" dirty="0" err="1"/>
              <a:t>уколочная</a:t>
            </a:r>
            <a:r>
              <a:rPr lang="ru-RU" sz="2100" b="1" dirty="0"/>
              <a:t> реакция 0 – 1 мм)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100" b="1" dirty="0"/>
              <a:t>2) 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</a:rPr>
              <a:t>СОМНИТЕЛЬНАЯ </a:t>
            </a:r>
            <a:r>
              <a:rPr lang="ru-RU" sz="2100" b="1" dirty="0"/>
              <a:t>(инфильтрат-папула 2 – 4 мм или только гиперемия любого размера без инфильтрата)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100" b="1" dirty="0"/>
              <a:t>3)</a:t>
            </a:r>
            <a:r>
              <a:rPr lang="ru-RU" sz="2100" b="1" dirty="0">
                <a:solidFill>
                  <a:srgbClr val="502604"/>
                </a:solidFill>
              </a:rPr>
              <a:t> 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</a:rPr>
              <a:t>ПОЛОЖИТЕЛЬНАЯ</a:t>
            </a:r>
            <a:r>
              <a:rPr lang="ru-RU" sz="2100" b="1" dirty="0">
                <a:solidFill>
                  <a:srgbClr val="502604"/>
                </a:solidFill>
              </a:rPr>
              <a:t> </a:t>
            </a:r>
            <a:r>
              <a:rPr lang="ru-RU" sz="2100" b="1" dirty="0"/>
              <a:t>(инфильтрат-папула диаметром 5 мм и более)</a:t>
            </a:r>
            <a:endParaRPr lang="ru-RU" sz="2100" dirty="0"/>
          </a:p>
        </p:txBody>
      </p:sp>
      <p:pic>
        <p:nvPicPr>
          <p:cNvPr id="18227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163763"/>
            <a:ext cx="2287588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588" y="365125"/>
            <a:ext cx="8244762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ru-RU" sz="2100" b="1" spc="300" dirty="0" smtClean="0">
                <a:solidFill>
                  <a:srgbClr val="7030A0"/>
                </a:solidFill>
                <a:latin typeface="+mn-lt"/>
              </a:rPr>
              <a:t>ПОЛОЖИТЕЛЬНЫЕ РЕАКЦИИ НА ПРОБУ МАНТУ В СВОЮ ОЧЕРЕДЬ РЕКОМЕНДОВАНО ПОДРАЗДЕЛЯТЬ НА:</a:t>
            </a:r>
            <a:endParaRPr lang="ru-RU" sz="2100" b="1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7063" y="2024063"/>
            <a:ext cx="5519737" cy="3673475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1)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СЛАБОПОЛОЖИТЕЛЬНАЯ</a:t>
            </a:r>
            <a:r>
              <a:rPr lang="ru-RU" sz="1800" b="1" dirty="0"/>
              <a:t> (папула 5 – 9 мм);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2) средней интенсивности –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УМЕРЕННАЯ </a:t>
            </a:r>
            <a:r>
              <a:rPr lang="ru-RU" sz="1800" b="1" dirty="0"/>
              <a:t>(папула 10 – 14 мм);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3)</a:t>
            </a:r>
            <a:r>
              <a:rPr lang="ru-RU" sz="1800" b="1" dirty="0">
                <a:solidFill>
                  <a:srgbClr val="502604"/>
                </a:solidFill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ВЫРАЖЕННАЯ</a:t>
            </a:r>
            <a:r>
              <a:rPr lang="ru-RU" sz="1800" b="1" dirty="0">
                <a:solidFill>
                  <a:srgbClr val="502604"/>
                </a:solidFill>
              </a:rPr>
              <a:t> </a:t>
            </a:r>
            <a:r>
              <a:rPr lang="ru-RU" sz="1800" b="1" dirty="0"/>
              <a:t>(папула 15 – 16 мм);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4)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ГИПЕРЕРГИЧЕСКАЯ</a:t>
            </a:r>
            <a:r>
              <a:rPr lang="ru-RU" sz="1800" b="1" dirty="0">
                <a:solidFill>
                  <a:srgbClr val="502604"/>
                </a:solidFill>
              </a:rPr>
              <a:t> </a:t>
            </a:r>
            <a:r>
              <a:rPr lang="ru-RU" sz="1800" b="1" dirty="0"/>
              <a:t>(у детей и подростков папула 17 мм и более, у взрослых папула 21 мм и более; или папула любого размера при наличии </a:t>
            </a:r>
            <a:r>
              <a:rPr lang="ru-RU" sz="1800" b="1" dirty="0" err="1"/>
              <a:t>везикуло</a:t>
            </a:r>
            <a:r>
              <a:rPr lang="ru-RU" sz="1800" b="1" dirty="0"/>
              <a:t>-некротической реакции, лимфангоита, отсевов).</a:t>
            </a:r>
            <a:endParaRPr lang="ru-RU" sz="1800" dirty="0"/>
          </a:p>
        </p:txBody>
      </p:sp>
      <p:pic>
        <p:nvPicPr>
          <p:cNvPr id="183299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150" y="4130675"/>
            <a:ext cx="194945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0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338" y="2024063"/>
            <a:ext cx="1719262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12750" y="1322388"/>
            <a:ext cx="8208963" cy="3943350"/>
          </a:xfrm>
        </p:spPr>
        <p:txBody>
          <a:bodyPr rtlCol="0">
            <a:normAutofit fontScale="85000" lnSpcReduction="10000"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500" b="1" dirty="0"/>
              <a:t>	</a:t>
            </a:r>
            <a:r>
              <a:rPr lang="ru-RU" sz="2100" b="1" dirty="0"/>
              <a:t>«</a:t>
            </a:r>
            <a:r>
              <a:rPr lang="ru-RU" sz="2100" b="1" spc="300" dirty="0">
                <a:solidFill>
                  <a:schemeClr val="accent6">
                    <a:lumMod val="50000"/>
                  </a:schemeClr>
                </a:solidFill>
              </a:rPr>
              <a:t>ВИРАЖ</a:t>
            </a:r>
            <a:r>
              <a:rPr lang="ru-RU" sz="2100" b="1" dirty="0"/>
              <a:t>» туберкулиновых реакций – конверсия отрицательных реакций на внутрикожное введение туберкулина в положительную, не связанную с вакцинацией против туберкулеза, или нарастание реакции на фоне поствакцинальной аллергии (ПВА) в течение года на 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мм </a:t>
            </a:r>
            <a:r>
              <a:rPr lang="ru-RU" sz="2100" b="1" dirty="0"/>
              <a:t>и более.</a:t>
            </a:r>
          </a:p>
          <a:p>
            <a:pPr marL="0" indent="0"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100" b="1" dirty="0"/>
              <a:t>	</a:t>
            </a:r>
            <a:r>
              <a:rPr lang="ru-RU" sz="2100" b="1" spc="300" dirty="0">
                <a:solidFill>
                  <a:schemeClr val="accent6">
                    <a:lumMod val="50000"/>
                  </a:schemeClr>
                </a:solidFill>
              </a:rPr>
              <a:t>УСИЛИВАЮЩЕЙСЯ РЕАКЦИЕЙ </a:t>
            </a:r>
            <a:r>
              <a:rPr lang="ru-RU" sz="2100" b="1" dirty="0"/>
              <a:t>на туберкулин считают увеличение инфильтрата на </a:t>
            </a:r>
            <a:r>
              <a:rPr lang="ru-RU" sz="21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мм </a:t>
            </a:r>
            <a:r>
              <a:rPr lang="ru-RU" sz="2100" b="1" dirty="0"/>
              <a:t>и более по сравнению с предыдущей реакцией.</a:t>
            </a:r>
          </a:p>
          <a:p>
            <a:pPr marL="0" indent="0"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2100" b="1" dirty="0"/>
          </a:p>
          <a:p>
            <a:pPr marL="0" indent="0" algn="ctr" eaLnBrk="1" fontAlgn="auto" hangingPunct="1">
              <a:lnSpc>
                <a:spcPct val="14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100" b="1" dirty="0">
                <a:solidFill>
                  <a:srgbClr val="7030A0"/>
                </a:solidFill>
              </a:rPr>
              <a:t>Реакция на пробу Манту свидетельствует о наличии в организме гиперчувствительности замедленного типа на весь комплекс антигенов МБТ.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6725" y="558800"/>
            <a:ext cx="6172200" cy="79851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ИНТЕРПРЕТАЦИЯ РЕАКЦИЙ</a:t>
            </a:r>
            <a:br>
              <a:rPr lang="ru-RU" sz="2400" b="1" spc="300" dirty="0">
                <a:solidFill>
                  <a:srgbClr val="7030A0"/>
                </a:solidFill>
                <a:latin typeface="+mn-lt"/>
              </a:rPr>
            </a:b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на пробу с АТР (ДИАСКИНТЕСТ) </a:t>
            </a:r>
            <a:r>
              <a:rPr lang="ru-RU" sz="2400" b="1" dirty="0">
                <a:solidFill>
                  <a:srgbClr val="7030A0"/>
                </a:solidFill>
                <a:latin typeface="+mn-lt"/>
              </a:rPr>
              <a:t>:</a:t>
            </a:r>
            <a:endParaRPr lang="ru-RU" sz="24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7188" y="1852613"/>
            <a:ext cx="5616575" cy="339407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1)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ОТРИЦАТЕЛЬНАЯ </a:t>
            </a:r>
            <a:r>
              <a:rPr lang="ru-RU" sz="1800" b="1" dirty="0"/>
              <a:t>– при полном отсутствии инфильтрата и гиперемии или при наличии «</a:t>
            </a:r>
            <a:r>
              <a:rPr lang="ru-RU" sz="1800" b="1" dirty="0" err="1"/>
              <a:t>уколочной</a:t>
            </a:r>
            <a:r>
              <a:rPr lang="ru-RU" sz="1800" b="1" dirty="0"/>
              <a:t> реакции» до 2-3 мм (возможно в виде «</a:t>
            </a:r>
            <a:r>
              <a:rPr lang="ru-RU" sz="1800" b="1" dirty="0" err="1"/>
              <a:t>синячка</a:t>
            </a:r>
            <a:r>
              <a:rPr lang="ru-RU" sz="1800" b="1" dirty="0"/>
              <a:t>»);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2)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СОМНИТЕЛЬНАЯ </a:t>
            </a:r>
            <a:r>
              <a:rPr lang="ru-RU" sz="1800" b="1" dirty="0"/>
              <a:t>– при наличии гиперемии любого размера без папулы;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3)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ПОЛОЖИТЕЛЬНАЯ </a:t>
            </a:r>
            <a:r>
              <a:rPr lang="ru-RU" sz="1800" b="1" dirty="0"/>
              <a:t>– при наличии инфильтрата (папулы) любого размера.</a:t>
            </a:r>
            <a:endParaRPr lang="ru-RU" sz="1800" dirty="0"/>
          </a:p>
        </p:txBody>
      </p:sp>
      <p:pic>
        <p:nvPicPr>
          <p:cNvPr id="185347" name="Рисунок 3"/>
          <p:cNvPicPr>
            <a:picLocks noChangeAspect="1"/>
          </p:cNvPicPr>
          <p:nvPr/>
        </p:nvPicPr>
        <p:blipFill>
          <a:blip r:embed="rId2"/>
          <a:srcRect t="8620" r="55901" b="34682"/>
          <a:stretch>
            <a:fillRect/>
          </a:stretch>
        </p:blipFill>
        <p:spPr bwMode="auto">
          <a:xfrm>
            <a:off x="468313" y="1970088"/>
            <a:ext cx="2266950" cy="2917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ru-RU" sz="2100" b="1" spc="300" dirty="0" smtClean="0">
                <a:solidFill>
                  <a:srgbClr val="7030A0"/>
                </a:solidFill>
                <a:latin typeface="+mn-lt"/>
              </a:rPr>
              <a:t>ПОЛОЖИТЕЛЬНЫЕ РЕАКЦИИ НА ПРОБУ С АТР (ДИАСКИНТЕСТ) В СВОЮ ОЧЕРЕДЬ РЕКОМЕНДОВАНО ПОДРАЗДЕЛЯТЬ НА:</a:t>
            </a:r>
            <a:endParaRPr lang="ru-RU" sz="2100" b="1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7905" y="1970606"/>
            <a:ext cx="6202363" cy="4217987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1)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СЛАБО ВЫРАЖЕННАЯ </a:t>
            </a:r>
            <a:r>
              <a:rPr lang="ru-RU" sz="1800" b="1" dirty="0"/>
              <a:t>– при наличии инфильтрата размером до 5 мм.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2)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УМЕРЕННО ВЫРАЖЕННАЯ </a:t>
            </a:r>
            <a:r>
              <a:rPr lang="ru-RU" sz="1800" b="1" dirty="0"/>
              <a:t>– при размере инфильтрата 5-9 мм;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3)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ВЫРАЖЕННАЯ </a:t>
            </a:r>
            <a:r>
              <a:rPr lang="ru-RU" sz="1800" b="1" dirty="0"/>
              <a:t>– при размере инфильтрата 10 мм и более;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/>
              <a:t>4)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ГИПЕРЕРГИЧЕСКАЯ </a:t>
            </a:r>
            <a:r>
              <a:rPr lang="ru-RU" sz="1800" b="1" dirty="0"/>
              <a:t>– при размере инфильтрата 15 мм и более, при </a:t>
            </a:r>
            <a:r>
              <a:rPr lang="ru-RU" sz="1800" b="1" dirty="0" err="1"/>
              <a:t>везикуло</a:t>
            </a:r>
            <a:r>
              <a:rPr lang="ru-RU" sz="1800" b="1" dirty="0"/>
              <a:t>-некротических изменениях и (или) лимфангоите, лимфадените независимо от размера инфильтрата.</a:t>
            </a:r>
            <a:endParaRPr lang="ru-RU" sz="1800" dirty="0"/>
          </a:p>
        </p:txBody>
      </p:sp>
      <p:pic>
        <p:nvPicPr>
          <p:cNvPr id="186371" name="Рисунок 3"/>
          <p:cNvPicPr>
            <a:picLocks noChangeAspect="1"/>
          </p:cNvPicPr>
          <p:nvPr/>
        </p:nvPicPr>
        <p:blipFill>
          <a:blip r:embed="rId2"/>
          <a:srcRect l="3149" t="46199" r="55341" b="1701"/>
          <a:stretch>
            <a:fillRect/>
          </a:stretch>
        </p:blipFill>
        <p:spPr bwMode="auto">
          <a:xfrm>
            <a:off x="300038" y="2124075"/>
            <a:ext cx="2135187" cy="287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Прямоугольник 1"/>
          <p:cNvSpPr>
            <a:spLocks noChangeArrowheads="1"/>
          </p:cNvSpPr>
          <p:nvPr/>
        </p:nvSpPr>
        <p:spPr bwMode="auto">
          <a:xfrm>
            <a:off x="342900" y="317500"/>
            <a:ext cx="8424863" cy="48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endParaRPr lang="ru-RU" sz="1200" b="1">
              <a:solidFill>
                <a:srgbClr val="000000"/>
              </a:solidFill>
              <a:latin typeface="Calibri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100" b="1">
                <a:solidFill>
                  <a:srgbClr val="000000"/>
                </a:solidFill>
                <a:latin typeface="Calibri" pitchFamily="34" charset="0"/>
              </a:rPr>
              <a:t>Приказ Министерства здравоохранения РФ 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N 124</a:t>
            </a:r>
            <a:r>
              <a:rPr lang="ru-RU" sz="2100" b="1">
                <a:solidFill>
                  <a:srgbClr val="000000"/>
                </a:solidFill>
                <a:latin typeface="Calibri" pitchFamily="34" charset="0"/>
              </a:rPr>
              <a:t>н от 21 марта 2017 г. </a:t>
            </a:r>
          </a:p>
          <a:p>
            <a:pPr algn="ctr">
              <a:lnSpc>
                <a:spcPct val="120000"/>
              </a:lnSpc>
            </a:pPr>
            <a:r>
              <a:rPr lang="ru-RU" sz="2000" b="1">
                <a:solidFill>
                  <a:srgbClr val="7030A0"/>
                </a:solidFill>
                <a:latin typeface="Calibri" pitchFamily="34" charset="0"/>
              </a:rPr>
              <a:t>«</a:t>
            </a:r>
            <a:r>
              <a:rPr lang="ru-RU" sz="2000" b="1" i="1">
                <a:solidFill>
                  <a:srgbClr val="7030A0"/>
                </a:solidFill>
                <a:latin typeface="Calibri" pitchFamily="34" charset="0"/>
              </a:rPr>
              <a:t>Об утверждении порядка и сроков проведения профилактических медицинских осмотров граждан в целях выявления туберкулеза»</a:t>
            </a:r>
          </a:p>
          <a:p>
            <a:pPr algn="ctr">
              <a:lnSpc>
                <a:spcPct val="120000"/>
              </a:lnSpc>
            </a:pPr>
            <a:endParaRPr lang="ru-RU" sz="1200" b="1">
              <a:solidFill>
                <a:srgbClr val="000000"/>
              </a:solidFill>
              <a:latin typeface="Calibri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100" b="1">
                <a:solidFill>
                  <a:srgbClr val="000000"/>
                </a:solidFill>
                <a:latin typeface="Calibri" pitchFamily="34" charset="0"/>
              </a:rPr>
              <a:t>Приказ Минздрава России 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N 951 </a:t>
            </a:r>
            <a:r>
              <a:rPr lang="ru-RU" sz="2100" b="1">
                <a:solidFill>
                  <a:srgbClr val="000000"/>
                </a:solidFill>
                <a:latin typeface="Calibri" pitchFamily="34" charset="0"/>
              </a:rPr>
              <a:t> от 29 декабря 2014</a:t>
            </a:r>
          </a:p>
          <a:p>
            <a:pPr algn="ctr">
              <a:lnSpc>
                <a:spcPct val="120000"/>
              </a:lnSpc>
            </a:pPr>
            <a:r>
              <a:rPr lang="ru-RU" sz="2000" b="1" i="1">
                <a:solidFill>
                  <a:srgbClr val="7030A0"/>
                </a:solidFill>
                <a:latin typeface="Calibri" pitchFamily="34" charset="0"/>
              </a:rPr>
              <a:t>«Об утверждении методических рекомендаций по совершенствованию диагностики и лечения туберкулеза органов дыхания»</a:t>
            </a:r>
          </a:p>
          <a:p>
            <a:pPr algn="ctr">
              <a:lnSpc>
                <a:spcPct val="120000"/>
              </a:lnSpc>
            </a:pPr>
            <a:endParaRPr lang="ru-RU" sz="1200" b="1" i="1">
              <a:solidFill>
                <a:srgbClr val="7030A0"/>
              </a:solidFill>
              <a:latin typeface="Calibri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100" b="1">
                <a:solidFill>
                  <a:srgbClr val="000000"/>
                </a:solidFill>
                <a:latin typeface="Calibri" pitchFamily="34" charset="0"/>
              </a:rPr>
              <a:t>Приказ Министерства здравоохранения РФ </a:t>
            </a:r>
            <a:r>
              <a:rPr lang="en-US" sz="2100" b="1">
                <a:solidFill>
                  <a:srgbClr val="000000"/>
                </a:solidFill>
                <a:latin typeface="Calibri" pitchFamily="34" charset="0"/>
              </a:rPr>
              <a:t>N 12</a:t>
            </a:r>
            <a:r>
              <a:rPr lang="ru-RU" sz="2100" b="1">
                <a:solidFill>
                  <a:srgbClr val="000000"/>
                </a:solidFill>
                <a:latin typeface="Calibri" pitchFamily="34" charset="0"/>
              </a:rPr>
              <a:t>7н от 13 марта 2019 г. </a:t>
            </a:r>
          </a:p>
          <a:p>
            <a:pPr algn="ctr">
              <a:lnSpc>
                <a:spcPct val="120000"/>
              </a:lnSpc>
            </a:pPr>
            <a:r>
              <a:rPr lang="ru-RU" sz="2000" b="1" i="1">
                <a:solidFill>
                  <a:srgbClr val="7030A0"/>
                </a:solidFill>
                <a:latin typeface="Calibri" pitchFamily="34" charset="0"/>
              </a:rPr>
              <a:t>«Порядок диспансерного наблюдения за больными туберкулезом, лицами, находящимися или находившимися в контакте с источником туберкулеза, а также лицами с подозрением на туберкулез и излеченными от туберкулеза»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0962" y="309563"/>
            <a:ext cx="6822653" cy="8572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ПРОТИВОПОКАЗАНИЯМИ ДЛЯ ПОСТАНОВКИ ТУБЕРКУЛИНОВЫХ ПРОБ:</a:t>
            </a:r>
            <a:endParaRPr lang="ru-RU" sz="2250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87394" name="Объект 2"/>
          <p:cNvSpPr>
            <a:spLocks noGrp="1"/>
          </p:cNvSpPr>
          <p:nvPr>
            <p:ph idx="1"/>
          </p:nvPr>
        </p:nvSpPr>
        <p:spPr>
          <a:xfrm>
            <a:off x="441325" y="1441450"/>
            <a:ext cx="8153400" cy="2430463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ru-RU" sz="2000" b="1" dirty="0" smtClean="0"/>
              <a:t>1) Острые и хронические (в период обострения) инфекционные заболевания за исключением случаев подозрительных на туберкулез</a:t>
            </a:r>
          </a:p>
          <a:p>
            <a:pPr eaLnBrk="1" hangingPunct="1">
              <a:lnSpc>
                <a:spcPct val="130000"/>
              </a:lnSpc>
            </a:pPr>
            <a:r>
              <a:rPr lang="ru-RU" sz="2000" b="1" dirty="0" smtClean="0"/>
              <a:t>2) Соматические и др. заболевания в период обострения</a:t>
            </a:r>
          </a:p>
          <a:p>
            <a:pPr eaLnBrk="1" hangingPunct="1">
              <a:lnSpc>
                <a:spcPct val="130000"/>
              </a:lnSpc>
            </a:pPr>
            <a:r>
              <a:rPr lang="ru-RU" sz="2000" b="1" dirty="0" smtClean="0"/>
              <a:t>3) Распространенные кожные заболевания</a:t>
            </a:r>
          </a:p>
          <a:p>
            <a:pPr eaLnBrk="1" hangingPunct="1">
              <a:lnSpc>
                <a:spcPct val="130000"/>
              </a:lnSpc>
            </a:pPr>
            <a:r>
              <a:rPr lang="ru-RU" sz="2000" b="1" dirty="0" smtClean="0"/>
              <a:t>4) Аллергические состояния</a:t>
            </a:r>
          </a:p>
          <a:p>
            <a:pPr eaLnBrk="1" hangingPunct="1">
              <a:lnSpc>
                <a:spcPct val="130000"/>
              </a:lnSpc>
            </a:pPr>
            <a:r>
              <a:rPr lang="ru-RU" sz="2000" b="1" dirty="0" smtClean="0"/>
              <a:t>5) Эпилепсия</a:t>
            </a:r>
          </a:p>
        </p:txBody>
      </p:sp>
      <p:sp>
        <p:nvSpPr>
          <p:cNvPr id="187395" name="Прямоугольник 4"/>
          <p:cNvSpPr>
            <a:spLocks noChangeArrowheads="1"/>
          </p:cNvSpPr>
          <p:nvPr/>
        </p:nvSpPr>
        <p:spPr bwMode="auto">
          <a:xfrm>
            <a:off x="366713" y="4751388"/>
            <a:ext cx="8140700" cy="1692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b="1">
                <a:solidFill>
                  <a:srgbClr val="7030A0"/>
                </a:solidFill>
                <a:latin typeface="Calibri" pitchFamily="34" charset="0"/>
              </a:rPr>
              <a:t>В случаях дифференциальной диагностики туберкулеза с другими заболеваниями, кроме индивидуальной непереносимости туберкулина, противопоказаний для постановки пробы с препаратом не имеется</a:t>
            </a:r>
            <a:endParaRPr lang="ru-RU" sz="2000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4450" y="647700"/>
            <a:ext cx="6172200" cy="5937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ИНФИЦИРОВАННЫМИ</a:t>
            </a:r>
            <a:br>
              <a:rPr lang="ru-RU" sz="2400" b="1" spc="300" dirty="0">
                <a:solidFill>
                  <a:srgbClr val="7030A0"/>
                </a:solidFill>
                <a:latin typeface="+mn-lt"/>
              </a:rPr>
            </a:b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МИКОБАКТЕРИЯМИ ТУБЕРКУЛЕЗА СЧИТАЮТ: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238" y="2024063"/>
            <a:ext cx="7878762" cy="4273550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b="1" dirty="0"/>
              <a:t>	</a:t>
            </a:r>
            <a:r>
              <a:rPr lang="ru-RU" sz="2200" b="1" dirty="0"/>
              <a:t>1. Конверсия отрицательных реакций на внутрикожное введение туберкулина в положительную, не связанную с вакцинацией против туберкулеза, или нарастание реакции на фоне поствакцинальной аллергии (ПВА) в течение года на 6 мм и более - «Вираж» туберкулиновых реакций.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900" b="1" dirty="0"/>
              <a:t> 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b="1" dirty="0"/>
              <a:t>	2. Стойко (на протяжении 4-5 лет) сохраняющуюся реакцию с инфильтратом 12 мм и более;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900" b="1" dirty="0"/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b="1" dirty="0"/>
              <a:t>	3. Резкое усиление чувствительности к туберкулину (на 6 мм и более) в течение одного года (у </a:t>
            </a:r>
            <a:r>
              <a:rPr lang="ru-RU" sz="2200" b="1" dirty="0" err="1"/>
              <a:t>туберкулиноположительных</a:t>
            </a:r>
            <a:r>
              <a:rPr lang="ru-RU" sz="2200" b="1" dirty="0"/>
              <a:t> детей и подростков);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838" y="466532"/>
            <a:ext cx="6172200" cy="123368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spc="300" dirty="0">
                <a:solidFill>
                  <a:srgbClr val="7030A0"/>
                </a:solidFill>
                <a:latin typeface="Calibri"/>
              </a:rPr>
              <a:t>ИНФИЦИРОВАННЫМИ</a:t>
            </a:r>
            <a:br>
              <a:rPr lang="ru-RU" sz="2200" b="1" spc="300" dirty="0">
                <a:solidFill>
                  <a:srgbClr val="7030A0"/>
                </a:solidFill>
                <a:latin typeface="Calibri"/>
              </a:rPr>
            </a:br>
            <a:r>
              <a:rPr lang="ru-RU" sz="2200" b="1" spc="300" dirty="0">
                <a:solidFill>
                  <a:srgbClr val="7030A0"/>
                </a:solidFill>
                <a:latin typeface="Calibri"/>
              </a:rPr>
              <a:t>МИКОБАКТЕРИЯМИ ТУБЕРКУЛЕЗА СЧИТАЮТ:</a:t>
            </a:r>
            <a:endParaRPr lang="ru-RU" sz="2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89442" name="Объект 2"/>
          <p:cNvSpPr>
            <a:spLocks noGrp="1"/>
          </p:cNvSpPr>
          <p:nvPr>
            <p:ph idx="1"/>
          </p:nvPr>
        </p:nvSpPr>
        <p:spPr>
          <a:xfrm>
            <a:off x="630238" y="1970088"/>
            <a:ext cx="7559675" cy="4141787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1800" b="1" dirty="0" smtClean="0"/>
              <a:t>	</a:t>
            </a:r>
            <a:r>
              <a:rPr lang="ru-RU" sz="2000" b="1" dirty="0" smtClean="0"/>
              <a:t>4. Постепенное, в течение нескольких лет, усиление чувствительности к туберкулину с образованием инфильтрата размерами 12 мм и более.</a:t>
            </a:r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2000" b="1" dirty="0" smtClean="0"/>
              <a:t>	5. выраженная и </a:t>
            </a:r>
            <a:r>
              <a:rPr lang="ru-RU" sz="2000" b="1" dirty="0" err="1" smtClean="0"/>
              <a:t>гиперергическая</a:t>
            </a:r>
            <a:r>
              <a:rPr lang="ru-RU" sz="2000" b="1" dirty="0" smtClean="0"/>
              <a:t> чувствительность к туберкулину;</a:t>
            </a:r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2000" b="1" dirty="0" smtClean="0"/>
              <a:t>	6. сомнительные и положительные реакции на антиген рекомбинантный туберкулиновый (АТР);</a:t>
            </a:r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2000" b="1" dirty="0" smtClean="0"/>
              <a:t>	7. положительные реакции на тесты </a:t>
            </a:r>
            <a:r>
              <a:rPr lang="ru-RU" sz="2000" b="1" dirty="0" err="1" smtClean="0"/>
              <a:t>in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vitro</a:t>
            </a:r>
            <a:r>
              <a:rPr lang="ru-RU" sz="2000" b="1" dirty="0" smtClean="0"/>
              <a:t>, основанные на высвобождении Т-лимфоцитами гамма-</a:t>
            </a:r>
            <a:r>
              <a:rPr lang="ru-RU" sz="2000" b="1" dirty="0" err="1" smtClean="0"/>
              <a:t>ИФНа</a:t>
            </a:r>
            <a:r>
              <a:rPr lang="ru-RU" sz="2000" b="1" dirty="0" smtClean="0"/>
              <a:t> в ответ на специфические антигены МБТ.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3825" y="476250"/>
            <a:ext cx="8893175" cy="4968875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ru-RU" sz="2000" b="1" dirty="0" smtClean="0">
                <a:latin typeface="+mn-lt"/>
              </a:rPr>
              <a:t>Детей и подростков</a:t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у которых в результате иммунодиагностики </a:t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выявлен один из вышеперечисленных результатов</a:t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для дальнейшего обследования</a:t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в целях исключения туберкулеза,</a:t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диагностики латентной туберкулезной инфекции</a:t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и формирования групп риска заболевания туберкулезом</a:t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в течение 6 дней с момента постановки проб</a:t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направляют на консультацию фтизиатра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Прямоугольник 1"/>
          <p:cNvSpPr>
            <a:spLocks noChangeArrowheads="1"/>
          </p:cNvSpPr>
          <p:nvPr/>
        </p:nvSpPr>
        <p:spPr bwMode="auto">
          <a:xfrm>
            <a:off x="531813" y="654050"/>
            <a:ext cx="818356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Calibri" pitchFamily="34" charset="0"/>
              </a:rPr>
              <a:t>Главное отличие эпидемического процесса туберкулеза от эпидемических процессов острых болезней –</a:t>
            </a:r>
          </a:p>
          <a:p>
            <a:pPr algn="ctr"/>
            <a:endParaRPr lang="ru-RU" sz="1600" dirty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3600" b="1" spc="300" dirty="0" smtClean="0">
                <a:latin typeface="Calibri" pitchFamily="34" charset="0"/>
              </a:rPr>
              <a:t>НАЛИЧИЕ ДЛИТЕЛЬНОГО</a:t>
            </a:r>
          </a:p>
          <a:p>
            <a:pPr algn="ctr">
              <a:lnSpc>
                <a:spcPct val="150000"/>
              </a:lnSpc>
            </a:pPr>
            <a:r>
              <a:rPr lang="ru-RU" sz="3600" b="1" spc="300" dirty="0" smtClean="0">
                <a:latin typeface="Calibri" pitchFamily="34" charset="0"/>
              </a:rPr>
              <a:t>ЛАТЕНТНОГО ПЕРИОДА</a:t>
            </a:r>
            <a:endParaRPr lang="ru-RU" sz="3600" b="1" spc="3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98875" y="5541963"/>
            <a:ext cx="1231900" cy="46196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Контакт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8175" y="1003300"/>
            <a:ext cx="2879725" cy="4603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Источник инфекции</a:t>
            </a:r>
          </a:p>
        </p:txBody>
      </p:sp>
      <p:sp>
        <p:nvSpPr>
          <p:cNvPr id="4" name="Овал 3"/>
          <p:cNvSpPr/>
          <p:nvPr/>
        </p:nvSpPr>
        <p:spPr>
          <a:xfrm>
            <a:off x="2451100" y="1535113"/>
            <a:ext cx="4048125" cy="39370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4548188" y="1401763"/>
            <a:ext cx="382587" cy="315912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4467225" y="5322888"/>
            <a:ext cx="381000" cy="298450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92518" name="Объект 4" descr="http://electel48.ru/imgs/2017-06/36626024351_tuberkulez-legkie-infekcija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1350" y="2439988"/>
            <a:ext cx="2719388" cy="1960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325563" y="193675"/>
            <a:ext cx="6540500" cy="523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</a:rPr>
              <a:t>Круг передачи туберкулезной инфекции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98875" y="5541963"/>
            <a:ext cx="1231900" cy="46196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Контакт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8175" y="1003300"/>
            <a:ext cx="2879725" cy="4603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Источник инфекции</a:t>
            </a:r>
          </a:p>
        </p:txBody>
      </p:sp>
      <p:sp>
        <p:nvSpPr>
          <p:cNvPr id="4" name="Овал 3"/>
          <p:cNvSpPr/>
          <p:nvPr/>
        </p:nvSpPr>
        <p:spPr>
          <a:xfrm>
            <a:off x="2451100" y="1535113"/>
            <a:ext cx="4048125" cy="39370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4548188" y="1401763"/>
            <a:ext cx="382587" cy="315912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4467225" y="5322888"/>
            <a:ext cx="381000" cy="298450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93542" name="Объект 4" descr="http://electel48.ru/imgs/2017-06/36626024351_tuberkulez-legkie-infekcija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1350" y="2439988"/>
            <a:ext cx="2719388" cy="1960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784975" y="1476375"/>
            <a:ext cx="1751013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Ранний диагноз</a:t>
            </a:r>
          </a:p>
        </p:txBody>
      </p:sp>
      <p:sp>
        <p:nvSpPr>
          <p:cNvPr id="16" name="Стрелка влево 15"/>
          <p:cNvSpPr/>
          <p:nvPr/>
        </p:nvSpPr>
        <p:spPr>
          <a:xfrm rot="20088622">
            <a:off x="6064250" y="1844675"/>
            <a:ext cx="635000" cy="17780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325563" y="193675"/>
            <a:ext cx="6540500" cy="523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</a:rPr>
              <a:t>Круг передачи туберкулезной инфекции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98875" y="5541963"/>
            <a:ext cx="1231900" cy="46196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Контакт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8175" y="1003300"/>
            <a:ext cx="2879725" cy="4603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Источник инфекции</a:t>
            </a:r>
          </a:p>
        </p:txBody>
      </p:sp>
      <p:sp>
        <p:nvSpPr>
          <p:cNvPr id="4" name="Овал 3"/>
          <p:cNvSpPr/>
          <p:nvPr/>
        </p:nvSpPr>
        <p:spPr>
          <a:xfrm>
            <a:off x="2451100" y="1535113"/>
            <a:ext cx="4048125" cy="39370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4548188" y="1401763"/>
            <a:ext cx="382587" cy="315912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4467225" y="5322888"/>
            <a:ext cx="381000" cy="298450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94566" name="Объект 4" descr="http://electel48.ru/imgs/2017-06/36626024351_tuberkulez-legkie-infekcija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1350" y="2439988"/>
            <a:ext cx="2719388" cy="1960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784975" y="1476375"/>
            <a:ext cx="1751013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Ранний диагноз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97725" y="2386013"/>
            <a:ext cx="1338263" cy="64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Calibri" pitchFamily="34" charset="0"/>
              </a:rPr>
              <a:t>Адекватное</a:t>
            </a:r>
          </a:p>
          <a:p>
            <a:pPr>
              <a:defRPr/>
            </a:pPr>
            <a:r>
              <a:rPr lang="ru-RU">
                <a:latin typeface="Calibri" pitchFamily="34" charset="0"/>
              </a:rPr>
              <a:t>лечение</a:t>
            </a:r>
          </a:p>
        </p:txBody>
      </p:sp>
      <p:sp>
        <p:nvSpPr>
          <p:cNvPr id="16" name="Стрелка влево 15"/>
          <p:cNvSpPr/>
          <p:nvPr/>
        </p:nvSpPr>
        <p:spPr>
          <a:xfrm rot="20088622">
            <a:off x="6064250" y="1844675"/>
            <a:ext cx="635000" cy="17780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20709484">
            <a:off x="6467475" y="2698750"/>
            <a:ext cx="635000" cy="17780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325563" y="193675"/>
            <a:ext cx="6540500" cy="523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</a:rPr>
              <a:t>Круг передачи туберкулезной инфекции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98875" y="5541963"/>
            <a:ext cx="1231900" cy="46196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Контакт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8175" y="1003300"/>
            <a:ext cx="2879725" cy="4603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Источник инфекции</a:t>
            </a:r>
          </a:p>
        </p:txBody>
      </p:sp>
      <p:sp>
        <p:nvSpPr>
          <p:cNvPr id="4" name="Овал 3"/>
          <p:cNvSpPr/>
          <p:nvPr/>
        </p:nvSpPr>
        <p:spPr>
          <a:xfrm>
            <a:off x="2451100" y="1535113"/>
            <a:ext cx="4048125" cy="39370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4548188" y="1401763"/>
            <a:ext cx="382587" cy="315912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4467225" y="5322888"/>
            <a:ext cx="381000" cy="298450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95590" name="Объект 4" descr="http://electel48.ru/imgs/2017-06/36626024351_tuberkulez-legkie-infekcija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1350" y="2439988"/>
            <a:ext cx="2719388" cy="1960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784975" y="1476375"/>
            <a:ext cx="1751013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Ранний диагноз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97725" y="2386013"/>
            <a:ext cx="1338263" cy="64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Calibri" pitchFamily="34" charset="0"/>
              </a:rPr>
              <a:t>Адекватное</a:t>
            </a:r>
          </a:p>
          <a:p>
            <a:pPr>
              <a:defRPr/>
            </a:pPr>
            <a:r>
              <a:rPr lang="ru-RU">
                <a:latin typeface="Calibri" pitchFamily="34" charset="0"/>
              </a:rPr>
              <a:t>лечение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05638" y="4076700"/>
            <a:ext cx="1720850" cy="647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Calibri" pitchFamily="34" charset="0"/>
              </a:rPr>
              <a:t>Инфекционный</a:t>
            </a:r>
          </a:p>
          <a:p>
            <a:pPr>
              <a:defRPr/>
            </a:pPr>
            <a:r>
              <a:rPr lang="ru-RU">
                <a:latin typeface="Calibri" pitchFamily="34" charset="0"/>
              </a:rPr>
              <a:t>контроль</a:t>
            </a:r>
          </a:p>
        </p:txBody>
      </p:sp>
      <p:sp>
        <p:nvSpPr>
          <p:cNvPr id="16" name="Стрелка влево 15"/>
          <p:cNvSpPr/>
          <p:nvPr/>
        </p:nvSpPr>
        <p:spPr>
          <a:xfrm rot="20088622">
            <a:off x="6064250" y="1844675"/>
            <a:ext cx="635000" cy="17780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20709484">
            <a:off x="6467475" y="2698750"/>
            <a:ext cx="635000" cy="17780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320626">
            <a:off x="6389688" y="4214813"/>
            <a:ext cx="538162" cy="198437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325563" y="193675"/>
            <a:ext cx="6540500" cy="523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</a:rPr>
              <a:t>Круг передачи туберкулезной инфекции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98875" y="5541963"/>
            <a:ext cx="1231900" cy="46196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Контакт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8175" y="1003300"/>
            <a:ext cx="2879725" cy="4603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Источник инфекции</a:t>
            </a:r>
          </a:p>
        </p:txBody>
      </p:sp>
      <p:sp>
        <p:nvSpPr>
          <p:cNvPr id="4" name="Овал 3"/>
          <p:cNvSpPr/>
          <p:nvPr/>
        </p:nvSpPr>
        <p:spPr>
          <a:xfrm>
            <a:off x="2451100" y="1535113"/>
            <a:ext cx="4048125" cy="39370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4548188" y="1401763"/>
            <a:ext cx="382587" cy="315912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4467225" y="5322888"/>
            <a:ext cx="381000" cy="298450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96614" name="Объект 4" descr="http://electel48.ru/imgs/2017-06/36626024351_tuberkulez-legkie-infekcija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1350" y="2439988"/>
            <a:ext cx="2719388" cy="1960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784975" y="1476375"/>
            <a:ext cx="1751013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Ранний диагноз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97725" y="2386013"/>
            <a:ext cx="1338263" cy="64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Calibri" pitchFamily="34" charset="0"/>
              </a:rPr>
              <a:t>Адекватное</a:t>
            </a:r>
          </a:p>
          <a:p>
            <a:pPr>
              <a:defRPr/>
            </a:pPr>
            <a:r>
              <a:rPr lang="ru-RU">
                <a:latin typeface="Calibri" pitchFamily="34" charset="0"/>
              </a:rPr>
              <a:t>лечение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05638" y="4076700"/>
            <a:ext cx="1720850" cy="647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Calibri" pitchFamily="34" charset="0"/>
              </a:rPr>
              <a:t>Инфекционный</a:t>
            </a:r>
          </a:p>
          <a:p>
            <a:pPr>
              <a:defRPr/>
            </a:pPr>
            <a:r>
              <a:rPr lang="ru-RU">
                <a:latin typeface="Calibri" pitchFamily="34" charset="0"/>
              </a:rPr>
              <a:t>контроль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838" y="4699000"/>
            <a:ext cx="2230437" cy="369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latin typeface="+mn-lt"/>
              </a:rPr>
              <a:t>Химиопрофилактика</a:t>
            </a:r>
            <a:endParaRPr lang="ru-RU" dirty="0">
              <a:latin typeface="+mn-lt"/>
            </a:endParaRPr>
          </a:p>
        </p:txBody>
      </p:sp>
      <p:sp>
        <p:nvSpPr>
          <p:cNvPr id="16" name="Стрелка влево 15"/>
          <p:cNvSpPr/>
          <p:nvPr/>
        </p:nvSpPr>
        <p:spPr>
          <a:xfrm rot="20088622">
            <a:off x="6064250" y="1844675"/>
            <a:ext cx="635000" cy="17780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20709484">
            <a:off x="6467475" y="2698750"/>
            <a:ext cx="635000" cy="17780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320626">
            <a:off x="6389688" y="4214813"/>
            <a:ext cx="538162" cy="198437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 rot="8978012">
            <a:off x="1909763" y="4225925"/>
            <a:ext cx="635000" cy="176213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325563" y="193675"/>
            <a:ext cx="6540500" cy="523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</a:rPr>
              <a:t>Круг передачи туберкулезной инфекции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3838" y="1052513"/>
            <a:ext cx="6172200" cy="8572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b="1" spc="225" dirty="0">
                <a:solidFill>
                  <a:srgbClr val="7030A0"/>
                </a:solidFill>
              </a:rPr>
              <a:t>ОСНОВНЫЕ МЕТОДЫ ДИАГНОСТИКИ ТУБЕРКУЛЕЗА</a:t>
            </a:r>
            <a:endParaRPr lang="ru-RU" sz="2700" spc="225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5638" y="2133600"/>
            <a:ext cx="5940425" cy="3563938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5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50" b="1" dirty="0">
                <a:solidFill>
                  <a:srgbClr val="003B68"/>
                </a:solidFill>
              </a:rPr>
              <a:t>А. </a:t>
            </a:r>
            <a:r>
              <a:rPr lang="ru-RU" sz="2250" b="1" spc="225" dirty="0"/>
              <a:t>ЭТИОЛОГИЧЕСКАЯ ДИАГНОСТИКА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/>
              <a:t>	</a:t>
            </a:r>
            <a:r>
              <a:rPr lang="ru-RU" sz="1800" b="1" dirty="0">
                <a:solidFill>
                  <a:srgbClr val="5C2C04"/>
                </a:solidFill>
              </a:rPr>
              <a:t>(Микробиологические и молекулярно-	генетические  методы исследования)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35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50" b="1" dirty="0">
                <a:solidFill>
                  <a:srgbClr val="003B68"/>
                </a:solidFill>
              </a:rPr>
              <a:t>Б. </a:t>
            </a:r>
            <a:r>
              <a:rPr lang="ru-RU" sz="2250" b="1" spc="225" dirty="0"/>
              <a:t>ЛУЧЕВЫЕ МЕТОДЫ ДИАГНОСТИКИ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350" b="1" dirty="0"/>
              <a:t>	</a:t>
            </a:r>
            <a:r>
              <a:rPr lang="ru-RU" sz="1800" b="1" dirty="0">
                <a:solidFill>
                  <a:srgbClr val="5C2C04"/>
                </a:solidFill>
              </a:rPr>
              <a:t> (Рентгенологические, ультразвуковые)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b="1" dirty="0">
              <a:solidFill>
                <a:srgbClr val="5C2C04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50" b="1" dirty="0">
                <a:solidFill>
                  <a:srgbClr val="003B68"/>
                </a:solidFill>
              </a:rPr>
              <a:t>В. </a:t>
            </a:r>
            <a:r>
              <a:rPr lang="ru-RU" sz="2250" b="1" spc="225" dirty="0"/>
              <a:t>ИММУНОДИАГНОСТИКА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solidFill>
                  <a:srgbClr val="5C2C04"/>
                </a:solidFill>
              </a:rPr>
              <a:t>	(проба Манту, </a:t>
            </a:r>
            <a:r>
              <a:rPr lang="ru-RU" sz="1800" b="1" dirty="0" err="1">
                <a:solidFill>
                  <a:srgbClr val="5C2C04"/>
                </a:solidFill>
              </a:rPr>
              <a:t>диаскинтест</a:t>
            </a:r>
            <a:r>
              <a:rPr lang="ru-RU" sz="1800" b="1" dirty="0">
                <a:solidFill>
                  <a:srgbClr val="5C2C04"/>
                </a:solidFill>
              </a:rPr>
              <a:t>, гамма-</a:t>
            </a:r>
            <a:r>
              <a:rPr lang="ru-RU" sz="1800" b="1" dirty="0" err="1">
                <a:solidFill>
                  <a:srgbClr val="5C2C04"/>
                </a:solidFill>
              </a:rPr>
              <a:t>интерфероновые</a:t>
            </a:r>
            <a:r>
              <a:rPr lang="ru-RU" sz="1800" b="1" dirty="0">
                <a:solidFill>
                  <a:srgbClr val="5C2C04"/>
                </a:solidFill>
              </a:rPr>
              <a:t> 	тесты).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>
                <a:solidFill>
                  <a:srgbClr val="003B68"/>
                </a:solidFill>
              </a:rPr>
              <a:t>Г. </a:t>
            </a:r>
            <a:r>
              <a:rPr lang="ru-RU" sz="2100" b="1" dirty="0"/>
              <a:t>ГИСТОЛОГИЧЕСКАЯ ВЕРИФИКАЦИЯ ДИАГНОЗА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98875" y="5541963"/>
            <a:ext cx="1231900" cy="46196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Контакт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8175" y="1003300"/>
            <a:ext cx="2879725" cy="4603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Источник инфекции</a:t>
            </a:r>
          </a:p>
        </p:txBody>
      </p:sp>
      <p:sp>
        <p:nvSpPr>
          <p:cNvPr id="4" name="Овал 3"/>
          <p:cNvSpPr/>
          <p:nvPr/>
        </p:nvSpPr>
        <p:spPr>
          <a:xfrm>
            <a:off x="2451100" y="1535113"/>
            <a:ext cx="4048125" cy="3937000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Нашивка 5"/>
          <p:cNvSpPr/>
          <p:nvPr/>
        </p:nvSpPr>
        <p:spPr>
          <a:xfrm>
            <a:off x="4548188" y="1401763"/>
            <a:ext cx="382587" cy="315912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 rot="11004011">
            <a:off x="4467225" y="5322888"/>
            <a:ext cx="381000" cy="298450"/>
          </a:xfrm>
          <a:prstGeom prst="chevron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97638" name="Объект 4" descr="http://electel48.ru/imgs/2017-06/36626024351_tuberkulez-legkie-infekcija.jp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1350" y="2439988"/>
            <a:ext cx="2719388" cy="1960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784975" y="1476375"/>
            <a:ext cx="1751013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Ранний диагноз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97725" y="2386013"/>
            <a:ext cx="1338263" cy="64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Calibri" pitchFamily="34" charset="0"/>
              </a:rPr>
              <a:t>Адекватное</a:t>
            </a:r>
          </a:p>
          <a:p>
            <a:pPr>
              <a:defRPr/>
            </a:pPr>
            <a:r>
              <a:rPr lang="ru-RU">
                <a:latin typeface="Calibri" pitchFamily="34" charset="0"/>
              </a:rPr>
              <a:t>лечение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05638" y="4076700"/>
            <a:ext cx="1720850" cy="647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Calibri" pitchFamily="34" charset="0"/>
              </a:rPr>
              <a:t>Инфекционный</a:t>
            </a:r>
          </a:p>
          <a:p>
            <a:pPr>
              <a:defRPr/>
            </a:pPr>
            <a:r>
              <a:rPr lang="ru-RU">
                <a:latin typeface="Calibri" pitchFamily="34" charset="0"/>
              </a:rPr>
              <a:t>контроль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838" y="4699000"/>
            <a:ext cx="2230437" cy="369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latin typeface="+mn-lt"/>
              </a:rPr>
              <a:t>Химиопрофилактика</a:t>
            </a:r>
            <a:endParaRPr lang="ru-RU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3388" y="2308225"/>
            <a:ext cx="1370012" cy="6461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Calibri" pitchFamily="34" charset="0"/>
              </a:rPr>
              <a:t>Вакцинация</a:t>
            </a:r>
          </a:p>
          <a:p>
            <a:pPr>
              <a:defRPr/>
            </a:pPr>
            <a:r>
              <a:rPr lang="ru-RU">
                <a:latin typeface="Calibri" pitchFamily="34" charset="0"/>
              </a:rPr>
              <a:t>БЦЖ</a:t>
            </a:r>
          </a:p>
        </p:txBody>
      </p:sp>
      <p:sp>
        <p:nvSpPr>
          <p:cNvPr id="16" name="Стрелка влево 15"/>
          <p:cNvSpPr/>
          <p:nvPr/>
        </p:nvSpPr>
        <p:spPr>
          <a:xfrm rot="20088622">
            <a:off x="6064250" y="1844675"/>
            <a:ext cx="635000" cy="17780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20709484">
            <a:off x="6467475" y="2698750"/>
            <a:ext cx="635000" cy="177800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320626">
            <a:off x="6389688" y="4214813"/>
            <a:ext cx="538162" cy="198437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 rot="8978012">
            <a:off x="1909763" y="4225925"/>
            <a:ext cx="635000" cy="176213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 rot="11093873">
            <a:off x="1857375" y="2752725"/>
            <a:ext cx="539750" cy="179388"/>
          </a:xfrm>
          <a:prstGeom prst="lef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325563" y="193675"/>
            <a:ext cx="6540500" cy="523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</a:rPr>
              <a:t>Круг передачи туберкулезной инфекции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4963" y="2527300"/>
            <a:ext cx="2071687" cy="1433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8658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2163" y="4470400"/>
            <a:ext cx="2212975" cy="1660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8659" name="Picture 2" descr="C:\Users\detpol3\Desktop\квантовость-жизн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3788" y="463550"/>
            <a:ext cx="3562350" cy="1490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3238" y="376238"/>
            <a:ext cx="3611562" cy="8318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Профилактика</a:t>
            </a:r>
            <a:br>
              <a:rPr lang="ru-RU" sz="36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туберкулеза</a:t>
            </a:r>
            <a:endParaRPr lang="ru-RU" sz="3600" b="1" i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17513" y="1503363"/>
            <a:ext cx="8048625" cy="49149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Социальная </a:t>
            </a:r>
            <a:r>
              <a:rPr lang="ru-RU" sz="2400" b="1" i="1" dirty="0">
                <a:solidFill>
                  <a:srgbClr val="002060"/>
                </a:solidFill>
              </a:rPr>
              <a:t>профилактика</a:t>
            </a:r>
            <a:r>
              <a:rPr lang="ru-RU" sz="2400" dirty="0">
                <a:solidFill>
                  <a:srgbClr val="002060"/>
                </a:solidFill>
              </a:rPr>
              <a:t>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/>
              <a:t>- повышение жизненного уровня;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2400" dirty="0"/>
              <a:t>у</a:t>
            </a:r>
            <a:r>
              <a:rPr lang="ru-RU" sz="2400" dirty="0" smtClean="0"/>
              <a:t>лучшение условий труда и быта.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sz="24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i="1" dirty="0">
                <a:solidFill>
                  <a:srgbClr val="002060"/>
                </a:solidFill>
                <a:cs typeface="Times New Roman" pitchFamily="18" charset="0"/>
              </a:rPr>
              <a:t>Специфическая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itchFamily="18" charset="0"/>
              </a:rPr>
              <a:t>профилактика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 smtClean="0"/>
              <a:t>- вакцинация </a:t>
            </a:r>
            <a:r>
              <a:rPr lang="ru-RU" sz="2400" dirty="0"/>
              <a:t>и ревакцинация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2400" dirty="0" err="1" smtClean="0"/>
              <a:t>Химиопрофилактика</a:t>
            </a:r>
            <a:endParaRPr lang="ru-RU" sz="2400" dirty="0" smtClean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sz="24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i="1" dirty="0">
                <a:solidFill>
                  <a:srgbClr val="002060"/>
                </a:solidFill>
                <a:cs typeface="Times New Roman" pitchFamily="18" charset="0"/>
              </a:rPr>
              <a:t>Санитарная </a:t>
            </a:r>
            <a:r>
              <a:rPr lang="ru-RU" sz="2400" b="1" i="1" dirty="0" smtClean="0">
                <a:solidFill>
                  <a:srgbClr val="002060"/>
                </a:solidFill>
                <a:cs typeface="Times New Roman" pitchFamily="18" charset="0"/>
              </a:rPr>
              <a:t>профилактика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/>
              <a:t>- санация очагов туберкулезной инфекции;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/>
              <a:t> - санитарный и ветеринарный надзор;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dirty="0"/>
              <a:t> - санитарно-просветительная работа</a:t>
            </a:r>
            <a:r>
              <a:rPr lang="ru-RU" sz="2400" dirty="0" smtClean="0"/>
              <a:t>;</a:t>
            </a:r>
            <a:endParaRPr lang="ru-RU" sz="2400" dirty="0"/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sz="2400" dirty="0"/>
          </a:p>
        </p:txBody>
      </p:sp>
      <p:pic>
        <p:nvPicPr>
          <p:cNvPr id="198662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1063" y="2527300"/>
            <a:ext cx="2363787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tpol3\Desktop\квантовость-жизн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8789" y="1260629"/>
            <a:ext cx="2654597" cy="1499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1736" y="327125"/>
            <a:ext cx="7600538" cy="831902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СОЦИАЛЬНАЯ </a:t>
            </a:r>
            <a:r>
              <a:rPr lang="ru-RU" sz="3600" b="1" i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  ПРОФИЛАКТИКА</a:t>
            </a:r>
            <a:endParaRPr lang="ru-RU" sz="3600" b="1" i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391943" y="1899331"/>
            <a:ext cx="8048768" cy="43116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dirty="0" smtClean="0"/>
              <a:t>- </a:t>
            </a:r>
            <a:r>
              <a:rPr lang="ru-RU" sz="2400" b="1" dirty="0"/>
              <a:t>повышение жизненного </a:t>
            </a:r>
            <a:r>
              <a:rPr lang="ru-RU" sz="2400" b="1" dirty="0" smtClean="0"/>
              <a:t>уровня</a:t>
            </a:r>
            <a:endParaRPr lang="ru-RU" sz="2400" b="1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b="1" dirty="0"/>
              <a:t>у</a:t>
            </a:r>
            <a:r>
              <a:rPr lang="ru-RU" sz="2400" b="1" dirty="0" smtClean="0"/>
              <a:t>лучшение условий труда и быта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b="1" dirty="0" smtClean="0"/>
              <a:t>формирование </a:t>
            </a:r>
            <a:r>
              <a:rPr lang="ru-RU" sz="2400" b="1" dirty="0"/>
              <a:t>здорового образа </a:t>
            </a:r>
            <a:r>
              <a:rPr lang="ru-RU" sz="2400" b="1" dirty="0" smtClean="0"/>
              <a:t>жизни</a:t>
            </a:r>
            <a:endParaRPr lang="ru-RU" sz="2400" b="1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b="1" dirty="0"/>
              <a:t>нормативная регуляция </a:t>
            </a:r>
            <a:r>
              <a:rPr lang="ru-RU" sz="2400" b="1" dirty="0" smtClean="0"/>
              <a:t>миграции</a:t>
            </a:r>
            <a:endParaRPr lang="ru-RU" sz="2400" b="1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b="1" dirty="0"/>
              <a:t>борьба с алкоголизмом и </a:t>
            </a:r>
            <a:r>
              <a:rPr lang="ru-RU" sz="2400" b="1" dirty="0" smtClean="0"/>
              <a:t>наркоманией</a:t>
            </a:r>
            <a:endParaRPr lang="ru-RU" sz="2400" b="1" dirty="0"/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b="1" dirty="0"/>
              <a:t>социальная поддержка </a:t>
            </a:r>
            <a:r>
              <a:rPr lang="ru-RU" sz="2400" b="1" dirty="0" smtClean="0"/>
              <a:t>малоимущих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2400" b="1" dirty="0" smtClean="0"/>
              <a:t>соблюдение </a:t>
            </a:r>
            <a:r>
              <a:rPr lang="ru-RU" sz="2400" b="1" dirty="0"/>
              <a:t>санитарно-гигиенических норм во ФСИН</a:t>
            </a:r>
            <a:endParaRPr lang="ru-RU" sz="2400" dirty="0" smtClean="0"/>
          </a:p>
          <a:p>
            <a:pPr>
              <a:buFontTx/>
              <a:buChar char="-"/>
            </a:pPr>
            <a:endParaRPr lang="ru-RU" sz="2400" dirty="0" smtClean="0"/>
          </a:p>
          <a:p>
            <a:pPr>
              <a:buFontTx/>
              <a:buChar char="-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0062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1563" y="1744663"/>
            <a:ext cx="4311650" cy="239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9682" name="Прямоугольник 4"/>
          <p:cNvSpPr>
            <a:spLocks noChangeArrowheads="1"/>
          </p:cNvSpPr>
          <p:nvPr/>
        </p:nvSpPr>
        <p:spPr bwMode="auto">
          <a:xfrm>
            <a:off x="625475" y="250825"/>
            <a:ext cx="8239125" cy="13843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>
                <a:solidFill>
                  <a:srgbClr val="7030A0"/>
                </a:solidFill>
                <a:latin typeface="Calibri" pitchFamily="34" charset="0"/>
              </a:rPr>
              <a:t>Вакцина туберкулезная (БЦЖ) сухая для внутрикожного введения:(</a:t>
            </a:r>
            <a:r>
              <a:rPr lang="en-US" sz="2200" b="1">
                <a:solidFill>
                  <a:srgbClr val="7030A0"/>
                </a:solidFill>
                <a:latin typeface="Calibri" pitchFamily="34" charset="0"/>
              </a:rPr>
              <a:t>Bacillus Calmette—Guérin, BCG</a:t>
            </a:r>
            <a:r>
              <a:rPr lang="ru-RU" sz="2200" b="1">
                <a:solidFill>
                  <a:srgbClr val="7030A0"/>
                </a:solidFill>
                <a:latin typeface="Calibri" pitchFamily="34" charset="0"/>
              </a:rPr>
              <a:t>)</a:t>
            </a:r>
          </a:p>
          <a:p>
            <a:pPr algn="ctr"/>
            <a:r>
              <a:rPr lang="ru-RU" sz="2000" b="1">
                <a:latin typeface="Calibri" pitchFamily="34" charset="0"/>
              </a:rPr>
              <a:t>живые микобактерии вакцинного штамма БЦЖ-1, лиофилизированные в 1,5% растворе глутамината натрия.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6300" y="4645025"/>
            <a:ext cx="2016125" cy="16319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  <a:latin typeface="+mn-lt"/>
              </a:rPr>
              <a:t>Вакцина БЦЖ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</a:rPr>
              <a:t>прививочная доза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</a:rPr>
              <a:t>0,05 мг в 0,1 мл растворителя.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892425" y="4148138"/>
            <a:ext cx="1604963" cy="8445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4403725" y="4032250"/>
            <a:ext cx="252413" cy="21907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008688" y="4645025"/>
            <a:ext cx="2182812" cy="16319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  <a:latin typeface="+mn-lt"/>
              </a:rPr>
              <a:t>Вакцина БЦЖ - М </a:t>
            </a:r>
            <a:r>
              <a:rPr lang="ru-RU" sz="2000" b="1" dirty="0">
                <a:latin typeface="+mn-lt"/>
              </a:rPr>
              <a:t>прививочная доза 0,025 мг в 0,1 мл растворителя.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4656138" y="4206875"/>
            <a:ext cx="1352550" cy="7858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" y="258763"/>
            <a:ext cx="4291013" cy="273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65575" y="736600"/>
            <a:ext cx="4608513" cy="19081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+mn-lt"/>
              </a:rPr>
              <a:t>Первичная вакцинация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в соответствии с «Национальным календарём профилактических прививок» осуществляется в роддоме при отсутствии противопоказаний в первые 3—7 дней жизни ребенка.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76700" y="3629025"/>
            <a:ext cx="4497388" cy="19097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+mn-lt"/>
              </a:rPr>
              <a:t>Ревакцинация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осуществляется в 7 лет при отрицательной реакции Манту с 2ТЕ ППД-Л и отсутствии противопоказаний.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Ревакцинация проводится только вакциной БЦЖ сухой.</a:t>
            </a:r>
          </a:p>
        </p:txBody>
      </p:sp>
      <p:pic>
        <p:nvPicPr>
          <p:cNvPr id="200708" name="Рисунок 5"/>
          <p:cNvPicPr>
            <a:picLocks noChangeAspect="1"/>
          </p:cNvPicPr>
          <p:nvPr/>
        </p:nvPicPr>
        <p:blipFill>
          <a:blip r:embed="rId3"/>
          <a:srcRect l="56734" t="26620" r="3226" b="8775"/>
          <a:stretch>
            <a:fillRect/>
          </a:stretch>
        </p:blipFill>
        <p:spPr bwMode="auto">
          <a:xfrm>
            <a:off x="746125" y="2644775"/>
            <a:ext cx="3051175" cy="3690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350" y="352425"/>
            <a:ext cx="7886700" cy="4905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Показания для вакцинации вакциной БЦЖ</a:t>
            </a:r>
            <a:endParaRPr lang="ru-RU" sz="3600" i="1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724150" y="990600"/>
            <a:ext cx="6149975" cy="1976438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800" b="1" dirty="0">
                <a:cs typeface="Times New Roman" pitchFamily="18" charset="0"/>
              </a:rPr>
              <a:t>Первичную вакцинацию вакциной БЦЖ осуществляют здоровым новорожденным детям на 3-7 день жизни в субъектах Российской Федерации с показателями заболеваемости, превышающими 80 на 100 тыс. населения, а также при наличии в окружении новорожденного больных туберкулезом.</a:t>
            </a:r>
            <a:endParaRPr lang="ru-RU" sz="1800" dirty="0"/>
          </a:p>
        </p:txBody>
      </p:sp>
      <p:pic>
        <p:nvPicPr>
          <p:cNvPr id="201731" name="Рисунок 4" descr="03_10_08%20lkzolpwqjhw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88" y="979488"/>
            <a:ext cx="2249487" cy="1987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1732" name="Прямоугольник 5"/>
          <p:cNvSpPr>
            <a:spLocks noChangeArrowheads="1"/>
          </p:cNvSpPr>
          <p:nvPr/>
        </p:nvSpPr>
        <p:spPr bwMode="auto">
          <a:xfrm>
            <a:off x="419100" y="3041650"/>
            <a:ext cx="8329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i="1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Показания для вакцинации вакциной БЦЖ-М</a:t>
            </a:r>
            <a:endParaRPr lang="ru-RU" sz="3200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4788" y="3773488"/>
            <a:ext cx="8669337" cy="20875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285750" indent="-28575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b="1" dirty="0">
                <a:latin typeface="+mn-lt"/>
              </a:rPr>
              <a:t>Для вакцинации всех новорожденных на территориях с удовлетворительной эпидемиологической ситуацией по туберкулезу (заболеваемость менее 80 на 100.тыс. населения).</a:t>
            </a:r>
          </a:p>
          <a:p>
            <a:pPr marL="285750" indent="-28575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b="1" dirty="0">
                <a:latin typeface="+mn-lt"/>
              </a:rPr>
              <a:t>- В отделениях выхаживания недоношенных новорожденных лечебных стационаров (2-ой этап выхаживания) - детей с массой тела 2300 г и более перед выпиской из стационара домой.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313" y="352425"/>
            <a:ext cx="7886700" cy="4905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i="1" dirty="0" err="1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Противоказания</a:t>
            </a:r>
            <a:r>
              <a:rPr lang="ru-RU" sz="3600" b="1" i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для </a:t>
            </a:r>
            <a:r>
              <a:rPr lang="ru-RU" sz="3600" b="1" i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вакцинации</a:t>
            </a:r>
            <a:endParaRPr lang="ru-RU" sz="3600" i="1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452688" y="1189038"/>
            <a:ext cx="6597650" cy="1976437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1800" b="1" dirty="0" smtClean="0"/>
              <a:t>Недоношенность </a:t>
            </a:r>
            <a:r>
              <a:rPr lang="ru-RU" sz="1800" b="1" dirty="0"/>
              <a:t>(при массе тела при рождении менее 2500 </a:t>
            </a:r>
            <a:r>
              <a:rPr lang="ru-RU" sz="1800" b="1" dirty="0" smtClean="0"/>
              <a:t>г для </a:t>
            </a:r>
            <a:r>
              <a:rPr lang="ru-RU" sz="1800" b="1" dirty="0" err="1" smtClean="0"/>
              <a:t>вакцини</a:t>
            </a:r>
            <a:r>
              <a:rPr lang="ru-RU" sz="1800" b="1" dirty="0" smtClean="0"/>
              <a:t> БЦЖ и </a:t>
            </a:r>
            <a:r>
              <a:rPr lang="ru-RU" sz="1800" b="1" dirty="0"/>
              <a:t>менее 2300 для </a:t>
            </a:r>
            <a:r>
              <a:rPr lang="ru-RU" sz="1800" b="1" dirty="0" err="1"/>
              <a:t>вакцини</a:t>
            </a:r>
            <a:r>
              <a:rPr lang="ru-RU" sz="1800" b="1" dirty="0"/>
              <a:t> </a:t>
            </a:r>
            <a:r>
              <a:rPr lang="ru-RU" sz="1800" b="1" dirty="0" smtClean="0"/>
              <a:t>БЦЖ-М )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1800" b="1" dirty="0" smtClean="0"/>
              <a:t>Острые </a:t>
            </a:r>
            <a:r>
              <a:rPr lang="ru-RU" sz="1800" b="1" dirty="0"/>
              <a:t>заболевания (вакцинация откладывается до окончания острых проявлений заболевания и обострения хронических заболеваний</a:t>
            </a:r>
            <a:r>
              <a:rPr lang="ru-RU" sz="1800" b="1" dirty="0" smtClean="0"/>
              <a:t>).</a:t>
            </a:r>
            <a:endParaRPr lang="ru-RU" sz="1800" b="1" dirty="0"/>
          </a:p>
        </p:txBody>
      </p:sp>
      <p:pic>
        <p:nvPicPr>
          <p:cNvPr id="202755" name="Рисунок 4" descr="03_10_08%20lkzolpwqjhw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" y="1182688"/>
            <a:ext cx="2249488" cy="1987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35000" y="3478213"/>
            <a:ext cx="7847013" cy="1422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- </a:t>
            </a:r>
            <a:r>
              <a:rPr lang="ru-RU" b="1" dirty="0" err="1">
                <a:latin typeface="+mn-lt"/>
              </a:rPr>
              <a:t>иммунодефицитные</a:t>
            </a:r>
            <a:r>
              <a:rPr lang="ru-RU" b="1" dirty="0">
                <a:latin typeface="+mn-lt"/>
              </a:rPr>
              <a:t> состояния;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- злокачественные новообразования;</a:t>
            </a:r>
          </a:p>
          <a:p>
            <a:pPr marL="285750" indent="-28575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b="1" dirty="0" err="1">
                <a:latin typeface="+mn-lt"/>
              </a:rPr>
              <a:t>генерализованная</a:t>
            </a:r>
            <a:r>
              <a:rPr lang="ru-RU" b="1" dirty="0">
                <a:latin typeface="+mn-lt"/>
              </a:rPr>
              <a:t> БЦЖ – инфекция, (включая лимфаденит, остит БЦЖ-этиологии) выявленные у других детей в семье.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5000" y="5207000"/>
            <a:ext cx="7847013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Другие профилактические прививки могут быть проведены с интервалом не менее 1месяца до или после БЦЖ, БЦЖ-М.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313" y="352425"/>
            <a:ext cx="7886700" cy="4905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i="1" dirty="0" err="1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Противоказания</a:t>
            </a:r>
            <a:r>
              <a:rPr lang="ru-RU" sz="3600" b="1" i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srgbClr val="7030A0"/>
                </a:solidFill>
                <a:latin typeface="+mn-lt"/>
                <a:cs typeface="Times New Roman" pitchFamily="18" charset="0"/>
              </a:rPr>
              <a:t>для </a:t>
            </a:r>
            <a:r>
              <a:rPr lang="ru-RU" sz="3600" b="1" i="1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ревакцинации</a:t>
            </a:r>
            <a:endParaRPr lang="ru-RU" sz="3600" i="1" dirty="0">
              <a:solidFill>
                <a:srgbClr val="7030A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27425" y="1077913"/>
            <a:ext cx="5421313" cy="3067050"/>
          </a:xfr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1800" b="1" dirty="0" smtClean="0"/>
              <a:t>острые </a:t>
            </a:r>
            <a:r>
              <a:rPr lang="ru-RU" sz="1800" b="1" dirty="0"/>
              <a:t>инфекционные и неинфекционные заболевания, обострение хронических заболеваний, в том числе аллергических. Прививку проводят после выздоровления или наступления ремиссии</a:t>
            </a:r>
            <a:r>
              <a:rPr lang="ru-RU" sz="1800" b="1" dirty="0" smtClean="0"/>
              <a:t>;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1800" b="1" dirty="0"/>
              <a:t>- </a:t>
            </a:r>
            <a:r>
              <a:rPr lang="ru-RU" sz="1800" b="1" dirty="0" err="1"/>
              <a:t>иммунодефицитные</a:t>
            </a:r>
            <a:r>
              <a:rPr lang="ru-RU" sz="1800" b="1" dirty="0"/>
              <a:t> состояния;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r>
              <a:rPr lang="ru-RU" sz="1800" b="1" dirty="0"/>
              <a:t>- злокачественные заболевания крови и новообразования;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-"/>
              <a:defRPr/>
            </a:pPr>
            <a:endParaRPr lang="ru-RU" sz="1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31850" y="4448175"/>
            <a:ext cx="7847013" cy="1420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- больные туберкулезом, лица, перенесшие туберкулез;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- положительная и сомнительная реакция на пробу Манту с 2 ТЕ ППД-Л;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-осложнения на предыдущее введение вакцины БЦЖ –</a:t>
            </a:r>
            <a:r>
              <a:rPr lang="ru-RU" b="1" dirty="0" err="1">
                <a:latin typeface="+mn-lt"/>
              </a:rPr>
              <a:t>генерализованная</a:t>
            </a:r>
            <a:r>
              <a:rPr lang="ru-RU" b="1" dirty="0">
                <a:latin typeface="+mn-lt"/>
              </a:rPr>
              <a:t> БЦЖ – инфекции, остит, келоидный рубец, лимфаденит.</a:t>
            </a:r>
          </a:p>
        </p:txBody>
      </p:sp>
      <p:pic>
        <p:nvPicPr>
          <p:cNvPr id="203780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588" y="952500"/>
            <a:ext cx="2676525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0" y="901700"/>
            <a:ext cx="2800350" cy="2047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011613" y="2784475"/>
            <a:ext cx="4572000" cy="2419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Вакцину вводят строго </a:t>
            </a:r>
            <a:r>
              <a:rPr lang="ru-RU" b="1" dirty="0" err="1">
                <a:latin typeface="+mn-lt"/>
              </a:rPr>
              <a:t>внутрикожно</a:t>
            </a:r>
            <a:r>
              <a:rPr lang="ru-RU" b="1" dirty="0">
                <a:latin typeface="+mn-lt"/>
              </a:rPr>
              <a:t> на границе верхней и средней трети наружной поверхности левого плеча после предварительной обработки кожи асептическим раствором.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Введение препарата под кожу недопустимо.</a:t>
            </a:r>
          </a:p>
        </p:txBody>
      </p:sp>
      <p:sp>
        <p:nvSpPr>
          <p:cNvPr id="204803" name="Прямоугольник 5"/>
          <p:cNvSpPr>
            <a:spLocks noChangeArrowheads="1"/>
          </p:cNvSpPr>
          <p:nvPr/>
        </p:nvSpPr>
        <p:spPr bwMode="auto">
          <a:xfrm>
            <a:off x="1073150" y="334963"/>
            <a:ext cx="7259638" cy="3683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Вакцинацию проводит специально обученная медицинская сестра.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21138" y="901700"/>
            <a:ext cx="3965575" cy="142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Для вакцинации (ревакцинации) применяют одноразовые туберкулиновые шприцы вместимостью 1,0 мл.</a:t>
            </a:r>
          </a:p>
        </p:txBody>
      </p:sp>
      <p:pic>
        <p:nvPicPr>
          <p:cNvPr id="204805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" y="3098800"/>
            <a:ext cx="1906588" cy="212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06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9413" y="4676775"/>
            <a:ext cx="2938462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Прямоугольник 1"/>
          <p:cNvSpPr>
            <a:spLocks noChangeArrowheads="1"/>
          </p:cNvSpPr>
          <p:nvPr/>
        </p:nvSpPr>
        <p:spPr bwMode="auto">
          <a:xfrm>
            <a:off x="219075" y="96838"/>
            <a:ext cx="8756650" cy="326866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latin typeface="Calibri" pitchFamily="34" charset="0"/>
              </a:rPr>
              <a:t>На введение вакцин БЦЖ, БЦЖ-М может быть местная и общая реакция.</a:t>
            </a:r>
          </a:p>
          <a:p>
            <a:pPr>
              <a:lnSpc>
                <a:spcPct val="120000"/>
              </a:lnSpc>
            </a:pPr>
            <a:r>
              <a:rPr lang="ru-RU" sz="2400" b="1">
                <a:latin typeface="Calibri" pitchFamily="34" charset="0"/>
              </a:rPr>
              <a:t>Местная реакция</a:t>
            </a:r>
            <a:r>
              <a:rPr lang="ru-RU" b="1">
                <a:latin typeface="Calibri" pitchFamily="34" charset="0"/>
              </a:rPr>
              <a:t>: через 4-6 недель на месте внутрикожного введения вакцины БЦЖ, БЦЖ-М развивается специфическая реакция в виде образования инфильтрата или папулы размером 5-12 мм в диаметре. Реакция подвергается обратному развитию и, как правило, завершается к 6 месяцам.</a:t>
            </a:r>
          </a:p>
          <a:p>
            <a:pPr>
              <a:lnSpc>
                <a:spcPct val="120000"/>
              </a:lnSpc>
            </a:pPr>
            <a:r>
              <a:rPr lang="ru-RU" b="1">
                <a:latin typeface="Calibri" pitchFamily="34" charset="0"/>
              </a:rPr>
              <a:t>	В карте развития ребенка отмечают прививочную реакцию через 1, 3, 6, 12 месяцев с регистрацией размера и характера местной реакции (папула, пустула с образованием корочки, с отделяемым или без него, рубчик, пигментация и т.д.).</a:t>
            </a:r>
          </a:p>
        </p:txBody>
      </p:sp>
      <p:pic>
        <p:nvPicPr>
          <p:cNvPr id="205826" name="Рисунок 2"/>
          <p:cNvPicPr>
            <a:picLocks noChangeAspect="1"/>
          </p:cNvPicPr>
          <p:nvPr/>
        </p:nvPicPr>
        <p:blipFill>
          <a:blip r:embed="rId2"/>
          <a:srcRect t="7443"/>
          <a:stretch>
            <a:fillRect/>
          </a:stretch>
        </p:blipFill>
        <p:spPr bwMode="auto">
          <a:xfrm>
            <a:off x="1562100" y="3527425"/>
            <a:ext cx="5813425" cy="304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Заголовок 1"/>
          <p:cNvSpPr>
            <a:spLocks noGrp="1"/>
          </p:cNvSpPr>
          <p:nvPr>
            <p:ph type="title"/>
          </p:nvPr>
        </p:nvSpPr>
        <p:spPr>
          <a:xfrm>
            <a:off x="427038" y="115888"/>
            <a:ext cx="8609012" cy="720725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7030A0"/>
                </a:solidFill>
              </a:rPr>
              <a:t>Основные микробиологические и молекулярно-генетические</a:t>
            </a:r>
            <a:br>
              <a:rPr lang="ru-RU" sz="2400" b="1" smtClean="0">
                <a:solidFill>
                  <a:srgbClr val="7030A0"/>
                </a:solidFill>
              </a:rPr>
            </a:br>
            <a:r>
              <a:rPr lang="ru-RU" sz="2400" b="1" smtClean="0">
                <a:solidFill>
                  <a:srgbClr val="7030A0"/>
                </a:solidFill>
              </a:rPr>
              <a:t>методы исследований во фтизиатрии</a:t>
            </a:r>
            <a:endParaRPr lang="ru-RU" sz="2400" smtClean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981075"/>
            <a:ext cx="9145587" cy="5543550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b="1" dirty="0">
                <a:solidFill>
                  <a:srgbClr val="0070C0"/>
                </a:solidFill>
              </a:rPr>
              <a:t>	</a:t>
            </a:r>
            <a:r>
              <a:rPr lang="ru-RU" sz="2800" b="1" dirty="0" smtClean="0">
                <a:solidFill>
                  <a:srgbClr val="003B68"/>
                </a:solidFill>
              </a:rPr>
              <a:t>А. </a:t>
            </a:r>
            <a:r>
              <a:rPr lang="ru-RU" sz="2800" b="1" i="1" dirty="0" smtClean="0">
                <a:solidFill>
                  <a:srgbClr val="003B68"/>
                </a:solidFill>
              </a:rPr>
              <a:t>МИКРОБИОЛОГИЧЕСКИЕ.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b="1" dirty="0">
                <a:solidFill>
                  <a:srgbClr val="0070C0"/>
                </a:solidFill>
              </a:rPr>
              <a:t>	</a:t>
            </a:r>
            <a:r>
              <a:rPr lang="ru-RU" sz="2600" b="1" dirty="0" smtClean="0">
                <a:solidFill>
                  <a:srgbClr val="0070C0"/>
                </a:solidFill>
              </a:rPr>
              <a:t>	</a:t>
            </a:r>
            <a:r>
              <a:rPr lang="ru-RU" sz="2100" b="1" dirty="0" smtClean="0">
                <a:solidFill>
                  <a:srgbClr val="5C2C04"/>
                </a:solidFill>
              </a:rPr>
              <a:t>1. МЕТОДЫ МИКРОСКОПИИ.</a:t>
            </a:r>
            <a:endParaRPr lang="ru-RU" sz="2100" dirty="0" smtClean="0">
              <a:solidFill>
                <a:srgbClr val="5C2C04"/>
              </a:solidFill>
            </a:endParaRPr>
          </a:p>
          <a:p>
            <a:pPr marL="914400" lvl="2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/>
              <a:t>- Методы световой микроскопии с окраской по </a:t>
            </a:r>
            <a:r>
              <a:rPr lang="ru-RU" sz="1800" b="1" dirty="0" err="1" smtClean="0"/>
              <a:t>Ziehl-Neelsen</a:t>
            </a:r>
            <a:r>
              <a:rPr lang="ru-RU" sz="1800" b="1" dirty="0" smtClean="0"/>
              <a:t>.</a:t>
            </a:r>
          </a:p>
          <a:p>
            <a:pPr marL="457200" lvl="1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/>
              <a:t>	- </a:t>
            </a:r>
            <a:r>
              <a:rPr lang="ru-RU" sz="1800" b="1" dirty="0" smtClean="0"/>
              <a:t>Методы </a:t>
            </a:r>
            <a:r>
              <a:rPr lang="ru-RU" sz="1800" b="1" dirty="0"/>
              <a:t>микроскопии с окраской люминесцентными </a:t>
            </a:r>
            <a:r>
              <a:rPr lang="ru-RU" sz="1800" b="1" dirty="0" smtClean="0"/>
              <a:t>красителями</a:t>
            </a:r>
            <a:r>
              <a:rPr lang="ru-RU" sz="1800" b="1" dirty="0"/>
              <a:t>.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dirty="0" smtClean="0"/>
              <a:t>		</a:t>
            </a:r>
            <a:r>
              <a:rPr lang="ru-RU" sz="2100" b="1" dirty="0" smtClean="0">
                <a:solidFill>
                  <a:srgbClr val="5C2C04"/>
                </a:solidFill>
              </a:rPr>
              <a:t>2. МЕТОДЫ КУЛЬТИВИРОВАНИЯ МИКОБАКТЕРИЙ 			ТУБЕРКУЛЕЗА.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/>
              <a:t>	- </a:t>
            </a:r>
            <a:r>
              <a:rPr lang="ru-RU" sz="1800" b="1" dirty="0" smtClean="0"/>
              <a:t>Методы </a:t>
            </a:r>
            <a:r>
              <a:rPr lang="ru-RU" sz="1800" b="1" dirty="0"/>
              <a:t>культивирования микобактерий туберкулеза на </a:t>
            </a:r>
            <a:r>
              <a:rPr lang="ru-RU" sz="1800" b="1" dirty="0" smtClean="0"/>
              <a:t>плотных 		питательных </a:t>
            </a:r>
            <a:r>
              <a:rPr lang="ru-RU" sz="1800" b="1" dirty="0"/>
              <a:t>средах.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/>
              <a:t>	- Культивирование </a:t>
            </a:r>
            <a:r>
              <a:rPr lang="ru-RU" sz="1800" b="1" dirty="0"/>
              <a:t>микобактерий туберкулеза в жидкой </a:t>
            </a:r>
            <a:r>
              <a:rPr lang="ru-RU" sz="1800" b="1" dirty="0" smtClean="0"/>
              <a:t>			питательной среде в автоматизированной системе </a:t>
            </a:r>
            <a:r>
              <a:rPr lang="ru-RU" sz="1800" b="1" dirty="0"/>
              <a:t>учета роста </a:t>
            </a:r>
            <a:r>
              <a:rPr lang="ru-RU" sz="1800" b="1" dirty="0" smtClean="0"/>
              <a:t>		микроорганизмов.</a:t>
            </a:r>
            <a:endParaRPr lang="ru-RU" sz="18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</a:rPr>
              <a:t>	</a:t>
            </a:r>
            <a:r>
              <a:rPr lang="ru-RU" sz="2800" b="1" dirty="0" smtClean="0">
                <a:solidFill>
                  <a:srgbClr val="003B68"/>
                </a:solidFill>
              </a:rPr>
              <a:t>Б. </a:t>
            </a:r>
            <a:r>
              <a:rPr lang="ru-RU" sz="2800" b="1" i="1" dirty="0" smtClean="0">
                <a:solidFill>
                  <a:srgbClr val="003B68"/>
                </a:solidFill>
              </a:rPr>
              <a:t>МОЛЕКУЛЯРНО-ГЕНЕТИЧЕСКИЕ.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b="1" dirty="0" smtClean="0"/>
              <a:t> 		</a:t>
            </a:r>
            <a:r>
              <a:rPr lang="ru-RU" sz="2100" b="1" dirty="0" smtClean="0">
                <a:solidFill>
                  <a:srgbClr val="5C2C04"/>
                </a:solidFill>
              </a:rPr>
              <a:t>1. ВЫЯВЛЕНИЕ ГЕНЕТИЧЕСКИХ МАРКЕРОВ МБТ. </a:t>
            </a:r>
            <a:r>
              <a:rPr lang="ru-RU" sz="1600" b="1" dirty="0" smtClean="0">
                <a:solidFill>
                  <a:srgbClr val="5C2C04"/>
                </a:solidFill>
              </a:rPr>
              <a:t>	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b="1" dirty="0" smtClean="0">
                <a:solidFill>
                  <a:srgbClr val="0070C0"/>
                </a:solidFill>
              </a:rPr>
              <a:t>	</a:t>
            </a:r>
            <a:r>
              <a:rPr lang="ru-RU" sz="2800" b="1" dirty="0" smtClean="0">
                <a:solidFill>
                  <a:srgbClr val="003B68"/>
                </a:solidFill>
              </a:rPr>
              <a:t>В. </a:t>
            </a:r>
            <a:r>
              <a:rPr lang="ru-RU" sz="2800" b="1" i="1" dirty="0" smtClean="0">
                <a:solidFill>
                  <a:srgbClr val="003B68"/>
                </a:solidFill>
              </a:rPr>
              <a:t>БИОЛОГИЧЕСКИЙ</a:t>
            </a:r>
            <a:r>
              <a:rPr lang="ru-RU" sz="2800" b="1" dirty="0" smtClean="0">
                <a:solidFill>
                  <a:srgbClr val="003B68"/>
                </a:solidFill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0070C0"/>
                </a:solidFill>
              </a:rPr>
              <a:t>	</a:t>
            </a:r>
            <a:r>
              <a:rPr lang="ru-RU" sz="2000" b="1" dirty="0" smtClean="0">
                <a:solidFill>
                  <a:srgbClr val="0070C0"/>
                </a:solidFill>
              </a:rPr>
              <a:t>	</a:t>
            </a:r>
            <a:r>
              <a:rPr lang="ru-RU" sz="2100" b="1" dirty="0" smtClean="0">
                <a:solidFill>
                  <a:srgbClr val="5C2C04"/>
                </a:solidFill>
              </a:rPr>
              <a:t>1.ПРИВИВКА ПАТОЛОГИЧЕСКОГО МАТЕРИАЛА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100" b="1" dirty="0" smtClean="0">
                <a:solidFill>
                  <a:srgbClr val="5C2C04"/>
                </a:solidFill>
              </a:rPr>
              <a:t>			ЛАБОРАТОРНЫМ ЖИВОТНЫМ.</a:t>
            </a:r>
            <a:endParaRPr lang="ru-RU" sz="2100" dirty="0">
              <a:solidFill>
                <a:srgbClr val="5C2C0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2192338"/>
            <a:ext cx="3560763" cy="2651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6850" name="Прямоугольник 2"/>
          <p:cNvSpPr>
            <a:spLocks noChangeArrowheads="1"/>
          </p:cNvSpPr>
          <p:nvPr/>
        </p:nvSpPr>
        <p:spPr bwMode="auto">
          <a:xfrm>
            <a:off x="914400" y="279400"/>
            <a:ext cx="76422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7030A0"/>
                </a:solidFill>
                <a:latin typeface="Calibri" pitchFamily="34" charset="0"/>
              </a:rPr>
              <a:t>Причины возникновения осложнений после иммунизации туберкулезной вакциной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38625" y="3040063"/>
            <a:ext cx="3838575" cy="923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Сопутствующая патология у ребенка в период формирования </a:t>
            </a:r>
            <a:r>
              <a:rPr lang="ru-RU" b="1" dirty="0" err="1">
                <a:latin typeface="+mn-lt"/>
              </a:rPr>
              <a:t>поствакцинного</a:t>
            </a:r>
            <a:r>
              <a:rPr lang="ru-RU" b="1" dirty="0">
                <a:latin typeface="+mn-lt"/>
              </a:rPr>
              <a:t> иммунитета;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6488" y="1528763"/>
            <a:ext cx="7202487" cy="368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Биологические свойства вакцинного штамма (живые микобактерии);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8625" y="2192338"/>
            <a:ext cx="3838575" cy="646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Нарушения техники внутрикожного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введения препарата;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38625" y="4165600"/>
            <a:ext cx="3838575" cy="647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Состояние иммунного статуса ребенка.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8" y="5002213"/>
            <a:ext cx="1828800" cy="1217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7874" name="Рисунок 2"/>
          <p:cNvPicPr>
            <a:picLocks noChangeAspect="1"/>
          </p:cNvPicPr>
          <p:nvPr/>
        </p:nvPicPr>
        <p:blipFill>
          <a:blip r:embed="rId3"/>
          <a:srcRect l="37341" t="16051" r="38715" b="41486"/>
          <a:stretch>
            <a:fillRect/>
          </a:stretch>
        </p:blipFill>
        <p:spPr bwMode="auto">
          <a:xfrm>
            <a:off x="412750" y="1436688"/>
            <a:ext cx="1489075" cy="1258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7875" name="Рисунок 3"/>
          <p:cNvPicPr>
            <a:picLocks noChangeAspect="1"/>
          </p:cNvPicPr>
          <p:nvPr/>
        </p:nvPicPr>
        <p:blipFill>
          <a:blip r:embed="rId4"/>
          <a:srcRect l="64755" t="1746" r="6889" b="39069"/>
          <a:stretch>
            <a:fillRect/>
          </a:stretch>
        </p:blipFill>
        <p:spPr bwMode="auto">
          <a:xfrm>
            <a:off x="412750" y="3106738"/>
            <a:ext cx="1489075" cy="1484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7876" name="Прямоугольник 4"/>
          <p:cNvSpPr>
            <a:spLocks noChangeArrowheads="1"/>
          </p:cNvSpPr>
          <p:nvPr/>
        </p:nvSpPr>
        <p:spPr bwMode="auto">
          <a:xfrm>
            <a:off x="261938" y="168275"/>
            <a:ext cx="85550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7030A0"/>
                </a:solidFill>
                <a:latin typeface="Calibri" pitchFamily="34" charset="0"/>
              </a:rPr>
              <a:t>Превентивная химиотерапия или химиопрфилактика</a:t>
            </a:r>
          </a:p>
          <a:p>
            <a:pPr algn="ctr"/>
            <a:r>
              <a:rPr lang="ru-RU" sz="2800" b="1">
                <a:solidFill>
                  <a:srgbClr val="7030A0"/>
                </a:solidFill>
                <a:latin typeface="Calibri" pitchFamily="34" charset="0"/>
              </a:rPr>
              <a:t>рекомендуется следующим лицам: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60613" y="1216025"/>
            <a:ext cx="6456362" cy="50784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	1. Детям, подросткам и взрослым, находящимся в постоянном контакте с </a:t>
            </a:r>
            <a:r>
              <a:rPr lang="ru-RU" b="1" dirty="0" err="1">
                <a:latin typeface="+mn-lt"/>
              </a:rPr>
              <a:t>бактериовыделителем</a:t>
            </a:r>
            <a:r>
              <a:rPr lang="ru-RU" b="1" dirty="0">
                <a:latin typeface="+mn-lt"/>
              </a:rPr>
              <a:t>;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	2. Детям и подросткам, находящимся в контакте с больным активным туберкулезом без </a:t>
            </a:r>
            <a:r>
              <a:rPr lang="ru-RU" b="1" dirty="0" err="1">
                <a:solidFill>
                  <a:srgbClr val="002060"/>
                </a:solidFill>
                <a:latin typeface="+mn-lt"/>
              </a:rPr>
              <a:t>бактериовыделения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;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	3. Животноводам, работающим в неблагоприятных по туберкулезу фермах и лицам, имеющим пораженный туберкулезом скот в индивидуальном хозяйстве;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	4. Клинически здоровым детям с виражом реакции на туберкулин (при положительном результате </a:t>
            </a:r>
            <a:r>
              <a:rPr lang="ru-RU" b="1" dirty="0" err="1">
                <a:solidFill>
                  <a:srgbClr val="002060"/>
                </a:solidFill>
                <a:latin typeface="+mn-lt"/>
              </a:rPr>
              <a:t>Диаскинтеста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)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	5. Лицам, имеющим неактивные туберкулезные изменения, при наличии условий, могущих вызвать их обострение (заболевания группы риска, лечение кортикостероидными гормонами, оперативные вмешательства, травмы, плохие материально-бытовые условия).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8" y="5002213"/>
            <a:ext cx="1828800" cy="1217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8898" name="Рисунок 2"/>
          <p:cNvPicPr>
            <a:picLocks noChangeAspect="1"/>
          </p:cNvPicPr>
          <p:nvPr/>
        </p:nvPicPr>
        <p:blipFill>
          <a:blip r:embed="rId3"/>
          <a:srcRect l="37341" t="16051" r="38715" b="41486"/>
          <a:stretch>
            <a:fillRect/>
          </a:stretch>
        </p:blipFill>
        <p:spPr bwMode="auto">
          <a:xfrm>
            <a:off x="412750" y="1436688"/>
            <a:ext cx="1489075" cy="1258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8899" name="Рисунок 3"/>
          <p:cNvPicPr>
            <a:picLocks noChangeAspect="1"/>
          </p:cNvPicPr>
          <p:nvPr/>
        </p:nvPicPr>
        <p:blipFill>
          <a:blip r:embed="rId4"/>
          <a:srcRect l="64755" t="1746" r="6889" b="39069"/>
          <a:stretch>
            <a:fillRect/>
          </a:stretch>
        </p:blipFill>
        <p:spPr bwMode="auto">
          <a:xfrm>
            <a:off x="412750" y="3106738"/>
            <a:ext cx="1489075" cy="1484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8900" name="Прямоугольник 4"/>
          <p:cNvSpPr>
            <a:spLocks noChangeArrowheads="1"/>
          </p:cNvSpPr>
          <p:nvPr/>
        </p:nvSpPr>
        <p:spPr bwMode="auto">
          <a:xfrm>
            <a:off x="261938" y="168275"/>
            <a:ext cx="85550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7030A0"/>
                </a:solidFill>
                <a:latin typeface="Calibri" pitchFamily="34" charset="0"/>
              </a:rPr>
              <a:t>Основные принципы проведения превентивной химиотерапии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60613" y="1216025"/>
            <a:ext cx="6456362" cy="5410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	• Превентивную химиотерапию проводят под наблюдением врача-фтизиатра, который обеспечивает правильность и эффективность лечения.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	• При наличии контакта с больным туберкулёзом обязательным условием проведения превентивной химиотерапии является изоляция пациента от источника инфекции.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	• Организационную форму проведения лечения определяют с учетом эпидемической опасности очага инфекции, материально-бытовых условий жизни ребенка и его психологических особенностей, степени социальной адаптации и местных условий, выбранного режима профилактического лечения.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	• Превентивная химиотерапия проводится однократно, решение о каждом последующем курсе принимается врачебной комиссией (ВК).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Рисунок 3"/>
          <p:cNvPicPr>
            <a:picLocks noChangeAspect="1"/>
          </p:cNvPicPr>
          <p:nvPr/>
        </p:nvPicPr>
        <p:blipFill>
          <a:blip r:embed="rId2"/>
          <a:srcRect t="61853"/>
          <a:stretch>
            <a:fillRect/>
          </a:stretch>
        </p:blipFill>
        <p:spPr bwMode="auto">
          <a:xfrm>
            <a:off x="1370013" y="4422775"/>
            <a:ext cx="6343650" cy="181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35050" y="1300163"/>
            <a:ext cx="7297738" cy="2751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	</a:t>
            </a:r>
            <a:r>
              <a:rPr lang="ru-RU" b="1" dirty="0">
                <a:latin typeface="+mn-lt"/>
              </a:rPr>
              <a:t>Непосредственной целью санитарной профилактики является предупреждение инфицирования здоровых людей микобактериями туберкулеза и создание условий, при которых их контакт с источником туберкулезной инфекции в быту и на работе становится наименее опасным.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	Санитарная профилактика направлена прежде всего на источник </a:t>
            </a:r>
            <a:r>
              <a:rPr lang="ru-RU" b="1" dirty="0" err="1">
                <a:latin typeface="+mn-lt"/>
              </a:rPr>
              <a:t>бактериовыделения</a:t>
            </a:r>
            <a:r>
              <a:rPr lang="ru-RU" b="1" dirty="0">
                <a:latin typeface="+mn-lt"/>
              </a:rPr>
              <a:t> и пути передачи возбудителя туберкулеза.</a:t>
            </a:r>
          </a:p>
        </p:txBody>
      </p:sp>
      <p:sp>
        <p:nvSpPr>
          <p:cNvPr id="209923" name="Прямоугольник 2"/>
          <p:cNvSpPr>
            <a:spLocks noChangeArrowheads="1"/>
          </p:cNvSpPr>
          <p:nvPr/>
        </p:nvSpPr>
        <p:spPr bwMode="auto">
          <a:xfrm>
            <a:off x="1570038" y="354013"/>
            <a:ext cx="60753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i="1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Санитарная профилактика</a:t>
            </a:r>
            <a:r>
              <a:rPr lang="ru-RU" sz="360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>:</a:t>
            </a:r>
            <a:endParaRPr lang="ru-RU" sz="3600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169863"/>
            <a:ext cx="4705350" cy="313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39950" y="2579688"/>
            <a:ext cx="5272088" cy="2455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 </a:t>
            </a:r>
            <a:r>
              <a:rPr lang="ru-RU" sz="2800" b="1" dirty="0">
                <a:latin typeface="+mn-lt"/>
              </a:rPr>
              <a:t>Очаг туберкулеза </a:t>
            </a:r>
            <a:r>
              <a:rPr lang="ru-RU" b="1" dirty="0">
                <a:latin typeface="+mn-lt"/>
              </a:rPr>
              <a:t>– </a:t>
            </a:r>
            <a:r>
              <a:rPr lang="ru-RU" sz="2000" b="1" dirty="0">
                <a:latin typeface="+mn-lt"/>
              </a:rPr>
              <a:t>это место пребывания источника МБТ вместе с окружающими его людьми и обстановкой в тех пределах пространства и времени, в которых возможно возникновение новых заражений и заболевания</a:t>
            </a:r>
          </a:p>
        </p:txBody>
      </p:sp>
      <p:pic>
        <p:nvPicPr>
          <p:cNvPr id="21094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8950" y="4672013"/>
            <a:ext cx="2305050" cy="173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38" y="276225"/>
            <a:ext cx="2206625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0" name="Прямоугольник 2"/>
          <p:cNvSpPr>
            <a:spLocks noChangeArrowheads="1"/>
          </p:cNvSpPr>
          <p:nvPr/>
        </p:nvSpPr>
        <p:spPr bwMode="auto">
          <a:xfrm>
            <a:off x="2930525" y="276225"/>
            <a:ext cx="60261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7030A0"/>
                </a:solidFill>
                <a:latin typeface="Calibri" pitchFamily="34" charset="0"/>
              </a:rPr>
              <a:t>Опасность больного туберкулезом как источника инфекции и риск возникновения в очагах новых заболеваний зависят от следующих основных факторов: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6125" y="2227263"/>
            <a:ext cx="8210550" cy="40814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7030A0"/>
                </a:solidFill>
                <a:latin typeface="+mn-lt"/>
              </a:rPr>
              <a:t>1.  </a:t>
            </a:r>
            <a:r>
              <a:rPr lang="ru-RU" b="1" dirty="0">
                <a:latin typeface="+mn-lt"/>
              </a:rPr>
              <a:t>локализации процесса у больного,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7030A0"/>
                </a:solidFill>
                <a:latin typeface="+mn-lt"/>
              </a:rPr>
              <a:t>2.  </a:t>
            </a:r>
            <a:r>
              <a:rPr lang="ru-RU" b="1" dirty="0">
                <a:latin typeface="+mn-lt"/>
              </a:rPr>
              <a:t>массивности выделения больным микобактерий, их жизнеспособности, лекарственной устойчивости и вирулентности;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7030A0"/>
                </a:solidFill>
                <a:latin typeface="+mn-lt"/>
              </a:rPr>
              <a:t>3.  </a:t>
            </a:r>
            <a:r>
              <a:rPr lang="ru-RU" b="1" dirty="0">
                <a:latin typeface="+mn-lt"/>
              </a:rPr>
              <a:t>качества выполнения больным и контактными лицами противоэпидемического режима;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7030A0"/>
                </a:solidFill>
                <a:latin typeface="+mn-lt"/>
              </a:rPr>
              <a:t>4.  </a:t>
            </a:r>
            <a:r>
              <a:rPr lang="ru-RU" b="1" dirty="0">
                <a:latin typeface="+mn-lt"/>
              </a:rPr>
              <a:t>наличия в окружении больного детей, подростков, беременных женщин и других лиц с повышенной восприимчивостью к туберкулезной инфекции;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7030A0"/>
                </a:solidFill>
                <a:latin typeface="+mn-lt"/>
              </a:rPr>
              <a:t>5.  </a:t>
            </a:r>
            <a:r>
              <a:rPr lang="ru-RU" b="1" dirty="0">
                <a:latin typeface="+mn-lt"/>
              </a:rPr>
              <a:t>характера жилища (общежитие, коммунальная или отдельная квартира), определяющего возможность изоляции больного, теснота общения с контактными, их количество;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7030A0"/>
                </a:solidFill>
                <a:latin typeface="+mn-lt"/>
              </a:rPr>
              <a:t>6.  </a:t>
            </a:r>
            <a:r>
              <a:rPr lang="ru-RU" b="1" dirty="0">
                <a:latin typeface="+mn-lt"/>
              </a:rPr>
              <a:t>социального статуса больного, влияющего на невыполнение режима терапии и противоэпидемического режима в очаге.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8" y="244475"/>
            <a:ext cx="2611437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4" name="Прямоугольник 2"/>
          <p:cNvSpPr>
            <a:spLocks noChangeArrowheads="1"/>
          </p:cNvSpPr>
          <p:nvPr/>
        </p:nvSpPr>
        <p:spPr bwMode="auto">
          <a:xfrm>
            <a:off x="3444875" y="473075"/>
            <a:ext cx="53895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7030A0"/>
                </a:solidFill>
                <a:latin typeface="Calibri" pitchFamily="34" charset="0"/>
              </a:rPr>
              <a:t>Эпидемическая характеристика</a:t>
            </a:r>
          </a:p>
          <a:p>
            <a:r>
              <a:rPr lang="ru-RU" sz="2800" b="1">
                <a:solidFill>
                  <a:srgbClr val="7030A0"/>
                </a:solidFill>
                <a:latin typeface="Calibri" pitchFamily="34" charset="0"/>
              </a:rPr>
              <a:t>очагов туберкулезной инфекции</a:t>
            </a:r>
            <a:r>
              <a:rPr lang="ru-RU" sz="2800">
                <a:latin typeface="Calibri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2475" y="2251075"/>
            <a:ext cx="7524750" cy="3784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+mn-lt"/>
              </a:rPr>
              <a:t>I группа - </a:t>
            </a:r>
            <a:r>
              <a:rPr lang="ru-RU" sz="2000" b="1" dirty="0">
                <a:latin typeface="+mn-lt"/>
              </a:rPr>
              <a:t>очаги с наибольшим риском заражения туберкулеза,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+mn-lt"/>
              </a:rPr>
              <a:t>II группа - </a:t>
            </a:r>
            <a:r>
              <a:rPr lang="ru-RU" sz="2000" b="1" dirty="0">
                <a:latin typeface="+mn-lt"/>
              </a:rPr>
              <a:t>очаги с меньшим риском заражения туберкулеза,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+mn-lt"/>
              </a:rPr>
              <a:t>III группа </a:t>
            </a:r>
            <a:r>
              <a:rPr lang="ru-RU" sz="2000" b="1" dirty="0">
                <a:solidFill>
                  <a:srgbClr val="7030A0"/>
                </a:solidFill>
                <a:latin typeface="+mn-lt"/>
              </a:rPr>
              <a:t>- </a:t>
            </a:r>
            <a:r>
              <a:rPr lang="ru-RU" sz="2000" b="1" dirty="0">
                <a:latin typeface="+mn-lt"/>
              </a:rPr>
              <a:t>очаги с минимальным риском заражения туберкулеза,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+mn-lt"/>
              </a:rPr>
              <a:t>IV группа - </a:t>
            </a:r>
            <a:r>
              <a:rPr lang="ru-RU" sz="2000" b="1" dirty="0">
                <a:latin typeface="+mn-lt"/>
              </a:rPr>
              <a:t>очаги с потенциальным риском заражения туберкулеза,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+mn-lt"/>
              </a:rPr>
              <a:t>V группа </a:t>
            </a:r>
            <a:r>
              <a:rPr lang="ru-RU" sz="2000" b="1" dirty="0">
                <a:latin typeface="+mn-lt"/>
              </a:rPr>
              <a:t>очаги зоонозного типа.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0738" y="2306638"/>
            <a:ext cx="7456487" cy="3832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1. Изоляция </a:t>
            </a:r>
            <a:r>
              <a:rPr lang="ru-RU" b="1" dirty="0" err="1">
                <a:latin typeface="+mn-lt"/>
              </a:rPr>
              <a:t>бактериовыделителя</a:t>
            </a:r>
            <a:r>
              <a:rPr lang="ru-RU" b="1" dirty="0">
                <a:latin typeface="+mn-lt"/>
              </a:rPr>
              <a:t>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2. Проведение заключительной дезинфекции.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3. Проведение текущей дезинфекции: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     а) обеззараживание мокроты, плевательниц, посуды, остатков пищи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     б) сбор, закладывание в мешки, изолированное хранение грязного белья до дезинфекции и последующее его обеззараживание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     в) ежедневная влажная уборка с применением </a:t>
            </a:r>
            <a:r>
              <a:rPr lang="ru-RU" b="1" dirty="0" err="1">
                <a:latin typeface="+mn-lt"/>
              </a:rPr>
              <a:t>дезсредств</a:t>
            </a:r>
            <a:endParaRPr lang="ru-RU" b="1" dirty="0">
              <a:latin typeface="+mn-lt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4. Диспансерное наблюдение за контактными с проведением </a:t>
            </a:r>
            <a:r>
              <a:rPr lang="ru-RU" b="1" dirty="0" err="1">
                <a:latin typeface="+mn-lt"/>
              </a:rPr>
              <a:t>химиопрофилактики</a:t>
            </a:r>
            <a:r>
              <a:rPr lang="ru-RU" b="1" dirty="0">
                <a:latin typeface="+mn-lt"/>
              </a:rPr>
              <a:t>.</a:t>
            </a:r>
          </a:p>
        </p:txBody>
      </p:sp>
      <p:sp>
        <p:nvSpPr>
          <p:cNvPr id="214018" name="Прямоугольник 4"/>
          <p:cNvSpPr>
            <a:spLocks noChangeArrowheads="1"/>
          </p:cNvSpPr>
          <p:nvPr/>
        </p:nvSpPr>
        <p:spPr bwMode="auto">
          <a:xfrm>
            <a:off x="428625" y="215900"/>
            <a:ext cx="635476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7030A0"/>
                </a:solidFill>
                <a:latin typeface="Calibri" pitchFamily="34" charset="0"/>
              </a:rPr>
              <a:t>Основные противоэпидемиологические мероприятия, проводимые в очаге туберкулезной инфекции </a:t>
            </a:r>
          </a:p>
        </p:txBody>
      </p:sp>
      <p:pic>
        <p:nvPicPr>
          <p:cNvPr id="21401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688" y="215900"/>
            <a:ext cx="1903412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00063" y="166688"/>
            <a:ext cx="8215312" cy="133508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1200"/>
              </a:spcAft>
              <a:defRPr/>
            </a:pPr>
            <a:r>
              <a:rPr lang="en-US" altLang="ru-RU" sz="3200" b="1" dirty="0" smtClean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European Forum for TB Innovation</a:t>
            </a:r>
            <a:r>
              <a:rPr lang="ru-RU" altLang="ru-RU" sz="24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altLang="ru-RU" sz="24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Diel R., </a:t>
            </a:r>
            <a:r>
              <a:rPr lang="en-US" altLang="ru-RU" sz="1600" b="1" dirty="0" err="1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Loddenkemper</a:t>
            </a:r>
            <a:r>
              <a:rPr lang="en-US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 R., Zellweger J.-P. et al.</a:t>
            </a:r>
            <a:r>
              <a:rPr lang="ru-RU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ru-RU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</a:br>
            <a:r>
              <a:rPr lang="en-US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 Old ideas to innovate tuberculosis control: preventive treatment to achieve elimination // Eur. </a:t>
            </a:r>
            <a:r>
              <a:rPr lang="en-US" altLang="ru-RU" sz="1600" b="1" dirty="0" err="1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Respir</a:t>
            </a:r>
            <a:r>
              <a:rPr lang="en-US" altLang="ru-RU" sz="1600" b="1" dirty="0" smtClean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. J. – 2013. – Vol. 42. – P. 785-801. </a:t>
            </a:r>
            <a:endParaRPr lang="ru-RU" altLang="ru-RU" sz="1600" b="1" dirty="0" smtClean="0">
              <a:solidFill>
                <a:srgbClr val="000066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15042" name="Текст 2"/>
          <p:cNvSpPr>
            <a:spLocks noGrp="1"/>
          </p:cNvSpPr>
          <p:nvPr>
            <p:ph type="body" sz="half" idx="1"/>
          </p:nvPr>
        </p:nvSpPr>
        <p:spPr>
          <a:xfrm>
            <a:off x="214313" y="1819275"/>
            <a:ext cx="8677275" cy="4637088"/>
          </a:xfrm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Clr>
                <a:srgbClr val="CC0000"/>
              </a:buClr>
              <a:buFont typeface="Arial" charset="0"/>
              <a:buNone/>
            </a:pPr>
            <a:r>
              <a:rPr lang="ru-RU" altLang="ru-RU" sz="3200" b="1" smtClean="0">
                <a:solidFill>
                  <a:srgbClr val="FF0000"/>
                </a:solidFill>
                <a:cs typeface="Arial" charset="0"/>
              </a:rPr>
              <a:t>НЕОБХОДИМО ИЗМЕНИТЬ ПРИНЦИПЫ РАБОТЫ С ГРУППАМИ РИСКА ЗАБОЛЕВАНИЯ ТУБЕРКУЛЕЗОМ:</a:t>
            </a:r>
          </a:p>
          <a:p>
            <a:pPr algn="ctr" eaLnBrk="1" hangingPunct="1">
              <a:buClr>
                <a:srgbClr val="CC0000"/>
              </a:buClr>
              <a:buFont typeface="Arial" charset="0"/>
              <a:buNone/>
            </a:pPr>
            <a:r>
              <a:rPr lang="ru-RU" altLang="ru-RU" sz="4200" b="1" smtClean="0">
                <a:solidFill>
                  <a:srgbClr val="000066"/>
                </a:solidFill>
                <a:cs typeface="Arial" charset="0"/>
              </a:rPr>
              <a:t>От раннего выявления туберкулеза</a:t>
            </a:r>
          </a:p>
          <a:p>
            <a:pPr algn="ctr" eaLnBrk="1" hangingPunct="1">
              <a:buClr>
                <a:srgbClr val="CC0000"/>
              </a:buClr>
              <a:buFont typeface="Arial" charset="0"/>
              <a:buNone/>
            </a:pPr>
            <a:r>
              <a:rPr lang="ru-RU" altLang="ru-RU" sz="4200" b="1" smtClean="0">
                <a:solidFill>
                  <a:srgbClr val="000066"/>
                </a:solidFill>
                <a:cs typeface="Arial" charset="0"/>
              </a:rPr>
              <a:t> К </a:t>
            </a:r>
          </a:p>
          <a:p>
            <a:pPr algn="ctr" eaLnBrk="1" hangingPunct="1">
              <a:buClr>
                <a:srgbClr val="CC0000"/>
              </a:buClr>
              <a:buFont typeface="Arial" charset="0"/>
              <a:buNone/>
            </a:pPr>
            <a:r>
              <a:rPr lang="ru-RU" altLang="ru-RU" sz="4200" b="1" smtClean="0">
                <a:solidFill>
                  <a:srgbClr val="000066"/>
                </a:solidFill>
                <a:cs typeface="Arial" charset="0"/>
              </a:rPr>
              <a:t>предотвращению развития заболевания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957513" y="1566863"/>
            <a:ext cx="2986087" cy="0"/>
          </a:xfrm>
          <a:prstGeom prst="line">
            <a:avLst/>
          </a:prstGeom>
          <a:ln w="57150" cmpd="thinThick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3" y="484188"/>
            <a:ext cx="8818562" cy="354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06425" y="4471988"/>
            <a:ext cx="8183563" cy="101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</a:rPr>
              <a:t>По этой стратегии к 2030 году в мире должны ликвидировать туберкулез, как заболевание, и на первое место в достижении этой цели выходит профилактика заболевания.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Заголовок 7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6675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7030A0"/>
                </a:solidFill>
              </a:rPr>
              <a:t>Методы микроскопии</a:t>
            </a:r>
            <a:r>
              <a:rPr lang="ru-RU" sz="3200" smtClean="0"/>
              <a:t>.</a:t>
            </a:r>
          </a:p>
        </p:txBody>
      </p:sp>
      <p:sp>
        <p:nvSpPr>
          <p:cNvPr id="142338" name="Текст 8"/>
          <p:cNvSpPr>
            <a:spLocks noGrp="1"/>
          </p:cNvSpPr>
          <p:nvPr>
            <p:ph type="body" idx="1"/>
          </p:nvPr>
        </p:nvSpPr>
        <p:spPr>
          <a:xfrm>
            <a:off x="457200" y="2428875"/>
            <a:ext cx="3384550" cy="596900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z="1800" smtClean="0"/>
              <a:t>Метод световой микроскопии с окраской по Ziehl-Neelsen</a:t>
            </a:r>
          </a:p>
        </p:txBody>
      </p:sp>
      <p:pic>
        <p:nvPicPr>
          <p:cNvPr id="142339" name="Объект 6" descr="https://no-tuberculosis.ru/files/image/tuberkulez-legkih/vtorichniy-tuberkulez/2.jpg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425" r="425"/>
          <a:stretch/>
        </p:blipFill>
        <p:spPr>
          <a:xfrm>
            <a:off x="1391444" y="742950"/>
            <a:ext cx="1516062" cy="1516062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42340" name="Текст 9"/>
          <p:cNvSpPr>
            <a:spLocks noGrp="1"/>
          </p:cNvSpPr>
          <p:nvPr>
            <p:ph type="body" sz="quarter" idx="3"/>
          </p:nvPr>
        </p:nvSpPr>
        <p:spPr>
          <a:xfrm>
            <a:off x="4427538" y="2428875"/>
            <a:ext cx="3816350" cy="615950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z="1800" smtClean="0"/>
              <a:t>Методы микроскопии с окраской люминесцентными красителями.</a:t>
            </a:r>
          </a:p>
        </p:txBody>
      </p:sp>
      <p:pic>
        <p:nvPicPr>
          <p:cNvPr id="142341" name="Picture 2" descr="http://microbak.ru/wp-content/uploads/2015/01/tuberkulez-vzroslyx-2-14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/>
          <a:srcRect l="16631" r="16631"/>
          <a:stretch/>
        </p:blipFill>
        <p:spPr>
          <a:xfrm>
            <a:off x="5342747" y="697106"/>
            <a:ext cx="1561906" cy="1561906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42342" name="TextBox 1"/>
          <p:cNvSpPr txBox="1">
            <a:spLocks noChangeArrowheads="1"/>
          </p:cNvSpPr>
          <p:nvPr/>
        </p:nvSpPr>
        <p:spPr bwMode="auto">
          <a:xfrm>
            <a:off x="323850" y="3281363"/>
            <a:ext cx="8496300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НЕДОСТАТКИ.</a:t>
            </a:r>
          </a:p>
          <a:p>
            <a:pPr>
              <a:lnSpc>
                <a:spcPct val="120000"/>
              </a:lnSpc>
            </a:pPr>
            <a:r>
              <a:rPr lang="ru-RU" b="1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ru-RU" sz="2000" b="1">
                <a:solidFill>
                  <a:srgbClr val="000000"/>
                </a:solidFill>
                <a:latin typeface="Calibri" pitchFamily="34" charset="0"/>
              </a:rPr>
              <a:t>1. Методы микроскопии не позволяют дифференцировать МБТ от нетуберкулезных микобактерий.</a:t>
            </a:r>
          </a:p>
          <a:p>
            <a:pPr>
              <a:lnSpc>
                <a:spcPct val="120000"/>
              </a:lnSpc>
            </a:pPr>
            <a:r>
              <a:rPr lang="ru-RU" sz="2000" b="1">
                <a:solidFill>
                  <a:srgbClr val="000000"/>
                </a:solidFill>
                <a:latin typeface="Calibri" pitchFamily="34" charset="0"/>
              </a:rPr>
              <a:t>	2. Имеют невысокую чувствительность требующую наличия, по крайней мере, 5 000 - 10 000 бактериальных клеток в миллилитре мокроты</a:t>
            </a:r>
          </a:p>
          <a:p>
            <a:pPr>
              <a:lnSpc>
                <a:spcPct val="120000"/>
              </a:lnSpc>
            </a:pPr>
            <a:r>
              <a:rPr lang="ru-RU" sz="2000" b="1">
                <a:solidFill>
                  <a:srgbClr val="000000"/>
                </a:solidFill>
                <a:latin typeface="Calibri" pitchFamily="34" charset="0"/>
              </a:rPr>
              <a:t>	3. Обычно выявляют МБТ не более чем у 50% среди всех впервые выявленных больных туберкулезом легких.</a:t>
            </a:r>
          </a:p>
          <a:p>
            <a:pPr>
              <a:lnSpc>
                <a:spcPct val="120000"/>
              </a:lnSpc>
            </a:pPr>
            <a:r>
              <a:rPr lang="ru-RU" b="1">
                <a:solidFill>
                  <a:srgbClr val="000000"/>
                </a:solidFill>
                <a:latin typeface="Calibri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2" descr="number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863" y="625475"/>
            <a:ext cx="6842125" cy="5035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Объект 2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65088"/>
            <a:ext cx="8229600" cy="6643687"/>
          </a:xfrm>
        </p:spPr>
      </p:pic>
      <p:sp>
        <p:nvSpPr>
          <p:cNvPr id="219138" name="TextBox 3"/>
          <p:cNvSpPr txBox="1">
            <a:spLocks noChangeArrowheads="1"/>
          </p:cNvSpPr>
          <p:nvPr/>
        </p:nvSpPr>
        <p:spPr bwMode="auto">
          <a:xfrm>
            <a:off x="1905000" y="5105400"/>
            <a:ext cx="5611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4000" b="1">
                <a:solidFill>
                  <a:schemeClr val="bg1"/>
                </a:solidFill>
                <a:latin typeface="Calibri" pitchFamily="34" charset="0"/>
              </a:rPr>
              <a:t>Благодарю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3124200" y="6245225"/>
            <a:ext cx="2895600" cy="4762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E986BA25-E64D-48BB-95BB-24F7EA655C27}" type="slidenum">
              <a:rPr lang="ru-RU" altLang="ru-RU" sz="1400" smtClean="0">
                <a:solidFill>
                  <a:schemeClr val="tx1"/>
                </a:solidFill>
                <a:latin typeface="Arial Black" pitchFamily="34" charset="0"/>
                <a:cs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ru-RU" altLang="ru-RU" sz="1400" smtClean="0">
              <a:solidFill>
                <a:schemeClr val="tx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220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549275"/>
            <a:ext cx="8229600" cy="5715000"/>
          </a:xfrm>
        </p:spPr>
        <p:txBody>
          <a:bodyPr/>
          <a:lstStyle/>
          <a:p>
            <a:pPr marL="609600" indent="-609600" algn="ctr" eaLnBrk="1" hangingPunct="1">
              <a:buClr>
                <a:schemeClr val="bg1"/>
              </a:buClr>
              <a:buFont typeface="Wingdings" pitchFamily="2" charset="2"/>
              <a:buNone/>
            </a:pPr>
            <a:r>
              <a:rPr lang="ru-RU" altLang="ru-RU" b="1" smtClean="0">
                <a:solidFill>
                  <a:srgbClr val="FFFF00"/>
                </a:solidFill>
              </a:rPr>
              <a:t>ЛИТЕРАТУРА:</a:t>
            </a:r>
          </a:p>
          <a:p>
            <a:pPr marL="609600" indent="-609600" algn="ctr" eaLnBrk="1" hangingPunct="1">
              <a:buClr>
                <a:schemeClr val="bg1"/>
              </a:buClr>
              <a:buFont typeface="Wingdings" pitchFamily="2" charset="2"/>
              <a:buNone/>
            </a:pPr>
            <a:endParaRPr lang="ru-RU" altLang="ru-RU" b="1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ru-RU" altLang="ru-RU" sz="2400" smtClean="0">
                <a:latin typeface="Times New Roman" pitchFamily="18" charset="0"/>
              </a:rPr>
              <a:t>Перельман М.И., Корякин В.А., Богодельникова И. Фтизиатрия. М., 2012.- 441с.</a:t>
            </a:r>
          </a:p>
          <a:p>
            <a:pPr marL="609600" indent="-609600" eaLnBrk="1" hangingPunct="1"/>
            <a:r>
              <a:rPr lang="ru-RU" altLang="ru-RU" sz="2400" smtClean="0">
                <a:latin typeface="Times New Roman" pitchFamily="18" charset="0"/>
              </a:rPr>
              <a:t>Перельман М.И. Фтизиатрия // Национальное руководство. М., «ГЭОТАР-Медиа», 2007. – 505с.</a:t>
            </a:r>
          </a:p>
          <a:p>
            <a:pPr marL="609600" indent="-609600" eaLnBrk="1" hangingPunct="1"/>
            <a:r>
              <a:rPr lang="ru-RU" altLang="ru-RU" sz="2400" smtClean="0">
                <a:latin typeface="Times New Roman" pitchFamily="18" charset="0"/>
              </a:rPr>
              <a:t>Корецкая Н.М., Большакова И.А. Основы выявления, диагностики и лечения туберкулеза / Учебное пособие для студентов. – Красноярск, 2010. – 205с.</a:t>
            </a:r>
          </a:p>
          <a:p>
            <a:pPr marL="609600" indent="-609600" eaLnBrk="1" hangingPunct="1"/>
            <a:r>
              <a:rPr lang="ru-RU" altLang="ru-RU" sz="2400" smtClean="0">
                <a:latin typeface="Times New Roman" pitchFamily="18" charset="0"/>
              </a:rPr>
              <a:t>Приказ МЗ РФ №951 от 29.12.2014 «Об утверждении методических рекомендаций по совершенствованию диагностики и лечения туберкулеза органов дыхания»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Заголовок 7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6675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7030A0"/>
                </a:solidFill>
              </a:rPr>
              <a:t>Методы микроскопии</a:t>
            </a:r>
            <a:r>
              <a:rPr lang="ru-RU" sz="3200" smtClean="0"/>
              <a:t>.</a:t>
            </a:r>
          </a:p>
        </p:txBody>
      </p:sp>
      <p:sp>
        <p:nvSpPr>
          <p:cNvPr id="142338" name="Текст 8"/>
          <p:cNvSpPr>
            <a:spLocks noGrp="1"/>
          </p:cNvSpPr>
          <p:nvPr>
            <p:ph type="body" idx="1"/>
          </p:nvPr>
        </p:nvSpPr>
        <p:spPr>
          <a:xfrm>
            <a:off x="457200" y="2428875"/>
            <a:ext cx="3384550" cy="596900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z="1800" smtClean="0"/>
              <a:t>Метод световой микроскопии с окраской по Ziehl-Neelsen</a:t>
            </a:r>
          </a:p>
        </p:txBody>
      </p:sp>
      <p:pic>
        <p:nvPicPr>
          <p:cNvPr id="142339" name="Объект 6" descr="https://no-tuberculosis.ru/files/image/tuberkulez-legkih/vtorichniy-tuberkulez/2.jpg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18406" r="18406"/>
          <a:stretch/>
        </p:blipFill>
        <p:spPr>
          <a:xfrm>
            <a:off x="1324948" y="742951"/>
            <a:ext cx="1567542" cy="1516062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42340" name="Текст 9"/>
          <p:cNvSpPr>
            <a:spLocks noGrp="1"/>
          </p:cNvSpPr>
          <p:nvPr>
            <p:ph type="body" sz="quarter" idx="3"/>
          </p:nvPr>
        </p:nvSpPr>
        <p:spPr>
          <a:xfrm>
            <a:off x="4427538" y="2428875"/>
            <a:ext cx="3816350" cy="615950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/>
            <a:r>
              <a:rPr lang="ru-RU" sz="1800" smtClean="0"/>
              <a:t>Методы микроскопии с окраской люминесцентными красителями.</a:t>
            </a:r>
          </a:p>
        </p:txBody>
      </p:sp>
      <p:pic>
        <p:nvPicPr>
          <p:cNvPr id="142341" name="Picture 2" descr="http://microbak.ru/wp-content/uploads/2015/01/tuberkulez-vzroslyx-2-14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/>
          <a:srcRect l="16631" r="16631"/>
          <a:stretch/>
        </p:blipFill>
        <p:spPr>
          <a:xfrm>
            <a:off x="5243805" y="738123"/>
            <a:ext cx="1520889" cy="1520889"/>
          </a:xfrm>
          <a:prstGeom prst="ellipse">
            <a:avLst/>
          </a:prstGeom>
          <a:ln>
            <a:solidFill>
              <a:srgbClr val="000000"/>
            </a:solidFill>
          </a:ln>
        </p:spPr>
      </p:pic>
      <p:sp>
        <p:nvSpPr>
          <p:cNvPr id="142342" name="TextBox 1"/>
          <p:cNvSpPr txBox="1">
            <a:spLocks noChangeArrowheads="1"/>
          </p:cNvSpPr>
          <p:nvPr/>
        </p:nvSpPr>
        <p:spPr bwMode="auto">
          <a:xfrm>
            <a:off x="323850" y="3281363"/>
            <a:ext cx="8496300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НЕДОСТАТКИ.</a:t>
            </a:r>
          </a:p>
          <a:p>
            <a:pPr>
              <a:lnSpc>
                <a:spcPct val="120000"/>
              </a:lnSpc>
            </a:pPr>
            <a:r>
              <a:rPr lang="ru-RU" b="1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ru-RU" sz="2000" b="1">
                <a:solidFill>
                  <a:srgbClr val="000000"/>
                </a:solidFill>
                <a:latin typeface="Calibri" pitchFamily="34" charset="0"/>
              </a:rPr>
              <a:t>1. Методы микроскопии не позволяют дифференцировать МБТ от нетуберкулезных микобактерий.</a:t>
            </a:r>
          </a:p>
          <a:p>
            <a:pPr>
              <a:lnSpc>
                <a:spcPct val="120000"/>
              </a:lnSpc>
            </a:pPr>
            <a:r>
              <a:rPr lang="ru-RU" sz="2000" b="1">
                <a:solidFill>
                  <a:srgbClr val="000000"/>
                </a:solidFill>
                <a:latin typeface="Calibri" pitchFamily="34" charset="0"/>
              </a:rPr>
              <a:t>	2. Имеют невысокую чувствительность требующую наличия, по крайней мере, 5 000 - 10 000 бактериальных клеток в миллилитре мокроты</a:t>
            </a:r>
          </a:p>
          <a:p>
            <a:pPr>
              <a:lnSpc>
                <a:spcPct val="120000"/>
              </a:lnSpc>
            </a:pPr>
            <a:r>
              <a:rPr lang="ru-RU" sz="2000" b="1">
                <a:solidFill>
                  <a:srgbClr val="000000"/>
                </a:solidFill>
                <a:latin typeface="Calibri" pitchFamily="34" charset="0"/>
              </a:rPr>
              <a:t>	3. Обычно выявляют МБТ не более чем у 50% среди всех впервые выявленных больных туберкулезом легких.</a:t>
            </a:r>
          </a:p>
          <a:p>
            <a:pPr>
              <a:lnSpc>
                <a:spcPct val="120000"/>
              </a:lnSpc>
            </a:pPr>
            <a:r>
              <a:rPr lang="ru-RU" b="1">
                <a:solidFill>
                  <a:srgbClr val="000000"/>
                </a:solidFill>
                <a:latin typeface="Calibri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2002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3282</Words>
  <Application>Microsoft Office PowerPoint</Application>
  <PresentationFormat>Экран (4:3)</PresentationFormat>
  <Paragraphs>526</Paragraphs>
  <Slides>82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82</vt:i4>
      </vt:variant>
    </vt:vector>
  </HeadingPairs>
  <TitlesOfParts>
    <vt:vector size="98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1_Тема Office</vt:lpstr>
      <vt:lpstr>3_Тема Office</vt:lpstr>
      <vt:lpstr>1_Оформление по умолчанию</vt:lpstr>
      <vt:lpstr>2_Оформление по умолчанию</vt:lpstr>
      <vt:lpstr>3_Оформление по умолчанию</vt:lpstr>
      <vt:lpstr>4_Тема Office</vt:lpstr>
      <vt:lpstr>5_Тема Office</vt:lpstr>
      <vt:lpstr>6_Тема Office</vt:lpstr>
      <vt:lpstr>2_Тема Office</vt:lpstr>
      <vt:lpstr>ФГБОУ ВО КрасГМУ им. проф. В.Ф. Войно-Ясенецкого Минздрава России  Кафедра туберкулеза с курсом ПО</vt:lpstr>
      <vt:lpstr>ЦЕЛЬ</vt:lpstr>
      <vt:lpstr>Презентация PowerPoint</vt:lpstr>
      <vt:lpstr>Презентация PowerPoint</vt:lpstr>
      <vt:lpstr>Презентация PowerPoint</vt:lpstr>
      <vt:lpstr>ОСНОВНЫЕ МЕТОДЫ ДИАГНОСТИКИ ТУБЕРКУЛЕЗА</vt:lpstr>
      <vt:lpstr>Основные микробиологические и молекулярно-генетические методы исследований во фтизиатрии</vt:lpstr>
      <vt:lpstr>Методы микроскопии.</vt:lpstr>
      <vt:lpstr>Методы микроскопии.</vt:lpstr>
      <vt:lpstr>Методы микроскопии.</vt:lpstr>
      <vt:lpstr>Презентация PowerPoint</vt:lpstr>
      <vt:lpstr>МЕТОДЫ КУЛЬТИВИРОВАНИЯ (ПОСЕВА) МИКОБАКТЕРИЙ ТУБЕРКУЛЕЗА</vt:lpstr>
      <vt:lpstr>МЕТОДЫ ОПРЕДЕЛЕНИЯ ЛЕКАРСТВЕННОЙ ЧУВСТВИТЕЛЬНОСТИ МИКОБАКТЕРИЙ ТУБЕРКУЛЕЗА</vt:lpstr>
      <vt:lpstr>Молекулярно-генетические методы выявления ДНК микобактерий туберкулеза</vt:lpstr>
      <vt:lpstr>Лучевые методы диагностики</vt:lpstr>
      <vt:lpstr>Лучевые методы диагностики</vt:lpstr>
      <vt:lpstr>ЛУЧЕВЫЕ МЕТОДЫ ДИАГНОСТИКИ</vt:lpstr>
      <vt:lpstr>Презентация PowerPoint</vt:lpstr>
      <vt:lpstr>Презентация PowerPoint</vt:lpstr>
      <vt:lpstr>Презентация PowerPoint</vt:lpstr>
      <vt:lpstr>Лучевые методы диагностики</vt:lpstr>
      <vt:lpstr>ПРОФИЛАКТИЧЕСКИЕ ОСМОТРЫ </vt:lpstr>
      <vt:lpstr>Задача методов обследования (выявления) применяемых при профилактических осмотрах: выявить у обследуемых симптомы  подозрительные на заболевания, а затем применяя методы диагностики мы окончательно диагностируем заболевание или его отвергаем </vt:lpstr>
      <vt:lpstr>Методы обследования (выявления) применяемые при профилактических осмотрах </vt:lpstr>
      <vt:lpstr>Методы обследования применяемые при профилактических осмотрах</vt:lpstr>
      <vt:lpstr>Сроки проведения профилактических осмотров в отношении отдельных групп населения.</vt:lpstr>
      <vt:lpstr>Сроки проведения профилактических осмотров в отношении отдельных групп населения.</vt:lpstr>
      <vt:lpstr>Сроки проведения профилактических осмотров в отношении отдельных групп населения.</vt:lpstr>
      <vt:lpstr>Сроки проведения профилактических осмотров в отношении отдельных групп населения.</vt:lpstr>
      <vt:lpstr>Сроки проведения профилактических осмотров в отношении отдельных групп населения.</vt:lpstr>
      <vt:lpstr>Презентация PowerPoint</vt:lpstr>
      <vt:lpstr>Презентация PowerPoint</vt:lpstr>
      <vt:lpstr>ИММУНОДИАГНОСТИКА ТУБЕРКУЛЕЗА (туберкулинодиагностика).</vt:lpstr>
      <vt:lpstr>Презентация PowerPoint</vt:lpstr>
      <vt:lpstr>ЦЕЛИ    МАССОВОЙ ИММУНОДИАГНОСТИКИ:</vt:lpstr>
      <vt:lpstr>ПРИ МАССОВОЙ ИММУНОДИАГНОСТИКЕ ПРИМЕНЯЮТ:</vt:lpstr>
      <vt:lpstr>ЦЕЛИ   ИНДИВИДУАЛЬНОЙ ИММУНОДИАГНОСТИКИ</vt:lpstr>
      <vt:lpstr>ПРИ ИНДИВИДУАЛЬНОЙ ИММУНОДИАГНОСТИКЕ ПРИМЕНЯЮТ:</vt:lpstr>
      <vt:lpstr>ПРЕПАРАТЫ ПРИМЕНЯЕМЫЕ ДЛЯ ПРОВЕДЕНИЯ ИММУНОДИАГНОСТИКИ:</vt:lpstr>
      <vt:lpstr>Презентация PowerPoint</vt:lpstr>
      <vt:lpstr>ПРЕПАРАТЫ ПРИМЕНЯЕМЫЕ ДЛЯ ПРОВЕДЕНИЯ ИММУНОДИАГНОСТИКИ:</vt:lpstr>
      <vt:lpstr>ТЕХНИКА ПРОВЕДЕНИЯ ВНУТРИКОЖНОЙ пробы Манту с 2 ТЕ и ДИАСКИНТЕСТ</vt:lpstr>
      <vt:lpstr>ТЕХНИКА ПРОВЕДЕНИЯ ВНУТРИКОЖНОЙ пробы Манту с 2 ТЕ и ДИАСКИНТЕСТ</vt:lpstr>
      <vt:lpstr>ОЦЕНКА РЕЗУЛЬТАТОВ ВНУТРИКОЖНОЙ пробы Манту с 2 ТЕ и ДИАСКИНТЕСТ</vt:lpstr>
      <vt:lpstr>ИНТЕРПРИТАЦИЯ РЕАКЦИЙ НА ВНУТРИКОЖНУЮ пробу Манту с 2 ТЕ</vt:lpstr>
      <vt:lpstr>ПОЛОЖИТЕЛЬНЫЕ РЕАКЦИИ НА ПРОБУ МАНТУ В СВОЮ ОЧЕРЕДЬ РЕКОМЕНДОВАНО ПОДРАЗДЕЛЯТЬ НА:</vt:lpstr>
      <vt:lpstr>Презентация PowerPoint</vt:lpstr>
      <vt:lpstr>ИНТЕРПРЕТАЦИЯ РЕАКЦИЙ на пробу с АТР (ДИАСКИНТЕСТ) :</vt:lpstr>
      <vt:lpstr>ПОЛОЖИТЕЛЬНЫЕ РЕАКЦИИ НА ПРОБУ С АТР (ДИАСКИНТЕСТ) В СВОЮ ОЧЕРЕДЬ РЕКОМЕНДОВАНО ПОДРАЗДЕЛЯТЬ НА:</vt:lpstr>
      <vt:lpstr>ПРОТИВОПОКАЗАНИЯМИ ДЛЯ ПОСТАНОВКИ ТУБЕРКУЛИНОВЫХ ПРОБ:</vt:lpstr>
      <vt:lpstr>ИНФИЦИРОВАННЫМИ МИКОБАКТЕРИЯМИ ТУБЕРКУЛЕЗА СЧИТАЮТ:</vt:lpstr>
      <vt:lpstr>ИНФИЦИРОВАННЫМИ МИКОБАКТЕРИЯМИ ТУБЕРКУЛЕЗА СЧИТАЮТ:</vt:lpstr>
      <vt:lpstr>Детей и подростков у которых в результате иммунодиагностики  выявлен один из вышеперечисленных результатов для дальнейшего обследования в целях исключения туберкулеза, диагностики латентной туберкулезной инфекции и формирования групп риска заболевания туберкулезом в течение 6 дней с момента постановки проб направляют на консультацию фтизиатра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Профилактика туберкулеза</vt:lpstr>
      <vt:lpstr>СОЦИАЛЬНАЯ    ПРОФИЛАКТИКА</vt:lpstr>
      <vt:lpstr>Презентация PowerPoint</vt:lpstr>
      <vt:lpstr>Презентация PowerPoint</vt:lpstr>
      <vt:lpstr>Показания для вакцинации вакциной БЦЖ</vt:lpstr>
      <vt:lpstr>Противоказания для вакцинации</vt:lpstr>
      <vt:lpstr>Противоказания для ревакцинации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European Forum for TB Innovation Diel R., Loddenkemper R., Zellweger J.-P. et al.  Old ideas to innovate tuberculosis control: preventive treatment to achieve elimination // Eur. Respir. J. – 2013. – Vol. 42. – P. 785-801.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116</cp:revision>
  <dcterms:created xsi:type="dcterms:W3CDTF">2017-12-22T09:01:29Z</dcterms:created>
  <dcterms:modified xsi:type="dcterms:W3CDTF">2023-06-14T13:17:25Z</dcterms:modified>
</cp:coreProperties>
</file>