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</p:sldIdLst>
  <p:sldSz cx="9144000" cy="6858000" type="screen4x3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72"/>
  </p:normalViewPr>
  <p:slideViewPr>
    <p:cSldViewPr>
      <p:cViewPr varScale="1">
        <p:scale>
          <a:sx n="99" d="100"/>
          <a:sy n="99" d="100"/>
        </p:scale>
        <p:origin x="2000" y="17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96319" y="802299"/>
            <a:ext cx="5618515" cy="2541431"/>
          </a:xfrm>
        </p:spPr>
        <p:txBody>
          <a:bodyPr bIns="0" anchor="b">
            <a:normAutofit/>
          </a:bodyPr>
          <a:lstStyle>
            <a:lvl1pPr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96319" y="3531205"/>
            <a:ext cx="5618515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600" b="0" cap="all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96319" y="329308"/>
            <a:ext cx="3086292" cy="30920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4703" y="798973"/>
            <a:ext cx="802005" cy="503578"/>
          </a:xfrm>
        </p:spPr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396319" y="3528542"/>
            <a:ext cx="561851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99618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85031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8028" y="798974"/>
            <a:ext cx="1103027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3491" y="798974"/>
            <a:ext cx="5301095" cy="465988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6918028" y="798974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69712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5/26/22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486871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5/26/22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34800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8722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1756130"/>
            <a:ext cx="5617002" cy="1887950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2" y="3806196"/>
            <a:ext cx="5617002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43491" y="3804985"/>
            <a:ext cx="561700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68254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804890"/>
            <a:ext cx="6571343" cy="105930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3490" y="2013936"/>
            <a:ext cx="3125871" cy="34375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9182" y="2013936"/>
            <a:ext cx="3125652" cy="343755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3782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Straight Connector 35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804164"/>
            <a:ext cx="6571344" cy="1056319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1" y="2019550"/>
            <a:ext cx="3125766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3491" y="2824270"/>
            <a:ext cx="3125766" cy="264445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9182" y="2023004"/>
            <a:ext cx="31256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89182" y="2821491"/>
            <a:ext cx="3125652" cy="263737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23618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Straight Connector 31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22266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0214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9042" y="798973"/>
            <a:ext cx="2425950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6656" y="798974"/>
            <a:ext cx="3828178" cy="4658826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9042" y="3205492"/>
            <a:ext cx="2427369" cy="2248181"/>
          </a:xfrm>
        </p:spPr>
        <p:txBody>
          <a:bodyPr>
            <a:normAutofit/>
          </a:bodyPr>
          <a:lstStyle>
            <a:lvl1pPr marL="0" indent="0" algn="l"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1748" y="3205491"/>
            <a:ext cx="242327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5151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4996501" y="482171"/>
            <a:ext cx="3511387" cy="5149101"/>
            <a:chOff x="6852919" y="583365"/>
            <a:chExt cx="4681849" cy="5181928"/>
          </a:xfrm>
        </p:grpSpPr>
        <p:sp>
          <p:nvSpPr>
            <p:cNvPr id="14" name="Rectangle 13"/>
            <p:cNvSpPr/>
            <p:nvPr/>
          </p:nvSpPr>
          <p:spPr>
            <a:xfrm>
              <a:off x="6852919" y="583365"/>
              <a:ext cx="4681849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14"/>
            <p:cNvSpPr/>
            <p:nvPr/>
          </p:nvSpPr>
          <p:spPr>
            <a:xfrm>
              <a:off x="7273787" y="915806"/>
              <a:ext cx="3844017" cy="4507918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148" y="1129513"/>
            <a:ext cx="3244935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40128" y="1122543"/>
            <a:ext cx="2234998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3492" y="3145992"/>
            <a:ext cx="3240286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36664" y="5469857"/>
            <a:ext cx="3252420" cy="320123"/>
          </a:xfrm>
        </p:spPr>
        <p:txBody>
          <a:bodyPr/>
          <a:lstStyle>
            <a:lvl1pPr algn="l">
              <a:defRPr/>
            </a:lvl1pPr>
          </a:lstStyle>
          <a:p>
            <a:fld id="{1D8BD707-D9CF-40AE-B4C6-C98DA3205C09}" type="datetimeFigureOut">
              <a:rPr lang="en-US" smtClean="0"/>
              <a:pPr/>
              <a:t>5/26/22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37530" y="318641"/>
            <a:ext cx="3251553" cy="320931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1281" y="3143605"/>
            <a:ext cx="324201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6433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015734"/>
            <a:ext cx="9144000" cy="407952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1538" r="12500" b="-1538"/>
          <a:stretch/>
        </p:blipFill>
        <p:spPr>
          <a:xfrm>
            <a:off x="-1" y="6095253"/>
            <a:ext cx="9144001" cy="774727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0" y="6101127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43491" y="804520"/>
            <a:ext cx="6571343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1" y="2015733"/>
            <a:ext cx="6571343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46542" y="330370"/>
            <a:ext cx="2368292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3491" y="329308"/>
            <a:ext cx="4034004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7725" y="798973"/>
            <a:ext cx="795746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3366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  <p:sldLayoutId id="2147483735" r:id="rId1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6858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idx="1"/>
          </p:nvPr>
        </p:nvSpPr>
        <p:spPr>
          <a:xfrm>
            <a:off x="768350" y="762000"/>
            <a:ext cx="7607300" cy="13741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" marR="5080" indent="-3175" algn="ctr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Восстановление </a:t>
            </a:r>
            <a:r>
              <a:rPr spc="-15" dirty="0"/>
              <a:t>дефектов зубного </a:t>
            </a:r>
            <a:r>
              <a:rPr spc="-5" dirty="0"/>
              <a:t>ряда  несъемными </a:t>
            </a:r>
            <a:r>
              <a:rPr spc="-10" dirty="0"/>
              <a:t>ортопедическими</a:t>
            </a:r>
            <a:r>
              <a:rPr spc="-60" dirty="0"/>
              <a:t> </a:t>
            </a:r>
            <a:r>
              <a:rPr spc="-10" dirty="0"/>
              <a:t>конструкциями  </a:t>
            </a:r>
            <a:r>
              <a:rPr spc="-5" dirty="0"/>
              <a:t>при частичной </a:t>
            </a:r>
            <a:r>
              <a:rPr spc="-10" dirty="0"/>
              <a:t>вторичной</a:t>
            </a:r>
            <a:r>
              <a:rPr spc="5" dirty="0"/>
              <a:t> </a:t>
            </a:r>
            <a:r>
              <a:rPr spc="-10" dirty="0"/>
              <a:t>адентии.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200400" y="2971800"/>
            <a:ext cx="5692140" cy="3536802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6350" indent="561340" algn="r">
              <a:lnSpc>
                <a:spcPct val="118300"/>
              </a:lnSpc>
              <a:spcBef>
                <a:spcPts val="95"/>
              </a:spcBef>
            </a:pPr>
            <a:r>
              <a:rPr lang="ru-RU" sz="2400" dirty="0"/>
              <a:t>Выполнил ординатор кафедры ортопедической стоматологии по специальности «стоматология ортопедическая»</a:t>
            </a:r>
          </a:p>
          <a:p>
            <a:pPr marL="12700" marR="6350" indent="561340" algn="r">
              <a:lnSpc>
                <a:spcPct val="118300"/>
              </a:lnSpc>
              <a:spcBef>
                <a:spcPts val="95"/>
              </a:spcBef>
            </a:pPr>
            <a:r>
              <a:rPr lang="ru-RU" sz="2400" dirty="0"/>
              <a:t> Джамбровский Владимир Алексеевич </a:t>
            </a:r>
          </a:p>
          <a:p>
            <a:pPr marL="12700" marR="6350" indent="561340" algn="r">
              <a:lnSpc>
                <a:spcPct val="118300"/>
              </a:lnSpc>
              <a:spcBef>
                <a:spcPts val="95"/>
              </a:spcBef>
            </a:pPr>
            <a:r>
              <a:rPr lang="ru-RU" sz="2400" dirty="0"/>
              <a:t>Рецензент профессор</a:t>
            </a:r>
          </a:p>
          <a:p>
            <a:pPr marL="12700" marR="6350" indent="561340" algn="r">
              <a:lnSpc>
                <a:spcPct val="118300"/>
              </a:lnSpc>
              <a:spcBef>
                <a:spcPts val="95"/>
              </a:spcBef>
            </a:pPr>
            <a:r>
              <a:rPr lang="ru-RU" sz="2400" dirty="0"/>
              <a:t> Чижов Юрий Васильевич</a:t>
            </a:r>
            <a:r>
              <a:rPr lang="ru-RU" sz="2400" spc="-30" dirty="0">
                <a:solidFill>
                  <a:srgbClr val="FFFFFF"/>
                </a:solidFill>
                <a:latin typeface="Verdana"/>
                <a:cs typeface="Verdana"/>
              </a:rPr>
              <a:t>.</a:t>
            </a:r>
            <a:endParaRPr lang="ru-RU" sz="2400" dirty="0">
              <a:latin typeface="Verdana"/>
              <a:cs typeface="Verdana"/>
            </a:endParaRPr>
          </a:p>
          <a:p>
            <a:pPr marR="76200" algn="r">
              <a:lnSpc>
                <a:spcPct val="100000"/>
              </a:lnSpc>
              <a:spcBef>
                <a:spcPts val="520"/>
              </a:spcBef>
            </a:pPr>
            <a:r>
              <a:rPr sz="2400" spc="5" dirty="0">
                <a:solidFill>
                  <a:srgbClr val="8A8A8A"/>
                </a:solidFill>
                <a:latin typeface="Calibri"/>
                <a:cs typeface="Calibri"/>
              </a:rPr>
              <a:t>.</a:t>
            </a:r>
            <a:endParaRPr sz="24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798830"/>
            <a:ext cx="7643495" cy="52241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92735" marR="5080" indent="-280670">
              <a:lnSpc>
                <a:spcPct val="100899"/>
              </a:lnSpc>
              <a:spcBef>
                <a:spcPts val="90"/>
              </a:spcBef>
              <a:buFont typeface="Arial"/>
              <a:buChar char="•"/>
              <a:tabLst>
                <a:tab pos="292735" algn="l"/>
                <a:tab pos="293370" algn="l"/>
              </a:tabLst>
            </a:pPr>
            <a:r>
              <a:rPr sz="2600" dirty="0">
                <a:latin typeface="Calibri"/>
                <a:cs typeface="Calibri"/>
              </a:rPr>
              <a:t>Поражения </a:t>
            </a:r>
            <a:r>
              <a:rPr sz="2600" spc="5" dirty="0">
                <a:latin typeface="Calibri"/>
                <a:cs typeface="Calibri"/>
              </a:rPr>
              <a:t>зубочелюстной системы очень  </a:t>
            </a:r>
            <a:r>
              <a:rPr sz="2600" spc="10" dirty="0">
                <a:latin typeface="Calibri"/>
                <a:cs typeface="Calibri"/>
              </a:rPr>
              <a:t>разнообразны, и </a:t>
            </a:r>
            <a:r>
              <a:rPr sz="2600" spc="5" dirty="0">
                <a:latin typeface="Calibri"/>
                <a:cs typeface="Calibri"/>
              </a:rPr>
              <a:t>нет двух </a:t>
            </a:r>
            <a:r>
              <a:rPr sz="2600" dirty="0">
                <a:latin typeface="Calibri"/>
                <a:cs typeface="Calibri"/>
              </a:rPr>
              <a:t>больных </a:t>
            </a:r>
            <a:r>
              <a:rPr sz="2600" spc="5" dirty="0">
                <a:latin typeface="Calibri"/>
                <a:cs typeface="Calibri"/>
              </a:rPr>
              <a:t>с совершенно  </a:t>
            </a:r>
            <a:r>
              <a:rPr sz="2600" spc="-5" dirty="0">
                <a:latin typeface="Calibri"/>
                <a:cs typeface="Calibri"/>
              </a:rPr>
              <a:t>одинаковыми </a:t>
            </a:r>
            <a:r>
              <a:rPr sz="2600" spc="5" dirty="0">
                <a:latin typeface="Calibri"/>
                <a:cs typeface="Calibri"/>
              </a:rPr>
              <a:t>дефектами. </a:t>
            </a:r>
            <a:r>
              <a:rPr sz="2600" spc="-25" dirty="0">
                <a:latin typeface="Calibri"/>
                <a:cs typeface="Calibri"/>
              </a:rPr>
              <a:t>Главными </a:t>
            </a:r>
            <a:r>
              <a:rPr sz="2600" spc="-5" dirty="0">
                <a:latin typeface="Calibri"/>
                <a:cs typeface="Calibri"/>
              </a:rPr>
              <a:t>отличиями  </a:t>
            </a:r>
            <a:r>
              <a:rPr sz="2600" spc="5" dirty="0">
                <a:latin typeface="Calibri"/>
                <a:cs typeface="Calibri"/>
              </a:rPr>
              <a:t>состояния зубочелюстных </a:t>
            </a:r>
            <a:r>
              <a:rPr sz="2600" dirty="0">
                <a:latin typeface="Calibri"/>
                <a:cs typeface="Calibri"/>
              </a:rPr>
              <a:t>систем </a:t>
            </a:r>
            <a:r>
              <a:rPr sz="2600" spc="5" dirty="0">
                <a:latin typeface="Calibri"/>
                <a:cs typeface="Calibri"/>
              </a:rPr>
              <a:t>двух </a:t>
            </a:r>
            <a:r>
              <a:rPr sz="2600" dirty="0">
                <a:latin typeface="Calibri"/>
                <a:cs typeface="Calibri"/>
              </a:rPr>
              <a:t>больных  являются </a:t>
            </a:r>
            <a:r>
              <a:rPr sz="2600" spc="10" dirty="0">
                <a:latin typeface="Calibri"/>
                <a:cs typeface="Calibri"/>
              </a:rPr>
              <a:t>форма и </a:t>
            </a:r>
            <a:r>
              <a:rPr sz="2600" dirty="0">
                <a:latin typeface="Calibri"/>
                <a:cs typeface="Calibri"/>
              </a:rPr>
              <a:t>величина </a:t>
            </a:r>
            <a:r>
              <a:rPr sz="2600" spc="5" dirty="0">
                <a:latin typeface="Calibri"/>
                <a:cs typeface="Calibri"/>
              </a:rPr>
              <a:t>зубов, вид прикуса,  топография </a:t>
            </a:r>
            <a:r>
              <a:rPr sz="2600" dirty="0">
                <a:latin typeface="Calibri"/>
                <a:cs typeface="Calibri"/>
              </a:rPr>
              <a:t>дефектов </a:t>
            </a:r>
            <a:r>
              <a:rPr sz="2600" spc="5" dirty="0">
                <a:latin typeface="Calibri"/>
                <a:cs typeface="Calibri"/>
              </a:rPr>
              <a:t>зубных </a:t>
            </a:r>
            <a:r>
              <a:rPr sz="2600" dirty="0">
                <a:latin typeface="Calibri"/>
                <a:cs typeface="Calibri"/>
              </a:rPr>
              <a:t>рядов, </a:t>
            </a:r>
            <a:r>
              <a:rPr sz="2600" spc="5" dirty="0">
                <a:latin typeface="Calibri"/>
                <a:cs typeface="Calibri"/>
              </a:rPr>
              <a:t>характер  функциональных соотношений зубных </a:t>
            </a:r>
            <a:r>
              <a:rPr sz="2600" dirty="0">
                <a:latin typeface="Calibri"/>
                <a:cs typeface="Calibri"/>
              </a:rPr>
              <a:t>рядов </a:t>
            </a:r>
            <a:r>
              <a:rPr sz="2600" spc="5" dirty="0">
                <a:latin typeface="Calibri"/>
                <a:cs typeface="Calibri"/>
              </a:rPr>
              <a:t>в  функционально ориентированных </a:t>
            </a:r>
            <a:r>
              <a:rPr sz="2600" dirty="0">
                <a:latin typeface="Calibri"/>
                <a:cs typeface="Calibri"/>
              </a:rPr>
              <a:t>группах зубов,  </a:t>
            </a:r>
            <a:r>
              <a:rPr sz="2600" spc="5" dirty="0">
                <a:latin typeface="Calibri"/>
                <a:cs typeface="Calibri"/>
              </a:rPr>
              <a:t>степень </a:t>
            </a:r>
            <a:r>
              <a:rPr sz="2600" spc="-10" dirty="0">
                <a:latin typeface="Calibri"/>
                <a:cs typeface="Calibri"/>
              </a:rPr>
              <a:t>податливости </a:t>
            </a:r>
            <a:r>
              <a:rPr sz="2600" spc="10" dirty="0">
                <a:latin typeface="Calibri"/>
                <a:cs typeface="Calibri"/>
              </a:rPr>
              <a:t>и </a:t>
            </a:r>
            <a:r>
              <a:rPr sz="2600" spc="5" dirty="0">
                <a:latin typeface="Calibri"/>
                <a:cs typeface="Calibri"/>
              </a:rPr>
              <a:t>порог </a:t>
            </a:r>
            <a:r>
              <a:rPr sz="2600" dirty="0">
                <a:latin typeface="Calibri"/>
                <a:cs typeface="Calibri"/>
              </a:rPr>
              <a:t>болевой  </a:t>
            </a:r>
            <a:r>
              <a:rPr sz="2600" spc="5" dirty="0">
                <a:latin typeface="Calibri"/>
                <a:cs typeface="Calibri"/>
              </a:rPr>
              <a:t>чувствительности слизистой </a:t>
            </a:r>
            <a:r>
              <a:rPr sz="2600" dirty="0">
                <a:latin typeface="Calibri"/>
                <a:cs typeface="Calibri"/>
              </a:rPr>
              <a:t>оболочки </a:t>
            </a:r>
            <a:r>
              <a:rPr sz="2600" spc="5" dirty="0">
                <a:latin typeface="Calibri"/>
                <a:cs typeface="Calibri"/>
              </a:rPr>
              <a:t>беззубых  </a:t>
            </a:r>
            <a:r>
              <a:rPr sz="2600" dirty="0">
                <a:latin typeface="Calibri"/>
                <a:cs typeface="Calibri"/>
              </a:rPr>
              <a:t>участков альвеолярных отростков </a:t>
            </a:r>
            <a:r>
              <a:rPr sz="2600" spc="10" dirty="0">
                <a:latin typeface="Calibri"/>
                <a:cs typeface="Calibri"/>
              </a:rPr>
              <a:t>и </a:t>
            </a:r>
            <a:r>
              <a:rPr sz="2600" spc="-10" dirty="0">
                <a:latin typeface="Calibri"/>
                <a:cs typeface="Calibri"/>
              </a:rPr>
              <a:t>твердого </a:t>
            </a:r>
            <a:r>
              <a:rPr sz="2600" spc="10" dirty="0">
                <a:latin typeface="Calibri"/>
                <a:cs typeface="Calibri"/>
              </a:rPr>
              <a:t>неба,  форма и размеры </a:t>
            </a:r>
            <a:r>
              <a:rPr sz="2600" spc="5" dirty="0">
                <a:latin typeface="Calibri"/>
                <a:cs typeface="Calibri"/>
              </a:rPr>
              <a:t>беззубых </a:t>
            </a:r>
            <a:r>
              <a:rPr sz="2600" dirty="0">
                <a:latin typeface="Calibri"/>
                <a:cs typeface="Calibri"/>
              </a:rPr>
              <a:t>участков </a:t>
            </a:r>
            <a:r>
              <a:rPr sz="2600" spc="5" dirty="0">
                <a:latin typeface="Calibri"/>
                <a:cs typeface="Calibri"/>
              </a:rPr>
              <a:t>альвеолярных  </a:t>
            </a:r>
            <a:r>
              <a:rPr sz="2600" dirty="0">
                <a:latin typeface="Calibri"/>
                <a:cs typeface="Calibri"/>
              </a:rPr>
              <a:t>отростков.</a:t>
            </a:r>
            <a:endParaRPr sz="2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3390" y="222249"/>
            <a:ext cx="8011159" cy="4124960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252729" marR="5080" indent="-240029">
              <a:lnSpc>
                <a:spcPts val="2690"/>
              </a:lnSpc>
              <a:spcBef>
                <a:spcPts val="185"/>
              </a:spcBef>
              <a:buFont typeface="Arial"/>
              <a:buChar char="•"/>
              <a:tabLst>
                <a:tab pos="252095" algn="l"/>
                <a:tab pos="252729" algn="l"/>
              </a:tabLst>
            </a:pPr>
            <a:r>
              <a:rPr sz="2250" spc="-45" dirty="0">
                <a:latin typeface="Calibri"/>
                <a:cs typeface="Calibri"/>
              </a:rPr>
              <a:t>Термин </a:t>
            </a:r>
            <a:r>
              <a:rPr sz="2250" spc="-10" dirty="0">
                <a:latin typeface="Calibri"/>
                <a:cs typeface="Calibri"/>
              </a:rPr>
              <a:t>«мостовидный» </a:t>
            </a:r>
            <a:r>
              <a:rPr sz="2250" spc="-20" dirty="0">
                <a:latin typeface="Calibri"/>
                <a:cs typeface="Calibri"/>
              </a:rPr>
              <a:t>пришел </a:t>
            </a:r>
            <a:r>
              <a:rPr sz="2250" spc="-5" dirty="0">
                <a:latin typeface="Calibri"/>
                <a:cs typeface="Calibri"/>
              </a:rPr>
              <a:t>в </a:t>
            </a:r>
            <a:r>
              <a:rPr sz="2250" spc="-15" dirty="0">
                <a:latin typeface="Calibri"/>
                <a:cs typeface="Calibri"/>
              </a:rPr>
              <a:t>ортопедическую  </a:t>
            </a:r>
            <a:r>
              <a:rPr sz="2250" spc="-20" dirty="0">
                <a:latin typeface="Calibri"/>
                <a:cs typeface="Calibri"/>
              </a:rPr>
              <a:t>стоматологию </a:t>
            </a:r>
            <a:r>
              <a:rPr sz="2250" spc="-5" dirty="0">
                <a:latin typeface="Calibri"/>
                <a:cs typeface="Calibri"/>
              </a:rPr>
              <a:t>из </a:t>
            </a:r>
            <a:r>
              <a:rPr sz="2250" spc="-15" dirty="0">
                <a:latin typeface="Calibri"/>
                <a:cs typeface="Calibri"/>
              </a:rPr>
              <a:t>техники </a:t>
            </a:r>
            <a:r>
              <a:rPr sz="2250" spc="-5" dirty="0">
                <a:latin typeface="Calibri"/>
                <a:cs typeface="Calibri"/>
              </a:rPr>
              <a:t>в </a:t>
            </a:r>
            <a:r>
              <a:rPr sz="2250" spc="-20" dirty="0">
                <a:latin typeface="Calibri"/>
                <a:cs typeface="Calibri"/>
              </a:rPr>
              <a:t>период </a:t>
            </a:r>
            <a:r>
              <a:rPr sz="2250" spc="-15" dirty="0">
                <a:latin typeface="Calibri"/>
                <a:cs typeface="Calibri"/>
              </a:rPr>
              <a:t>бурного </a:t>
            </a:r>
            <a:r>
              <a:rPr sz="2250" spc="-10" dirty="0">
                <a:latin typeface="Calibri"/>
                <a:cs typeface="Calibri"/>
              </a:rPr>
              <a:t>развития механики,  физики и </a:t>
            </a:r>
            <a:r>
              <a:rPr sz="2250" spc="-15" dirty="0">
                <a:latin typeface="Calibri"/>
                <a:cs typeface="Calibri"/>
              </a:rPr>
              <a:t>отражает </a:t>
            </a:r>
            <a:r>
              <a:rPr sz="2250" spc="-10" dirty="0">
                <a:latin typeface="Calibri"/>
                <a:cs typeface="Calibri"/>
              </a:rPr>
              <a:t>инженерную </a:t>
            </a:r>
            <a:r>
              <a:rPr sz="2250" spc="-15" dirty="0">
                <a:latin typeface="Calibri"/>
                <a:cs typeface="Calibri"/>
              </a:rPr>
              <a:t>конструкцию </a:t>
            </a:r>
            <a:r>
              <a:rPr sz="2250" spc="-10" dirty="0">
                <a:latin typeface="Calibri"/>
                <a:cs typeface="Calibri"/>
              </a:rPr>
              <a:t>— </a:t>
            </a:r>
            <a:r>
              <a:rPr sz="2250" spc="-30" dirty="0">
                <a:latin typeface="Calibri"/>
                <a:cs typeface="Calibri"/>
              </a:rPr>
              <a:t>мост. </a:t>
            </a:r>
            <a:r>
              <a:rPr sz="2250" spc="-10" dirty="0">
                <a:latin typeface="Calibri"/>
                <a:cs typeface="Calibri"/>
              </a:rPr>
              <a:t>В  </a:t>
            </a:r>
            <a:r>
              <a:rPr sz="2250" spc="-20" dirty="0">
                <a:latin typeface="Calibri"/>
                <a:cs typeface="Calibri"/>
              </a:rPr>
              <a:t>технике </a:t>
            </a:r>
            <a:r>
              <a:rPr sz="2250" spc="-10" dirty="0">
                <a:latin typeface="Calibri"/>
                <a:cs typeface="Calibri"/>
              </a:rPr>
              <a:t>известно, </a:t>
            </a:r>
            <a:r>
              <a:rPr sz="2250" spc="-20" dirty="0">
                <a:latin typeface="Calibri"/>
                <a:cs typeface="Calibri"/>
              </a:rPr>
              <a:t>что </a:t>
            </a:r>
            <a:r>
              <a:rPr sz="2250" spc="-15" dirty="0">
                <a:latin typeface="Calibri"/>
                <a:cs typeface="Calibri"/>
              </a:rPr>
              <a:t>конструкция </a:t>
            </a:r>
            <a:r>
              <a:rPr sz="2250" spc="-10" dirty="0">
                <a:latin typeface="Calibri"/>
                <a:cs typeface="Calibri"/>
              </a:rPr>
              <a:t>моста </a:t>
            </a:r>
            <a:r>
              <a:rPr sz="2250" spc="-20" dirty="0">
                <a:latin typeface="Calibri"/>
                <a:cs typeface="Calibri"/>
              </a:rPr>
              <a:t>определяется </a:t>
            </a:r>
            <a:r>
              <a:rPr sz="2250" spc="-25" dirty="0">
                <a:latin typeface="Calibri"/>
                <a:cs typeface="Calibri"/>
              </a:rPr>
              <a:t>исходя  </a:t>
            </a:r>
            <a:r>
              <a:rPr sz="2250" spc="-10" dirty="0">
                <a:latin typeface="Calibri"/>
                <a:cs typeface="Calibri"/>
              </a:rPr>
              <a:t>из </a:t>
            </a:r>
            <a:r>
              <a:rPr sz="2250" spc="-20" dirty="0">
                <a:latin typeface="Calibri"/>
                <a:cs typeface="Calibri"/>
              </a:rPr>
              <a:t>предполагаемой </a:t>
            </a:r>
            <a:r>
              <a:rPr sz="2250" spc="-15" dirty="0">
                <a:latin typeface="Calibri"/>
                <a:cs typeface="Calibri"/>
              </a:rPr>
              <a:t>теоретической </a:t>
            </a:r>
            <a:r>
              <a:rPr sz="2250" spc="-10" dirty="0">
                <a:latin typeface="Calibri"/>
                <a:cs typeface="Calibri"/>
              </a:rPr>
              <a:t>нагрузки, </a:t>
            </a:r>
            <a:r>
              <a:rPr sz="2250" spc="-55" dirty="0">
                <a:latin typeface="Calibri"/>
                <a:cs typeface="Calibri"/>
              </a:rPr>
              <a:t>т. </a:t>
            </a:r>
            <a:r>
              <a:rPr sz="2250" spc="-5" dirty="0">
                <a:latin typeface="Calibri"/>
                <a:cs typeface="Calibri"/>
              </a:rPr>
              <a:t>е. </a:t>
            </a:r>
            <a:r>
              <a:rPr sz="2250" spc="-15" dirty="0">
                <a:latin typeface="Calibri"/>
                <a:cs typeface="Calibri"/>
              </a:rPr>
              <a:t>своего  </a:t>
            </a:r>
            <a:r>
              <a:rPr sz="2250" spc="-10" dirty="0">
                <a:latin typeface="Calibri"/>
                <a:cs typeface="Calibri"/>
              </a:rPr>
              <a:t>назначения, длины </a:t>
            </a:r>
            <a:r>
              <a:rPr sz="2250" spc="-15" dirty="0">
                <a:latin typeface="Calibri"/>
                <a:cs typeface="Calibri"/>
              </a:rPr>
              <a:t>пролета, </a:t>
            </a:r>
            <a:r>
              <a:rPr sz="2250" spc="-10" dirty="0">
                <a:latin typeface="Calibri"/>
                <a:cs typeface="Calibri"/>
              </a:rPr>
              <a:t>состояния </a:t>
            </a:r>
            <a:r>
              <a:rPr sz="2250" spc="-15" dirty="0">
                <a:latin typeface="Calibri"/>
                <a:cs typeface="Calibri"/>
              </a:rPr>
              <a:t>грунта </a:t>
            </a:r>
            <a:r>
              <a:rPr sz="2250" spc="-10" dirty="0">
                <a:latin typeface="Calibri"/>
                <a:cs typeface="Calibri"/>
              </a:rPr>
              <a:t>для опор и </a:t>
            </a:r>
            <a:r>
              <a:rPr sz="2250" spc="-60" dirty="0">
                <a:latin typeface="Calibri"/>
                <a:cs typeface="Calibri"/>
              </a:rPr>
              <a:t>т. </a:t>
            </a:r>
            <a:r>
              <a:rPr sz="2250" spc="-10" dirty="0">
                <a:latin typeface="Calibri"/>
                <a:cs typeface="Calibri"/>
              </a:rPr>
              <a:t>д.  Практически </a:t>
            </a:r>
            <a:r>
              <a:rPr sz="2250" spc="-20" dirty="0">
                <a:latin typeface="Calibri"/>
                <a:cs typeface="Calibri"/>
              </a:rPr>
              <a:t>те </a:t>
            </a:r>
            <a:r>
              <a:rPr sz="2250" spc="-25" dirty="0">
                <a:latin typeface="Calibri"/>
                <a:cs typeface="Calibri"/>
              </a:rPr>
              <a:t>же </a:t>
            </a:r>
            <a:r>
              <a:rPr sz="2250" spc="-20" dirty="0">
                <a:latin typeface="Calibri"/>
                <a:cs typeface="Calibri"/>
              </a:rPr>
              <a:t>проблемы </a:t>
            </a:r>
            <a:r>
              <a:rPr sz="2250" spc="-15" dirty="0">
                <a:latin typeface="Calibri"/>
                <a:cs typeface="Calibri"/>
              </a:rPr>
              <a:t>стоят </a:t>
            </a:r>
            <a:r>
              <a:rPr sz="2250" spc="-20" dirty="0">
                <a:latin typeface="Calibri"/>
                <a:cs typeface="Calibri"/>
              </a:rPr>
              <a:t>перед </a:t>
            </a:r>
            <a:r>
              <a:rPr sz="2250" spc="-15" dirty="0">
                <a:latin typeface="Calibri"/>
                <a:cs typeface="Calibri"/>
              </a:rPr>
              <a:t>врачом-ортопедом </a:t>
            </a:r>
            <a:r>
              <a:rPr sz="2250" spc="-5" dirty="0">
                <a:latin typeface="Calibri"/>
                <a:cs typeface="Calibri"/>
              </a:rPr>
              <a:t>с  </a:t>
            </a:r>
            <a:r>
              <a:rPr sz="2250" spc="-10" dirty="0">
                <a:latin typeface="Calibri"/>
                <a:cs typeface="Calibri"/>
              </a:rPr>
              <a:t>существенной поправкой на биологический объект  </a:t>
            </a:r>
            <a:r>
              <a:rPr sz="2250" spc="-15" dirty="0">
                <a:latin typeface="Calibri"/>
                <a:cs typeface="Calibri"/>
              </a:rPr>
              <a:t>воздействия мостовидной конструкции. </a:t>
            </a:r>
            <a:r>
              <a:rPr sz="2250" spc="-10" dirty="0">
                <a:latin typeface="Calibri"/>
                <a:cs typeface="Calibri"/>
              </a:rPr>
              <a:t>Любая </a:t>
            </a:r>
            <a:r>
              <a:rPr sz="2250" spc="-15" dirty="0">
                <a:latin typeface="Calibri"/>
                <a:cs typeface="Calibri"/>
              </a:rPr>
              <a:t>конструкция  зубного мостовидного протеза </a:t>
            </a:r>
            <a:r>
              <a:rPr sz="2250" spc="-10" dirty="0">
                <a:latin typeface="Calibri"/>
                <a:cs typeface="Calibri"/>
              </a:rPr>
              <a:t>включает две и </a:t>
            </a:r>
            <a:r>
              <a:rPr sz="2250" spc="-15" dirty="0">
                <a:latin typeface="Calibri"/>
                <a:cs typeface="Calibri"/>
              </a:rPr>
              <a:t>более </a:t>
            </a:r>
            <a:r>
              <a:rPr sz="2250" spc="-10" dirty="0">
                <a:latin typeface="Calibri"/>
                <a:cs typeface="Calibri"/>
              </a:rPr>
              <a:t>опоры  </a:t>
            </a:r>
            <a:r>
              <a:rPr sz="2250" spc="-15" dirty="0">
                <a:latin typeface="Calibri"/>
                <a:cs typeface="Calibri"/>
              </a:rPr>
              <a:t>(медиальную </a:t>
            </a:r>
            <a:r>
              <a:rPr sz="2250" spc="-10" dirty="0">
                <a:latin typeface="Calibri"/>
                <a:cs typeface="Calibri"/>
              </a:rPr>
              <a:t>и дистальную) и </a:t>
            </a:r>
            <a:r>
              <a:rPr sz="2250" spc="-15" dirty="0">
                <a:latin typeface="Calibri"/>
                <a:cs typeface="Calibri"/>
              </a:rPr>
              <a:t>промежуточную </a:t>
            </a:r>
            <a:r>
              <a:rPr sz="2250" spc="-10" dirty="0">
                <a:latin typeface="Calibri"/>
                <a:cs typeface="Calibri"/>
              </a:rPr>
              <a:t>часть </a:t>
            </a:r>
            <a:r>
              <a:rPr sz="2250" spc="-20" dirty="0">
                <a:latin typeface="Calibri"/>
                <a:cs typeface="Calibri"/>
              </a:rPr>
              <a:t>(тело) </a:t>
            </a:r>
            <a:r>
              <a:rPr sz="2250" spc="-5" dirty="0">
                <a:latin typeface="Calibri"/>
                <a:cs typeface="Calibri"/>
              </a:rPr>
              <a:t>в  </a:t>
            </a:r>
            <a:r>
              <a:rPr sz="2250" spc="-20" dirty="0">
                <a:latin typeface="Calibri"/>
                <a:cs typeface="Calibri"/>
              </a:rPr>
              <a:t>виде </a:t>
            </a:r>
            <a:r>
              <a:rPr sz="2250" spc="-10" dirty="0">
                <a:latin typeface="Calibri"/>
                <a:cs typeface="Calibri"/>
              </a:rPr>
              <a:t>искусственных</a:t>
            </a:r>
            <a:r>
              <a:rPr sz="2250" spc="10" dirty="0">
                <a:latin typeface="Calibri"/>
                <a:cs typeface="Calibri"/>
              </a:rPr>
              <a:t> </a:t>
            </a:r>
            <a:r>
              <a:rPr sz="2250" spc="-10" dirty="0">
                <a:latin typeface="Calibri"/>
                <a:cs typeface="Calibri"/>
              </a:rPr>
              <a:t>зубов</a:t>
            </a:r>
            <a:endParaRPr sz="225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49250" y="4509770"/>
            <a:ext cx="3671570" cy="20129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1C1D17F-9A25-9A48-A471-8B0BDD2115AE}"/>
              </a:ext>
            </a:extLst>
          </p:cNvPr>
          <p:cNvSpPr txBox="1"/>
          <p:nvPr/>
        </p:nvSpPr>
        <p:spPr>
          <a:xfrm>
            <a:off x="4057310" y="5193079"/>
            <a:ext cx="36715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Опора и промежуточная часть мостовидного протеза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48005" y="533400"/>
            <a:ext cx="8047990" cy="5717591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376555">
              <a:lnSpc>
                <a:spcPts val="2690"/>
              </a:lnSpc>
              <a:spcBef>
                <a:spcPts val="185"/>
              </a:spcBef>
            </a:pPr>
            <a:r>
              <a:rPr sz="2250" spc="-10" dirty="0">
                <a:latin typeface="Calibri"/>
                <a:cs typeface="Calibri"/>
              </a:rPr>
              <a:t>Принципиально </a:t>
            </a:r>
            <a:r>
              <a:rPr sz="2250" spc="-15" dirty="0">
                <a:latin typeface="Calibri"/>
                <a:cs typeface="Calibri"/>
              </a:rPr>
              <a:t>различными </a:t>
            </a:r>
            <a:r>
              <a:rPr sz="2250" spc="-10" dirty="0">
                <a:latin typeface="Calibri"/>
                <a:cs typeface="Calibri"/>
              </a:rPr>
              <a:t>условиями </a:t>
            </a:r>
            <a:r>
              <a:rPr sz="2250" spc="-15" dirty="0">
                <a:latin typeface="Calibri"/>
                <a:cs typeface="Calibri"/>
              </a:rPr>
              <a:t>статики </a:t>
            </a:r>
            <a:r>
              <a:rPr sz="2250" spc="-10" dirty="0">
                <a:latin typeface="Calibri"/>
                <a:cs typeface="Calibri"/>
              </a:rPr>
              <a:t>моста </a:t>
            </a:r>
            <a:r>
              <a:rPr sz="2250" spc="-20" dirty="0">
                <a:latin typeface="Calibri"/>
                <a:cs typeface="Calibri"/>
              </a:rPr>
              <a:t>как  </a:t>
            </a:r>
            <a:r>
              <a:rPr sz="2250" spc="-10" dirty="0">
                <a:latin typeface="Calibri"/>
                <a:cs typeface="Calibri"/>
              </a:rPr>
              <a:t>инженерной </a:t>
            </a:r>
            <a:r>
              <a:rPr sz="2250" spc="-15" dirty="0">
                <a:latin typeface="Calibri"/>
                <a:cs typeface="Calibri"/>
              </a:rPr>
              <a:t>конструкции </a:t>
            </a:r>
            <a:r>
              <a:rPr sz="2250" spc="-10" dirty="0">
                <a:latin typeface="Calibri"/>
                <a:cs typeface="Calibri"/>
              </a:rPr>
              <a:t>и </a:t>
            </a:r>
            <a:r>
              <a:rPr sz="2250" spc="-15" dirty="0">
                <a:latin typeface="Calibri"/>
                <a:cs typeface="Calibri"/>
              </a:rPr>
              <a:t>несъемного мостовидного </a:t>
            </a:r>
            <a:r>
              <a:rPr sz="2250" spc="-10" dirty="0">
                <a:latin typeface="Calibri"/>
                <a:cs typeface="Calibri"/>
              </a:rPr>
              <a:t>зубного  </a:t>
            </a:r>
            <a:r>
              <a:rPr sz="2250" spc="-15" dirty="0">
                <a:latin typeface="Calibri"/>
                <a:cs typeface="Calibri"/>
              </a:rPr>
              <a:t>протеза являются</a:t>
            </a:r>
            <a:r>
              <a:rPr sz="2250" dirty="0">
                <a:latin typeface="Calibri"/>
                <a:cs typeface="Calibri"/>
              </a:rPr>
              <a:t> </a:t>
            </a:r>
            <a:r>
              <a:rPr sz="2250" spc="-15" dirty="0" err="1">
                <a:latin typeface="Calibri"/>
                <a:cs typeface="Calibri"/>
              </a:rPr>
              <a:t>следующие</a:t>
            </a:r>
            <a:r>
              <a:rPr sz="2250" spc="-15" dirty="0">
                <a:latin typeface="Calibri"/>
                <a:cs typeface="Calibri"/>
              </a:rPr>
              <a:t>:</a:t>
            </a:r>
            <a:endParaRPr lang="ru-RU" sz="2250" spc="-15" dirty="0">
              <a:latin typeface="Calibri"/>
              <a:cs typeface="Calibri"/>
            </a:endParaRPr>
          </a:p>
          <a:p>
            <a:pPr marL="12700" marR="376555">
              <a:lnSpc>
                <a:spcPts val="2690"/>
              </a:lnSpc>
              <a:spcBef>
                <a:spcPts val="185"/>
              </a:spcBef>
            </a:pPr>
            <a:endParaRPr sz="2250" dirty="0">
              <a:latin typeface="Calibri"/>
              <a:cs typeface="Calibri"/>
            </a:endParaRPr>
          </a:p>
          <a:p>
            <a:pPr marL="252729" marR="5080" indent="-240029">
              <a:lnSpc>
                <a:spcPts val="2690"/>
              </a:lnSpc>
              <a:spcBef>
                <a:spcPts val="450"/>
              </a:spcBef>
              <a:buFont typeface="Arial"/>
              <a:buChar char="•"/>
              <a:tabLst>
                <a:tab pos="252095" algn="l"/>
                <a:tab pos="252729" algn="l"/>
              </a:tabLst>
            </a:pPr>
            <a:r>
              <a:rPr sz="2250" spc="-10" dirty="0">
                <a:latin typeface="Calibri"/>
                <a:cs typeface="Calibri"/>
              </a:rPr>
              <a:t>опоры моста </a:t>
            </a:r>
            <a:r>
              <a:rPr sz="2250" spc="-15" dirty="0">
                <a:latin typeface="Calibri"/>
                <a:cs typeface="Calibri"/>
              </a:rPr>
              <a:t>имеют жесткое, неподвижное </a:t>
            </a:r>
            <a:r>
              <a:rPr sz="2250" spc="-5" dirty="0">
                <a:latin typeface="Calibri"/>
                <a:cs typeface="Calibri"/>
              </a:rPr>
              <a:t>основание, </a:t>
            </a:r>
            <a:r>
              <a:rPr sz="2250" spc="-40" dirty="0">
                <a:latin typeface="Calibri"/>
                <a:cs typeface="Calibri"/>
              </a:rPr>
              <a:t>тогда  </a:t>
            </a:r>
            <a:r>
              <a:rPr sz="2250" spc="-15" dirty="0">
                <a:latin typeface="Calibri"/>
                <a:cs typeface="Calibri"/>
              </a:rPr>
              <a:t>как </a:t>
            </a:r>
            <a:r>
              <a:rPr sz="2250" spc="-10" dirty="0">
                <a:latin typeface="Calibri"/>
                <a:cs typeface="Calibri"/>
              </a:rPr>
              <a:t>опоры </a:t>
            </a:r>
            <a:r>
              <a:rPr sz="2250" spc="-15" dirty="0">
                <a:latin typeface="Calibri"/>
                <a:cs typeface="Calibri"/>
              </a:rPr>
              <a:t>несъемного мостовидного </a:t>
            </a:r>
            <a:r>
              <a:rPr sz="2250" spc="-20" dirty="0">
                <a:latin typeface="Calibri"/>
                <a:cs typeface="Calibri"/>
              </a:rPr>
              <a:t>протеза подвижны </a:t>
            </a:r>
            <a:r>
              <a:rPr sz="2250" spc="-5" dirty="0">
                <a:latin typeface="Calibri"/>
                <a:cs typeface="Calibri"/>
              </a:rPr>
              <a:t>за </a:t>
            </a:r>
            <a:r>
              <a:rPr sz="2250" spc="-10" dirty="0">
                <a:latin typeface="Calibri"/>
                <a:cs typeface="Calibri"/>
              </a:rPr>
              <a:t>счет  </a:t>
            </a:r>
            <a:r>
              <a:rPr sz="2250" spc="-15" dirty="0">
                <a:latin typeface="Calibri"/>
                <a:cs typeface="Calibri"/>
              </a:rPr>
              <a:t>эластичности </a:t>
            </a:r>
            <a:r>
              <a:rPr sz="2250" spc="-20" dirty="0">
                <a:latin typeface="Calibri"/>
                <a:cs typeface="Calibri"/>
              </a:rPr>
              <a:t>волокон </a:t>
            </a:r>
            <a:r>
              <a:rPr sz="2250" spc="-15" dirty="0">
                <a:latin typeface="Calibri"/>
                <a:cs typeface="Calibri"/>
              </a:rPr>
              <a:t>периодонта, </a:t>
            </a:r>
            <a:r>
              <a:rPr sz="2250" spc="-20" dirty="0">
                <a:latin typeface="Calibri"/>
                <a:cs typeface="Calibri"/>
              </a:rPr>
              <a:t>сосудистой системы </a:t>
            </a:r>
            <a:r>
              <a:rPr sz="2250" spc="-10" dirty="0">
                <a:latin typeface="Calibri"/>
                <a:cs typeface="Calibri"/>
              </a:rPr>
              <a:t>и  наличия </a:t>
            </a:r>
            <a:r>
              <a:rPr sz="2250" spc="-15" dirty="0">
                <a:latin typeface="Calibri"/>
                <a:cs typeface="Calibri"/>
              </a:rPr>
              <a:t>периодонтальной </a:t>
            </a:r>
            <a:r>
              <a:rPr sz="2250" spc="-25" dirty="0">
                <a:latin typeface="Calibri"/>
                <a:cs typeface="Calibri"/>
              </a:rPr>
              <a:t>щели;</a:t>
            </a:r>
            <a:endParaRPr sz="2250" dirty="0">
              <a:latin typeface="Calibri"/>
              <a:cs typeface="Calibri"/>
            </a:endParaRPr>
          </a:p>
          <a:p>
            <a:pPr marL="252729" marR="14604" indent="-240029">
              <a:lnSpc>
                <a:spcPts val="2690"/>
              </a:lnSpc>
              <a:spcBef>
                <a:spcPts val="450"/>
              </a:spcBef>
              <a:buFont typeface="Arial"/>
              <a:buChar char="•"/>
              <a:tabLst>
                <a:tab pos="252095" algn="l"/>
                <a:tab pos="252729" algn="l"/>
              </a:tabLst>
            </a:pPr>
            <a:r>
              <a:rPr sz="2250" spc="-10" dirty="0">
                <a:latin typeface="Calibri"/>
                <a:cs typeface="Calibri"/>
              </a:rPr>
              <a:t>опоры и </a:t>
            </a:r>
            <a:r>
              <a:rPr sz="2250" spc="-20" dirty="0">
                <a:latin typeface="Calibri"/>
                <a:cs typeface="Calibri"/>
              </a:rPr>
              <a:t>пролет </a:t>
            </a:r>
            <a:r>
              <a:rPr sz="2250" spc="-10" dirty="0">
                <a:latin typeface="Calibri"/>
                <a:cs typeface="Calibri"/>
              </a:rPr>
              <a:t>моста испытывают </a:t>
            </a:r>
            <a:r>
              <a:rPr sz="2250" spc="-30" dirty="0">
                <a:latin typeface="Calibri"/>
                <a:cs typeface="Calibri"/>
              </a:rPr>
              <a:t>только </a:t>
            </a:r>
            <a:r>
              <a:rPr sz="2250" spc="-10" dirty="0">
                <a:latin typeface="Calibri"/>
                <a:cs typeface="Calibri"/>
              </a:rPr>
              <a:t>вертикальные  </a:t>
            </a:r>
            <a:r>
              <a:rPr sz="2250" spc="-5" dirty="0">
                <a:latin typeface="Calibri"/>
                <a:cs typeface="Calibri"/>
              </a:rPr>
              <a:t>осевые </a:t>
            </a:r>
            <a:r>
              <a:rPr sz="2250" spc="-10" dirty="0">
                <a:latin typeface="Calibri"/>
                <a:cs typeface="Calibri"/>
              </a:rPr>
              <a:t>по отношению </a:t>
            </a:r>
            <a:r>
              <a:rPr sz="2250" spc="-5" dirty="0">
                <a:latin typeface="Calibri"/>
                <a:cs typeface="Calibri"/>
              </a:rPr>
              <a:t>к </a:t>
            </a:r>
            <a:r>
              <a:rPr sz="2250" spc="-10" dirty="0">
                <a:latin typeface="Calibri"/>
                <a:cs typeface="Calibri"/>
              </a:rPr>
              <a:t>опорам нагрузки, </a:t>
            </a:r>
            <a:r>
              <a:rPr sz="2250" spc="-40" dirty="0">
                <a:latin typeface="Calibri"/>
                <a:cs typeface="Calibri"/>
              </a:rPr>
              <a:t>тогда </a:t>
            </a:r>
            <a:r>
              <a:rPr sz="2250" spc="-15" dirty="0">
                <a:latin typeface="Calibri"/>
                <a:cs typeface="Calibri"/>
              </a:rPr>
              <a:t>как </a:t>
            </a:r>
            <a:r>
              <a:rPr sz="2250" spc="-20" dirty="0">
                <a:latin typeface="Calibri"/>
                <a:cs typeface="Calibri"/>
              </a:rPr>
              <a:t>пародонт  </a:t>
            </a:r>
            <a:r>
              <a:rPr sz="2250" spc="-10" dirty="0">
                <a:latin typeface="Calibri"/>
                <a:cs typeface="Calibri"/>
              </a:rPr>
              <a:t>зубов </a:t>
            </a:r>
            <a:r>
              <a:rPr sz="2250" spc="-5" dirty="0">
                <a:latin typeface="Calibri"/>
                <a:cs typeface="Calibri"/>
              </a:rPr>
              <a:t>в </a:t>
            </a:r>
            <a:r>
              <a:rPr sz="2250" spc="-15" dirty="0">
                <a:latin typeface="Calibri"/>
                <a:cs typeface="Calibri"/>
              </a:rPr>
              <a:t>мостовидном </a:t>
            </a:r>
            <a:r>
              <a:rPr sz="2250" spc="-10" dirty="0">
                <a:latin typeface="Calibri"/>
                <a:cs typeface="Calibri"/>
              </a:rPr>
              <a:t>несъемном зубном </a:t>
            </a:r>
            <a:r>
              <a:rPr sz="2250" spc="-15" dirty="0">
                <a:latin typeface="Calibri"/>
                <a:cs typeface="Calibri"/>
              </a:rPr>
              <a:t>протезе </a:t>
            </a:r>
            <a:r>
              <a:rPr sz="2250" spc="-10" dirty="0">
                <a:latin typeface="Calibri"/>
                <a:cs typeface="Calibri"/>
              </a:rPr>
              <a:t>испытывает  </a:t>
            </a:r>
            <a:r>
              <a:rPr sz="2250" spc="-15" dirty="0">
                <a:latin typeface="Calibri"/>
                <a:cs typeface="Calibri"/>
              </a:rPr>
              <a:t>как </a:t>
            </a:r>
            <a:r>
              <a:rPr sz="2250" spc="-10" dirty="0">
                <a:latin typeface="Calibri"/>
                <a:cs typeface="Calibri"/>
              </a:rPr>
              <a:t>вертикальные осевые (аксиальные) нагрузки, так и  нагрузки </a:t>
            </a:r>
            <a:r>
              <a:rPr sz="2250" spc="-35" dirty="0">
                <a:latin typeface="Calibri"/>
                <a:cs typeface="Calibri"/>
              </a:rPr>
              <a:t>под </a:t>
            </a:r>
            <a:r>
              <a:rPr sz="2250" spc="-10" dirty="0">
                <a:latin typeface="Calibri"/>
                <a:cs typeface="Calibri"/>
              </a:rPr>
              <a:t>различным </a:t>
            </a:r>
            <a:r>
              <a:rPr sz="2250" spc="-25" dirty="0">
                <a:latin typeface="Calibri"/>
                <a:cs typeface="Calibri"/>
              </a:rPr>
              <a:t>углом </a:t>
            </a:r>
            <a:r>
              <a:rPr sz="2250" spc="-5" dirty="0">
                <a:latin typeface="Calibri"/>
                <a:cs typeface="Calibri"/>
              </a:rPr>
              <a:t>к осям </a:t>
            </a:r>
            <a:r>
              <a:rPr sz="2250" spc="-10" dirty="0">
                <a:latin typeface="Calibri"/>
                <a:cs typeface="Calibri"/>
              </a:rPr>
              <a:t>опор </a:t>
            </a:r>
            <a:r>
              <a:rPr sz="2250" spc="-5" dirty="0">
                <a:latin typeface="Calibri"/>
                <a:cs typeface="Calibri"/>
              </a:rPr>
              <a:t>в </a:t>
            </a:r>
            <a:r>
              <a:rPr sz="2250" spc="-10" dirty="0">
                <a:latin typeface="Calibri"/>
                <a:cs typeface="Calibri"/>
              </a:rPr>
              <a:t>связи </a:t>
            </a:r>
            <a:r>
              <a:rPr sz="2250" spc="-5" dirty="0">
                <a:latin typeface="Calibri"/>
                <a:cs typeface="Calibri"/>
              </a:rPr>
              <a:t>со </a:t>
            </a:r>
            <a:r>
              <a:rPr sz="2250" spc="-10" dirty="0">
                <a:latin typeface="Calibri"/>
                <a:cs typeface="Calibri"/>
              </a:rPr>
              <a:t>сложным  </a:t>
            </a:r>
            <a:r>
              <a:rPr sz="2250" spc="-15" dirty="0">
                <a:latin typeface="Calibri"/>
                <a:cs typeface="Calibri"/>
              </a:rPr>
              <a:t>рельефом </a:t>
            </a:r>
            <a:r>
              <a:rPr sz="2250" spc="-10" dirty="0">
                <a:latin typeface="Calibri"/>
                <a:cs typeface="Calibri"/>
              </a:rPr>
              <a:t>окклюзионной поверхности опор и </a:t>
            </a:r>
            <a:r>
              <a:rPr sz="2250" spc="-30" dirty="0">
                <a:latin typeface="Calibri"/>
                <a:cs typeface="Calibri"/>
              </a:rPr>
              <a:t>тела  </a:t>
            </a:r>
            <a:r>
              <a:rPr sz="2250" spc="-15" dirty="0">
                <a:latin typeface="Calibri"/>
                <a:cs typeface="Calibri"/>
              </a:rPr>
              <a:t>мостовидного протеза </a:t>
            </a:r>
            <a:r>
              <a:rPr sz="2250" spc="-10" dirty="0">
                <a:latin typeface="Calibri"/>
                <a:cs typeface="Calibri"/>
              </a:rPr>
              <a:t>и характером </a:t>
            </a:r>
            <a:r>
              <a:rPr sz="2250" spc="-20" dirty="0">
                <a:latin typeface="Calibri"/>
                <a:cs typeface="Calibri"/>
              </a:rPr>
              <a:t>жевательных </a:t>
            </a:r>
            <a:r>
              <a:rPr sz="2250" spc="-15" dirty="0">
                <a:latin typeface="Calibri"/>
                <a:cs typeface="Calibri"/>
              </a:rPr>
              <a:t>движений  </a:t>
            </a:r>
            <a:r>
              <a:rPr sz="2250" spc="-10" dirty="0">
                <a:latin typeface="Calibri"/>
                <a:cs typeface="Calibri"/>
              </a:rPr>
              <a:t>нижней</a:t>
            </a:r>
            <a:r>
              <a:rPr sz="2250" spc="-20" dirty="0">
                <a:latin typeface="Calibri"/>
                <a:cs typeface="Calibri"/>
              </a:rPr>
              <a:t> </a:t>
            </a:r>
            <a:r>
              <a:rPr sz="2250" spc="-15" dirty="0">
                <a:latin typeface="Calibri"/>
                <a:cs typeface="Calibri"/>
              </a:rPr>
              <a:t>челюсти;.</a:t>
            </a:r>
            <a:endParaRPr sz="225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633220"/>
            <a:ext cx="7972425" cy="435356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262255" marR="5080" indent="-250190">
              <a:lnSpc>
                <a:spcPts val="2800"/>
              </a:lnSpc>
              <a:spcBef>
                <a:spcPts val="200"/>
              </a:spcBef>
              <a:buFont typeface="Arial"/>
              <a:buChar char="•"/>
              <a:tabLst>
                <a:tab pos="262255" algn="l"/>
                <a:tab pos="262890" algn="l"/>
              </a:tabLst>
            </a:pPr>
            <a:r>
              <a:rPr sz="2350" spc="-5" dirty="0">
                <a:latin typeface="Calibri"/>
                <a:cs typeface="Calibri"/>
              </a:rPr>
              <a:t>в </a:t>
            </a:r>
            <a:r>
              <a:rPr sz="2350" spc="-15" dirty="0">
                <a:latin typeface="Calibri"/>
                <a:cs typeface="Calibri"/>
              </a:rPr>
              <a:t>опорах </a:t>
            </a:r>
            <a:r>
              <a:rPr sz="2350" spc="-10" dirty="0">
                <a:latin typeface="Calibri"/>
                <a:cs typeface="Calibri"/>
              </a:rPr>
              <a:t>моста и </a:t>
            </a:r>
            <a:r>
              <a:rPr sz="2350" spc="-20" dirty="0">
                <a:latin typeface="Calibri"/>
                <a:cs typeface="Calibri"/>
              </a:rPr>
              <a:t>мостовидного </a:t>
            </a:r>
            <a:r>
              <a:rPr sz="2350" spc="-15" dirty="0">
                <a:latin typeface="Calibri"/>
                <a:cs typeface="Calibri"/>
              </a:rPr>
              <a:t>протеза </a:t>
            </a:r>
            <a:r>
              <a:rPr sz="2350" spc="-10" dirty="0">
                <a:latin typeface="Calibri"/>
                <a:cs typeface="Calibri"/>
              </a:rPr>
              <a:t>и </a:t>
            </a:r>
            <a:r>
              <a:rPr sz="2350" spc="-20" dirty="0">
                <a:latin typeface="Calibri"/>
                <a:cs typeface="Calibri"/>
              </a:rPr>
              <a:t>пролете </a:t>
            </a:r>
            <a:r>
              <a:rPr sz="2350" spc="-5" dirty="0">
                <a:latin typeface="Calibri"/>
                <a:cs typeface="Calibri"/>
              </a:rPr>
              <a:t>после  </a:t>
            </a:r>
            <a:r>
              <a:rPr sz="2350" spc="-10" dirty="0">
                <a:latin typeface="Calibri"/>
                <a:cs typeface="Calibri"/>
              </a:rPr>
              <a:t>снятия </a:t>
            </a:r>
            <a:r>
              <a:rPr sz="2350" spc="-15" dirty="0">
                <a:latin typeface="Calibri"/>
                <a:cs typeface="Calibri"/>
              </a:rPr>
              <a:t>нагрузки возникшие внутренние </a:t>
            </a:r>
            <a:r>
              <a:rPr sz="2350" spc="-20" dirty="0">
                <a:latin typeface="Calibri"/>
                <a:cs typeface="Calibri"/>
              </a:rPr>
              <a:t>напряжения сжатия  </a:t>
            </a:r>
            <a:r>
              <a:rPr sz="2350" spc="-10" dirty="0">
                <a:latin typeface="Calibri"/>
                <a:cs typeface="Calibri"/>
              </a:rPr>
              <a:t>и </a:t>
            </a:r>
            <a:r>
              <a:rPr sz="2350" spc="-20" dirty="0">
                <a:latin typeface="Calibri"/>
                <a:cs typeface="Calibri"/>
              </a:rPr>
              <a:t>растяжения </a:t>
            </a:r>
            <a:r>
              <a:rPr sz="2350" spc="-15" dirty="0">
                <a:latin typeface="Calibri"/>
                <a:cs typeface="Calibri"/>
              </a:rPr>
              <a:t>стихают (угасают); сама конструкция </a:t>
            </a:r>
            <a:r>
              <a:rPr sz="2350" spc="-35" dirty="0">
                <a:latin typeface="Calibri"/>
                <a:cs typeface="Calibri"/>
              </a:rPr>
              <a:t>приходит.  </a:t>
            </a:r>
            <a:r>
              <a:rPr sz="2350" spc="-5" dirty="0">
                <a:latin typeface="Calibri"/>
                <a:cs typeface="Calibri"/>
              </a:rPr>
              <a:t>в </a:t>
            </a:r>
            <a:r>
              <a:rPr sz="2350" spc="-15" dirty="0">
                <a:latin typeface="Calibri"/>
                <a:cs typeface="Calibri"/>
              </a:rPr>
              <a:t>«спокойное»</a:t>
            </a:r>
            <a:r>
              <a:rPr sz="2350" spc="-20" dirty="0">
                <a:latin typeface="Calibri"/>
                <a:cs typeface="Calibri"/>
              </a:rPr>
              <a:t> </a:t>
            </a:r>
            <a:r>
              <a:rPr sz="2350" spc="-15" dirty="0">
                <a:latin typeface="Calibri"/>
                <a:cs typeface="Calibri"/>
              </a:rPr>
              <a:t>состояние;</a:t>
            </a:r>
            <a:endParaRPr sz="2350">
              <a:latin typeface="Calibri"/>
              <a:cs typeface="Calibri"/>
            </a:endParaRPr>
          </a:p>
          <a:p>
            <a:pPr marL="262255" marR="66040" indent="-250190">
              <a:lnSpc>
                <a:spcPct val="99300"/>
              </a:lnSpc>
              <a:spcBef>
                <a:spcPts val="370"/>
              </a:spcBef>
              <a:buFont typeface="Arial"/>
              <a:buChar char="•"/>
              <a:tabLst>
                <a:tab pos="262255" algn="l"/>
                <a:tab pos="262890" algn="l"/>
              </a:tabLst>
            </a:pPr>
            <a:r>
              <a:rPr sz="2350" spc="-10" dirty="0">
                <a:latin typeface="Calibri"/>
                <a:cs typeface="Calibri"/>
              </a:rPr>
              <a:t>опоры </a:t>
            </a:r>
            <a:r>
              <a:rPr sz="2350" spc="-15" dirty="0">
                <a:latin typeface="Calibri"/>
                <a:cs typeface="Calibri"/>
              </a:rPr>
              <a:t>несъемного мостовидного протеза </a:t>
            </a:r>
            <a:r>
              <a:rPr sz="2350" spc="-10" dirty="0">
                <a:latin typeface="Calibri"/>
                <a:cs typeface="Calibri"/>
              </a:rPr>
              <a:t>после </a:t>
            </a:r>
            <a:r>
              <a:rPr sz="2350" spc="-15" dirty="0">
                <a:latin typeface="Calibri"/>
                <a:cs typeface="Calibri"/>
              </a:rPr>
              <a:t>снятия  нагрузки возвращаются </a:t>
            </a:r>
            <a:r>
              <a:rPr sz="2350" spc="-5" dirty="0">
                <a:latin typeface="Calibri"/>
                <a:cs typeface="Calibri"/>
              </a:rPr>
              <a:t>в </a:t>
            </a:r>
            <a:r>
              <a:rPr sz="2350" spc="-30" dirty="0">
                <a:latin typeface="Calibri"/>
                <a:cs typeface="Calibri"/>
              </a:rPr>
              <a:t>исходное </a:t>
            </a:r>
            <a:r>
              <a:rPr sz="2350" spc="-20" dirty="0">
                <a:latin typeface="Calibri"/>
                <a:cs typeface="Calibri"/>
              </a:rPr>
              <a:t>положение, </a:t>
            </a:r>
            <a:r>
              <a:rPr sz="2350" spc="-5" dirty="0">
                <a:latin typeface="Calibri"/>
                <a:cs typeface="Calibri"/>
              </a:rPr>
              <a:t>а </a:t>
            </a:r>
            <a:r>
              <a:rPr sz="2350" spc="-10" dirty="0">
                <a:latin typeface="Calibri"/>
                <a:cs typeface="Calibri"/>
              </a:rPr>
              <a:t>так </a:t>
            </a:r>
            <a:r>
              <a:rPr sz="2350" spc="-25" dirty="0">
                <a:latin typeface="Calibri"/>
                <a:cs typeface="Calibri"/>
              </a:rPr>
              <a:t>как  </a:t>
            </a:r>
            <a:r>
              <a:rPr sz="2350" spc="-20" dirty="0">
                <a:latin typeface="Calibri"/>
                <a:cs typeface="Calibri"/>
              </a:rPr>
              <a:t>нагрузка </a:t>
            </a:r>
            <a:r>
              <a:rPr sz="2350" spc="-15" dirty="0">
                <a:latin typeface="Calibri"/>
                <a:cs typeface="Calibri"/>
              </a:rPr>
              <a:t>развивается не </a:t>
            </a:r>
            <a:r>
              <a:rPr sz="2350" spc="-25" dirty="0">
                <a:latin typeface="Calibri"/>
                <a:cs typeface="Calibri"/>
              </a:rPr>
              <a:t>только </a:t>
            </a:r>
            <a:r>
              <a:rPr sz="2350" spc="-5" dirty="0">
                <a:latin typeface="Calibri"/>
                <a:cs typeface="Calibri"/>
              </a:rPr>
              <a:t>во </a:t>
            </a:r>
            <a:r>
              <a:rPr sz="2350" spc="-15" dirty="0">
                <a:latin typeface="Calibri"/>
                <a:cs typeface="Calibri"/>
              </a:rPr>
              <a:t>время </a:t>
            </a:r>
            <a:r>
              <a:rPr sz="2350" spc="-20" dirty="0">
                <a:latin typeface="Calibri"/>
                <a:cs typeface="Calibri"/>
              </a:rPr>
              <a:t>жевательных  движений, </a:t>
            </a:r>
            <a:r>
              <a:rPr sz="2350" spc="-10" dirty="0">
                <a:latin typeface="Calibri"/>
                <a:cs typeface="Calibri"/>
              </a:rPr>
              <a:t>но и при </a:t>
            </a:r>
            <a:r>
              <a:rPr sz="2350" spc="-25" dirty="0">
                <a:latin typeface="Calibri"/>
                <a:cs typeface="Calibri"/>
              </a:rPr>
              <a:t>глотании </a:t>
            </a:r>
            <a:r>
              <a:rPr sz="2350" spc="-10" dirty="0">
                <a:latin typeface="Calibri"/>
                <a:cs typeface="Calibri"/>
              </a:rPr>
              <a:t>слюны и </a:t>
            </a:r>
            <a:r>
              <a:rPr sz="2350" spc="-15" dirty="0">
                <a:latin typeface="Calibri"/>
                <a:cs typeface="Calibri"/>
              </a:rPr>
              <a:t>установлении зубных  </a:t>
            </a:r>
            <a:r>
              <a:rPr sz="2350" spc="-20" dirty="0">
                <a:latin typeface="Calibri"/>
                <a:cs typeface="Calibri"/>
              </a:rPr>
              <a:t>рядов. </a:t>
            </a:r>
            <a:r>
              <a:rPr sz="2350" spc="-5" dirty="0">
                <a:latin typeface="Calibri"/>
                <a:cs typeface="Calibri"/>
              </a:rPr>
              <a:t>в </a:t>
            </a:r>
            <a:r>
              <a:rPr sz="2350" spc="-15" dirty="0">
                <a:latin typeface="Calibri"/>
                <a:cs typeface="Calibri"/>
              </a:rPr>
              <a:t>центральной </a:t>
            </a:r>
            <a:r>
              <a:rPr sz="2350" spc="-10" dirty="0">
                <a:latin typeface="Calibri"/>
                <a:cs typeface="Calibri"/>
              </a:rPr>
              <a:t>окклюзии, </a:t>
            </a:r>
            <a:r>
              <a:rPr sz="2350" spc="-20" dirty="0">
                <a:latin typeface="Calibri"/>
                <a:cs typeface="Calibri"/>
              </a:rPr>
              <a:t>то </a:t>
            </a:r>
            <a:r>
              <a:rPr sz="2350" spc="-15" dirty="0">
                <a:latin typeface="Calibri"/>
                <a:cs typeface="Calibri"/>
              </a:rPr>
              <a:t>эти нагрузки </a:t>
            </a:r>
            <a:r>
              <a:rPr sz="2350" spc="-20" dirty="0">
                <a:latin typeface="Calibri"/>
                <a:cs typeface="Calibri"/>
              </a:rPr>
              <a:t>следует  </a:t>
            </a:r>
            <a:r>
              <a:rPr sz="2350" spc="-15" dirty="0">
                <a:latin typeface="Calibri"/>
                <a:cs typeface="Calibri"/>
              </a:rPr>
              <a:t>рассматривать </a:t>
            </a:r>
            <a:r>
              <a:rPr sz="2350" spc="-25" dirty="0">
                <a:latin typeface="Calibri"/>
                <a:cs typeface="Calibri"/>
              </a:rPr>
              <a:t>как </a:t>
            </a:r>
            <a:r>
              <a:rPr sz="2350" spc="-10" dirty="0">
                <a:latin typeface="Calibri"/>
                <a:cs typeface="Calibri"/>
              </a:rPr>
              <a:t>циклические, </a:t>
            </a:r>
            <a:r>
              <a:rPr sz="2350" spc="-15" dirty="0">
                <a:latin typeface="Calibri"/>
                <a:cs typeface="Calibri"/>
              </a:rPr>
              <a:t>прерывисто-постоянные,  </a:t>
            </a:r>
            <a:r>
              <a:rPr sz="2350" spc="-10" dirty="0">
                <a:latin typeface="Calibri"/>
                <a:cs typeface="Calibri"/>
              </a:rPr>
              <a:t>вызывающие </a:t>
            </a:r>
            <a:r>
              <a:rPr sz="2350" spc="-15" dirty="0">
                <a:latin typeface="Calibri"/>
                <a:cs typeface="Calibri"/>
              </a:rPr>
              <a:t>сложный </a:t>
            </a:r>
            <a:r>
              <a:rPr sz="2350" spc="-20" dirty="0">
                <a:latin typeface="Calibri"/>
                <a:cs typeface="Calibri"/>
              </a:rPr>
              <a:t>комплекс </a:t>
            </a:r>
            <a:r>
              <a:rPr sz="2350" spc="-15" dirty="0">
                <a:latin typeface="Calibri"/>
                <a:cs typeface="Calibri"/>
              </a:rPr>
              <a:t>ответных </a:t>
            </a:r>
            <a:r>
              <a:rPr sz="2350" spc="-10" dirty="0">
                <a:latin typeface="Calibri"/>
                <a:cs typeface="Calibri"/>
              </a:rPr>
              <a:t>реакций со  </a:t>
            </a:r>
            <a:r>
              <a:rPr sz="2350" spc="-20" dirty="0">
                <a:latin typeface="Calibri"/>
                <a:cs typeface="Calibri"/>
              </a:rPr>
              <a:t>стороны</a:t>
            </a:r>
            <a:r>
              <a:rPr sz="2350" spc="-10" dirty="0">
                <a:latin typeface="Calibri"/>
                <a:cs typeface="Calibri"/>
              </a:rPr>
              <a:t> </a:t>
            </a:r>
            <a:r>
              <a:rPr sz="2350" spc="-20" dirty="0">
                <a:latin typeface="Calibri"/>
                <a:cs typeface="Calibri"/>
              </a:rPr>
              <a:t>пародонта</a:t>
            </a:r>
            <a:endParaRPr sz="23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633219"/>
            <a:ext cx="7959725" cy="410082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73050" marR="5080" indent="-260350">
              <a:lnSpc>
                <a:spcPct val="101299"/>
              </a:lnSpc>
              <a:spcBef>
                <a:spcPts val="90"/>
              </a:spcBef>
              <a:buFont typeface="Arial"/>
              <a:buChar char="•"/>
              <a:tabLst>
                <a:tab pos="272415" algn="l"/>
                <a:tab pos="273050" algn="l"/>
              </a:tabLst>
            </a:pPr>
            <a:r>
              <a:rPr sz="2400" spc="15" dirty="0">
                <a:latin typeface="Calibri"/>
                <a:cs typeface="Calibri"/>
              </a:rPr>
              <a:t>Опоры </a:t>
            </a:r>
            <a:r>
              <a:rPr sz="2400" spc="-10" dirty="0">
                <a:latin typeface="Calibri"/>
                <a:cs typeface="Calibri"/>
              </a:rPr>
              <a:t>под </a:t>
            </a:r>
            <a:r>
              <a:rPr sz="2400" spc="5" dirty="0">
                <a:latin typeface="Calibri"/>
                <a:cs typeface="Calibri"/>
              </a:rPr>
              <a:t>нагрузкой </a:t>
            </a:r>
            <a:r>
              <a:rPr sz="2400" spc="10" dirty="0">
                <a:latin typeface="Calibri"/>
                <a:cs typeface="Calibri"/>
              </a:rPr>
              <a:t>перемещаются </a:t>
            </a:r>
            <a:r>
              <a:rPr sz="2400" spc="25" dirty="0">
                <a:latin typeface="Calibri"/>
                <a:cs typeface="Calibri"/>
              </a:rPr>
              <a:t>— </a:t>
            </a:r>
            <a:r>
              <a:rPr sz="2400" spc="5" dirty="0">
                <a:latin typeface="Calibri"/>
                <a:cs typeface="Calibri"/>
              </a:rPr>
              <a:t>погружаются </a:t>
            </a:r>
            <a:r>
              <a:rPr sz="2400" spc="10" dirty="0">
                <a:latin typeface="Calibri"/>
                <a:cs typeface="Calibri"/>
              </a:rPr>
              <a:t>в  </a:t>
            </a:r>
            <a:r>
              <a:rPr sz="2400" spc="-10" dirty="0">
                <a:latin typeface="Calibri"/>
                <a:cs typeface="Calibri"/>
              </a:rPr>
              <a:t>глубь </a:t>
            </a:r>
            <a:r>
              <a:rPr sz="2400" spc="10" dirty="0">
                <a:latin typeface="Calibri"/>
                <a:cs typeface="Calibri"/>
              </a:rPr>
              <a:t>зубной </a:t>
            </a:r>
            <a:r>
              <a:rPr sz="2400" spc="5" dirty="0">
                <a:latin typeface="Calibri"/>
                <a:cs typeface="Calibri"/>
              </a:rPr>
              <a:t>альвеолы </a:t>
            </a:r>
            <a:r>
              <a:rPr sz="2400" spc="15" dirty="0">
                <a:latin typeface="Calibri"/>
                <a:cs typeface="Calibri"/>
              </a:rPr>
              <a:t>(по направлению </a:t>
            </a:r>
            <a:r>
              <a:rPr sz="2400" spc="10" dirty="0">
                <a:latin typeface="Calibri"/>
                <a:cs typeface="Calibri"/>
              </a:rPr>
              <a:t>к дну </a:t>
            </a:r>
            <a:r>
              <a:rPr sz="2400" spc="5" dirty="0">
                <a:latin typeface="Calibri"/>
                <a:cs typeface="Calibri"/>
              </a:rPr>
              <a:t>альвеолы),  пока </a:t>
            </a:r>
            <a:r>
              <a:rPr sz="2400" spc="15" dirty="0">
                <a:latin typeface="Calibri"/>
                <a:cs typeface="Calibri"/>
              </a:rPr>
              <a:t>не возникнут </a:t>
            </a:r>
            <a:r>
              <a:rPr sz="2400" spc="10" dirty="0">
                <a:latin typeface="Calibri"/>
                <a:cs typeface="Calibri"/>
              </a:rPr>
              <a:t>равновеликие, </a:t>
            </a:r>
            <a:r>
              <a:rPr sz="2400" spc="15" dirty="0">
                <a:latin typeface="Calibri"/>
                <a:cs typeface="Calibri"/>
              </a:rPr>
              <a:t>но </a:t>
            </a:r>
            <a:r>
              <a:rPr sz="2400" spc="5" dirty="0">
                <a:latin typeface="Calibri"/>
                <a:cs typeface="Calibri"/>
              </a:rPr>
              <a:t>противоположно  </a:t>
            </a:r>
            <a:r>
              <a:rPr sz="2400" spc="10" dirty="0">
                <a:latin typeface="Calibri"/>
                <a:cs typeface="Calibri"/>
              </a:rPr>
              <a:t>направленные </a:t>
            </a:r>
            <a:r>
              <a:rPr sz="2400" spc="15" dirty="0">
                <a:latin typeface="Calibri"/>
                <a:cs typeface="Calibri"/>
              </a:rPr>
              <a:t>силы </a:t>
            </a:r>
            <a:r>
              <a:rPr sz="2400" dirty="0">
                <a:latin typeface="Calibri"/>
                <a:cs typeface="Calibri"/>
              </a:rPr>
              <a:t>от волокон </a:t>
            </a:r>
            <a:r>
              <a:rPr sz="2400" spc="5" dirty="0">
                <a:latin typeface="Calibri"/>
                <a:cs typeface="Calibri"/>
              </a:rPr>
              <a:t>периодонта.  </a:t>
            </a:r>
            <a:r>
              <a:rPr sz="2400" dirty="0">
                <a:latin typeface="Calibri"/>
                <a:cs typeface="Calibri"/>
              </a:rPr>
              <a:t>Устанавливается </a:t>
            </a:r>
            <a:r>
              <a:rPr sz="2400" spc="10" dirty="0">
                <a:latin typeface="Calibri"/>
                <a:cs typeface="Calibri"/>
              </a:rPr>
              <a:t>биостатическое равновесие </a:t>
            </a:r>
            <a:r>
              <a:rPr sz="2400" spc="15" dirty="0">
                <a:latin typeface="Calibri"/>
                <a:cs typeface="Calibri"/>
              </a:rPr>
              <a:t>сил </a:t>
            </a:r>
            <a:r>
              <a:rPr sz="2400" spc="25" dirty="0">
                <a:latin typeface="Calibri"/>
                <a:cs typeface="Calibri"/>
              </a:rPr>
              <a:t>—  </a:t>
            </a:r>
            <a:r>
              <a:rPr sz="2400" spc="5" dirty="0">
                <a:latin typeface="Calibri"/>
                <a:cs typeface="Calibri"/>
              </a:rPr>
              <a:t>приложенного </a:t>
            </a:r>
            <a:r>
              <a:rPr sz="2400" spc="15" dirty="0">
                <a:latin typeface="Calibri"/>
                <a:cs typeface="Calibri"/>
              </a:rPr>
              <a:t>усилия и </a:t>
            </a:r>
            <a:r>
              <a:rPr sz="2400" spc="5" dirty="0">
                <a:latin typeface="Calibri"/>
                <a:cs typeface="Calibri"/>
              </a:rPr>
              <a:t>упругой </a:t>
            </a:r>
            <a:r>
              <a:rPr sz="2400" spc="10" dirty="0">
                <a:latin typeface="Calibri"/>
                <a:cs typeface="Calibri"/>
              </a:rPr>
              <a:t>деформации </a:t>
            </a:r>
            <a:r>
              <a:rPr sz="2400" dirty="0">
                <a:latin typeface="Calibri"/>
                <a:cs typeface="Calibri"/>
              </a:rPr>
              <a:t>волокон  </a:t>
            </a:r>
            <a:r>
              <a:rPr sz="2400" spc="5" dirty="0">
                <a:latin typeface="Calibri"/>
                <a:cs typeface="Calibri"/>
              </a:rPr>
              <a:t>периодонта </a:t>
            </a:r>
            <a:r>
              <a:rPr sz="2400" spc="15" dirty="0">
                <a:latin typeface="Calibri"/>
                <a:cs typeface="Calibri"/>
              </a:rPr>
              <a:t>и </a:t>
            </a:r>
            <a:r>
              <a:rPr sz="2400" spc="10" dirty="0">
                <a:latin typeface="Calibri"/>
                <a:cs typeface="Calibri"/>
              </a:rPr>
              <a:t>костной </a:t>
            </a:r>
            <a:r>
              <a:rPr sz="2400" spc="5" dirty="0">
                <a:latin typeface="Calibri"/>
                <a:cs typeface="Calibri"/>
              </a:rPr>
              <a:t>ткани. </a:t>
            </a:r>
            <a:r>
              <a:rPr sz="2400" spc="10" dirty="0">
                <a:latin typeface="Calibri"/>
                <a:cs typeface="Calibri"/>
              </a:rPr>
              <a:t>Эту </a:t>
            </a:r>
            <a:r>
              <a:rPr sz="2400" spc="5" dirty="0">
                <a:latin typeface="Calibri"/>
                <a:cs typeface="Calibri"/>
              </a:rPr>
              <a:t>связь </a:t>
            </a:r>
            <a:r>
              <a:rPr sz="2400" spc="10" dirty="0">
                <a:latin typeface="Calibri"/>
                <a:cs typeface="Calibri"/>
              </a:rPr>
              <a:t>можно </a:t>
            </a:r>
            <a:r>
              <a:rPr sz="2400" spc="5" dirty="0">
                <a:latin typeface="Calibri"/>
                <a:cs typeface="Calibri"/>
              </a:rPr>
              <a:t>определить  </a:t>
            </a:r>
            <a:r>
              <a:rPr sz="2400" spc="10" dirty="0">
                <a:latin typeface="Calibri"/>
                <a:cs typeface="Calibri"/>
              </a:rPr>
              <a:t>статически </a:t>
            </a:r>
            <a:r>
              <a:rPr sz="2400" spc="5" dirty="0">
                <a:latin typeface="Calibri"/>
                <a:cs typeface="Calibri"/>
              </a:rPr>
              <a:t>двумя </a:t>
            </a:r>
            <a:r>
              <a:rPr sz="2400" spc="15" dirty="0">
                <a:latin typeface="Calibri"/>
                <a:cs typeface="Calibri"/>
              </a:rPr>
              <a:t>направленными </a:t>
            </a:r>
            <a:r>
              <a:rPr sz="2400" spc="5" dirty="0">
                <a:latin typeface="Calibri"/>
                <a:cs typeface="Calibri"/>
              </a:rPr>
              <a:t>друг </a:t>
            </a:r>
            <a:r>
              <a:rPr sz="2400" spc="10" dirty="0">
                <a:latin typeface="Calibri"/>
                <a:cs typeface="Calibri"/>
              </a:rPr>
              <a:t>против </a:t>
            </a:r>
            <a:r>
              <a:rPr sz="2400" spc="5" dirty="0">
                <a:latin typeface="Calibri"/>
                <a:cs typeface="Calibri"/>
              </a:rPr>
              <a:t>друга  противодействующими </a:t>
            </a:r>
            <a:r>
              <a:rPr sz="2400" spc="15" dirty="0">
                <a:latin typeface="Calibri"/>
                <a:cs typeface="Calibri"/>
              </a:rPr>
              <a:t>моментами</a:t>
            </a:r>
            <a:r>
              <a:rPr sz="2400" spc="20" dirty="0">
                <a:latin typeface="Calibri"/>
                <a:cs typeface="Calibri"/>
              </a:rPr>
              <a:t> </a:t>
            </a:r>
            <a:r>
              <a:rPr sz="2400" spc="5" dirty="0">
                <a:latin typeface="Calibri"/>
                <a:cs typeface="Calibri"/>
              </a:rPr>
              <a:t>системы</a:t>
            </a:r>
            <a:endParaRPr sz="2400">
              <a:latin typeface="Calibri"/>
              <a:cs typeface="Calibri"/>
            </a:endParaRPr>
          </a:p>
          <a:p>
            <a:pPr marL="273050" marR="472440">
              <a:lnSpc>
                <a:spcPts val="2920"/>
              </a:lnSpc>
              <a:spcBef>
                <a:spcPts val="95"/>
              </a:spcBef>
            </a:pPr>
            <a:r>
              <a:rPr sz="2400" spc="10" dirty="0">
                <a:latin typeface="Calibri"/>
                <a:cs typeface="Calibri"/>
              </a:rPr>
              <a:t>«мостовидный </a:t>
            </a:r>
            <a:r>
              <a:rPr sz="2400" spc="5" dirty="0">
                <a:latin typeface="Calibri"/>
                <a:cs typeface="Calibri"/>
              </a:rPr>
              <a:t>протез </a:t>
            </a:r>
            <a:r>
              <a:rPr sz="2400" spc="25" dirty="0">
                <a:latin typeface="Calibri"/>
                <a:cs typeface="Calibri"/>
              </a:rPr>
              <a:t>— </a:t>
            </a:r>
            <a:r>
              <a:rPr sz="2400" dirty="0">
                <a:latin typeface="Calibri"/>
                <a:cs typeface="Calibri"/>
              </a:rPr>
              <a:t>пародонт». </a:t>
            </a:r>
            <a:r>
              <a:rPr sz="2400" spc="10" dirty="0">
                <a:latin typeface="Calibri"/>
                <a:cs typeface="Calibri"/>
              </a:rPr>
              <a:t>После </a:t>
            </a:r>
            <a:r>
              <a:rPr sz="2400" spc="15" dirty="0">
                <a:latin typeface="Calibri"/>
                <a:cs typeface="Calibri"/>
              </a:rPr>
              <a:t>снятия  </a:t>
            </a:r>
            <a:r>
              <a:rPr sz="2400" spc="10" dirty="0">
                <a:latin typeface="Calibri"/>
                <a:cs typeface="Calibri"/>
              </a:rPr>
              <a:t>нагрузки </a:t>
            </a:r>
            <a:r>
              <a:rPr sz="2400" spc="15" dirty="0">
                <a:latin typeface="Calibri"/>
                <a:cs typeface="Calibri"/>
              </a:rPr>
              <a:t>опоры </a:t>
            </a:r>
            <a:r>
              <a:rPr sz="2400" spc="10" dirty="0">
                <a:latin typeface="Calibri"/>
                <a:cs typeface="Calibri"/>
              </a:rPr>
              <a:t>возвращаются в </a:t>
            </a:r>
            <a:r>
              <a:rPr sz="2400" dirty="0">
                <a:latin typeface="Calibri"/>
                <a:cs typeface="Calibri"/>
              </a:rPr>
              <a:t>исходное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положение.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7200" y="838200"/>
            <a:ext cx="7901305" cy="48814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1205865" algn="just">
              <a:lnSpc>
                <a:spcPct val="100400"/>
              </a:lnSpc>
              <a:spcBef>
                <a:spcPts val="95"/>
              </a:spcBef>
            </a:pPr>
            <a:r>
              <a:rPr sz="2900" spc="5" dirty="0">
                <a:latin typeface="Calibri"/>
                <a:cs typeface="Calibri"/>
              </a:rPr>
              <a:t>В </a:t>
            </a:r>
            <a:r>
              <a:rPr sz="2900" dirty="0">
                <a:latin typeface="Calibri"/>
                <a:cs typeface="Calibri"/>
              </a:rPr>
              <a:t>зависимости </a:t>
            </a:r>
            <a:r>
              <a:rPr sz="2900" spc="-10" dirty="0">
                <a:latin typeface="Calibri"/>
                <a:cs typeface="Calibri"/>
              </a:rPr>
              <a:t>от расположения </a:t>
            </a:r>
            <a:r>
              <a:rPr sz="2900" dirty="0">
                <a:latin typeface="Calibri"/>
                <a:cs typeface="Calibri"/>
              </a:rPr>
              <a:t>опор </a:t>
            </a:r>
            <a:r>
              <a:rPr sz="2900" spc="5" dirty="0">
                <a:latin typeface="Calibri"/>
                <a:cs typeface="Calibri"/>
              </a:rPr>
              <a:t>и </a:t>
            </a:r>
            <a:r>
              <a:rPr sz="2900" spc="-5" dirty="0">
                <a:latin typeface="Calibri"/>
                <a:cs typeface="Calibri"/>
              </a:rPr>
              <a:t>их  </a:t>
            </a:r>
            <a:r>
              <a:rPr sz="2900" spc="-10" dirty="0">
                <a:latin typeface="Calibri"/>
                <a:cs typeface="Calibri"/>
              </a:rPr>
              <a:t>количества </a:t>
            </a:r>
            <a:r>
              <a:rPr sz="2900" spc="-15" dirty="0">
                <a:latin typeface="Calibri"/>
                <a:cs typeface="Calibri"/>
              </a:rPr>
              <a:t>необходимо </a:t>
            </a:r>
            <a:r>
              <a:rPr sz="2900" spc="-10" dirty="0">
                <a:latin typeface="Calibri"/>
                <a:cs typeface="Calibri"/>
              </a:rPr>
              <a:t>выделять </a:t>
            </a:r>
            <a:r>
              <a:rPr sz="2900" spc="5" dirty="0">
                <a:latin typeface="Calibri"/>
                <a:cs typeface="Calibri"/>
              </a:rPr>
              <a:t>5 </a:t>
            </a:r>
            <a:r>
              <a:rPr sz="2900" dirty="0">
                <a:latin typeface="Calibri"/>
                <a:cs typeface="Calibri"/>
              </a:rPr>
              <a:t>типов  мостовидных</a:t>
            </a:r>
            <a:r>
              <a:rPr sz="2900" spc="-5" dirty="0">
                <a:latin typeface="Calibri"/>
                <a:cs typeface="Calibri"/>
              </a:rPr>
              <a:t> </a:t>
            </a:r>
            <a:r>
              <a:rPr sz="2900" spc="-5" dirty="0" err="1">
                <a:latin typeface="Calibri"/>
                <a:cs typeface="Calibri"/>
              </a:rPr>
              <a:t>протезов</a:t>
            </a:r>
            <a:r>
              <a:rPr sz="2900" spc="-5" dirty="0">
                <a:latin typeface="Calibri"/>
                <a:cs typeface="Calibri"/>
              </a:rPr>
              <a:t>:</a:t>
            </a:r>
            <a:endParaRPr lang="ru-RU" sz="2900" spc="-5" dirty="0">
              <a:latin typeface="Calibri"/>
              <a:cs typeface="Calibri"/>
            </a:endParaRPr>
          </a:p>
          <a:p>
            <a:pPr marL="12700" marR="1205865" algn="just">
              <a:lnSpc>
                <a:spcPct val="100400"/>
              </a:lnSpc>
              <a:spcBef>
                <a:spcPts val="95"/>
              </a:spcBef>
            </a:pPr>
            <a:endParaRPr sz="2900" dirty="0">
              <a:latin typeface="Calibri"/>
              <a:cs typeface="Calibri"/>
            </a:endParaRPr>
          </a:p>
          <a:p>
            <a:pPr marL="325120" indent="-312420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324485" algn="l"/>
                <a:tab pos="325120" algn="l"/>
              </a:tabLst>
            </a:pPr>
            <a:r>
              <a:rPr sz="2900" spc="-5" dirty="0">
                <a:latin typeface="Calibri"/>
                <a:cs typeface="Calibri"/>
              </a:rPr>
              <a:t>1) </a:t>
            </a:r>
            <a:r>
              <a:rPr sz="2900" dirty="0">
                <a:latin typeface="Calibri"/>
                <a:cs typeface="Calibri"/>
              </a:rPr>
              <a:t>мостовидный </a:t>
            </a:r>
            <a:r>
              <a:rPr sz="2900" spc="-5" dirty="0">
                <a:latin typeface="Calibri"/>
                <a:cs typeface="Calibri"/>
              </a:rPr>
              <a:t>протез </a:t>
            </a:r>
            <a:r>
              <a:rPr sz="2900" dirty="0">
                <a:latin typeface="Calibri"/>
                <a:cs typeface="Calibri"/>
              </a:rPr>
              <a:t>с </a:t>
            </a:r>
            <a:r>
              <a:rPr sz="2900" spc="-5" dirty="0">
                <a:latin typeface="Calibri"/>
                <a:cs typeface="Calibri"/>
              </a:rPr>
              <a:t>двусторонней</a:t>
            </a:r>
            <a:r>
              <a:rPr sz="2900" spc="-10" dirty="0">
                <a:latin typeface="Calibri"/>
                <a:cs typeface="Calibri"/>
              </a:rPr>
              <a:t> </a:t>
            </a:r>
            <a:r>
              <a:rPr sz="2900" dirty="0">
                <a:latin typeface="Calibri"/>
                <a:cs typeface="Calibri"/>
              </a:rPr>
              <a:t>опорой.</a:t>
            </a:r>
          </a:p>
          <a:p>
            <a:pPr marL="325120" indent="-312420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324485" algn="l"/>
                <a:tab pos="325120" algn="l"/>
              </a:tabLst>
            </a:pPr>
            <a:r>
              <a:rPr sz="2900" spc="-5" dirty="0">
                <a:latin typeface="Calibri"/>
                <a:cs typeface="Calibri"/>
              </a:rPr>
              <a:t>2) </a:t>
            </a:r>
            <a:r>
              <a:rPr sz="2900" dirty="0">
                <a:latin typeface="Calibri"/>
                <a:cs typeface="Calibri"/>
              </a:rPr>
              <a:t>с </a:t>
            </a:r>
            <a:r>
              <a:rPr sz="2900" spc="-5" dirty="0">
                <a:latin typeface="Calibri"/>
                <a:cs typeface="Calibri"/>
              </a:rPr>
              <a:t>промежуточной </a:t>
            </a:r>
            <a:r>
              <a:rPr sz="2900" spc="-10" dirty="0">
                <a:latin typeface="Calibri"/>
                <a:cs typeface="Calibri"/>
              </a:rPr>
              <a:t>дополнительной</a:t>
            </a:r>
            <a:r>
              <a:rPr sz="2900" spc="-5" dirty="0">
                <a:latin typeface="Calibri"/>
                <a:cs typeface="Calibri"/>
              </a:rPr>
              <a:t> </a:t>
            </a:r>
            <a:r>
              <a:rPr sz="2900" dirty="0">
                <a:latin typeface="Calibri"/>
                <a:cs typeface="Calibri"/>
              </a:rPr>
              <a:t>опорой.</a:t>
            </a:r>
          </a:p>
          <a:p>
            <a:pPr marL="324485" marR="709295" indent="-312420">
              <a:lnSpc>
                <a:spcPct val="100600"/>
              </a:lnSpc>
              <a:spcBef>
                <a:spcPts val="570"/>
              </a:spcBef>
              <a:buFont typeface="Arial"/>
              <a:buChar char="•"/>
              <a:tabLst>
                <a:tab pos="324485" algn="l"/>
                <a:tab pos="325120" algn="l"/>
              </a:tabLst>
            </a:pPr>
            <a:r>
              <a:rPr sz="2900" spc="-5" dirty="0">
                <a:latin typeface="Calibri"/>
                <a:cs typeface="Calibri"/>
              </a:rPr>
              <a:t>3) </a:t>
            </a:r>
            <a:r>
              <a:rPr sz="2900" dirty="0">
                <a:latin typeface="Calibri"/>
                <a:cs typeface="Calibri"/>
              </a:rPr>
              <a:t>с двойной </a:t>
            </a:r>
            <a:r>
              <a:rPr sz="2900" spc="-5" dirty="0">
                <a:latin typeface="Calibri"/>
                <a:cs typeface="Calibri"/>
              </a:rPr>
              <a:t>(медиальной </a:t>
            </a:r>
            <a:r>
              <a:rPr sz="2900" dirty="0">
                <a:latin typeface="Calibri"/>
                <a:cs typeface="Calibri"/>
              </a:rPr>
              <a:t>или дистальной)  опорой.</a:t>
            </a:r>
          </a:p>
          <a:p>
            <a:pPr marL="325120" indent="-312420">
              <a:lnSpc>
                <a:spcPct val="100000"/>
              </a:lnSpc>
              <a:spcBef>
                <a:spcPts val="590"/>
              </a:spcBef>
              <a:buFont typeface="Arial"/>
              <a:buChar char="•"/>
              <a:tabLst>
                <a:tab pos="324485" algn="l"/>
                <a:tab pos="325120" algn="l"/>
              </a:tabLst>
            </a:pPr>
            <a:r>
              <a:rPr sz="2900" spc="-5" dirty="0">
                <a:latin typeface="Calibri"/>
                <a:cs typeface="Calibri"/>
              </a:rPr>
              <a:t>4) </a:t>
            </a:r>
            <a:r>
              <a:rPr sz="2900" spc="5" dirty="0">
                <a:latin typeface="Calibri"/>
                <a:cs typeface="Calibri"/>
              </a:rPr>
              <a:t>со </a:t>
            </a:r>
            <a:r>
              <a:rPr sz="2900" dirty="0">
                <a:latin typeface="Calibri"/>
                <a:cs typeface="Calibri"/>
              </a:rPr>
              <a:t>спаренными </a:t>
            </a:r>
            <a:r>
              <a:rPr sz="2900" spc="-5" dirty="0">
                <a:latin typeface="Calibri"/>
                <a:cs typeface="Calibri"/>
              </a:rPr>
              <a:t>двусторонними</a:t>
            </a:r>
            <a:r>
              <a:rPr sz="2900" spc="-10" dirty="0">
                <a:latin typeface="Calibri"/>
                <a:cs typeface="Calibri"/>
              </a:rPr>
              <a:t> </a:t>
            </a:r>
            <a:r>
              <a:rPr sz="2900" dirty="0">
                <a:latin typeface="Calibri"/>
                <a:cs typeface="Calibri"/>
              </a:rPr>
              <a:t>опорами.</a:t>
            </a:r>
          </a:p>
          <a:p>
            <a:pPr marL="325120" indent="-312420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324485" algn="l"/>
                <a:tab pos="325120" algn="l"/>
              </a:tabLst>
            </a:pPr>
            <a:r>
              <a:rPr sz="2900" spc="-5" dirty="0">
                <a:latin typeface="Calibri"/>
                <a:cs typeface="Calibri"/>
              </a:rPr>
              <a:t>5) </a:t>
            </a:r>
            <a:r>
              <a:rPr sz="2900" dirty="0">
                <a:latin typeface="Calibri"/>
                <a:cs typeface="Calibri"/>
              </a:rPr>
              <a:t>с </a:t>
            </a:r>
            <a:r>
              <a:rPr sz="2900" spc="-5" dirty="0">
                <a:latin typeface="Calibri"/>
                <a:cs typeface="Calibri"/>
              </a:rPr>
              <a:t>односторонней</a:t>
            </a:r>
            <a:r>
              <a:rPr sz="2900" dirty="0">
                <a:latin typeface="Calibri"/>
                <a:cs typeface="Calibri"/>
              </a:rPr>
              <a:t> </a:t>
            </a:r>
            <a:r>
              <a:rPr sz="2900" spc="-10" dirty="0">
                <a:latin typeface="Calibri"/>
                <a:cs typeface="Calibri"/>
              </a:rPr>
              <a:t>консолью.</a:t>
            </a:r>
            <a:endParaRPr sz="29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633220"/>
            <a:ext cx="7987030" cy="4122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00990" marR="5080" indent="-288290">
              <a:lnSpc>
                <a:spcPct val="99600"/>
              </a:lnSpc>
              <a:spcBef>
                <a:spcPts val="100"/>
              </a:spcBef>
              <a:buFont typeface="Arial"/>
              <a:buChar char="•"/>
              <a:tabLst>
                <a:tab pos="300355" algn="l"/>
                <a:tab pos="300990" algn="l"/>
              </a:tabLst>
            </a:pPr>
            <a:r>
              <a:rPr sz="2700" spc="-15" dirty="0">
                <a:latin typeface="Calibri"/>
                <a:cs typeface="Calibri"/>
              </a:rPr>
              <a:t>Форма зубной дуги различна </a:t>
            </a:r>
            <a:r>
              <a:rPr sz="2700" spc="-5" dirty="0">
                <a:latin typeface="Calibri"/>
                <a:cs typeface="Calibri"/>
              </a:rPr>
              <a:t>в </a:t>
            </a:r>
            <a:r>
              <a:rPr sz="2700" spc="-20" dirty="0">
                <a:latin typeface="Calibri"/>
                <a:cs typeface="Calibri"/>
              </a:rPr>
              <a:t>переднем </a:t>
            </a:r>
            <a:r>
              <a:rPr sz="2700" spc="-10" dirty="0">
                <a:latin typeface="Calibri"/>
                <a:cs typeface="Calibri"/>
              </a:rPr>
              <a:t>и </a:t>
            </a:r>
            <a:r>
              <a:rPr sz="2700" spc="-20" dirty="0">
                <a:latin typeface="Calibri"/>
                <a:cs typeface="Calibri"/>
              </a:rPr>
              <a:t>боковых  участках, </a:t>
            </a:r>
            <a:r>
              <a:rPr sz="2700" spc="-25" dirty="0">
                <a:latin typeface="Calibri"/>
                <a:cs typeface="Calibri"/>
              </a:rPr>
              <a:t>что </a:t>
            </a:r>
            <a:r>
              <a:rPr sz="2700" spc="-15" dirty="0">
                <a:latin typeface="Calibri"/>
                <a:cs typeface="Calibri"/>
              </a:rPr>
              <a:t>естественно </a:t>
            </a:r>
            <a:r>
              <a:rPr sz="2700" spc="-20" dirty="0">
                <a:latin typeface="Calibri"/>
                <a:cs typeface="Calibri"/>
              </a:rPr>
              <a:t>сказывается </a:t>
            </a:r>
            <a:r>
              <a:rPr sz="2700" spc="-10" dirty="0">
                <a:latin typeface="Calibri"/>
                <a:cs typeface="Calibri"/>
              </a:rPr>
              <a:t>и </a:t>
            </a:r>
            <a:r>
              <a:rPr sz="2700" spc="-15" dirty="0">
                <a:latin typeface="Calibri"/>
                <a:cs typeface="Calibri"/>
              </a:rPr>
              <a:t>на  </a:t>
            </a:r>
            <a:r>
              <a:rPr sz="2700" spc="-20" dirty="0">
                <a:latin typeface="Calibri"/>
                <a:cs typeface="Calibri"/>
              </a:rPr>
              <a:t>промежуточной </a:t>
            </a:r>
            <a:r>
              <a:rPr sz="2700" spc="-10" dirty="0">
                <a:latin typeface="Calibri"/>
                <a:cs typeface="Calibri"/>
              </a:rPr>
              <a:t>части </a:t>
            </a:r>
            <a:r>
              <a:rPr sz="2700" spc="-20" dirty="0">
                <a:latin typeface="Calibri"/>
                <a:cs typeface="Calibri"/>
              </a:rPr>
              <a:t>мостовидного </a:t>
            </a:r>
            <a:r>
              <a:rPr sz="2700" spc="-15" dirty="0">
                <a:latin typeface="Calibri"/>
                <a:cs typeface="Calibri"/>
              </a:rPr>
              <a:t>протеза. </a:t>
            </a:r>
            <a:r>
              <a:rPr sz="2700" spc="-60" dirty="0">
                <a:latin typeface="Calibri"/>
                <a:cs typeface="Calibri"/>
              </a:rPr>
              <a:t>Так,  </a:t>
            </a:r>
            <a:r>
              <a:rPr sz="2700" spc="-10" dirty="0">
                <a:latin typeface="Calibri"/>
                <a:cs typeface="Calibri"/>
              </a:rPr>
              <a:t>при </a:t>
            </a:r>
            <a:r>
              <a:rPr sz="2700" spc="-15" dirty="0">
                <a:latin typeface="Calibri"/>
                <a:cs typeface="Calibri"/>
              </a:rPr>
              <a:t>замещении </a:t>
            </a:r>
            <a:r>
              <a:rPr sz="2700" spc="-20" dirty="0">
                <a:latin typeface="Calibri"/>
                <a:cs typeface="Calibri"/>
              </a:rPr>
              <a:t>передних </a:t>
            </a:r>
            <a:r>
              <a:rPr sz="2700" spc="-15" dirty="0">
                <a:latin typeface="Calibri"/>
                <a:cs typeface="Calibri"/>
              </a:rPr>
              <a:t>зубов </a:t>
            </a:r>
            <a:r>
              <a:rPr sz="2700" spc="-20" dirty="0">
                <a:latin typeface="Calibri"/>
                <a:cs typeface="Calibri"/>
              </a:rPr>
              <a:t>промежуточная  </a:t>
            </a:r>
            <a:r>
              <a:rPr sz="2700" spc="-10" dirty="0">
                <a:latin typeface="Calibri"/>
                <a:cs typeface="Calibri"/>
              </a:rPr>
              <a:t>часть </a:t>
            </a:r>
            <a:r>
              <a:rPr sz="2700" spc="-15" dirty="0">
                <a:latin typeface="Calibri"/>
                <a:cs typeface="Calibri"/>
              </a:rPr>
              <a:t>аркообразная, </a:t>
            </a:r>
            <a:r>
              <a:rPr sz="2700" spc="-10" dirty="0">
                <a:latin typeface="Calibri"/>
                <a:cs typeface="Calibri"/>
              </a:rPr>
              <a:t>при </a:t>
            </a:r>
            <a:r>
              <a:rPr sz="2700" spc="-15" dirty="0">
                <a:latin typeface="Calibri"/>
                <a:cs typeface="Calibri"/>
              </a:rPr>
              <a:t>замещении </a:t>
            </a:r>
            <a:r>
              <a:rPr sz="2700" spc="-25" dirty="0">
                <a:latin typeface="Calibri"/>
                <a:cs typeface="Calibri"/>
              </a:rPr>
              <a:t>жевательных  </a:t>
            </a:r>
            <a:r>
              <a:rPr sz="2700" spc="-15" dirty="0">
                <a:latin typeface="Calibri"/>
                <a:cs typeface="Calibri"/>
              </a:rPr>
              <a:t>зубов </a:t>
            </a:r>
            <a:r>
              <a:rPr sz="2700" spc="-25" dirty="0">
                <a:latin typeface="Calibri"/>
                <a:cs typeface="Calibri"/>
              </a:rPr>
              <a:t>приближается </a:t>
            </a:r>
            <a:r>
              <a:rPr sz="2700" spc="-5" dirty="0">
                <a:latin typeface="Calibri"/>
                <a:cs typeface="Calibri"/>
              </a:rPr>
              <a:t>к </a:t>
            </a:r>
            <a:r>
              <a:rPr sz="2700" spc="-20" dirty="0">
                <a:latin typeface="Calibri"/>
                <a:cs typeface="Calibri"/>
              </a:rPr>
              <a:t>прямолинейной </a:t>
            </a:r>
            <a:r>
              <a:rPr sz="2700" spc="-15" dirty="0">
                <a:latin typeface="Calibri"/>
                <a:cs typeface="Calibri"/>
              </a:rPr>
              <a:t>форме. При  сочетании </a:t>
            </a:r>
            <a:r>
              <a:rPr sz="2700" spc="-20" dirty="0">
                <a:latin typeface="Calibri"/>
                <a:cs typeface="Calibri"/>
              </a:rPr>
              <a:t>дефектов </a:t>
            </a:r>
            <a:r>
              <a:rPr sz="2700" spc="-15" dirty="0">
                <a:latin typeface="Calibri"/>
                <a:cs typeface="Calibri"/>
              </a:rPr>
              <a:t>зубных </a:t>
            </a:r>
            <a:r>
              <a:rPr sz="2700" spc="-20" dirty="0">
                <a:latin typeface="Calibri"/>
                <a:cs typeface="Calibri"/>
              </a:rPr>
              <a:t>рядов </a:t>
            </a:r>
            <a:r>
              <a:rPr sz="2700" spc="-5" dirty="0">
                <a:latin typeface="Calibri"/>
                <a:cs typeface="Calibri"/>
              </a:rPr>
              <a:t>в </a:t>
            </a:r>
            <a:r>
              <a:rPr sz="2700" spc="-20" dirty="0">
                <a:latin typeface="Calibri"/>
                <a:cs typeface="Calibri"/>
              </a:rPr>
              <a:t>переднем </a:t>
            </a:r>
            <a:r>
              <a:rPr sz="2700" spc="-10" dirty="0">
                <a:latin typeface="Calibri"/>
                <a:cs typeface="Calibri"/>
              </a:rPr>
              <a:t>и  </a:t>
            </a:r>
            <a:r>
              <a:rPr sz="2700" spc="-20" dirty="0">
                <a:latin typeface="Calibri"/>
                <a:cs typeface="Calibri"/>
              </a:rPr>
              <a:t>боковом </a:t>
            </a:r>
            <a:r>
              <a:rPr sz="2700" spc="-50" dirty="0">
                <a:latin typeface="Calibri"/>
                <a:cs typeface="Calibri"/>
              </a:rPr>
              <a:t>отделах </a:t>
            </a:r>
            <a:r>
              <a:rPr sz="2700" spc="-10" dirty="0">
                <a:latin typeface="Calibri"/>
                <a:cs typeface="Calibri"/>
              </a:rPr>
              <a:t>и </a:t>
            </a:r>
            <a:r>
              <a:rPr sz="2700" spc="-15" dirty="0">
                <a:latin typeface="Calibri"/>
                <a:cs typeface="Calibri"/>
              </a:rPr>
              <a:t>замещении </a:t>
            </a:r>
            <a:r>
              <a:rPr sz="2700" spc="-10" dirty="0">
                <a:latin typeface="Calibri"/>
                <a:cs typeface="Calibri"/>
              </a:rPr>
              <a:t>их </a:t>
            </a:r>
            <a:r>
              <a:rPr sz="2700" spc="-30" dirty="0">
                <a:latin typeface="Calibri"/>
                <a:cs typeface="Calibri"/>
              </a:rPr>
              <a:t>одним  </a:t>
            </a:r>
            <a:r>
              <a:rPr sz="2700" spc="-15" dirty="0">
                <a:latin typeface="Calibri"/>
                <a:cs typeface="Calibri"/>
              </a:rPr>
              <a:t>мостовидным протезом </a:t>
            </a:r>
            <a:r>
              <a:rPr sz="2700" spc="-20" dirty="0">
                <a:latin typeface="Calibri"/>
                <a:cs typeface="Calibri"/>
              </a:rPr>
              <a:t>промежуточная </a:t>
            </a:r>
            <a:r>
              <a:rPr sz="2700" spc="-10" dirty="0">
                <a:latin typeface="Calibri"/>
                <a:cs typeface="Calibri"/>
              </a:rPr>
              <a:t>часть </a:t>
            </a:r>
            <a:r>
              <a:rPr sz="2700" spc="-15" dirty="0">
                <a:latin typeface="Calibri"/>
                <a:cs typeface="Calibri"/>
              </a:rPr>
              <a:t>имеет  комбинированную</a:t>
            </a:r>
            <a:r>
              <a:rPr sz="2700" spc="-5" dirty="0">
                <a:latin typeface="Calibri"/>
                <a:cs typeface="Calibri"/>
              </a:rPr>
              <a:t> </a:t>
            </a:r>
            <a:r>
              <a:rPr sz="2700" spc="-20" dirty="0">
                <a:latin typeface="Calibri"/>
                <a:cs typeface="Calibri"/>
              </a:rPr>
              <a:t>форму</a:t>
            </a:r>
            <a:endParaRPr sz="27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98779" y="1196339"/>
            <a:ext cx="4030979" cy="37833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432300" y="1424939"/>
            <a:ext cx="4464050" cy="35280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024915-9F3F-6343-ADE6-4E1C8B804252}"/>
              </a:ext>
            </a:extLst>
          </p:cNvPr>
          <p:cNvSpPr txBox="1"/>
          <p:nvPr/>
        </p:nvSpPr>
        <p:spPr>
          <a:xfrm>
            <a:off x="1447800" y="5238990"/>
            <a:ext cx="556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/>
              <a:t>Отпрепарированные</a:t>
            </a:r>
            <a:r>
              <a:rPr lang="ru-RU" dirty="0"/>
              <a:t> зубы под мостовидного протез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15060" y="581659"/>
            <a:ext cx="7200900" cy="54000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1A50702-CA35-5449-967E-86E149D0F67E}"/>
              </a:ext>
            </a:extLst>
          </p:cNvPr>
          <p:cNvSpPr txBox="1"/>
          <p:nvPr/>
        </p:nvSpPr>
        <p:spPr>
          <a:xfrm>
            <a:off x="1866900" y="6091675"/>
            <a:ext cx="541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Установленные мостовидный протез в полости рта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79229" y="76200"/>
            <a:ext cx="8964771" cy="216661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0195" marR="5080" indent="-278130">
              <a:lnSpc>
                <a:spcPct val="99800"/>
              </a:lnSpc>
              <a:spcBef>
                <a:spcPts val="95"/>
              </a:spcBef>
              <a:buFont typeface="Arial"/>
              <a:buChar char="•"/>
              <a:tabLst>
                <a:tab pos="290195" algn="l"/>
                <a:tab pos="290830" algn="l"/>
              </a:tabLst>
            </a:pP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sz="2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конструкции мостовидного </a:t>
            </a:r>
            <a:r>
              <a:rPr sz="20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протеза  </a:t>
            </a:r>
            <a:r>
              <a:rPr sz="20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консольного </a:t>
            </a:r>
            <a:r>
              <a:rPr sz="20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элемента, аркообразного </a:t>
            </a:r>
            <a:r>
              <a:rPr sz="2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или  </a:t>
            </a:r>
            <a:r>
              <a:rPr sz="20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прямолинейного </a:t>
            </a:r>
            <a:r>
              <a:rPr sz="20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тела </a:t>
            </a:r>
            <a:r>
              <a:rPr sz="2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мостовидного протеза,  различное направление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осей </a:t>
            </a:r>
            <a:r>
              <a:rPr sz="2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опорных зубов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силу их  </a:t>
            </a:r>
            <a:r>
              <a:rPr sz="20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анатомического расположения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sz="2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зубном ряду  существенно </a:t>
            </a:r>
            <a:r>
              <a:rPr sz="20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влияют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биостатику и </a:t>
            </a:r>
            <a:r>
              <a:rPr sz="20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должны  </a:t>
            </a:r>
            <a:r>
              <a:rPr sz="2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приниматься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 </a:t>
            </a:r>
            <a:r>
              <a:rPr sz="2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обосновании </a:t>
            </a:r>
            <a:r>
              <a:rPr sz="2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лечения  мостовидными протезами.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частности, </a:t>
            </a:r>
            <a:r>
              <a:rPr sz="2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 включении </a:t>
            </a:r>
            <a:r>
              <a:rPr sz="20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консольного </a:t>
            </a:r>
            <a:r>
              <a:rPr sz="20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элемента </a:t>
            </a:r>
            <a:r>
              <a:rPr sz="20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учитывать длину рычага, </a:t>
            </a:r>
            <a:r>
              <a:rPr sz="20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противодействующего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рычагу  </a:t>
            </a:r>
            <a:r>
              <a:rPr sz="2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приложенной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силы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Изображение выглядит как еда, пластмассовый&#10;&#10;Автоматически созданное описание">
            <a:extLst>
              <a:ext uri="{FF2B5EF4-FFF2-40B4-BE49-F238E27FC236}">
                <a16:creationId xmlns:a16="http://schemas.microsoft.com/office/drawing/2014/main" id="{F96A5E17-5C32-B94E-BE43-10DB4D3B25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2100" y="2294413"/>
            <a:ext cx="2565400" cy="2114550"/>
          </a:xfrm>
          <a:prstGeom prst="rect">
            <a:avLst/>
          </a:prstGeom>
        </p:spPr>
      </p:pic>
      <p:pic>
        <p:nvPicPr>
          <p:cNvPr id="6" name="Рисунок 5" descr="Изображение выглядит как еда, блюдо, пластмассовый, овощ&#10;&#10;Автоматически созданное описание">
            <a:extLst>
              <a:ext uri="{FF2B5EF4-FFF2-40B4-BE49-F238E27FC236}">
                <a16:creationId xmlns:a16="http://schemas.microsoft.com/office/drawing/2014/main" id="{2D481ECB-FF49-E445-9256-B1BBAC629B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2300763"/>
            <a:ext cx="3175000" cy="2108200"/>
          </a:xfrm>
          <a:prstGeom prst="rect">
            <a:avLst/>
          </a:prstGeom>
        </p:spPr>
      </p:pic>
      <p:pic>
        <p:nvPicPr>
          <p:cNvPr id="8" name="Рисунок 7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AD2397EC-B397-2046-A296-1832B96632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612324"/>
            <a:ext cx="2971800" cy="194087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986CCEA-B78B-0D48-B141-5FE4DECF2611}"/>
              </a:ext>
            </a:extLst>
          </p:cNvPr>
          <p:cNvSpPr txBox="1"/>
          <p:nvPr/>
        </p:nvSpPr>
        <p:spPr>
          <a:xfrm>
            <a:off x="4114800" y="4953000"/>
            <a:ext cx="426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Консольные элементы с мостовидным протезом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95929" y="497840"/>
            <a:ext cx="315150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С</a:t>
            </a:r>
            <a:r>
              <a:rPr spc="-130" dirty="0"/>
              <a:t>о</a:t>
            </a:r>
            <a:r>
              <a:rPr spc="-40" dirty="0"/>
              <a:t>д</a:t>
            </a:r>
            <a:r>
              <a:rPr spc="-5" dirty="0"/>
              <a:t>е</a:t>
            </a:r>
            <a:r>
              <a:rPr spc="-15" dirty="0"/>
              <a:t>р</a:t>
            </a:r>
            <a:r>
              <a:rPr spc="-75" dirty="0"/>
              <a:t>ж</a:t>
            </a:r>
            <a:r>
              <a:rPr dirty="0"/>
              <a:t>ание: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633220"/>
            <a:ext cx="8046720" cy="425259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286385" marR="444500" indent="-274320">
              <a:lnSpc>
                <a:spcPct val="100699"/>
              </a:lnSpc>
              <a:spcBef>
                <a:spcPts val="85"/>
              </a:spcBef>
              <a:buFont typeface="Arial"/>
              <a:buChar char="•"/>
              <a:tabLst>
                <a:tab pos="286385" algn="l"/>
                <a:tab pos="287020" algn="l"/>
              </a:tabLst>
            </a:pPr>
            <a:r>
              <a:rPr sz="2550" dirty="0">
                <a:latin typeface="Calibri"/>
                <a:cs typeface="Calibri"/>
              </a:rPr>
              <a:t>1. Понятие мостовидный </a:t>
            </a:r>
            <a:r>
              <a:rPr sz="2550" spc="-5" dirty="0">
                <a:latin typeface="Calibri"/>
                <a:cs typeface="Calibri"/>
              </a:rPr>
              <a:t>протез. </a:t>
            </a:r>
            <a:r>
              <a:rPr sz="2550" dirty="0">
                <a:latin typeface="Calibri"/>
                <a:cs typeface="Calibri"/>
              </a:rPr>
              <a:t>Обоснованность </a:t>
            </a:r>
            <a:r>
              <a:rPr sz="2550" spc="5" dirty="0">
                <a:latin typeface="Calibri"/>
                <a:cs typeface="Calibri"/>
              </a:rPr>
              <a:t>их  </a:t>
            </a:r>
            <a:r>
              <a:rPr sz="2550" dirty="0">
                <a:latin typeface="Calibri"/>
                <a:cs typeface="Calibri"/>
              </a:rPr>
              <a:t>применения в </a:t>
            </a:r>
            <a:r>
              <a:rPr sz="2550" spc="-10" dirty="0">
                <a:latin typeface="Calibri"/>
                <a:cs typeface="Calibri"/>
              </a:rPr>
              <a:t>ортопедической</a:t>
            </a:r>
            <a:r>
              <a:rPr sz="2550" spc="-5" dirty="0">
                <a:latin typeface="Calibri"/>
                <a:cs typeface="Calibri"/>
              </a:rPr>
              <a:t> стоматологии.</a:t>
            </a:r>
            <a:endParaRPr sz="2550">
              <a:latin typeface="Calibri"/>
              <a:cs typeface="Calibri"/>
            </a:endParaRPr>
          </a:p>
          <a:p>
            <a:pPr marL="286385" marR="5080" indent="-274320">
              <a:lnSpc>
                <a:spcPct val="100299"/>
              </a:lnSpc>
              <a:spcBef>
                <a:spcPts val="515"/>
              </a:spcBef>
              <a:buFont typeface="Arial"/>
              <a:buChar char="•"/>
              <a:tabLst>
                <a:tab pos="286385" algn="l"/>
                <a:tab pos="287020" algn="l"/>
              </a:tabLst>
            </a:pPr>
            <a:r>
              <a:rPr sz="2550" dirty="0">
                <a:latin typeface="Calibri"/>
                <a:cs typeface="Calibri"/>
              </a:rPr>
              <a:t>2. </a:t>
            </a:r>
            <a:r>
              <a:rPr sz="2550" spc="-5" dirty="0">
                <a:latin typeface="Calibri"/>
                <a:cs typeface="Calibri"/>
              </a:rPr>
              <a:t>История </a:t>
            </a:r>
            <a:r>
              <a:rPr sz="2550" dirty="0">
                <a:latin typeface="Calibri"/>
                <a:cs typeface="Calibri"/>
              </a:rPr>
              <a:t>появления </a:t>
            </a:r>
            <a:r>
              <a:rPr sz="2550" spc="5" dirty="0">
                <a:latin typeface="Calibri"/>
                <a:cs typeface="Calibri"/>
              </a:rPr>
              <a:t>названия </a:t>
            </a:r>
            <a:r>
              <a:rPr sz="2550" dirty="0">
                <a:latin typeface="Calibri"/>
                <a:cs typeface="Calibri"/>
              </a:rPr>
              <a:t>«Мостовидный» </a:t>
            </a:r>
            <a:r>
              <a:rPr sz="2550" spc="-10" dirty="0">
                <a:latin typeface="Calibri"/>
                <a:cs typeface="Calibri"/>
              </a:rPr>
              <a:t>протез  </a:t>
            </a:r>
            <a:r>
              <a:rPr sz="2550" spc="5" dirty="0">
                <a:latin typeface="Calibri"/>
                <a:cs typeface="Calibri"/>
              </a:rPr>
              <a:t>и </a:t>
            </a:r>
            <a:r>
              <a:rPr sz="2550" spc="-15" dirty="0">
                <a:latin typeface="Calibri"/>
                <a:cs typeface="Calibri"/>
              </a:rPr>
              <a:t>его отличия </a:t>
            </a:r>
            <a:r>
              <a:rPr sz="2550" spc="-10" dirty="0">
                <a:latin typeface="Calibri"/>
                <a:cs typeface="Calibri"/>
              </a:rPr>
              <a:t>от </a:t>
            </a:r>
            <a:r>
              <a:rPr sz="2550" spc="5" dirty="0">
                <a:latin typeface="Calibri"/>
                <a:cs typeface="Calibri"/>
              </a:rPr>
              <a:t>моста </a:t>
            </a:r>
            <a:r>
              <a:rPr sz="2550" spc="-10" dirty="0">
                <a:latin typeface="Calibri"/>
                <a:cs typeface="Calibri"/>
              </a:rPr>
              <a:t>как </a:t>
            </a:r>
            <a:r>
              <a:rPr sz="2550" spc="-5" dirty="0">
                <a:latin typeface="Calibri"/>
                <a:cs typeface="Calibri"/>
              </a:rPr>
              <a:t>инженерной</a:t>
            </a:r>
            <a:r>
              <a:rPr sz="2550" spc="60" dirty="0">
                <a:latin typeface="Calibri"/>
                <a:cs typeface="Calibri"/>
              </a:rPr>
              <a:t> </a:t>
            </a:r>
            <a:r>
              <a:rPr sz="2550" spc="-5" dirty="0">
                <a:latin typeface="Calibri"/>
                <a:cs typeface="Calibri"/>
              </a:rPr>
              <a:t>конструкции.</a:t>
            </a:r>
            <a:endParaRPr sz="2550">
              <a:latin typeface="Calibri"/>
              <a:cs typeface="Calibri"/>
            </a:endParaRPr>
          </a:p>
          <a:p>
            <a:pPr marL="286385" marR="854710" indent="-274320">
              <a:lnSpc>
                <a:spcPct val="100699"/>
              </a:lnSpc>
              <a:spcBef>
                <a:spcPts val="495"/>
              </a:spcBef>
              <a:buFont typeface="Arial"/>
              <a:buChar char="•"/>
              <a:tabLst>
                <a:tab pos="286385" algn="l"/>
                <a:tab pos="287020" algn="l"/>
              </a:tabLst>
            </a:pPr>
            <a:r>
              <a:rPr sz="2550" dirty="0">
                <a:latin typeface="Calibri"/>
                <a:cs typeface="Calibri"/>
              </a:rPr>
              <a:t>3. Классификация по </a:t>
            </a:r>
            <a:r>
              <a:rPr sz="2550" spc="-10" dirty="0">
                <a:latin typeface="Calibri"/>
                <a:cs typeface="Calibri"/>
              </a:rPr>
              <a:t>количеству </a:t>
            </a:r>
            <a:r>
              <a:rPr sz="2550" spc="5" dirty="0">
                <a:latin typeface="Calibri"/>
                <a:cs typeface="Calibri"/>
              </a:rPr>
              <a:t>и </a:t>
            </a:r>
            <a:r>
              <a:rPr sz="2550" spc="-5" dirty="0">
                <a:latin typeface="Calibri"/>
                <a:cs typeface="Calibri"/>
              </a:rPr>
              <a:t>расположению  </a:t>
            </a:r>
            <a:r>
              <a:rPr sz="2550" dirty="0">
                <a:latin typeface="Calibri"/>
                <a:cs typeface="Calibri"/>
              </a:rPr>
              <a:t>опорных</a:t>
            </a:r>
            <a:r>
              <a:rPr sz="2550" spc="5" dirty="0">
                <a:latin typeface="Calibri"/>
                <a:cs typeface="Calibri"/>
              </a:rPr>
              <a:t> </a:t>
            </a:r>
            <a:r>
              <a:rPr sz="2550" spc="-5" dirty="0">
                <a:latin typeface="Calibri"/>
                <a:cs typeface="Calibri"/>
              </a:rPr>
              <a:t>зубов.</a:t>
            </a:r>
            <a:endParaRPr sz="2550">
              <a:latin typeface="Calibri"/>
              <a:cs typeface="Calibri"/>
            </a:endParaRPr>
          </a:p>
          <a:p>
            <a:pPr marL="286385" marR="212090" indent="-274320">
              <a:lnSpc>
                <a:spcPct val="100299"/>
              </a:lnSpc>
              <a:spcBef>
                <a:spcPts val="509"/>
              </a:spcBef>
              <a:buFont typeface="Arial"/>
              <a:buChar char="•"/>
              <a:tabLst>
                <a:tab pos="286385" algn="l"/>
                <a:tab pos="287020" algn="l"/>
              </a:tabLst>
            </a:pPr>
            <a:r>
              <a:rPr sz="2550" dirty="0">
                <a:latin typeface="Calibri"/>
                <a:cs typeface="Calibri"/>
              </a:rPr>
              <a:t>4. Лечение мостовидными </a:t>
            </a:r>
            <a:r>
              <a:rPr sz="2550" spc="-5" dirty="0">
                <a:latin typeface="Calibri"/>
                <a:cs typeface="Calibri"/>
              </a:rPr>
              <a:t>протезами </a:t>
            </a:r>
            <a:r>
              <a:rPr sz="2550" spc="5" dirty="0">
                <a:latin typeface="Calibri"/>
                <a:cs typeface="Calibri"/>
              </a:rPr>
              <a:t>и </a:t>
            </a:r>
            <a:r>
              <a:rPr sz="2550" dirty="0">
                <a:latin typeface="Calibri"/>
                <a:cs typeface="Calibri"/>
              </a:rPr>
              <a:t>их влияние на  </a:t>
            </a:r>
            <a:r>
              <a:rPr sz="2550" spc="-5" dirty="0">
                <a:latin typeface="Calibri"/>
                <a:cs typeface="Calibri"/>
              </a:rPr>
              <a:t>ткани</a:t>
            </a:r>
            <a:r>
              <a:rPr sz="2550" dirty="0">
                <a:latin typeface="Calibri"/>
                <a:cs typeface="Calibri"/>
              </a:rPr>
              <a:t> </a:t>
            </a:r>
            <a:r>
              <a:rPr sz="2550" spc="-10" dirty="0">
                <a:latin typeface="Calibri"/>
                <a:cs typeface="Calibri"/>
              </a:rPr>
              <a:t>периодонта.</a:t>
            </a:r>
            <a:endParaRPr sz="2550">
              <a:latin typeface="Calibri"/>
              <a:cs typeface="Calibri"/>
            </a:endParaRPr>
          </a:p>
          <a:p>
            <a:pPr marL="287020" indent="-274320">
              <a:lnSpc>
                <a:spcPct val="100000"/>
              </a:lnSpc>
              <a:spcBef>
                <a:spcPts val="530"/>
              </a:spcBef>
              <a:buFont typeface="Arial"/>
              <a:buChar char="•"/>
              <a:tabLst>
                <a:tab pos="286385" algn="l"/>
                <a:tab pos="287020" algn="l"/>
              </a:tabLst>
            </a:pPr>
            <a:r>
              <a:rPr sz="2550" dirty="0">
                <a:latin typeface="Calibri"/>
                <a:cs typeface="Calibri"/>
              </a:rPr>
              <a:t>5. Клинические этапы</a:t>
            </a:r>
            <a:r>
              <a:rPr sz="2550" spc="-10" dirty="0">
                <a:latin typeface="Calibri"/>
                <a:cs typeface="Calibri"/>
              </a:rPr>
              <a:t> </a:t>
            </a:r>
            <a:r>
              <a:rPr sz="2550" dirty="0">
                <a:latin typeface="Calibri"/>
                <a:cs typeface="Calibri"/>
              </a:rPr>
              <a:t>лечения.</a:t>
            </a:r>
            <a:endParaRPr sz="2550">
              <a:latin typeface="Calibri"/>
              <a:cs typeface="Calibri"/>
            </a:endParaRPr>
          </a:p>
          <a:p>
            <a:pPr marL="287020" indent="-274320">
              <a:lnSpc>
                <a:spcPct val="100000"/>
              </a:lnSpc>
              <a:spcBef>
                <a:spcPts val="520"/>
              </a:spcBef>
              <a:buFont typeface="Arial"/>
              <a:buChar char="•"/>
              <a:tabLst>
                <a:tab pos="286385" algn="l"/>
                <a:tab pos="287020" algn="l"/>
              </a:tabLst>
            </a:pPr>
            <a:r>
              <a:rPr sz="2550" dirty="0">
                <a:latin typeface="Calibri"/>
                <a:cs typeface="Calibri"/>
              </a:rPr>
              <a:t>6.</a:t>
            </a:r>
            <a:r>
              <a:rPr sz="2550" spc="-10" dirty="0">
                <a:latin typeface="Calibri"/>
                <a:cs typeface="Calibri"/>
              </a:rPr>
              <a:t> </a:t>
            </a:r>
            <a:r>
              <a:rPr sz="2550" dirty="0">
                <a:latin typeface="Calibri"/>
                <a:cs typeface="Calibri"/>
              </a:rPr>
              <a:t>Литература.</a:t>
            </a:r>
            <a:endParaRPr sz="25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633220"/>
            <a:ext cx="8058150" cy="34378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Calibri"/>
                <a:cs typeface="Calibri"/>
              </a:rPr>
              <a:t>При </a:t>
            </a:r>
            <a:r>
              <a:rPr sz="3200" spc="-10" dirty="0">
                <a:latin typeface="Calibri"/>
                <a:cs typeface="Calibri"/>
              </a:rPr>
              <a:t>дугообразном </a:t>
            </a:r>
            <a:r>
              <a:rPr sz="3200" spc="-25" dirty="0">
                <a:latin typeface="Calibri"/>
                <a:cs typeface="Calibri"/>
              </a:rPr>
              <a:t>теле </a:t>
            </a:r>
            <a:r>
              <a:rPr sz="3200" spc="-10" dirty="0">
                <a:latin typeface="Calibri"/>
                <a:cs typeface="Calibri"/>
              </a:rPr>
              <a:t>мостовидного  протеза приложенная </a:t>
            </a:r>
            <a:r>
              <a:rPr sz="3200" spc="-5" dirty="0">
                <a:latin typeface="Calibri"/>
                <a:cs typeface="Calibri"/>
              </a:rPr>
              <a:t>сила </a:t>
            </a:r>
            <a:r>
              <a:rPr sz="3200" spc="-35" dirty="0">
                <a:latin typeface="Calibri"/>
                <a:cs typeface="Calibri"/>
              </a:rPr>
              <a:t>всегда </a:t>
            </a:r>
            <a:r>
              <a:rPr sz="3200" spc="-20" dirty="0">
                <a:latin typeface="Calibri"/>
                <a:cs typeface="Calibri"/>
              </a:rPr>
              <a:t>действует  </a:t>
            </a:r>
            <a:r>
              <a:rPr sz="3200" dirty="0">
                <a:latin typeface="Calibri"/>
                <a:cs typeface="Calibri"/>
              </a:rPr>
              <a:t>в </a:t>
            </a:r>
            <a:r>
              <a:rPr sz="3200" spc="-10" dirty="0">
                <a:latin typeface="Calibri"/>
                <a:cs typeface="Calibri"/>
              </a:rPr>
              <a:t>эксцентричном вертикальном  </a:t>
            </a:r>
            <a:r>
              <a:rPr sz="3200" spc="-5" dirty="0">
                <a:latin typeface="Calibri"/>
                <a:cs typeface="Calibri"/>
              </a:rPr>
              <a:t>направлении </a:t>
            </a:r>
            <a:r>
              <a:rPr sz="3200" spc="-15" dirty="0">
                <a:latin typeface="Calibri"/>
                <a:cs typeface="Calibri"/>
              </a:rPr>
              <a:t>относительно </a:t>
            </a:r>
            <a:r>
              <a:rPr sz="3200" spc="-5" dirty="0">
                <a:latin typeface="Calibri"/>
                <a:cs typeface="Calibri"/>
              </a:rPr>
              <a:t>осей опор  </a:t>
            </a:r>
            <a:r>
              <a:rPr sz="3200" spc="-10" dirty="0">
                <a:latin typeface="Calibri"/>
                <a:cs typeface="Calibri"/>
              </a:rPr>
              <a:t>(клыков, премоляров). Чем </a:t>
            </a:r>
            <a:r>
              <a:rPr sz="3200" spc="-15" dirty="0">
                <a:latin typeface="Calibri"/>
                <a:cs typeface="Calibri"/>
              </a:rPr>
              <a:t>больше </a:t>
            </a:r>
            <a:r>
              <a:rPr sz="3200" spc="-10" dirty="0">
                <a:latin typeface="Calibri"/>
                <a:cs typeface="Calibri"/>
              </a:rPr>
              <a:t>радиус  дуги, </a:t>
            </a:r>
            <a:r>
              <a:rPr sz="3200" spc="-25" dirty="0">
                <a:latin typeface="Calibri"/>
                <a:cs typeface="Calibri"/>
              </a:rPr>
              <a:t>тем </a:t>
            </a:r>
            <a:r>
              <a:rPr sz="3200" spc="-15" dirty="0">
                <a:latin typeface="Calibri"/>
                <a:cs typeface="Calibri"/>
              </a:rPr>
              <a:t>больше отрицательное </a:t>
            </a:r>
            <a:r>
              <a:rPr sz="3200" spc="-10" dirty="0">
                <a:latin typeface="Calibri"/>
                <a:cs typeface="Calibri"/>
              </a:rPr>
              <a:t>действие  </a:t>
            </a:r>
            <a:r>
              <a:rPr sz="3200" dirty="0">
                <a:latin typeface="Calibri"/>
                <a:cs typeface="Calibri"/>
              </a:rPr>
              <a:t>момента </a:t>
            </a:r>
            <a:r>
              <a:rPr sz="3200" spc="-10" dirty="0">
                <a:latin typeface="Calibri"/>
                <a:cs typeface="Calibri"/>
              </a:rPr>
              <a:t>вращения </a:t>
            </a:r>
            <a:r>
              <a:rPr sz="3200" dirty="0">
                <a:latin typeface="Calibri"/>
                <a:cs typeface="Calibri"/>
              </a:rPr>
              <a:t>на</a:t>
            </a:r>
            <a:r>
              <a:rPr sz="3200" spc="-2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опоры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46100" y="1085850"/>
            <a:ext cx="7985759" cy="45281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56540" marR="5080" indent="-243840">
              <a:lnSpc>
                <a:spcPct val="101000"/>
              </a:lnSpc>
              <a:spcBef>
                <a:spcPts val="90"/>
              </a:spcBef>
              <a:buFont typeface="Arial"/>
              <a:buChar char="•"/>
              <a:tabLst>
                <a:tab pos="255904" algn="l"/>
                <a:tab pos="256540" algn="l"/>
              </a:tabLst>
            </a:pPr>
            <a:r>
              <a:rPr sz="2250" spc="5" dirty="0">
                <a:latin typeface="Calibri"/>
                <a:cs typeface="Calibri"/>
              </a:rPr>
              <a:t>Возможность лечения </a:t>
            </a:r>
            <a:r>
              <a:rPr sz="2250" dirty="0">
                <a:latin typeface="Calibri"/>
                <a:cs typeface="Calibri"/>
              </a:rPr>
              <a:t>мостовидными протезами, приложения  </a:t>
            </a:r>
            <a:r>
              <a:rPr sz="2250" spc="-10" dirty="0">
                <a:latin typeface="Calibri"/>
                <a:cs typeface="Calibri"/>
              </a:rPr>
              <a:t>дополнительной </a:t>
            </a:r>
            <a:r>
              <a:rPr sz="2250" spc="-5" dirty="0">
                <a:latin typeface="Calibri"/>
                <a:cs typeface="Calibri"/>
              </a:rPr>
              <a:t>жевательной </a:t>
            </a:r>
            <a:r>
              <a:rPr sz="2250" dirty="0">
                <a:latin typeface="Calibri"/>
                <a:cs typeface="Calibri"/>
              </a:rPr>
              <a:t>нагрузки </a:t>
            </a:r>
            <a:r>
              <a:rPr sz="2250" spc="5" dirty="0">
                <a:latin typeface="Calibri"/>
                <a:cs typeface="Calibri"/>
              </a:rPr>
              <a:t>основывается на  </a:t>
            </a:r>
            <a:r>
              <a:rPr sz="2250" dirty="0">
                <a:latin typeface="Calibri"/>
                <a:cs typeface="Calibri"/>
              </a:rPr>
              <a:t>общебиологическом </a:t>
            </a:r>
            <a:r>
              <a:rPr sz="2250" spc="-10" dirty="0">
                <a:latin typeface="Calibri"/>
                <a:cs typeface="Calibri"/>
              </a:rPr>
              <a:t>положении </a:t>
            </a:r>
            <a:r>
              <a:rPr sz="2250" spc="10" dirty="0">
                <a:latin typeface="Calibri"/>
                <a:cs typeface="Calibri"/>
              </a:rPr>
              <a:t>о </a:t>
            </a:r>
            <a:r>
              <a:rPr sz="2250" spc="5" dirty="0">
                <a:latin typeface="Calibri"/>
                <a:cs typeface="Calibri"/>
              </a:rPr>
              <a:t>наличии в </a:t>
            </a:r>
            <a:r>
              <a:rPr sz="2250" dirty="0">
                <a:latin typeface="Calibri"/>
                <a:cs typeface="Calibri"/>
              </a:rPr>
              <a:t>тканях </a:t>
            </a:r>
            <a:r>
              <a:rPr sz="2250" spc="10" dirty="0">
                <a:latin typeface="Calibri"/>
                <a:cs typeface="Calibri"/>
              </a:rPr>
              <a:t>и </a:t>
            </a:r>
            <a:r>
              <a:rPr sz="2250" dirty="0">
                <a:latin typeface="Calibri"/>
                <a:cs typeface="Calibri"/>
              </a:rPr>
              <a:t>органах  </a:t>
            </a:r>
            <a:r>
              <a:rPr sz="2250" spc="-5" dirty="0">
                <a:latin typeface="Calibri"/>
                <a:cs typeface="Calibri"/>
              </a:rPr>
              <a:t>человека </a:t>
            </a:r>
            <a:r>
              <a:rPr sz="2250" dirty="0">
                <a:latin typeface="Calibri"/>
                <a:cs typeface="Calibri"/>
              </a:rPr>
              <a:t>физиологических </a:t>
            </a:r>
            <a:r>
              <a:rPr sz="2250" spc="5" dirty="0">
                <a:latin typeface="Calibri"/>
                <a:cs typeface="Calibri"/>
              </a:rPr>
              <a:t>резервов. </a:t>
            </a:r>
            <a:r>
              <a:rPr sz="2250" spc="-5" dirty="0">
                <a:latin typeface="Calibri"/>
                <a:cs typeface="Calibri"/>
              </a:rPr>
              <a:t>Это </a:t>
            </a:r>
            <a:r>
              <a:rPr sz="2250" spc="10" dirty="0">
                <a:latin typeface="Calibri"/>
                <a:cs typeface="Calibri"/>
              </a:rPr>
              <a:t>и </a:t>
            </a:r>
            <a:r>
              <a:rPr sz="2250" spc="-5" dirty="0">
                <a:latin typeface="Calibri"/>
                <a:cs typeface="Calibri"/>
              </a:rPr>
              <a:t>позволило </a:t>
            </a:r>
            <a:r>
              <a:rPr sz="2250" spc="5" dirty="0">
                <a:latin typeface="Calibri"/>
                <a:cs typeface="Calibri"/>
              </a:rPr>
              <a:t>В. </a:t>
            </a:r>
            <a:r>
              <a:rPr sz="2250" spc="-20" dirty="0">
                <a:latin typeface="Calibri"/>
                <a:cs typeface="Calibri"/>
              </a:rPr>
              <a:t>Ю.  </a:t>
            </a:r>
            <a:r>
              <a:rPr sz="2250" spc="-10" dirty="0">
                <a:latin typeface="Calibri"/>
                <a:cs typeface="Calibri"/>
              </a:rPr>
              <a:t>Курляндскому </a:t>
            </a:r>
            <a:r>
              <a:rPr sz="2250" spc="5" dirty="0">
                <a:latin typeface="Calibri"/>
                <a:cs typeface="Calibri"/>
              </a:rPr>
              <a:t>выдвинуть </a:t>
            </a:r>
            <a:r>
              <a:rPr sz="2250" dirty="0">
                <a:latin typeface="Calibri"/>
                <a:cs typeface="Calibri"/>
              </a:rPr>
              <a:t>концепцию </a:t>
            </a:r>
            <a:r>
              <a:rPr sz="2250" spc="10" dirty="0">
                <a:latin typeface="Calibri"/>
                <a:cs typeface="Calibri"/>
              </a:rPr>
              <a:t>о </a:t>
            </a:r>
            <a:r>
              <a:rPr sz="2250" spc="5" dirty="0">
                <a:latin typeface="Calibri"/>
                <a:cs typeface="Calibri"/>
              </a:rPr>
              <a:t>«резервных </a:t>
            </a:r>
            <a:r>
              <a:rPr sz="2250" dirty="0">
                <a:latin typeface="Calibri"/>
                <a:cs typeface="Calibri"/>
              </a:rPr>
              <a:t>силах  </a:t>
            </a:r>
            <a:r>
              <a:rPr sz="2250" spc="-5" dirty="0">
                <a:latin typeface="Calibri"/>
                <a:cs typeface="Calibri"/>
              </a:rPr>
              <a:t>пародонта». </a:t>
            </a:r>
            <a:r>
              <a:rPr sz="2250" spc="5" dirty="0">
                <a:latin typeface="Calibri"/>
                <a:cs typeface="Calibri"/>
              </a:rPr>
              <a:t>Она </a:t>
            </a:r>
            <a:r>
              <a:rPr sz="2250" spc="-10" dirty="0">
                <a:latin typeface="Calibri"/>
                <a:cs typeface="Calibri"/>
              </a:rPr>
              <a:t>находит подтверждение </a:t>
            </a:r>
            <a:r>
              <a:rPr sz="2250" spc="5" dirty="0">
                <a:latin typeface="Calibri"/>
                <a:cs typeface="Calibri"/>
              </a:rPr>
              <a:t>в анализе  </a:t>
            </a:r>
            <a:r>
              <a:rPr sz="2250" dirty="0">
                <a:latin typeface="Calibri"/>
                <a:cs typeface="Calibri"/>
              </a:rPr>
              <a:t>объективного исследования </a:t>
            </a:r>
            <a:r>
              <a:rPr sz="2250" spc="5" dirty="0">
                <a:latin typeface="Calibri"/>
                <a:cs typeface="Calibri"/>
              </a:rPr>
              <a:t>выносливости </a:t>
            </a:r>
            <a:r>
              <a:rPr sz="2250" spc="-5" dirty="0">
                <a:latin typeface="Calibri"/>
                <a:cs typeface="Calibri"/>
              </a:rPr>
              <a:t>пародонта </a:t>
            </a:r>
            <a:r>
              <a:rPr sz="2250" spc="5" dirty="0">
                <a:latin typeface="Calibri"/>
                <a:cs typeface="Calibri"/>
              </a:rPr>
              <a:t>к  </a:t>
            </a:r>
            <a:r>
              <a:rPr sz="2250" dirty="0">
                <a:latin typeface="Calibri"/>
                <a:cs typeface="Calibri"/>
              </a:rPr>
              <a:t>давлению </a:t>
            </a:r>
            <a:r>
              <a:rPr sz="2250" spc="15" dirty="0">
                <a:latin typeface="Calibri"/>
                <a:cs typeface="Calibri"/>
              </a:rPr>
              <a:t>— </a:t>
            </a:r>
            <a:r>
              <a:rPr sz="2250" spc="-5" dirty="0">
                <a:latin typeface="Calibri"/>
                <a:cs typeface="Calibri"/>
              </a:rPr>
              <a:t>гнатодинамометрии. </a:t>
            </a:r>
            <a:r>
              <a:rPr sz="2250" spc="-15" dirty="0">
                <a:latin typeface="Calibri"/>
                <a:cs typeface="Calibri"/>
              </a:rPr>
              <a:t>Предел </a:t>
            </a:r>
            <a:r>
              <a:rPr sz="2250" spc="5" dirty="0">
                <a:latin typeface="Calibri"/>
                <a:cs typeface="Calibri"/>
              </a:rPr>
              <a:t>выносливости  </a:t>
            </a:r>
            <a:r>
              <a:rPr sz="2250" spc="-5" dirty="0">
                <a:latin typeface="Calibri"/>
                <a:cs typeface="Calibri"/>
              </a:rPr>
              <a:t>пародонта </a:t>
            </a:r>
            <a:r>
              <a:rPr sz="2250" spc="5" dirty="0">
                <a:latin typeface="Calibri"/>
                <a:cs typeface="Calibri"/>
              </a:rPr>
              <a:t>к </a:t>
            </a:r>
            <a:r>
              <a:rPr sz="2250" dirty="0">
                <a:latin typeface="Calibri"/>
                <a:cs typeface="Calibri"/>
              </a:rPr>
              <a:t>давлению </a:t>
            </a:r>
            <a:r>
              <a:rPr sz="2250" spc="15" dirty="0">
                <a:latin typeface="Calibri"/>
                <a:cs typeface="Calibri"/>
              </a:rPr>
              <a:t>— </a:t>
            </a:r>
            <a:r>
              <a:rPr sz="2250" dirty="0">
                <a:latin typeface="Calibri"/>
                <a:cs typeface="Calibri"/>
              </a:rPr>
              <a:t>пороговые нагрузки, увеличение  </a:t>
            </a:r>
            <a:r>
              <a:rPr sz="2250" spc="-10" dirty="0">
                <a:latin typeface="Calibri"/>
                <a:cs typeface="Calibri"/>
              </a:rPr>
              <a:t>которых </a:t>
            </a:r>
            <a:r>
              <a:rPr sz="2250" spc="-5" dirty="0">
                <a:latin typeface="Calibri"/>
                <a:cs typeface="Calibri"/>
              </a:rPr>
              <a:t>приводит </a:t>
            </a:r>
            <a:r>
              <a:rPr sz="2250" spc="5" dirty="0">
                <a:latin typeface="Calibri"/>
                <a:cs typeface="Calibri"/>
              </a:rPr>
              <a:t>к возникновению </a:t>
            </a:r>
            <a:r>
              <a:rPr sz="2250" spc="-5" dirty="0">
                <a:latin typeface="Calibri"/>
                <a:cs typeface="Calibri"/>
              </a:rPr>
              <a:t>боли, </a:t>
            </a:r>
            <a:r>
              <a:rPr sz="2250" spc="5" dirty="0">
                <a:latin typeface="Calibri"/>
                <a:cs typeface="Calibri"/>
              </a:rPr>
              <a:t>например </a:t>
            </a:r>
            <a:r>
              <a:rPr sz="2250" dirty="0">
                <a:latin typeface="Calibri"/>
                <a:cs typeface="Calibri"/>
              </a:rPr>
              <a:t>для  премоляров </a:t>
            </a:r>
            <a:r>
              <a:rPr sz="2250" spc="15" dirty="0">
                <a:latin typeface="Calibri"/>
                <a:cs typeface="Calibri"/>
              </a:rPr>
              <a:t>— </a:t>
            </a:r>
            <a:r>
              <a:rPr sz="2250" spc="5" dirty="0">
                <a:latin typeface="Calibri"/>
                <a:cs typeface="Calibri"/>
              </a:rPr>
              <a:t>25—30 </a:t>
            </a:r>
            <a:r>
              <a:rPr sz="2250" spc="-35" dirty="0">
                <a:latin typeface="Calibri"/>
                <a:cs typeface="Calibri"/>
              </a:rPr>
              <a:t>кг, </a:t>
            </a:r>
            <a:r>
              <a:rPr sz="2250" dirty="0">
                <a:latin typeface="Calibri"/>
                <a:cs typeface="Calibri"/>
              </a:rPr>
              <a:t>моляров </a:t>
            </a:r>
            <a:r>
              <a:rPr sz="2250" spc="15" dirty="0">
                <a:latin typeface="Calibri"/>
                <a:cs typeface="Calibri"/>
              </a:rPr>
              <a:t>— </a:t>
            </a:r>
            <a:r>
              <a:rPr sz="2250" spc="5" dirty="0">
                <a:latin typeface="Calibri"/>
                <a:cs typeface="Calibri"/>
              </a:rPr>
              <a:t>40—60 </a:t>
            </a:r>
            <a:r>
              <a:rPr sz="2250" spc="-35" dirty="0">
                <a:latin typeface="Calibri"/>
                <a:cs typeface="Calibri"/>
              </a:rPr>
              <a:t>кг. </a:t>
            </a:r>
            <a:r>
              <a:rPr sz="2250" spc="-10" dirty="0">
                <a:latin typeface="Calibri"/>
                <a:cs typeface="Calibri"/>
              </a:rPr>
              <a:t>Однако </a:t>
            </a:r>
            <a:r>
              <a:rPr sz="2250" spc="5" dirty="0">
                <a:latin typeface="Calibri"/>
                <a:cs typeface="Calibri"/>
              </a:rPr>
              <a:t>в  </a:t>
            </a:r>
            <a:r>
              <a:rPr sz="2250" dirty="0">
                <a:latin typeface="Calibri"/>
                <a:cs typeface="Calibri"/>
              </a:rPr>
              <a:t>естественных </a:t>
            </a:r>
            <a:r>
              <a:rPr sz="2250" spc="5" dirty="0">
                <a:latin typeface="Calibri"/>
                <a:cs typeface="Calibri"/>
              </a:rPr>
              <a:t>условиях </a:t>
            </a:r>
            <a:r>
              <a:rPr sz="2250" dirty="0">
                <a:latin typeface="Calibri"/>
                <a:cs typeface="Calibri"/>
              </a:rPr>
              <a:t>при </a:t>
            </a:r>
            <a:r>
              <a:rPr sz="2250" spc="5" dirty="0">
                <a:latin typeface="Calibri"/>
                <a:cs typeface="Calibri"/>
              </a:rPr>
              <a:t>откусывании </a:t>
            </a:r>
            <a:r>
              <a:rPr sz="2250" spc="10" dirty="0">
                <a:latin typeface="Calibri"/>
                <a:cs typeface="Calibri"/>
              </a:rPr>
              <a:t>и </a:t>
            </a:r>
            <a:r>
              <a:rPr sz="2250" dirty="0">
                <a:latin typeface="Calibri"/>
                <a:cs typeface="Calibri"/>
              </a:rPr>
              <a:t>разжевывании  </a:t>
            </a:r>
            <a:r>
              <a:rPr sz="2250" spc="5" dirty="0">
                <a:latin typeface="Calibri"/>
                <a:cs typeface="Calibri"/>
              </a:rPr>
              <a:t>пищи </a:t>
            </a:r>
            <a:r>
              <a:rPr sz="2250" dirty="0">
                <a:latin typeface="Calibri"/>
                <a:cs typeface="Calibri"/>
              </a:rPr>
              <a:t>человек </a:t>
            </a:r>
            <a:r>
              <a:rPr sz="2250" spc="10" dirty="0">
                <a:latin typeface="Calibri"/>
                <a:cs typeface="Calibri"/>
              </a:rPr>
              <a:t>не </a:t>
            </a:r>
            <a:r>
              <a:rPr sz="2250" spc="5" dirty="0">
                <a:latin typeface="Calibri"/>
                <a:cs typeface="Calibri"/>
              </a:rPr>
              <a:t>развивает </a:t>
            </a:r>
            <a:r>
              <a:rPr sz="2250" dirty="0">
                <a:latin typeface="Calibri"/>
                <a:cs typeface="Calibri"/>
              </a:rPr>
              <a:t>усилий </a:t>
            </a:r>
            <a:r>
              <a:rPr sz="2250" spc="-10" dirty="0">
                <a:latin typeface="Calibri"/>
                <a:cs typeface="Calibri"/>
              </a:rPr>
              <a:t>до </a:t>
            </a:r>
            <a:r>
              <a:rPr sz="2250" spc="5" dirty="0">
                <a:latin typeface="Calibri"/>
                <a:cs typeface="Calibri"/>
              </a:rPr>
              <a:t>возникновения</a:t>
            </a:r>
            <a:r>
              <a:rPr sz="2250" spc="10" dirty="0">
                <a:latin typeface="Calibri"/>
                <a:cs typeface="Calibri"/>
              </a:rPr>
              <a:t> </a:t>
            </a:r>
            <a:r>
              <a:rPr sz="2250" spc="-5" dirty="0">
                <a:latin typeface="Calibri"/>
                <a:cs typeface="Calibri"/>
              </a:rPr>
              <a:t>боли.</a:t>
            </a:r>
            <a:endParaRPr sz="22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633220"/>
            <a:ext cx="8042909" cy="43186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86385" marR="5080" indent="-274320">
              <a:lnSpc>
                <a:spcPct val="100400"/>
              </a:lnSpc>
              <a:spcBef>
                <a:spcPts val="95"/>
              </a:spcBef>
              <a:buFont typeface="Arial"/>
              <a:buChar char="•"/>
              <a:tabLst>
                <a:tab pos="286385" algn="l"/>
                <a:tab pos="287020" algn="l"/>
              </a:tabLst>
            </a:pPr>
            <a:r>
              <a:rPr sz="2550" spc="-10" dirty="0">
                <a:latin typeface="Calibri"/>
                <a:cs typeface="Calibri"/>
              </a:rPr>
              <a:t>Следовательно, </a:t>
            </a:r>
            <a:r>
              <a:rPr sz="2550" dirty="0">
                <a:latin typeface="Calibri"/>
                <a:cs typeface="Calibri"/>
              </a:rPr>
              <a:t>часть </a:t>
            </a:r>
            <a:r>
              <a:rPr sz="2550" spc="5" dirty="0">
                <a:latin typeface="Calibri"/>
                <a:cs typeface="Calibri"/>
              </a:rPr>
              <a:t>выносливости </a:t>
            </a:r>
            <a:r>
              <a:rPr sz="2550" spc="-10" dirty="0">
                <a:latin typeface="Calibri"/>
                <a:cs typeface="Calibri"/>
              </a:rPr>
              <a:t>пародонта </a:t>
            </a:r>
            <a:r>
              <a:rPr sz="2550" dirty="0">
                <a:latin typeface="Calibri"/>
                <a:cs typeface="Calibri"/>
              </a:rPr>
              <a:t>к  </a:t>
            </a:r>
            <a:r>
              <a:rPr sz="2550" spc="-5" dirty="0">
                <a:latin typeface="Calibri"/>
                <a:cs typeface="Calibri"/>
              </a:rPr>
              <a:t>нагрузке постоянно </a:t>
            </a:r>
            <a:r>
              <a:rPr sz="2550" spc="-10" dirty="0">
                <a:latin typeface="Calibri"/>
                <a:cs typeface="Calibri"/>
              </a:rPr>
              <a:t>реализуется </a:t>
            </a:r>
            <a:r>
              <a:rPr sz="2550" dirty="0">
                <a:latin typeface="Calibri"/>
                <a:cs typeface="Calibri"/>
              </a:rPr>
              <a:t>в естественных  условиях, а </a:t>
            </a:r>
            <a:r>
              <a:rPr sz="2550" spc="5" dirty="0">
                <a:latin typeface="Calibri"/>
                <a:cs typeface="Calibri"/>
              </a:rPr>
              <a:t>часть </a:t>
            </a:r>
            <a:r>
              <a:rPr sz="2550" dirty="0">
                <a:latin typeface="Calibri"/>
                <a:cs typeface="Calibri"/>
              </a:rPr>
              <a:t>есть физиологический резерв,  </a:t>
            </a:r>
            <a:r>
              <a:rPr sz="2550" spc="-5" dirty="0">
                <a:latin typeface="Calibri"/>
                <a:cs typeface="Calibri"/>
              </a:rPr>
              <a:t>реализуемый </a:t>
            </a:r>
            <a:r>
              <a:rPr sz="2550" dirty="0">
                <a:latin typeface="Calibri"/>
                <a:cs typeface="Calibri"/>
              </a:rPr>
              <a:t>при экстремальных состояниях, в  частности при </a:t>
            </a:r>
            <a:r>
              <a:rPr sz="2550" spc="-5" dirty="0">
                <a:latin typeface="Calibri"/>
                <a:cs typeface="Calibri"/>
              </a:rPr>
              <a:t>болезни. Принято </a:t>
            </a:r>
            <a:r>
              <a:rPr sz="2550" dirty="0">
                <a:latin typeface="Calibri"/>
                <a:cs typeface="Calibri"/>
              </a:rPr>
              <a:t>теоретически,  ориентировочно, считать, </a:t>
            </a:r>
            <a:r>
              <a:rPr sz="2550" spc="-10" dirty="0">
                <a:latin typeface="Calibri"/>
                <a:cs typeface="Calibri"/>
              </a:rPr>
              <a:t>что </a:t>
            </a:r>
            <a:r>
              <a:rPr sz="2550" dirty="0">
                <a:latin typeface="Calibri"/>
                <a:cs typeface="Calibri"/>
              </a:rPr>
              <a:t>из 100% функциональных  возможностей органа в норме </a:t>
            </a:r>
            <a:r>
              <a:rPr sz="2550" spc="-15" dirty="0">
                <a:latin typeface="Calibri"/>
                <a:cs typeface="Calibri"/>
              </a:rPr>
              <a:t>расходуется </a:t>
            </a:r>
            <a:r>
              <a:rPr sz="2550" dirty="0">
                <a:latin typeface="Calibri"/>
                <a:cs typeface="Calibri"/>
              </a:rPr>
              <a:t>50%, а 50%  </a:t>
            </a:r>
            <a:r>
              <a:rPr sz="2550" spc="-5" dirty="0">
                <a:latin typeface="Calibri"/>
                <a:cs typeface="Calibri"/>
              </a:rPr>
              <a:t>составляют </a:t>
            </a:r>
            <a:r>
              <a:rPr sz="2550" dirty="0">
                <a:latin typeface="Calibri"/>
                <a:cs typeface="Calibri"/>
              </a:rPr>
              <a:t>резерв. </a:t>
            </a:r>
            <a:r>
              <a:rPr sz="2550" spc="-10" dirty="0">
                <a:latin typeface="Calibri"/>
                <a:cs typeface="Calibri"/>
              </a:rPr>
              <a:t>Это </a:t>
            </a:r>
            <a:r>
              <a:rPr sz="2550" spc="5" dirty="0">
                <a:latin typeface="Calibri"/>
                <a:cs typeface="Calibri"/>
              </a:rPr>
              <a:t>и </a:t>
            </a:r>
            <a:r>
              <a:rPr sz="2550" dirty="0">
                <a:latin typeface="Calibri"/>
                <a:cs typeface="Calibri"/>
              </a:rPr>
              <a:t>есть </a:t>
            </a:r>
            <a:r>
              <a:rPr sz="2550" spc="5" dirty="0">
                <a:latin typeface="Calibri"/>
                <a:cs typeface="Calibri"/>
              </a:rPr>
              <a:t>основная </a:t>
            </a:r>
            <a:r>
              <a:rPr sz="2550" spc="-5" dirty="0">
                <a:latin typeface="Calibri"/>
                <a:cs typeface="Calibri"/>
              </a:rPr>
              <a:t>теоретическая  </a:t>
            </a:r>
            <a:r>
              <a:rPr sz="2550" spc="5" dirty="0">
                <a:latin typeface="Calibri"/>
                <a:cs typeface="Calibri"/>
              </a:rPr>
              <a:t>база </a:t>
            </a:r>
            <a:r>
              <a:rPr sz="2550" dirty="0">
                <a:latin typeface="Calibri"/>
                <a:cs typeface="Calibri"/>
              </a:rPr>
              <a:t>в </a:t>
            </a:r>
            <a:r>
              <a:rPr sz="2550" spc="-5" dirty="0">
                <a:latin typeface="Calibri"/>
                <a:cs typeface="Calibri"/>
              </a:rPr>
              <a:t>клинике </a:t>
            </a:r>
            <a:r>
              <a:rPr sz="2550" dirty="0">
                <a:latin typeface="Calibri"/>
                <a:cs typeface="Calibri"/>
              </a:rPr>
              <a:t>для </a:t>
            </a:r>
            <a:r>
              <a:rPr sz="2550" spc="5" dirty="0">
                <a:latin typeface="Calibri"/>
                <a:cs typeface="Calibri"/>
              </a:rPr>
              <a:t>выбора и </a:t>
            </a:r>
            <a:r>
              <a:rPr sz="2550" dirty="0">
                <a:latin typeface="Calibri"/>
                <a:cs typeface="Calibri"/>
              </a:rPr>
              <a:t>обоснования </a:t>
            </a:r>
            <a:r>
              <a:rPr sz="2550" spc="-10" dirty="0">
                <a:latin typeface="Calibri"/>
                <a:cs typeface="Calibri"/>
              </a:rPr>
              <a:t>количества  </a:t>
            </a:r>
            <a:r>
              <a:rPr sz="2550" dirty="0">
                <a:latin typeface="Calibri"/>
                <a:cs typeface="Calibri"/>
              </a:rPr>
              <a:t>опорных </a:t>
            </a:r>
            <a:r>
              <a:rPr sz="2550" spc="-5" dirty="0">
                <a:latin typeface="Calibri"/>
                <a:cs typeface="Calibri"/>
              </a:rPr>
              <a:t>зубов </a:t>
            </a:r>
            <a:r>
              <a:rPr sz="2550" spc="-20" dirty="0">
                <a:latin typeface="Calibri"/>
                <a:cs typeface="Calibri"/>
              </a:rPr>
              <a:t>под </a:t>
            </a:r>
            <a:r>
              <a:rPr sz="2550" dirty="0">
                <a:latin typeface="Calibri"/>
                <a:cs typeface="Calibri"/>
              </a:rPr>
              <a:t>мостовидный </a:t>
            </a:r>
            <a:r>
              <a:rPr sz="2550" spc="-5" dirty="0">
                <a:latin typeface="Calibri"/>
                <a:cs typeface="Calibri"/>
              </a:rPr>
              <a:t>зубной протез </a:t>
            </a:r>
            <a:r>
              <a:rPr sz="2550" spc="5" dirty="0">
                <a:latin typeface="Calibri"/>
                <a:cs typeface="Calibri"/>
              </a:rPr>
              <a:t>и </a:t>
            </a:r>
            <a:r>
              <a:rPr sz="2550" spc="-15" dirty="0">
                <a:latin typeface="Calibri"/>
                <a:cs typeface="Calibri"/>
              </a:rPr>
              <a:t>его  </a:t>
            </a:r>
            <a:r>
              <a:rPr sz="2550" spc="-5" dirty="0">
                <a:latin typeface="Calibri"/>
                <a:cs typeface="Calibri"/>
              </a:rPr>
              <a:t>конструктивных </a:t>
            </a:r>
            <a:r>
              <a:rPr sz="2550" spc="-10" dirty="0">
                <a:latin typeface="Calibri"/>
                <a:cs typeface="Calibri"/>
              </a:rPr>
              <a:t>элементов</a:t>
            </a:r>
            <a:endParaRPr sz="25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6280" y="316229"/>
            <a:ext cx="7703820" cy="7502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417955" marR="5080" indent="-1405890">
              <a:lnSpc>
                <a:spcPct val="100000"/>
              </a:lnSpc>
              <a:spcBef>
                <a:spcPts val="90"/>
              </a:spcBef>
            </a:pP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Клинические </a:t>
            </a:r>
            <a:r>
              <a:rPr sz="2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этапы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лечения </a:t>
            </a:r>
            <a:r>
              <a:rPr sz="2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несъемными  мостовидными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протезами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21801" y="2164582"/>
            <a:ext cx="8025130" cy="43675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7500" marR="5080" indent="-3048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16865" algn="l"/>
                <a:tab pos="317500" algn="l"/>
              </a:tabLst>
            </a:pPr>
            <a:r>
              <a:rPr sz="2850" spc="-10" dirty="0">
                <a:latin typeface="Calibri"/>
                <a:cs typeface="Calibri"/>
              </a:rPr>
              <a:t>Закончив диагностический </a:t>
            </a:r>
            <a:r>
              <a:rPr sz="2850" spc="-15" dirty="0">
                <a:latin typeface="Calibri"/>
                <a:cs typeface="Calibri"/>
              </a:rPr>
              <a:t>процесс </a:t>
            </a:r>
            <a:r>
              <a:rPr sz="2850" dirty="0">
                <a:latin typeface="Calibri"/>
                <a:cs typeface="Calibri"/>
              </a:rPr>
              <a:t>и </a:t>
            </a:r>
            <a:r>
              <a:rPr sz="2850" spc="-20" dirty="0">
                <a:latin typeface="Calibri"/>
                <a:cs typeface="Calibri"/>
              </a:rPr>
              <a:t>определив,  </a:t>
            </a:r>
            <a:r>
              <a:rPr sz="2850" spc="-15" dirty="0">
                <a:latin typeface="Calibri"/>
                <a:cs typeface="Calibri"/>
              </a:rPr>
              <a:t>что </a:t>
            </a:r>
            <a:r>
              <a:rPr sz="2850" spc="-5" dirty="0">
                <a:latin typeface="Calibri"/>
                <a:cs typeface="Calibri"/>
              </a:rPr>
              <a:t>лечение частичной </a:t>
            </a:r>
            <a:r>
              <a:rPr sz="2850" spc="-10" dirty="0">
                <a:latin typeface="Calibri"/>
                <a:cs typeface="Calibri"/>
              </a:rPr>
              <a:t>адентии возможно,  применив мостовидный </a:t>
            </a:r>
            <a:r>
              <a:rPr sz="2850" spc="-15" dirty="0">
                <a:latin typeface="Calibri"/>
                <a:cs typeface="Calibri"/>
              </a:rPr>
              <a:t>протез, </a:t>
            </a:r>
            <a:r>
              <a:rPr sz="2850" spc="-25" dirty="0">
                <a:latin typeface="Calibri"/>
                <a:cs typeface="Calibri"/>
              </a:rPr>
              <a:t>необходимо  </a:t>
            </a:r>
            <a:r>
              <a:rPr sz="2850" spc="-5" dirty="0">
                <a:latin typeface="Calibri"/>
                <a:cs typeface="Calibri"/>
              </a:rPr>
              <a:t>выбрать число </a:t>
            </a:r>
            <a:r>
              <a:rPr sz="2850" dirty="0">
                <a:latin typeface="Calibri"/>
                <a:cs typeface="Calibri"/>
              </a:rPr>
              <a:t>и </a:t>
            </a:r>
            <a:r>
              <a:rPr sz="2850" spc="-15" dirty="0">
                <a:latin typeface="Calibri"/>
                <a:cs typeface="Calibri"/>
              </a:rPr>
              <a:t>конструкцию </a:t>
            </a:r>
            <a:r>
              <a:rPr sz="2850" spc="-5" dirty="0">
                <a:latin typeface="Calibri"/>
                <a:cs typeface="Calibri"/>
              </a:rPr>
              <a:t>опорных  </a:t>
            </a:r>
            <a:r>
              <a:rPr sz="2850" spc="-20" dirty="0">
                <a:latin typeface="Calibri"/>
                <a:cs typeface="Calibri"/>
              </a:rPr>
              <a:t>элементов: от </a:t>
            </a:r>
            <a:r>
              <a:rPr sz="2850" spc="-10" dirty="0">
                <a:latin typeface="Calibri"/>
                <a:cs typeface="Calibri"/>
              </a:rPr>
              <a:t>вида </a:t>
            </a:r>
            <a:r>
              <a:rPr sz="2850" spc="-15" dirty="0">
                <a:latin typeface="Calibri"/>
                <a:cs typeface="Calibri"/>
              </a:rPr>
              <a:t>конструкции </a:t>
            </a:r>
            <a:r>
              <a:rPr sz="2850" spc="-10" dirty="0">
                <a:latin typeface="Calibri"/>
                <a:cs typeface="Calibri"/>
              </a:rPr>
              <a:t>зависит характер  </a:t>
            </a:r>
            <a:r>
              <a:rPr sz="2850" spc="-5" dirty="0">
                <a:latin typeface="Calibri"/>
                <a:cs typeface="Calibri"/>
              </a:rPr>
              <a:t>препарирования опорных </a:t>
            </a:r>
            <a:r>
              <a:rPr sz="2850" spc="-15" dirty="0">
                <a:latin typeface="Calibri"/>
                <a:cs typeface="Calibri"/>
              </a:rPr>
              <a:t>зубов. </a:t>
            </a:r>
            <a:r>
              <a:rPr sz="2850" dirty="0">
                <a:latin typeface="Calibri"/>
                <a:cs typeface="Calibri"/>
              </a:rPr>
              <a:t>В </a:t>
            </a:r>
            <a:r>
              <a:rPr sz="2850" spc="-10" dirty="0">
                <a:latin typeface="Calibri"/>
                <a:cs typeface="Calibri"/>
              </a:rPr>
              <a:t>качестве </a:t>
            </a:r>
            <a:r>
              <a:rPr sz="2850" spc="-5" dirty="0">
                <a:latin typeface="Calibri"/>
                <a:cs typeface="Calibri"/>
              </a:rPr>
              <a:t>опор  </a:t>
            </a:r>
            <a:r>
              <a:rPr sz="2850" dirty="0">
                <a:latin typeface="Calibri"/>
                <a:cs typeface="Calibri"/>
              </a:rPr>
              <a:t>в </a:t>
            </a:r>
            <a:r>
              <a:rPr sz="2850" spc="-15" dirty="0">
                <a:latin typeface="Calibri"/>
                <a:cs typeface="Calibri"/>
              </a:rPr>
              <a:t>клинике </a:t>
            </a:r>
            <a:r>
              <a:rPr sz="2850" spc="-10" dirty="0">
                <a:latin typeface="Calibri"/>
                <a:cs typeface="Calibri"/>
              </a:rPr>
              <a:t>чаще применяют искусственные  </a:t>
            </a:r>
            <a:r>
              <a:rPr sz="2850" spc="-15" dirty="0">
                <a:latin typeface="Calibri"/>
                <a:cs typeface="Calibri"/>
              </a:rPr>
              <a:t>коронки. </a:t>
            </a:r>
            <a:r>
              <a:rPr sz="2850" dirty="0">
                <a:latin typeface="Calibri"/>
                <a:cs typeface="Calibri"/>
              </a:rPr>
              <a:t>К </a:t>
            </a:r>
            <a:r>
              <a:rPr sz="2850" spc="-20" dirty="0">
                <a:latin typeface="Calibri"/>
                <a:cs typeface="Calibri"/>
              </a:rPr>
              <a:t>более </a:t>
            </a:r>
            <a:r>
              <a:rPr sz="2850" spc="-10" dirty="0">
                <a:latin typeface="Calibri"/>
                <a:cs typeface="Calibri"/>
              </a:rPr>
              <a:t>сложным видам </a:t>
            </a:r>
            <a:r>
              <a:rPr sz="2850" spc="-5" dirty="0">
                <a:latin typeface="Calibri"/>
                <a:cs typeface="Calibri"/>
              </a:rPr>
              <a:t>опорных  </a:t>
            </a:r>
            <a:r>
              <a:rPr sz="2850" spc="-20" dirty="0">
                <a:latin typeface="Calibri"/>
                <a:cs typeface="Calibri"/>
              </a:rPr>
              <a:t>элементов </a:t>
            </a:r>
            <a:r>
              <a:rPr sz="2850" spc="-15" dirty="0">
                <a:latin typeface="Calibri"/>
                <a:cs typeface="Calibri"/>
              </a:rPr>
              <a:t>относятся </a:t>
            </a:r>
            <a:r>
              <a:rPr sz="2850" spc="-5" dirty="0">
                <a:latin typeface="Calibri"/>
                <a:cs typeface="Calibri"/>
              </a:rPr>
              <a:t>вкладки, </a:t>
            </a:r>
            <a:r>
              <a:rPr sz="2850" spc="-15" dirty="0">
                <a:latin typeface="Calibri"/>
                <a:cs typeface="Calibri"/>
              </a:rPr>
              <a:t>полукоронки,  штифтовые зубы </a:t>
            </a:r>
            <a:r>
              <a:rPr sz="2850" spc="-5" dirty="0">
                <a:latin typeface="Calibri"/>
                <a:cs typeface="Calibri"/>
              </a:rPr>
              <a:t>или </a:t>
            </a:r>
            <a:r>
              <a:rPr sz="2850" spc="-30" dirty="0">
                <a:latin typeface="Calibri"/>
                <a:cs typeface="Calibri"/>
              </a:rPr>
              <a:t>«культевые</a:t>
            </a:r>
            <a:r>
              <a:rPr sz="2850" spc="-10" dirty="0">
                <a:latin typeface="Calibri"/>
                <a:cs typeface="Calibri"/>
              </a:rPr>
              <a:t> </a:t>
            </a:r>
            <a:r>
              <a:rPr sz="2850" spc="-15" dirty="0">
                <a:latin typeface="Calibri"/>
                <a:cs typeface="Calibri"/>
              </a:rPr>
              <a:t>конструкции».</a:t>
            </a:r>
            <a:endParaRPr sz="285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5889" y="331470"/>
            <a:ext cx="4800600" cy="36004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964393" y="331470"/>
            <a:ext cx="4140200" cy="552069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06E16E4-ACF1-4249-8819-E10352815792}"/>
              </a:ext>
            </a:extLst>
          </p:cNvPr>
          <p:cNvSpPr txBox="1"/>
          <p:nvPr/>
        </p:nvSpPr>
        <p:spPr>
          <a:xfrm>
            <a:off x="457200" y="4800600"/>
            <a:ext cx="388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Восстановление вкладной и коронка на вкладке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158239"/>
            <a:ext cx="7948930" cy="491045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76225" marR="5080" indent="-264160">
              <a:lnSpc>
                <a:spcPct val="100699"/>
              </a:lnSpc>
              <a:spcBef>
                <a:spcPts val="90"/>
              </a:spcBef>
              <a:buFont typeface="Arial"/>
              <a:buChar char="•"/>
              <a:tabLst>
                <a:tab pos="276225" algn="l"/>
                <a:tab pos="276860" algn="l"/>
              </a:tabLst>
            </a:pPr>
            <a:r>
              <a:rPr sz="2450" dirty="0">
                <a:latin typeface="Calibri"/>
                <a:cs typeface="Calibri"/>
              </a:rPr>
              <a:t>Общее </a:t>
            </a:r>
            <a:r>
              <a:rPr sz="2450" spc="5" dirty="0">
                <a:latin typeface="Calibri"/>
                <a:cs typeface="Calibri"/>
              </a:rPr>
              <a:t>требование, </a:t>
            </a:r>
            <a:r>
              <a:rPr sz="2450" spc="-5" dirty="0">
                <a:latin typeface="Calibri"/>
                <a:cs typeface="Calibri"/>
              </a:rPr>
              <a:t>предъявляемое </a:t>
            </a:r>
            <a:r>
              <a:rPr sz="2450" dirty="0">
                <a:latin typeface="Calibri"/>
                <a:cs typeface="Calibri"/>
              </a:rPr>
              <a:t>к </a:t>
            </a:r>
            <a:r>
              <a:rPr sz="2450" spc="5" dirty="0">
                <a:latin typeface="Calibri"/>
                <a:cs typeface="Calibri"/>
              </a:rPr>
              <a:t>опорным </a:t>
            </a:r>
            <a:r>
              <a:rPr sz="2450" dirty="0">
                <a:latin typeface="Calibri"/>
                <a:cs typeface="Calibri"/>
              </a:rPr>
              <a:t>зубам  </a:t>
            </a:r>
            <a:r>
              <a:rPr sz="2450" spc="-20" dirty="0">
                <a:latin typeface="Calibri"/>
                <a:cs typeface="Calibri"/>
              </a:rPr>
              <a:t>под </a:t>
            </a:r>
            <a:r>
              <a:rPr sz="2450" dirty="0">
                <a:latin typeface="Calibri"/>
                <a:cs typeface="Calibri"/>
              </a:rPr>
              <a:t>мостовидные протезы </a:t>
            </a:r>
            <a:r>
              <a:rPr sz="2450" spc="5" dirty="0">
                <a:latin typeface="Calibri"/>
                <a:cs typeface="Calibri"/>
              </a:rPr>
              <a:t>— </a:t>
            </a:r>
            <a:r>
              <a:rPr sz="2450" dirty="0">
                <a:latin typeface="Calibri"/>
                <a:cs typeface="Calibri"/>
              </a:rPr>
              <a:t>параллельность  вертикальных поверхностей </a:t>
            </a:r>
            <a:r>
              <a:rPr sz="2450" spc="5" dirty="0">
                <a:latin typeface="Calibri"/>
                <a:cs typeface="Calibri"/>
              </a:rPr>
              <a:t>опор </a:t>
            </a:r>
            <a:r>
              <a:rPr sz="2450" spc="-5" dirty="0">
                <a:latin typeface="Calibri"/>
                <a:cs typeface="Calibri"/>
              </a:rPr>
              <a:t>между </a:t>
            </a:r>
            <a:r>
              <a:rPr sz="2450" spc="5" dirty="0">
                <a:latin typeface="Calibri"/>
                <a:cs typeface="Calibri"/>
              </a:rPr>
              <a:t>собой. </a:t>
            </a:r>
            <a:r>
              <a:rPr sz="2450" spc="-10" dirty="0">
                <a:latin typeface="Calibri"/>
                <a:cs typeface="Calibri"/>
              </a:rPr>
              <a:t>Если </a:t>
            </a:r>
            <a:r>
              <a:rPr sz="2450" dirty="0">
                <a:latin typeface="Calibri"/>
                <a:cs typeface="Calibri"/>
              </a:rPr>
              <a:t>в  </a:t>
            </a:r>
            <a:r>
              <a:rPr sz="2450" spc="5" dirty="0">
                <a:latin typeface="Calibri"/>
                <a:cs typeface="Calibri"/>
              </a:rPr>
              <a:t>отношении </a:t>
            </a:r>
            <a:r>
              <a:rPr sz="2450" dirty="0">
                <a:latin typeface="Calibri"/>
                <a:cs typeface="Calibri"/>
              </a:rPr>
              <a:t>двух </a:t>
            </a:r>
            <a:r>
              <a:rPr sz="2450" spc="5" dirty="0">
                <a:latin typeface="Calibri"/>
                <a:cs typeface="Calibri"/>
              </a:rPr>
              <a:t>опор </a:t>
            </a:r>
            <a:r>
              <a:rPr sz="2450" dirty="0">
                <a:latin typeface="Calibri"/>
                <a:cs typeface="Calibri"/>
              </a:rPr>
              <a:t>в виде </a:t>
            </a:r>
            <a:r>
              <a:rPr sz="2450" spc="5" dirty="0">
                <a:latin typeface="Calibri"/>
                <a:cs typeface="Calibri"/>
              </a:rPr>
              <a:t>штампованных </a:t>
            </a:r>
            <a:r>
              <a:rPr sz="2450" dirty="0">
                <a:latin typeface="Calibri"/>
                <a:cs typeface="Calibri"/>
              </a:rPr>
              <a:t>или </a:t>
            </a:r>
            <a:r>
              <a:rPr sz="2450" spc="5" dirty="0">
                <a:latin typeface="Calibri"/>
                <a:cs typeface="Calibri"/>
              </a:rPr>
              <a:t>литых  </a:t>
            </a:r>
            <a:r>
              <a:rPr sz="2450" dirty="0">
                <a:latin typeface="Calibri"/>
                <a:cs typeface="Calibri"/>
              </a:rPr>
              <a:t>коронок можно </a:t>
            </a:r>
            <a:r>
              <a:rPr sz="2450" spc="5" dirty="0">
                <a:latin typeface="Calibri"/>
                <a:cs typeface="Calibri"/>
              </a:rPr>
              <a:t>«на </a:t>
            </a:r>
            <a:r>
              <a:rPr sz="2450" spc="-20" dirty="0">
                <a:latin typeface="Calibri"/>
                <a:cs typeface="Calibri"/>
              </a:rPr>
              <a:t>глаз» </a:t>
            </a:r>
            <a:r>
              <a:rPr sz="2450" spc="-5" dirty="0">
                <a:latin typeface="Calibri"/>
                <a:cs typeface="Calibri"/>
              </a:rPr>
              <a:t>определить </a:t>
            </a:r>
            <a:r>
              <a:rPr sz="2450" spc="5" dirty="0">
                <a:latin typeface="Calibri"/>
                <a:cs typeface="Calibri"/>
              </a:rPr>
              <a:t>их </a:t>
            </a:r>
            <a:r>
              <a:rPr sz="2450" dirty="0">
                <a:latin typeface="Calibri"/>
                <a:cs typeface="Calibri"/>
              </a:rPr>
              <a:t>параллельность  </a:t>
            </a:r>
            <a:r>
              <a:rPr sz="2450" spc="-10" dirty="0">
                <a:latin typeface="Calibri"/>
                <a:cs typeface="Calibri"/>
              </a:rPr>
              <a:t>между </a:t>
            </a:r>
            <a:r>
              <a:rPr sz="2450" spc="10" dirty="0">
                <a:latin typeface="Calibri"/>
                <a:cs typeface="Calibri"/>
              </a:rPr>
              <a:t>собой </a:t>
            </a:r>
            <a:r>
              <a:rPr sz="2450" spc="5" dirty="0">
                <a:latin typeface="Calibri"/>
                <a:cs typeface="Calibri"/>
              </a:rPr>
              <a:t>после препарирования, </a:t>
            </a:r>
            <a:r>
              <a:rPr sz="2450" spc="-15" dirty="0">
                <a:latin typeface="Calibri"/>
                <a:cs typeface="Calibri"/>
              </a:rPr>
              <a:t>то </a:t>
            </a:r>
            <a:r>
              <a:rPr sz="2450" dirty="0">
                <a:latin typeface="Calibri"/>
                <a:cs typeface="Calibri"/>
              </a:rPr>
              <a:t>при увеличении  </a:t>
            </a:r>
            <a:r>
              <a:rPr sz="2450" spc="5" dirty="0">
                <a:latin typeface="Calibri"/>
                <a:cs typeface="Calibri"/>
              </a:rPr>
              <a:t>числа опор оценить </a:t>
            </a:r>
            <a:r>
              <a:rPr sz="2450" dirty="0">
                <a:latin typeface="Calibri"/>
                <a:cs typeface="Calibri"/>
              </a:rPr>
              <a:t>параллельность стенок </a:t>
            </a:r>
            <a:r>
              <a:rPr sz="2450" spc="5" dirty="0">
                <a:latin typeface="Calibri"/>
                <a:cs typeface="Calibri"/>
              </a:rPr>
              <a:t>коронок  отпрепарированных зубов </a:t>
            </a:r>
            <a:r>
              <a:rPr sz="2450" spc="-15" dirty="0">
                <a:latin typeface="Calibri"/>
                <a:cs typeface="Calibri"/>
              </a:rPr>
              <a:t>трудно. </a:t>
            </a:r>
            <a:r>
              <a:rPr sz="2450" spc="-30" dirty="0">
                <a:latin typeface="Calibri"/>
                <a:cs typeface="Calibri"/>
              </a:rPr>
              <a:t>Уже </a:t>
            </a:r>
            <a:r>
              <a:rPr sz="2450" spc="5" dirty="0">
                <a:latin typeface="Calibri"/>
                <a:cs typeface="Calibri"/>
              </a:rPr>
              <a:t>на </a:t>
            </a:r>
            <a:r>
              <a:rPr sz="2450" spc="-10" dirty="0">
                <a:latin typeface="Calibri"/>
                <a:cs typeface="Calibri"/>
              </a:rPr>
              <a:t>этом </a:t>
            </a:r>
            <a:r>
              <a:rPr sz="2450" dirty="0">
                <a:latin typeface="Calibri"/>
                <a:cs typeface="Calibri"/>
              </a:rPr>
              <a:t>этапе  </a:t>
            </a:r>
            <a:r>
              <a:rPr sz="2450" spc="5" dirty="0">
                <a:latin typeface="Calibri"/>
                <a:cs typeface="Calibri"/>
              </a:rPr>
              <a:t>лечения </a:t>
            </a:r>
            <a:r>
              <a:rPr sz="2450" dirty="0">
                <a:latin typeface="Calibri"/>
                <a:cs typeface="Calibri"/>
              </a:rPr>
              <a:t>несъемными </a:t>
            </a:r>
            <a:r>
              <a:rPr sz="2450" spc="5" dirty="0">
                <a:latin typeface="Calibri"/>
                <a:cs typeface="Calibri"/>
              </a:rPr>
              <a:t>мостовидными </a:t>
            </a:r>
            <a:r>
              <a:rPr sz="2450" dirty="0">
                <a:latin typeface="Calibri"/>
                <a:cs typeface="Calibri"/>
              </a:rPr>
              <a:t>протезами  возникает </a:t>
            </a:r>
            <a:r>
              <a:rPr sz="2450" spc="-5" dirty="0">
                <a:latin typeface="Calibri"/>
                <a:cs typeface="Calibri"/>
              </a:rPr>
              <a:t>необходимость </a:t>
            </a:r>
            <a:r>
              <a:rPr sz="2450" dirty="0">
                <a:latin typeface="Calibri"/>
                <a:cs typeface="Calibri"/>
              </a:rPr>
              <a:t>изучить </a:t>
            </a:r>
            <a:r>
              <a:rPr sz="2450" spc="5" dirty="0">
                <a:latin typeface="Calibri"/>
                <a:cs typeface="Calibri"/>
              </a:rPr>
              <a:t>диагностические  </a:t>
            </a:r>
            <a:r>
              <a:rPr sz="2450" spc="-20" dirty="0">
                <a:latin typeface="Calibri"/>
                <a:cs typeface="Calibri"/>
              </a:rPr>
              <a:t>модели </a:t>
            </a:r>
            <a:r>
              <a:rPr sz="2450" spc="-5" dirty="0">
                <a:latin typeface="Calibri"/>
                <a:cs typeface="Calibri"/>
              </a:rPr>
              <a:t>до </a:t>
            </a:r>
            <a:r>
              <a:rPr sz="2450" spc="5" dirty="0">
                <a:latin typeface="Calibri"/>
                <a:cs typeface="Calibri"/>
              </a:rPr>
              <a:t>препарировки или после нее, </a:t>
            </a:r>
            <a:r>
              <a:rPr sz="2450" dirty="0">
                <a:latin typeface="Calibri"/>
                <a:cs typeface="Calibri"/>
              </a:rPr>
              <a:t>чтобы создать  параллельные </a:t>
            </a:r>
            <a:r>
              <a:rPr sz="2450" spc="-5" dirty="0">
                <a:latin typeface="Calibri"/>
                <a:cs typeface="Calibri"/>
              </a:rPr>
              <a:t>между </a:t>
            </a:r>
            <a:r>
              <a:rPr sz="2450" spc="5" dirty="0">
                <a:latin typeface="Calibri"/>
                <a:cs typeface="Calibri"/>
              </a:rPr>
              <a:t>собой </a:t>
            </a:r>
            <a:r>
              <a:rPr sz="2450" dirty="0">
                <a:latin typeface="Calibri"/>
                <a:cs typeface="Calibri"/>
              </a:rPr>
              <a:t>поверхности всех опорных  зубов.</a:t>
            </a:r>
            <a:endParaRPr sz="24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633220"/>
            <a:ext cx="8063865" cy="40722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6545" marR="5080" indent="-284480">
              <a:lnSpc>
                <a:spcPct val="100200"/>
              </a:lnSpc>
              <a:spcBef>
                <a:spcPts val="100"/>
              </a:spcBef>
              <a:buFont typeface="Arial"/>
              <a:buChar char="•"/>
              <a:tabLst>
                <a:tab pos="296545" algn="l"/>
                <a:tab pos="297180" algn="l"/>
              </a:tabLst>
            </a:pPr>
            <a:r>
              <a:rPr sz="2650" spc="-20" dirty="0">
                <a:latin typeface="Calibri"/>
                <a:cs typeface="Calibri"/>
              </a:rPr>
              <a:t>Исходным </a:t>
            </a:r>
            <a:r>
              <a:rPr sz="2650" spc="-5" dirty="0">
                <a:latin typeface="Calibri"/>
                <a:cs typeface="Calibri"/>
              </a:rPr>
              <a:t>моментом </a:t>
            </a:r>
            <a:r>
              <a:rPr sz="2650" dirty="0">
                <a:latin typeface="Calibri"/>
                <a:cs typeface="Calibri"/>
              </a:rPr>
              <a:t>при </a:t>
            </a:r>
            <a:r>
              <a:rPr sz="2650" spc="-15" dirty="0">
                <a:latin typeface="Calibri"/>
                <a:cs typeface="Calibri"/>
              </a:rPr>
              <a:t>этом </a:t>
            </a:r>
            <a:r>
              <a:rPr sz="2650" spc="-10" dirty="0">
                <a:latin typeface="Calibri"/>
                <a:cs typeface="Calibri"/>
              </a:rPr>
              <a:t>является </a:t>
            </a:r>
            <a:r>
              <a:rPr sz="2650" spc="-5" dirty="0">
                <a:latin typeface="Calibri"/>
                <a:cs typeface="Calibri"/>
              </a:rPr>
              <a:t>ориентация  </a:t>
            </a:r>
            <a:r>
              <a:rPr sz="2650" dirty="0">
                <a:latin typeface="Calibri"/>
                <a:cs typeface="Calibri"/>
              </a:rPr>
              <a:t>при </a:t>
            </a:r>
            <a:r>
              <a:rPr sz="2650" spc="-15" dirty="0">
                <a:latin typeface="Calibri"/>
                <a:cs typeface="Calibri"/>
              </a:rPr>
              <a:t>нахождении </a:t>
            </a:r>
            <a:r>
              <a:rPr sz="2650" spc="-10" dirty="0">
                <a:latin typeface="Calibri"/>
                <a:cs typeface="Calibri"/>
              </a:rPr>
              <a:t>параллельности </a:t>
            </a:r>
            <a:r>
              <a:rPr sz="2650" dirty="0">
                <a:latin typeface="Calibri"/>
                <a:cs typeface="Calibri"/>
              </a:rPr>
              <a:t>на 1—2 </a:t>
            </a:r>
            <a:r>
              <a:rPr sz="2650" spc="-10" dirty="0">
                <a:latin typeface="Calibri"/>
                <a:cs typeface="Calibri"/>
              </a:rPr>
              <a:t>зуба, </a:t>
            </a:r>
            <a:r>
              <a:rPr sz="2650" spc="-15" dirty="0">
                <a:latin typeface="Calibri"/>
                <a:cs typeface="Calibri"/>
              </a:rPr>
              <a:t>как  </a:t>
            </a:r>
            <a:r>
              <a:rPr sz="2650" spc="-5" dirty="0">
                <a:latin typeface="Calibri"/>
                <a:cs typeface="Calibri"/>
              </a:rPr>
              <a:t>правило, </a:t>
            </a:r>
            <a:r>
              <a:rPr sz="2650" spc="-15" dirty="0">
                <a:latin typeface="Calibri"/>
                <a:cs typeface="Calibri"/>
              </a:rPr>
              <a:t>расположенных </a:t>
            </a:r>
            <a:r>
              <a:rPr sz="2650" spc="-25" dirty="0">
                <a:latin typeface="Calibri"/>
                <a:cs typeface="Calibri"/>
              </a:rPr>
              <a:t>ближе </a:t>
            </a:r>
            <a:r>
              <a:rPr sz="2650" dirty="0">
                <a:latin typeface="Calibri"/>
                <a:cs typeface="Calibri"/>
              </a:rPr>
              <a:t>к </a:t>
            </a:r>
            <a:r>
              <a:rPr sz="2650" spc="-10" dirty="0">
                <a:latin typeface="Calibri"/>
                <a:cs typeface="Calibri"/>
              </a:rPr>
              <a:t>передним. </a:t>
            </a:r>
            <a:r>
              <a:rPr sz="2650" spc="-25" dirty="0">
                <a:latin typeface="Calibri"/>
                <a:cs typeface="Calibri"/>
              </a:rPr>
              <a:t>Однако  </a:t>
            </a:r>
            <a:r>
              <a:rPr sz="2650" spc="-10" dirty="0">
                <a:latin typeface="Calibri"/>
                <a:cs typeface="Calibri"/>
              </a:rPr>
              <a:t>нередки </a:t>
            </a:r>
            <a:r>
              <a:rPr sz="2650" spc="-5" dirty="0">
                <a:latin typeface="Calibri"/>
                <a:cs typeface="Calibri"/>
              </a:rPr>
              <a:t>случаи, </a:t>
            </a:r>
            <a:r>
              <a:rPr sz="2650" spc="-40" dirty="0">
                <a:latin typeface="Calibri"/>
                <a:cs typeface="Calibri"/>
              </a:rPr>
              <a:t>когда </a:t>
            </a:r>
            <a:r>
              <a:rPr sz="2650" spc="-5" dirty="0">
                <a:latin typeface="Calibri"/>
                <a:cs typeface="Calibri"/>
              </a:rPr>
              <a:t>поиск </a:t>
            </a:r>
            <a:r>
              <a:rPr sz="2650" spc="-10" dirty="0">
                <a:latin typeface="Calibri"/>
                <a:cs typeface="Calibri"/>
              </a:rPr>
              <a:t>параллельности,  </a:t>
            </a:r>
            <a:r>
              <a:rPr sz="2650" dirty="0">
                <a:latin typeface="Calibri"/>
                <a:cs typeface="Calibri"/>
              </a:rPr>
              <a:t>особенно </a:t>
            </a:r>
            <a:r>
              <a:rPr sz="2650" spc="-5" dirty="0">
                <a:latin typeface="Calibri"/>
                <a:cs typeface="Calibri"/>
              </a:rPr>
              <a:t>на </a:t>
            </a:r>
            <a:r>
              <a:rPr sz="2650" spc="-10" dirty="0">
                <a:latin typeface="Calibri"/>
                <a:cs typeface="Calibri"/>
              </a:rPr>
              <a:t>верхней челюсти, заставляет больше  </a:t>
            </a:r>
            <a:r>
              <a:rPr sz="2650" spc="-5" dirty="0">
                <a:latin typeface="Calibri"/>
                <a:cs typeface="Calibri"/>
              </a:rPr>
              <a:t>ориентироваться </a:t>
            </a:r>
            <a:r>
              <a:rPr sz="2650" dirty="0">
                <a:latin typeface="Calibri"/>
                <a:cs typeface="Calibri"/>
              </a:rPr>
              <a:t>на </a:t>
            </a:r>
            <a:r>
              <a:rPr sz="2650" spc="-10" dirty="0">
                <a:latin typeface="Calibri"/>
                <a:cs typeface="Calibri"/>
              </a:rPr>
              <a:t>моляры. </a:t>
            </a:r>
            <a:r>
              <a:rPr sz="2650" dirty="0">
                <a:latin typeface="Calibri"/>
                <a:cs typeface="Calibri"/>
              </a:rPr>
              <a:t>Наклоняя </a:t>
            </a:r>
            <a:r>
              <a:rPr sz="2650" spc="-20" dirty="0">
                <a:latin typeface="Calibri"/>
                <a:cs typeface="Calibri"/>
              </a:rPr>
              <a:t>столик  </a:t>
            </a:r>
            <a:r>
              <a:rPr sz="2650" spc="-10" dirty="0">
                <a:latin typeface="Calibri"/>
                <a:cs typeface="Calibri"/>
              </a:rPr>
              <a:t>параллелометра, </a:t>
            </a:r>
            <a:r>
              <a:rPr sz="2650" dirty="0">
                <a:latin typeface="Calibri"/>
                <a:cs typeface="Calibri"/>
              </a:rPr>
              <a:t>а </a:t>
            </a:r>
            <a:r>
              <a:rPr sz="2650" spc="-15" dirty="0">
                <a:latin typeface="Calibri"/>
                <a:cs typeface="Calibri"/>
              </a:rPr>
              <a:t>следовательно, </a:t>
            </a:r>
            <a:r>
              <a:rPr sz="2650" spc="5" dirty="0">
                <a:latin typeface="Calibri"/>
                <a:cs typeface="Calibri"/>
              </a:rPr>
              <a:t>и  </a:t>
            </a:r>
            <a:r>
              <a:rPr sz="2650" spc="-5" dirty="0">
                <a:latin typeface="Calibri"/>
                <a:cs typeface="Calibri"/>
              </a:rPr>
              <a:t>диагностическую </a:t>
            </a:r>
            <a:r>
              <a:rPr sz="2650" spc="-25" dirty="0">
                <a:latin typeface="Calibri"/>
                <a:cs typeface="Calibri"/>
              </a:rPr>
              <a:t>модель, </a:t>
            </a:r>
            <a:r>
              <a:rPr sz="2650" spc="-15" dirty="0">
                <a:latin typeface="Calibri"/>
                <a:cs typeface="Calibri"/>
              </a:rPr>
              <a:t>проводят </a:t>
            </a:r>
            <a:r>
              <a:rPr sz="2650" spc="-5" dirty="0">
                <a:latin typeface="Calibri"/>
                <a:cs typeface="Calibri"/>
              </a:rPr>
              <a:t>анализ  </a:t>
            </a:r>
            <a:r>
              <a:rPr sz="2650" spc="-15" dirty="0">
                <a:latin typeface="Calibri"/>
                <a:cs typeface="Calibri"/>
              </a:rPr>
              <a:t>расположения </a:t>
            </a:r>
            <a:r>
              <a:rPr sz="2650" spc="-10" dirty="0">
                <a:latin typeface="Calibri"/>
                <a:cs typeface="Calibri"/>
              </a:rPr>
              <a:t>клинического </a:t>
            </a:r>
            <a:r>
              <a:rPr sz="2650" spc="-5" dirty="0">
                <a:latin typeface="Calibri"/>
                <a:cs typeface="Calibri"/>
              </a:rPr>
              <a:t>экватора, </a:t>
            </a:r>
            <a:r>
              <a:rPr sz="2650" spc="-20" dirty="0">
                <a:latin typeface="Calibri"/>
                <a:cs typeface="Calibri"/>
              </a:rPr>
              <a:t>определяя </a:t>
            </a:r>
            <a:r>
              <a:rPr sz="2650" spc="-10" dirty="0">
                <a:latin typeface="Calibri"/>
                <a:cs typeface="Calibri"/>
              </a:rPr>
              <a:t>тем  </a:t>
            </a:r>
            <a:r>
              <a:rPr sz="2650" spc="-5" dirty="0">
                <a:latin typeface="Calibri"/>
                <a:cs typeface="Calibri"/>
              </a:rPr>
              <a:t>самым объем </a:t>
            </a:r>
            <a:r>
              <a:rPr sz="2650" spc="-10" dirty="0">
                <a:latin typeface="Calibri"/>
                <a:cs typeface="Calibri"/>
              </a:rPr>
              <a:t>снимаемых тканей </a:t>
            </a:r>
            <a:r>
              <a:rPr sz="2650" dirty="0">
                <a:latin typeface="Calibri"/>
                <a:cs typeface="Calibri"/>
              </a:rPr>
              <a:t>при</a:t>
            </a:r>
            <a:r>
              <a:rPr sz="2650" spc="-30" dirty="0">
                <a:latin typeface="Calibri"/>
                <a:cs typeface="Calibri"/>
              </a:rPr>
              <a:t> </a:t>
            </a:r>
            <a:r>
              <a:rPr sz="2650" spc="-5" dirty="0">
                <a:latin typeface="Calibri"/>
                <a:cs typeface="Calibri"/>
              </a:rPr>
              <a:t>препаровке.</a:t>
            </a:r>
            <a:endParaRPr sz="26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633219"/>
            <a:ext cx="8058150" cy="402526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292735" marR="5080" indent="-280670">
              <a:lnSpc>
                <a:spcPct val="101000"/>
              </a:lnSpc>
              <a:spcBef>
                <a:spcPts val="85"/>
              </a:spcBef>
              <a:buFont typeface="Arial"/>
              <a:buChar char="•"/>
              <a:tabLst>
                <a:tab pos="292735" algn="l"/>
                <a:tab pos="293370" algn="l"/>
              </a:tabLst>
            </a:pPr>
            <a:r>
              <a:rPr sz="2600" spc="5" dirty="0">
                <a:latin typeface="Calibri"/>
                <a:cs typeface="Calibri"/>
              </a:rPr>
              <a:t>Особого рассмотрения заслуживают случаи частичной  </a:t>
            </a:r>
            <a:r>
              <a:rPr sz="2600" dirty="0">
                <a:latin typeface="Calibri"/>
                <a:cs typeface="Calibri"/>
              </a:rPr>
              <a:t>адентии </a:t>
            </a:r>
            <a:r>
              <a:rPr sz="2600" spc="5" dirty="0">
                <a:latin typeface="Calibri"/>
                <a:cs typeface="Calibri"/>
              </a:rPr>
              <a:t>при изменениях в периапекальных </a:t>
            </a:r>
            <a:r>
              <a:rPr sz="2600" dirty="0">
                <a:latin typeface="Calibri"/>
                <a:cs typeface="Calibri"/>
              </a:rPr>
              <a:t>тканях  </a:t>
            </a:r>
            <a:r>
              <a:rPr sz="2600" spc="10" dirty="0">
                <a:latin typeface="Calibri"/>
                <a:cs typeface="Calibri"/>
              </a:rPr>
              <a:t>опорных </a:t>
            </a:r>
            <a:r>
              <a:rPr sz="2600" dirty="0">
                <a:latin typeface="Calibri"/>
                <a:cs typeface="Calibri"/>
              </a:rPr>
              <a:t>зубов. </a:t>
            </a:r>
            <a:r>
              <a:rPr sz="2600" spc="-25" dirty="0">
                <a:latin typeface="Calibri"/>
                <a:cs typeface="Calibri"/>
              </a:rPr>
              <a:t>Тактика </a:t>
            </a:r>
            <a:r>
              <a:rPr sz="2600" spc="-5" dirty="0">
                <a:latin typeface="Calibri"/>
                <a:cs typeface="Calibri"/>
              </a:rPr>
              <a:t>стоматолога </a:t>
            </a:r>
            <a:r>
              <a:rPr sz="2600" spc="5" dirty="0">
                <a:latin typeface="Calibri"/>
                <a:cs typeface="Calibri"/>
              </a:rPr>
              <a:t>любого профиля  </a:t>
            </a:r>
            <a:r>
              <a:rPr sz="2600" spc="-10" dirty="0">
                <a:latin typeface="Calibri"/>
                <a:cs typeface="Calibri"/>
              </a:rPr>
              <a:t>должна </a:t>
            </a:r>
            <a:r>
              <a:rPr sz="2600" spc="5" dirty="0">
                <a:latin typeface="Calibri"/>
                <a:cs typeface="Calibri"/>
              </a:rPr>
              <a:t>основываться </a:t>
            </a:r>
            <a:r>
              <a:rPr sz="2600" spc="10" dirty="0">
                <a:latin typeface="Calibri"/>
                <a:cs typeface="Calibri"/>
              </a:rPr>
              <a:t>на </a:t>
            </a:r>
            <a:r>
              <a:rPr sz="2600" spc="-5" dirty="0">
                <a:latin typeface="Calibri"/>
                <a:cs typeface="Calibri"/>
              </a:rPr>
              <a:t>том положении, что </a:t>
            </a:r>
            <a:r>
              <a:rPr sz="2600" spc="10" dirty="0">
                <a:latin typeface="Calibri"/>
                <a:cs typeface="Calibri"/>
              </a:rPr>
              <a:t>любой  вид </a:t>
            </a:r>
            <a:r>
              <a:rPr sz="2600" dirty="0">
                <a:latin typeface="Calibri"/>
                <a:cs typeface="Calibri"/>
              </a:rPr>
              <a:t>протеза обусловливает </a:t>
            </a:r>
            <a:r>
              <a:rPr sz="2600" spc="10" dirty="0">
                <a:latin typeface="Calibri"/>
                <a:cs typeface="Calibri"/>
              </a:rPr>
              <a:t>повышенную </a:t>
            </a:r>
            <a:r>
              <a:rPr sz="2600" spc="5" dirty="0">
                <a:latin typeface="Calibri"/>
                <a:cs typeface="Calibri"/>
              </a:rPr>
              <a:t>нагрузку на  </a:t>
            </a:r>
            <a:r>
              <a:rPr sz="2600" spc="10" dirty="0">
                <a:latin typeface="Calibri"/>
                <a:cs typeface="Calibri"/>
              </a:rPr>
              <a:t>опорные </a:t>
            </a:r>
            <a:r>
              <a:rPr sz="2600" spc="5" dirty="0">
                <a:latin typeface="Calibri"/>
                <a:cs typeface="Calibri"/>
              </a:rPr>
              <a:t>зубы </a:t>
            </a:r>
            <a:r>
              <a:rPr sz="2600" spc="10" dirty="0">
                <a:latin typeface="Calibri"/>
                <a:cs typeface="Calibri"/>
              </a:rPr>
              <a:t>и </a:t>
            </a:r>
            <a:r>
              <a:rPr sz="2600" spc="-10" dirty="0">
                <a:latin typeface="Calibri"/>
                <a:cs typeface="Calibri"/>
              </a:rPr>
              <a:t>плохо </a:t>
            </a:r>
            <a:r>
              <a:rPr sz="2600" spc="10" dirty="0">
                <a:latin typeface="Calibri"/>
                <a:cs typeface="Calibri"/>
              </a:rPr>
              <a:t>вылеченные </a:t>
            </a:r>
            <a:r>
              <a:rPr sz="2600" dirty="0">
                <a:latin typeface="Calibri"/>
                <a:cs typeface="Calibri"/>
              </a:rPr>
              <a:t>процессы </a:t>
            </a:r>
            <a:r>
              <a:rPr sz="2600" spc="5" dirty="0">
                <a:latin typeface="Calibri"/>
                <a:cs typeface="Calibri"/>
              </a:rPr>
              <a:t>вокруг  верхушки </a:t>
            </a:r>
            <a:r>
              <a:rPr sz="2600" dirty="0">
                <a:latin typeface="Calibri"/>
                <a:cs typeface="Calibri"/>
              </a:rPr>
              <a:t>корня </a:t>
            </a:r>
            <a:r>
              <a:rPr sz="2600" spc="5" dirty="0">
                <a:latin typeface="Calibri"/>
                <a:cs typeface="Calibri"/>
              </a:rPr>
              <a:t>могут дать </a:t>
            </a:r>
            <a:r>
              <a:rPr sz="2600" spc="10" dirty="0">
                <a:latin typeface="Calibri"/>
                <a:cs typeface="Calibri"/>
              </a:rPr>
              <a:t>вспышку </a:t>
            </a:r>
            <a:r>
              <a:rPr sz="2600" spc="5" dirty="0">
                <a:latin typeface="Calibri"/>
                <a:cs typeface="Calibri"/>
              </a:rPr>
              <a:t>после  </a:t>
            </a:r>
            <a:r>
              <a:rPr sz="2600" dirty="0">
                <a:latin typeface="Calibri"/>
                <a:cs typeface="Calibri"/>
              </a:rPr>
              <a:t>проведенного </a:t>
            </a:r>
            <a:r>
              <a:rPr sz="2600" spc="-5" dirty="0">
                <a:latin typeface="Calibri"/>
                <a:cs typeface="Calibri"/>
              </a:rPr>
              <a:t>ортопедического </a:t>
            </a:r>
            <a:r>
              <a:rPr sz="2600" spc="5" dirty="0">
                <a:latin typeface="Calibri"/>
                <a:cs typeface="Calibri"/>
              </a:rPr>
              <a:t>лечения. </a:t>
            </a:r>
            <a:r>
              <a:rPr sz="2600" spc="-5" dirty="0">
                <a:latin typeface="Calibri"/>
                <a:cs typeface="Calibri"/>
              </a:rPr>
              <a:t>Поэтому  </a:t>
            </a:r>
            <a:r>
              <a:rPr sz="2600" spc="5" dirty="0">
                <a:latin typeface="Calibri"/>
                <a:cs typeface="Calibri"/>
              </a:rPr>
              <a:t>врач </a:t>
            </a:r>
            <a:r>
              <a:rPr sz="2600" spc="-5" dirty="0">
                <a:latin typeface="Calibri"/>
                <a:cs typeface="Calibri"/>
              </a:rPr>
              <a:t>ортопед-стоматолог </a:t>
            </a:r>
            <a:r>
              <a:rPr sz="2600" spc="5" dirty="0">
                <a:latin typeface="Calibri"/>
                <a:cs typeface="Calibri"/>
              </a:rPr>
              <a:t>обязан </a:t>
            </a:r>
            <a:r>
              <a:rPr sz="2600" dirty="0">
                <a:latin typeface="Calibri"/>
                <a:cs typeface="Calibri"/>
              </a:rPr>
              <a:t>предвидеть эти  </a:t>
            </a:r>
            <a:r>
              <a:rPr sz="2600" spc="5" dirty="0">
                <a:latin typeface="Calibri"/>
                <a:cs typeface="Calibri"/>
              </a:rPr>
              <a:t>осложнения </a:t>
            </a:r>
            <a:r>
              <a:rPr sz="2600" spc="10" dirty="0">
                <a:latin typeface="Calibri"/>
                <a:cs typeface="Calibri"/>
              </a:rPr>
              <a:t>и </a:t>
            </a:r>
            <a:r>
              <a:rPr sz="2600" dirty="0">
                <a:latin typeface="Calibri"/>
                <a:cs typeface="Calibri"/>
              </a:rPr>
              <a:t>настоять </a:t>
            </a:r>
            <a:r>
              <a:rPr sz="2600" spc="10" dirty="0">
                <a:latin typeface="Calibri"/>
                <a:cs typeface="Calibri"/>
              </a:rPr>
              <a:t>на </a:t>
            </a:r>
            <a:r>
              <a:rPr sz="2600" dirty="0">
                <a:latin typeface="Calibri"/>
                <a:cs typeface="Calibri"/>
              </a:rPr>
              <a:t>повторном</a:t>
            </a:r>
            <a:r>
              <a:rPr sz="2600" spc="20" dirty="0">
                <a:latin typeface="Calibri"/>
                <a:cs typeface="Calibri"/>
              </a:rPr>
              <a:t> </a:t>
            </a:r>
            <a:r>
              <a:rPr sz="2600" spc="5" dirty="0">
                <a:latin typeface="Calibri"/>
                <a:cs typeface="Calibri"/>
              </a:rPr>
              <a:t>лечении.</a:t>
            </a:r>
            <a:endParaRPr sz="2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17344" y="29210"/>
            <a:ext cx="5931535" cy="447558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800" b="1" spc="-2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</a:t>
            </a:r>
            <a:r>
              <a:rPr sz="28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sz="2800" b="1" spc="-1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spc="-2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препарированию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74980" y="941070"/>
            <a:ext cx="8216265" cy="2463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15" dirty="0">
                <a:latin typeface="Calibri"/>
                <a:cs typeface="Calibri"/>
              </a:rPr>
              <a:t>Перед </a:t>
            </a:r>
            <a:r>
              <a:rPr sz="3200" spc="-5" dirty="0">
                <a:latin typeface="Calibri"/>
                <a:cs typeface="Calibri"/>
              </a:rPr>
              <a:t>началом препарирования </a:t>
            </a:r>
            <a:r>
              <a:rPr sz="3200" spc="-10" dirty="0">
                <a:latin typeface="Calibri"/>
                <a:cs typeface="Calibri"/>
              </a:rPr>
              <a:t>снимаются  оттиски </a:t>
            </a:r>
            <a:r>
              <a:rPr sz="3200" spc="-5" dirty="0">
                <a:latin typeface="Calibri"/>
                <a:cs typeface="Calibri"/>
              </a:rPr>
              <a:t>для </a:t>
            </a:r>
            <a:r>
              <a:rPr sz="3200" spc="-15" dirty="0">
                <a:latin typeface="Calibri"/>
                <a:cs typeface="Calibri"/>
              </a:rPr>
              <a:t>изготовления </a:t>
            </a:r>
            <a:r>
              <a:rPr sz="3200" spc="-5" dirty="0">
                <a:latin typeface="Calibri"/>
                <a:cs typeface="Calibri"/>
              </a:rPr>
              <a:t>временных  пластмассовых </a:t>
            </a:r>
            <a:r>
              <a:rPr sz="3200" spc="-10" dirty="0">
                <a:latin typeface="Calibri"/>
                <a:cs typeface="Calibri"/>
              </a:rPr>
              <a:t>коронок </a:t>
            </a:r>
            <a:r>
              <a:rPr sz="3200" spc="-5" dirty="0">
                <a:latin typeface="Calibri"/>
                <a:cs typeface="Calibri"/>
              </a:rPr>
              <a:t>клиническим или  </a:t>
            </a:r>
            <a:r>
              <a:rPr sz="3200" spc="-10" dirty="0">
                <a:latin typeface="Calibri"/>
                <a:cs typeface="Calibri"/>
              </a:rPr>
              <a:t>лабораторным </a:t>
            </a:r>
            <a:r>
              <a:rPr sz="3200" spc="-5" dirty="0">
                <a:latin typeface="Calibri"/>
                <a:cs typeface="Calibri"/>
              </a:rPr>
              <a:t>способом. </a:t>
            </a:r>
            <a:r>
              <a:rPr sz="3200" spc="-20" dirty="0">
                <a:latin typeface="Calibri"/>
                <a:cs typeface="Calibri"/>
              </a:rPr>
              <a:t>Определяется </a:t>
            </a:r>
            <a:r>
              <a:rPr sz="3200" spc="-10" dirty="0">
                <a:latin typeface="Calibri"/>
                <a:cs typeface="Calibri"/>
              </a:rPr>
              <a:t>цвет  </a:t>
            </a:r>
            <a:r>
              <a:rPr sz="3200" spc="-35" dirty="0">
                <a:latin typeface="Calibri"/>
                <a:cs typeface="Calibri"/>
              </a:rPr>
              <a:t>будущего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протеза.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931409" y="3768090"/>
            <a:ext cx="3995420" cy="28613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8D9FD0F-EF3A-4848-9DC2-810978D4CD4B}"/>
              </a:ext>
            </a:extLst>
          </p:cNvPr>
          <p:cNvSpPr txBox="1"/>
          <p:nvPr/>
        </p:nvSpPr>
        <p:spPr>
          <a:xfrm>
            <a:off x="3505200" y="5014079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Оттиск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89280" y="223520"/>
            <a:ext cx="797877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spc="-315" dirty="0">
                <a:latin typeface="Arial"/>
                <a:cs typeface="Arial"/>
              </a:rPr>
              <a:t>Препарирование </a:t>
            </a:r>
            <a:r>
              <a:rPr b="1" spc="-375" dirty="0">
                <a:latin typeface="Arial"/>
                <a:cs typeface="Arial"/>
              </a:rPr>
              <a:t>опорных</a:t>
            </a:r>
            <a:r>
              <a:rPr b="1" spc="-155" dirty="0">
                <a:latin typeface="Arial"/>
                <a:cs typeface="Arial"/>
              </a:rPr>
              <a:t> </a:t>
            </a:r>
            <a:r>
              <a:rPr b="1" spc="-390" dirty="0">
                <a:latin typeface="Arial"/>
                <a:cs typeface="Arial"/>
              </a:rPr>
              <a:t>зубов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46100" y="941069"/>
            <a:ext cx="8002905" cy="38881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2425" marR="5080" indent="-340360">
              <a:lnSpc>
                <a:spcPct val="100600"/>
              </a:lnSpc>
              <a:spcBef>
                <a:spcPts val="95"/>
              </a:spcBef>
              <a:buFont typeface="Arial"/>
              <a:buChar char="•"/>
              <a:tabLst>
                <a:tab pos="352425" algn="l"/>
                <a:tab pos="353060" algn="l"/>
              </a:tabLst>
            </a:pPr>
            <a:r>
              <a:rPr sz="3150" spc="-10" dirty="0">
                <a:latin typeface="Calibri"/>
                <a:cs typeface="Calibri"/>
              </a:rPr>
              <a:t>Производится </a:t>
            </a:r>
            <a:r>
              <a:rPr sz="3150" dirty="0">
                <a:latin typeface="Calibri"/>
                <a:cs typeface="Calibri"/>
              </a:rPr>
              <a:t>препарирование зубов. </a:t>
            </a:r>
            <a:r>
              <a:rPr sz="3150" spc="10" dirty="0">
                <a:latin typeface="Calibri"/>
                <a:cs typeface="Calibri"/>
              </a:rPr>
              <a:t>Вид  </a:t>
            </a:r>
            <a:r>
              <a:rPr sz="3150" dirty="0">
                <a:latin typeface="Calibri"/>
                <a:cs typeface="Calibri"/>
              </a:rPr>
              <a:t>препарирования выбирается </a:t>
            </a:r>
            <a:r>
              <a:rPr sz="3150" spc="5" dirty="0">
                <a:latin typeface="Calibri"/>
                <a:cs typeface="Calibri"/>
              </a:rPr>
              <a:t>в зависимости  </a:t>
            </a:r>
            <a:r>
              <a:rPr sz="3150" spc="-10" dirty="0">
                <a:latin typeface="Calibri"/>
                <a:cs typeface="Calibri"/>
              </a:rPr>
              <a:t>от </a:t>
            </a:r>
            <a:r>
              <a:rPr sz="3150" spc="5" dirty="0">
                <a:latin typeface="Calibri"/>
                <a:cs typeface="Calibri"/>
              </a:rPr>
              <a:t>вида </a:t>
            </a:r>
            <a:r>
              <a:rPr sz="3150" spc="-5" dirty="0">
                <a:latin typeface="Calibri"/>
                <a:cs typeface="Calibri"/>
              </a:rPr>
              <a:t>коронок. </a:t>
            </a:r>
            <a:r>
              <a:rPr sz="3150" spc="5" dirty="0">
                <a:latin typeface="Calibri"/>
                <a:cs typeface="Calibri"/>
              </a:rPr>
              <a:t>При </a:t>
            </a:r>
            <a:r>
              <a:rPr sz="3150" dirty="0">
                <a:latin typeface="Calibri"/>
                <a:cs typeface="Calibri"/>
              </a:rPr>
              <a:t>препарировании  </a:t>
            </a:r>
            <a:r>
              <a:rPr sz="3150" spc="-20" dirty="0">
                <a:latin typeface="Calibri"/>
                <a:cs typeface="Calibri"/>
              </a:rPr>
              <a:t>следует </a:t>
            </a:r>
            <a:r>
              <a:rPr sz="3150" dirty="0">
                <a:latin typeface="Calibri"/>
                <a:cs typeface="Calibri"/>
              </a:rPr>
              <a:t>обращать </a:t>
            </a:r>
            <a:r>
              <a:rPr sz="3150" spc="5" dirty="0">
                <a:latin typeface="Calibri"/>
                <a:cs typeface="Calibri"/>
              </a:rPr>
              <a:t>особое внимание на  </a:t>
            </a:r>
            <a:r>
              <a:rPr sz="3150" spc="-5" dirty="0">
                <a:latin typeface="Calibri"/>
                <a:cs typeface="Calibri"/>
              </a:rPr>
              <a:t>параллельность </a:t>
            </a:r>
            <a:r>
              <a:rPr sz="3150" spc="5" dirty="0">
                <a:latin typeface="Calibri"/>
                <a:cs typeface="Calibri"/>
              </a:rPr>
              <a:t>клинических </a:t>
            </a:r>
            <a:r>
              <a:rPr sz="3150" dirty="0">
                <a:latin typeface="Calibri"/>
                <a:cs typeface="Calibri"/>
              </a:rPr>
              <a:t>осей </a:t>
            </a:r>
            <a:r>
              <a:rPr sz="3150" spc="-35" dirty="0">
                <a:latin typeface="Calibri"/>
                <a:cs typeface="Calibri"/>
              </a:rPr>
              <a:t>культей  </a:t>
            </a:r>
            <a:r>
              <a:rPr sz="3150" dirty="0">
                <a:latin typeface="Calibri"/>
                <a:cs typeface="Calibri"/>
              </a:rPr>
              <a:t>зубов после препарирования.  Препарирование зубов </a:t>
            </a:r>
            <a:r>
              <a:rPr sz="3150" spc="5" dirty="0">
                <a:latin typeface="Calibri"/>
                <a:cs typeface="Calibri"/>
              </a:rPr>
              <a:t>с </a:t>
            </a:r>
            <a:r>
              <a:rPr sz="3150" dirty="0">
                <a:latin typeface="Calibri"/>
                <a:cs typeface="Calibri"/>
              </a:rPr>
              <a:t>витальной </a:t>
            </a:r>
            <a:r>
              <a:rPr sz="3150" spc="-15" dirty="0">
                <a:latin typeface="Calibri"/>
                <a:cs typeface="Calibri"/>
              </a:rPr>
              <a:t>пульпой  </a:t>
            </a:r>
            <a:r>
              <a:rPr sz="3150" spc="-10" dirty="0">
                <a:latin typeface="Calibri"/>
                <a:cs typeface="Calibri"/>
              </a:rPr>
              <a:t>проводится </a:t>
            </a:r>
            <a:r>
              <a:rPr sz="3150" spc="-30" dirty="0">
                <a:latin typeface="Calibri"/>
                <a:cs typeface="Calibri"/>
              </a:rPr>
              <a:t>под</a:t>
            </a:r>
            <a:r>
              <a:rPr sz="3150" spc="-10" dirty="0">
                <a:latin typeface="Calibri"/>
                <a:cs typeface="Calibri"/>
              </a:rPr>
              <a:t> </a:t>
            </a:r>
            <a:r>
              <a:rPr sz="3150" spc="5" dirty="0">
                <a:latin typeface="Calibri"/>
                <a:cs typeface="Calibri"/>
              </a:rPr>
              <a:t>местн</a:t>
            </a:r>
            <a:endParaRPr sz="315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700389" y="4433887"/>
            <a:ext cx="2554605" cy="4025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005"/>
              </a:lnSpc>
            </a:pPr>
            <a:r>
              <a:rPr sz="3150" spc="5" dirty="0">
                <a:latin typeface="Calibri"/>
                <a:cs typeface="Calibri"/>
              </a:rPr>
              <a:t>ой</a:t>
            </a:r>
            <a:r>
              <a:rPr sz="3150" spc="-80" dirty="0">
                <a:latin typeface="Calibri"/>
                <a:cs typeface="Calibri"/>
              </a:rPr>
              <a:t> </a:t>
            </a:r>
            <a:r>
              <a:rPr sz="3150" dirty="0">
                <a:latin typeface="Calibri"/>
                <a:cs typeface="Calibri"/>
              </a:rPr>
              <a:t>анестезией.</a:t>
            </a:r>
            <a:endParaRPr sz="315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675704" y="4688840"/>
            <a:ext cx="3312160" cy="21691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EA95FDB-17A4-934E-8C31-4622023D66A0}"/>
              </a:ext>
            </a:extLst>
          </p:cNvPr>
          <p:cNvSpPr txBox="1"/>
          <p:nvPr/>
        </p:nvSpPr>
        <p:spPr>
          <a:xfrm>
            <a:off x="1371600" y="5588754"/>
            <a:ext cx="3797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/>
              <a:t>Отпрепарированные</a:t>
            </a:r>
            <a:r>
              <a:rPr lang="ru-RU" dirty="0"/>
              <a:t> зубы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3400" y="2057400"/>
            <a:ext cx="7404734" cy="19748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Calibri"/>
                <a:cs typeface="Calibri"/>
              </a:rPr>
              <a:t>Лечение </a:t>
            </a:r>
            <a:r>
              <a:rPr sz="3200" spc="-10" dirty="0">
                <a:latin typeface="Calibri"/>
                <a:cs typeface="Calibri"/>
              </a:rPr>
              <a:t>вторичной </a:t>
            </a:r>
            <a:r>
              <a:rPr sz="3200" spc="-5" dirty="0">
                <a:latin typeface="Calibri"/>
                <a:cs typeface="Calibri"/>
              </a:rPr>
              <a:t>частичной </a:t>
            </a:r>
            <a:r>
              <a:rPr sz="3200" spc="-10" dirty="0">
                <a:latin typeface="Calibri"/>
                <a:cs typeface="Calibri"/>
              </a:rPr>
              <a:t>адентии  </a:t>
            </a:r>
            <a:r>
              <a:rPr sz="3200" spc="-15" dirty="0">
                <a:latin typeface="Calibri"/>
                <a:cs typeface="Calibri"/>
              </a:rPr>
              <a:t>проводят </a:t>
            </a:r>
            <a:r>
              <a:rPr sz="3200" spc="-5" dirty="0">
                <a:latin typeface="Calibri"/>
                <a:cs typeface="Calibri"/>
              </a:rPr>
              <a:t>мостовидными, съемными  пластиночными </a:t>
            </a:r>
            <a:r>
              <a:rPr sz="3200" dirty="0">
                <a:latin typeface="Calibri"/>
                <a:cs typeface="Calibri"/>
              </a:rPr>
              <a:t>и </a:t>
            </a:r>
            <a:r>
              <a:rPr sz="3200" spc="-15" dirty="0">
                <a:latin typeface="Calibri"/>
                <a:cs typeface="Calibri"/>
              </a:rPr>
              <a:t>бюгельными </a:t>
            </a:r>
            <a:r>
              <a:rPr sz="3200" spc="-5" dirty="0">
                <a:latin typeface="Calibri"/>
                <a:cs typeface="Calibri"/>
              </a:rPr>
              <a:t>зубными  </a:t>
            </a:r>
            <a:r>
              <a:rPr sz="3200" spc="-10" dirty="0">
                <a:latin typeface="Calibri"/>
                <a:cs typeface="Calibri"/>
              </a:rPr>
              <a:t>протезами</a:t>
            </a:r>
            <a:endParaRPr sz="3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15260" y="215900"/>
            <a:ext cx="372808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Снятие</a:t>
            </a:r>
            <a:r>
              <a:rPr spc="-60" dirty="0"/>
              <a:t> </a:t>
            </a:r>
            <a:r>
              <a:rPr spc="-20" dirty="0"/>
              <a:t>оттиска.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46100" y="869949"/>
            <a:ext cx="7858125" cy="28930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00990" marR="5080" indent="-288290">
              <a:lnSpc>
                <a:spcPct val="99500"/>
              </a:lnSpc>
              <a:spcBef>
                <a:spcPts val="105"/>
              </a:spcBef>
              <a:buFont typeface="Arial"/>
              <a:buChar char="•"/>
              <a:tabLst>
                <a:tab pos="300355" algn="l"/>
                <a:tab pos="300990" algn="l"/>
              </a:tabLst>
            </a:pPr>
            <a:r>
              <a:rPr sz="2700" spc="-10" dirty="0">
                <a:latin typeface="Calibri"/>
                <a:cs typeface="Calibri"/>
              </a:rPr>
              <a:t>Снятие </a:t>
            </a:r>
            <a:r>
              <a:rPr sz="2700" spc="-20" dirty="0">
                <a:latin typeface="Calibri"/>
                <a:cs typeface="Calibri"/>
              </a:rPr>
              <a:t>оттиска </a:t>
            </a:r>
            <a:r>
              <a:rPr sz="2700" spc="-5" dirty="0">
                <a:latin typeface="Calibri"/>
                <a:cs typeface="Calibri"/>
              </a:rPr>
              <a:t>с </a:t>
            </a:r>
            <a:r>
              <a:rPr sz="2700" spc="-10" dirty="0">
                <a:latin typeface="Calibri"/>
                <a:cs typeface="Calibri"/>
              </a:rPr>
              <a:t>препарированных </a:t>
            </a:r>
            <a:r>
              <a:rPr sz="2700" spc="-15" dirty="0">
                <a:latin typeface="Calibri"/>
                <a:cs typeface="Calibri"/>
              </a:rPr>
              <a:t>зубов </a:t>
            </a:r>
            <a:r>
              <a:rPr sz="2700" spc="-10" dirty="0">
                <a:latin typeface="Calibri"/>
                <a:cs typeface="Calibri"/>
              </a:rPr>
              <a:t>на </a:t>
            </a:r>
            <a:r>
              <a:rPr sz="2700" spc="-25" dirty="0">
                <a:latin typeface="Calibri"/>
                <a:cs typeface="Calibri"/>
              </a:rPr>
              <a:t>том же  </a:t>
            </a:r>
            <a:r>
              <a:rPr sz="2700" spc="-15" dirty="0">
                <a:latin typeface="Calibri"/>
                <a:cs typeface="Calibri"/>
              </a:rPr>
              <a:t>приеме возможно </a:t>
            </a:r>
            <a:r>
              <a:rPr sz="2700" spc="-10" dirty="0">
                <a:latin typeface="Calibri"/>
                <a:cs typeface="Calibri"/>
              </a:rPr>
              <a:t>при </a:t>
            </a:r>
            <a:r>
              <a:rPr sz="2700" spc="-20" dirty="0">
                <a:latin typeface="Calibri"/>
                <a:cs typeface="Calibri"/>
              </a:rPr>
              <a:t>отсутствии повреждений  </a:t>
            </a:r>
            <a:r>
              <a:rPr sz="2700" spc="-15" dirty="0">
                <a:latin typeface="Calibri"/>
                <a:cs typeface="Calibri"/>
              </a:rPr>
              <a:t>маргинального </a:t>
            </a:r>
            <a:r>
              <a:rPr sz="2700" spc="-25" dirty="0">
                <a:latin typeface="Calibri"/>
                <a:cs typeface="Calibri"/>
              </a:rPr>
              <a:t>пародонта </a:t>
            </a:r>
            <a:r>
              <a:rPr sz="2700" spc="-10" dirty="0">
                <a:latin typeface="Calibri"/>
                <a:cs typeface="Calibri"/>
              </a:rPr>
              <a:t>при препарировании.  </a:t>
            </a:r>
            <a:r>
              <a:rPr sz="2700" spc="-20" dirty="0">
                <a:latin typeface="Calibri"/>
                <a:cs typeface="Calibri"/>
              </a:rPr>
              <a:t>Используются </a:t>
            </a:r>
            <a:r>
              <a:rPr sz="2700" spc="-15" dirty="0">
                <a:latin typeface="Calibri"/>
                <a:cs typeface="Calibri"/>
              </a:rPr>
              <a:t>силиконовые </a:t>
            </a:r>
            <a:r>
              <a:rPr sz="2700" spc="-20" dirty="0">
                <a:latin typeface="Calibri"/>
                <a:cs typeface="Calibri"/>
              </a:rPr>
              <a:t>двухслойные  </a:t>
            </a:r>
            <a:r>
              <a:rPr sz="2700" spc="-15" dirty="0">
                <a:latin typeface="Calibri"/>
                <a:cs typeface="Calibri"/>
              </a:rPr>
              <a:t>оттискные массы (С-силиконы, </a:t>
            </a:r>
            <a:r>
              <a:rPr sz="2700" spc="-20" dirty="0">
                <a:latin typeface="Calibri"/>
                <a:cs typeface="Calibri"/>
              </a:rPr>
              <a:t>А-силиконы),  полиэфирные </a:t>
            </a:r>
            <a:r>
              <a:rPr sz="2700" spc="-15" dirty="0">
                <a:latin typeface="Calibri"/>
                <a:cs typeface="Calibri"/>
              </a:rPr>
              <a:t>оттискные массы, </a:t>
            </a:r>
            <a:r>
              <a:rPr sz="2700" spc="-10" dirty="0">
                <a:latin typeface="Calibri"/>
                <a:cs typeface="Calibri"/>
              </a:rPr>
              <a:t>стандартные или  </a:t>
            </a:r>
            <a:r>
              <a:rPr sz="2700" spc="-15" dirty="0">
                <a:latin typeface="Calibri"/>
                <a:cs typeface="Calibri"/>
              </a:rPr>
              <a:t>индивидуальные оттискные</a:t>
            </a:r>
            <a:r>
              <a:rPr sz="2700" spc="-20" dirty="0">
                <a:latin typeface="Calibri"/>
                <a:cs typeface="Calibri"/>
              </a:rPr>
              <a:t> </a:t>
            </a:r>
            <a:r>
              <a:rPr sz="2700" spc="-15" dirty="0">
                <a:latin typeface="Calibri"/>
                <a:cs typeface="Calibri"/>
              </a:rPr>
              <a:t>ложки.</a:t>
            </a:r>
            <a:endParaRPr sz="27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995420" y="4343400"/>
            <a:ext cx="4536439" cy="23914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D5F9532-51E5-9043-B702-797486D7D405}"/>
              </a:ext>
            </a:extLst>
          </p:cNvPr>
          <p:cNvSpPr txBox="1"/>
          <p:nvPr/>
        </p:nvSpPr>
        <p:spPr>
          <a:xfrm>
            <a:off x="612141" y="5215939"/>
            <a:ext cx="3263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Оттиск с </a:t>
            </a:r>
            <a:r>
              <a:rPr lang="ru-RU" dirty="0" err="1"/>
              <a:t>отпрепарированных</a:t>
            </a:r>
            <a:r>
              <a:rPr lang="ru-RU" dirty="0"/>
              <a:t> зубов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633220"/>
            <a:ext cx="7513955" cy="43738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0195" marR="5080" indent="-278130">
              <a:lnSpc>
                <a:spcPct val="99800"/>
              </a:lnSpc>
              <a:spcBef>
                <a:spcPts val="95"/>
              </a:spcBef>
              <a:buFont typeface="Arial"/>
              <a:buChar char="•"/>
              <a:tabLst>
                <a:tab pos="290195" algn="l"/>
                <a:tab pos="290830" algn="l"/>
              </a:tabLst>
            </a:pPr>
            <a:r>
              <a:rPr sz="2600" spc="-10" dirty="0">
                <a:latin typeface="Calibri"/>
                <a:cs typeface="Calibri"/>
              </a:rPr>
              <a:t>В случае применения </a:t>
            </a:r>
            <a:r>
              <a:rPr sz="2600" spc="-30" dirty="0">
                <a:latin typeface="Calibri"/>
                <a:cs typeface="Calibri"/>
              </a:rPr>
              <a:t>метода </a:t>
            </a:r>
            <a:r>
              <a:rPr sz="2600" spc="-15" dirty="0">
                <a:latin typeface="Calibri"/>
                <a:cs typeface="Calibri"/>
              </a:rPr>
              <a:t>ретракции десны при  </a:t>
            </a:r>
            <a:r>
              <a:rPr sz="2600" spc="-10" dirty="0">
                <a:latin typeface="Calibri"/>
                <a:cs typeface="Calibri"/>
              </a:rPr>
              <a:t>снятии </a:t>
            </a:r>
            <a:r>
              <a:rPr sz="2600" spc="-20" dirty="0">
                <a:latin typeface="Calibri"/>
                <a:cs typeface="Calibri"/>
              </a:rPr>
              <a:t>оттисков </a:t>
            </a:r>
            <a:r>
              <a:rPr sz="2600" spc="-35" dirty="0">
                <a:latin typeface="Calibri"/>
                <a:cs typeface="Calibri"/>
              </a:rPr>
              <a:t>уделяется </a:t>
            </a:r>
            <a:r>
              <a:rPr sz="2600" spc="-10" dirty="0">
                <a:latin typeface="Calibri"/>
                <a:cs typeface="Calibri"/>
              </a:rPr>
              <a:t>особое внимание  </a:t>
            </a:r>
            <a:r>
              <a:rPr sz="2600" spc="-20" dirty="0">
                <a:latin typeface="Calibri"/>
                <a:cs typeface="Calibri"/>
              </a:rPr>
              <a:t>соматическому </a:t>
            </a:r>
            <a:r>
              <a:rPr sz="2600" spc="-10" dirty="0">
                <a:latin typeface="Calibri"/>
                <a:cs typeface="Calibri"/>
              </a:rPr>
              <a:t>статусу пациента. </a:t>
            </a:r>
            <a:r>
              <a:rPr sz="2600" spc="-15" dirty="0">
                <a:latin typeface="Calibri"/>
                <a:cs typeface="Calibri"/>
              </a:rPr>
              <a:t>При </a:t>
            </a:r>
            <a:r>
              <a:rPr sz="2600" spc="-10" dirty="0">
                <a:latin typeface="Calibri"/>
                <a:cs typeface="Calibri"/>
              </a:rPr>
              <a:t>наличии </a:t>
            </a:r>
            <a:r>
              <a:rPr sz="2600" spc="-5" dirty="0">
                <a:latin typeface="Calibri"/>
                <a:cs typeface="Calibri"/>
              </a:rPr>
              <a:t>в  </a:t>
            </a:r>
            <a:r>
              <a:rPr sz="2600" spc="-10" dirty="0">
                <a:latin typeface="Calibri"/>
                <a:cs typeface="Calibri"/>
              </a:rPr>
              <a:t>анамнезе </a:t>
            </a:r>
            <a:r>
              <a:rPr sz="2600" spc="-20" dirty="0">
                <a:latin typeface="Calibri"/>
                <a:cs typeface="Calibri"/>
              </a:rPr>
              <a:t>сердечно-сосудистых </a:t>
            </a:r>
            <a:r>
              <a:rPr sz="2600" spc="-15" dirty="0">
                <a:latin typeface="Calibri"/>
                <a:cs typeface="Calibri"/>
              </a:rPr>
              <a:t>заболеваний  (ишемической </a:t>
            </a:r>
            <a:r>
              <a:rPr sz="2600" spc="-20" dirty="0">
                <a:latin typeface="Calibri"/>
                <a:cs typeface="Calibri"/>
              </a:rPr>
              <a:t>болезни сердца, </a:t>
            </a:r>
            <a:r>
              <a:rPr sz="2600" spc="-25" dirty="0">
                <a:latin typeface="Calibri"/>
                <a:cs typeface="Calibri"/>
              </a:rPr>
              <a:t>стенокардии,  </a:t>
            </a:r>
            <a:r>
              <a:rPr sz="2600" spc="-15" dirty="0">
                <a:latin typeface="Calibri"/>
                <a:cs typeface="Calibri"/>
              </a:rPr>
              <a:t>артериальной </a:t>
            </a:r>
            <a:r>
              <a:rPr sz="2600" spc="-10" dirty="0">
                <a:latin typeface="Calibri"/>
                <a:cs typeface="Calibri"/>
              </a:rPr>
              <a:t>гипертензии, </a:t>
            </a:r>
            <a:r>
              <a:rPr sz="2600" spc="-15" dirty="0">
                <a:latin typeface="Calibri"/>
                <a:cs typeface="Calibri"/>
              </a:rPr>
              <a:t>нарушений </a:t>
            </a:r>
            <a:r>
              <a:rPr sz="2600" spc="-25" dirty="0">
                <a:latin typeface="Calibri"/>
                <a:cs typeface="Calibri"/>
              </a:rPr>
              <a:t>сердечного  </a:t>
            </a:r>
            <a:r>
              <a:rPr sz="2600" spc="-15" dirty="0">
                <a:latin typeface="Calibri"/>
                <a:cs typeface="Calibri"/>
              </a:rPr>
              <a:t>ритма </a:t>
            </a:r>
            <a:r>
              <a:rPr sz="2600" spc="-10" dirty="0">
                <a:latin typeface="Calibri"/>
                <a:cs typeface="Calibri"/>
              </a:rPr>
              <a:t>и пр.) </a:t>
            </a:r>
            <a:r>
              <a:rPr sz="2600" spc="-20" dirty="0">
                <a:latin typeface="Calibri"/>
                <a:cs typeface="Calibri"/>
              </a:rPr>
              <a:t>нельзя </a:t>
            </a:r>
            <a:r>
              <a:rPr sz="2600" spc="-10" dirty="0">
                <a:latin typeface="Calibri"/>
                <a:cs typeface="Calibri"/>
              </a:rPr>
              <a:t>применять </a:t>
            </a:r>
            <a:r>
              <a:rPr sz="2600" spc="-15" dirty="0">
                <a:latin typeface="Calibri"/>
                <a:cs typeface="Calibri"/>
              </a:rPr>
              <a:t>вспомогательные  </a:t>
            </a:r>
            <a:r>
              <a:rPr sz="2600" spc="-20" dirty="0">
                <a:latin typeface="Calibri"/>
                <a:cs typeface="Calibri"/>
              </a:rPr>
              <a:t>средства </a:t>
            </a:r>
            <a:r>
              <a:rPr sz="2600" spc="-10" dirty="0">
                <a:latin typeface="Calibri"/>
                <a:cs typeface="Calibri"/>
              </a:rPr>
              <a:t>для ретракции </a:t>
            </a:r>
            <a:r>
              <a:rPr sz="2600" spc="-15" dirty="0">
                <a:latin typeface="Calibri"/>
                <a:cs typeface="Calibri"/>
              </a:rPr>
              <a:t>десны, </a:t>
            </a:r>
            <a:r>
              <a:rPr sz="2600" spc="-25" dirty="0">
                <a:latin typeface="Calibri"/>
                <a:cs typeface="Calibri"/>
              </a:rPr>
              <a:t>содержащие  </a:t>
            </a:r>
            <a:r>
              <a:rPr sz="2600" spc="-30" dirty="0">
                <a:latin typeface="Calibri"/>
                <a:cs typeface="Calibri"/>
              </a:rPr>
              <a:t>катехоламины </a:t>
            </a:r>
            <a:r>
              <a:rPr sz="2600" dirty="0">
                <a:latin typeface="Calibri"/>
                <a:cs typeface="Calibri"/>
              </a:rPr>
              <a:t>(в </a:t>
            </a:r>
            <a:r>
              <a:rPr sz="2600" spc="-20" dirty="0">
                <a:latin typeface="Calibri"/>
                <a:cs typeface="Calibri"/>
              </a:rPr>
              <a:t>том </a:t>
            </a:r>
            <a:r>
              <a:rPr sz="2600" spc="-10" dirty="0">
                <a:latin typeface="Calibri"/>
                <a:cs typeface="Calibri"/>
              </a:rPr>
              <a:t>числе нитей, пропитанных  такими составами), </a:t>
            </a:r>
            <a:r>
              <a:rPr sz="2600" spc="-25" dirty="0">
                <a:latin typeface="Calibri"/>
                <a:cs typeface="Calibri"/>
              </a:rPr>
              <a:t>следует </a:t>
            </a:r>
            <a:r>
              <a:rPr sz="2600" spc="-10" dirty="0">
                <a:latin typeface="Calibri"/>
                <a:cs typeface="Calibri"/>
              </a:rPr>
              <a:t>учитывать действие  </a:t>
            </a:r>
            <a:r>
              <a:rPr sz="2600" spc="-20" dirty="0">
                <a:latin typeface="Calibri"/>
                <a:cs typeface="Calibri"/>
              </a:rPr>
              <a:t>антикоагулянтной</a:t>
            </a:r>
            <a:r>
              <a:rPr sz="2600" spc="-10" dirty="0">
                <a:latin typeface="Calibri"/>
                <a:cs typeface="Calibri"/>
              </a:rPr>
              <a:t> </a:t>
            </a:r>
            <a:r>
              <a:rPr sz="2600" spc="-15" dirty="0">
                <a:latin typeface="Calibri"/>
                <a:cs typeface="Calibri"/>
              </a:rPr>
              <a:t>терапии.</a:t>
            </a:r>
            <a:endParaRPr sz="2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74980" y="726439"/>
            <a:ext cx="8044180" cy="274637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331470" marR="5080" indent="-318770">
              <a:lnSpc>
                <a:spcPct val="100899"/>
              </a:lnSpc>
              <a:spcBef>
                <a:spcPts val="85"/>
              </a:spcBef>
              <a:buFont typeface="Arial"/>
              <a:buChar char="•"/>
              <a:tabLst>
                <a:tab pos="330835" algn="l"/>
                <a:tab pos="331470" algn="l"/>
              </a:tabLst>
            </a:pPr>
            <a:r>
              <a:rPr sz="2950" spc="10" dirty="0">
                <a:latin typeface="Calibri"/>
                <a:cs typeface="Calibri"/>
              </a:rPr>
              <a:t>Для </a:t>
            </a:r>
            <a:r>
              <a:rPr sz="2950" dirty="0">
                <a:latin typeface="Calibri"/>
                <a:cs typeface="Calibri"/>
              </a:rPr>
              <a:t>фиксации </a:t>
            </a:r>
            <a:r>
              <a:rPr sz="2950" spc="5" dirty="0">
                <a:latin typeface="Calibri"/>
                <a:cs typeface="Calibri"/>
              </a:rPr>
              <a:t>правильного соотношения  зубных </a:t>
            </a:r>
            <a:r>
              <a:rPr sz="2950" dirty="0">
                <a:latin typeface="Calibri"/>
                <a:cs typeface="Calibri"/>
              </a:rPr>
              <a:t>рядов </a:t>
            </a:r>
            <a:r>
              <a:rPr sz="2950" spc="5" dirty="0">
                <a:latin typeface="Calibri"/>
                <a:cs typeface="Calibri"/>
              </a:rPr>
              <a:t>в </a:t>
            </a:r>
            <a:r>
              <a:rPr sz="2950" spc="-5" dirty="0">
                <a:latin typeface="Calibri"/>
                <a:cs typeface="Calibri"/>
              </a:rPr>
              <a:t>положении </a:t>
            </a:r>
            <a:r>
              <a:rPr sz="2950" spc="5" dirty="0">
                <a:latin typeface="Calibri"/>
                <a:cs typeface="Calibri"/>
              </a:rPr>
              <a:t>центральной  </a:t>
            </a:r>
            <a:r>
              <a:rPr sz="2950" spc="10" dirty="0">
                <a:latin typeface="Calibri"/>
                <a:cs typeface="Calibri"/>
              </a:rPr>
              <a:t>окклюзии </a:t>
            </a:r>
            <a:r>
              <a:rPr sz="2950" dirty="0">
                <a:latin typeface="Calibri"/>
                <a:cs typeface="Calibri"/>
              </a:rPr>
              <a:t>применяются </a:t>
            </a:r>
            <a:r>
              <a:rPr sz="2950" spc="5" dirty="0">
                <a:latin typeface="Calibri"/>
                <a:cs typeface="Calibri"/>
              </a:rPr>
              <a:t>силиконовые </a:t>
            </a:r>
            <a:r>
              <a:rPr sz="2950" spc="-5" dirty="0">
                <a:latin typeface="Calibri"/>
                <a:cs typeface="Calibri"/>
              </a:rPr>
              <a:t>блоки, </a:t>
            </a:r>
            <a:r>
              <a:rPr sz="2950" spc="5" dirty="0">
                <a:latin typeface="Calibri"/>
                <a:cs typeface="Calibri"/>
              </a:rPr>
              <a:t>а  при </a:t>
            </a:r>
            <a:r>
              <a:rPr sz="2950" spc="-10" dirty="0">
                <a:latin typeface="Calibri"/>
                <a:cs typeface="Calibri"/>
              </a:rPr>
              <a:t>необходимости </a:t>
            </a:r>
            <a:r>
              <a:rPr sz="2950" spc="-5" dirty="0">
                <a:latin typeface="Calibri"/>
                <a:cs typeface="Calibri"/>
              </a:rPr>
              <a:t>определения </a:t>
            </a:r>
            <a:r>
              <a:rPr sz="2950" dirty="0">
                <a:latin typeface="Calibri"/>
                <a:cs typeface="Calibri"/>
              </a:rPr>
              <a:t>центрального  </a:t>
            </a:r>
            <a:r>
              <a:rPr sz="2950" spc="5" dirty="0">
                <a:latin typeface="Calibri"/>
                <a:cs typeface="Calibri"/>
              </a:rPr>
              <a:t>соотношения </a:t>
            </a:r>
            <a:r>
              <a:rPr sz="2950" spc="-5" dirty="0">
                <a:latin typeface="Calibri"/>
                <a:cs typeface="Calibri"/>
              </a:rPr>
              <a:t>челюстей изготавливаются  </a:t>
            </a:r>
            <a:r>
              <a:rPr sz="2950" dirty="0">
                <a:latin typeface="Calibri"/>
                <a:cs typeface="Calibri"/>
              </a:rPr>
              <a:t>восковые </a:t>
            </a:r>
            <a:r>
              <a:rPr sz="2950" spc="5" dirty="0">
                <a:latin typeface="Calibri"/>
                <a:cs typeface="Calibri"/>
              </a:rPr>
              <a:t>базисы с </a:t>
            </a:r>
            <a:r>
              <a:rPr sz="2950" spc="10" dirty="0">
                <a:latin typeface="Calibri"/>
                <a:cs typeface="Calibri"/>
              </a:rPr>
              <a:t>окклюзионными </a:t>
            </a:r>
            <a:r>
              <a:rPr sz="2950" dirty="0">
                <a:latin typeface="Calibri"/>
                <a:cs typeface="Calibri"/>
              </a:rPr>
              <a:t>валиками.</a:t>
            </a:r>
            <a:endParaRPr sz="295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787900" y="4326890"/>
            <a:ext cx="3891279" cy="24193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05B007F-3FFA-2347-B7C9-52194C88C367}"/>
              </a:ext>
            </a:extLst>
          </p:cNvPr>
          <p:cNvSpPr txBox="1"/>
          <p:nvPr/>
        </p:nvSpPr>
        <p:spPr>
          <a:xfrm>
            <a:off x="2031999" y="5351899"/>
            <a:ext cx="27559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Силиконовые блоки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634489"/>
            <a:ext cx="8029575" cy="410654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330835" marR="5080" indent="-318770">
              <a:lnSpc>
                <a:spcPct val="100899"/>
              </a:lnSpc>
              <a:spcBef>
                <a:spcPts val="85"/>
              </a:spcBef>
              <a:buFont typeface="Arial"/>
              <a:buChar char="•"/>
              <a:tabLst>
                <a:tab pos="330835" algn="l"/>
                <a:tab pos="331470" algn="l"/>
              </a:tabLst>
            </a:pPr>
            <a:r>
              <a:rPr sz="2950" spc="10" dirty="0">
                <a:latin typeface="Calibri"/>
                <a:cs typeface="Calibri"/>
              </a:rPr>
              <a:t>Для </a:t>
            </a:r>
            <a:r>
              <a:rPr sz="2950" spc="-5" dirty="0">
                <a:latin typeface="Calibri"/>
                <a:cs typeface="Calibri"/>
              </a:rPr>
              <a:t>предотвращения </a:t>
            </a:r>
            <a:r>
              <a:rPr sz="2950" spc="5" dirty="0">
                <a:latin typeface="Calibri"/>
                <a:cs typeface="Calibri"/>
              </a:rPr>
              <a:t>развития </a:t>
            </a:r>
            <a:r>
              <a:rPr sz="2950" dirty="0">
                <a:latin typeface="Calibri"/>
                <a:cs typeface="Calibri"/>
              </a:rPr>
              <a:t>воспалительных  процессов </a:t>
            </a:r>
            <a:r>
              <a:rPr sz="2950" spc="5" dirty="0">
                <a:latin typeface="Calibri"/>
                <a:cs typeface="Calibri"/>
              </a:rPr>
              <a:t>в </a:t>
            </a:r>
            <a:r>
              <a:rPr sz="2950" dirty="0">
                <a:latin typeface="Calibri"/>
                <a:cs typeface="Calibri"/>
              </a:rPr>
              <a:t>тканях </a:t>
            </a:r>
            <a:r>
              <a:rPr sz="2950" spc="5" dirty="0">
                <a:latin typeface="Calibri"/>
                <a:cs typeface="Calibri"/>
              </a:rPr>
              <a:t>травмированного при  препарировании </a:t>
            </a:r>
            <a:r>
              <a:rPr sz="2950" dirty="0">
                <a:latin typeface="Calibri"/>
                <a:cs typeface="Calibri"/>
              </a:rPr>
              <a:t>краевого </a:t>
            </a:r>
            <a:r>
              <a:rPr sz="2950" spc="-5" dirty="0">
                <a:latin typeface="Calibri"/>
                <a:cs typeface="Calibri"/>
              </a:rPr>
              <a:t>пародонта  </a:t>
            </a:r>
            <a:r>
              <a:rPr sz="2950" dirty="0">
                <a:latin typeface="Calibri"/>
                <a:cs typeface="Calibri"/>
              </a:rPr>
              <a:t>назначается противовоспалительная  регенерирующая терапия, </a:t>
            </a:r>
            <a:r>
              <a:rPr sz="2950" spc="10" dirty="0">
                <a:latin typeface="Calibri"/>
                <a:cs typeface="Calibri"/>
              </a:rPr>
              <a:t>включающая  </a:t>
            </a:r>
            <a:r>
              <a:rPr sz="2950" spc="-5" dirty="0">
                <a:latin typeface="Calibri"/>
                <a:cs typeface="Calibri"/>
              </a:rPr>
              <a:t>полоскания </a:t>
            </a:r>
            <a:r>
              <a:rPr sz="2950" dirty="0">
                <a:latin typeface="Calibri"/>
                <a:cs typeface="Calibri"/>
              </a:rPr>
              <a:t>полости </a:t>
            </a:r>
            <a:r>
              <a:rPr sz="2950" spc="5" dirty="0">
                <a:latin typeface="Calibri"/>
                <a:cs typeface="Calibri"/>
              </a:rPr>
              <a:t>рта </a:t>
            </a:r>
            <a:r>
              <a:rPr sz="2950" dirty="0">
                <a:latin typeface="Calibri"/>
                <a:cs typeface="Calibri"/>
              </a:rPr>
              <a:t>настойками </a:t>
            </a:r>
            <a:r>
              <a:rPr sz="2950" spc="-5" dirty="0">
                <a:latin typeface="Calibri"/>
                <a:cs typeface="Calibri"/>
              </a:rPr>
              <a:t>коры </a:t>
            </a:r>
            <a:r>
              <a:rPr sz="2950" dirty="0">
                <a:latin typeface="Calibri"/>
                <a:cs typeface="Calibri"/>
              </a:rPr>
              <a:t>дуба,  </a:t>
            </a:r>
            <a:r>
              <a:rPr sz="2950" spc="10" dirty="0">
                <a:latin typeface="Calibri"/>
                <a:cs typeface="Calibri"/>
              </a:rPr>
              <a:t>ромашки и шалфея. </a:t>
            </a:r>
            <a:r>
              <a:rPr sz="2950" spc="5" dirty="0">
                <a:latin typeface="Calibri"/>
                <a:cs typeface="Calibri"/>
              </a:rPr>
              <a:t>Препарированный </a:t>
            </a:r>
            <a:r>
              <a:rPr sz="2950" dirty="0">
                <a:latin typeface="Calibri"/>
                <a:cs typeface="Calibri"/>
              </a:rPr>
              <a:t>дентин  </a:t>
            </a:r>
            <a:r>
              <a:rPr sz="2950" spc="-5" dirty="0">
                <a:latin typeface="Calibri"/>
                <a:cs typeface="Calibri"/>
              </a:rPr>
              <a:t>перед </a:t>
            </a:r>
            <a:r>
              <a:rPr sz="2950" dirty="0">
                <a:latin typeface="Calibri"/>
                <a:cs typeface="Calibri"/>
              </a:rPr>
              <a:t>фиксацией </a:t>
            </a:r>
            <a:r>
              <a:rPr sz="2950" spc="10" dirty="0">
                <a:latin typeface="Calibri"/>
                <a:cs typeface="Calibri"/>
              </a:rPr>
              <a:t>провизорных </a:t>
            </a:r>
            <a:r>
              <a:rPr sz="2950" dirty="0">
                <a:latin typeface="Calibri"/>
                <a:cs typeface="Calibri"/>
              </a:rPr>
              <a:t>коронок  обязательно </a:t>
            </a:r>
            <a:r>
              <a:rPr sz="2950" spc="5" dirty="0">
                <a:latin typeface="Calibri"/>
                <a:cs typeface="Calibri"/>
              </a:rPr>
              <a:t>обрабатывают</a:t>
            </a:r>
            <a:r>
              <a:rPr sz="2950" spc="-15" dirty="0">
                <a:latin typeface="Calibri"/>
                <a:cs typeface="Calibri"/>
              </a:rPr>
              <a:t> </a:t>
            </a:r>
            <a:r>
              <a:rPr sz="2950" spc="5" dirty="0">
                <a:latin typeface="Calibri"/>
                <a:cs typeface="Calibri"/>
              </a:rPr>
              <a:t>десенситайзером.</a:t>
            </a:r>
            <a:endParaRPr sz="29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83360" y="223520"/>
            <a:ext cx="606615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5" dirty="0"/>
              <a:t>Наложение </a:t>
            </a:r>
            <a:r>
              <a:rPr dirty="0"/>
              <a:t>и</a:t>
            </a:r>
            <a:r>
              <a:rPr spc="-70" dirty="0"/>
              <a:t> </a:t>
            </a:r>
            <a:r>
              <a:rPr spc="-10" dirty="0"/>
              <a:t>припасовка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013460"/>
            <a:ext cx="7987030" cy="52514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494030">
              <a:lnSpc>
                <a:spcPct val="101600"/>
              </a:lnSpc>
              <a:spcBef>
                <a:spcPts val="90"/>
              </a:spcBef>
            </a:pPr>
            <a:r>
              <a:rPr sz="2050" spc="5" dirty="0">
                <a:latin typeface="Calibri"/>
                <a:cs typeface="Calibri"/>
              </a:rPr>
              <a:t>Наложение </a:t>
            </a:r>
            <a:r>
              <a:rPr sz="2050" spc="15" dirty="0">
                <a:latin typeface="Calibri"/>
                <a:cs typeface="Calibri"/>
              </a:rPr>
              <a:t>и </a:t>
            </a:r>
            <a:r>
              <a:rPr sz="2050" spc="5" dirty="0">
                <a:latin typeface="Calibri"/>
                <a:cs typeface="Calibri"/>
              </a:rPr>
              <a:t>припасовка </a:t>
            </a:r>
            <a:r>
              <a:rPr sz="2050" spc="-5" dirty="0">
                <a:latin typeface="Calibri"/>
                <a:cs typeface="Calibri"/>
              </a:rPr>
              <a:t>каркаса </a:t>
            </a:r>
            <a:r>
              <a:rPr sz="2050" spc="5" dirty="0">
                <a:latin typeface="Calibri"/>
                <a:cs typeface="Calibri"/>
              </a:rPr>
              <a:t>мостовидного </a:t>
            </a:r>
            <a:r>
              <a:rPr sz="2050" dirty="0">
                <a:latin typeface="Calibri"/>
                <a:cs typeface="Calibri"/>
              </a:rPr>
              <a:t>протеза </a:t>
            </a:r>
            <a:r>
              <a:rPr sz="2050" spc="5" dirty="0">
                <a:latin typeface="Calibri"/>
                <a:cs typeface="Calibri"/>
              </a:rPr>
              <a:t>включает  </a:t>
            </a:r>
            <a:r>
              <a:rPr sz="2050" dirty="0">
                <a:latin typeface="Calibri"/>
                <a:cs typeface="Calibri"/>
              </a:rPr>
              <a:t>следующие</a:t>
            </a:r>
            <a:r>
              <a:rPr sz="2050" spc="-5" dirty="0">
                <a:latin typeface="Calibri"/>
                <a:cs typeface="Calibri"/>
              </a:rPr>
              <a:t> </a:t>
            </a:r>
            <a:r>
              <a:rPr sz="2050" spc="5" dirty="0">
                <a:latin typeface="Calibri"/>
                <a:cs typeface="Calibri"/>
              </a:rPr>
              <a:t>этапы.</a:t>
            </a:r>
            <a:endParaRPr sz="2050">
              <a:latin typeface="Calibri"/>
              <a:cs typeface="Calibri"/>
            </a:endParaRPr>
          </a:p>
          <a:p>
            <a:pPr marL="12700" marR="5080">
              <a:lnSpc>
                <a:spcPct val="117900"/>
              </a:lnSpc>
              <a:spcBef>
                <a:spcPts val="10"/>
              </a:spcBef>
              <a:buFont typeface="Arial"/>
              <a:buChar char="•"/>
              <a:tabLst>
                <a:tab pos="234315" algn="l"/>
                <a:tab pos="234950" algn="l"/>
              </a:tabLst>
            </a:pPr>
            <a:r>
              <a:rPr sz="2050" spc="10" dirty="0">
                <a:latin typeface="Calibri"/>
                <a:cs typeface="Calibri"/>
              </a:rPr>
              <a:t>Внешнюю </a:t>
            </a:r>
            <a:r>
              <a:rPr sz="2050" spc="5" dirty="0">
                <a:latin typeface="Calibri"/>
                <a:cs typeface="Calibri"/>
              </a:rPr>
              <a:t>оценку </a:t>
            </a:r>
            <a:r>
              <a:rPr sz="2050" dirty="0">
                <a:latin typeface="Calibri"/>
                <a:cs typeface="Calibri"/>
              </a:rPr>
              <a:t>качества изготовления </a:t>
            </a:r>
            <a:r>
              <a:rPr sz="2050" spc="10" dirty="0">
                <a:latin typeface="Calibri"/>
                <a:cs typeface="Calibri"/>
              </a:rPr>
              <a:t>на </a:t>
            </a:r>
            <a:r>
              <a:rPr sz="2050" spc="-10" dirty="0">
                <a:latin typeface="Calibri"/>
                <a:cs typeface="Calibri"/>
              </a:rPr>
              <a:t>моделях </a:t>
            </a:r>
            <a:r>
              <a:rPr sz="2050" spc="10" dirty="0">
                <a:latin typeface="Calibri"/>
                <a:cs typeface="Calibri"/>
              </a:rPr>
              <a:t>в </a:t>
            </a:r>
            <a:r>
              <a:rPr sz="2050" dirty="0">
                <a:latin typeface="Calibri"/>
                <a:cs typeface="Calibri"/>
              </a:rPr>
              <a:t>артикуляторе.  Припасовку, </a:t>
            </a:r>
            <a:r>
              <a:rPr sz="2050" spc="10" dirty="0">
                <a:latin typeface="Calibri"/>
                <a:cs typeface="Calibri"/>
              </a:rPr>
              <a:t>обращая </a:t>
            </a:r>
            <a:r>
              <a:rPr sz="2050" spc="5" dirty="0">
                <a:latin typeface="Calibri"/>
                <a:cs typeface="Calibri"/>
              </a:rPr>
              <a:t>особое</a:t>
            </a:r>
            <a:r>
              <a:rPr sz="2050" spc="-20" dirty="0">
                <a:latin typeface="Calibri"/>
                <a:cs typeface="Calibri"/>
              </a:rPr>
              <a:t> </a:t>
            </a:r>
            <a:r>
              <a:rPr sz="2050" spc="10" dirty="0">
                <a:latin typeface="Calibri"/>
                <a:cs typeface="Calibri"/>
              </a:rPr>
              <a:t>внимание:</a:t>
            </a:r>
            <a:endParaRPr sz="2050">
              <a:latin typeface="Calibri"/>
              <a:cs typeface="Calibri"/>
            </a:endParaRPr>
          </a:p>
          <a:p>
            <a:pPr marL="234950" marR="481330" indent="-222250">
              <a:lnSpc>
                <a:spcPct val="101600"/>
              </a:lnSpc>
              <a:spcBef>
                <a:spcPts val="409"/>
              </a:spcBef>
              <a:buFont typeface="Arial"/>
              <a:buChar char="•"/>
              <a:tabLst>
                <a:tab pos="234315" algn="l"/>
                <a:tab pos="234950" algn="l"/>
              </a:tabLst>
            </a:pPr>
            <a:r>
              <a:rPr sz="2050" spc="15" dirty="0">
                <a:latin typeface="Calibri"/>
                <a:cs typeface="Calibri"/>
              </a:rPr>
              <a:t>на </a:t>
            </a:r>
            <a:r>
              <a:rPr sz="2050" spc="5" dirty="0">
                <a:latin typeface="Calibri"/>
                <a:cs typeface="Calibri"/>
              </a:rPr>
              <a:t>точность прилегания </a:t>
            </a:r>
            <a:r>
              <a:rPr sz="2050" spc="-5" dirty="0">
                <a:latin typeface="Calibri"/>
                <a:cs typeface="Calibri"/>
              </a:rPr>
              <a:t>каркаса </a:t>
            </a:r>
            <a:r>
              <a:rPr sz="2050" spc="10" dirty="0">
                <a:latin typeface="Calibri"/>
                <a:cs typeface="Calibri"/>
              </a:rPr>
              <a:t>в пришеечной </a:t>
            </a:r>
            <a:r>
              <a:rPr sz="2050" dirty="0">
                <a:latin typeface="Calibri"/>
                <a:cs typeface="Calibri"/>
              </a:rPr>
              <a:t>области </a:t>
            </a:r>
            <a:r>
              <a:rPr sz="2050" spc="5" dirty="0">
                <a:latin typeface="Calibri"/>
                <a:cs typeface="Calibri"/>
              </a:rPr>
              <a:t>(краевое  прилегание);</a:t>
            </a:r>
            <a:endParaRPr sz="2050">
              <a:latin typeface="Calibri"/>
              <a:cs typeface="Calibri"/>
            </a:endParaRPr>
          </a:p>
          <a:p>
            <a:pPr marL="234950" indent="-222250">
              <a:lnSpc>
                <a:spcPct val="100000"/>
              </a:lnSpc>
              <a:spcBef>
                <a:spcPts val="440"/>
              </a:spcBef>
              <a:buFont typeface="Arial"/>
              <a:buChar char="•"/>
              <a:tabLst>
                <a:tab pos="234315" algn="l"/>
                <a:tab pos="234950" algn="l"/>
              </a:tabLst>
            </a:pPr>
            <a:r>
              <a:rPr sz="2050" dirty="0">
                <a:latin typeface="Calibri"/>
                <a:cs typeface="Calibri"/>
              </a:rPr>
              <a:t>отсутствие </a:t>
            </a:r>
            <a:r>
              <a:rPr sz="2050" spc="5" dirty="0">
                <a:latin typeface="Calibri"/>
                <a:cs typeface="Calibri"/>
              </a:rPr>
              <a:t>зазора </a:t>
            </a:r>
            <a:r>
              <a:rPr sz="2050" dirty="0">
                <a:latin typeface="Calibri"/>
                <a:cs typeface="Calibri"/>
              </a:rPr>
              <a:t>между </a:t>
            </a:r>
            <a:r>
              <a:rPr sz="2050" spc="5" dirty="0">
                <a:latin typeface="Calibri"/>
                <a:cs typeface="Calibri"/>
              </a:rPr>
              <a:t>краем </a:t>
            </a:r>
            <a:r>
              <a:rPr sz="2050" dirty="0">
                <a:latin typeface="Calibri"/>
                <a:cs typeface="Calibri"/>
              </a:rPr>
              <a:t>коронки </a:t>
            </a:r>
            <a:r>
              <a:rPr sz="2050" spc="15" dirty="0">
                <a:latin typeface="Calibri"/>
                <a:cs typeface="Calibri"/>
              </a:rPr>
              <a:t>и </a:t>
            </a:r>
            <a:r>
              <a:rPr sz="2050" spc="-20" dirty="0">
                <a:latin typeface="Calibri"/>
                <a:cs typeface="Calibri"/>
              </a:rPr>
              <a:t>культей </a:t>
            </a:r>
            <a:r>
              <a:rPr sz="2050" dirty="0">
                <a:latin typeface="Calibri"/>
                <a:cs typeface="Calibri"/>
              </a:rPr>
              <a:t>зуба;</a:t>
            </a:r>
            <a:endParaRPr sz="2050">
              <a:latin typeface="Calibri"/>
              <a:cs typeface="Calibri"/>
            </a:endParaRPr>
          </a:p>
          <a:p>
            <a:pPr marL="234950" marR="406400" indent="-222250">
              <a:lnSpc>
                <a:spcPct val="101600"/>
              </a:lnSpc>
              <a:spcBef>
                <a:spcPts val="409"/>
              </a:spcBef>
              <a:buFont typeface="Arial"/>
              <a:buChar char="•"/>
              <a:tabLst>
                <a:tab pos="234315" algn="l"/>
                <a:tab pos="234950" algn="l"/>
              </a:tabLst>
            </a:pPr>
            <a:r>
              <a:rPr sz="2050" dirty="0">
                <a:latin typeface="Calibri"/>
                <a:cs typeface="Calibri"/>
              </a:rPr>
              <a:t>соответствие </a:t>
            </a:r>
            <a:r>
              <a:rPr sz="2050" spc="5" dirty="0">
                <a:latin typeface="Calibri"/>
                <a:cs typeface="Calibri"/>
              </a:rPr>
              <a:t>контура </a:t>
            </a:r>
            <a:r>
              <a:rPr sz="2050" spc="10" dirty="0">
                <a:latin typeface="Calibri"/>
                <a:cs typeface="Calibri"/>
              </a:rPr>
              <a:t>края опорной </a:t>
            </a:r>
            <a:r>
              <a:rPr sz="2050" spc="5" dirty="0">
                <a:latin typeface="Calibri"/>
                <a:cs typeface="Calibri"/>
              </a:rPr>
              <a:t>коронки </a:t>
            </a:r>
            <a:r>
              <a:rPr sz="2050" dirty="0">
                <a:latin typeface="Calibri"/>
                <a:cs typeface="Calibri"/>
              </a:rPr>
              <a:t>контурам </a:t>
            </a:r>
            <a:r>
              <a:rPr sz="2050" spc="5" dirty="0">
                <a:latin typeface="Calibri"/>
                <a:cs typeface="Calibri"/>
              </a:rPr>
              <a:t>десневого  </a:t>
            </a:r>
            <a:r>
              <a:rPr sz="2050" spc="10" dirty="0">
                <a:latin typeface="Calibri"/>
                <a:cs typeface="Calibri"/>
              </a:rPr>
              <a:t>края;</a:t>
            </a:r>
            <a:endParaRPr sz="2050">
              <a:latin typeface="Calibri"/>
              <a:cs typeface="Calibri"/>
            </a:endParaRPr>
          </a:p>
          <a:p>
            <a:pPr marL="234950" indent="-222250">
              <a:lnSpc>
                <a:spcPct val="100000"/>
              </a:lnSpc>
              <a:spcBef>
                <a:spcPts val="450"/>
              </a:spcBef>
              <a:buFont typeface="Arial"/>
              <a:buChar char="•"/>
              <a:tabLst>
                <a:tab pos="234315" algn="l"/>
                <a:tab pos="234950" algn="l"/>
              </a:tabLst>
            </a:pPr>
            <a:r>
              <a:rPr sz="2050" spc="5" dirty="0">
                <a:latin typeface="Calibri"/>
                <a:cs typeface="Calibri"/>
              </a:rPr>
              <a:t>степень </a:t>
            </a:r>
            <a:r>
              <a:rPr sz="2050" dirty="0">
                <a:latin typeface="Calibri"/>
                <a:cs typeface="Calibri"/>
              </a:rPr>
              <a:t>погружения </a:t>
            </a:r>
            <a:r>
              <a:rPr sz="2050" spc="10" dirty="0">
                <a:latin typeface="Calibri"/>
                <a:cs typeface="Calibri"/>
              </a:rPr>
              <a:t>края </a:t>
            </a:r>
            <a:r>
              <a:rPr sz="2050" dirty="0">
                <a:latin typeface="Calibri"/>
                <a:cs typeface="Calibri"/>
              </a:rPr>
              <a:t>коронки </a:t>
            </a:r>
            <a:r>
              <a:rPr sz="2050" spc="10" dirty="0">
                <a:latin typeface="Calibri"/>
                <a:cs typeface="Calibri"/>
              </a:rPr>
              <a:t>в </a:t>
            </a:r>
            <a:r>
              <a:rPr sz="2050" spc="5" dirty="0">
                <a:latin typeface="Calibri"/>
                <a:cs typeface="Calibri"/>
              </a:rPr>
              <a:t>десневую</a:t>
            </a:r>
            <a:r>
              <a:rPr sz="2050" spc="-20" dirty="0">
                <a:latin typeface="Calibri"/>
                <a:cs typeface="Calibri"/>
              </a:rPr>
              <a:t> </a:t>
            </a:r>
            <a:r>
              <a:rPr sz="2050" dirty="0">
                <a:latin typeface="Calibri"/>
                <a:cs typeface="Calibri"/>
              </a:rPr>
              <a:t>борозду;</a:t>
            </a:r>
            <a:endParaRPr sz="2050">
              <a:latin typeface="Calibri"/>
              <a:cs typeface="Calibri"/>
            </a:endParaRPr>
          </a:p>
          <a:p>
            <a:pPr marL="234950" marR="573405" indent="-222250">
              <a:lnSpc>
                <a:spcPct val="101600"/>
              </a:lnSpc>
              <a:spcBef>
                <a:spcPts val="400"/>
              </a:spcBef>
              <a:buFont typeface="Arial"/>
              <a:buChar char="•"/>
              <a:tabLst>
                <a:tab pos="234315" algn="l"/>
                <a:tab pos="234950" algn="l"/>
              </a:tabLst>
            </a:pPr>
            <a:r>
              <a:rPr sz="2050" spc="5" dirty="0">
                <a:latin typeface="Calibri"/>
                <a:cs typeface="Calibri"/>
              </a:rPr>
              <a:t>аппроксимальные контакты, </a:t>
            </a:r>
            <a:r>
              <a:rPr sz="2050" spc="10" dirty="0">
                <a:latin typeface="Calibri"/>
                <a:cs typeface="Calibri"/>
              </a:rPr>
              <a:t>окклюзионные </a:t>
            </a:r>
            <a:r>
              <a:rPr sz="2050" spc="5" dirty="0">
                <a:latin typeface="Calibri"/>
                <a:cs typeface="Calibri"/>
              </a:rPr>
              <a:t>контакты </a:t>
            </a:r>
            <a:r>
              <a:rPr sz="2050" spc="10" dirty="0">
                <a:latin typeface="Calibri"/>
                <a:cs typeface="Calibri"/>
              </a:rPr>
              <a:t>с </a:t>
            </a:r>
            <a:r>
              <a:rPr sz="2050" spc="5" dirty="0">
                <a:latin typeface="Calibri"/>
                <a:cs typeface="Calibri"/>
              </a:rPr>
              <a:t>зубами-  антагонистами;</a:t>
            </a:r>
            <a:endParaRPr sz="2050">
              <a:latin typeface="Calibri"/>
              <a:cs typeface="Calibri"/>
            </a:endParaRPr>
          </a:p>
          <a:p>
            <a:pPr marL="234950" indent="-222250">
              <a:lnSpc>
                <a:spcPct val="100000"/>
              </a:lnSpc>
              <a:spcBef>
                <a:spcPts val="450"/>
              </a:spcBef>
              <a:buFont typeface="Arial"/>
              <a:buChar char="•"/>
              <a:tabLst>
                <a:tab pos="234315" algn="l"/>
                <a:tab pos="234950" algn="l"/>
              </a:tabLst>
            </a:pPr>
            <a:r>
              <a:rPr sz="2050" spc="10" dirty="0">
                <a:latin typeface="Calibri"/>
                <a:cs typeface="Calibri"/>
              </a:rPr>
              <a:t>пространство </a:t>
            </a:r>
            <a:r>
              <a:rPr sz="2050" spc="-10" dirty="0">
                <a:latin typeface="Calibri"/>
                <a:cs typeface="Calibri"/>
              </a:rPr>
              <a:t>под </a:t>
            </a:r>
            <a:r>
              <a:rPr sz="2050" spc="5" dirty="0">
                <a:latin typeface="Calibri"/>
                <a:cs typeface="Calibri"/>
              </a:rPr>
              <a:t>промежуточной</a:t>
            </a:r>
            <a:r>
              <a:rPr sz="2050" spc="-5" dirty="0">
                <a:latin typeface="Calibri"/>
                <a:cs typeface="Calibri"/>
              </a:rPr>
              <a:t> </a:t>
            </a:r>
            <a:r>
              <a:rPr sz="2050" spc="5" dirty="0">
                <a:latin typeface="Calibri"/>
                <a:cs typeface="Calibri"/>
              </a:rPr>
              <a:t>частью.</a:t>
            </a:r>
            <a:endParaRPr sz="2050">
              <a:latin typeface="Calibri"/>
              <a:cs typeface="Calibri"/>
            </a:endParaRPr>
          </a:p>
          <a:p>
            <a:pPr marL="12700" marR="1363980">
              <a:lnSpc>
                <a:spcPct val="101200"/>
              </a:lnSpc>
              <a:spcBef>
                <a:spcPts val="420"/>
              </a:spcBef>
            </a:pPr>
            <a:r>
              <a:rPr sz="2050" spc="15" dirty="0">
                <a:latin typeface="Calibri"/>
                <a:cs typeface="Calibri"/>
              </a:rPr>
              <a:t>При </a:t>
            </a:r>
            <a:r>
              <a:rPr sz="2050" dirty="0">
                <a:latin typeface="Calibri"/>
                <a:cs typeface="Calibri"/>
              </a:rPr>
              <a:t>необходимости проводится </a:t>
            </a:r>
            <a:r>
              <a:rPr sz="2050" spc="5" dirty="0">
                <a:latin typeface="Calibri"/>
                <a:cs typeface="Calibri"/>
              </a:rPr>
              <a:t>коррекция </a:t>
            </a:r>
            <a:r>
              <a:rPr sz="2050" spc="10" dirty="0">
                <a:latin typeface="Calibri"/>
                <a:cs typeface="Calibri"/>
              </a:rPr>
              <a:t>окклюзионных  </a:t>
            </a:r>
            <a:r>
              <a:rPr sz="2050" spc="5" dirty="0">
                <a:latin typeface="Calibri"/>
                <a:cs typeface="Calibri"/>
              </a:rPr>
              <a:t>соотношений.</a:t>
            </a:r>
            <a:endParaRPr sz="20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49909" y="497840"/>
            <a:ext cx="803465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spc="-340" dirty="0">
                <a:latin typeface="Arial"/>
                <a:cs typeface="Arial"/>
              </a:rPr>
              <a:t>Фиксация </a:t>
            </a:r>
            <a:r>
              <a:rPr b="1" spc="-345" dirty="0">
                <a:latin typeface="Arial"/>
                <a:cs typeface="Arial"/>
              </a:rPr>
              <a:t>мостовидного</a:t>
            </a:r>
            <a:r>
              <a:rPr b="1" spc="-175" dirty="0">
                <a:latin typeface="Arial"/>
                <a:cs typeface="Arial"/>
              </a:rPr>
              <a:t> </a:t>
            </a:r>
            <a:r>
              <a:rPr b="1" spc="-325" dirty="0">
                <a:latin typeface="Arial"/>
                <a:cs typeface="Arial"/>
              </a:rPr>
              <a:t>протеза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633220"/>
            <a:ext cx="7441565" cy="29502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Calibri"/>
                <a:cs typeface="Calibri"/>
              </a:rPr>
              <a:t>На </a:t>
            </a:r>
            <a:r>
              <a:rPr sz="3200" spc="-10" dirty="0">
                <a:latin typeface="Calibri"/>
                <a:cs typeface="Calibri"/>
              </a:rPr>
              <a:t>последнем клиническом этапе </a:t>
            </a:r>
            <a:r>
              <a:rPr sz="3200" spc="-5" dirty="0">
                <a:latin typeface="Calibri"/>
                <a:cs typeface="Calibri"/>
              </a:rPr>
              <a:t>после  проверки </a:t>
            </a:r>
            <a:r>
              <a:rPr sz="3200" spc="-10" dirty="0">
                <a:latin typeface="Calibri"/>
                <a:cs typeface="Calibri"/>
              </a:rPr>
              <a:t>качества </a:t>
            </a:r>
            <a:r>
              <a:rPr sz="3200" spc="-15" dirty="0">
                <a:latin typeface="Calibri"/>
                <a:cs typeface="Calibri"/>
              </a:rPr>
              <a:t>его </a:t>
            </a:r>
            <a:r>
              <a:rPr sz="3200" spc="-10" dirty="0">
                <a:latin typeface="Calibri"/>
                <a:cs typeface="Calibri"/>
              </a:rPr>
              <a:t>дезинфицируют </a:t>
            </a:r>
            <a:r>
              <a:rPr sz="3200" dirty="0">
                <a:latin typeface="Calibri"/>
                <a:cs typeface="Calibri"/>
              </a:rPr>
              <a:t>и  </a:t>
            </a:r>
            <a:r>
              <a:rPr sz="3200" spc="-5" dirty="0">
                <a:latin typeface="Calibri"/>
                <a:cs typeface="Calibri"/>
              </a:rPr>
              <a:t>высушивают </a:t>
            </a:r>
            <a:r>
              <a:rPr sz="3200" spc="-20" dirty="0">
                <a:latin typeface="Calibri"/>
                <a:cs typeface="Calibri"/>
              </a:rPr>
              <a:t>воздухом </a:t>
            </a:r>
            <a:r>
              <a:rPr sz="3200" spc="-35" dirty="0">
                <a:latin typeface="Calibri"/>
                <a:cs typeface="Calibri"/>
              </a:rPr>
              <a:t>под </a:t>
            </a:r>
            <a:r>
              <a:rPr sz="3200" spc="-10" dirty="0">
                <a:latin typeface="Calibri"/>
                <a:cs typeface="Calibri"/>
              </a:rPr>
              <a:t>давлением.  </a:t>
            </a:r>
            <a:r>
              <a:rPr sz="3200" spc="-5" dirty="0">
                <a:latin typeface="Calibri"/>
                <a:cs typeface="Calibri"/>
              </a:rPr>
              <a:t>Зубы </a:t>
            </a:r>
            <a:r>
              <a:rPr sz="3200" spc="-15" dirty="0">
                <a:latin typeface="Calibri"/>
                <a:cs typeface="Calibri"/>
              </a:rPr>
              <a:t>изолируют </a:t>
            </a:r>
            <a:r>
              <a:rPr sz="3200" spc="-10" dirty="0">
                <a:latin typeface="Calibri"/>
                <a:cs typeface="Calibri"/>
              </a:rPr>
              <a:t>от </a:t>
            </a:r>
            <a:r>
              <a:rPr sz="3200" spc="-5" dirty="0">
                <a:latin typeface="Calibri"/>
                <a:cs typeface="Calibri"/>
              </a:rPr>
              <a:t>слюны ватными </a:t>
            </a:r>
            <a:r>
              <a:rPr sz="3200" spc="-10" dirty="0">
                <a:latin typeface="Calibri"/>
                <a:cs typeface="Calibri"/>
              </a:rPr>
              <a:t>или  бумажными валиками, </a:t>
            </a:r>
            <a:r>
              <a:rPr sz="3200" spc="-20" dirty="0">
                <a:latin typeface="Calibri"/>
                <a:cs typeface="Calibri"/>
              </a:rPr>
              <a:t>дезинфицируют,  </a:t>
            </a:r>
            <a:r>
              <a:rPr sz="3200" spc="-10" dirty="0">
                <a:latin typeface="Calibri"/>
                <a:cs typeface="Calibri"/>
              </a:rPr>
              <a:t>обезжиривают </a:t>
            </a:r>
            <a:r>
              <a:rPr sz="3200" dirty="0">
                <a:latin typeface="Calibri"/>
                <a:cs typeface="Calibri"/>
              </a:rPr>
              <a:t>и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высушивают.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3390" y="220979"/>
            <a:ext cx="8014970" cy="40620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8285" marR="5080" indent="-236220">
              <a:lnSpc>
                <a:spcPct val="100299"/>
              </a:lnSpc>
              <a:spcBef>
                <a:spcPts val="100"/>
              </a:spcBef>
              <a:buFont typeface="Arial"/>
              <a:buChar char="•"/>
              <a:tabLst>
                <a:tab pos="248285" algn="l"/>
                <a:tab pos="248920" algn="l"/>
              </a:tabLst>
            </a:pPr>
            <a:r>
              <a:rPr sz="2200" dirty="0">
                <a:latin typeface="Calibri"/>
                <a:cs typeface="Calibri"/>
              </a:rPr>
              <a:t>По известным правилам </a:t>
            </a:r>
            <a:r>
              <a:rPr sz="2200" spc="-5" dirty="0">
                <a:latin typeface="Calibri"/>
                <a:cs typeface="Calibri"/>
              </a:rPr>
              <a:t>замешивают фиксирующий материал  </a:t>
            </a:r>
            <a:r>
              <a:rPr sz="2200" spc="-10" dirty="0">
                <a:latin typeface="Calibri"/>
                <a:cs typeface="Calibri"/>
              </a:rPr>
              <a:t>жидкой консистенции, </a:t>
            </a:r>
            <a:r>
              <a:rPr sz="2200" spc="-15" dirty="0">
                <a:latin typeface="Calibri"/>
                <a:cs typeface="Calibri"/>
              </a:rPr>
              <a:t>что необходимо </a:t>
            </a:r>
            <a:r>
              <a:rPr sz="2200" dirty="0">
                <a:latin typeface="Calibri"/>
                <a:cs typeface="Calibri"/>
              </a:rPr>
              <a:t>для </a:t>
            </a:r>
            <a:r>
              <a:rPr sz="2200" spc="-10" dirty="0">
                <a:latin typeface="Calibri"/>
                <a:cs typeface="Calibri"/>
              </a:rPr>
              <a:t>свободного </a:t>
            </a:r>
            <a:r>
              <a:rPr sz="2200" spc="-15" dirty="0">
                <a:latin typeface="Calibri"/>
                <a:cs typeface="Calibri"/>
              </a:rPr>
              <a:t>выхода  </a:t>
            </a:r>
            <a:r>
              <a:rPr sz="2200" spc="-10" dirty="0">
                <a:latin typeface="Calibri"/>
                <a:cs typeface="Calibri"/>
              </a:rPr>
              <a:t>его излишков </a:t>
            </a:r>
            <a:r>
              <a:rPr sz="2200" spc="-15" dirty="0">
                <a:latin typeface="Calibri"/>
                <a:cs typeface="Calibri"/>
              </a:rPr>
              <a:t>из-под </a:t>
            </a:r>
            <a:r>
              <a:rPr sz="2200" dirty="0">
                <a:latin typeface="Calibri"/>
                <a:cs typeface="Calibri"/>
              </a:rPr>
              <a:t>краев </a:t>
            </a:r>
            <a:r>
              <a:rPr sz="2200" spc="-5" dirty="0">
                <a:latin typeface="Calibri"/>
                <a:cs typeface="Calibri"/>
              </a:rPr>
              <a:t>коронок. </a:t>
            </a:r>
            <a:r>
              <a:rPr sz="2200" spc="-10" dirty="0">
                <a:latin typeface="Calibri"/>
                <a:cs typeface="Calibri"/>
              </a:rPr>
              <a:t>Более </a:t>
            </a:r>
            <a:r>
              <a:rPr sz="2200" spc="-5" dirty="0">
                <a:latin typeface="Calibri"/>
                <a:cs typeface="Calibri"/>
              </a:rPr>
              <a:t>густая </a:t>
            </a:r>
            <a:r>
              <a:rPr sz="2200" spc="-10" dirty="0">
                <a:latin typeface="Calibri"/>
                <a:cs typeface="Calibri"/>
              </a:rPr>
              <a:t>консистенция  </a:t>
            </a:r>
            <a:r>
              <a:rPr sz="2200" spc="-5" dirty="0">
                <a:latin typeface="Calibri"/>
                <a:cs typeface="Calibri"/>
              </a:rPr>
              <a:t>цемента </a:t>
            </a:r>
            <a:r>
              <a:rPr sz="2200" spc="-15" dirty="0">
                <a:latin typeface="Calibri"/>
                <a:cs typeface="Calibri"/>
              </a:rPr>
              <a:t>может </a:t>
            </a:r>
            <a:r>
              <a:rPr sz="2200" dirty="0">
                <a:latin typeface="Calibri"/>
                <a:cs typeface="Calibri"/>
              </a:rPr>
              <a:t>быть </a:t>
            </a:r>
            <a:r>
              <a:rPr sz="2200" spc="-5" dirty="0">
                <a:latin typeface="Calibri"/>
                <a:cs typeface="Calibri"/>
              </a:rPr>
              <a:t>причиной </a:t>
            </a:r>
            <a:r>
              <a:rPr sz="2200" spc="-10" dirty="0">
                <a:latin typeface="Calibri"/>
                <a:cs typeface="Calibri"/>
              </a:rPr>
              <a:t>неполного наложения </a:t>
            </a:r>
            <a:r>
              <a:rPr sz="2200" spc="-5" dirty="0">
                <a:latin typeface="Calibri"/>
                <a:cs typeface="Calibri"/>
              </a:rPr>
              <a:t>протеза.  Фиксирующим материалом </a:t>
            </a:r>
            <a:r>
              <a:rPr sz="2200" spc="-10" dirty="0">
                <a:latin typeface="Calibri"/>
                <a:cs typeface="Calibri"/>
              </a:rPr>
              <a:t>заполняют </a:t>
            </a:r>
            <a:r>
              <a:rPr sz="2200" dirty="0">
                <a:latin typeface="Calibri"/>
                <a:cs typeface="Calibri"/>
              </a:rPr>
              <a:t>примерно треть </a:t>
            </a:r>
            <a:r>
              <a:rPr sz="2200" spc="-10" dirty="0">
                <a:latin typeface="Calibri"/>
                <a:cs typeface="Calibri"/>
              </a:rPr>
              <a:t>коронок,  </a:t>
            </a:r>
            <a:r>
              <a:rPr sz="2200" dirty="0">
                <a:latin typeface="Calibri"/>
                <a:cs typeface="Calibri"/>
              </a:rPr>
              <a:t>обмазывая им </a:t>
            </a:r>
            <a:r>
              <a:rPr sz="2200" spc="-5" dirty="0">
                <a:latin typeface="Calibri"/>
                <a:cs typeface="Calibri"/>
              </a:rPr>
              <a:t>их стенки. </a:t>
            </a:r>
            <a:r>
              <a:rPr sz="2200" spc="-10" dirty="0">
                <a:latin typeface="Calibri"/>
                <a:cs typeface="Calibri"/>
              </a:rPr>
              <a:t>Протез </a:t>
            </a:r>
            <a:r>
              <a:rPr sz="2200" dirty="0">
                <a:latin typeface="Calibri"/>
                <a:cs typeface="Calibri"/>
              </a:rPr>
              <a:t>накладывают на </a:t>
            </a:r>
            <a:r>
              <a:rPr sz="2200" spc="-5" dirty="0">
                <a:latin typeface="Calibri"/>
                <a:cs typeface="Calibri"/>
              </a:rPr>
              <a:t>зубы </a:t>
            </a:r>
            <a:r>
              <a:rPr sz="2200" spc="5" dirty="0">
                <a:latin typeface="Calibri"/>
                <a:cs typeface="Calibri"/>
              </a:rPr>
              <a:t>и </a:t>
            </a:r>
            <a:r>
              <a:rPr sz="2200" spc="-5" dirty="0">
                <a:latin typeface="Calibri"/>
                <a:cs typeface="Calibri"/>
              </a:rPr>
              <a:t>просят  </a:t>
            </a:r>
            <a:r>
              <a:rPr sz="2200" spc="-10" dirty="0">
                <a:latin typeface="Calibri"/>
                <a:cs typeface="Calibri"/>
              </a:rPr>
              <a:t>больного </a:t>
            </a:r>
            <a:r>
              <a:rPr sz="2200" spc="-5" dirty="0">
                <a:latin typeface="Calibri"/>
                <a:cs typeface="Calibri"/>
              </a:rPr>
              <a:t>сомкнуть </a:t>
            </a:r>
            <a:r>
              <a:rPr sz="2200" dirty="0">
                <a:latin typeface="Calibri"/>
                <a:cs typeface="Calibri"/>
              </a:rPr>
              <a:t>зубы в </a:t>
            </a:r>
            <a:r>
              <a:rPr sz="2200" spc="-5" dirty="0">
                <a:latin typeface="Calibri"/>
                <a:cs typeface="Calibri"/>
              </a:rPr>
              <a:t>центральной окклюзии.  </a:t>
            </a:r>
            <a:r>
              <a:rPr sz="2200" spc="-10" dirty="0">
                <a:latin typeface="Calibri"/>
                <a:cs typeface="Calibri"/>
              </a:rPr>
              <a:t>Затвердевший </a:t>
            </a:r>
            <a:r>
              <a:rPr sz="2200" spc="-5" dirty="0">
                <a:latin typeface="Calibri"/>
                <a:cs typeface="Calibri"/>
              </a:rPr>
              <a:t>материал </a:t>
            </a:r>
            <a:r>
              <a:rPr sz="2200" spc="-10" dirty="0">
                <a:latin typeface="Calibri"/>
                <a:cs typeface="Calibri"/>
              </a:rPr>
              <a:t>осторожно </a:t>
            </a:r>
            <a:r>
              <a:rPr sz="2200" spc="-30" dirty="0">
                <a:latin typeface="Calibri"/>
                <a:cs typeface="Calibri"/>
              </a:rPr>
              <a:t>удаляют, </a:t>
            </a:r>
            <a:r>
              <a:rPr sz="2200" dirty="0">
                <a:latin typeface="Calibri"/>
                <a:cs typeface="Calibri"/>
              </a:rPr>
              <a:t>избегая  </a:t>
            </a:r>
            <a:r>
              <a:rPr sz="2200" spc="-5" dirty="0">
                <a:latin typeface="Calibri"/>
                <a:cs typeface="Calibri"/>
              </a:rPr>
              <a:t>повреждения краевого </a:t>
            </a:r>
            <a:r>
              <a:rPr sz="2200" spc="-10" dirty="0">
                <a:latin typeface="Calibri"/>
                <a:cs typeface="Calibri"/>
              </a:rPr>
              <a:t>пародонта. </a:t>
            </a:r>
            <a:r>
              <a:rPr sz="2200" dirty="0">
                <a:latin typeface="Calibri"/>
                <a:cs typeface="Calibri"/>
              </a:rPr>
              <a:t>Особое </a:t>
            </a:r>
            <a:r>
              <a:rPr sz="2200" spc="-5" dirty="0">
                <a:latin typeface="Calibri"/>
                <a:cs typeface="Calibri"/>
              </a:rPr>
              <a:t>внимание </a:t>
            </a:r>
            <a:r>
              <a:rPr sz="2200" spc="-25" dirty="0">
                <a:latin typeface="Calibri"/>
                <a:cs typeface="Calibri"/>
              </a:rPr>
              <a:t>уделяется  </a:t>
            </a:r>
            <a:r>
              <a:rPr sz="2200" spc="-15" dirty="0">
                <a:latin typeface="Calibri"/>
                <a:cs typeface="Calibri"/>
              </a:rPr>
              <a:t>удалению </a:t>
            </a:r>
            <a:r>
              <a:rPr sz="2200" spc="-5" dirty="0">
                <a:latin typeface="Calibri"/>
                <a:cs typeface="Calibri"/>
              </a:rPr>
              <a:t>избытков </a:t>
            </a:r>
            <a:r>
              <a:rPr sz="2200" spc="-10" dirty="0">
                <a:latin typeface="Calibri"/>
                <a:cs typeface="Calibri"/>
              </a:rPr>
              <a:t>фиксирующего </a:t>
            </a:r>
            <a:r>
              <a:rPr sz="2200" spc="-5" dirty="0">
                <a:latin typeface="Calibri"/>
                <a:cs typeface="Calibri"/>
              </a:rPr>
              <a:t>материала из </a:t>
            </a:r>
            <a:r>
              <a:rPr sz="2200" spc="-10" dirty="0">
                <a:latin typeface="Calibri"/>
                <a:cs typeface="Calibri"/>
              </a:rPr>
              <a:t>области  </a:t>
            </a:r>
            <a:r>
              <a:rPr sz="2200" spc="-5" dirty="0">
                <a:latin typeface="Calibri"/>
                <a:cs typeface="Calibri"/>
              </a:rPr>
              <a:t>десневого кармана </a:t>
            </a:r>
            <a:r>
              <a:rPr sz="2200" spc="5" dirty="0">
                <a:latin typeface="Calibri"/>
                <a:cs typeface="Calibri"/>
              </a:rPr>
              <a:t>и </a:t>
            </a:r>
            <a:r>
              <a:rPr sz="2200" dirty="0">
                <a:latin typeface="Calibri"/>
                <a:cs typeface="Calibri"/>
              </a:rPr>
              <a:t>промывной зоны </a:t>
            </a:r>
            <a:r>
              <a:rPr sz="2200" spc="-25" dirty="0">
                <a:latin typeface="Calibri"/>
                <a:cs typeface="Calibri"/>
              </a:rPr>
              <a:t>под </a:t>
            </a:r>
            <a:r>
              <a:rPr sz="2200" spc="-5" dirty="0">
                <a:latin typeface="Calibri"/>
                <a:cs typeface="Calibri"/>
              </a:rPr>
              <a:t>промежуточной  </a:t>
            </a:r>
            <a:r>
              <a:rPr sz="2200" dirty="0">
                <a:latin typeface="Calibri"/>
                <a:cs typeface="Calibri"/>
              </a:rPr>
              <a:t>частью </a:t>
            </a:r>
            <a:r>
              <a:rPr sz="2200" spc="-5" dirty="0">
                <a:latin typeface="Calibri"/>
                <a:cs typeface="Calibri"/>
              </a:rPr>
              <a:t>протеза.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324600" y="4488485"/>
            <a:ext cx="2519679" cy="19502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76912" y="4250877"/>
            <a:ext cx="2382519" cy="23825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CC0833F-0913-594D-8777-9AFA06EE425A}"/>
              </a:ext>
            </a:extLst>
          </p:cNvPr>
          <p:cNvSpPr txBox="1"/>
          <p:nvPr/>
        </p:nvSpPr>
        <p:spPr>
          <a:xfrm>
            <a:off x="3242294" y="5066366"/>
            <a:ext cx="31181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Материалы для фиксации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05329" y="497840"/>
            <a:ext cx="512762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Инструкции </a:t>
            </a:r>
            <a:r>
              <a:rPr spc="-5" dirty="0"/>
              <a:t>по</a:t>
            </a:r>
            <a:r>
              <a:rPr spc="-50" dirty="0"/>
              <a:t> </a:t>
            </a:r>
            <a:r>
              <a:rPr spc="-65" dirty="0"/>
              <a:t>уходу.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611629"/>
            <a:ext cx="16827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latin typeface="Arial"/>
                <a:cs typeface="Arial"/>
              </a:rPr>
              <a:t>•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78839" y="1633220"/>
            <a:ext cx="7584440" cy="29502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29539">
              <a:lnSpc>
                <a:spcPct val="100000"/>
              </a:lnSpc>
              <a:spcBef>
                <a:spcPts val="100"/>
              </a:spcBef>
            </a:pPr>
            <a:r>
              <a:rPr sz="3200" spc="-10" dirty="0">
                <a:latin typeface="Calibri"/>
                <a:cs typeface="Calibri"/>
              </a:rPr>
              <a:t>Инструктаж </a:t>
            </a:r>
            <a:r>
              <a:rPr sz="3200" spc="-5" dirty="0">
                <a:latin typeface="Calibri"/>
                <a:cs typeface="Calibri"/>
              </a:rPr>
              <a:t>пациента </a:t>
            </a:r>
            <a:r>
              <a:rPr sz="3200" dirty="0">
                <a:latin typeface="Calibri"/>
                <a:cs typeface="Calibri"/>
              </a:rPr>
              <a:t>по </a:t>
            </a:r>
            <a:r>
              <a:rPr sz="3200" spc="-5" dirty="0">
                <a:latin typeface="Calibri"/>
                <a:cs typeface="Calibri"/>
              </a:rPr>
              <a:t>правилам </a:t>
            </a:r>
            <a:r>
              <a:rPr sz="3200" spc="-35" dirty="0">
                <a:latin typeface="Calibri"/>
                <a:cs typeface="Calibri"/>
              </a:rPr>
              <a:t>ухода </a:t>
            </a:r>
            <a:r>
              <a:rPr sz="3200" dirty="0">
                <a:latin typeface="Calibri"/>
                <a:cs typeface="Calibri"/>
              </a:rPr>
              <a:t>и  </a:t>
            </a:r>
            <a:r>
              <a:rPr sz="3200" spc="-10" dirty="0">
                <a:latin typeface="Calibri"/>
                <a:cs typeface="Calibri"/>
              </a:rPr>
              <a:t>пользования протезом </a:t>
            </a:r>
            <a:r>
              <a:rPr sz="3200" dirty="0">
                <a:latin typeface="Calibri"/>
                <a:cs typeface="Calibri"/>
              </a:rPr>
              <a:t>и </a:t>
            </a:r>
            <a:r>
              <a:rPr sz="3200" spc="-10" dirty="0">
                <a:latin typeface="Calibri"/>
                <a:cs typeface="Calibri"/>
              </a:rPr>
              <a:t>указания </a:t>
            </a:r>
            <a:r>
              <a:rPr sz="3200" dirty="0">
                <a:latin typeface="Calibri"/>
                <a:cs typeface="Calibri"/>
              </a:rPr>
              <a:t>на  </a:t>
            </a:r>
            <a:r>
              <a:rPr sz="3200" spc="-20" dirty="0">
                <a:latin typeface="Calibri"/>
                <a:cs typeface="Calibri"/>
              </a:rPr>
              <a:t>необходимость </a:t>
            </a:r>
            <a:r>
              <a:rPr sz="3200" spc="-15" dirty="0">
                <a:latin typeface="Calibri"/>
                <a:cs typeface="Calibri"/>
              </a:rPr>
              <a:t>тщательной </a:t>
            </a:r>
            <a:r>
              <a:rPr sz="3200" spc="-5" dirty="0">
                <a:latin typeface="Calibri"/>
                <a:cs typeface="Calibri"/>
              </a:rPr>
              <a:t>чистки </a:t>
            </a:r>
            <a:r>
              <a:rPr sz="3200" spc="-10" dirty="0">
                <a:latin typeface="Calibri"/>
                <a:cs typeface="Calibri"/>
              </a:rPr>
              <a:t>зубов  </a:t>
            </a:r>
            <a:r>
              <a:rPr sz="3200" spc="-20" dirty="0">
                <a:latin typeface="Calibri"/>
                <a:cs typeface="Calibri"/>
              </a:rPr>
              <a:t>щеткой </a:t>
            </a:r>
            <a:r>
              <a:rPr sz="3200" dirty="0">
                <a:latin typeface="Calibri"/>
                <a:cs typeface="Calibri"/>
              </a:rPr>
              <a:t>и </a:t>
            </a:r>
            <a:r>
              <a:rPr sz="3200" spc="-10" dirty="0">
                <a:latin typeface="Calibri"/>
                <a:cs typeface="Calibri"/>
              </a:rPr>
              <a:t>пастой </a:t>
            </a:r>
            <a:r>
              <a:rPr sz="3200" spc="-5" dirty="0">
                <a:latin typeface="Calibri"/>
                <a:cs typeface="Calibri"/>
              </a:rPr>
              <a:t>два раза </a:t>
            </a:r>
            <a:r>
              <a:rPr sz="3200" dirty="0">
                <a:latin typeface="Calibri"/>
                <a:cs typeface="Calibri"/>
              </a:rPr>
              <a:t>в </a:t>
            </a:r>
            <a:r>
              <a:rPr sz="3200" spc="-10" dirty="0">
                <a:latin typeface="Calibri"/>
                <a:cs typeface="Calibri"/>
              </a:rPr>
              <a:t>день </a:t>
            </a:r>
            <a:r>
              <a:rPr sz="3200" dirty="0">
                <a:latin typeface="Calibri"/>
                <a:cs typeface="Calibri"/>
              </a:rPr>
              <a:t>и  </a:t>
            </a:r>
            <a:r>
              <a:rPr sz="3200" spc="-15" dirty="0">
                <a:latin typeface="Calibri"/>
                <a:cs typeface="Calibri"/>
              </a:rPr>
              <a:t>регулярного </a:t>
            </a:r>
            <a:r>
              <a:rPr sz="3200" spc="-5" dirty="0">
                <a:latin typeface="Calibri"/>
                <a:cs typeface="Calibri"/>
              </a:rPr>
              <a:t>посещения врача </a:t>
            </a:r>
            <a:r>
              <a:rPr sz="3200" spc="-30" dirty="0">
                <a:latin typeface="Calibri"/>
                <a:cs typeface="Calibri"/>
              </a:rPr>
              <a:t>один </a:t>
            </a:r>
            <a:r>
              <a:rPr sz="3200" spc="-5" dirty="0">
                <a:latin typeface="Calibri"/>
                <a:cs typeface="Calibri"/>
              </a:rPr>
              <a:t>раз </a:t>
            </a:r>
            <a:r>
              <a:rPr sz="3200" dirty="0">
                <a:latin typeface="Calibri"/>
                <a:cs typeface="Calibri"/>
              </a:rPr>
              <a:t>в 6  мес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48179" y="497840"/>
            <a:ext cx="511302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Клинический</a:t>
            </a:r>
            <a:r>
              <a:rPr spc="-90" dirty="0"/>
              <a:t> </a:t>
            </a:r>
            <a:r>
              <a:rPr spc="-5" dirty="0"/>
              <a:t>пример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633219"/>
            <a:ext cx="7936230" cy="43580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66700" marR="5080" indent="-254000">
              <a:lnSpc>
                <a:spcPct val="100800"/>
              </a:lnSpc>
              <a:spcBef>
                <a:spcPts val="95"/>
              </a:spcBef>
              <a:buFont typeface="Arial"/>
              <a:buChar char="•"/>
              <a:tabLst>
                <a:tab pos="266065" algn="l"/>
                <a:tab pos="266700" algn="l"/>
              </a:tabLst>
            </a:pPr>
            <a:r>
              <a:rPr sz="2350" dirty="0">
                <a:latin typeface="Calibri"/>
                <a:cs typeface="Calibri"/>
              </a:rPr>
              <a:t>Пациент К. </a:t>
            </a:r>
            <a:r>
              <a:rPr sz="2350" spc="5" dirty="0">
                <a:latin typeface="Calibri"/>
                <a:cs typeface="Calibri"/>
              </a:rPr>
              <a:t>22 </a:t>
            </a:r>
            <a:r>
              <a:rPr sz="2350" spc="-20" dirty="0">
                <a:latin typeface="Calibri"/>
                <a:cs typeface="Calibri"/>
              </a:rPr>
              <a:t>года, </a:t>
            </a:r>
            <a:r>
              <a:rPr sz="2350" dirty="0">
                <a:latin typeface="Calibri"/>
                <a:cs typeface="Calibri"/>
              </a:rPr>
              <a:t>профессионально </a:t>
            </a:r>
            <a:r>
              <a:rPr sz="2350" spc="-5" dirty="0">
                <a:latin typeface="Calibri"/>
                <a:cs typeface="Calibri"/>
              </a:rPr>
              <a:t>занимается боксом,  </a:t>
            </a:r>
            <a:r>
              <a:rPr sz="2350" spc="-15" dirty="0">
                <a:latin typeface="Calibri"/>
                <a:cs typeface="Calibri"/>
              </a:rPr>
              <a:t>около </a:t>
            </a:r>
            <a:r>
              <a:rPr sz="2350" dirty="0">
                <a:latin typeface="Calibri"/>
                <a:cs typeface="Calibri"/>
              </a:rPr>
              <a:t>двух лет назад </a:t>
            </a:r>
            <a:r>
              <a:rPr sz="2350" spc="5" dirty="0">
                <a:latin typeface="Calibri"/>
                <a:cs typeface="Calibri"/>
              </a:rPr>
              <a:t>на </a:t>
            </a:r>
            <a:r>
              <a:rPr sz="2350" dirty="0">
                <a:latin typeface="Calibri"/>
                <a:cs typeface="Calibri"/>
              </a:rPr>
              <a:t>соревнованиях </a:t>
            </a:r>
            <a:r>
              <a:rPr sz="2350" spc="-5" dirty="0">
                <a:latin typeface="Calibri"/>
                <a:cs typeface="Calibri"/>
              </a:rPr>
              <a:t>получил травму </a:t>
            </a:r>
            <a:r>
              <a:rPr sz="2350" spc="5" dirty="0">
                <a:latin typeface="Calibri"/>
                <a:cs typeface="Calibri"/>
              </a:rPr>
              <a:t>в  </a:t>
            </a:r>
            <a:r>
              <a:rPr sz="2350" spc="-5" dirty="0">
                <a:latin typeface="Calibri"/>
                <a:cs typeface="Calibri"/>
              </a:rPr>
              <a:t>области </a:t>
            </a:r>
            <a:r>
              <a:rPr sz="2350" dirty="0">
                <a:latin typeface="Calibri"/>
                <a:cs typeface="Calibri"/>
              </a:rPr>
              <a:t>зубов </a:t>
            </a:r>
            <a:r>
              <a:rPr sz="2350" spc="5" dirty="0">
                <a:latin typeface="Calibri"/>
                <a:cs typeface="Calibri"/>
              </a:rPr>
              <a:t>21, 11. </a:t>
            </a:r>
            <a:r>
              <a:rPr sz="2350" dirty="0">
                <a:latin typeface="Calibri"/>
                <a:cs typeface="Calibri"/>
              </a:rPr>
              <a:t>Обратился </a:t>
            </a:r>
            <a:r>
              <a:rPr sz="2350" spc="5" dirty="0">
                <a:latin typeface="Calibri"/>
                <a:cs typeface="Calibri"/>
              </a:rPr>
              <a:t>в </a:t>
            </a:r>
            <a:r>
              <a:rPr sz="2350" spc="-10" dirty="0">
                <a:latin typeface="Calibri"/>
                <a:cs typeface="Calibri"/>
              </a:rPr>
              <a:t>клинику, </a:t>
            </a:r>
            <a:r>
              <a:rPr sz="2350" spc="-45" dirty="0">
                <a:latin typeface="Calibri"/>
                <a:cs typeface="Calibri"/>
              </a:rPr>
              <a:t>где  </a:t>
            </a:r>
            <a:r>
              <a:rPr sz="2350" dirty="0">
                <a:latin typeface="Calibri"/>
                <a:cs typeface="Calibri"/>
              </a:rPr>
              <a:t>диагносцировали </a:t>
            </a:r>
            <a:r>
              <a:rPr sz="2350" spc="-5" dirty="0">
                <a:latin typeface="Calibri"/>
                <a:cs typeface="Calibri"/>
              </a:rPr>
              <a:t>полный </a:t>
            </a:r>
            <a:r>
              <a:rPr sz="2350" dirty="0">
                <a:latin typeface="Calibri"/>
                <a:cs typeface="Calibri"/>
              </a:rPr>
              <a:t>вывих зуба </a:t>
            </a:r>
            <a:r>
              <a:rPr sz="2350" spc="5" dirty="0">
                <a:latin typeface="Calibri"/>
                <a:cs typeface="Calibri"/>
              </a:rPr>
              <a:t>11 </a:t>
            </a:r>
            <a:r>
              <a:rPr sz="2350" spc="10" dirty="0">
                <a:latin typeface="Calibri"/>
                <a:cs typeface="Calibri"/>
              </a:rPr>
              <a:t>и </a:t>
            </a:r>
            <a:r>
              <a:rPr sz="2350" dirty="0">
                <a:latin typeface="Calibri"/>
                <a:cs typeface="Calibri"/>
              </a:rPr>
              <a:t>перелом </a:t>
            </a:r>
            <a:r>
              <a:rPr sz="2350" spc="-5" dirty="0">
                <a:latin typeface="Calibri"/>
                <a:cs typeface="Calibri"/>
              </a:rPr>
              <a:t>корня  </a:t>
            </a:r>
            <a:r>
              <a:rPr sz="2350" dirty="0">
                <a:latin typeface="Calibri"/>
                <a:cs typeface="Calibri"/>
              </a:rPr>
              <a:t>зуба </a:t>
            </a:r>
            <a:r>
              <a:rPr sz="2350" spc="5" dirty="0">
                <a:latin typeface="Calibri"/>
                <a:cs typeface="Calibri"/>
              </a:rPr>
              <a:t>21, </a:t>
            </a:r>
            <a:r>
              <a:rPr sz="2350" dirty="0">
                <a:latin typeface="Calibri"/>
                <a:cs typeface="Calibri"/>
              </a:rPr>
              <a:t>зубы </a:t>
            </a:r>
            <a:r>
              <a:rPr sz="2350" spc="5" dirty="0">
                <a:latin typeface="Calibri"/>
                <a:cs typeface="Calibri"/>
              </a:rPr>
              <a:t>были </a:t>
            </a:r>
            <a:r>
              <a:rPr sz="2350" spc="-15" dirty="0">
                <a:latin typeface="Calibri"/>
                <a:cs typeface="Calibri"/>
              </a:rPr>
              <a:t>удалены </a:t>
            </a:r>
            <a:r>
              <a:rPr sz="2350" spc="10" dirty="0">
                <a:latin typeface="Calibri"/>
                <a:cs typeface="Calibri"/>
              </a:rPr>
              <a:t>и </a:t>
            </a:r>
            <a:r>
              <a:rPr sz="2350" spc="-10" dirty="0">
                <a:latin typeface="Calibri"/>
                <a:cs typeface="Calibri"/>
              </a:rPr>
              <a:t>изготовлен </a:t>
            </a:r>
            <a:r>
              <a:rPr sz="2350" spc="-5" dirty="0">
                <a:latin typeface="Calibri"/>
                <a:cs typeface="Calibri"/>
              </a:rPr>
              <a:t>пластмассовый  мостовидный протез </a:t>
            </a:r>
            <a:r>
              <a:rPr sz="2350" spc="5" dirty="0">
                <a:latin typeface="Calibri"/>
                <a:cs typeface="Calibri"/>
              </a:rPr>
              <a:t>с опорами на </a:t>
            </a:r>
            <a:r>
              <a:rPr sz="2350" dirty="0">
                <a:latin typeface="Calibri"/>
                <a:cs typeface="Calibri"/>
              </a:rPr>
              <a:t>зубы </a:t>
            </a:r>
            <a:r>
              <a:rPr sz="2350" spc="5" dirty="0">
                <a:latin typeface="Calibri"/>
                <a:cs typeface="Calibri"/>
              </a:rPr>
              <a:t>12, 22. </a:t>
            </a:r>
            <a:r>
              <a:rPr sz="2350" dirty="0">
                <a:latin typeface="Calibri"/>
                <a:cs typeface="Calibri"/>
              </a:rPr>
              <a:t>Обратился </a:t>
            </a:r>
            <a:r>
              <a:rPr sz="2350" spc="5" dirty="0">
                <a:latin typeface="Calibri"/>
                <a:cs typeface="Calibri"/>
              </a:rPr>
              <a:t>с  </a:t>
            </a:r>
            <a:r>
              <a:rPr sz="2350" dirty="0">
                <a:latin typeface="Calibri"/>
                <a:cs typeface="Calibri"/>
              </a:rPr>
              <a:t>жалобами </a:t>
            </a:r>
            <a:r>
              <a:rPr sz="2350" spc="5" dirty="0">
                <a:latin typeface="Calibri"/>
                <a:cs typeface="Calibri"/>
              </a:rPr>
              <a:t>на </a:t>
            </a:r>
            <a:r>
              <a:rPr sz="2350" spc="-5" dirty="0">
                <a:latin typeface="Calibri"/>
                <a:cs typeface="Calibri"/>
              </a:rPr>
              <a:t>перелом мостовидного протеза. </a:t>
            </a:r>
            <a:r>
              <a:rPr sz="2350" spc="-10" dirty="0">
                <a:latin typeface="Calibri"/>
                <a:cs typeface="Calibri"/>
              </a:rPr>
              <a:t>Изготовлен  </a:t>
            </a:r>
            <a:r>
              <a:rPr sz="2350" spc="-5" dirty="0">
                <a:latin typeface="Calibri"/>
                <a:cs typeface="Calibri"/>
              </a:rPr>
              <a:t>пластмассовый мостовидный протез </a:t>
            </a:r>
            <a:r>
              <a:rPr sz="2350" spc="5" dirty="0">
                <a:latin typeface="Calibri"/>
                <a:cs typeface="Calibri"/>
              </a:rPr>
              <a:t>с опорами на </a:t>
            </a:r>
            <a:r>
              <a:rPr sz="2350" dirty="0">
                <a:latin typeface="Calibri"/>
                <a:cs typeface="Calibri"/>
              </a:rPr>
              <a:t>зубы</a:t>
            </a:r>
            <a:r>
              <a:rPr sz="2350" spc="25" dirty="0">
                <a:latin typeface="Calibri"/>
                <a:cs typeface="Calibri"/>
              </a:rPr>
              <a:t> </a:t>
            </a:r>
            <a:r>
              <a:rPr sz="2350" dirty="0">
                <a:latin typeface="Calibri"/>
                <a:cs typeface="Calibri"/>
              </a:rPr>
              <a:t>12,</a:t>
            </a:r>
            <a:endParaRPr sz="2350">
              <a:latin typeface="Calibri"/>
              <a:cs typeface="Calibri"/>
            </a:endParaRPr>
          </a:p>
          <a:p>
            <a:pPr marL="266700">
              <a:lnSpc>
                <a:spcPct val="100000"/>
              </a:lnSpc>
              <a:spcBef>
                <a:spcPts val="20"/>
              </a:spcBef>
            </a:pPr>
            <a:r>
              <a:rPr sz="2350" spc="5" dirty="0">
                <a:latin typeface="Calibri"/>
                <a:cs typeface="Calibri"/>
              </a:rPr>
              <a:t>22. Даны </a:t>
            </a:r>
            <a:r>
              <a:rPr sz="2350" dirty="0">
                <a:latin typeface="Calibri"/>
                <a:cs typeface="Calibri"/>
              </a:rPr>
              <a:t>рекомендации </a:t>
            </a:r>
            <a:r>
              <a:rPr sz="2350" spc="5" dirty="0">
                <a:latin typeface="Calibri"/>
                <a:cs typeface="Calibri"/>
              </a:rPr>
              <a:t>по </a:t>
            </a:r>
            <a:r>
              <a:rPr sz="2350" spc="-5" dirty="0">
                <a:latin typeface="Calibri"/>
                <a:cs typeface="Calibri"/>
              </a:rPr>
              <a:t>использованию,</a:t>
            </a:r>
            <a:r>
              <a:rPr sz="2350" spc="-20" dirty="0">
                <a:latin typeface="Calibri"/>
                <a:cs typeface="Calibri"/>
              </a:rPr>
              <a:t> </a:t>
            </a:r>
            <a:r>
              <a:rPr sz="2350" spc="-5" dirty="0">
                <a:latin typeface="Calibri"/>
                <a:cs typeface="Calibri"/>
              </a:rPr>
              <a:t>также</a:t>
            </a:r>
            <a:endParaRPr sz="2350">
              <a:latin typeface="Calibri"/>
              <a:cs typeface="Calibri"/>
            </a:endParaRPr>
          </a:p>
          <a:p>
            <a:pPr marL="266700" marR="495300">
              <a:lnSpc>
                <a:spcPct val="100699"/>
              </a:lnSpc>
              <a:spcBef>
                <a:spcPts val="10"/>
              </a:spcBef>
            </a:pPr>
            <a:r>
              <a:rPr sz="2350" spc="-5" dirty="0">
                <a:latin typeface="Calibri"/>
                <a:cs typeface="Calibri"/>
              </a:rPr>
              <a:t>рекомендовано </a:t>
            </a:r>
            <a:r>
              <a:rPr sz="2350" spc="-10" dirty="0">
                <a:latin typeface="Calibri"/>
                <a:cs typeface="Calibri"/>
              </a:rPr>
              <a:t>изготовление </a:t>
            </a:r>
            <a:r>
              <a:rPr sz="2350" dirty="0">
                <a:latin typeface="Calibri"/>
                <a:cs typeface="Calibri"/>
              </a:rPr>
              <a:t>индивидуальной </a:t>
            </a:r>
            <a:r>
              <a:rPr sz="2350" spc="-5" dirty="0">
                <a:latin typeface="Calibri"/>
                <a:cs typeface="Calibri"/>
              </a:rPr>
              <a:t>каппы </a:t>
            </a:r>
            <a:r>
              <a:rPr sz="2350" spc="10" dirty="0">
                <a:latin typeface="Calibri"/>
                <a:cs typeface="Calibri"/>
              </a:rPr>
              <a:t>и  </a:t>
            </a:r>
            <a:r>
              <a:rPr sz="2350" dirty="0">
                <a:latin typeface="Calibri"/>
                <a:cs typeface="Calibri"/>
              </a:rPr>
              <a:t>протезирование </a:t>
            </a:r>
            <a:r>
              <a:rPr sz="2350" spc="5" dirty="0">
                <a:latin typeface="Calibri"/>
                <a:cs typeface="Calibri"/>
              </a:rPr>
              <a:t>с </a:t>
            </a:r>
            <a:r>
              <a:rPr sz="2350" spc="-5" dirty="0">
                <a:latin typeface="Calibri"/>
                <a:cs typeface="Calibri"/>
              </a:rPr>
              <a:t>использованием </a:t>
            </a:r>
            <a:r>
              <a:rPr sz="2350" dirty="0">
                <a:latin typeface="Calibri"/>
                <a:cs typeface="Calibri"/>
              </a:rPr>
              <a:t>дентальных  </a:t>
            </a:r>
            <a:r>
              <a:rPr sz="2350" spc="-5" dirty="0">
                <a:latin typeface="Calibri"/>
                <a:cs typeface="Calibri"/>
              </a:rPr>
              <a:t>имплантатов </a:t>
            </a:r>
            <a:r>
              <a:rPr sz="2350" spc="5" dirty="0">
                <a:latin typeface="Calibri"/>
                <a:cs typeface="Calibri"/>
              </a:rPr>
              <a:t>в </a:t>
            </a:r>
            <a:r>
              <a:rPr sz="2350" spc="-5" dirty="0">
                <a:latin typeface="Calibri"/>
                <a:cs typeface="Calibri"/>
              </a:rPr>
              <a:t>области </a:t>
            </a:r>
            <a:r>
              <a:rPr sz="2350" spc="5" dirty="0">
                <a:latin typeface="Calibri"/>
                <a:cs typeface="Calibri"/>
              </a:rPr>
              <a:t>11, 21</a:t>
            </a:r>
            <a:r>
              <a:rPr sz="2350" spc="-20" dirty="0">
                <a:latin typeface="Calibri"/>
                <a:cs typeface="Calibri"/>
              </a:rPr>
              <a:t> </a:t>
            </a:r>
            <a:r>
              <a:rPr sz="2350" dirty="0">
                <a:latin typeface="Calibri"/>
                <a:cs typeface="Calibri"/>
              </a:rPr>
              <a:t>зубов.</a:t>
            </a:r>
            <a:endParaRPr sz="23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6679" y="116839"/>
            <a:ext cx="4895850" cy="36956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211320" y="3271520"/>
            <a:ext cx="4838700" cy="33985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BD8B77F-6ED9-3B40-A7C6-3F93E58A08CF}"/>
              </a:ext>
            </a:extLst>
          </p:cNvPr>
          <p:cNvSpPr txBox="1"/>
          <p:nvPr/>
        </p:nvSpPr>
        <p:spPr>
          <a:xfrm>
            <a:off x="533400" y="4876800"/>
            <a:ext cx="350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Потеря зубов в результате травмы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74980" y="220979"/>
            <a:ext cx="8029575" cy="43675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7500" marR="5080" indent="-3048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16865" algn="l"/>
                <a:tab pos="317500" algn="l"/>
              </a:tabLst>
            </a:pPr>
            <a:r>
              <a:rPr sz="2850" spc="-10" dirty="0">
                <a:latin typeface="Calibri"/>
                <a:cs typeface="Calibri"/>
              </a:rPr>
              <a:t>Мостовидным несъемным </a:t>
            </a:r>
            <a:r>
              <a:rPr sz="2850" spc="-15" dirty="0">
                <a:latin typeface="Calibri"/>
                <a:cs typeface="Calibri"/>
              </a:rPr>
              <a:t>протезом </a:t>
            </a:r>
            <a:r>
              <a:rPr sz="2850" spc="-10" dirty="0">
                <a:latin typeface="Calibri"/>
                <a:cs typeface="Calibri"/>
              </a:rPr>
              <a:t>называется  </a:t>
            </a:r>
            <a:r>
              <a:rPr sz="2850" spc="-5" dirty="0">
                <a:latin typeface="Calibri"/>
                <a:cs typeface="Calibri"/>
              </a:rPr>
              <a:t>лечебный </a:t>
            </a:r>
            <a:r>
              <a:rPr sz="2850" spc="-20" dirty="0">
                <a:latin typeface="Calibri"/>
                <a:cs typeface="Calibri"/>
              </a:rPr>
              <a:t>аппарат, </a:t>
            </a:r>
            <a:r>
              <a:rPr sz="2850" spc="-15" dirty="0">
                <a:latin typeface="Calibri"/>
                <a:cs typeface="Calibri"/>
              </a:rPr>
              <a:t>служащий </a:t>
            </a:r>
            <a:r>
              <a:rPr sz="2850" spc="-5" dirty="0">
                <a:latin typeface="Calibri"/>
                <a:cs typeface="Calibri"/>
              </a:rPr>
              <a:t>для </a:t>
            </a:r>
            <a:r>
              <a:rPr sz="2850" spc="-10" dirty="0">
                <a:latin typeface="Calibri"/>
                <a:cs typeface="Calibri"/>
              </a:rPr>
              <a:t>замещения  частичного </a:t>
            </a:r>
            <a:r>
              <a:rPr sz="2850" spc="-15" dirty="0">
                <a:latin typeface="Calibri"/>
                <a:cs typeface="Calibri"/>
              </a:rPr>
              <a:t>отсутствия зубов </a:t>
            </a:r>
            <a:r>
              <a:rPr sz="2850" dirty="0">
                <a:latin typeface="Calibri"/>
                <a:cs typeface="Calibri"/>
              </a:rPr>
              <a:t>и </a:t>
            </a:r>
            <a:r>
              <a:rPr sz="2850" spc="-10" dirty="0">
                <a:latin typeface="Calibri"/>
                <a:cs typeface="Calibri"/>
              </a:rPr>
              <a:t>восстановления  функции жевания. </a:t>
            </a:r>
            <a:r>
              <a:rPr sz="2850" spc="-5" dirty="0">
                <a:latin typeface="Calibri"/>
                <a:cs typeface="Calibri"/>
              </a:rPr>
              <a:t>Он </a:t>
            </a:r>
            <a:r>
              <a:rPr sz="2850" spc="-15" dirty="0">
                <a:latin typeface="Calibri"/>
                <a:cs typeface="Calibri"/>
              </a:rPr>
              <a:t>укрепляется </a:t>
            </a:r>
            <a:r>
              <a:rPr sz="2850" dirty="0">
                <a:latin typeface="Calibri"/>
                <a:cs typeface="Calibri"/>
              </a:rPr>
              <a:t>на  </a:t>
            </a:r>
            <a:r>
              <a:rPr sz="2850" spc="-10" dirty="0">
                <a:latin typeface="Calibri"/>
                <a:cs typeface="Calibri"/>
              </a:rPr>
              <a:t>естественных </a:t>
            </a:r>
            <a:r>
              <a:rPr sz="2850" spc="-15" dirty="0">
                <a:latin typeface="Calibri"/>
                <a:cs typeface="Calibri"/>
              </a:rPr>
              <a:t>зубах </a:t>
            </a:r>
            <a:r>
              <a:rPr sz="2850" dirty="0">
                <a:latin typeface="Calibri"/>
                <a:cs typeface="Calibri"/>
              </a:rPr>
              <a:t>и </a:t>
            </a:r>
            <a:r>
              <a:rPr sz="2850" spc="-15" dirty="0">
                <a:latin typeface="Calibri"/>
                <a:cs typeface="Calibri"/>
              </a:rPr>
              <a:t>передает </a:t>
            </a:r>
            <a:r>
              <a:rPr sz="2850" spc="-5" dirty="0">
                <a:latin typeface="Calibri"/>
                <a:cs typeface="Calibri"/>
              </a:rPr>
              <a:t>на </a:t>
            </a:r>
            <a:r>
              <a:rPr sz="2850" spc="-20" dirty="0">
                <a:latin typeface="Calibri"/>
                <a:cs typeface="Calibri"/>
              </a:rPr>
              <a:t>пародонт  жевательное </a:t>
            </a:r>
            <a:r>
              <a:rPr sz="2850" spc="-10" dirty="0">
                <a:latin typeface="Calibri"/>
                <a:cs typeface="Calibri"/>
              </a:rPr>
              <a:t>давление, </a:t>
            </a:r>
            <a:r>
              <a:rPr sz="2850" spc="-20" dirty="0">
                <a:latin typeface="Calibri"/>
                <a:cs typeface="Calibri"/>
              </a:rPr>
              <a:t>которое </a:t>
            </a:r>
            <a:r>
              <a:rPr sz="2850" spc="-25" dirty="0">
                <a:latin typeface="Calibri"/>
                <a:cs typeface="Calibri"/>
              </a:rPr>
              <a:t>регулируется  </a:t>
            </a:r>
            <a:r>
              <a:rPr sz="2850" spc="-20" dirty="0">
                <a:latin typeface="Calibri"/>
                <a:cs typeface="Calibri"/>
              </a:rPr>
              <a:t>пародонтомускулярным рефлексом. </a:t>
            </a:r>
            <a:r>
              <a:rPr sz="2850" spc="-15" dirty="0">
                <a:latin typeface="Calibri"/>
                <a:cs typeface="Calibri"/>
              </a:rPr>
              <a:t>Принято  </a:t>
            </a:r>
            <a:r>
              <a:rPr sz="2850" spc="-10" dirty="0">
                <a:latin typeface="Calibri"/>
                <a:cs typeface="Calibri"/>
              </a:rPr>
              <a:t>считать, </a:t>
            </a:r>
            <a:r>
              <a:rPr sz="2850" spc="-15" dirty="0">
                <a:latin typeface="Calibri"/>
                <a:cs typeface="Calibri"/>
              </a:rPr>
              <a:t>что </a:t>
            </a:r>
            <a:r>
              <a:rPr sz="2850" spc="-10" dirty="0">
                <a:latin typeface="Calibri"/>
                <a:cs typeface="Calibri"/>
              </a:rPr>
              <a:t>лечение мостовидными несъемными  </a:t>
            </a:r>
            <a:r>
              <a:rPr sz="2850" spc="-15" dirty="0">
                <a:latin typeface="Calibri"/>
                <a:cs typeface="Calibri"/>
              </a:rPr>
              <a:t>протезами позволяет </a:t>
            </a:r>
            <a:r>
              <a:rPr sz="2850" spc="-10" dirty="0">
                <a:latin typeface="Calibri"/>
                <a:cs typeface="Calibri"/>
              </a:rPr>
              <a:t>восстановить </a:t>
            </a:r>
            <a:r>
              <a:rPr sz="2850" spc="-25" dirty="0">
                <a:latin typeface="Calibri"/>
                <a:cs typeface="Calibri"/>
              </a:rPr>
              <a:t>до </a:t>
            </a:r>
            <a:r>
              <a:rPr sz="2850" spc="-10" dirty="0">
                <a:latin typeface="Calibri"/>
                <a:cs typeface="Calibri"/>
              </a:rPr>
              <a:t>85—100%  эффективность</a:t>
            </a:r>
            <a:r>
              <a:rPr sz="2850" spc="-15" dirty="0">
                <a:latin typeface="Calibri"/>
                <a:cs typeface="Calibri"/>
              </a:rPr>
              <a:t> </a:t>
            </a:r>
            <a:r>
              <a:rPr sz="2850" spc="-10" dirty="0">
                <a:latin typeface="Calibri"/>
                <a:cs typeface="Calibri"/>
              </a:rPr>
              <a:t>жевания.</a:t>
            </a:r>
            <a:endParaRPr sz="285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076190" y="4210050"/>
            <a:ext cx="3958590" cy="24472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A45E363-D8E6-3046-87A7-08A26D421764}"/>
              </a:ext>
            </a:extLst>
          </p:cNvPr>
          <p:cNvSpPr txBox="1"/>
          <p:nvPr/>
        </p:nvSpPr>
        <p:spPr>
          <a:xfrm>
            <a:off x="2514600" y="5249029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Мостовидный протез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45279" y="2901950"/>
            <a:ext cx="4965700" cy="39560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43840" y="71119"/>
            <a:ext cx="4300220" cy="35991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AE41162-19C1-5046-9C14-B0E83F51A706}"/>
              </a:ext>
            </a:extLst>
          </p:cNvPr>
          <p:cNvSpPr txBox="1"/>
          <p:nvPr/>
        </p:nvSpPr>
        <p:spPr>
          <a:xfrm>
            <a:off x="457200" y="4876800"/>
            <a:ext cx="3352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Восстановление эстетики и функции жевания с использованием мостовидного протеза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22929" y="497840"/>
            <a:ext cx="289496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Л</a:t>
            </a:r>
            <a:r>
              <a:rPr spc="-10" dirty="0"/>
              <a:t>и</a:t>
            </a:r>
            <a:r>
              <a:rPr spc="-45" dirty="0"/>
              <a:t>т</a:t>
            </a:r>
            <a:r>
              <a:rPr spc="-5" dirty="0"/>
              <a:t>е</a:t>
            </a:r>
            <a:r>
              <a:rPr dirty="0"/>
              <a:t>р</a:t>
            </a:r>
            <a:r>
              <a:rPr spc="-20" dirty="0"/>
              <a:t>а</a:t>
            </a:r>
            <a:r>
              <a:rPr spc="-10" dirty="0"/>
              <a:t>т</a:t>
            </a:r>
            <a:r>
              <a:rPr spc="5" dirty="0"/>
              <a:t>у</a:t>
            </a:r>
            <a:r>
              <a:rPr spc="-5" dirty="0"/>
              <a:t>ра: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633219"/>
            <a:ext cx="8023859" cy="42170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5095" marR="5080" indent="-113030">
              <a:lnSpc>
                <a:spcPct val="101000"/>
              </a:lnSpc>
              <a:spcBef>
                <a:spcPts val="100"/>
              </a:spcBef>
              <a:buChar char="•"/>
              <a:tabLst>
                <a:tab pos="125730" algn="l"/>
              </a:tabLst>
            </a:pPr>
            <a:r>
              <a:rPr sz="1600" spc="5" dirty="0">
                <a:latin typeface="Arial"/>
                <a:cs typeface="Arial"/>
              </a:rPr>
              <a:t>1. </a:t>
            </a:r>
            <a:r>
              <a:rPr sz="1600" dirty="0">
                <a:latin typeface="Arial"/>
                <a:cs typeface="Arial"/>
              </a:rPr>
              <a:t>Лебеденко, </a:t>
            </a:r>
            <a:r>
              <a:rPr sz="1600" spc="10" dirty="0">
                <a:latin typeface="Arial"/>
                <a:cs typeface="Arial"/>
              </a:rPr>
              <a:t>И. </a:t>
            </a:r>
            <a:r>
              <a:rPr sz="1600" spc="5" dirty="0">
                <a:latin typeface="Arial"/>
                <a:cs typeface="Arial"/>
              </a:rPr>
              <a:t>Ю. </a:t>
            </a:r>
            <a:r>
              <a:rPr sz="1600" dirty="0">
                <a:latin typeface="Arial"/>
                <a:cs typeface="Arial"/>
              </a:rPr>
              <a:t>Ортопедическая </a:t>
            </a:r>
            <a:r>
              <a:rPr sz="1600" spc="-5" dirty="0">
                <a:latin typeface="Arial"/>
                <a:cs typeface="Arial"/>
              </a:rPr>
              <a:t>стоматология </a:t>
            </a:r>
            <a:r>
              <a:rPr sz="1600" spc="5" dirty="0">
                <a:latin typeface="Arial"/>
                <a:cs typeface="Arial"/>
              </a:rPr>
              <a:t>: </a:t>
            </a:r>
            <a:r>
              <a:rPr sz="1600" dirty="0">
                <a:latin typeface="Arial"/>
                <a:cs typeface="Arial"/>
              </a:rPr>
              <a:t>учебник </a:t>
            </a:r>
            <a:r>
              <a:rPr sz="1600" spc="10" dirty="0">
                <a:latin typeface="Arial"/>
                <a:cs typeface="Arial"/>
              </a:rPr>
              <a:t>для </a:t>
            </a:r>
            <a:r>
              <a:rPr sz="1600" spc="-5" dirty="0">
                <a:latin typeface="Arial"/>
                <a:cs typeface="Arial"/>
              </a:rPr>
              <a:t>ординаторов </a:t>
            </a:r>
            <a:r>
              <a:rPr sz="1600" spc="5" dirty="0">
                <a:latin typeface="Arial"/>
                <a:cs typeface="Arial"/>
              </a:rPr>
              <a:t>/ И.  Ю. </a:t>
            </a:r>
            <a:r>
              <a:rPr sz="1600" dirty="0">
                <a:latin typeface="Arial"/>
                <a:cs typeface="Arial"/>
              </a:rPr>
              <a:t>Лебеденко. </a:t>
            </a:r>
            <a:r>
              <a:rPr sz="1600" spc="10" dirty="0">
                <a:latin typeface="Arial"/>
                <a:cs typeface="Arial"/>
              </a:rPr>
              <a:t>– </a:t>
            </a:r>
            <a:r>
              <a:rPr sz="1600" spc="5" dirty="0">
                <a:latin typeface="Arial"/>
                <a:cs typeface="Arial"/>
              </a:rPr>
              <a:t>2-е </a:t>
            </a:r>
            <a:r>
              <a:rPr sz="1600" dirty="0">
                <a:latin typeface="Arial"/>
                <a:cs typeface="Arial"/>
              </a:rPr>
              <a:t>изд., </a:t>
            </a:r>
            <a:r>
              <a:rPr sz="1600" spc="5" dirty="0">
                <a:latin typeface="Arial"/>
                <a:cs typeface="Arial"/>
              </a:rPr>
              <a:t>перераб. </a:t>
            </a:r>
            <a:r>
              <a:rPr sz="1600" spc="10" dirty="0">
                <a:latin typeface="Arial"/>
                <a:cs typeface="Arial"/>
              </a:rPr>
              <a:t>и </a:t>
            </a:r>
            <a:r>
              <a:rPr sz="1600" spc="5" dirty="0">
                <a:latin typeface="Arial"/>
                <a:cs typeface="Arial"/>
              </a:rPr>
              <a:t>доп.– М.: </a:t>
            </a:r>
            <a:r>
              <a:rPr sz="1600" dirty="0">
                <a:latin typeface="Arial"/>
                <a:cs typeface="Arial"/>
              </a:rPr>
              <a:t>ГЭОТАР </a:t>
            </a:r>
            <a:r>
              <a:rPr sz="1600" spc="10" dirty="0">
                <a:latin typeface="Arial"/>
                <a:cs typeface="Arial"/>
              </a:rPr>
              <a:t>– </a:t>
            </a:r>
            <a:r>
              <a:rPr sz="1600" dirty="0">
                <a:latin typeface="Arial"/>
                <a:cs typeface="Arial"/>
              </a:rPr>
              <a:t>Медия, </a:t>
            </a:r>
            <a:r>
              <a:rPr sz="1600" spc="5" dirty="0">
                <a:latin typeface="Arial"/>
                <a:cs typeface="Arial"/>
              </a:rPr>
              <a:t>2018.– 800</a:t>
            </a:r>
            <a:r>
              <a:rPr sz="1600" spc="50" dirty="0">
                <a:latin typeface="Arial"/>
                <a:cs typeface="Arial"/>
              </a:rPr>
              <a:t> </a:t>
            </a:r>
            <a:r>
              <a:rPr sz="1600" spc="5" dirty="0">
                <a:latin typeface="Arial"/>
                <a:cs typeface="Arial"/>
              </a:rPr>
              <a:t>с.</a:t>
            </a:r>
            <a:endParaRPr sz="1600">
              <a:latin typeface="Arial"/>
              <a:cs typeface="Arial"/>
            </a:endParaRPr>
          </a:p>
          <a:p>
            <a:pPr marL="125095" marR="340360" indent="-113030">
              <a:lnSpc>
                <a:spcPct val="101000"/>
              </a:lnSpc>
              <a:spcBef>
                <a:spcPts val="330"/>
              </a:spcBef>
              <a:buChar char="•"/>
              <a:tabLst>
                <a:tab pos="125730" algn="l"/>
              </a:tabLst>
            </a:pPr>
            <a:r>
              <a:rPr sz="1600" spc="5" dirty="0">
                <a:latin typeface="Arial"/>
                <a:cs typeface="Arial"/>
              </a:rPr>
              <a:t>2. </a:t>
            </a:r>
            <a:r>
              <a:rPr sz="1600" spc="-30" dirty="0">
                <a:latin typeface="Arial"/>
                <a:cs typeface="Arial"/>
              </a:rPr>
              <a:t>Смит, </a:t>
            </a:r>
            <a:r>
              <a:rPr sz="1600" dirty="0">
                <a:latin typeface="Arial"/>
                <a:cs typeface="Arial"/>
              </a:rPr>
              <a:t>Бернард. </a:t>
            </a:r>
            <a:r>
              <a:rPr sz="1600" spc="5" dirty="0">
                <a:latin typeface="Arial"/>
                <a:cs typeface="Arial"/>
              </a:rPr>
              <a:t>Коронки </a:t>
            </a:r>
            <a:r>
              <a:rPr sz="1600" spc="10" dirty="0">
                <a:latin typeface="Arial"/>
                <a:cs typeface="Arial"/>
              </a:rPr>
              <a:t>и </a:t>
            </a:r>
            <a:r>
              <a:rPr sz="1600" spc="5" dirty="0">
                <a:latin typeface="Arial"/>
                <a:cs typeface="Arial"/>
              </a:rPr>
              <a:t>мостовидные </a:t>
            </a:r>
            <a:r>
              <a:rPr sz="1600" spc="-10" dirty="0">
                <a:latin typeface="Arial"/>
                <a:cs typeface="Arial"/>
              </a:rPr>
              <a:t>протезы </a:t>
            </a:r>
            <a:r>
              <a:rPr sz="1600" spc="10" dirty="0">
                <a:latin typeface="Arial"/>
                <a:cs typeface="Arial"/>
              </a:rPr>
              <a:t>в </a:t>
            </a:r>
            <a:r>
              <a:rPr sz="1600" dirty="0">
                <a:latin typeface="Arial"/>
                <a:cs typeface="Arial"/>
              </a:rPr>
              <a:t>ортопедической  </a:t>
            </a:r>
            <a:r>
              <a:rPr sz="1600" spc="-5" dirty="0">
                <a:latin typeface="Arial"/>
                <a:cs typeface="Arial"/>
              </a:rPr>
              <a:t>стоматологии </a:t>
            </a:r>
            <a:r>
              <a:rPr sz="1600" spc="5" dirty="0">
                <a:latin typeface="Arial"/>
                <a:cs typeface="Arial"/>
              </a:rPr>
              <a:t>: </a:t>
            </a:r>
            <a:r>
              <a:rPr sz="1600" dirty="0">
                <a:latin typeface="Arial"/>
                <a:cs typeface="Arial"/>
              </a:rPr>
              <a:t>учебное </a:t>
            </a:r>
            <a:r>
              <a:rPr sz="1600" spc="5" dirty="0">
                <a:latin typeface="Arial"/>
                <a:cs typeface="Arial"/>
              </a:rPr>
              <a:t>пособие / Б. </a:t>
            </a:r>
            <a:r>
              <a:rPr sz="1600" spc="-30" dirty="0">
                <a:latin typeface="Arial"/>
                <a:cs typeface="Arial"/>
              </a:rPr>
              <a:t>Смит. </a:t>
            </a:r>
            <a:r>
              <a:rPr sz="1600" spc="10" dirty="0">
                <a:latin typeface="Arial"/>
                <a:cs typeface="Arial"/>
              </a:rPr>
              <a:t>– </a:t>
            </a:r>
            <a:r>
              <a:rPr sz="1600" spc="5" dirty="0">
                <a:latin typeface="Arial"/>
                <a:cs typeface="Arial"/>
              </a:rPr>
              <a:t>1-е </a:t>
            </a:r>
            <a:r>
              <a:rPr sz="1600" dirty="0">
                <a:latin typeface="Arial"/>
                <a:cs typeface="Arial"/>
              </a:rPr>
              <a:t>изд., </a:t>
            </a:r>
            <a:r>
              <a:rPr sz="1600" spc="10" dirty="0">
                <a:latin typeface="Arial"/>
                <a:cs typeface="Arial"/>
              </a:rPr>
              <a:t>– </a:t>
            </a:r>
            <a:r>
              <a:rPr sz="1600" spc="5" dirty="0">
                <a:latin typeface="Arial"/>
                <a:cs typeface="Arial"/>
              </a:rPr>
              <a:t>М.: МЕДпресс-информ.  2010.–344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spc="10" dirty="0">
                <a:latin typeface="Arial"/>
                <a:cs typeface="Arial"/>
              </a:rPr>
              <a:t>с</a:t>
            </a:r>
            <a:endParaRPr sz="1600">
              <a:latin typeface="Arial"/>
              <a:cs typeface="Arial"/>
            </a:endParaRPr>
          </a:p>
          <a:p>
            <a:pPr marL="125095" marR="60960" indent="-113030">
              <a:lnSpc>
                <a:spcPct val="101600"/>
              </a:lnSpc>
              <a:spcBef>
                <a:spcPts val="310"/>
              </a:spcBef>
              <a:buChar char="•"/>
              <a:tabLst>
                <a:tab pos="125730" algn="l"/>
              </a:tabLst>
            </a:pPr>
            <a:r>
              <a:rPr sz="1600" spc="5" dirty="0">
                <a:latin typeface="Arial"/>
                <a:cs typeface="Arial"/>
              </a:rPr>
              <a:t>3. </a:t>
            </a:r>
            <a:r>
              <a:rPr sz="1600" dirty="0">
                <a:latin typeface="Arial"/>
                <a:cs typeface="Arial"/>
              </a:rPr>
              <a:t>Абдурахманов, </a:t>
            </a:r>
            <a:r>
              <a:rPr sz="1600" spc="5" dirty="0">
                <a:latin typeface="Arial"/>
                <a:cs typeface="Arial"/>
              </a:rPr>
              <a:t>А. </a:t>
            </a:r>
            <a:r>
              <a:rPr sz="1600" spc="10" dirty="0">
                <a:latin typeface="Arial"/>
                <a:cs typeface="Arial"/>
              </a:rPr>
              <a:t>И. </a:t>
            </a:r>
            <a:r>
              <a:rPr sz="1600" dirty="0">
                <a:latin typeface="Arial"/>
                <a:cs typeface="Arial"/>
              </a:rPr>
              <a:t>Ортопедическая </a:t>
            </a:r>
            <a:r>
              <a:rPr sz="1600" spc="-5" dirty="0">
                <a:latin typeface="Arial"/>
                <a:cs typeface="Arial"/>
              </a:rPr>
              <a:t>стоматология. </a:t>
            </a:r>
            <a:r>
              <a:rPr sz="1600" dirty="0">
                <a:latin typeface="Arial"/>
                <a:cs typeface="Arial"/>
              </a:rPr>
              <a:t>Материалы </a:t>
            </a:r>
            <a:r>
              <a:rPr sz="1600" spc="10" dirty="0">
                <a:latin typeface="Arial"/>
                <a:cs typeface="Arial"/>
              </a:rPr>
              <a:t>и </a:t>
            </a:r>
            <a:r>
              <a:rPr sz="1600" spc="-5" dirty="0">
                <a:latin typeface="Arial"/>
                <a:cs typeface="Arial"/>
              </a:rPr>
              <a:t>технологии </a:t>
            </a:r>
            <a:r>
              <a:rPr sz="1600" spc="5" dirty="0">
                <a:latin typeface="Arial"/>
                <a:cs typeface="Arial"/>
              </a:rPr>
              <a:t>:  </a:t>
            </a:r>
            <a:r>
              <a:rPr sz="1600" dirty="0">
                <a:latin typeface="Arial"/>
                <a:cs typeface="Arial"/>
              </a:rPr>
              <a:t>учебник </a:t>
            </a:r>
            <a:r>
              <a:rPr sz="1600" spc="5" dirty="0">
                <a:latin typeface="Arial"/>
                <a:cs typeface="Arial"/>
              </a:rPr>
              <a:t>/ А. </a:t>
            </a:r>
            <a:r>
              <a:rPr sz="1600" spc="10" dirty="0">
                <a:latin typeface="Arial"/>
                <a:cs typeface="Arial"/>
              </a:rPr>
              <a:t>И. </a:t>
            </a:r>
            <a:r>
              <a:rPr sz="1600" dirty="0">
                <a:latin typeface="Arial"/>
                <a:cs typeface="Arial"/>
              </a:rPr>
              <a:t>Абдурахманов, </a:t>
            </a:r>
            <a:r>
              <a:rPr sz="1600" spc="5" dirty="0">
                <a:latin typeface="Arial"/>
                <a:cs typeface="Arial"/>
              </a:rPr>
              <a:t>О. </a:t>
            </a:r>
            <a:r>
              <a:rPr sz="1600" spc="-150" dirty="0">
                <a:latin typeface="Arial"/>
                <a:cs typeface="Arial"/>
              </a:rPr>
              <a:t>Р. </a:t>
            </a:r>
            <a:r>
              <a:rPr sz="1600" dirty="0">
                <a:latin typeface="Arial"/>
                <a:cs typeface="Arial"/>
              </a:rPr>
              <a:t>Курбанов.– </a:t>
            </a:r>
            <a:r>
              <a:rPr sz="1600" spc="5" dirty="0">
                <a:latin typeface="Arial"/>
                <a:cs typeface="Arial"/>
              </a:rPr>
              <a:t>М.: </a:t>
            </a:r>
            <a:r>
              <a:rPr sz="1600" dirty="0">
                <a:latin typeface="Arial"/>
                <a:cs typeface="Arial"/>
              </a:rPr>
              <a:t>ГЭОТАР– Медия. </a:t>
            </a:r>
            <a:r>
              <a:rPr sz="1600" spc="5" dirty="0">
                <a:latin typeface="Arial"/>
                <a:cs typeface="Arial"/>
              </a:rPr>
              <a:t>2016.–352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spc="10" dirty="0">
                <a:latin typeface="Arial"/>
                <a:cs typeface="Arial"/>
              </a:rPr>
              <a:t>с.</a:t>
            </a:r>
            <a:endParaRPr sz="1600">
              <a:latin typeface="Arial"/>
              <a:cs typeface="Arial"/>
            </a:endParaRPr>
          </a:p>
          <a:p>
            <a:pPr marL="125095" marR="105410" indent="-113030">
              <a:lnSpc>
                <a:spcPct val="101000"/>
              </a:lnSpc>
              <a:spcBef>
                <a:spcPts val="320"/>
              </a:spcBef>
              <a:buChar char="•"/>
              <a:tabLst>
                <a:tab pos="125730" algn="l"/>
              </a:tabLst>
            </a:pPr>
            <a:r>
              <a:rPr sz="1600" spc="5" dirty="0">
                <a:latin typeface="Arial"/>
                <a:cs typeface="Arial"/>
              </a:rPr>
              <a:t>4. Каливраджан, </a:t>
            </a:r>
            <a:r>
              <a:rPr sz="1600" spc="10" dirty="0">
                <a:latin typeface="Arial"/>
                <a:cs typeface="Arial"/>
              </a:rPr>
              <a:t>Э. </a:t>
            </a:r>
            <a:r>
              <a:rPr sz="1600" spc="5" dirty="0">
                <a:latin typeface="Arial"/>
                <a:cs typeface="Arial"/>
              </a:rPr>
              <a:t>С. </a:t>
            </a:r>
            <a:r>
              <a:rPr sz="1600" dirty="0">
                <a:latin typeface="Arial"/>
                <a:cs typeface="Arial"/>
              </a:rPr>
              <a:t>Ортопедическая </a:t>
            </a:r>
            <a:r>
              <a:rPr sz="1600" spc="-5" dirty="0">
                <a:latin typeface="Arial"/>
                <a:cs typeface="Arial"/>
              </a:rPr>
              <a:t>стоматология: </a:t>
            </a:r>
            <a:r>
              <a:rPr sz="1600" dirty="0">
                <a:latin typeface="Arial"/>
                <a:cs typeface="Arial"/>
              </a:rPr>
              <a:t>учебник </a:t>
            </a:r>
            <a:r>
              <a:rPr sz="1600" spc="5" dirty="0">
                <a:latin typeface="Arial"/>
                <a:cs typeface="Arial"/>
              </a:rPr>
              <a:t>/ Э. </a:t>
            </a:r>
            <a:r>
              <a:rPr sz="1600" spc="10" dirty="0">
                <a:latin typeface="Arial"/>
                <a:cs typeface="Arial"/>
              </a:rPr>
              <a:t>С.  </a:t>
            </a:r>
            <a:r>
              <a:rPr sz="1600" spc="5" dirty="0">
                <a:latin typeface="Arial"/>
                <a:cs typeface="Arial"/>
              </a:rPr>
              <a:t>Каливраджан, И. Ю. </a:t>
            </a:r>
            <a:r>
              <a:rPr sz="1600" dirty="0">
                <a:latin typeface="Arial"/>
                <a:cs typeface="Arial"/>
              </a:rPr>
              <a:t>Лебеденко, </a:t>
            </a:r>
            <a:r>
              <a:rPr sz="1600" spc="5" dirty="0">
                <a:latin typeface="Arial"/>
                <a:cs typeface="Arial"/>
              </a:rPr>
              <a:t>Е. А. Брагин.– М.: </a:t>
            </a:r>
            <a:r>
              <a:rPr sz="1600" spc="-10" dirty="0">
                <a:latin typeface="Arial"/>
                <a:cs typeface="Arial"/>
              </a:rPr>
              <a:t>ГОЭТАР–Медея. </a:t>
            </a:r>
            <a:r>
              <a:rPr sz="1600" spc="5" dirty="0">
                <a:latin typeface="Arial"/>
                <a:cs typeface="Arial"/>
              </a:rPr>
              <a:t>2018.– 800</a:t>
            </a:r>
            <a:r>
              <a:rPr sz="1600" spc="125" dirty="0">
                <a:latin typeface="Arial"/>
                <a:cs typeface="Arial"/>
              </a:rPr>
              <a:t> </a:t>
            </a:r>
            <a:r>
              <a:rPr sz="1600" spc="10" dirty="0">
                <a:latin typeface="Arial"/>
                <a:cs typeface="Arial"/>
              </a:rPr>
              <a:t>с.</a:t>
            </a:r>
            <a:endParaRPr sz="1600">
              <a:latin typeface="Arial"/>
              <a:cs typeface="Arial"/>
            </a:endParaRPr>
          </a:p>
          <a:p>
            <a:pPr marL="125095" marR="158750" indent="-113030">
              <a:lnSpc>
                <a:spcPct val="101000"/>
              </a:lnSpc>
              <a:spcBef>
                <a:spcPts val="330"/>
              </a:spcBef>
              <a:buChar char="•"/>
              <a:tabLst>
                <a:tab pos="125730" algn="l"/>
              </a:tabLst>
            </a:pPr>
            <a:r>
              <a:rPr sz="1600" spc="5" dirty="0">
                <a:latin typeface="Arial"/>
                <a:cs typeface="Arial"/>
              </a:rPr>
              <a:t>5. </a:t>
            </a:r>
            <a:r>
              <a:rPr sz="1600" dirty="0">
                <a:latin typeface="Arial"/>
                <a:cs typeface="Arial"/>
              </a:rPr>
              <a:t>Руководство </a:t>
            </a:r>
            <a:r>
              <a:rPr sz="1600" spc="5" dirty="0">
                <a:latin typeface="Arial"/>
                <a:cs typeface="Arial"/>
              </a:rPr>
              <a:t>для </a:t>
            </a:r>
            <a:r>
              <a:rPr sz="1600" dirty="0">
                <a:latin typeface="Arial"/>
                <a:cs typeface="Arial"/>
              </a:rPr>
              <a:t>врачей, студ. </a:t>
            </a:r>
            <a:r>
              <a:rPr sz="1600" spc="-10" dirty="0">
                <a:latin typeface="Arial"/>
                <a:cs typeface="Arial"/>
              </a:rPr>
              <a:t>ВУЗов </a:t>
            </a:r>
            <a:r>
              <a:rPr sz="1600" spc="10" dirty="0">
                <a:latin typeface="Arial"/>
                <a:cs typeface="Arial"/>
              </a:rPr>
              <a:t>и </a:t>
            </a:r>
            <a:r>
              <a:rPr sz="1600" dirty="0">
                <a:latin typeface="Arial"/>
                <a:cs typeface="Arial"/>
              </a:rPr>
              <a:t>мед. </a:t>
            </a:r>
            <a:r>
              <a:rPr sz="1600" spc="5" dirty="0">
                <a:latin typeface="Arial"/>
                <a:cs typeface="Arial"/>
              </a:rPr>
              <a:t>училищ / </a:t>
            </a:r>
            <a:r>
              <a:rPr sz="1600" spc="10" dirty="0">
                <a:latin typeface="Arial"/>
                <a:cs typeface="Arial"/>
              </a:rPr>
              <a:t>Н. </a:t>
            </a:r>
            <a:r>
              <a:rPr sz="1600" spc="-100" dirty="0">
                <a:latin typeface="Arial"/>
                <a:cs typeface="Arial"/>
              </a:rPr>
              <a:t>Г. </a:t>
            </a:r>
            <a:r>
              <a:rPr sz="1600" spc="5" dirty="0">
                <a:latin typeface="Arial"/>
                <a:cs typeface="Arial"/>
              </a:rPr>
              <a:t>Аболмасов, </a:t>
            </a:r>
            <a:r>
              <a:rPr sz="1600" spc="10" dirty="0">
                <a:latin typeface="Arial"/>
                <a:cs typeface="Arial"/>
              </a:rPr>
              <a:t>Н. </a:t>
            </a:r>
            <a:r>
              <a:rPr sz="1600" spc="5" dirty="0">
                <a:latin typeface="Arial"/>
                <a:cs typeface="Arial"/>
              </a:rPr>
              <a:t>Н.,  Аболмасов, В. А. Бычков, А. Аль- Хаким. </a:t>
            </a:r>
            <a:r>
              <a:rPr sz="1600" spc="10" dirty="0">
                <a:latin typeface="Arial"/>
                <a:cs typeface="Arial"/>
              </a:rPr>
              <a:t>– </a:t>
            </a:r>
            <a:r>
              <a:rPr sz="1600" spc="5" dirty="0">
                <a:latin typeface="Arial"/>
                <a:cs typeface="Arial"/>
              </a:rPr>
              <a:t>М.: МЕДпресс-информ, 2005. </a:t>
            </a:r>
            <a:r>
              <a:rPr sz="1600" spc="10" dirty="0">
                <a:latin typeface="Arial"/>
                <a:cs typeface="Arial"/>
              </a:rPr>
              <a:t>– </a:t>
            </a:r>
            <a:r>
              <a:rPr sz="1600" spc="5" dirty="0">
                <a:latin typeface="Arial"/>
                <a:cs typeface="Arial"/>
              </a:rPr>
              <a:t>576</a:t>
            </a:r>
            <a:r>
              <a:rPr sz="1600" spc="114" dirty="0">
                <a:latin typeface="Arial"/>
                <a:cs typeface="Arial"/>
              </a:rPr>
              <a:t> </a:t>
            </a:r>
            <a:r>
              <a:rPr sz="1600" spc="5" dirty="0">
                <a:latin typeface="Arial"/>
                <a:cs typeface="Arial"/>
              </a:rPr>
              <a:t>с.</a:t>
            </a:r>
            <a:endParaRPr sz="1600">
              <a:latin typeface="Arial"/>
              <a:cs typeface="Arial"/>
            </a:endParaRPr>
          </a:p>
          <a:p>
            <a:pPr marL="125095" marR="41275" indent="-113030" algn="just">
              <a:lnSpc>
                <a:spcPct val="101299"/>
              </a:lnSpc>
              <a:spcBef>
                <a:spcPts val="315"/>
              </a:spcBef>
              <a:buChar char="•"/>
              <a:tabLst>
                <a:tab pos="125730" algn="l"/>
              </a:tabLst>
            </a:pPr>
            <a:r>
              <a:rPr sz="1600" spc="5" dirty="0">
                <a:latin typeface="Arial"/>
                <a:cs typeface="Arial"/>
              </a:rPr>
              <a:t>6. </a:t>
            </a:r>
            <a:r>
              <a:rPr sz="1600" spc="-10" dirty="0">
                <a:latin typeface="Arial"/>
                <a:cs typeface="Arial"/>
              </a:rPr>
              <a:t>Трезубов, </a:t>
            </a:r>
            <a:r>
              <a:rPr sz="1600" spc="10" dirty="0">
                <a:latin typeface="Arial"/>
                <a:cs typeface="Arial"/>
              </a:rPr>
              <a:t>В.Н. </a:t>
            </a:r>
            <a:r>
              <a:rPr sz="1600" dirty="0">
                <a:latin typeface="Arial"/>
                <a:cs typeface="Arial"/>
              </a:rPr>
              <a:t>Ортопедическая </a:t>
            </a:r>
            <a:r>
              <a:rPr sz="1600" spc="-5" dirty="0">
                <a:latin typeface="Arial"/>
                <a:cs typeface="Arial"/>
              </a:rPr>
              <a:t>стоматология. </a:t>
            </a:r>
            <a:r>
              <a:rPr sz="1600" spc="5" dirty="0">
                <a:latin typeface="Arial"/>
                <a:cs typeface="Arial"/>
              </a:rPr>
              <a:t>Прикладное </a:t>
            </a:r>
            <a:r>
              <a:rPr sz="1600" dirty="0">
                <a:latin typeface="Arial"/>
                <a:cs typeface="Arial"/>
              </a:rPr>
              <a:t>материаловедение:  учебник </a:t>
            </a:r>
            <a:r>
              <a:rPr sz="1600" spc="10" dirty="0">
                <a:latin typeface="Arial"/>
                <a:cs typeface="Arial"/>
              </a:rPr>
              <a:t>для </a:t>
            </a:r>
            <a:r>
              <a:rPr sz="1600" spc="-5" dirty="0">
                <a:latin typeface="Arial"/>
                <a:cs typeface="Arial"/>
              </a:rPr>
              <a:t>мед.вузов. </a:t>
            </a:r>
            <a:r>
              <a:rPr sz="1600" spc="5" dirty="0">
                <a:latin typeface="Arial"/>
                <a:cs typeface="Arial"/>
              </a:rPr>
              <a:t>/ </a:t>
            </a:r>
            <a:r>
              <a:rPr sz="1600" spc="10" dirty="0">
                <a:latin typeface="Arial"/>
                <a:cs typeface="Arial"/>
              </a:rPr>
              <a:t>В.Н. </a:t>
            </a:r>
            <a:r>
              <a:rPr sz="1600" spc="-10" dirty="0">
                <a:latin typeface="Arial"/>
                <a:cs typeface="Arial"/>
              </a:rPr>
              <a:t>Трезубов, </a:t>
            </a:r>
            <a:r>
              <a:rPr sz="1600" spc="5" dirty="0">
                <a:latin typeface="Arial"/>
                <a:cs typeface="Arial"/>
              </a:rPr>
              <a:t>Л.М. Мишнёв, </a:t>
            </a:r>
            <a:r>
              <a:rPr sz="1600" spc="10" dirty="0">
                <a:latin typeface="Arial"/>
                <a:cs typeface="Arial"/>
              </a:rPr>
              <a:t>Е.Н. </a:t>
            </a:r>
            <a:r>
              <a:rPr sz="1600" dirty="0">
                <a:latin typeface="Arial"/>
                <a:cs typeface="Arial"/>
              </a:rPr>
              <a:t>Жулёв. </a:t>
            </a:r>
            <a:r>
              <a:rPr sz="1600" spc="5" dirty="0">
                <a:latin typeface="Arial"/>
                <a:cs typeface="Arial"/>
              </a:rPr>
              <a:t>М.: МЕДпресс-  информ, 2008</a:t>
            </a:r>
            <a:endParaRPr sz="1600">
              <a:latin typeface="Arial"/>
              <a:cs typeface="Arial"/>
            </a:endParaRPr>
          </a:p>
          <a:p>
            <a:pPr marL="125095" marR="86360" indent="-113030" algn="just">
              <a:lnSpc>
                <a:spcPct val="101000"/>
              </a:lnSpc>
              <a:spcBef>
                <a:spcPts val="320"/>
              </a:spcBef>
              <a:buChar char="•"/>
              <a:tabLst>
                <a:tab pos="125730" algn="l"/>
              </a:tabLst>
            </a:pPr>
            <a:r>
              <a:rPr sz="1600" spc="5" dirty="0">
                <a:latin typeface="Arial"/>
                <a:cs typeface="Arial"/>
              </a:rPr>
              <a:t>7. </a:t>
            </a:r>
            <a:r>
              <a:rPr sz="1600" dirty="0">
                <a:latin typeface="Arial"/>
                <a:cs typeface="Arial"/>
              </a:rPr>
              <a:t>«Ортопедическая </a:t>
            </a:r>
            <a:r>
              <a:rPr sz="1600" spc="-5" dirty="0">
                <a:latin typeface="Arial"/>
                <a:cs typeface="Arial"/>
              </a:rPr>
              <a:t>стоматология: Под ред </a:t>
            </a:r>
            <a:r>
              <a:rPr sz="1600" spc="5" dirty="0">
                <a:latin typeface="Arial"/>
                <a:cs typeface="Arial"/>
              </a:rPr>
              <a:t>В.Н.Копейкина, </a:t>
            </a:r>
            <a:r>
              <a:rPr sz="1600" dirty="0">
                <a:latin typeface="Arial"/>
                <a:cs typeface="Arial"/>
              </a:rPr>
              <a:t>М.З.Миргазизова.-2-е  изд.доп.-М.:Медицина,2006.-621с.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0600" y="2590800"/>
            <a:ext cx="7162800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305">
              <a:lnSpc>
                <a:spcPct val="100000"/>
              </a:lnSpc>
              <a:spcBef>
                <a:spcPts val="100"/>
              </a:spcBef>
            </a:pPr>
            <a:r>
              <a:rPr spc="-25" dirty="0"/>
              <a:t>Благодарю </a:t>
            </a:r>
            <a:r>
              <a:rPr spc="-5" dirty="0"/>
              <a:t>за</a:t>
            </a:r>
            <a:r>
              <a:rPr spc="-60" dirty="0"/>
              <a:t> </a:t>
            </a:r>
            <a:r>
              <a:rPr dirty="0"/>
              <a:t>внимание.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2197" y="105464"/>
            <a:ext cx="4248150" cy="5664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419600" y="304800"/>
            <a:ext cx="4931410" cy="468249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EE30CE5-5D00-3246-B1A6-6FB8D8D649B1}"/>
              </a:ext>
            </a:extLst>
          </p:cNvPr>
          <p:cNvSpPr txBox="1"/>
          <p:nvPr/>
        </p:nvSpPr>
        <p:spPr>
          <a:xfrm>
            <a:off x="914400" y="59436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Разборная модель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77C23A5-913A-B445-A699-3398353B8BCC}"/>
              </a:ext>
            </a:extLst>
          </p:cNvPr>
          <p:cNvSpPr txBox="1"/>
          <p:nvPr/>
        </p:nvSpPr>
        <p:spPr>
          <a:xfrm>
            <a:off x="4973733" y="5181600"/>
            <a:ext cx="3823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Мостовидный протез в полости рта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74980" y="438150"/>
            <a:ext cx="7625080" cy="34588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13690" marR="5080" indent="-300990">
              <a:lnSpc>
                <a:spcPct val="100600"/>
              </a:lnSpc>
              <a:spcBef>
                <a:spcPts val="90"/>
              </a:spcBef>
              <a:buFont typeface="Arial"/>
              <a:buChar char="•"/>
              <a:tabLst>
                <a:tab pos="313055" algn="l"/>
                <a:tab pos="313690" algn="l"/>
              </a:tabLst>
            </a:pPr>
            <a:r>
              <a:rPr sz="2800" spc="5" dirty="0">
                <a:latin typeface="Calibri"/>
                <a:cs typeface="Calibri"/>
              </a:rPr>
              <a:t>С помощью </a:t>
            </a:r>
            <a:r>
              <a:rPr sz="2800" spc="-5" dirty="0">
                <a:latin typeface="Calibri"/>
                <a:cs typeface="Calibri"/>
              </a:rPr>
              <a:t>этих протезов </a:t>
            </a:r>
            <a:r>
              <a:rPr sz="2800" dirty="0">
                <a:latin typeface="Calibri"/>
                <a:cs typeface="Calibri"/>
              </a:rPr>
              <a:t>возможно  </a:t>
            </a:r>
            <a:r>
              <a:rPr sz="2800" spc="-5" dirty="0">
                <a:latin typeface="Calibri"/>
                <a:cs typeface="Calibri"/>
              </a:rPr>
              <a:t>полноценно </a:t>
            </a:r>
            <a:r>
              <a:rPr sz="2800" dirty="0">
                <a:latin typeface="Calibri"/>
                <a:cs typeface="Calibri"/>
              </a:rPr>
              <a:t>устранить фонетические,  </a:t>
            </a:r>
            <a:r>
              <a:rPr sz="2800" spc="-5" dirty="0">
                <a:latin typeface="Calibri"/>
                <a:cs typeface="Calibri"/>
              </a:rPr>
              <a:t>эстетические </a:t>
            </a:r>
            <a:r>
              <a:rPr sz="2800" spc="5" dirty="0">
                <a:latin typeface="Calibri"/>
                <a:cs typeface="Calibri"/>
              </a:rPr>
              <a:t>и </a:t>
            </a:r>
            <a:r>
              <a:rPr sz="2800" dirty="0">
                <a:latin typeface="Calibri"/>
                <a:cs typeface="Calibri"/>
              </a:rPr>
              <a:t>морфологические нарушения  </a:t>
            </a:r>
            <a:r>
              <a:rPr sz="2800" spc="-5" dirty="0">
                <a:latin typeface="Calibri"/>
                <a:cs typeface="Calibri"/>
              </a:rPr>
              <a:t>зубочелюстной системе. </a:t>
            </a:r>
            <a:r>
              <a:rPr sz="2800" dirty="0">
                <a:latin typeface="Calibri"/>
                <a:cs typeface="Calibri"/>
              </a:rPr>
              <a:t>Почти </a:t>
            </a:r>
            <a:r>
              <a:rPr sz="2800" spc="-5" dirty="0">
                <a:latin typeface="Calibri"/>
                <a:cs typeface="Calibri"/>
              </a:rPr>
              <a:t>полное  соответствие конструкции </a:t>
            </a:r>
            <a:r>
              <a:rPr sz="2800" spc="-10" dirty="0">
                <a:latin typeface="Calibri"/>
                <a:cs typeface="Calibri"/>
              </a:rPr>
              <a:t>протеза  </a:t>
            </a:r>
            <a:r>
              <a:rPr sz="2800" dirty="0">
                <a:latin typeface="Calibri"/>
                <a:cs typeface="Calibri"/>
              </a:rPr>
              <a:t>естественному зубному </a:t>
            </a:r>
            <a:r>
              <a:rPr sz="2800" spc="-5" dirty="0">
                <a:latin typeface="Calibri"/>
                <a:cs typeface="Calibri"/>
              </a:rPr>
              <a:t>ряду создает  </a:t>
            </a:r>
            <a:r>
              <a:rPr sz="2800" dirty="0">
                <a:latin typeface="Calibri"/>
                <a:cs typeface="Calibri"/>
              </a:rPr>
              <a:t>предпосылки к быстрой </a:t>
            </a:r>
            <a:r>
              <a:rPr sz="2800" spc="5" dirty="0">
                <a:latin typeface="Calibri"/>
                <a:cs typeface="Calibri"/>
              </a:rPr>
              <a:t>адаптации </a:t>
            </a:r>
            <a:r>
              <a:rPr sz="2800" dirty="0">
                <a:latin typeface="Calibri"/>
                <a:cs typeface="Calibri"/>
              </a:rPr>
              <a:t>пациентов к  </a:t>
            </a:r>
            <a:r>
              <a:rPr sz="2800" spc="5" dirty="0">
                <a:latin typeface="Calibri"/>
                <a:cs typeface="Calibri"/>
              </a:rPr>
              <a:t>ним </a:t>
            </a:r>
            <a:r>
              <a:rPr sz="2800" spc="-5" dirty="0">
                <a:latin typeface="Calibri"/>
                <a:cs typeface="Calibri"/>
              </a:rPr>
              <a:t>(от </a:t>
            </a:r>
            <a:r>
              <a:rPr sz="2800" spc="5" dirty="0">
                <a:latin typeface="Calibri"/>
                <a:cs typeface="Calibri"/>
              </a:rPr>
              <a:t>2—3 </a:t>
            </a:r>
            <a:r>
              <a:rPr sz="2800" spc="-10" dirty="0">
                <a:latin typeface="Calibri"/>
                <a:cs typeface="Calibri"/>
              </a:rPr>
              <a:t>до </a:t>
            </a:r>
            <a:r>
              <a:rPr sz="2800" spc="5" dirty="0">
                <a:latin typeface="Calibri"/>
                <a:cs typeface="Calibri"/>
              </a:rPr>
              <a:t>7—10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дней).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46100" y="294640"/>
            <a:ext cx="8047990" cy="4269740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311150" marR="5080" indent="-298450">
              <a:lnSpc>
                <a:spcPct val="101299"/>
              </a:lnSpc>
              <a:spcBef>
                <a:spcPts val="85"/>
              </a:spcBef>
              <a:buFont typeface="Arial"/>
              <a:buChar char="•"/>
              <a:tabLst>
                <a:tab pos="310515" algn="l"/>
                <a:tab pos="311150" algn="l"/>
              </a:tabLst>
            </a:pPr>
            <a:r>
              <a:rPr sz="2750" spc="15" dirty="0">
                <a:latin typeface="Calibri"/>
                <a:cs typeface="Calibri"/>
              </a:rPr>
              <a:t>В </a:t>
            </a:r>
            <a:r>
              <a:rPr sz="2750" spc="5" dirty="0">
                <a:latin typeface="Calibri"/>
                <a:cs typeface="Calibri"/>
              </a:rPr>
              <a:t>процессе </a:t>
            </a:r>
            <a:r>
              <a:rPr sz="2750" spc="10" dirty="0">
                <a:latin typeface="Calibri"/>
                <a:cs typeface="Calibri"/>
              </a:rPr>
              <a:t>откусывания </a:t>
            </a:r>
            <a:r>
              <a:rPr sz="2750" spc="15" dirty="0">
                <a:latin typeface="Calibri"/>
                <a:cs typeface="Calibri"/>
              </a:rPr>
              <a:t>и </a:t>
            </a:r>
            <a:r>
              <a:rPr sz="2750" spc="5" dirty="0">
                <a:latin typeface="Calibri"/>
                <a:cs typeface="Calibri"/>
              </a:rPr>
              <a:t>разжевывания </a:t>
            </a:r>
            <a:r>
              <a:rPr sz="2750" spc="15" dirty="0">
                <a:latin typeface="Calibri"/>
                <a:cs typeface="Calibri"/>
              </a:rPr>
              <a:t>пищи на  </a:t>
            </a:r>
            <a:r>
              <a:rPr sz="2750" spc="5" dirty="0">
                <a:latin typeface="Calibri"/>
                <a:cs typeface="Calibri"/>
              </a:rPr>
              <a:t>зубы </a:t>
            </a:r>
            <a:r>
              <a:rPr sz="2750" dirty="0">
                <a:latin typeface="Calibri"/>
                <a:cs typeface="Calibri"/>
              </a:rPr>
              <a:t>действуют </a:t>
            </a:r>
            <a:r>
              <a:rPr sz="2750" spc="5" dirty="0">
                <a:latin typeface="Calibri"/>
                <a:cs typeface="Calibri"/>
              </a:rPr>
              <a:t>различные </a:t>
            </a:r>
            <a:r>
              <a:rPr sz="2750" spc="15" dirty="0">
                <a:latin typeface="Calibri"/>
                <a:cs typeface="Calibri"/>
              </a:rPr>
              <a:t>по </a:t>
            </a:r>
            <a:r>
              <a:rPr sz="2750" spc="-5" dirty="0">
                <a:latin typeface="Calibri"/>
                <a:cs typeface="Calibri"/>
              </a:rPr>
              <a:t>продолжительности,  </a:t>
            </a:r>
            <a:r>
              <a:rPr sz="2750" spc="5" dirty="0">
                <a:latin typeface="Calibri"/>
                <a:cs typeface="Calibri"/>
              </a:rPr>
              <a:t>величине </a:t>
            </a:r>
            <a:r>
              <a:rPr sz="2750" spc="15" dirty="0">
                <a:latin typeface="Calibri"/>
                <a:cs typeface="Calibri"/>
              </a:rPr>
              <a:t>и </a:t>
            </a:r>
            <a:r>
              <a:rPr sz="2750" spc="5" dirty="0">
                <a:latin typeface="Calibri"/>
                <a:cs typeface="Calibri"/>
              </a:rPr>
              <a:t>направлению </a:t>
            </a:r>
            <a:r>
              <a:rPr sz="2750" spc="10" dirty="0">
                <a:latin typeface="Calibri"/>
                <a:cs typeface="Calibri"/>
              </a:rPr>
              <a:t>силы </a:t>
            </a:r>
            <a:r>
              <a:rPr sz="2750" spc="-5" dirty="0">
                <a:latin typeface="Calibri"/>
                <a:cs typeface="Calibri"/>
              </a:rPr>
              <a:t>жевательного  </a:t>
            </a:r>
            <a:r>
              <a:rPr sz="2750" spc="5" dirty="0">
                <a:latin typeface="Calibri"/>
                <a:cs typeface="Calibri"/>
              </a:rPr>
              <a:t>давления. </a:t>
            </a:r>
            <a:r>
              <a:rPr sz="2750" spc="-15" dirty="0">
                <a:latin typeface="Calibri"/>
                <a:cs typeface="Calibri"/>
              </a:rPr>
              <a:t>Под </a:t>
            </a:r>
            <a:r>
              <a:rPr sz="2750" dirty="0">
                <a:latin typeface="Calibri"/>
                <a:cs typeface="Calibri"/>
              </a:rPr>
              <a:t>влиянием этих </a:t>
            </a:r>
            <a:r>
              <a:rPr sz="2750" spc="10" dirty="0">
                <a:latin typeface="Calibri"/>
                <a:cs typeface="Calibri"/>
              </a:rPr>
              <a:t>сил в </a:t>
            </a:r>
            <a:r>
              <a:rPr sz="2750" dirty="0">
                <a:latin typeface="Calibri"/>
                <a:cs typeface="Calibri"/>
              </a:rPr>
              <a:t>тканях  </a:t>
            </a:r>
            <a:r>
              <a:rPr sz="2750" spc="-5" dirty="0">
                <a:latin typeface="Calibri"/>
                <a:cs typeface="Calibri"/>
              </a:rPr>
              <a:t>пародонта </a:t>
            </a:r>
            <a:r>
              <a:rPr sz="2750" spc="15" dirty="0">
                <a:latin typeface="Calibri"/>
                <a:cs typeface="Calibri"/>
              </a:rPr>
              <a:t>и </a:t>
            </a:r>
            <a:r>
              <a:rPr sz="2750" spc="5" dirty="0">
                <a:latin typeface="Calibri"/>
                <a:cs typeface="Calibri"/>
              </a:rPr>
              <a:t>челюстных </a:t>
            </a:r>
            <a:r>
              <a:rPr sz="2750" dirty="0">
                <a:latin typeface="Calibri"/>
                <a:cs typeface="Calibri"/>
              </a:rPr>
              <a:t>костях возникают  </a:t>
            </a:r>
            <a:r>
              <a:rPr sz="2750" spc="5" dirty="0">
                <a:latin typeface="Calibri"/>
                <a:cs typeface="Calibri"/>
              </a:rPr>
              <a:t>ответные </a:t>
            </a:r>
            <a:r>
              <a:rPr sz="2750" spc="10" dirty="0">
                <a:latin typeface="Calibri"/>
                <a:cs typeface="Calibri"/>
              </a:rPr>
              <a:t>реакции. Знание </a:t>
            </a:r>
            <a:r>
              <a:rPr sz="2750" dirty="0">
                <a:latin typeface="Calibri"/>
                <a:cs typeface="Calibri"/>
              </a:rPr>
              <a:t>этих </a:t>
            </a:r>
            <a:r>
              <a:rPr sz="2750" spc="10" dirty="0">
                <a:latin typeface="Calibri"/>
                <a:cs typeface="Calibri"/>
              </a:rPr>
              <a:t>реакций, </a:t>
            </a:r>
            <a:r>
              <a:rPr sz="2750" spc="5" dirty="0">
                <a:latin typeface="Calibri"/>
                <a:cs typeface="Calibri"/>
              </a:rPr>
              <a:t>влияние  </a:t>
            </a:r>
            <a:r>
              <a:rPr sz="2750" spc="15" dirty="0">
                <a:latin typeface="Calibri"/>
                <a:cs typeface="Calibri"/>
              </a:rPr>
              <a:t>на </a:t>
            </a:r>
            <a:r>
              <a:rPr sz="2750" spc="10" dirty="0">
                <a:latin typeface="Calibri"/>
                <a:cs typeface="Calibri"/>
              </a:rPr>
              <a:t>них </a:t>
            </a:r>
            <a:r>
              <a:rPr sz="2750" spc="5" dirty="0">
                <a:latin typeface="Calibri"/>
                <a:cs typeface="Calibri"/>
              </a:rPr>
              <a:t>различных </a:t>
            </a:r>
            <a:r>
              <a:rPr sz="2750" dirty="0">
                <a:latin typeface="Calibri"/>
                <a:cs typeface="Calibri"/>
              </a:rPr>
              <a:t>видов </a:t>
            </a:r>
            <a:r>
              <a:rPr sz="2750" spc="10" dirty="0">
                <a:latin typeface="Calibri"/>
                <a:cs typeface="Calibri"/>
              </a:rPr>
              <a:t>зубных </a:t>
            </a:r>
            <a:r>
              <a:rPr sz="2750" dirty="0">
                <a:latin typeface="Calibri"/>
                <a:cs typeface="Calibri"/>
              </a:rPr>
              <a:t>протезов лежит </a:t>
            </a:r>
            <a:r>
              <a:rPr sz="2750" spc="10" dirty="0">
                <a:latin typeface="Calibri"/>
                <a:cs typeface="Calibri"/>
              </a:rPr>
              <a:t>в  основе </a:t>
            </a:r>
            <a:r>
              <a:rPr sz="2750" spc="15" dirty="0">
                <a:latin typeface="Calibri"/>
                <a:cs typeface="Calibri"/>
              </a:rPr>
              <a:t>выбора и </a:t>
            </a:r>
            <a:r>
              <a:rPr sz="2750" spc="5" dirty="0">
                <a:latin typeface="Calibri"/>
                <a:cs typeface="Calibri"/>
              </a:rPr>
              <a:t>обоснованного </a:t>
            </a:r>
            <a:r>
              <a:rPr sz="2750" spc="10" dirty="0">
                <a:latin typeface="Calibri"/>
                <a:cs typeface="Calibri"/>
              </a:rPr>
              <a:t>применения </a:t>
            </a:r>
            <a:r>
              <a:rPr sz="2750" spc="-10" dirty="0">
                <a:latin typeface="Calibri"/>
                <a:cs typeface="Calibri"/>
              </a:rPr>
              <a:t>того  </a:t>
            </a:r>
            <a:r>
              <a:rPr sz="2750" spc="10" dirty="0">
                <a:latin typeface="Calibri"/>
                <a:cs typeface="Calibri"/>
              </a:rPr>
              <a:t>или </a:t>
            </a:r>
            <a:r>
              <a:rPr sz="2750" dirty="0">
                <a:latin typeface="Calibri"/>
                <a:cs typeface="Calibri"/>
              </a:rPr>
              <a:t>иного ортопедического </a:t>
            </a:r>
            <a:r>
              <a:rPr sz="2750" spc="10" dirty="0">
                <a:latin typeface="Calibri"/>
                <a:cs typeface="Calibri"/>
              </a:rPr>
              <a:t>аппарата </a:t>
            </a:r>
            <a:r>
              <a:rPr sz="2750" dirty="0">
                <a:latin typeface="Calibri"/>
                <a:cs typeface="Calibri"/>
              </a:rPr>
              <a:t>(зубного  протеза) </a:t>
            </a:r>
            <a:r>
              <a:rPr sz="2750" spc="10" dirty="0">
                <a:latin typeface="Calibri"/>
                <a:cs typeface="Calibri"/>
              </a:rPr>
              <a:t>для лечения </a:t>
            </a:r>
            <a:r>
              <a:rPr sz="2750" dirty="0">
                <a:latin typeface="Calibri"/>
                <a:cs typeface="Calibri"/>
              </a:rPr>
              <a:t>конкретного</a:t>
            </a:r>
            <a:r>
              <a:rPr sz="2750" spc="-4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больного.</a:t>
            </a:r>
            <a:endParaRPr sz="275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9209" y="4462779"/>
            <a:ext cx="8963660" cy="1879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6200" y="533400"/>
            <a:ext cx="9067800" cy="414953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0499"/>
              </a:lnSpc>
              <a:spcBef>
                <a:spcPts val="90"/>
              </a:spcBef>
            </a:pPr>
            <a:r>
              <a:rPr sz="20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Исходя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</a:t>
            </a:r>
            <a:r>
              <a:rPr sz="20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этого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основного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положения, </a:t>
            </a:r>
            <a:r>
              <a:rPr sz="20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выбор 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конструкции зубного протеза </a:t>
            </a:r>
            <a:r>
              <a:rPr sz="20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опорных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зубов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 лечении частичной вторичной адентии оказывают  существенное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влияние следующие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клинические  </a:t>
            </a:r>
            <a:r>
              <a:rPr sz="2000" spc="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данные</a:t>
            </a:r>
            <a:r>
              <a:rPr sz="20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000" spc="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>
              <a:lnSpc>
                <a:spcPct val="100499"/>
              </a:lnSpc>
              <a:spcBef>
                <a:spcPts val="90"/>
              </a:spcBef>
            </a:pP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13690" indent="-300990">
              <a:lnSpc>
                <a:spcPct val="100000"/>
              </a:lnSpc>
              <a:spcBef>
                <a:spcPts val="580"/>
              </a:spcBef>
              <a:buFont typeface="Arial"/>
              <a:buChar char="•"/>
              <a:tabLst>
                <a:tab pos="313055" algn="l"/>
                <a:tab pos="313690" algn="l"/>
              </a:tabLst>
            </a:pPr>
            <a:r>
              <a:rPr sz="2800" dirty="0">
                <a:latin typeface="Calibri"/>
                <a:cs typeface="Calibri"/>
              </a:rPr>
              <a:t>класс </a:t>
            </a:r>
            <a:r>
              <a:rPr sz="2800" spc="-5" dirty="0">
                <a:latin typeface="Calibri"/>
                <a:cs typeface="Calibri"/>
              </a:rPr>
              <a:t>дефекта </a:t>
            </a:r>
            <a:r>
              <a:rPr sz="2800" spc="-10" dirty="0">
                <a:latin typeface="Calibri"/>
                <a:cs typeface="Calibri"/>
              </a:rPr>
              <a:t>зубного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ряда;</a:t>
            </a:r>
          </a:p>
          <a:p>
            <a:pPr marL="313690" indent="-300990">
              <a:lnSpc>
                <a:spcPct val="100000"/>
              </a:lnSpc>
              <a:spcBef>
                <a:spcPts val="580"/>
              </a:spcBef>
              <a:buFont typeface="Arial"/>
              <a:buChar char="•"/>
              <a:tabLst>
                <a:tab pos="313055" algn="l"/>
                <a:tab pos="313690" algn="l"/>
              </a:tabLst>
            </a:pPr>
            <a:r>
              <a:rPr sz="2800" spc="-5" dirty="0">
                <a:latin typeface="Calibri"/>
                <a:cs typeface="Calibri"/>
              </a:rPr>
              <a:t>протяженность дефекта;</a:t>
            </a:r>
            <a:endParaRPr sz="2800" dirty="0">
              <a:latin typeface="Calibri"/>
              <a:cs typeface="Calibri"/>
            </a:endParaRPr>
          </a:p>
          <a:p>
            <a:pPr marL="12700" marR="295275">
              <a:lnSpc>
                <a:spcPct val="108900"/>
              </a:lnSpc>
              <a:spcBef>
                <a:spcPts val="284"/>
              </a:spcBef>
              <a:buFont typeface="Arial"/>
              <a:buChar char="•"/>
              <a:tabLst>
                <a:tab pos="313055" algn="l"/>
                <a:tab pos="313690" algn="l"/>
              </a:tabLst>
            </a:pPr>
            <a:r>
              <a:rPr sz="2800" spc="-5" dirty="0">
                <a:latin typeface="Calibri"/>
                <a:cs typeface="Calibri"/>
              </a:rPr>
              <a:t>состояние (тонус) жевательной </a:t>
            </a:r>
            <a:r>
              <a:rPr sz="2800" spc="-10" dirty="0">
                <a:latin typeface="Calibri"/>
                <a:cs typeface="Calibri"/>
              </a:rPr>
              <a:t>мускулатуры.  </a:t>
            </a:r>
            <a:r>
              <a:rPr sz="2800" dirty="0">
                <a:latin typeface="Calibri"/>
                <a:cs typeface="Calibri"/>
              </a:rPr>
              <a:t>На </a:t>
            </a:r>
            <a:r>
              <a:rPr sz="2800" spc="-5" dirty="0">
                <a:latin typeface="Calibri"/>
                <a:cs typeface="Calibri"/>
              </a:rPr>
              <a:t>окончательный </a:t>
            </a:r>
            <a:r>
              <a:rPr sz="2800" spc="5" dirty="0">
                <a:latin typeface="Calibri"/>
                <a:cs typeface="Calibri"/>
              </a:rPr>
              <a:t>выбор </a:t>
            </a:r>
            <a:r>
              <a:rPr sz="2800" spc="-15" dirty="0">
                <a:latin typeface="Calibri"/>
                <a:cs typeface="Calibri"/>
              </a:rPr>
              <a:t>метода </a:t>
            </a:r>
            <a:r>
              <a:rPr sz="2800" dirty="0">
                <a:latin typeface="Calibri"/>
                <a:cs typeface="Calibri"/>
              </a:rPr>
              <a:t>лечения могут  </a:t>
            </a:r>
            <a:r>
              <a:rPr sz="2800" spc="-5" dirty="0">
                <a:latin typeface="Calibri"/>
                <a:cs typeface="Calibri"/>
              </a:rPr>
              <a:t>повлиять </a:t>
            </a:r>
            <a:r>
              <a:rPr sz="2800" spc="5" dirty="0">
                <a:latin typeface="Calibri"/>
                <a:cs typeface="Calibri"/>
              </a:rPr>
              <a:t>вид </a:t>
            </a:r>
            <a:r>
              <a:rPr sz="2800" dirty="0">
                <a:latin typeface="Calibri"/>
                <a:cs typeface="Calibri"/>
              </a:rPr>
              <a:t>прикуса </a:t>
            </a:r>
            <a:r>
              <a:rPr sz="2800" spc="5" dirty="0">
                <a:latin typeface="Calibri"/>
                <a:cs typeface="Calibri"/>
              </a:rPr>
              <a:t>и </a:t>
            </a:r>
            <a:r>
              <a:rPr sz="2800" spc="-5" dirty="0">
                <a:latin typeface="Calibri"/>
                <a:cs typeface="Calibri"/>
              </a:rPr>
              <a:t>некоторые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особенности,</a:t>
            </a: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2800" dirty="0">
                <a:latin typeface="Calibri"/>
                <a:cs typeface="Calibri"/>
              </a:rPr>
              <a:t>связанные с профессией пациентов.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83259" y="187960"/>
            <a:ext cx="8022590" cy="64084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Галерея">
  <a:themeElements>
    <a:clrScheme name="Галерея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Галерея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алерея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{109FC96A-0FEB-2A4A-88F3-CA9C687AD72F}tf10001119</Template>
  <TotalTime>617</TotalTime>
  <Words>2355</Words>
  <Application>Microsoft Macintosh PowerPoint</Application>
  <PresentationFormat>Экран (4:3)</PresentationFormat>
  <Paragraphs>104</Paragraphs>
  <Slides>42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42</vt:i4>
      </vt:variant>
    </vt:vector>
  </HeadingPairs>
  <TitlesOfParts>
    <vt:vector size="48" baseType="lpstr">
      <vt:lpstr>Arial</vt:lpstr>
      <vt:lpstr>Calibri</vt:lpstr>
      <vt:lpstr>Gill Sans MT</vt:lpstr>
      <vt:lpstr>Times New Roman</vt:lpstr>
      <vt:lpstr>Verdana</vt:lpstr>
      <vt:lpstr>Галерея</vt:lpstr>
      <vt:lpstr>Презентация PowerPoint</vt:lpstr>
      <vt:lpstr>Содержание: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Клинические этапы лечения несъемными  мостовидными протезами</vt:lpstr>
      <vt:lpstr>Презентация PowerPoint</vt:lpstr>
      <vt:lpstr>Презентация PowerPoint</vt:lpstr>
      <vt:lpstr>Презентация PowerPoint</vt:lpstr>
      <vt:lpstr>Презентация PowerPoint</vt:lpstr>
      <vt:lpstr>Подготовка к препарированию</vt:lpstr>
      <vt:lpstr>Препарирование опорных зубов</vt:lpstr>
      <vt:lpstr>Снятие оттиска.</vt:lpstr>
      <vt:lpstr>Презентация PowerPoint</vt:lpstr>
      <vt:lpstr>Презентация PowerPoint</vt:lpstr>
      <vt:lpstr>Презентация PowerPoint</vt:lpstr>
      <vt:lpstr>Наложение и припасовка</vt:lpstr>
      <vt:lpstr>Фиксация мостовидного протеза</vt:lpstr>
      <vt:lpstr>Презентация PowerPoint</vt:lpstr>
      <vt:lpstr>Инструкции по уходу.</vt:lpstr>
      <vt:lpstr>Клинический пример</vt:lpstr>
      <vt:lpstr>Презентация PowerPoint</vt:lpstr>
      <vt:lpstr>Презентация PowerPoint</vt:lpstr>
      <vt:lpstr>Литература:</vt:lpstr>
      <vt:lpstr>Благодарю за внимание.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Восстановление дефектов зубного ряда несъемными ортопедическими конструкциями при частичной вторичной адентии.</dc:title>
  <dc:creator>Артем</dc:creator>
  <cp:lastModifiedBy>Владимир Джамбровский</cp:lastModifiedBy>
  <cp:revision>4</cp:revision>
  <dcterms:created xsi:type="dcterms:W3CDTF">2020-10-16T04:26:50Z</dcterms:created>
  <dcterms:modified xsi:type="dcterms:W3CDTF">2022-05-26T06:34:23Z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2019-02-12T00:00:00Z</vt:filetime>
  </property>
  <property fmtid="{D5CDD505-2E9C-101B-9397-08002B2CF9AE}" pid="3" name="Creator">
    <vt:lpwstr>Impress</vt:lpwstr>
  </property>
  <property fmtid="{D5CDD505-2E9C-101B-9397-08002B2CF9AE}" pid="4" name="LastSaved">
    <vt:filetime>2019-02-12T00:00:00Z</vt:filetime>
  </property>
</Properties>
</file>