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5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DF1D-39ED-41F9-8855-F94281C64F11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4D56-2B31-4F61-A349-49DC4926A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5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DF1D-39ED-41F9-8855-F94281C64F11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4D56-2B31-4F61-A349-49DC4926A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059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DF1D-39ED-41F9-8855-F94281C64F11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4D56-2B31-4F61-A349-49DC4926A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453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DF1D-39ED-41F9-8855-F94281C64F11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4D56-2B31-4F61-A349-49DC4926A35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4377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DF1D-39ED-41F9-8855-F94281C64F11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4D56-2B31-4F61-A349-49DC4926A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384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DF1D-39ED-41F9-8855-F94281C64F11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4D56-2B31-4F61-A349-49DC4926A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497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DF1D-39ED-41F9-8855-F94281C64F11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4D56-2B31-4F61-A349-49DC4926A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81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DF1D-39ED-41F9-8855-F94281C64F11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4D56-2B31-4F61-A349-49DC4926A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344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DF1D-39ED-41F9-8855-F94281C64F11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4D56-2B31-4F61-A349-49DC4926A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82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DF1D-39ED-41F9-8855-F94281C64F11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4D56-2B31-4F61-A349-49DC4926A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90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DF1D-39ED-41F9-8855-F94281C64F11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4D56-2B31-4F61-A349-49DC4926A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117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DF1D-39ED-41F9-8855-F94281C64F11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4D56-2B31-4F61-A349-49DC4926A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936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DF1D-39ED-41F9-8855-F94281C64F11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4D56-2B31-4F61-A349-49DC4926A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48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DF1D-39ED-41F9-8855-F94281C64F11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4D56-2B31-4F61-A349-49DC4926A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681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DF1D-39ED-41F9-8855-F94281C64F11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4D56-2B31-4F61-A349-49DC4926A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090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DF1D-39ED-41F9-8855-F94281C64F11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4D56-2B31-4F61-A349-49DC4926A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667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DF1D-39ED-41F9-8855-F94281C64F11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74D56-2B31-4F61-A349-49DC4926A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03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28BDF1D-39ED-41F9-8855-F94281C64F11}" type="datetimeFigureOut">
              <a:rPr lang="ru-RU" smtClean="0"/>
              <a:t>05.02.2024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74D56-2B31-4F61-A349-49DC4926A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8414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e-stomatology.ru/director/protokols/protokols_30-09-2014/2_full_absent.do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9491" y="27709"/>
            <a:ext cx="10177412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dirty="0"/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</a:t>
            </a:r>
            <a:r>
              <a:rPr lang="ru-RU" altLang="ru-RU" dirty="0" err="1"/>
              <a:t>Войно-Ясенецкого</a:t>
            </a:r>
            <a:r>
              <a:rPr lang="ru-RU" altLang="ru-RU" dirty="0"/>
              <a:t>» </a:t>
            </a:r>
            <a:br>
              <a:rPr lang="ru-RU" altLang="ru-RU" dirty="0"/>
            </a:br>
            <a:r>
              <a:rPr lang="ru-RU" altLang="ru-RU" dirty="0"/>
              <a:t>Министерства здравоохранения Российской Федерации</a:t>
            </a:r>
            <a:br>
              <a:rPr lang="ru-RU" altLang="ru-RU" dirty="0"/>
            </a:br>
            <a:r>
              <a:rPr lang="ru-RU" altLang="ru-RU" dirty="0"/>
              <a:t>Кафедра стоматологии ИПО</a:t>
            </a:r>
            <a:r>
              <a:rPr lang="ru-RU" dirty="0"/>
              <a:t> </a:t>
            </a:r>
          </a:p>
          <a:p>
            <a:endParaRPr lang="ru-RU" dirty="0"/>
          </a:p>
          <a:p>
            <a:pPr algn="r"/>
            <a:endParaRPr lang="ru-RU" dirty="0"/>
          </a:p>
          <a:p>
            <a:pPr algn="ctr"/>
            <a:r>
              <a:rPr lang="ru-RU" dirty="0"/>
              <a:t>Тема</a:t>
            </a:r>
            <a:r>
              <a:rPr lang="ru-RU" dirty="0" smtClean="0"/>
              <a:t>:</a:t>
            </a:r>
          </a:p>
          <a:p>
            <a:pPr algn="ctr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Анатомоморфологические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изменения зубочелюстной системы при полном отсутствии зубов. Факторы, влияющие на стабилизацию протезов на беззубых челюстях.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altLang="ru-RU" dirty="0"/>
          </a:p>
          <a:p>
            <a:pPr algn="r"/>
            <a:endParaRPr lang="ru-RU" altLang="ru-RU" dirty="0"/>
          </a:p>
          <a:p>
            <a:pPr algn="r"/>
            <a:r>
              <a:rPr lang="ru-RU" altLang="ru-RU" dirty="0"/>
              <a:t>Выполнил ординатор </a:t>
            </a:r>
          </a:p>
          <a:p>
            <a:pPr algn="r"/>
            <a:r>
              <a:rPr lang="ru-RU" altLang="ru-RU" dirty="0"/>
              <a:t>кафедры стоматологии ИПО</a:t>
            </a:r>
          </a:p>
          <a:p>
            <a:pPr algn="r"/>
            <a:r>
              <a:rPr lang="ru-RU" altLang="ru-RU" dirty="0"/>
              <a:t>по специальности «стоматология ортопедическая»</a:t>
            </a:r>
          </a:p>
          <a:p>
            <a:pPr algn="r"/>
            <a:r>
              <a:rPr lang="ru-RU" altLang="ru-RU" dirty="0" err="1"/>
              <a:t>Узназаков</a:t>
            </a:r>
            <a:r>
              <a:rPr lang="ru-RU" altLang="ru-RU" dirty="0"/>
              <a:t> Анатолий Владиславович</a:t>
            </a:r>
          </a:p>
          <a:p>
            <a:pPr algn="r"/>
            <a:r>
              <a:rPr lang="ru-RU" altLang="ru-RU" dirty="0"/>
              <a:t>Рецензент </a:t>
            </a:r>
            <a:r>
              <a:rPr lang="ru-RU" dirty="0"/>
              <a:t>ассистент</a:t>
            </a:r>
            <a:r>
              <a:rPr lang="ru-RU" altLang="ru-RU" dirty="0"/>
              <a:t> Лысенко Ольга Владимировна</a:t>
            </a:r>
          </a:p>
          <a:p>
            <a:pPr algn="r"/>
            <a:endParaRPr lang="ru-RU" dirty="0"/>
          </a:p>
          <a:p>
            <a:pPr algn="r"/>
            <a:endParaRPr lang="ru-RU" dirty="0"/>
          </a:p>
          <a:p>
            <a:pPr algn="ctr"/>
            <a:r>
              <a:rPr lang="ru-RU" dirty="0"/>
              <a:t>Красноярск 2023</a:t>
            </a:r>
          </a:p>
        </p:txBody>
      </p:sp>
    </p:spTree>
    <p:extLst>
      <p:ext uri="{BB962C8B-B14F-4D97-AF65-F5344CB8AC3E}">
        <p14:creationId xmlns:p14="http://schemas.microsoft.com/office/powerpoint/2010/main" val="1731457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Капиллярность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2052918"/>
            <a:ext cx="9403742" cy="4195481"/>
          </a:xfrm>
        </p:spPr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оложение </a:t>
            </a:r>
            <a:r>
              <a:rPr lang="ru-RU" dirty="0"/>
              <a:t>жидкости в капиллярном пространстве (слюна под базисом протеза).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Эти </a:t>
            </a:r>
            <a:r>
              <a:rPr lang="ru-RU" dirty="0"/>
              <a:t>факторы обеспечиваются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площадью протезного ложа</a:t>
            </a:r>
            <a:r>
              <a:rPr lang="ru-RU" dirty="0" smtClean="0"/>
              <a:t>,</a:t>
            </a:r>
          </a:p>
          <a:p>
            <a:r>
              <a:rPr lang="ru-RU" dirty="0"/>
              <a:t>точным соотношением рельефа протезного базиса рельефу протезного ложа,</a:t>
            </a:r>
          </a:p>
          <a:p>
            <a:r>
              <a:rPr lang="ru-RU" dirty="0"/>
              <a:t>количеством и качеством </a:t>
            </a:r>
            <a:r>
              <a:rPr lang="ru-RU" dirty="0" smtClean="0"/>
              <a:t>слюны,</a:t>
            </a:r>
            <a:endParaRPr lang="ru-RU" dirty="0"/>
          </a:p>
          <a:p>
            <a:r>
              <a:rPr lang="ru-RU" dirty="0"/>
              <a:t>строением слизистой оболочки.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3745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Окклюзия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2052918"/>
            <a:ext cx="9403742" cy="4195481"/>
          </a:xfrm>
        </p:spPr>
        <p:txBody>
          <a:bodyPr/>
          <a:lstStyle/>
          <a:p>
            <a:r>
              <a:rPr lang="ru-RU" dirty="0"/>
              <a:t>Окклюзия искусственных зубов влияет на устойчивость протеза на беззубой челюсти и должна обеспечить правильную передачу жевательного давления на альвеолярный </a:t>
            </a:r>
            <a:r>
              <a:rPr lang="ru-RU" dirty="0" smtClean="0"/>
              <a:t>отросток, </a:t>
            </a:r>
            <a:r>
              <a:rPr lang="ru-RU" dirty="0"/>
              <a:t>п</a:t>
            </a:r>
            <a:r>
              <a:rPr lang="ru-RU" dirty="0" smtClean="0"/>
              <a:t>лавное </a:t>
            </a:r>
            <a:r>
              <a:rPr lang="ru-RU" dirty="0"/>
              <a:t>скольжение нижней челюсти и </a:t>
            </a:r>
            <a:r>
              <a:rPr lang="ru-RU" dirty="0" err="1"/>
              <a:t>трехпунктный</a:t>
            </a:r>
            <a:r>
              <a:rPr lang="ru-RU" dirty="0"/>
              <a:t> контакт </a:t>
            </a:r>
            <a:r>
              <a:rPr lang="ru-RU" dirty="0" err="1"/>
              <a:t>Бонвиля</a:t>
            </a:r>
            <a:r>
              <a:rPr lang="ru-RU" dirty="0"/>
              <a:t> при передней и боковых </a:t>
            </a:r>
            <a:r>
              <a:rPr lang="ru-RU" dirty="0" smtClean="0"/>
              <a:t>окклюзиях</a:t>
            </a:r>
            <a:r>
              <a:rPr lang="ru-RU" dirty="0"/>
              <a:t>. 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Это достигается: </a:t>
            </a:r>
            <a:endParaRPr lang="ru-RU" dirty="0"/>
          </a:p>
          <a:p>
            <a:r>
              <a:rPr lang="ru-RU" dirty="0" smtClean="0"/>
              <a:t>индивидуальной </a:t>
            </a:r>
            <a:r>
              <a:rPr lang="ru-RU" dirty="0"/>
              <a:t>постановкой искусственных зубов в </a:t>
            </a:r>
            <a:r>
              <a:rPr lang="ru-RU" dirty="0" err="1"/>
              <a:t>артикуляторе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минимальным </a:t>
            </a:r>
            <a:r>
              <a:rPr lang="ru-RU" dirty="0"/>
              <a:t>перекрытием передних зубов, </a:t>
            </a:r>
            <a:endParaRPr lang="ru-RU" dirty="0" smtClean="0"/>
          </a:p>
          <a:p>
            <a:r>
              <a:rPr lang="ru-RU" dirty="0" smtClean="0"/>
              <a:t>расположением </a:t>
            </a:r>
            <a:r>
              <a:rPr lang="ru-RU" dirty="0"/>
              <a:t>боковых зубов по середине гребня.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0416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Динамическое мышечное равновесие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2052918"/>
            <a:ext cx="9403742" cy="4195481"/>
          </a:xfrm>
        </p:spPr>
        <p:txBody>
          <a:bodyPr/>
          <a:lstStyle/>
          <a:p>
            <a:r>
              <a:rPr lang="ru-RU" dirty="0"/>
              <a:t>Динамическое мышечное равновесие во время функции вокруг протеза - обеспечивается методикой объемного моделирования протеза. </a:t>
            </a:r>
            <a:endParaRPr lang="ru-RU" dirty="0" smtClean="0"/>
          </a:p>
          <a:p>
            <a:r>
              <a:rPr lang="ru-RU" dirty="0" smtClean="0"/>
              <a:t>Съемный </a:t>
            </a:r>
            <a:r>
              <a:rPr lang="ru-RU" dirty="0"/>
              <a:t>про­тез на беззубой челюсти должен иметь такой объем, который обеспечивает равновесие дав­ления со стороны языка и со стороны губ и щеки.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4757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436" y="1080654"/>
            <a:ext cx="9329417" cy="51677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другим факторам, имеющим влияние на устойчивость протеза являются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языка,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беззубых альвеолярных отростков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подъязычного прост­ранства,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тонус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мышц дна полости рта,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парафункции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мимических и жевательных мышц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подъязычного торуса.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518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2052918"/>
            <a:ext cx="9403742" cy="4195481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клинической картины 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анатомоморфологических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изменений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зубочелюстной системы при полном отсутствии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зубов, на стабильность протеза влияет множество факторов. Зная об этом, мы может спрогнозировать результат нашего лечения.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353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10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2052918"/>
            <a:ext cx="9403742" cy="4195481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e-stomatology.ru/director/protokols/protokols_30-09-2014/2_full_absent.doc</a:t>
            </a:r>
            <a:endParaRPr lang="ru-RU" dirty="0" smtClean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e-stomatology.ru/director/protokols/protokols_30-09-2014/2_full_absent.doc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2922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2052918"/>
            <a:ext cx="9403742" cy="4195481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 представление об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анатомоморфологические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зубочелюстной системы при полном отсутствии зубов.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Понять принципы и факторы, влияющие на стабильность полных съемных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проотезов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534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Анатомоморфологические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изменения зубочелюстной системы при полном отсутствии зубов.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2052918"/>
            <a:ext cx="9403742" cy="4195481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Несвоевременное ортопедическое лечение пол­ного отсутствия зубов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обусловливает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осложнений в челюстно-лицевой области и патологии височно-нижнечелюстного сустава.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595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Клиническая картина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2052918"/>
            <a:ext cx="9403742" cy="4195481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характеризуется изме­нениями конфигурации лица (западение губ), резко выраженными носогубными и подборо­дочной складками, опущением углов рта, умень­шением размеров нижней трети лица, у некото­рых пациентов — мацерацией и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заедами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 об­ласти углов рта, нарушением жевательной функции. Нередко полное отсутствие зубов сопровождается привычным подвывихом или вывихом височно-нижнечелюстного сустава. После утраты или удаления всех зубов происходит постепенная ат­рофия альвеолярных отростков челюстей, про­грессирующая с течением времени.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883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ПОЛНОГО ОТСУТСТВИЯ ЗУБОВ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2052919"/>
            <a:ext cx="9403742" cy="480508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клинической практике традиционно выде­ляют полное отсутствие зубов верхней челюсти, полное отсут­ствие зубов ниж­ней челюсти,  полное отсутствие зубов обеих челюстей.</a:t>
            </a:r>
          </a:p>
          <a:p>
            <a:r>
              <a:rPr lang="ru-RU" dirty="0"/>
              <a:t>Было предложено несколько классификаций беззубых челюстей. Наибольшее распростране­ние получили классификации Шредера для без­зубой верхней челюсти и </a:t>
            </a:r>
            <a:r>
              <a:rPr lang="ru-RU" dirty="0" err="1"/>
              <a:t>Келлера</a:t>
            </a:r>
            <a:r>
              <a:rPr lang="ru-RU" dirty="0"/>
              <a:t> для беззубой нижней челюсти. В отечественной практике достаточно широко применяется также класси­фикация беззубых челюстей Курляндского В.Ю. Эти классификации базируются, в первую оче­редь, на анатомо-топографических характери­стиках — степень атрофии альвеолярного отро­стка, а также уровня прикрепления сухожилий жевательных мышц (классификация по Кур-</a:t>
            </a:r>
            <a:r>
              <a:rPr lang="ru-RU" dirty="0" err="1"/>
              <a:t>ляндскому</a:t>
            </a:r>
            <a:r>
              <a:rPr lang="ru-RU" dirty="0"/>
              <a:t>). Используется также классификация по </a:t>
            </a:r>
            <a:r>
              <a:rPr lang="ru-RU" dirty="0" err="1"/>
              <a:t>Оксману</a:t>
            </a:r>
            <a:r>
              <a:rPr lang="ru-RU" dirty="0"/>
              <a:t> И.М., который предложил единую классификацию для верхних и нижних беззубых челюстей, учитывающую степень атрофии альве­олярных отростков.</a:t>
            </a:r>
          </a:p>
          <a:p>
            <a:r>
              <a:rPr lang="ru-RU" dirty="0"/>
              <a:t>При полном отсутствии зубов невозможно выделить стадии течения заболевания.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7250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Факторы, влияющие на стабилизацию протезов на беззубых челюстях.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2052918"/>
            <a:ext cx="9403742" cy="419548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Фиксация и стабилизация съемного протеза на беззубой челюсти в настоящее время обеспечивается совокупностью методов.</a:t>
            </a:r>
          </a:p>
          <a:p>
            <a:pPr marL="0" indent="0">
              <a:buNone/>
            </a:pPr>
            <a:r>
              <a:rPr lang="ru-RU" dirty="0"/>
              <a:t>К ним относятся;</a:t>
            </a:r>
          </a:p>
          <a:p>
            <a:r>
              <a:rPr lang="ru-RU" dirty="0"/>
              <a:t>Анатомическая ретенция,</a:t>
            </a:r>
          </a:p>
          <a:p>
            <a:r>
              <a:rPr lang="ru-RU" dirty="0"/>
              <a:t>Функциональная </a:t>
            </a:r>
            <a:r>
              <a:rPr lang="ru-RU" dirty="0" err="1"/>
              <a:t>присасываемость</a:t>
            </a:r>
            <a:r>
              <a:rPr lang="ru-RU" dirty="0"/>
              <a:t>,</a:t>
            </a:r>
          </a:p>
          <a:p>
            <a:r>
              <a:rPr lang="ru-RU" dirty="0"/>
              <a:t>Адгезия и капиллярная </a:t>
            </a:r>
            <a:r>
              <a:rPr lang="ru-RU" dirty="0" err="1"/>
              <a:t>присасываемость</a:t>
            </a:r>
            <a:r>
              <a:rPr lang="ru-RU" dirty="0"/>
              <a:t>,</a:t>
            </a:r>
          </a:p>
          <a:p>
            <a:r>
              <a:rPr lang="ru-RU" dirty="0"/>
              <a:t>Постановка искусственных зубов,</a:t>
            </a:r>
          </a:p>
          <a:p>
            <a:r>
              <a:rPr lang="ru-RU" dirty="0"/>
              <a:t>Динамическое мышечное равновесие вокруг протеза.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7343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Анатомическая ретенция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2052918"/>
            <a:ext cx="9403742" cy="4195481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троение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беззубых челюстей обеспечивает стабили­зацию протеза, т. е. удерживание протеза в горизонтальной плоскости. Она обеспечивается высотой альвеолярных отростков и верхнечелюстных бугров, величиной свода неба.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551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Функциональная </a:t>
            </a:r>
            <a:r>
              <a:rPr lang="ru-RU" dirty="0" err="1"/>
              <a:t>присасываемость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2052918"/>
            <a:ext cx="9403742" cy="4195481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оявление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функции под протезом отрица­тельного давления, что связано с созданием замыкающего клапана по всей границе проте­за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присасываемость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зависит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oт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ската альвеолярного отростка,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края протеза,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расположения края протеза в нейтральной зоне,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прикрепления подвижной слизистой оболочки,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податливости слизистых бугорков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87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Адгезия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2" y="2052918"/>
            <a:ext cx="9403742" cy="4195481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рилипание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материалов на основе межмолекулярного соединения. В данном случае слизистая оболочка - базис протеза.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5006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63</TotalTime>
  <Words>623</Words>
  <Application>Microsoft Office PowerPoint</Application>
  <PresentationFormat>Широкоэкранный</PresentationFormat>
  <Paragraphs>76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Times New Roman</vt:lpstr>
      <vt:lpstr>Wingdings 3</vt:lpstr>
      <vt:lpstr>Ион</vt:lpstr>
      <vt:lpstr>Презентация PowerPoint</vt:lpstr>
      <vt:lpstr>Цель.</vt:lpstr>
      <vt:lpstr>Анатомоморфологические изменения зубочелюстной системы при полном отсутствии зубов.</vt:lpstr>
      <vt:lpstr>Клиническая картина</vt:lpstr>
      <vt:lpstr>КЛАССИФИКАЦИЯ ПОЛНОГО ОТСУТСТВИЯ ЗУБОВ  </vt:lpstr>
      <vt:lpstr>Факторы, влияющие на стабилизацию протезов на беззубых челюстях.</vt:lpstr>
      <vt:lpstr>Анатомическая ретенция</vt:lpstr>
      <vt:lpstr>Функциональная присасываемость</vt:lpstr>
      <vt:lpstr>Адгезия</vt:lpstr>
      <vt:lpstr>Капиллярность</vt:lpstr>
      <vt:lpstr>Окклюзия</vt:lpstr>
      <vt:lpstr>Динамическое мышечное равновесие </vt:lpstr>
      <vt:lpstr>Презентация PowerPoint</vt:lpstr>
      <vt:lpstr>Заключение</vt:lpstr>
      <vt:lpstr>Спасибо за внимание.</vt:lpstr>
      <vt:lpstr>Список литературы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6</cp:revision>
  <dcterms:created xsi:type="dcterms:W3CDTF">2024-02-04T18:00:04Z</dcterms:created>
  <dcterms:modified xsi:type="dcterms:W3CDTF">2024-02-04T19:03:27Z</dcterms:modified>
</cp:coreProperties>
</file>