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89" r:id="rId2"/>
    <p:sldId id="344" r:id="rId3"/>
    <p:sldId id="290" r:id="rId4"/>
    <p:sldId id="325" r:id="rId5"/>
    <p:sldId id="326" r:id="rId6"/>
    <p:sldId id="327" r:id="rId7"/>
    <p:sldId id="328" r:id="rId8"/>
    <p:sldId id="331" r:id="rId9"/>
    <p:sldId id="329" r:id="rId10"/>
    <p:sldId id="333" r:id="rId11"/>
    <p:sldId id="334" r:id="rId12"/>
    <p:sldId id="330" r:id="rId13"/>
    <p:sldId id="337" r:id="rId14"/>
    <p:sldId id="336" r:id="rId15"/>
    <p:sldId id="335" r:id="rId16"/>
    <p:sldId id="338" r:id="rId17"/>
    <p:sldId id="341" r:id="rId18"/>
    <p:sldId id="340" r:id="rId19"/>
    <p:sldId id="332" r:id="rId20"/>
    <p:sldId id="294" r:id="rId21"/>
    <p:sldId id="318" r:id="rId22"/>
    <p:sldId id="257" r:id="rId23"/>
    <p:sldId id="263" r:id="rId24"/>
    <p:sldId id="264" r:id="rId25"/>
    <p:sldId id="272" r:id="rId26"/>
    <p:sldId id="269" r:id="rId27"/>
    <p:sldId id="295" r:id="rId28"/>
    <p:sldId id="270" r:id="rId29"/>
    <p:sldId id="296" r:id="rId30"/>
    <p:sldId id="281" r:id="rId31"/>
    <p:sldId id="279" r:id="rId32"/>
    <p:sldId id="319" r:id="rId33"/>
    <p:sldId id="297" r:id="rId34"/>
    <p:sldId id="282" r:id="rId35"/>
    <p:sldId id="300" r:id="rId36"/>
    <p:sldId id="301" r:id="rId37"/>
    <p:sldId id="299" r:id="rId38"/>
    <p:sldId id="298" r:id="rId39"/>
    <p:sldId id="268" r:id="rId40"/>
    <p:sldId id="302" r:id="rId41"/>
    <p:sldId id="275" r:id="rId42"/>
    <p:sldId id="303" r:id="rId43"/>
    <p:sldId id="320" r:id="rId44"/>
    <p:sldId id="321" r:id="rId45"/>
    <p:sldId id="322" r:id="rId46"/>
    <p:sldId id="304" r:id="rId47"/>
    <p:sldId id="276" r:id="rId48"/>
    <p:sldId id="277" r:id="rId49"/>
    <p:sldId id="278" r:id="rId50"/>
    <p:sldId id="306" r:id="rId51"/>
    <p:sldId id="305" r:id="rId52"/>
    <p:sldId id="307" r:id="rId53"/>
    <p:sldId id="308" r:id="rId54"/>
    <p:sldId id="309" r:id="rId55"/>
    <p:sldId id="262" r:id="rId56"/>
    <p:sldId id="310" r:id="rId57"/>
    <p:sldId id="311" r:id="rId58"/>
    <p:sldId id="313" r:id="rId59"/>
    <p:sldId id="312" r:id="rId60"/>
    <p:sldId id="315" r:id="rId61"/>
    <p:sldId id="314" r:id="rId62"/>
    <p:sldId id="292" r:id="rId63"/>
    <p:sldId id="265" r:id="rId64"/>
    <p:sldId id="267" r:id="rId65"/>
    <p:sldId id="266" r:id="rId66"/>
    <p:sldId id="259" r:id="rId67"/>
    <p:sldId id="260" r:id="rId68"/>
    <p:sldId id="345" r:id="rId69"/>
    <p:sldId id="258" r:id="rId70"/>
    <p:sldId id="261" r:id="rId71"/>
    <p:sldId id="323" r:id="rId72"/>
    <p:sldId id="317" r:id="rId73"/>
    <p:sldId id="343" r:id="rId74"/>
    <p:sldId id="324" r:id="rId75"/>
    <p:sldId id="342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60" autoAdjust="0"/>
  </p:normalViewPr>
  <p:slideViewPr>
    <p:cSldViewPr>
      <p:cViewPr varScale="1">
        <p:scale>
          <a:sx n="71" d="100"/>
          <a:sy n="71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95ED-A3C9-4992-89D7-8C4B133569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1287-73CD-43F6-A2BD-987D3A9037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31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6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1287-73CD-43F6-A2BD-987D3A9037F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43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1287-73CD-43F6-A2BD-987D3A9037F0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6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CB49-89CB-4318-BC56-6A4C899F1DD8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E898-5FFE-42A6-9B6A-07B1C740460C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061D-C783-4A92-AC5E-D1B3E5098785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567-D6C1-4456-8F8B-FC983A3287CE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7691-F754-4F84-9B91-78CC2D2DDA0F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0D36-30A5-4B99-BD8B-03D165EAFE18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9A3F-D0F2-4BB1-87FE-93F4D7FE2994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C560-FD99-4E9B-8FFA-B3281EC594ED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920A-C054-424D-A615-F1D2946D5E00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479-B89B-473A-B8F2-3542F61D3771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5E99-003A-4191-8428-BB1533A27098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630EB0-021D-435A-B646-8CC686832A29}" type="datetime1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u.wikipedia.org/wiki/%D0%A4%D0%B0%D0%B9%D0%BB:Hordo_skhema.sv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darwin.museum.r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Branchiostoma_lanceolatum&amp;action=edit&amp;redlink=1" TargetMode="External"/><Relationship Id="rId2" Type="http://schemas.openxmlformats.org/officeDocument/2006/relationships/hyperlink" Target="http://ru.wikipedia.org/w/index.php?title=%D0%95%D0%B2%D1%80%D0%BE%D0%BF%D0%B5%D0%B9%D1%81%D0%BA%D0%B8%D0%B9_%D0%BB%D0%B0%D0%BD%D1%86%D0%B5%D1%82%D0%BD%D0%B8%D0%BA&amp;action=edit&amp;redlink=1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Branchiostoma_lanceolatum&amp;action=edit&amp;redlink=1" TargetMode="External"/><Relationship Id="rId2" Type="http://schemas.openxmlformats.org/officeDocument/2006/relationships/hyperlink" Target="http://ru.wikipedia.org/w/index.php?title=%D0%95%D0%B2%D1%80%D0%BE%D0%BF%D0%B5%D0%B9%D1%81%D0%BA%D0%B8%D0%B9_%D0%BB%D0%B0%D0%BD%D1%86%D0%B5%D1%82%D0%BD%D0%B8%D0%BA&amp;action=edit&amp;redlink=1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Bilateria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071942"/>
            <a:ext cx="813690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</a:rPr>
              <a:t>15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>
                <a:solidFill>
                  <a:srgbClr val="002060"/>
                </a:solidFill>
              </a:rPr>
              <a:t>специальности 060609 – «Медицинская кибернетика»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к.б.н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Ермакова И.Г.</a:t>
            </a:r>
            <a:r>
              <a:rPr lang="ru-RU" sz="2000" dirty="0" smtClean="0"/>
              <a:t>  </a:t>
            </a:r>
            <a:endParaRPr lang="ru-RU" sz="2000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Красноярск </a:t>
            </a:r>
            <a:r>
              <a:rPr lang="ru-RU" sz="2000" dirty="0" smtClean="0"/>
              <a:t>2016</a:t>
            </a:r>
            <a:endParaRPr lang="ru-RU" sz="20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10" y="285728"/>
            <a:ext cx="8208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 им. В.Ф. </a:t>
            </a:r>
            <a:r>
              <a:rPr lang="ru-RU" sz="2000" dirty="0" err="1"/>
              <a:t>Войно-Ясенецкого</a:t>
            </a:r>
            <a:endParaRPr lang="ru-RU" sz="2000" dirty="0"/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428596" y="2000240"/>
            <a:ext cx="87154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Эволюционная биология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Эволюция и филогенез хордовых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 descr="https://upload.wikimedia.org/wikipedia/commons/2/2b/Cucumaria_mini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715000" cy="4572000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d/d3/Three-Rowed_Sea_Cucum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8137" y="3500414"/>
            <a:ext cx="5755863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388" y="1714488"/>
            <a:ext cx="1478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Голотурии</a:t>
            </a:r>
            <a:endParaRPr lang="ru-RU" sz="2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upload.wikimedia.org/wikipedia/commons/thumb/f/f6/Ptilometra_australis_Passion_Flower_feather_star.jpg/1280px-Ptilometra_australis_Passion_Flower_feather_star.jpg"/>
          <p:cNvPicPr>
            <a:picLocks noChangeAspect="1" noChangeArrowheads="1"/>
          </p:cNvPicPr>
          <p:nvPr/>
        </p:nvPicPr>
        <p:blipFill>
          <a:blip r:embed="rId2"/>
          <a:srcRect l="6315" r="5263"/>
          <a:stretch>
            <a:fillRect/>
          </a:stretch>
        </p:blipFill>
        <p:spPr bwMode="auto">
          <a:xfrm>
            <a:off x="0" y="214290"/>
            <a:ext cx="4000528" cy="33932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3929066"/>
            <a:ext cx="2197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Морская лилия</a:t>
            </a:r>
            <a:endParaRPr lang="ru-RU" sz="2400" b="1" dirty="0"/>
          </a:p>
        </p:txBody>
      </p:sp>
      <p:pic>
        <p:nvPicPr>
          <p:cNvPr id="82948" name="Picture 4" descr="https://upload.wikimedia.org/wikipedia/commons/thumb/c/c6/Reef2589.jpg/1280px-Reef2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57364"/>
            <a:ext cx="5092073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5572140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Офиура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иглокожих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Для взрослых иглокожих характерна радиальная и обычно пятилучевая симметрия тела, в то время как их личинки — билатерально-симметричные.</a:t>
            </a:r>
          </a:p>
          <a:p>
            <a:pPr lvl="1"/>
            <a:r>
              <a:rPr lang="ru-RU" dirty="0" smtClean="0"/>
              <a:t>Таким образом, иглокожие обладают </a:t>
            </a:r>
            <a:r>
              <a:rPr lang="ru-RU" i="1" dirty="0" smtClean="0"/>
              <a:t>вторично-приобретённой радиальной симметрией</a:t>
            </a:r>
            <a:r>
              <a:rPr lang="ru-RU" dirty="0" smtClean="0"/>
              <a:t> тела. </a:t>
            </a:r>
          </a:p>
          <a:p>
            <a:r>
              <a:rPr lang="ru-RU" dirty="0" smtClean="0"/>
              <a:t>Все иглокожие проходят пятилучевую стадию развития, даже если в итоге вновь приобретают двустороннюю симметрию (морские огурцы, неправильные морские ежи). </a:t>
            </a:r>
          </a:p>
          <a:p>
            <a:r>
              <a:rPr lang="ru-RU" dirty="0" smtClean="0"/>
              <a:t>Многие морские лилии и некоторые морские звёзды обладают большим количеством рук, обычно кратным пяти. У некоторых </a:t>
            </a:r>
            <a:r>
              <a:rPr lang="ru-RU" dirty="0" err="1" smtClean="0"/>
              <a:t>офиур</a:t>
            </a:r>
            <a:r>
              <a:rPr lang="ru-RU" dirty="0" smtClean="0"/>
              <a:t> руки ветвятся, образуя сложную древовидную структуру.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иглокожих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8752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подкожном слое развивается </a:t>
            </a:r>
            <a:r>
              <a:rPr lang="ru-RU" dirty="0" err="1" smtClean="0"/>
              <a:t>эндоскелет</a:t>
            </a:r>
            <a:r>
              <a:rPr lang="ru-RU" dirty="0" smtClean="0"/>
              <a:t>, который состоит из известковых пластинок и часто образует разнообразные наружные придатки: иглы, шипы и </a:t>
            </a:r>
            <a:r>
              <a:rPr lang="ru-RU" dirty="0" err="1" smtClean="0"/>
              <a:t>педицеллярии</a:t>
            </a:r>
            <a:r>
              <a:rPr lang="ru-RU" dirty="0" smtClean="0"/>
              <a:t> (иглы, видоизменённые в хватательные щипчики).</a:t>
            </a:r>
          </a:p>
          <a:p>
            <a:r>
              <a:rPr lang="ru-RU" dirty="0" smtClean="0"/>
              <a:t>В пищеварительной системе имеется рот, кишечник, анальное отверстие.</a:t>
            </a:r>
          </a:p>
          <a:p>
            <a:pPr lvl="1"/>
            <a:r>
              <a:rPr lang="ru-RU" dirty="0" smtClean="0"/>
              <a:t>У морских звёзд формируется объёмный желудок, способный выворачиваться наизнанку через рот. Звезда обволакивает желудком добычу, которую не может проглотить, и таким образом осуществляет наружное пищеварение.</a:t>
            </a:r>
          </a:p>
          <a:p>
            <a:r>
              <a:rPr lang="ru-RU" dirty="0" smtClean="0"/>
              <a:t> Пищеварительные железы представлены печёночными выростами и ректальными железами.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иглокожих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Имеется сердце, осевой кровеносный сосуд.</a:t>
            </a:r>
          </a:p>
          <a:p>
            <a:r>
              <a:rPr lang="ru-RU" dirty="0" smtClean="0"/>
              <a:t>Целом дифференцирован на полость тела, </a:t>
            </a:r>
            <a:r>
              <a:rPr lang="ru-RU" dirty="0" err="1" smtClean="0"/>
              <a:t>амбулакральную</a:t>
            </a:r>
            <a:r>
              <a:rPr lang="ru-RU" dirty="0" smtClean="0"/>
              <a:t> систему.</a:t>
            </a:r>
          </a:p>
          <a:p>
            <a:r>
              <a:rPr lang="ru-RU" dirty="0" smtClean="0"/>
              <a:t>Полость тела заполнена </a:t>
            </a:r>
            <a:r>
              <a:rPr lang="ru-RU" dirty="0" err="1" smtClean="0"/>
              <a:t>целомической</a:t>
            </a:r>
            <a:r>
              <a:rPr lang="ru-RU" dirty="0" smtClean="0"/>
              <a:t> жидкостью, содержащей многочисленные амёбоидные клетки. </a:t>
            </a:r>
          </a:p>
          <a:p>
            <a:pPr lvl="1"/>
            <a:r>
              <a:rPr lang="ru-RU" dirty="0" smtClean="0"/>
              <a:t>Эти клетки поглощают продукты жизнедеятельности и чужеродные тела и выходят из тела через покровы. Таким образом, они выполняют выделительную и иммунную функции.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42918"/>
            <a:ext cx="8686800" cy="550864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Амбулакральная система</a:t>
            </a:r>
            <a:r>
              <a:rPr lang="ru-RU" dirty="0" smtClean="0"/>
              <a:t> уникальна для всего царства животных. </a:t>
            </a:r>
          </a:p>
          <a:p>
            <a:r>
              <a:rPr lang="ru-RU" dirty="0" smtClean="0"/>
              <a:t>Это сеть каналов, сообщающаяся с окружающей средой, заполненная жидкостью, по составу близкой к морской воде.</a:t>
            </a:r>
          </a:p>
          <a:p>
            <a:r>
              <a:rPr lang="ru-RU" dirty="0" smtClean="0"/>
              <a:t>От </a:t>
            </a:r>
            <a:r>
              <a:rPr lang="ru-RU" i="1" dirty="0" smtClean="0"/>
              <a:t>радиальных </a:t>
            </a:r>
            <a:r>
              <a:rPr lang="ru-RU" i="1" dirty="0" err="1" smtClean="0"/>
              <a:t>амбулакральных</a:t>
            </a:r>
            <a:r>
              <a:rPr lang="ru-RU" i="1" dirty="0" smtClean="0"/>
              <a:t> каналов</a:t>
            </a:r>
            <a:r>
              <a:rPr lang="ru-RU" dirty="0" smtClean="0"/>
              <a:t> отходит множество </a:t>
            </a:r>
            <a:r>
              <a:rPr lang="ru-RU" i="1" dirty="0" err="1" smtClean="0"/>
              <a:t>амбулакральных</a:t>
            </a:r>
            <a:r>
              <a:rPr lang="ru-RU" i="1" dirty="0" smtClean="0"/>
              <a:t> ножек</a:t>
            </a:r>
            <a:r>
              <a:rPr lang="ru-RU" dirty="0" smtClean="0"/>
              <a:t>, у основания которых находятся </a:t>
            </a:r>
            <a:r>
              <a:rPr lang="ru-RU" i="1" dirty="0" smtClean="0"/>
              <a:t>ампулы</a:t>
            </a:r>
            <a:r>
              <a:rPr lang="ru-RU" dirty="0" smtClean="0"/>
              <a:t> — мышечные пузырьки, при сокращении которых ножка удлиняется. На конце ножки находится присоска. </a:t>
            </a:r>
          </a:p>
          <a:p>
            <a:r>
              <a:rPr lang="ru-RU" dirty="0" smtClean="0"/>
              <a:t>Амбулакральная система участвует в дыхании, передвижении и добывании пищи. Так, с помощью совместной работы множества </a:t>
            </a:r>
            <a:r>
              <a:rPr lang="ru-RU" dirty="0" err="1" smtClean="0"/>
              <a:t>амбулакральных</a:t>
            </a:r>
            <a:r>
              <a:rPr lang="ru-RU" dirty="0" smtClean="0"/>
              <a:t> ножек морская звезда может раскрыть раковину двустворчатого моллюска.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тип </a:t>
            </a:r>
            <a:r>
              <a:rPr lang="ru-RU" b="1" dirty="0" err="1" smtClean="0"/>
              <a:t>Полухо́рдовые</a:t>
            </a:r>
            <a:r>
              <a:rPr lang="ru-RU" dirty="0" smtClean="0"/>
              <a:t> (</a:t>
            </a:r>
            <a:r>
              <a:rPr lang="ru-RU" i="1" dirty="0" err="1" smtClean="0"/>
              <a:t>Hemichordata</a:t>
            </a:r>
            <a:r>
              <a:rPr lang="ru-RU" dirty="0" smtClean="0"/>
              <a:t>)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49466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Морские донные беспозвоночные.</a:t>
            </a:r>
          </a:p>
          <a:p>
            <a:r>
              <a:rPr lang="ru-RU" dirty="0" smtClean="0"/>
              <a:t>В мире известно около 105 современных видов (данные 1992 г.), в России — 4 вида.</a:t>
            </a:r>
          </a:p>
          <a:p>
            <a:r>
              <a:rPr lang="ru-RU" dirty="0" smtClean="0"/>
              <a:t>Мягкотелые червеобразные животные. </a:t>
            </a:r>
          </a:p>
          <a:p>
            <a:r>
              <a:rPr lang="ru-RU" dirty="0" smtClean="0"/>
              <a:t>У них имеется </a:t>
            </a:r>
            <a:r>
              <a:rPr lang="ru-RU" b="1" dirty="0" err="1" smtClean="0"/>
              <a:t>нотохорд</a:t>
            </a:r>
            <a:r>
              <a:rPr lang="ru-RU" i="1" dirty="0" smtClean="0"/>
              <a:t>, </a:t>
            </a:r>
            <a:r>
              <a:rPr lang="ru-RU" dirty="0" smtClean="0"/>
              <a:t>орган, подобный хорде, жаберные щели и спинной нервный ствол. </a:t>
            </a:r>
          </a:p>
          <a:p>
            <a:r>
              <a:rPr lang="ru-RU" dirty="0" smtClean="0"/>
              <a:t>Тело полухордовых чётко делится на 3 отдела: </a:t>
            </a:r>
            <a:r>
              <a:rPr lang="ru-RU" b="1" dirty="0" smtClean="0"/>
              <a:t>хоботок </a:t>
            </a:r>
            <a:r>
              <a:rPr lang="ru-RU" dirty="0" smtClean="0"/>
              <a:t>(у </a:t>
            </a:r>
            <a:r>
              <a:rPr lang="ru-RU" dirty="0" err="1" smtClean="0"/>
              <a:t>кишечнодышащих</a:t>
            </a:r>
            <a:r>
              <a:rPr lang="ru-RU" dirty="0" smtClean="0"/>
              <a:t>) или </a:t>
            </a:r>
            <a:r>
              <a:rPr lang="ru-RU" b="1" dirty="0" smtClean="0"/>
              <a:t>головной щит </a:t>
            </a:r>
            <a:r>
              <a:rPr lang="ru-RU" dirty="0" smtClean="0"/>
              <a:t>(у </a:t>
            </a:r>
            <a:r>
              <a:rPr lang="ru-RU" dirty="0" err="1" smtClean="0"/>
              <a:t>перистожаберных</a:t>
            </a:r>
            <a:r>
              <a:rPr lang="ru-RU" dirty="0" smtClean="0"/>
              <a:t>), </a:t>
            </a:r>
            <a:r>
              <a:rPr lang="ru-RU" b="1" dirty="0" smtClean="0"/>
              <a:t>воротник и туловище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Полухордовые - Картинка 5540/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01122" cy="28385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428604"/>
            <a:ext cx="3007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тип </a:t>
            </a:r>
            <a:r>
              <a:rPr lang="ru-RU" sz="2800" b="1" dirty="0" err="1" smtClean="0"/>
              <a:t>Полухо́рдовые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929066"/>
            <a:ext cx="2957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Перистожаберные</a:t>
            </a:r>
            <a:endParaRPr lang="ru-RU" sz="2400" b="1" dirty="0" smtClean="0"/>
          </a:p>
          <a:p>
            <a:r>
              <a:rPr lang="ru-RU" sz="2400" b="1" dirty="0" smtClean="0"/>
              <a:t>или </a:t>
            </a:r>
            <a:r>
              <a:rPr lang="ru-RU" sz="2400" b="1" dirty="0" err="1" smtClean="0"/>
              <a:t>крыложаберные</a:t>
            </a:r>
            <a:endParaRPr lang="ru-RU" sz="2400" b="1" dirty="0"/>
          </a:p>
        </p:txBody>
      </p:sp>
      <p:pic>
        <p:nvPicPr>
          <p:cNvPr id="8" name="Picture 2" descr="APUS.RU - Мозг позвоночных возник раньше самих позвоночных"/>
          <p:cNvPicPr>
            <a:picLocks noChangeAspect="1" noChangeArrowheads="1"/>
          </p:cNvPicPr>
          <p:nvPr/>
        </p:nvPicPr>
        <p:blipFill>
          <a:blip r:embed="rId3" cstate="print"/>
          <a:srcRect l="10909" r="10909"/>
          <a:stretch>
            <a:fillRect/>
          </a:stretch>
        </p:blipFill>
        <p:spPr bwMode="auto">
          <a:xfrm>
            <a:off x="1714480" y="2571744"/>
            <a:ext cx="3071834" cy="31254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5786454"/>
            <a:ext cx="33206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Кишечнодышащие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или </a:t>
            </a:r>
            <a:r>
              <a:rPr lang="ru-RU" sz="2400" b="1" dirty="0" err="1" smtClean="0"/>
              <a:t>кишечножаберные</a:t>
            </a:r>
            <a:endParaRPr lang="ru-RU" sz="24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Перистожаберные</a:t>
            </a:r>
            <a:r>
              <a:rPr lang="ru-RU" dirty="0" smtClean="0"/>
              <a:t> — сидячие животные, обычно колониальные. </a:t>
            </a:r>
          </a:p>
          <a:p>
            <a:r>
              <a:rPr lang="ru-RU" dirty="0" smtClean="0"/>
              <a:t>Колонии в виде кустиков, где внутри полых трубочек сидят сами животные (</a:t>
            </a:r>
            <a:r>
              <a:rPr lang="ru-RU" dirty="0" err="1" smtClean="0"/>
              <a:t>зооиды</a:t>
            </a:r>
            <a:r>
              <a:rPr lang="ru-RU" dirty="0" smtClean="0"/>
              <a:t>). Размер </a:t>
            </a:r>
            <a:r>
              <a:rPr lang="ru-RU" dirty="0" err="1" smtClean="0"/>
              <a:t>зооида</a:t>
            </a:r>
            <a:r>
              <a:rPr lang="ru-RU" dirty="0" smtClean="0"/>
              <a:t> колеблется от 1 до 10 мм.</a:t>
            </a:r>
          </a:p>
          <a:p>
            <a:r>
              <a:rPr lang="ru-RU" dirty="0" smtClean="0"/>
              <a:t>Хоботок у </a:t>
            </a:r>
            <a:r>
              <a:rPr lang="ru-RU" dirty="0" err="1" smtClean="0"/>
              <a:t>перистожаберных</a:t>
            </a:r>
            <a:r>
              <a:rPr lang="ru-RU" dirty="0" smtClean="0"/>
              <a:t> превратился в так называемый «головной щит», орган, выделяющий белковый материал, из которого состоят трубочки колонии.</a:t>
            </a:r>
          </a:p>
          <a:p>
            <a:r>
              <a:rPr lang="ru-RU" dirty="0" smtClean="0"/>
              <a:t>Глоточных жабр всего одна пара. На воротнике растут перистые щупальца, от 1 до 5 пар, покрытые ресничками (отсюда название). Щупальца служат для дыхания и сбора пищи.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тип </a:t>
            </a:r>
            <a:r>
              <a:rPr lang="ru-RU" b="1" dirty="0" err="1" smtClean="0"/>
              <a:t>Полухо́рдовые</a:t>
            </a:r>
            <a:r>
              <a:rPr lang="ru-RU" dirty="0" smtClean="0"/>
              <a:t> (</a:t>
            </a:r>
            <a:r>
              <a:rPr lang="ru-RU" i="1" dirty="0" err="1" smtClean="0"/>
              <a:t>Hemichordata</a:t>
            </a:r>
            <a:r>
              <a:rPr lang="ru-RU" dirty="0" smtClean="0"/>
              <a:t>) 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тип </a:t>
            </a:r>
            <a:r>
              <a:rPr lang="ru-RU" b="1" dirty="0" err="1" smtClean="0"/>
              <a:t>Полухо́рдовые</a:t>
            </a:r>
            <a:r>
              <a:rPr lang="ru-RU" dirty="0" smtClean="0"/>
              <a:t> (</a:t>
            </a:r>
            <a:r>
              <a:rPr lang="ru-RU" i="1" dirty="0" err="1" smtClean="0"/>
              <a:t>Hemichordata</a:t>
            </a:r>
            <a:r>
              <a:rPr lang="ru-RU" dirty="0" smtClean="0"/>
              <a:t>)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кишечнодышащих</a:t>
            </a:r>
            <a:r>
              <a:rPr lang="ru-RU" dirty="0" smtClean="0"/>
              <a:t>  боковые стенки пищевода пронизаны жаберными щелями.</a:t>
            </a:r>
          </a:p>
          <a:p>
            <a:r>
              <a:rPr lang="ru-RU" b="1" dirty="0" smtClean="0"/>
              <a:t>Нотохорд</a:t>
            </a:r>
            <a:r>
              <a:rPr lang="ru-RU" dirty="0" smtClean="0"/>
              <a:t> в передней части тела представляет собой вырост кишечника, поддерживающий хоботок.</a:t>
            </a:r>
          </a:p>
          <a:p>
            <a:r>
              <a:rPr lang="ru-RU" b="1" dirty="0" smtClean="0"/>
              <a:t>Личинки полухордовых имеют сходство с личинками иглокожих. Это позволяет считать полухордовых промежуточным звеном между иглокожими и хордовыми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Рассмотреть филогенетические связи в группе </a:t>
            </a:r>
            <a:r>
              <a:rPr lang="ru-RU" dirty="0" err="1" smtClean="0"/>
              <a:t>вторичноротых</a:t>
            </a:r>
            <a:r>
              <a:rPr lang="ru-RU" dirty="0" smtClean="0"/>
              <a:t> животных.</a:t>
            </a:r>
          </a:p>
          <a:p>
            <a:r>
              <a:rPr lang="ru-RU" dirty="0" smtClean="0"/>
              <a:t>Рассмотреть общий план строения хордовых.</a:t>
            </a:r>
          </a:p>
          <a:p>
            <a:r>
              <a:rPr lang="ru-RU" dirty="0" smtClean="0"/>
              <a:t>Познакомиться с современными взглядами на происхождение хордовых.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57200"/>
            <a:ext cx="8134376" cy="838200"/>
          </a:xfrm>
        </p:spPr>
        <p:txBody>
          <a:bodyPr/>
          <a:lstStyle/>
          <a:p>
            <a:r>
              <a:rPr lang="ru-RU" dirty="0" smtClean="0"/>
              <a:t> Тип Хордовые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875234"/>
          </a:xfrm>
        </p:spPr>
        <p:txBody>
          <a:bodyPr>
            <a:normAutofit/>
          </a:bodyPr>
          <a:lstStyle/>
          <a:p>
            <a:r>
              <a:rPr lang="ru-RU" dirty="0" smtClean="0"/>
              <a:t>Это один из крупнейших типов животного царства, представители которого освоили все среды обитания. </a:t>
            </a:r>
          </a:p>
          <a:p>
            <a:r>
              <a:rPr lang="ru-RU" dirty="0" smtClean="0"/>
              <a:t>В состав этого типа входят три группы (подтипа) организмов: </a:t>
            </a:r>
            <a:r>
              <a:rPr lang="ru-RU" b="1" i="1" dirty="0" smtClean="0"/>
              <a:t>оболочники</a:t>
            </a:r>
            <a:r>
              <a:rPr lang="ru-RU" dirty="0" smtClean="0"/>
              <a:t>, </a:t>
            </a:r>
            <a:r>
              <a:rPr lang="ru-RU" b="1" i="1" dirty="0" smtClean="0"/>
              <a:t>бесчерепные</a:t>
            </a:r>
            <a:r>
              <a:rPr lang="ru-RU" dirty="0" smtClean="0"/>
              <a:t>, </a:t>
            </a:r>
            <a:r>
              <a:rPr lang="ru-RU" b="1" i="1" dirty="0" smtClean="0"/>
              <a:t>позвоночные</a:t>
            </a:r>
            <a:r>
              <a:rPr lang="ru-RU" dirty="0" smtClean="0"/>
              <a:t>. 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Человек - тоже представитель типа хордовых.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57200"/>
            <a:ext cx="8134376" cy="838200"/>
          </a:xfrm>
        </p:spPr>
        <p:txBody>
          <a:bodyPr/>
          <a:lstStyle/>
          <a:p>
            <a:r>
              <a:rPr lang="ru-RU" dirty="0" smtClean="0"/>
              <a:t>Тип Хордовые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8752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Происхождение типа хордовых - это важнейший этап в историческом развитии животного мира.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Появление животных с таким планом строения, который позволил в дальнейшей эволюции достичь максимальной среди живых существ сложности строения и поведения. </a:t>
            </a:r>
          </a:p>
          <a:p>
            <a:r>
              <a:rPr lang="ru-RU" b="1" i="1" dirty="0" smtClean="0"/>
              <a:t>Изучение эволюции хордовых означает реконструкцию первых шагов на том пути, который привел к человеку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Вот почему проблема происхождения хордовых уже более полутора столетий вызывает большой интерес биологов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Хордовые (</a:t>
            </a:r>
            <a:r>
              <a:rPr lang="la-Latn" i="1" dirty="0" smtClean="0"/>
              <a:t>Chordata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Вторичноротые</a:t>
            </a:r>
            <a:r>
              <a:rPr lang="ru-RU" dirty="0" smtClean="0"/>
              <a:t> животные, имеющие </a:t>
            </a:r>
            <a:r>
              <a:rPr lang="ru-RU" b="1" i="1" dirty="0" err="1" smtClean="0"/>
              <a:t>мезодермальный</a:t>
            </a:r>
            <a:r>
              <a:rPr lang="ru-RU" b="1" i="1" dirty="0" smtClean="0"/>
              <a:t> осевой скелет</a:t>
            </a:r>
            <a:r>
              <a:rPr lang="ru-RU" dirty="0" smtClean="0"/>
              <a:t> в виде хорды, которая у высших форм заменяется позвоночником. </a:t>
            </a:r>
          </a:p>
          <a:p>
            <a:r>
              <a:rPr lang="ru-RU" dirty="0" smtClean="0"/>
              <a:t>По строению и функции </a:t>
            </a:r>
            <a:r>
              <a:rPr lang="ru-RU" b="1" i="1" dirty="0" smtClean="0"/>
              <a:t>нервной системы</a:t>
            </a:r>
            <a:r>
              <a:rPr lang="ru-RU" dirty="0" smtClean="0"/>
              <a:t> тип хордовых занимает высшее место среди животных.</a:t>
            </a:r>
          </a:p>
          <a:p>
            <a:r>
              <a:rPr lang="ru-RU" dirty="0" smtClean="0"/>
              <a:t>В мире известно более 60000 видов хордовых, в России — 4300 видов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a/ac/Hordo_skhema.svg/300px-Hordo_skhema.svg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71530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14818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организации хордового животного: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нервная трубка; 2) хорда; 3)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ищеварительная трубка; 4) жаберный отдел пищеварительной трубки, глотка;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печень (печеночный вырост); 6) сердце с сосудами.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86808" cy="614366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Хордовые  характеризуются билатеральной симметрией и наличием, по крайней мере, на некоторых стадиях развития основных признаков:</a:t>
            </a:r>
          </a:p>
          <a:p>
            <a:pPr lvl="1"/>
            <a:r>
              <a:rPr lang="ru-RU" dirty="0" smtClean="0"/>
              <a:t>Хорда.</a:t>
            </a:r>
          </a:p>
          <a:p>
            <a:pPr lvl="1"/>
            <a:r>
              <a:rPr lang="ru-RU" dirty="0" smtClean="0"/>
              <a:t>Нервная трубка, расположенная над хордой. </a:t>
            </a:r>
          </a:p>
          <a:p>
            <a:pPr lvl="1"/>
            <a:r>
              <a:rPr lang="ru-RU" dirty="0" smtClean="0"/>
              <a:t>Жаберные щели — парные отверстия в глотке. </a:t>
            </a:r>
          </a:p>
          <a:p>
            <a:pPr lvl="2"/>
            <a:r>
              <a:rPr lang="ru-RU" dirty="0" smtClean="0"/>
              <a:t>У низших хордовых участвуют в фильтрации воды для питания.</a:t>
            </a:r>
          </a:p>
          <a:p>
            <a:pPr lvl="2"/>
            <a:r>
              <a:rPr lang="ru-RU" dirty="0" smtClean="0"/>
              <a:t>У наземных позвоночных жаберные щели закладываются в раннем эмбриогенезе в виде жаберных мешочков.</a:t>
            </a:r>
          </a:p>
          <a:p>
            <a:pPr lvl="1"/>
            <a:r>
              <a:rPr lang="ru-RU" dirty="0" smtClean="0"/>
              <a:t>Мышечный хвост, расположенный за </a:t>
            </a:r>
            <a:r>
              <a:rPr lang="ru-RU" dirty="0" err="1" smtClean="0"/>
              <a:t>анусом</a:t>
            </a:r>
            <a:r>
              <a:rPr lang="ru-RU" dirty="0" smtClean="0"/>
              <a:t>.</a:t>
            </a:r>
          </a:p>
          <a:p>
            <a:pPr lvl="1"/>
            <a:r>
              <a:rPr lang="ru-RU" dirty="0" err="1" smtClean="0"/>
              <a:t>Эндостиль</a:t>
            </a:r>
            <a:r>
              <a:rPr lang="ru-RU" dirty="0" smtClean="0"/>
              <a:t> — желобок на брюшной стороне глотки. </a:t>
            </a:r>
          </a:p>
          <a:p>
            <a:pPr lvl="2"/>
            <a:r>
              <a:rPr lang="ru-RU" dirty="0" smtClean="0"/>
              <a:t>У низших хордовых - </a:t>
            </a:r>
            <a:r>
              <a:rPr lang="ru-RU" dirty="0" err="1" smtClean="0"/>
              <a:t>фильтраторов</a:t>
            </a:r>
            <a:r>
              <a:rPr lang="ru-RU" dirty="0" smtClean="0"/>
              <a:t> в нём производится слизь, помогающая собирать частицы пищи и доставлять их в пищевод. Также в нём накапливается йод и, возможно, он является предшественником щитовидной железы позвоночных..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491566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Классификация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Тип Хордовые, </a:t>
            </a:r>
            <a:r>
              <a:rPr lang="ru-RU" b="1" dirty="0" err="1" smtClean="0"/>
              <a:t>Chordata</a:t>
            </a:r>
            <a:endParaRPr lang="ru-RU" sz="2400" dirty="0" smtClean="0"/>
          </a:p>
          <a:p>
            <a:pPr lvl="0"/>
            <a:r>
              <a:rPr lang="ru-RU" dirty="0" smtClean="0"/>
              <a:t>Подтип </a:t>
            </a:r>
            <a:r>
              <a:rPr lang="ru-RU" b="1" dirty="0" err="1" smtClean="0"/>
              <a:t>Tunicata</a:t>
            </a:r>
            <a:r>
              <a:rPr lang="ru-RU" dirty="0" smtClean="0"/>
              <a:t> или </a:t>
            </a:r>
            <a:r>
              <a:rPr lang="ru-RU" b="1" dirty="0" err="1" smtClean="0"/>
              <a:t>Urochordata</a:t>
            </a:r>
            <a:r>
              <a:rPr lang="ru-RU" dirty="0" smtClean="0"/>
              <a:t> (оболочники, или туникаты, или </a:t>
            </a:r>
            <a:r>
              <a:rPr lang="ru-RU" dirty="0" err="1" smtClean="0"/>
              <a:t>урохордаты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Ascidiacea</a:t>
            </a:r>
            <a:r>
              <a:rPr lang="ru-RU" dirty="0" smtClean="0"/>
              <a:t> (асцидии)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smtClean="0"/>
              <a:t>Thaliacea</a:t>
            </a:r>
            <a:r>
              <a:rPr lang="ru-RU" dirty="0" smtClean="0"/>
              <a:t> (сальпы, огнетелки и бочёночники)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Appendicularia</a:t>
            </a:r>
            <a:r>
              <a:rPr lang="ru-RU" dirty="0" smtClean="0"/>
              <a:t> (аппендикулярии)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smtClean="0"/>
              <a:t>Sorberacea</a:t>
            </a:r>
            <a:endParaRPr lang="ru-RU" sz="1200" dirty="0" smtClean="0"/>
          </a:p>
          <a:p>
            <a:pPr lvl="0"/>
            <a:r>
              <a:rPr lang="ru-RU" dirty="0" smtClean="0"/>
              <a:t>Подтип </a:t>
            </a:r>
            <a:r>
              <a:rPr lang="ru-RU" b="1" dirty="0" err="1" smtClean="0"/>
              <a:t>Cephalochordata</a:t>
            </a:r>
            <a:r>
              <a:rPr lang="ru-RU" dirty="0" smtClean="0"/>
              <a:t> или </a:t>
            </a:r>
            <a:r>
              <a:rPr lang="ru-RU" b="1" dirty="0" err="1" smtClean="0"/>
              <a:t>Acraniata</a:t>
            </a:r>
            <a:r>
              <a:rPr lang="ru-RU" dirty="0" smtClean="0"/>
              <a:t> (головохордовые </a:t>
            </a:r>
            <a:r>
              <a:rPr lang="ru-RU" i="1" dirty="0" err="1" smtClean="0"/>
              <a:t>или</a:t>
            </a:r>
            <a:r>
              <a:rPr lang="ru-RU" dirty="0" smtClean="0"/>
              <a:t> </a:t>
            </a:r>
            <a:r>
              <a:rPr lang="ru-RU" dirty="0" err="1" smtClean="0"/>
              <a:t>цефалохордовые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Leptocardii</a:t>
            </a:r>
            <a:r>
              <a:rPr lang="ru-RU" dirty="0" smtClean="0"/>
              <a:t> (ланцетники)</a:t>
            </a:r>
            <a:endParaRPr lang="ru-RU" sz="800" dirty="0" smtClean="0"/>
          </a:p>
          <a:p>
            <a:pPr lvl="0"/>
            <a:r>
              <a:rPr lang="ru-RU" dirty="0" smtClean="0"/>
              <a:t>Подтип </a:t>
            </a:r>
            <a:r>
              <a:rPr lang="ru-RU" b="1" dirty="0" err="1" smtClean="0"/>
              <a:t>Vertebrata</a:t>
            </a:r>
            <a:r>
              <a:rPr lang="ru-RU" dirty="0" smtClean="0"/>
              <a:t> или </a:t>
            </a:r>
            <a:r>
              <a:rPr lang="ru-RU" b="1" dirty="0" err="1" smtClean="0"/>
              <a:t>Craniata</a:t>
            </a:r>
            <a:r>
              <a:rPr lang="ru-RU" dirty="0" smtClean="0"/>
              <a:t> (позвоночные)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Agnatha</a:t>
            </a:r>
            <a:r>
              <a:rPr lang="ru-RU" dirty="0" smtClean="0"/>
              <a:t> (бесчелюстные) </a:t>
            </a:r>
          </a:p>
          <a:p>
            <a:pPr lvl="1"/>
            <a:r>
              <a:rPr lang="ru-RU" dirty="0" err="1" smtClean="0"/>
              <a:t>Инфратип</a:t>
            </a:r>
            <a:r>
              <a:rPr lang="ru-RU" dirty="0" smtClean="0"/>
              <a:t> </a:t>
            </a:r>
            <a:r>
              <a:rPr lang="ru-RU" b="1" dirty="0" err="1" smtClean="0"/>
              <a:t>Gnathostomata</a:t>
            </a:r>
            <a:r>
              <a:rPr lang="ru-RU" dirty="0" smtClean="0"/>
              <a:t> (челюстноротые)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Placodermi</a:t>
            </a:r>
            <a:r>
              <a:rPr lang="ru-RU" dirty="0" smtClean="0"/>
              <a:t> (плакодермы) †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Acanthodii</a:t>
            </a:r>
            <a:r>
              <a:rPr lang="ru-RU" dirty="0" smtClean="0"/>
              <a:t> (акантоды) †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Chondrichthyes</a:t>
            </a:r>
            <a:r>
              <a:rPr lang="ru-RU" dirty="0" smtClean="0"/>
              <a:t> (хрящевые рыбы)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Osteichthyes</a:t>
            </a:r>
            <a:r>
              <a:rPr lang="ru-RU" dirty="0" smtClean="0"/>
              <a:t> (костные рыбы)</a:t>
            </a:r>
          </a:p>
          <a:p>
            <a:pPr lvl="1"/>
            <a:r>
              <a:rPr lang="ru-RU" dirty="0" smtClean="0"/>
              <a:t>Надкласс </a:t>
            </a:r>
            <a:r>
              <a:rPr lang="ru-RU" b="1" dirty="0" err="1" smtClean="0"/>
              <a:t>Tetrapoda</a:t>
            </a:r>
            <a:r>
              <a:rPr lang="ru-RU" dirty="0" smtClean="0"/>
              <a:t> (четвероногие)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Amphibia</a:t>
            </a:r>
            <a:r>
              <a:rPr lang="ru-RU" dirty="0" smtClean="0"/>
              <a:t> (земноводные или амфибии)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Reptilia</a:t>
            </a:r>
            <a:r>
              <a:rPr lang="ru-RU" dirty="0" smtClean="0"/>
              <a:t> (пресмыкающиеся </a:t>
            </a:r>
            <a:r>
              <a:rPr lang="ru-RU" i="1" dirty="0" smtClean="0"/>
              <a:t>или</a:t>
            </a:r>
            <a:r>
              <a:rPr lang="ru-RU" dirty="0" smtClean="0"/>
              <a:t> рептилии)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Aves</a:t>
            </a:r>
            <a:r>
              <a:rPr lang="ru-RU" dirty="0" smtClean="0"/>
              <a:t> (птицы)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Mammalia</a:t>
            </a:r>
            <a:r>
              <a:rPr lang="ru-RU" dirty="0" smtClean="0"/>
              <a:t> (млекопитающие)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Оболочники</a:t>
            </a:r>
            <a:r>
              <a:rPr lang="vi-VN" b="1" dirty="0" smtClean="0"/>
              <a:t> </a:t>
            </a:r>
            <a:r>
              <a:rPr lang="vi-VN" dirty="0" smtClean="0"/>
              <a:t>(</a:t>
            </a:r>
            <a:r>
              <a:rPr lang="de-DE" i="1" dirty="0" err="1" smtClean="0"/>
              <a:t>Tunicata</a:t>
            </a:r>
            <a:r>
              <a:rPr lang="de-DE" i="1" dirty="0" smtClean="0"/>
              <a:t>, </a:t>
            </a:r>
            <a:r>
              <a:rPr lang="de-DE" i="1" dirty="0" err="1" smtClean="0"/>
              <a:t>Urochordata</a:t>
            </a:r>
            <a:r>
              <a:rPr lang="de-DE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Существует три крупных группы оболочников:</a:t>
            </a:r>
          </a:p>
          <a:p>
            <a:pPr lvl="1"/>
            <a:r>
              <a:rPr lang="ru-RU" b="1" i="1" dirty="0" smtClean="0"/>
              <a:t>Асцидии</a:t>
            </a:r>
            <a:r>
              <a:rPr lang="ru-RU" dirty="0" smtClean="0"/>
              <a:t>, во взрослом состоянии, ведущие сидячий образ жизни. </a:t>
            </a:r>
          </a:p>
          <a:p>
            <a:pPr lvl="1"/>
            <a:r>
              <a:rPr lang="ru-RU" dirty="0" smtClean="0"/>
              <a:t>Свободноплавающие </a:t>
            </a:r>
            <a:r>
              <a:rPr lang="ru-RU" b="1" i="1" dirty="0" smtClean="0"/>
              <a:t>сальпы</a:t>
            </a:r>
            <a:r>
              <a:rPr lang="ru-RU" dirty="0" smtClean="0"/>
              <a:t>, в их жизненном цикле известно два поколения — одиночное гермафродитное и почкующееся колониальное бесполое.</a:t>
            </a:r>
          </a:p>
          <a:p>
            <a:pPr lvl="2"/>
            <a:r>
              <a:rPr lang="ru-RU" dirty="0" smtClean="0"/>
              <a:t>У личинок этих животных есть все основные признаки хордовых, в том числе хорда и хвост.</a:t>
            </a:r>
          </a:p>
          <a:p>
            <a:pPr lvl="1"/>
            <a:r>
              <a:rPr lang="ru-RU" dirty="0" smtClean="0"/>
              <a:t>Третья группа оболочников — </a:t>
            </a:r>
            <a:r>
              <a:rPr lang="ru-RU" b="1" i="1" dirty="0" smtClean="0"/>
              <a:t>аппендикулярии</a:t>
            </a:r>
            <a:r>
              <a:rPr lang="ru-RU" dirty="0" smtClean="0"/>
              <a:t> сохраняют личиночные черты, такие как хвост на протяжении всей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.marinbi.com/ascidiacea/ascidia_ment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5010686" cy="3191163"/>
          </a:xfrm>
          <a:prstGeom prst="rect">
            <a:avLst/>
          </a:prstGeom>
          <a:noFill/>
        </p:spPr>
      </p:pic>
      <p:pic>
        <p:nvPicPr>
          <p:cNvPr id="5" name="Рисунок 4" descr="Картинка 17 из 214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42852"/>
            <a:ext cx="51434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ea-tuli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3595695" cy="298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57884" y="414338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Асцидии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28"/>
            <a:ext cx="8686800" cy="5794397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Тело мешкообразной формы, окружено оболочкой или мантией (</a:t>
            </a:r>
            <a:r>
              <a:rPr lang="ru-RU" b="1" i="1" dirty="0" err="1" smtClean="0"/>
              <a:t>Tunica</a:t>
            </a:r>
            <a:r>
              <a:rPr lang="ru-RU" b="1" dirty="0" smtClean="0"/>
              <a:t>) из туницина, материала, похожего на целлюлозу. </a:t>
            </a:r>
          </a:p>
          <a:p>
            <a:r>
              <a:rPr lang="ru-RU" b="1" dirty="0" smtClean="0"/>
              <a:t>Тип питания — фильтрующий: у них имеются два отверстия (сифона), одно для всасывания воды и планктона (ротовой сифон), другое для её выделения (клоакальный сифон). </a:t>
            </a:r>
          </a:p>
          <a:p>
            <a:r>
              <a:rPr lang="ru-RU" b="1" dirty="0" smtClean="0"/>
              <a:t>Кровеносная система незамкнута, примечательной особенностью оболочников является регулярное изменение направления, в котором качает кровь сердце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705880" cy="500857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Образ жизни взрослых оболочников может быть неподвижным (асцидии) или подвижным — реактивное движение (</a:t>
            </a:r>
            <a:r>
              <a:rPr lang="ru-RU" b="1" dirty="0" err="1" smtClean="0"/>
              <a:t>сальпы</a:t>
            </a:r>
            <a:r>
              <a:rPr lang="ru-RU" b="1" dirty="0" smtClean="0"/>
              <a:t>, аппендикулярии). </a:t>
            </a:r>
          </a:p>
          <a:p>
            <a:r>
              <a:rPr lang="ru-RU" b="1" dirty="0" smtClean="0"/>
              <a:t>Оболочники образуют колонии, особенно если размножаются однополым путём.</a:t>
            </a:r>
          </a:p>
          <a:p>
            <a:r>
              <a:rPr lang="ru-RU" b="1" dirty="0" smtClean="0"/>
              <a:t>Личинки активно плавают в воде и именно личинки выявляют все признаки, относящиеся к хордовым: подразделение тела на туловище и хвост, в котором развивается хорда, нервная трубка над хордой. </a:t>
            </a:r>
          </a:p>
          <a:p>
            <a:r>
              <a:rPr lang="ru-RU" b="1" dirty="0" smtClean="0"/>
              <a:t>Хорда остаётся у взрослых особей только у аппендикулярии, у остальных она редуцируется. </a:t>
            </a:r>
          </a:p>
          <a:p>
            <a:r>
              <a:rPr lang="ru-RU" b="1" dirty="0" smtClean="0"/>
              <a:t>Наличие глотки с жаберными отверстиями у взрослых особей также относят к признакам хордовых</a:t>
            </a:r>
          </a:p>
          <a:p>
            <a:r>
              <a:rPr lang="ru-RU" b="1" dirty="0" smtClean="0"/>
              <a:t>Размножение может быть разнообразным, у </a:t>
            </a:r>
            <a:r>
              <a:rPr lang="ru-RU" b="1" i="1" dirty="0" err="1" smtClean="0"/>
              <a:t>сальп</a:t>
            </a:r>
            <a:r>
              <a:rPr lang="ru-RU" b="1" dirty="0" smtClean="0"/>
              <a:t> оно может различаться даже среди поколений, когда за бесполым поколением следует половое.</a:t>
            </a:r>
          </a:p>
          <a:p>
            <a:endParaRPr lang="ru-RU" b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Вторичноротые</a:t>
            </a:r>
            <a:r>
              <a:rPr lang="ru-RU" dirty="0" smtClean="0">
                <a:solidFill>
                  <a:srgbClr val="002060"/>
                </a:solidFill>
              </a:rPr>
              <a:t> животные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Отличительные признаки хордовых. Классификация хордовых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Низшие хордовые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Ланцетник – живая схема хордовых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Происхождение хордовых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72074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Асцидия и ее личинка (с сайта </a:t>
            </a:r>
            <a:r>
              <a:rPr lang="ru-RU" sz="2000" b="1" dirty="0" smtClean="0">
                <a:hlinkClick r:id="rId2"/>
              </a:rPr>
              <a:t>http://www.darwin.museum.ru</a:t>
            </a:r>
            <a:r>
              <a:rPr lang="ru-RU" sz="2000" b="1" dirty="0" smtClean="0"/>
              <a:t>). «Щелевидные разрезы глотки» — это жаберные щели. У взрослой асцидии их число значительно увеличивается. Зато от нервной трубки у нее остается один маленький нервный узел, а хорда исчезает вообще</a:t>
            </a:r>
            <a:endParaRPr lang="ru-RU" sz="2000" dirty="0"/>
          </a:p>
        </p:txBody>
      </p:sp>
      <p:pic>
        <p:nvPicPr>
          <p:cNvPr id="4" name="Рисунок 3" descr="http://batrachos.com/sites/default/files/pictures/Chordata/ya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56436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4 из 21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1433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357686" y="285728"/>
            <a:ext cx="43577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Большинство видов аппендикулярий по размерам не превышает нескольких миллиметров, у некоторых— длина несколько сантиметров. </a:t>
            </a:r>
          </a:p>
          <a:p>
            <a:r>
              <a:rPr lang="ru-RU" sz="2800" dirty="0" smtClean="0"/>
              <a:t>Аппендикулярии живут в море, внешне отдалённо сходны с головастиками, с небольшим яйцевидным телом и хвостом, который в несколько раз длиннее туловища..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3003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Класс: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Аппендикулярии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Класс: </a:t>
            </a:r>
            <a:r>
              <a:rPr lang="ru-RU" sz="49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Аппендикулярии</a:t>
            </a: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Обычно она находится в домике, являющемся видоизменённой оболочкой.</a:t>
            </a:r>
          </a:p>
          <a:p>
            <a:r>
              <a:rPr lang="ru-RU" dirty="0" smtClean="0"/>
              <a:t>Домик сложен из хитина, и не облегает плотно тело животного, превышая длину тела хозяина в 5—15 раз, а объем — до 300 раз, и имеет отверстия на обоих концах — виляя хвостом, </a:t>
            </a:r>
            <a:r>
              <a:rPr lang="ru-RU" dirty="0" err="1" smtClean="0"/>
              <a:t>апендикулярия</a:t>
            </a:r>
            <a:r>
              <a:rPr lang="ru-RU" dirty="0" smtClean="0"/>
              <a:t> гонит воду из переднего отверстия в заднее, создавая реактивный эффект, вызывающий движение. </a:t>
            </a:r>
          </a:p>
          <a:p>
            <a:r>
              <a:rPr lang="ru-RU" dirty="0" smtClean="0"/>
              <a:t>На переднем отверстии расположено ситечко, фильтрующее воду — оно не пропускает частицы крупнее 20 микрон. А те, что меньше, проходят через сито и служат пищей </a:t>
            </a:r>
            <a:r>
              <a:rPr lang="ru-RU" dirty="0" err="1" smtClean="0"/>
              <a:t>апендикулярии</a:t>
            </a:r>
            <a:r>
              <a:rPr lang="ru-RU" dirty="0" smtClean="0"/>
              <a:t>. Ситечко часто засоряется, и тогда </a:t>
            </a:r>
            <a:r>
              <a:rPr lang="ru-RU" dirty="0" err="1" smtClean="0"/>
              <a:t>апендикулярия</a:t>
            </a:r>
            <a:r>
              <a:rPr lang="ru-RU" dirty="0" smtClean="0"/>
              <a:t>, пробив хвостом стенку, выходит наружу и выращивает новый домик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zoogeography.ru/img/B3070p16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590"/>
            <a:ext cx="5643602" cy="32929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87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Аппендикулярия (</a:t>
            </a:r>
            <a:r>
              <a:rPr lang="ru-RU" sz="2000" b="1" dirty="0" err="1" smtClean="0"/>
              <a:t>Oicopleura</a:t>
            </a:r>
            <a:r>
              <a:rPr lang="ru-RU" sz="2000" b="1" dirty="0" smtClean="0"/>
              <a:t>), животное в домике:</a:t>
            </a:r>
            <a:r>
              <a:rPr lang="ru-RU" sz="2000" b="1" i="1" dirty="0" smtClean="0"/>
              <a:t>1</a:t>
            </a:r>
            <a:r>
              <a:rPr lang="ru-RU" sz="2000" b="1" dirty="0" smtClean="0"/>
              <a:t> — рот; </a:t>
            </a:r>
            <a:r>
              <a:rPr lang="ru-RU" sz="2000" b="1" i="1" dirty="0" smtClean="0"/>
              <a:t>2</a:t>
            </a:r>
            <a:r>
              <a:rPr lang="ru-RU" sz="2000" b="1" dirty="0" smtClean="0"/>
              <a:t> — </a:t>
            </a:r>
            <a:r>
              <a:rPr lang="ru-RU" sz="2000" b="1" dirty="0" err="1" smtClean="0"/>
              <a:t>анус</a:t>
            </a:r>
            <a:r>
              <a:rPr lang="ru-RU" sz="2000" b="1" dirty="0" smtClean="0"/>
              <a:t>; </a:t>
            </a:r>
            <a:r>
              <a:rPr lang="ru-RU" sz="2000" b="1" i="1" dirty="0" smtClean="0"/>
              <a:t>3</a:t>
            </a:r>
            <a:r>
              <a:rPr lang="ru-RU" sz="2000" b="1" dirty="0" smtClean="0"/>
              <a:t> — жаберное отверстие-стигма; </a:t>
            </a:r>
            <a:r>
              <a:rPr lang="ru-RU" sz="2000" b="1" i="1" dirty="0" smtClean="0"/>
              <a:t>4</a:t>
            </a:r>
            <a:r>
              <a:rPr lang="ru-RU" sz="2000" b="1" dirty="0" smtClean="0"/>
              <a:t> — нервный спинной ствол; </a:t>
            </a:r>
            <a:r>
              <a:rPr lang="ru-RU" sz="2000" b="1" i="1" dirty="0" smtClean="0"/>
              <a:t>5</a:t>
            </a:r>
            <a:r>
              <a:rPr lang="ru-RU" sz="2000" b="1" dirty="0" smtClean="0"/>
              <a:t> — хорда; </a:t>
            </a:r>
            <a:r>
              <a:rPr lang="ru-RU" sz="2000" b="1" i="1" dirty="0" smtClean="0"/>
              <a:t>6</a:t>
            </a:r>
            <a:r>
              <a:rPr lang="ru-RU" sz="2000" b="1" dirty="0" smtClean="0"/>
              <a:t> — семенник; </a:t>
            </a:r>
            <a:r>
              <a:rPr lang="ru-RU" sz="2000" b="1" i="1" dirty="0" smtClean="0"/>
              <a:t>7</a:t>
            </a:r>
            <a:r>
              <a:rPr lang="ru-RU" sz="2000" b="1" dirty="0" smtClean="0"/>
              <a:t> — яичник; </a:t>
            </a:r>
            <a:r>
              <a:rPr lang="ru-RU" sz="2000" b="1" i="1" dirty="0" smtClean="0"/>
              <a:t>8</a:t>
            </a:r>
            <a:r>
              <a:rPr lang="ru-RU" sz="2000" b="1" dirty="0" smtClean="0"/>
              <a:t> — домик; </a:t>
            </a:r>
            <a:r>
              <a:rPr lang="ru-RU" sz="2000" b="1" i="1" dirty="0" smtClean="0"/>
              <a:t>9</a:t>
            </a:r>
            <a:r>
              <a:rPr lang="ru-RU" sz="2000" b="1" dirty="0" smtClean="0"/>
              <a:t> — его решетка; </a:t>
            </a:r>
            <a:r>
              <a:rPr lang="ru-RU" sz="2000" b="1" i="1" dirty="0" smtClean="0"/>
              <a:t>10</a:t>
            </a:r>
            <a:r>
              <a:rPr lang="ru-RU" sz="2000" b="1" dirty="0" smtClean="0"/>
              <a:t> — ловчая сеть; </a:t>
            </a:r>
            <a:r>
              <a:rPr lang="ru-RU" sz="2000" b="1" i="1" dirty="0" smtClean="0"/>
              <a:t>11</a:t>
            </a:r>
            <a:r>
              <a:rPr lang="ru-RU" sz="2000" b="1" dirty="0" smtClean="0"/>
              <a:t> — отверстие домика; сплошными стрелками обозначено направление тока воды; пунктирной стрелкой — направление движения домика. </a:t>
            </a:r>
          </a:p>
          <a:p>
            <a:r>
              <a:rPr lang="ru-RU" sz="2000" b="1" dirty="0" smtClean="0"/>
              <a:t>Цикл развития без чередования поколений и без четко выраженной стадии личинки.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 взглядам многих зоологов, аппендикулярии представляют собой потомков асцидий, утративших взрослую стадию и выработавших способность к половому размножению на стадии личинки (неотения)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bjell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айл:Cyclomyar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857232"/>
            <a:ext cx="3643338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0" y="571480"/>
            <a:ext cx="49291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Свободноплавающие морские беспозвоночные, обитающие главным образом в поверхностных водах океана (до глубины в несколько сот метров), где иногда образуют огромные скопления. </a:t>
            </a:r>
          </a:p>
          <a:p>
            <a:r>
              <a:rPr lang="ru-RU" sz="2400" dirty="0" smtClean="0"/>
              <a:t>Всего известно около 30 видов сальп. Они обитают во всех океанах, кроме Северного Ледовитого. Обладают способностью светиться (за счёт симбиотических бактерий). Питаются фитопланктоном. Служат пищей некоторым рыбам и морским черепахам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2939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Класс: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Сальпы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491566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Строение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Тело цилиндрическое, длина от нескольких миллиметров до 33 см, покрыто прозрачной туникой, сквозь которую просвечивают ленты кольцевых мышц и кишечник. </a:t>
            </a:r>
          </a:p>
          <a:p>
            <a:r>
              <a:rPr lang="ru-RU" dirty="0" smtClean="0"/>
              <a:t>На противоположных концах тела расположены отверстия сифонов — ротового, ведущего в обширную глотку, и клоакального. </a:t>
            </a:r>
          </a:p>
          <a:p>
            <a:r>
              <a:rPr lang="ru-RU" dirty="0" smtClean="0"/>
              <a:t>Сердце на брюшной стороне.</a:t>
            </a:r>
          </a:p>
          <a:p>
            <a:r>
              <a:rPr lang="ru-RU" dirty="0" smtClean="0"/>
              <a:t> Кровеносная система незамкнутая.</a:t>
            </a:r>
          </a:p>
          <a:p>
            <a:r>
              <a:rPr lang="ru-RU" dirty="0" smtClean="0"/>
              <a:t>Нервная система — надглоточный ганглий с отходящими от него нервами. Над ним светочувствительный орган (глазок).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563004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Размножение и жизненный цикл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Жизненный цикл сопровождается чередованием полового и бесполого поколений.</a:t>
            </a:r>
          </a:p>
          <a:p>
            <a:r>
              <a:rPr lang="ru-RU" dirty="0" smtClean="0"/>
              <a:t>В теле гермафродитной половой особи — </a:t>
            </a:r>
            <a:r>
              <a:rPr lang="ru-RU" b="1" i="1" dirty="0" err="1" smtClean="0"/>
              <a:t>бластозоида</a:t>
            </a:r>
            <a:r>
              <a:rPr lang="ru-RU" b="1" dirty="0" smtClean="0"/>
              <a:t> </a:t>
            </a:r>
            <a:r>
              <a:rPr lang="ru-RU" dirty="0" smtClean="0"/>
              <a:t>— из единственного яйца развивается особь бесполого поколения — </a:t>
            </a:r>
            <a:r>
              <a:rPr lang="ru-RU" b="1" i="1" dirty="0" err="1" smtClean="0"/>
              <a:t>оозооид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 окончании развития </a:t>
            </a:r>
            <a:r>
              <a:rPr lang="ru-RU" b="1" dirty="0" err="1" smtClean="0"/>
              <a:t>оозооид</a:t>
            </a:r>
            <a:r>
              <a:rPr lang="ru-RU" dirty="0" smtClean="0"/>
              <a:t> покидает материнскую особь и приступает к почкованию новых </a:t>
            </a:r>
            <a:r>
              <a:rPr lang="ru-RU" dirty="0" err="1" smtClean="0"/>
              <a:t>бластозооидов</a:t>
            </a:r>
            <a:r>
              <a:rPr lang="ru-RU" dirty="0" smtClean="0"/>
              <a:t> на специализированном выросте — </a:t>
            </a:r>
            <a:r>
              <a:rPr lang="ru-RU" b="1" i="1" dirty="0" smtClean="0"/>
              <a:t>столоне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Цепочки </a:t>
            </a:r>
            <a:r>
              <a:rPr lang="ru-RU" dirty="0" err="1" smtClean="0"/>
              <a:t>бластозоодов</a:t>
            </a:r>
            <a:r>
              <a:rPr lang="ru-RU" dirty="0" smtClean="0"/>
              <a:t> отрываются от столона и существуют в виде колоний, включающих до несколько сот особей.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le:Salpenket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893702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5786454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Цепочка сальп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ile:Sal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20000" cy="5715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Головохордовые</a:t>
            </a:r>
            <a:r>
              <a:rPr lang="ru-RU" dirty="0" smtClean="0"/>
              <a:t> ( </a:t>
            </a:r>
            <a:r>
              <a:rPr lang="ru-RU" i="1" dirty="0" err="1" smtClean="0"/>
              <a:t>Cephalochordata</a:t>
            </a:r>
            <a:r>
              <a:rPr lang="ru-RU" dirty="0" smtClean="0"/>
              <a:t>) — или </a:t>
            </a:r>
            <a:r>
              <a:rPr lang="ru-RU" b="1" dirty="0" smtClean="0"/>
              <a:t>бесчерепные</a:t>
            </a:r>
            <a:r>
              <a:rPr lang="ru-RU" dirty="0" smtClean="0"/>
              <a:t> (</a:t>
            </a:r>
            <a:r>
              <a:rPr lang="ru-RU" i="1" dirty="0" err="1" smtClean="0"/>
              <a:t>Acrania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643050"/>
            <a:ext cx="8686800" cy="4525962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Небольшие морские животные со всеми признаками, свойственными хордовым.</a:t>
            </a:r>
          </a:p>
          <a:p>
            <a:r>
              <a:rPr lang="ru-RU" b="1" dirty="0" smtClean="0"/>
              <a:t>Ведут придонный образ жизни, по характеру питания — </a:t>
            </a:r>
            <a:r>
              <a:rPr lang="ru-RU" b="1" dirty="0" err="1" smtClean="0"/>
              <a:t>фильтраторы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Возможно являются предками позвоночных, или являются последними живыми членами группы от которой произошли позвоночные.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http://refdb.ru/images/662/1323942/f2d27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5072098" cy="64642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1071546"/>
            <a:ext cx="3153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Основные этапы</a:t>
            </a:r>
          </a:p>
          <a:p>
            <a:r>
              <a:rPr lang="ru-RU" sz="2400" dirty="0" smtClean="0"/>
              <a:t>эволюции животных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668"/>
            <a:ext cx="289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http://refdb.ru/look/1323942.html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857232"/>
            <a:ext cx="8686800" cy="452596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 отличие от других хордовых — оболочников и позвоночных — бесчерепные сохраняют основные признаки этого типа (хорду, нервную трубку и жаберные щели) в течение всей жизни.</a:t>
            </a:r>
          </a:p>
          <a:p>
            <a:r>
              <a:rPr lang="ru-RU" b="1" dirty="0" smtClean="0"/>
              <a:t>Головной отдел тела не обособлен, нервная трубка не делится на головной и спинной мозг, череп отсутствует (отсюда название). </a:t>
            </a:r>
          </a:p>
          <a:p>
            <a:r>
              <a:rPr lang="ru-RU" b="1" dirty="0" smtClean="0"/>
              <a:t>К бесчерепным относятся всего около 30 видов, составляющих один класс — </a:t>
            </a:r>
            <a:r>
              <a:rPr lang="ru-RU" b="1" dirty="0" smtClean="0">
                <a:solidFill>
                  <a:srgbClr val="002060"/>
                </a:solidFill>
              </a:rPr>
              <a:t>ланцетники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atrachos.com/sites/default/files/pictures/Chordata/103_04_acraniata_zaryvshiysya_lancet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1"/>
            <a:ext cx="3952876" cy="4773099"/>
          </a:xfrm>
          <a:prstGeom prst="rect">
            <a:avLst/>
          </a:prstGeom>
          <a:noFill/>
        </p:spPr>
      </p:pic>
      <p:pic>
        <p:nvPicPr>
          <p:cNvPr id="5" name="Рисунок 4" descr="http://batrachos.com/sites/default/files/pictures/Chordata/ya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3578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4286256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Европейский ланцетник 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de-DE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Branchiostoma</a:t>
            </a:r>
            <a:r>
              <a:rPr lang="de-DE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lanceolatum</a:t>
            </a:r>
            <a:r>
              <a:rPr lang="de-DE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Европейский ланцетник (страница отсутствует)"/>
              </a:rPr>
              <a:t>Европейский ланцетник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de-DE" i="1" dirty="0" err="1" smtClean="0">
                <a:hlinkClick r:id="rId3" tooltip="Branchiostoma lanceolatum (страница отсутствует)"/>
              </a:rPr>
              <a:t>Branchiostoma</a:t>
            </a:r>
            <a:r>
              <a:rPr lang="de-DE" i="1" dirty="0" smtClean="0">
                <a:hlinkClick r:id="rId3" tooltip="Branchiostoma lanceolatum (страница отсутствует)"/>
              </a:rPr>
              <a:t> </a:t>
            </a:r>
            <a:r>
              <a:rPr lang="de-DE" i="1" dirty="0" err="1" smtClean="0">
                <a:hlinkClick r:id="rId3" tooltip="Branchiostoma lanceolatum (страница отсутствует)"/>
              </a:rPr>
              <a:t>lanceolatum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Тело небольшое, длиной от 5 до 8 см, рыбообразное, метамерное, тонкое и прозрачное. Головы нет, тело состоит из туловища и хвоста. </a:t>
            </a:r>
          </a:p>
          <a:p>
            <a:r>
              <a:rPr lang="ru-RU" b="1" dirty="0" smtClean="0"/>
              <a:t>Парные конечности отсутствуют, вместо них имеются медиальные плавники. Наружный скелет отсутствует.</a:t>
            </a:r>
          </a:p>
          <a:p>
            <a:r>
              <a:rPr lang="ru-RU" b="1" dirty="0" smtClean="0"/>
              <a:t>Эпидермис однослойный. Имеются дорсолатеральные мышцы, сегментированные в виде </a:t>
            </a:r>
            <a:r>
              <a:rPr lang="ru-RU" b="1" dirty="0" err="1" smtClean="0"/>
              <a:t>миотомов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Целом </a:t>
            </a:r>
            <a:r>
              <a:rPr lang="ru-RU" b="1" dirty="0" err="1" smtClean="0"/>
              <a:t>энтероцельный</a:t>
            </a:r>
            <a:r>
              <a:rPr lang="ru-RU" b="1" dirty="0" smtClean="0"/>
              <a:t>, редуцирован в глоточном отделе. Там развита </a:t>
            </a:r>
            <a:r>
              <a:rPr lang="ru-RU" b="1" dirty="0" err="1" smtClean="0"/>
              <a:t>атриальная</a:t>
            </a:r>
            <a:r>
              <a:rPr lang="ru-RU" b="1" dirty="0" smtClean="0"/>
              <a:t> полость.</a:t>
            </a:r>
          </a:p>
          <a:p>
            <a:r>
              <a:rPr lang="ru-RU" b="1" dirty="0" smtClean="0"/>
              <a:t>Хорда постоянная, палочковидная, тянется от головного конца к хвосту.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Миотом</a:t>
            </a:r>
            <a:r>
              <a:rPr lang="ru-RU" dirty="0" smtClean="0"/>
              <a:t> (</a:t>
            </a:r>
            <a:r>
              <a:rPr lang="ru-RU" i="1" dirty="0" err="1" smtClean="0"/>
              <a:t>миомер</a:t>
            </a:r>
            <a:r>
              <a:rPr lang="ru-RU" i="1" dirty="0" smtClean="0"/>
              <a:t>, мышечная пластинка, мышечный сегмент</a:t>
            </a:r>
            <a:r>
              <a:rPr lang="ru-RU" dirty="0" smtClean="0"/>
              <a:t>) — парный зачаток скелетной мускулатуры у зародышей </a:t>
            </a:r>
            <a:r>
              <a:rPr lang="ru-RU" u="sng" dirty="0" smtClean="0"/>
              <a:t>хордовых животных</a:t>
            </a:r>
            <a:r>
              <a:rPr lang="ru-RU" dirty="0" smtClean="0"/>
              <a:t> .</a:t>
            </a:r>
          </a:p>
          <a:p>
            <a:r>
              <a:rPr lang="ru-RU" dirty="0" err="1" smtClean="0"/>
              <a:t>Миотом</a:t>
            </a:r>
            <a:r>
              <a:rPr lang="ru-RU" dirty="0" smtClean="0"/>
              <a:t> развивается из спинной части внутренней стенки сомита. </a:t>
            </a:r>
          </a:p>
          <a:p>
            <a:pPr lvl="1"/>
            <a:r>
              <a:rPr lang="ru-RU" dirty="0" smtClean="0"/>
              <a:t>Располагается в средней части сомита, между </a:t>
            </a:r>
            <a:r>
              <a:rPr lang="ru-RU" dirty="0" err="1" smtClean="0"/>
              <a:t>дерматомом</a:t>
            </a:r>
            <a:r>
              <a:rPr lang="ru-RU" dirty="0" smtClean="0"/>
              <a:t> и </a:t>
            </a:r>
            <a:r>
              <a:rPr lang="ru-RU" dirty="0" err="1" smtClean="0"/>
              <a:t>склеротомом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В процессе зародышевого развития из клеток </a:t>
            </a:r>
            <a:r>
              <a:rPr lang="ru-RU" dirty="0" err="1" smtClean="0"/>
              <a:t>миотома</a:t>
            </a:r>
            <a:r>
              <a:rPr lang="ru-RU" dirty="0" smtClean="0"/>
              <a:t> образуется вся поперечнополосатая мускулатура тела, за исключением мышцы сердца. </a:t>
            </a:r>
          </a:p>
          <a:p>
            <a:pPr lvl="1"/>
            <a:r>
              <a:rPr lang="ru-RU" dirty="0" smtClean="0"/>
              <a:t>Гладкие мышцы и миокард образуются из клеток </a:t>
            </a:r>
            <a:r>
              <a:rPr lang="ru-RU" dirty="0" err="1" smtClean="0"/>
              <a:t>спланхнотомов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35785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Сомит</a:t>
            </a:r>
            <a:r>
              <a:rPr lang="ru-RU" dirty="0" smtClean="0"/>
              <a:t> (</a:t>
            </a:r>
            <a:r>
              <a:rPr lang="ru-RU" i="1" dirty="0" smtClean="0"/>
              <a:t>первичный сегмент</a:t>
            </a:r>
            <a:r>
              <a:rPr lang="ru-RU" dirty="0" smtClean="0"/>
              <a:t>, </a:t>
            </a:r>
            <a:r>
              <a:rPr lang="ru-RU" i="1" dirty="0" smtClean="0"/>
              <a:t>спинной сегмент</a:t>
            </a:r>
            <a:r>
              <a:rPr lang="ru-RU" dirty="0" smtClean="0"/>
              <a:t>) — парное </a:t>
            </a:r>
            <a:r>
              <a:rPr lang="ru-RU" dirty="0" smtClean="0">
                <a:solidFill>
                  <a:schemeClr val="tx1"/>
                </a:solidFill>
              </a:rPr>
              <a:t>метамерное образование у зародышей некоторых беспозвоночных (кольчатые черви, насекомые) и всех хордовых животных .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В процессе зародышевого развития на сомиты разделяется средний зародышевый листок — мезодерма.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 Сомиты расположены по продольной оси тела и прилегают с боков к нервной трубке и хорде. 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У беспозвоночных животных сегментируется вся мезодерма, у хордовых — только её спинной (дорсальный) отдел, остальная мезодерма образует боковые пластинки — </a:t>
            </a:r>
            <a:r>
              <a:rPr lang="ru-RU" dirty="0" err="1" smtClean="0">
                <a:solidFill>
                  <a:schemeClr val="tx1"/>
                </a:solidFill>
              </a:rPr>
              <a:t>спланхнотомы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процессе развития каждый сомит дифференцируется на </a:t>
            </a:r>
            <a:r>
              <a:rPr lang="ru-RU" dirty="0" err="1" smtClean="0">
                <a:solidFill>
                  <a:schemeClr val="tx1"/>
                </a:solidFill>
              </a:rPr>
              <a:t>миотом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склеротом</a:t>
            </a:r>
            <a:r>
              <a:rPr lang="ru-RU" dirty="0" smtClean="0">
                <a:solidFill>
                  <a:schemeClr val="tx1"/>
                </a:solidFill>
              </a:rPr>
              <a:t> и </a:t>
            </a:r>
            <a:r>
              <a:rPr lang="ru-RU" dirty="0" err="1" smtClean="0">
                <a:solidFill>
                  <a:schemeClr val="tx1"/>
                </a:solidFill>
              </a:rPr>
              <a:t>дерматом</a:t>
            </a:r>
            <a:r>
              <a:rPr lang="ru-RU" dirty="0" smtClean="0">
                <a:solidFill>
                  <a:schemeClr val="tx1"/>
                </a:solidFill>
              </a:rPr>
              <a:t>, из которых образуются соответственно: поперечнополосатая скелетная мускулатура, кости и хрящи скелета (у рыб также плавники) и соединительнотканная часть кожи</a:t>
            </a:r>
            <a:r>
              <a:rPr lang="ru-RU" dirty="0" smtClean="0"/>
              <a:t> с её производными.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/>
          </a:bodyPr>
          <a:lstStyle/>
          <a:p>
            <a:r>
              <a:rPr kumimoji="1" lang="ru-RU" sz="2800" b="1" dirty="0" smtClean="0">
                <a:solidFill>
                  <a:srgbClr val="FF3300"/>
                </a:solidFill>
                <a:effectLst/>
              </a:rPr>
              <a:t>Развитие оплодотворенного яйца ланцетника</a:t>
            </a:r>
            <a:endParaRPr lang="ru-RU" sz="2800" dirty="0"/>
          </a:p>
        </p:txBody>
      </p:sp>
      <p:pic>
        <p:nvPicPr>
          <p:cNvPr id="17411" name="Picture 3" descr="стадии онтогенез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60000"/>
          </a:blip>
          <a:srcRect b="6836"/>
          <a:stretch>
            <a:fillRect/>
          </a:stretch>
        </p:blipFill>
        <p:spPr>
          <a:xfrm>
            <a:off x="642909" y="928670"/>
            <a:ext cx="8182169" cy="5429263"/>
          </a:xfrm>
          <a:noFill/>
          <a:ln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Европейский ланцетник (страница отсутствует)"/>
              </a:rPr>
              <a:t>Европейский ланцетник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de-DE" i="1" dirty="0" err="1" smtClean="0">
                <a:hlinkClick r:id="rId3" tooltip="Branchiostoma lanceolatum (страница отсутствует)"/>
              </a:rPr>
              <a:t>Branchiostoma</a:t>
            </a:r>
            <a:r>
              <a:rPr lang="de-DE" i="1" dirty="0" smtClean="0">
                <a:hlinkClick r:id="rId3" tooltip="Branchiostoma lanceolatum (страница отсутствует)"/>
              </a:rPr>
              <a:t> </a:t>
            </a:r>
            <a:r>
              <a:rPr lang="de-DE" i="1" dirty="0" err="1" smtClean="0">
                <a:hlinkClick r:id="rId3" tooltip="Branchiostoma lanceolatum (страница отсутствует)"/>
              </a:rPr>
              <a:t>lanceolatum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554162"/>
            <a:ext cx="8858280" cy="516098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Пищеварительный тракт сквозной, глотка широкая, с многочисленными постоянными жаберными щелями.</a:t>
            </a:r>
          </a:p>
          <a:p>
            <a:r>
              <a:rPr lang="ru-RU" b="1" dirty="0" smtClean="0"/>
              <a:t>Дыхание осуществляется одновременно с питанием, при этом газообмен происходит в сосудах межжаберных перегородок.</a:t>
            </a:r>
          </a:p>
          <a:p>
            <a:r>
              <a:rPr lang="ru-RU" b="1" dirty="0" smtClean="0"/>
              <a:t>Кровеносная система хорошо развита, закрытая, без сердца. Дыхательных пигментов, таких как гемоглобин, нет. Имеется система воротной вены печени.</a:t>
            </a:r>
          </a:p>
          <a:p>
            <a:r>
              <a:rPr lang="ru-RU" b="1" dirty="0" smtClean="0"/>
              <a:t>Выделение осуществляется </a:t>
            </a:r>
            <a:r>
              <a:rPr lang="ru-RU" b="1" dirty="0" err="1" smtClean="0"/>
              <a:t>протонефридиями</a:t>
            </a:r>
            <a:r>
              <a:rPr lang="ru-RU" b="1" dirty="0" smtClean="0"/>
              <a:t> с </a:t>
            </a:r>
            <a:r>
              <a:rPr lang="ru-RU" b="1" dirty="0" err="1" smtClean="0"/>
              <a:t>соленоцитами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Имеется спинной нервный тяж в форме трубы, без ганглиев и мозга. Дорсальные и вентральные нервные корешки не соединяются.</a:t>
            </a:r>
          </a:p>
          <a:p>
            <a:r>
              <a:rPr lang="ru-RU" b="1" dirty="0" smtClean="0"/>
              <a:t>Раздельнополы. Половые гонады многочисленны, </a:t>
            </a:r>
            <a:r>
              <a:rPr lang="ru-RU" b="1" dirty="0" err="1" smtClean="0"/>
              <a:t>метамерно</a:t>
            </a:r>
            <a:r>
              <a:rPr lang="ru-RU" b="1" dirty="0" smtClean="0"/>
              <a:t> повторяются. Выводных протоков нет. Бесполого размножения нет. Оплодотворение наружное, в морской воде.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2 из 44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85831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BranchiostomaLanceolatum PioM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154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3929066"/>
            <a:ext cx="8715436" cy="2031325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Схематическое изображение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анатомии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ланцетника: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Мозговой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пузырёк. 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Хорда. 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Нервная трубка. 4.Хвостовой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плавник. 5.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Анальное отверстие. 6. Задний отдел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кишечника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виде трубки. 7.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Кровеносная система. 8.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Атриопор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9.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Окологлоточная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полость. 10.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Жаберная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щель. 11.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Глотка. 12.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Ротовая полость.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Околоротовые щупальца. 14.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Предротовое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отверстие. 15.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(яичники/семенники). 16.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Глазки Гессе. 17.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Нервы.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Метаплевральная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складка. 19. Слепой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печёночный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Transverse section of lancelet, number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524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rot="10800000" flipV="1">
            <a:off x="4929190" y="897701"/>
            <a:ext cx="3857652" cy="4524315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Поперечный срез в области глотки: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Спинной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плавник. 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Полость спинного плавника. 3. Покровы. 4.Миоцель. 5.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Нервная трубка. 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Хорда. 7.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Соединительная ткань. 8.Наджаберная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бороздка.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Субхордальный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целом. 10.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Туловищная мускулатура. 11.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Глотка. 12.Печёночный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вырост. 13. Жаберная щель.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Межжаберная перегородка. 15.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Атриальная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полость. 16.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Яичник. 17. Брюшная поперечная мускулатура. 18.Эндостиль.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Метаплевральный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Метаплевральная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Вторичноро́тые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Многоклеточные животные из группы </a:t>
            </a:r>
            <a:r>
              <a:rPr lang="ru-RU" i="1" dirty="0" err="1" smtClean="0">
                <a:hlinkClick r:id="rId2" tooltip="Bilateria"/>
              </a:rPr>
              <a:t>Bilateria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К ним относятся в том числе и наиболее прогрессивные животные — позвоночные.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вторичноротых</a:t>
            </a:r>
            <a:r>
              <a:rPr lang="ru-RU" dirty="0" smtClean="0"/>
              <a:t> в период зародышевого развития на месте первичного рта (бластопора) образуется анальное отверстие, а собственно рот независимо появляется в передней части тела.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вторичноротых</a:t>
            </a:r>
            <a:r>
              <a:rPr lang="ru-RU" dirty="0" smtClean="0"/>
              <a:t> есть вторичная полость тела (целом).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491566" cy="838200"/>
          </a:xfrm>
        </p:spPr>
        <p:txBody>
          <a:bodyPr/>
          <a:lstStyle/>
          <a:p>
            <a:r>
              <a:rPr lang="ru-RU" dirty="0" smtClean="0"/>
              <a:t>История исследования ланцетника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Русский академик П. С. Паллас, впервые описавший ланцетника в 1778 г., принял его за моллюска-слизняка.</a:t>
            </a:r>
          </a:p>
          <a:p>
            <a:r>
              <a:rPr lang="ru-RU" b="1" dirty="0" smtClean="0"/>
              <a:t>Затем ланцетника причисляли то к рыбам, то к ещё более низшим формам, вроде миног.</a:t>
            </a:r>
          </a:p>
          <a:p>
            <a:r>
              <a:rPr lang="ru-RU" b="1" dirty="0" smtClean="0"/>
              <a:t>Истинная природа ланцетника и его положение в системе животного мира долгое время продолжали оставаться неясными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563004" cy="838200"/>
          </a:xfrm>
        </p:spPr>
        <p:txBody>
          <a:bodyPr/>
          <a:lstStyle/>
          <a:p>
            <a:r>
              <a:rPr lang="ru-RU" dirty="0" smtClean="0"/>
              <a:t>Работы А.О. Ковалевского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Исследуя зародышевое развитие ланцетника, А.О. Ковалевский пришёл к выводу, что ланцетник занимает промежуточное положение между позвоночными и беспозвоночными и этим связал два больших раздела животного мира. </a:t>
            </a:r>
          </a:p>
          <a:p>
            <a:r>
              <a:rPr lang="ru-RU" b="1" dirty="0" smtClean="0"/>
              <a:t>Такое обобщение послужило новым чрезвычайно важным доказательством эволюции органического мира, отсутствие которого сильно ослабляло доводы учения Ч.Дарвина.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500042"/>
            <a:ext cx="8501122" cy="59293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26-летнего А. О. Ковалевского о ланцетнике составила эпоху в развитии биологии.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1865 г. он представил её в Петербургский университет на соискание степени магистра.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Учёный мир, однако, не сразу понял и оценил революционизирующее значение этой работы.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в 1874 г. Э. Геккель, используя эту работу </a:t>
            </a:r>
            <a:r>
              <a:rPr lang="ru-RU" dirty="0" smtClean="0"/>
              <a:t>А.О.Ковалевского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реформирует систему животного мира.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устанавливает новый тип животных - хордовых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разделив его на 2 подтипа: бесчерепных, к которым отнёс около двух десятков видов ланцетников, и черепных, среди которых продолжал числить всех позвоночных.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Этому коренному пересмотру зоологической системы наука обязана в сущности А. О. Ковалевскому.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491566" cy="838200"/>
          </a:xfrm>
        </p:spPr>
        <p:txBody>
          <a:bodyPr/>
          <a:lstStyle/>
          <a:p>
            <a:r>
              <a:rPr lang="ru-RU" dirty="0" smtClean="0"/>
              <a:t>Происхождение хордовых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4292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1955 году канадский зоолог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Норман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Беррилл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предположил, что хордовые произошли от личинок существ, похожих на асцидий, которые перестали проходить метаморфоз и приобрели способность к размножению (путём неотении).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эта гипотеза так и не стала широко признанной. </a:t>
            </a:r>
          </a:p>
          <a:p>
            <a:pPr lvl="1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Головастикообразная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личинка асцидии живет всего один-два дня и не питается.</a:t>
            </a:r>
          </a:p>
          <a:p>
            <a:pPr lvl="1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тому же оболочники на всех стадиях жизненного цикла практически лишены еще одного важного признака хордовых — сегментации. А ведь сегментация прекрасно выражена и у ланцетника, и у позвоночных. Считают, что общий предок хордовых тоже был сегментированным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	Что говорит палеонтология?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кого же этот предок был больше похож: на ланцетника или на позвоночное?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понимания путей эволюции было бы интереснее всего познакомиться с такими низшими хордовыми, которых еще нельзя отнести ни к черепным, ни к ланцетникам.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Несомненно, таких животных надо искать в первом периоде палеозоя — кембрии. Но вот они-то долгое время и не были известн</a:t>
            </a:r>
            <a:r>
              <a:rPr lang="ru-RU" b="1" dirty="0" smtClean="0"/>
              <a:t>ы.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686800" cy="57864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Исследования родственных отношений хордовых начались с 90-х годов XIX века.</a:t>
            </a:r>
          </a:p>
          <a:p>
            <a:pPr lvl="0"/>
            <a:r>
              <a:rPr lang="ru-RU" dirty="0" smtClean="0"/>
              <a:t>Они основывались на анатомических, эмбриологических и палеонтологических данных и приводили к разным филогенетическим деревьям.</a:t>
            </a:r>
          </a:p>
          <a:p>
            <a:pPr lvl="0"/>
            <a:r>
              <a:rPr lang="ru-RU" b="1" dirty="0" smtClean="0"/>
              <a:t>Сочетание данных классических методов с данными по анализу последовательностей генов рРНК привело к появлению гипотезы о том, что оболочники живые представители группы, исходной для других вторичноротых. </a:t>
            </a:r>
          </a:p>
          <a:p>
            <a:pPr lvl="0"/>
            <a:r>
              <a:rPr lang="ru-RU" dirty="0" smtClean="0"/>
              <a:t>Время происхождения хордовых, на основании метода молекулярных часов, было оценено в </a:t>
            </a:r>
            <a:r>
              <a:rPr lang="ru-RU" b="1" i="1" dirty="0" smtClean="0"/>
              <a:t>896 </a:t>
            </a:r>
            <a:r>
              <a:rPr lang="ru-RU" b="1" i="1" dirty="0" err="1" smtClean="0"/>
              <a:t>млн</a:t>
            </a:r>
            <a:r>
              <a:rPr lang="ru-RU" b="1" i="1" dirty="0" smtClean="0"/>
              <a:t> лет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Загадочные конодонты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Больше века учёные собирали и систематизировали множество похожих на крохотные зубы окаменелостей, которые датируются </a:t>
            </a:r>
            <a:r>
              <a:rPr lang="ru-RU" b="1" dirty="0" smtClean="0"/>
              <a:t>ордовикским периодом</a:t>
            </a:r>
            <a:r>
              <a:rPr lang="ru-RU" dirty="0" smtClean="0"/>
              <a:t> или даже считаются ещё более древними. Известны они под названием </a:t>
            </a:r>
            <a:r>
              <a:rPr lang="ru-RU" b="1" dirty="0" smtClean="0"/>
              <a:t>конодонты</a:t>
            </a:r>
            <a:r>
              <a:rPr lang="ru-RU" dirty="0" smtClean="0"/>
              <a:t>, потому что часто имеют форму конуса. </a:t>
            </a:r>
          </a:p>
          <a:p>
            <a:r>
              <a:rPr lang="ru-RU" dirty="0" smtClean="0"/>
              <a:t>В 1993 году в Шотландии были найдены окаменелые трупы животных с коническими зубами. Потом такие же окаменелости нашли в Северной Америке и Южной Африке. Один из найденных видов — </a:t>
            </a:r>
            <a:r>
              <a:rPr lang="ru-RU" b="1" dirty="0" err="1" smtClean="0"/>
              <a:t>промиссум</a:t>
            </a:r>
            <a:r>
              <a:rPr lang="ru-RU" dirty="0" smtClean="0"/>
              <a:t>. Загадочное животное имело тонкое, змеевидное тело и хорошо развитые глаза. В некоторых окаменелостях нашли следы V-образных мышц и хорды. Это уже особенность позвоночных и родственных позвоночным животных.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dinozavrikus.ru/wp-content/uploads/2010/07/prom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7780964" cy="16144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64344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Найденный в Южной Африке в начале 1990-х годов экземпляр </a:t>
            </a:r>
            <a:r>
              <a:rPr lang="ru-RU" sz="2400" b="1" dirty="0" err="1" smtClean="0"/>
              <a:t>промиссума</a:t>
            </a:r>
            <a:r>
              <a:rPr lang="ru-RU" sz="2400" b="1" dirty="0" smtClean="0"/>
              <a:t> был гигантским конодонтом, достигавшим в длину 40 см. Его выпуклые глаза означают, что он активно охотился за своей добычей.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Многие учёные думают, что конодонты были одними из первых позвоночных в процессе эволюции. Однако в отличие от других позвоночных, от которых произошли четвероногие животные, конодонты не выжили.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atrachos.com/sites/default/files/pictures/Chordata/ya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4292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3214686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1991 году в раннекембрийских отложениях провинции </a:t>
            </a:r>
            <a:r>
              <a:rPr lang="ru-RU" sz="2400" dirty="0" err="1" smtClean="0"/>
              <a:t>Юннань</a:t>
            </a:r>
            <a:r>
              <a:rPr lang="ru-RU" sz="2400" dirty="0" smtClean="0"/>
              <a:t> на юго-западе Китая было открыто существо, получившее название </a:t>
            </a:r>
            <a:r>
              <a:rPr lang="ru-RU" sz="2400" b="1" i="1" dirty="0" err="1" smtClean="0"/>
              <a:t>юннанозоон</a:t>
            </a:r>
            <a:r>
              <a:rPr lang="ru-RU" sz="2400" dirty="0" smtClean="0"/>
              <a:t> (</a:t>
            </a:r>
            <a:r>
              <a:rPr lang="ru-RU" sz="2400" i="1" dirty="0" err="1" smtClean="0"/>
              <a:t>Yunnanozoon</a:t>
            </a:r>
            <a:r>
              <a:rPr lang="ru-RU" sz="2400" dirty="0" smtClean="0"/>
              <a:t>). Первоначально </a:t>
            </a:r>
            <a:r>
              <a:rPr lang="ru-RU" sz="2400" dirty="0" err="1" smtClean="0"/>
              <a:t>юннанозоон</a:t>
            </a:r>
            <a:r>
              <a:rPr lang="ru-RU" sz="2400" dirty="0" smtClean="0"/>
              <a:t> был охарактеризован как «сегментированное червеобразное животное, родственные связи которого неизвестны». Но уже и тогда было заметно, что форма тела </a:t>
            </a:r>
            <a:r>
              <a:rPr lang="ru-RU" sz="2400" dirty="0" err="1" smtClean="0"/>
              <a:t>юннанозоона</a:t>
            </a:r>
            <a:r>
              <a:rPr lang="ru-RU" sz="2400" dirty="0" smtClean="0"/>
              <a:t> не столько червеобразная, сколько рыбообразная. Размер у него тоже примерно как у ланцетника.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928670"/>
            <a:ext cx="8786842" cy="515145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Первая находка </a:t>
            </a:r>
            <a:r>
              <a:rPr lang="ru-RU" b="1" dirty="0" err="1" smtClean="0"/>
              <a:t>юннанозоона</a:t>
            </a:r>
            <a:r>
              <a:rPr lang="ru-RU" b="1" dirty="0" smtClean="0"/>
              <a:t> оказалась далеко не единственной, и вскоре его удалось изучить подробнее. </a:t>
            </a:r>
          </a:p>
          <a:p>
            <a:r>
              <a:rPr lang="ru-RU" b="1" dirty="0" smtClean="0"/>
              <a:t>У него есть настоящие жаберные мешки, разделенные жаберными дугами. </a:t>
            </a:r>
          </a:p>
          <a:p>
            <a:r>
              <a:rPr lang="ru-RU" b="1" dirty="0" smtClean="0"/>
              <a:t>Кроме того, у него есть еще два органа, очень характерные для хордовых. </a:t>
            </a:r>
          </a:p>
          <a:p>
            <a:pPr lvl="1"/>
            <a:r>
              <a:rPr lang="ru-RU" b="1" dirty="0" smtClean="0"/>
              <a:t>Во-первых, это сама хорда.</a:t>
            </a:r>
          </a:p>
          <a:p>
            <a:pPr lvl="1"/>
            <a:r>
              <a:rPr lang="ru-RU" b="1" dirty="0" smtClean="0"/>
              <a:t>Во-вторых, это </a:t>
            </a:r>
            <a:r>
              <a:rPr lang="ru-RU" b="1" dirty="0" err="1" smtClean="0"/>
              <a:t>эндостиль</a:t>
            </a:r>
            <a:r>
              <a:rPr lang="ru-RU" b="1" dirty="0" smtClean="0"/>
              <a:t> — желобок, выстланный ресничными клетками, который проходит по дну глотки у оболочников, у ланцетника и у личинки миноги.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Сейчас </a:t>
            </a:r>
            <a:r>
              <a:rPr lang="ru-RU" b="1" dirty="0" smtClean="0">
                <a:solidFill>
                  <a:schemeClr val="tx1"/>
                </a:solidFill>
              </a:rPr>
              <a:t>большинство биологов считают </a:t>
            </a:r>
            <a:r>
              <a:rPr lang="ru-RU" b="1" dirty="0" err="1" smtClean="0">
                <a:solidFill>
                  <a:schemeClr val="tx1"/>
                </a:solidFill>
              </a:rPr>
              <a:t>юннанозоона</a:t>
            </a:r>
            <a:r>
              <a:rPr lang="ru-RU" b="1" dirty="0" smtClean="0">
                <a:solidFill>
                  <a:schemeClr val="tx1"/>
                </a:solidFill>
              </a:rPr>
              <a:t> хордовым.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 </a:t>
            </a:r>
            <a:r>
              <a:rPr lang="ru-RU" sz="2800" dirty="0" err="1" smtClean="0"/>
              <a:t>вторичноротым</a:t>
            </a:r>
            <a:r>
              <a:rPr lang="ru-RU" sz="2800" dirty="0" smtClean="0"/>
              <a:t> относятся пять типов животных: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тип иглокожие (</a:t>
            </a:r>
            <a:r>
              <a:rPr lang="en-US" i="1" dirty="0" err="1" smtClean="0"/>
              <a:t>Echinodermata</a:t>
            </a:r>
            <a:r>
              <a:rPr lang="en-US" dirty="0" smtClean="0"/>
              <a:t>):</a:t>
            </a:r>
            <a:endParaRPr lang="ru-RU" dirty="0" smtClean="0"/>
          </a:p>
          <a:p>
            <a:r>
              <a:rPr lang="ru-RU" dirty="0" smtClean="0"/>
              <a:t>тип щетинкочелюстные (</a:t>
            </a:r>
            <a:r>
              <a:rPr lang="en-US" i="1" dirty="0" err="1" smtClean="0"/>
              <a:t>Chaetognatha</a:t>
            </a:r>
            <a:r>
              <a:rPr lang="en-US" dirty="0" smtClean="0"/>
              <a:t>),</a:t>
            </a:r>
          </a:p>
          <a:p>
            <a:r>
              <a:rPr lang="ru-RU" dirty="0" smtClean="0"/>
              <a:t>тип </a:t>
            </a:r>
            <a:r>
              <a:rPr lang="ru-RU" dirty="0" err="1" smtClean="0"/>
              <a:t>ксенотурбеллиды</a:t>
            </a:r>
            <a:r>
              <a:rPr lang="ru-RU" dirty="0" smtClean="0"/>
              <a:t> (</a:t>
            </a:r>
            <a:r>
              <a:rPr lang="en-US" i="1" dirty="0" err="1" smtClean="0"/>
              <a:t>Xenoturbellida</a:t>
            </a:r>
            <a:r>
              <a:rPr lang="en-US" dirty="0" smtClean="0"/>
              <a:t>),</a:t>
            </a:r>
          </a:p>
          <a:p>
            <a:r>
              <a:rPr lang="ru-RU" dirty="0" smtClean="0"/>
              <a:t>тип полухордовые (</a:t>
            </a:r>
            <a:r>
              <a:rPr lang="en-US" i="1" dirty="0" err="1" smtClean="0"/>
              <a:t>Hemichordata</a:t>
            </a:r>
            <a:r>
              <a:rPr lang="en-US" dirty="0" smtClean="0"/>
              <a:t>),</a:t>
            </a:r>
          </a:p>
          <a:p>
            <a:r>
              <a:rPr lang="ru-RU" dirty="0" smtClean="0"/>
              <a:t>тип хордовые (</a:t>
            </a:r>
            <a:r>
              <a:rPr lang="en-US" i="1" dirty="0" err="1" smtClean="0"/>
              <a:t>Chordata</a:t>
            </a:r>
            <a:r>
              <a:rPr lang="en-US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285860"/>
            <a:ext cx="8786842" cy="4794265"/>
          </a:xfrm>
        </p:spPr>
        <p:txBody>
          <a:bodyPr/>
          <a:lstStyle/>
          <a:p>
            <a:r>
              <a:rPr lang="ru-RU" b="1" dirty="0" smtClean="0"/>
              <a:t>Китайский палеонтолог </a:t>
            </a:r>
            <a:r>
              <a:rPr lang="ru-RU" b="1" dirty="0" err="1" smtClean="0"/>
              <a:t>Юн-Юань</a:t>
            </a:r>
            <a:r>
              <a:rPr lang="ru-RU" b="1" dirty="0" smtClean="0"/>
              <a:t> </a:t>
            </a:r>
            <a:r>
              <a:rPr lang="ru-RU" b="1" dirty="0" err="1" smtClean="0"/>
              <a:t>Чен</a:t>
            </a:r>
            <a:r>
              <a:rPr lang="ru-RU" b="1" dirty="0" smtClean="0"/>
              <a:t> считает, что </a:t>
            </a:r>
            <a:r>
              <a:rPr lang="ru-RU" b="1" i="1" dirty="0" err="1" smtClean="0">
                <a:solidFill>
                  <a:schemeClr val="tx1"/>
                </a:solidFill>
              </a:rPr>
              <a:t>юннанозоев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/>
              <a:t>следует относить к той самой группе, которую разные авторы называют Cristozoa  (животные с нервным гребнем)  или </a:t>
            </a:r>
            <a:r>
              <a:rPr lang="ru-RU" b="1" dirty="0" err="1" smtClean="0"/>
              <a:t>Vertebrata</a:t>
            </a:r>
            <a:r>
              <a:rPr lang="ru-RU" b="1" dirty="0" smtClean="0"/>
              <a:t>, то есть, попросту говоря, к позвоночным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trachos.com/sites/default/files/pictures/Chordata/ya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1"/>
            <a:ext cx="457203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Новое эволюционное древо хордовых (по </a:t>
            </a:r>
            <a:r>
              <a:rPr lang="ru-RU" sz="2400" b="1" dirty="0" err="1" smtClean="0"/>
              <a:t>Чену</a:t>
            </a:r>
            <a:r>
              <a:rPr lang="ru-RU" sz="2400" b="1" dirty="0" smtClean="0"/>
              <a:t>). Ланцетники (</a:t>
            </a:r>
            <a:r>
              <a:rPr lang="ru-RU" sz="2400" b="1" dirty="0" err="1" smtClean="0"/>
              <a:t>Cephalochordata</a:t>
            </a:r>
            <a:r>
              <a:rPr lang="ru-RU" sz="2400" b="1" dirty="0" smtClean="0"/>
              <a:t>) находятся дальше от черепных, чем оболочники (</a:t>
            </a:r>
            <a:r>
              <a:rPr lang="ru-RU" sz="2400" b="1" dirty="0" err="1" smtClean="0"/>
              <a:t>Tunicata</a:t>
            </a:r>
            <a:r>
              <a:rPr lang="ru-RU" sz="2400" b="1" dirty="0" smtClean="0"/>
              <a:t>) — это соответствует большинству современных молекулярно-биологических данных.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ronola.ucoz.ru/_si/0/59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129" y="928670"/>
            <a:ext cx="9097762" cy="457203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428604"/>
          <a:ext cx="7929618" cy="6449568"/>
        </p:xfrm>
        <a:graphic>
          <a:graphicData uri="http://schemas.openxmlformats.org/drawingml/2006/table">
            <a:tbl>
              <a:tblPr/>
              <a:tblGrid>
                <a:gridCol w="944081"/>
                <a:gridCol w="2163094"/>
                <a:gridCol w="801961"/>
                <a:gridCol w="402048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Эра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Период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(млн. лет назад)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Основные ароморфозы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КАЙНОЗОЙ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ЧЕТВЕРТИЧНЫЙ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405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440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570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2700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4500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Эволюция человека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9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ТРЕТИЧНЫЙ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человека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Широкая эволюция млекопитающих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3859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МЕЗОЗОЙ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МЕЛОВОЙ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Вымирание последних динозавров, аммонитов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цветковых растений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84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ЮРСКИЙ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морских рептилий, динозавров, птерозавров, крокодилов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птиц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9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ТРИАСОВЫЙ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черепах, ящериц, млекопитающих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73099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ПАЛЕОЗОЙ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ПЕРМСКИЙ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Вымирание многих морских беспозвоночных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Господство на суше примитивных рептилий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предков динозавров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КАМЕННОУГОЛЬНЫЙ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рептилий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примитивных амфибий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ДЕВОНСКИЙ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Распространение по суше наземных растений и четвероногих животных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первых четвероногих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СИЛУРИЙСКИЙ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наземных растений,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выход четвероногих на сушу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ОРДОВИНСКИЙ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Эволюция примитивных рыб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морских беспозвоночных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КЕМБРИЙСКИЙ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предков рыб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скелетных беспозвоночных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5847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Протерозой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ВЕНДСКИЙ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бесскелетных форм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Предки червей, медуз, членистоногих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многоклеточные организмы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находки бактерий и водорослей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292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АРХЕЙ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биогенные отложения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Химическая эволюция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0298" y="0"/>
            <a:ext cx="393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ГЕОХРОНОЛОГИЧЕСКАЯ ТАБЛИЦА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Эдиакарская биота</a:t>
            </a:r>
            <a:r>
              <a:rPr lang="ru-RU" dirty="0" smtClean="0"/>
              <a:t> или </a:t>
            </a:r>
            <a:r>
              <a:rPr lang="ru-RU" b="1" dirty="0" smtClean="0"/>
              <a:t>вендская биота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77318" cy="550070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Фауна ископаемых организмов, населявших Землю в эдиакарском периоде (около 635—542 </a:t>
            </a:r>
            <a:r>
              <a:rPr lang="ru-RU" dirty="0" err="1" smtClean="0"/>
              <a:t>млн</a:t>
            </a:r>
            <a:r>
              <a:rPr lang="ru-RU" dirty="0" smtClean="0"/>
              <a:t> лет назад).</a:t>
            </a:r>
          </a:p>
          <a:p>
            <a:r>
              <a:rPr lang="ru-RU" dirty="0" smtClean="0"/>
              <a:t>Все они обитали в море. Большинство из них резко отличаются от всех других ныне известных живых существ и представляют собой загадочные, мягкотелые, в основном сидячие организмы, имеющие трубчатую (и обычно ветвящуюся) структуру. </a:t>
            </a:r>
          </a:p>
          <a:p>
            <a:r>
              <a:rPr lang="ru-RU" dirty="0" smtClean="0"/>
              <a:t>По своей форме они подразделяются на радиально-симметричные (</a:t>
            </a:r>
            <a:r>
              <a:rPr lang="ru-RU" dirty="0" err="1" smtClean="0"/>
              <a:t>дискообразные</a:t>
            </a:r>
            <a:r>
              <a:rPr lang="ru-RU" dirty="0" smtClean="0"/>
              <a:t>, мешкообразные) и двусторонне - симметричные со сдвигом (похожие на матрасы, ветви деревьев, перья).</a:t>
            </a:r>
          </a:p>
          <a:p>
            <a:r>
              <a:rPr lang="ru-RU" dirty="0" smtClean="0"/>
              <a:t>Все представители эдиакарской биоты выглядят гораздо более примитивными по сравнению с животными следующего, кембрийского периода, но попытки найти среди них предков большинства типов кембрийских животных (членистоногих, позвоночных, кишечнополостных и др.) до сих пор не увенчались успехом.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имбере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105020" cy="3000396"/>
          </a:xfrm>
          <a:prstGeom prst="rect">
            <a:avLst/>
          </a:prstGeom>
          <a:noFill/>
        </p:spPr>
      </p:pic>
      <p:pic>
        <p:nvPicPr>
          <p:cNvPr id="21508" name="Picture 4" descr="Файл:Kimberella quadr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143272" cy="30369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3857628"/>
            <a:ext cx="5786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Кимберелла</a:t>
            </a:r>
            <a:r>
              <a:rPr lang="ru-RU" sz="2800" dirty="0" smtClean="0"/>
              <a:t>  — вымерший род билатеральных организмов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71480"/>
            <a:ext cx="8215370" cy="600079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Первые отпечатки </a:t>
            </a:r>
            <a:r>
              <a:rPr lang="ru-RU" b="1" dirty="0" err="1" smtClean="0"/>
              <a:t>кимбереллы</a:t>
            </a:r>
            <a:r>
              <a:rPr lang="ru-RU" b="1" dirty="0" smtClean="0"/>
              <a:t> </a:t>
            </a:r>
            <a:r>
              <a:rPr lang="ru-RU" dirty="0" smtClean="0"/>
              <a:t>обнаружены </a:t>
            </a:r>
            <a:r>
              <a:rPr lang="ru-RU" dirty="0" smtClean="0"/>
              <a:t>в Эдиакарских горах (Южная Австралия), однако дальнейшие исследования сфокусированы в основном на многочисленных находках побережья Белого моря возрастом </a:t>
            </a:r>
            <a:r>
              <a:rPr lang="ru-RU" b="1" i="1" dirty="0" smtClean="0"/>
              <a:t>558–555 млн. лет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Как и для многих других организмов этого периода, эволюционные связи </a:t>
            </a:r>
            <a:r>
              <a:rPr lang="ru-RU" b="1" dirty="0" err="1" smtClean="0"/>
              <a:t>кимбереллы</a:t>
            </a:r>
            <a:r>
              <a:rPr lang="ru-RU" dirty="0" smtClean="0"/>
              <a:t> горячо дискутируются. Первоначально </a:t>
            </a:r>
            <a:r>
              <a:rPr lang="ru-RU" dirty="0" err="1" smtClean="0"/>
              <a:t>кимбереллу</a:t>
            </a:r>
            <a:r>
              <a:rPr lang="ru-RU" dirty="0" smtClean="0"/>
              <a:t> считали медузой, но к 1997 году царапины на субстрате, связанные с находками окаменелостей </a:t>
            </a:r>
            <a:r>
              <a:rPr lang="ru-RU" dirty="0" err="1" smtClean="0"/>
              <a:t>кимбереллы</a:t>
            </a:r>
            <a:r>
              <a:rPr lang="ru-RU" dirty="0" smtClean="0"/>
              <a:t>, были интерпретированы как следы радулы, что означало принадлежность организма к моллюскам.</a:t>
            </a:r>
          </a:p>
          <a:p>
            <a:r>
              <a:rPr lang="ru-RU" dirty="0" smtClean="0"/>
              <a:t>Хотя с этой интерпретацией не согласны некоторые исследователи, принадлежность </a:t>
            </a:r>
            <a:r>
              <a:rPr lang="ru-RU" dirty="0" err="1" smtClean="0"/>
              <a:t>кимбереллы</a:t>
            </a:r>
            <a:r>
              <a:rPr lang="ru-RU" dirty="0" smtClean="0"/>
              <a:t> к билатеральным организмам в настоящее время </a:t>
            </a:r>
            <a:r>
              <a:rPr lang="ru-RU" dirty="0" err="1" smtClean="0"/>
              <a:t>общепризнана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Классификация </a:t>
            </a:r>
            <a:r>
              <a:rPr lang="ru-RU" dirty="0" err="1" smtClean="0"/>
              <a:t>кимбереллы</a:t>
            </a:r>
            <a:r>
              <a:rPr lang="ru-RU" dirty="0" smtClean="0"/>
              <a:t> важна с точки зрения объяснения кембрийского взрыва: если это были моллюски или, по крайней мере, первичноротые, то эволюционные линии первично- и вторичноротых разошлись задолго до Кембрийского периода.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865703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Эрниетта</a:t>
            </a:r>
            <a:r>
              <a:rPr lang="ru-RU" dirty="0" smtClean="0"/>
              <a:t> — тоже род животных эдиакарской биоты.</a:t>
            </a:r>
          </a:p>
          <a:p>
            <a:r>
              <a:rPr lang="ru-RU" dirty="0" smtClean="0"/>
              <a:t>Донные прикреплённые животное, наполовину погружённые в осадочные слои, по форме напоминавшие сумку, вероятно, с осмотическим питанием. Стенки организма состояли из заполненных жидкостью продолговатых оболочек.</a:t>
            </a:r>
          </a:p>
          <a:p>
            <a:r>
              <a:rPr lang="ru-RU" dirty="0" smtClean="0"/>
              <a:t>Впервые обнаружены в слоях, датированных периодом 549—543 </a:t>
            </a:r>
            <a:r>
              <a:rPr lang="ru-RU" dirty="0" err="1" smtClean="0"/>
              <a:t>млн</a:t>
            </a:r>
            <a:r>
              <a:rPr lang="ru-RU" dirty="0" smtClean="0"/>
              <a:t> лет.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Ископаемый </a:t>
            </a:r>
            <a:r>
              <a:rPr lang="ru-RU" dirty="0" smtClean="0"/>
              <a:t>остаток </a:t>
            </a:r>
            <a:r>
              <a:rPr lang="ru-RU" dirty="0" err="1" smtClean="0"/>
              <a:t>эрниетты</a:t>
            </a:r>
            <a:r>
              <a:rPr lang="ru-RU" dirty="0" smtClean="0"/>
              <a:t> </a:t>
            </a:r>
            <a:r>
              <a:rPr lang="ru-RU" dirty="0" smtClean="0"/>
              <a:t>в захоронении обычно имеет вид высокого, открытого сверху мешка. По представлениям А. </a:t>
            </a:r>
            <a:r>
              <a:rPr lang="ru-RU" dirty="0" err="1" smtClean="0"/>
              <a:t>Зейлахера</a:t>
            </a:r>
            <a:r>
              <a:rPr lang="ru-RU" dirty="0" smtClean="0"/>
              <a:t> (A. </a:t>
            </a:r>
            <a:r>
              <a:rPr lang="ru-RU" dirty="0" err="1" smtClean="0"/>
              <a:t>Seilacher</a:t>
            </a:r>
            <a:r>
              <a:rPr lang="ru-RU" dirty="0" smtClean="0"/>
              <a:t>), </a:t>
            </a:r>
            <a:r>
              <a:rPr lang="ru-RU" dirty="0" err="1" smtClean="0"/>
              <a:t>эрниетта</a:t>
            </a:r>
            <a:r>
              <a:rPr lang="ru-RU" dirty="0" smtClean="0"/>
              <a:t> обитала в осадке, прорастая сквозь него и выставляя над поверхностью дна только края состоящего из трубок тела. </a:t>
            </a:r>
            <a:endParaRPr lang="ru-RU" dirty="0" smtClean="0"/>
          </a:p>
          <a:p>
            <a:r>
              <a:rPr lang="ru-RU" dirty="0" smtClean="0"/>
              <a:t>Наши </a:t>
            </a:r>
            <a:r>
              <a:rPr lang="ru-RU" dirty="0" smtClean="0"/>
              <a:t>исследования показывают, что поддающаяся захоронению часть тела </a:t>
            </a:r>
            <a:r>
              <a:rPr lang="ru-RU" dirty="0" err="1" smtClean="0"/>
              <a:t>эрниетты</a:t>
            </a:r>
            <a:r>
              <a:rPr lang="ru-RU" dirty="0" smtClean="0"/>
              <a:t> исходно имела сферическую 3-х лучевую форму, обладала обширной внутренней полостью и тремя парами рядов открытых с одной стороны трубок в своей краевой части. </a:t>
            </a:r>
            <a:endParaRPr lang="ru-RU" dirty="0" smtClean="0"/>
          </a:p>
          <a:p>
            <a:r>
              <a:rPr lang="ru-RU" dirty="0" smtClean="0"/>
              <a:t>По наблюдениям Е. </a:t>
            </a:r>
            <a:r>
              <a:rPr lang="ru-RU" dirty="0" err="1" smtClean="0"/>
              <a:t>Дзика</a:t>
            </a:r>
            <a:r>
              <a:rPr lang="ru-RU" dirty="0" smtClean="0"/>
              <a:t> (E. </a:t>
            </a:r>
            <a:r>
              <a:rPr lang="ru-RU" dirty="0" err="1" smtClean="0"/>
              <a:t>Dzik</a:t>
            </a:r>
            <a:r>
              <a:rPr lang="ru-RU" dirty="0" smtClean="0"/>
              <a:t>), веществом</a:t>
            </a:r>
            <a:r>
              <a:rPr lang="ru-RU" dirty="0" smtClean="0"/>
              <a:t>, из которого исходно состоял ископаемый остаток </a:t>
            </a:r>
            <a:r>
              <a:rPr lang="ru-RU" dirty="0" err="1" smtClean="0"/>
              <a:t>эринетты</a:t>
            </a:r>
            <a:r>
              <a:rPr lang="ru-RU" dirty="0" smtClean="0"/>
              <a:t> мог быть только коллаген. 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68</a:t>
            </a:fld>
            <a:endParaRPr lang="ru-RU"/>
          </a:p>
        </p:txBody>
      </p:sp>
      <p:pic>
        <p:nvPicPr>
          <p:cNvPr id="1026" name="Picture 2" descr="http://www.paleo.ru/upload/iblock/92a/f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58674" y="-30289736"/>
            <a:ext cx="31089600" cy="2331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500042"/>
            <a:ext cx="8929718" cy="5580083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Большинство учёных считают, что ископаемое </a:t>
            </a:r>
            <a:r>
              <a:rPr lang="ru-RU" b="1" i="1" dirty="0" err="1" smtClean="0"/>
              <a:t>кимберелла</a:t>
            </a:r>
            <a:r>
              <a:rPr lang="ru-RU" dirty="0" smtClean="0"/>
              <a:t>, жившая 555 </a:t>
            </a:r>
            <a:r>
              <a:rPr lang="ru-RU" dirty="0" err="1" smtClean="0"/>
              <a:t>млн</a:t>
            </a:r>
            <a:r>
              <a:rPr lang="ru-RU" dirty="0" smtClean="0"/>
              <a:t> лет назад принадлежала к </a:t>
            </a:r>
            <a:r>
              <a:rPr lang="ru-RU" dirty="0" err="1" smtClean="0"/>
              <a:t>первичноротым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Жившая 549—543 </a:t>
            </a:r>
            <a:r>
              <a:rPr lang="ru-RU" dirty="0" err="1" smtClean="0"/>
              <a:t>млн</a:t>
            </a:r>
            <a:r>
              <a:rPr lang="ru-RU" dirty="0" smtClean="0"/>
              <a:t> лет назад в </a:t>
            </a:r>
            <a:r>
              <a:rPr lang="ru-RU" dirty="0" err="1" smtClean="0"/>
              <a:t>эдиакарии</a:t>
            </a:r>
            <a:r>
              <a:rPr lang="ru-RU" dirty="0" smtClean="0"/>
              <a:t> </a:t>
            </a:r>
            <a:r>
              <a:rPr lang="ru-RU" b="1" i="1" dirty="0" err="1" smtClean="0"/>
              <a:t>эрниетта</a:t>
            </a:r>
            <a:r>
              <a:rPr lang="ru-RU" dirty="0" smtClean="0"/>
              <a:t> была уже явно </a:t>
            </a:r>
            <a:r>
              <a:rPr lang="ru-RU" dirty="0" err="1" smtClean="0"/>
              <a:t>вторичноротым</a:t>
            </a:r>
            <a:r>
              <a:rPr lang="ru-RU" dirty="0" smtClean="0"/>
              <a:t> животным.</a:t>
            </a:r>
          </a:p>
          <a:p>
            <a:r>
              <a:rPr lang="ru-RU" dirty="0" smtClean="0"/>
              <a:t>Таким образом, первичноротые и </a:t>
            </a:r>
            <a:r>
              <a:rPr lang="ru-RU" dirty="0" err="1" smtClean="0"/>
              <a:t>вторичноротые</a:t>
            </a:r>
            <a:r>
              <a:rPr lang="ru-RU" dirty="0" smtClean="0"/>
              <a:t> должны были разделится до времени существования этих животных, то есть </a:t>
            </a:r>
            <a:r>
              <a:rPr lang="ru-RU" i="1" dirty="0" smtClean="0"/>
              <a:t>до </a:t>
            </a:r>
            <a:r>
              <a:rPr lang="ru-RU" b="1" i="1" dirty="0" smtClean="0"/>
              <a:t>начала кембрийского периода.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ТИП </a:t>
            </a:r>
            <a:r>
              <a:rPr lang="ru-RU" b="1" dirty="0" err="1" smtClean="0"/>
              <a:t>Иглоко́жие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Исключительно морские донные животные, большей частью свободноживущие, реже сидячие.</a:t>
            </a:r>
          </a:p>
          <a:p>
            <a:r>
              <a:rPr lang="ru-RU" dirty="0" smtClean="0"/>
              <a:t>Встречаются на любых глубинах Мирового океана. </a:t>
            </a:r>
          </a:p>
          <a:p>
            <a:r>
              <a:rPr lang="ru-RU" dirty="0" smtClean="0"/>
              <a:t>Насчитывается около 7000 современных видов (в России — 400). </a:t>
            </a:r>
          </a:p>
          <a:p>
            <a:r>
              <a:rPr lang="ru-RU" dirty="0" smtClean="0"/>
              <a:t>Современными представителями типа являются морские звёзды, морские ежи, </a:t>
            </a:r>
            <a:r>
              <a:rPr lang="ru-RU" dirty="0" err="1" smtClean="0"/>
              <a:t>офиуры</a:t>
            </a:r>
            <a:r>
              <a:rPr lang="ru-RU" dirty="0" smtClean="0"/>
              <a:t>(змеехвостки), голотурии (морские огурцы) и морские лилии.</a:t>
            </a:r>
          </a:p>
          <a:p>
            <a:r>
              <a:rPr lang="ru-RU" dirty="0" smtClean="0"/>
              <a:t>В состав этого типа входят также приблизительно 13000 вымерших видов, которые процветали в морях, начиная с раннего кембрия.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4313"/>
            <a:ext cx="8686800" cy="56435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Первые известные ископаемые двух близких к хордовым групп —иглокожих и полухордовых обнаруживаются с </a:t>
            </a:r>
            <a:r>
              <a:rPr lang="ru-RU" b="1" i="1" dirty="0" smtClean="0"/>
              <a:t>раннего и среднего кембрия, соответственно.</a:t>
            </a:r>
          </a:p>
          <a:p>
            <a:r>
              <a:rPr lang="ru-RU" dirty="0" smtClean="0"/>
              <a:t>Ископаемое </a:t>
            </a:r>
            <a:r>
              <a:rPr lang="ru-RU" b="1" i="1" dirty="0" smtClean="0"/>
              <a:t>Haikouella lanceolata</a:t>
            </a:r>
            <a:r>
              <a:rPr lang="ru-RU" dirty="0" smtClean="0"/>
              <a:t> явно является хордовым и, возможно, позвоночным.</a:t>
            </a:r>
          </a:p>
          <a:p>
            <a:r>
              <a:rPr lang="ru-RU" dirty="0" smtClean="0"/>
              <a:t>У него обнаружены признаки сердца, артерий, нервной трубки и мозга, хвоста, жаберных лепестков, возможно, глаз, но в то же время вокруг ротового отверстия есть щупальца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le:Haikouella lanceola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967288" cy="2643206"/>
          </a:xfrm>
          <a:prstGeom prst="rect">
            <a:avLst/>
          </a:prstGeom>
          <a:noFill/>
        </p:spPr>
      </p:pic>
      <p:pic>
        <p:nvPicPr>
          <p:cNvPr id="73732" name="Picture 4" descr="File:Haikouell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256"/>
            <a:ext cx="5334000" cy="1619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6000768"/>
            <a:ext cx="229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Реконструкция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71480"/>
            <a:ext cx="4408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/>
              <a:t>Haikouella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lanceolata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4286256"/>
            <a:ext cx="152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Отпечаток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496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Хайкоуэлла</a:t>
            </a:r>
            <a:r>
              <a:rPr lang="ru-RU" sz="2400" dirty="0" smtClean="0"/>
              <a:t> — род вымерших животных, предположительно с высокой долей вероятности, относящихся к хордовым (</a:t>
            </a:r>
            <a:r>
              <a:rPr lang="ru-RU" sz="2400" i="1" dirty="0" err="1" smtClean="0"/>
              <a:t>Chordata</a:t>
            </a:r>
            <a:r>
              <a:rPr lang="ru-RU" sz="2400" dirty="0" smtClean="0"/>
              <a:t>). Описан по ископаемым останкам из </a:t>
            </a:r>
            <a:r>
              <a:rPr lang="ru-RU" sz="2400" dirty="0" err="1" smtClean="0"/>
              <a:t>Маотяньшаньских</a:t>
            </a:r>
            <a:r>
              <a:rPr lang="ru-RU" sz="2400" dirty="0" smtClean="0"/>
              <a:t> сланцев из </a:t>
            </a:r>
            <a:r>
              <a:rPr lang="ru-RU" sz="2400" dirty="0" err="1" smtClean="0"/>
              <a:t>Ченцзян</a:t>
            </a:r>
            <a:r>
              <a:rPr lang="ru-RU" sz="2400" dirty="0" smtClean="0"/>
              <a:t> (провинция </a:t>
            </a:r>
            <a:r>
              <a:rPr lang="ru-RU" sz="2400" dirty="0" err="1" smtClean="0"/>
              <a:t>Юньнань</a:t>
            </a:r>
            <a:r>
              <a:rPr lang="ru-RU" sz="2400" dirty="0" smtClean="0"/>
              <a:t>, Китай).</a:t>
            </a:r>
          </a:p>
          <a:p>
            <a:r>
              <a:rPr lang="ru-RU" sz="2400" dirty="0" err="1" smtClean="0"/>
              <a:t>Хайкоуэлла</a:t>
            </a:r>
            <a:r>
              <a:rPr lang="ru-RU" sz="2400" dirty="0" smtClean="0"/>
              <a:t>, как и другие примитивные хордовые кембрия, оказались чрезвычайно близки к гипотетическим реконструкциям общего предка хордовых, который был обоснован в 1925 году А. Н. </a:t>
            </a:r>
            <a:r>
              <a:rPr lang="ru-RU" sz="2400" dirty="0" err="1" smtClean="0"/>
              <a:t>Северцовым</a:t>
            </a:r>
            <a:r>
              <a:rPr lang="ru-RU" sz="2400" dirty="0" smtClean="0"/>
              <a:t> и назван этим ученым «примитивным бесчерепным» (</a:t>
            </a:r>
            <a:r>
              <a:rPr lang="ru-RU" sz="2400" dirty="0" err="1" smtClean="0"/>
              <a:t>Acrania</a:t>
            </a:r>
            <a:r>
              <a:rPr lang="ru-RU" sz="2400" dirty="0" smtClean="0"/>
              <a:t> </a:t>
            </a:r>
            <a:r>
              <a:rPr lang="ru-RU" sz="2400" dirty="0" err="1" smtClean="0"/>
              <a:t>primitiva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73730" name="Picture 2" descr="File:Haikouella lanceola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967288" cy="2643206"/>
          </a:xfrm>
          <a:prstGeom prst="rect">
            <a:avLst/>
          </a:prstGeom>
          <a:noFill/>
        </p:spPr>
      </p:pic>
      <p:pic>
        <p:nvPicPr>
          <p:cNvPr id="73732" name="Picture 4" descr="File:Haikouell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5334000" cy="1619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571480"/>
            <a:ext cx="229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Реконструкция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Мы рассмотрели основные группы </a:t>
            </a:r>
            <a:r>
              <a:rPr lang="ru-RU" dirty="0" err="1" smtClean="0"/>
              <a:t>вторичноротых</a:t>
            </a:r>
            <a:r>
              <a:rPr lang="ru-RU" dirty="0" smtClean="0"/>
              <a:t> и отметили общие черты в их строении.</a:t>
            </a:r>
          </a:p>
          <a:p>
            <a:r>
              <a:rPr lang="ru-RU" dirty="0" smtClean="0"/>
              <a:t>Особый интерес из низших хордовых представляет ланцетник, которого называют живой схемой хордовых.</a:t>
            </a:r>
          </a:p>
          <a:p>
            <a:r>
              <a:rPr lang="ru-RU" dirty="0" smtClean="0"/>
              <a:t>Современные учёные считают, что наши раннекембрийские вероятные предки были значительно больше похожи на позвоночных, чем на ланцетника. Это остается верным даже в том случае, если они еще не были хордовыми. </a:t>
            </a:r>
          </a:p>
          <a:p>
            <a:r>
              <a:rPr lang="ru-RU" dirty="0" smtClean="0"/>
              <a:t>Тем не менее, изучение строения и развития ланцетника позволяет понять как формировались в процессе эволюции позвоночные животные.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Вопросы для самостоятельной работы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 работ А.О. Ковалевского для понимания эволюции хордовых.</a:t>
            </a:r>
          </a:p>
          <a:p>
            <a:r>
              <a:rPr lang="ru-RU" dirty="0" smtClean="0"/>
              <a:t>Особенности строения и образ жизни иглокожих.</a:t>
            </a:r>
          </a:p>
          <a:p>
            <a:r>
              <a:rPr lang="ru-RU" dirty="0" smtClean="0"/>
              <a:t>Особенности строения полухордовых, общие черты и различия с хордовыми животными.</a:t>
            </a:r>
            <a:endParaRPr lang="en-US" dirty="0" smtClean="0"/>
          </a:p>
          <a:p>
            <a:r>
              <a:rPr lang="ru-RU" dirty="0" smtClean="0"/>
              <a:t>Что означает «Животное с гребнем»?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857364"/>
            <a:ext cx="8072494" cy="27320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	</a:t>
            </a:r>
            <a:r>
              <a:rPr lang="ru-RU" sz="6000" b="1" dirty="0" smtClean="0">
                <a:solidFill>
                  <a:srgbClr val="0070C0"/>
                </a:solidFill>
              </a:rPr>
              <a:t>? </a:t>
            </a:r>
          </a:p>
          <a:p>
            <a:pPr>
              <a:buNone/>
            </a:pPr>
            <a:r>
              <a:rPr lang="ru-RU" sz="6000" b="1" dirty="0">
                <a:solidFill>
                  <a:srgbClr val="0070C0"/>
                </a:solidFill>
              </a:rPr>
              <a:t>	</a:t>
            </a:r>
            <a:r>
              <a:rPr lang="ru-RU" sz="6000" b="1" dirty="0" smtClean="0">
                <a:solidFill>
                  <a:srgbClr val="0070C0"/>
                </a:solidFill>
              </a:rPr>
              <a:t>Как устроены органы дыхания у ланцетника?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иглокожих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Размеры иглокожих варьируют от нескольких миллиметров до метра, а у некоторых вымерших видов — даже до 20 м. </a:t>
            </a:r>
          </a:p>
          <a:p>
            <a:r>
              <a:rPr lang="ru-RU" dirty="0" smtClean="0"/>
              <a:t>Тело морских звёзд и </a:t>
            </a:r>
            <a:r>
              <a:rPr lang="ru-RU" dirty="0" err="1" smtClean="0"/>
              <a:t>офиур</a:t>
            </a:r>
            <a:r>
              <a:rPr lang="ru-RU" dirty="0" smtClean="0"/>
              <a:t> имеет пятиугольную или звёздчатую форму, морских ежей — шарообразную, сердцевидную или дисковидную форму, у голотурий тело </a:t>
            </a:r>
            <a:r>
              <a:rPr lang="ru-RU" dirty="0" err="1" smtClean="0"/>
              <a:t>бочонковидное</a:t>
            </a:r>
            <a:r>
              <a:rPr lang="ru-RU" dirty="0" smtClean="0"/>
              <a:t> или червеобразное, а у морских лилий напоминает цветок.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f/ff/Crown_of_Thorns-jonhan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429156" cy="3227748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2/2e/Strongylocentrotus_franciscanus.jpg/1024px-Strongylocentrotus_francisca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793704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000504"/>
            <a:ext cx="2348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Морская звезда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4071942"/>
            <a:ext cx="180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Морской ёж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763</TotalTime>
  <Words>1956</Words>
  <Application>Microsoft Office PowerPoint</Application>
  <PresentationFormat>Экран (4:3)</PresentationFormat>
  <Paragraphs>454</Paragraphs>
  <Slides>75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Трек</vt:lpstr>
      <vt:lpstr>Слайд 1</vt:lpstr>
      <vt:lpstr>Цель лекции</vt:lpstr>
      <vt:lpstr>План лекции</vt:lpstr>
      <vt:lpstr>Слайд 4</vt:lpstr>
      <vt:lpstr>Вторичноро́тые</vt:lpstr>
      <vt:lpstr>К вторичноротым относятся пять типов животных:</vt:lpstr>
      <vt:lpstr> ТИП Иглоко́жие</vt:lpstr>
      <vt:lpstr>Строение иглокожих</vt:lpstr>
      <vt:lpstr>Слайд 9</vt:lpstr>
      <vt:lpstr>Слайд 10</vt:lpstr>
      <vt:lpstr>Слайд 11</vt:lpstr>
      <vt:lpstr>Строение иглокожих</vt:lpstr>
      <vt:lpstr>Строение иглокожих</vt:lpstr>
      <vt:lpstr>Строение иглокожих</vt:lpstr>
      <vt:lpstr>Слайд 15</vt:lpstr>
      <vt:lpstr> тип Полухо́рдовые (Hemichordata) </vt:lpstr>
      <vt:lpstr>Слайд 17</vt:lpstr>
      <vt:lpstr> тип Полухо́рдовые (Hemichordata) </vt:lpstr>
      <vt:lpstr> тип Полухо́рдовые (Hemichordata) </vt:lpstr>
      <vt:lpstr> Тип Хордовые</vt:lpstr>
      <vt:lpstr>Тип Хордовые</vt:lpstr>
      <vt:lpstr>Тип Хордовые (Chordata)</vt:lpstr>
      <vt:lpstr>Слайд 23</vt:lpstr>
      <vt:lpstr>Слайд 24</vt:lpstr>
      <vt:lpstr> Классификация </vt:lpstr>
      <vt:lpstr>Оболочники (Tunicata, Urochordata)</vt:lpstr>
      <vt:lpstr>Слайд 27</vt:lpstr>
      <vt:lpstr>Слайд 28</vt:lpstr>
      <vt:lpstr>Слайд 29</vt:lpstr>
      <vt:lpstr>Слайд 30</vt:lpstr>
      <vt:lpstr>Слайд 31</vt:lpstr>
      <vt:lpstr>Класс: Аппендикулярии </vt:lpstr>
      <vt:lpstr>Слайд 33</vt:lpstr>
      <vt:lpstr>Слайд 34</vt:lpstr>
      <vt:lpstr>Строение</vt:lpstr>
      <vt:lpstr>Размножение и жизненный цикл</vt:lpstr>
      <vt:lpstr>Слайд 37</vt:lpstr>
      <vt:lpstr>Слайд 38</vt:lpstr>
      <vt:lpstr>Головохордовые ( Cephalochordata) — или бесчерепные (Acrania)</vt:lpstr>
      <vt:lpstr>Слайд 40</vt:lpstr>
      <vt:lpstr>Слайд 41</vt:lpstr>
      <vt:lpstr>Европейский ланцетник  Branchiostoma lanceolatum</vt:lpstr>
      <vt:lpstr>Слайд 43</vt:lpstr>
      <vt:lpstr>Слайд 44</vt:lpstr>
      <vt:lpstr>Развитие оплодотворенного яйца ланцетника</vt:lpstr>
      <vt:lpstr>Европейский ланцетник  Branchiostoma lanceolatum</vt:lpstr>
      <vt:lpstr>Слайд 47</vt:lpstr>
      <vt:lpstr>Слайд 48</vt:lpstr>
      <vt:lpstr>Слайд 49</vt:lpstr>
      <vt:lpstr>История исследования ланцетника</vt:lpstr>
      <vt:lpstr>Работы А.О. Ковалевского</vt:lpstr>
      <vt:lpstr>Слайд 52</vt:lpstr>
      <vt:lpstr>Происхождение хордовых</vt:lpstr>
      <vt:lpstr> Что говорит палеонтология?</vt:lpstr>
      <vt:lpstr>Слайд 55</vt:lpstr>
      <vt:lpstr>Загадочные конодонты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Эдиакарская биота или вендская биота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Заключение</vt:lpstr>
      <vt:lpstr>Вопросы для самостоятельной работы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Филогенез хордовых</dc:title>
  <dc:creator>Simeon</dc:creator>
  <cp:lastModifiedBy>Semen</cp:lastModifiedBy>
  <cp:revision>110</cp:revision>
  <dcterms:modified xsi:type="dcterms:W3CDTF">2016-02-18T03:46:23Z</dcterms:modified>
</cp:coreProperties>
</file>