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85"/>
  </p:notesMasterIdLst>
  <p:sldIdLst>
    <p:sldId id="345" r:id="rId2"/>
    <p:sldId id="270" r:id="rId3"/>
    <p:sldId id="328" r:id="rId4"/>
    <p:sldId id="329" r:id="rId5"/>
    <p:sldId id="330" r:id="rId6"/>
    <p:sldId id="346" r:id="rId7"/>
    <p:sldId id="271" r:id="rId8"/>
    <p:sldId id="257" r:id="rId9"/>
    <p:sldId id="266" r:id="rId10"/>
    <p:sldId id="258" r:id="rId11"/>
    <p:sldId id="347" r:id="rId12"/>
    <p:sldId id="282" r:id="rId13"/>
    <p:sldId id="284" r:id="rId14"/>
    <p:sldId id="334" r:id="rId15"/>
    <p:sldId id="335" r:id="rId16"/>
    <p:sldId id="290" r:id="rId17"/>
    <p:sldId id="333" r:id="rId18"/>
    <p:sldId id="336" r:id="rId19"/>
    <p:sldId id="285" r:id="rId20"/>
    <p:sldId id="309" r:id="rId21"/>
    <p:sldId id="310" r:id="rId22"/>
    <p:sldId id="311" r:id="rId23"/>
    <p:sldId id="312" r:id="rId24"/>
    <p:sldId id="314" r:id="rId25"/>
    <p:sldId id="316" r:id="rId26"/>
    <p:sldId id="317" r:id="rId27"/>
    <p:sldId id="321" r:id="rId28"/>
    <p:sldId id="322" r:id="rId29"/>
    <p:sldId id="324" r:id="rId30"/>
    <p:sldId id="325" r:id="rId31"/>
    <p:sldId id="337" r:id="rId32"/>
    <p:sldId id="338" r:id="rId33"/>
    <p:sldId id="348" r:id="rId34"/>
    <p:sldId id="339" r:id="rId35"/>
    <p:sldId id="340" r:id="rId36"/>
    <p:sldId id="342" r:id="rId37"/>
    <p:sldId id="343" r:id="rId38"/>
    <p:sldId id="350" r:id="rId39"/>
    <p:sldId id="349" r:id="rId40"/>
    <p:sldId id="351" r:id="rId41"/>
    <p:sldId id="353" r:id="rId42"/>
    <p:sldId id="354" r:id="rId43"/>
    <p:sldId id="356" r:id="rId44"/>
    <p:sldId id="355" r:id="rId45"/>
    <p:sldId id="357" r:id="rId46"/>
    <p:sldId id="362" r:id="rId47"/>
    <p:sldId id="363" r:id="rId48"/>
    <p:sldId id="360" r:id="rId49"/>
    <p:sldId id="359" r:id="rId50"/>
    <p:sldId id="358" r:id="rId51"/>
    <p:sldId id="361" r:id="rId52"/>
    <p:sldId id="364" r:id="rId53"/>
    <p:sldId id="365" r:id="rId54"/>
    <p:sldId id="366" r:id="rId55"/>
    <p:sldId id="367" r:id="rId56"/>
    <p:sldId id="370" r:id="rId57"/>
    <p:sldId id="371" r:id="rId58"/>
    <p:sldId id="372" r:id="rId59"/>
    <p:sldId id="373" r:id="rId60"/>
    <p:sldId id="402" r:id="rId61"/>
    <p:sldId id="404" r:id="rId62"/>
    <p:sldId id="377" r:id="rId63"/>
    <p:sldId id="405" r:id="rId64"/>
    <p:sldId id="406" r:id="rId65"/>
    <p:sldId id="408" r:id="rId66"/>
    <p:sldId id="407" r:id="rId67"/>
    <p:sldId id="409" r:id="rId68"/>
    <p:sldId id="410" r:id="rId69"/>
    <p:sldId id="411" r:id="rId70"/>
    <p:sldId id="412" r:id="rId71"/>
    <p:sldId id="375" r:id="rId72"/>
    <p:sldId id="416" r:id="rId73"/>
    <p:sldId id="415" r:id="rId74"/>
    <p:sldId id="413" r:id="rId75"/>
    <p:sldId id="417" r:id="rId76"/>
    <p:sldId id="378" r:id="rId77"/>
    <p:sldId id="419" r:id="rId78"/>
    <p:sldId id="420" r:id="rId79"/>
    <p:sldId id="421" r:id="rId80"/>
    <p:sldId id="383" r:id="rId81"/>
    <p:sldId id="422" r:id="rId82"/>
    <p:sldId id="423" r:id="rId83"/>
    <p:sldId id="352" r:id="rId8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CC"/>
    <a:srgbClr val="CCFFFF"/>
    <a:srgbClr val="CC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394" autoAdjust="0"/>
  </p:normalViewPr>
  <p:slideViewPr>
    <p:cSldViewPr>
      <p:cViewPr varScale="1">
        <p:scale>
          <a:sx n="75" d="100"/>
          <a:sy n="75" d="100"/>
        </p:scale>
        <p:origin x="25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9EEBB-608E-4F62-8AE5-556BBA07ECD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477DDC64-6FA4-4D0E-B68E-DAAF23EED841}">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2000" b="1" dirty="0">
              <a:latin typeface="Times New Roman" panose="02020603050405020304" pitchFamily="18" charset="0"/>
              <a:cs typeface="Times New Roman" panose="02020603050405020304" pitchFamily="18" charset="0"/>
            </a:rPr>
            <a:t>Принципы обработки информации при помощи компьютера</a:t>
          </a:r>
        </a:p>
      </dgm:t>
    </dgm:pt>
    <dgm:pt modelId="{B8F8214A-0ED4-4244-A7F2-C2E8E06C07D8}" type="parTrans" cxnId="{E7CD9F24-31C4-44AB-84C7-926B3D2D9DD0}">
      <dgm:prSet/>
      <dgm:spPr/>
      <dgm:t>
        <a:bodyPr/>
        <a:lstStyle/>
        <a:p>
          <a:endParaRPr lang="ru-RU" sz="2000">
            <a:latin typeface="Times New Roman" panose="02020603050405020304" pitchFamily="18" charset="0"/>
            <a:cs typeface="Times New Roman" panose="02020603050405020304" pitchFamily="18" charset="0"/>
          </a:endParaRPr>
        </a:p>
      </dgm:t>
    </dgm:pt>
    <dgm:pt modelId="{EA114E25-EE63-4BB1-B5A5-9CC8857D5169}" type="sibTrans" cxnId="{E7CD9F24-31C4-44AB-84C7-926B3D2D9DD0}">
      <dgm:prSet/>
      <dgm:spPr/>
      <dgm:t>
        <a:bodyPr/>
        <a:lstStyle/>
        <a:p>
          <a:endParaRPr lang="ru-RU" sz="2000">
            <a:latin typeface="Times New Roman" panose="02020603050405020304" pitchFamily="18" charset="0"/>
            <a:cs typeface="Times New Roman" panose="02020603050405020304" pitchFamily="18" charset="0"/>
          </a:endParaRPr>
        </a:p>
      </dgm:t>
    </dgm:pt>
    <dgm:pt modelId="{773CFE92-59EC-4435-A2C3-577DAE2C3E2C}">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2000" dirty="0">
              <a:latin typeface="Times New Roman" panose="02020603050405020304" pitchFamily="18" charset="0"/>
              <a:cs typeface="Times New Roman" panose="02020603050405020304" pitchFamily="18" charset="0"/>
            </a:rPr>
            <a:t>Принцип двоичного кодирования</a:t>
          </a:r>
        </a:p>
      </dgm:t>
    </dgm:pt>
    <dgm:pt modelId="{25C44032-2F84-4B14-B4E9-085DA2EC3BAF}" type="parTrans" cxnId="{8AC96711-E013-48A5-A912-876C8DFD5EB2}">
      <dgm:prSet/>
      <dgm:spPr/>
      <dgm:t>
        <a:bodyPr/>
        <a:lstStyle/>
        <a:p>
          <a:endParaRPr lang="ru-RU" sz="2000">
            <a:latin typeface="Times New Roman" panose="02020603050405020304" pitchFamily="18" charset="0"/>
            <a:cs typeface="Times New Roman" panose="02020603050405020304" pitchFamily="18" charset="0"/>
          </a:endParaRPr>
        </a:p>
      </dgm:t>
    </dgm:pt>
    <dgm:pt modelId="{FEFF1D19-8B9C-425B-B0F0-F8CC97E3FB25}" type="sibTrans" cxnId="{8AC96711-E013-48A5-A912-876C8DFD5EB2}">
      <dgm:prSet/>
      <dgm:spPr/>
      <dgm:t>
        <a:bodyPr/>
        <a:lstStyle/>
        <a:p>
          <a:endParaRPr lang="ru-RU" sz="2000">
            <a:latin typeface="Times New Roman" panose="02020603050405020304" pitchFamily="18" charset="0"/>
            <a:cs typeface="Times New Roman" panose="02020603050405020304" pitchFamily="18" charset="0"/>
          </a:endParaRPr>
        </a:p>
      </dgm:t>
    </dgm:pt>
    <dgm:pt modelId="{8BABCF19-9FAB-4409-9C6F-CC48E037E90D}">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2000" dirty="0">
              <a:latin typeface="Times New Roman" panose="02020603050405020304" pitchFamily="18" charset="0"/>
              <a:cs typeface="Times New Roman" panose="02020603050405020304" pitchFamily="18" charset="0"/>
            </a:rPr>
            <a:t>Принцип </a:t>
          </a:r>
          <a:r>
            <a:rPr lang="ru-RU" sz="2000">
              <a:latin typeface="Times New Roman" panose="02020603050405020304" pitchFamily="18" charset="0"/>
              <a:cs typeface="Times New Roman" panose="02020603050405020304" pitchFamily="18" charset="0"/>
            </a:rPr>
            <a:t>программного управления</a:t>
          </a:r>
          <a:endParaRPr lang="ru-RU" sz="2000" dirty="0">
            <a:latin typeface="Times New Roman" panose="02020603050405020304" pitchFamily="18" charset="0"/>
            <a:cs typeface="Times New Roman" panose="02020603050405020304" pitchFamily="18" charset="0"/>
          </a:endParaRPr>
        </a:p>
      </dgm:t>
    </dgm:pt>
    <dgm:pt modelId="{07C8DD12-0DD5-4FE7-AFE0-0315E38862C3}" type="parTrans" cxnId="{68395EDE-3D20-4B39-8E94-7BF9F81EBA0A}">
      <dgm:prSet/>
      <dgm:spPr/>
      <dgm:t>
        <a:bodyPr/>
        <a:lstStyle/>
        <a:p>
          <a:endParaRPr lang="ru-RU" sz="2000">
            <a:latin typeface="Times New Roman" panose="02020603050405020304" pitchFamily="18" charset="0"/>
            <a:cs typeface="Times New Roman" panose="02020603050405020304" pitchFamily="18" charset="0"/>
          </a:endParaRPr>
        </a:p>
      </dgm:t>
    </dgm:pt>
    <dgm:pt modelId="{FFC5F080-DCE6-4B9A-B7F5-EFB6BCBCF4D4}" type="sibTrans" cxnId="{68395EDE-3D20-4B39-8E94-7BF9F81EBA0A}">
      <dgm:prSet/>
      <dgm:spPr/>
      <dgm:t>
        <a:bodyPr/>
        <a:lstStyle/>
        <a:p>
          <a:endParaRPr lang="ru-RU" sz="2000">
            <a:latin typeface="Times New Roman" panose="02020603050405020304" pitchFamily="18" charset="0"/>
            <a:cs typeface="Times New Roman" panose="02020603050405020304" pitchFamily="18" charset="0"/>
          </a:endParaRPr>
        </a:p>
      </dgm:t>
    </dgm:pt>
    <dgm:pt modelId="{AE6E6989-629D-455D-B174-2ADAD923F326}">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2000" dirty="0">
              <a:latin typeface="Times New Roman" panose="02020603050405020304" pitchFamily="18" charset="0"/>
              <a:cs typeface="Times New Roman" panose="02020603050405020304" pitchFamily="18" charset="0"/>
            </a:rPr>
            <a:t>Принцип адресности</a:t>
          </a:r>
        </a:p>
      </dgm:t>
    </dgm:pt>
    <dgm:pt modelId="{E3F20283-0C3C-4A1D-BDC0-54B63883DC27}" type="parTrans" cxnId="{A9F0FBB0-8351-4690-937E-97D2355ED700}">
      <dgm:prSet/>
      <dgm:spPr/>
      <dgm:t>
        <a:bodyPr/>
        <a:lstStyle/>
        <a:p>
          <a:endParaRPr lang="ru-RU" sz="2000">
            <a:latin typeface="Times New Roman" panose="02020603050405020304" pitchFamily="18" charset="0"/>
            <a:cs typeface="Times New Roman" panose="02020603050405020304" pitchFamily="18" charset="0"/>
          </a:endParaRPr>
        </a:p>
      </dgm:t>
    </dgm:pt>
    <dgm:pt modelId="{3319AD16-BA42-4F62-B0C7-FF96C5CFC398}" type="sibTrans" cxnId="{A9F0FBB0-8351-4690-937E-97D2355ED700}">
      <dgm:prSet/>
      <dgm:spPr/>
      <dgm:t>
        <a:bodyPr/>
        <a:lstStyle/>
        <a:p>
          <a:endParaRPr lang="ru-RU" sz="2000">
            <a:latin typeface="Times New Roman" panose="02020603050405020304" pitchFamily="18" charset="0"/>
            <a:cs typeface="Times New Roman" panose="02020603050405020304" pitchFamily="18" charset="0"/>
          </a:endParaRPr>
        </a:p>
      </dgm:t>
    </dgm:pt>
    <dgm:pt modelId="{5AB2F0EA-8199-4071-AEA5-65F95A061E87}">
      <dgm:prSet custT="1">
        <dgm:style>
          <a:lnRef idx="2">
            <a:schemeClr val="accent1"/>
          </a:lnRef>
          <a:fillRef idx="1">
            <a:schemeClr val="lt1"/>
          </a:fillRef>
          <a:effectRef idx="0">
            <a:schemeClr val="accent1"/>
          </a:effectRef>
          <a:fontRef idx="minor">
            <a:schemeClr val="dk1"/>
          </a:fontRef>
        </dgm:style>
      </dgm:prSet>
      <dgm:spPr/>
      <dgm:t>
        <a:bodyPr/>
        <a:lstStyle/>
        <a:p>
          <a:r>
            <a:rPr lang="ru-RU" sz="2000" dirty="0">
              <a:latin typeface="Times New Roman" panose="02020603050405020304" pitchFamily="18" charset="0"/>
              <a:cs typeface="Times New Roman" panose="02020603050405020304" pitchFamily="18" charset="0"/>
            </a:rPr>
            <a:t>Принцип однородности памяти</a:t>
          </a:r>
        </a:p>
      </dgm:t>
    </dgm:pt>
    <dgm:pt modelId="{206ED0B3-EF70-457C-9BBF-32A932D0F225}" type="parTrans" cxnId="{2E82B0B9-5663-4849-ADA1-25C31CEB6AE2}">
      <dgm:prSet/>
      <dgm:spPr/>
      <dgm:t>
        <a:bodyPr/>
        <a:lstStyle/>
        <a:p>
          <a:endParaRPr lang="ru-RU" sz="2000">
            <a:latin typeface="Times New Roman" panose="02020603050405020304" pitchFamily="18" charset="0"/>
            <a:cs typeface="Times New Roman" panose="02020603050405020304" pitchFamily="18" charset="0"/>
          </a:endParaRPr>
        </a:p>
      </dgm:t>
    </dgm:pt>
    <dgm:pt modelId="{6903CEB6-C3DA-4817-8B38-2AAD157896B1}" type="sibTrans" cxnId="{2E82B0B9-5663-4849-ADA1-25C31CEB6AE2}">
      <dgm:prSet/>
      <dgm:spPr/>
      <dgm:t>
        <a:bodyPr/>
        <a:lstStyle/>
        <a:p>
          <a:endParaRPr lang="ru-RU" sz="2000">
            <a:latin typeface="Times New Roman" panose="02020603050405020304" pitchFamily="18" charset="0"/>
            <a:cs typeface="Times New Roman" panose="02020603050405020304" pitchFamily="18" charset="0"/>
          </a:endParaRPr>
        </a:p>
      </dgm:t>
    </dgm:pt>
    <dgm:pt modelId="{D7D1E965-DF8D-49F9-BD7E-EB2BBDB6C108}" type="pres">
      <dgm:prSet presAssocID="{D3A9EEBB-608E-4F62-8AE5-556BBA07ECDB}" presName="hierChild1" presStyleCnt="0">
        <dgm:presLayoutVars>
          <dgm:orgChart val="1"/>
          <dgm:chPref val="1"/>
          <dgm:dir/>
          <dgm:animOne val="branch"/>
          <dgm:animLvl val="lvl"/>
          <dgm:resizeHandles/>
        </dgm:presLayoutVars>
      </dgm:prSet>
      <dgm:spPr/>
      <dgm:t>
        <a:bodyPr/>
        <a:lstStyle/>
        <a:p>
          <a:endParaRPr lang="ru-RU"/>
        </a:p>
      </dgm:t>
    </dgm:pt>
    <dgm:pt modelId="{92A7A858-76E7-4099-B718-CE33D4A929D1}" type="pres">
      <dgm:prSet presAssocID="{477DDC64-6FA4-4D0E-B68E-DAAF23EED841}" presName="hierRoot1" presStyleCnt="0">
        <dgm:presLayoutVars>
          <dgm:hierBranch val="init"/>
        </dgm:presLayoutVars>
      </dgm:prSet>
      <dgm:spPr/>
    </dgm:pt>
    <dgm:pt modelId="{98668254-D158-43E4-84D6-C4399ACEE739}" type="pres">
      <dgm:prSet presAssocID="{477DDC64-6FA4-4D0E-B68E-DAAF23EED841}" presName="rootComposite1" presStyleCnt="0"/>
      <dgm:spPr/>
    </dgm:pt>
    <dgm:pt modelId="{4F6C88D5-8D7C-4E04-A5DB-B0DC5C1915E6}" type="pres">
      <dgm:prSet presAssocID="{477DDC64-6FA4-4D0E-B68E-DAAF23EED841}" presName="rootText1" presStyleLbl="node0" presStyleIdx="0" presStyleCnt="1" custScaleX="424127" custLinFactNeighborX="1000" custLinFactNeighborY="-22739">
        <dgm:presLayoutVars>
          <dgm:chPref val="3"/>
        </dgm:presLayoutVars>
      </dgm:prSet>
      <dgm:spPr/>
      <dgm:t>
        <a:bodyPr/>
        <a:lstStyle/>
        <a:p>
          <a:endParaRPr lang="ru-RU"/>
        </a:p>
      </dgm:t>
    </dgm:pt>
    <dgm:pt modelId="{55F4CC20-D49C-4B24-BE8F-A84062FEB530}" type="pres">
      <dgm:prSet presAssocID="{477DDC64-6FA4-4D0E-B68E-DAAF23EED841}" presName="rootConnector1" presStyleLbl="node1" presStyleIdx="0" presStyleCnt="0"/>
      <dgm:spPr/>
      <dgm:t>
        <a:bodyPr/>
        <a:lstStyle/>
        <a:p>
          <a:endParaRPr lang="ru-RU"/>
        </a:p>
      </dgm:t>
    </dgm:pt>
    <dgm:pt modelId="{C61B68D5-C0F3-4CD6-A3A4-FE189961391A}" type="pres">
      <dgm:prSet presAssocID="{477DDC64-6FA4-4D0E-B68E-DAAF23EED841}" presName="hierChild2" presStyleCnt="0"/>
      <dgm:spPr/>
    </dgm:pt>
    <dgm:pt modelId="{5216EACB-712E-4426-B80C-2DC1AD1756A0}" type="pres">
      <dgm:prSet presAssocID="{25C44032-2F84-4B14-B4E9-085DA2EC3BAF}" presName="Name37" presStyleLbl="parChTrans1D2" presStyleIdx="0" presStyleCnt="4"/>
      <dgm:spPr/>
      <dgm:t>
        <a:bodyPr/>
        <a:lstStyle/>
        <a:p>
          <a:endParaRPr lang="ru-RU"/>
        </a:p>
      </dgm:t>
    </dgm:pt>
    <dgm:pt modelId="{D9551D8F-F52E-4F09-B1A5-C91D150A9BFC}" type="pres">
      <dgm:prSet presAssocID="{773CFE92-59EC-4435-A2C3-577DAE2C3E2C}" presName="hierRoot2" presStyleCnt="0">
        <dgm:presLayoutVars>
          <dgm:hierBranch val="init"/>
        </dgm:presLayoutVars>
      </dgm:prSet>
      <dgm:spPr/>
    </dgm:pt>
    <dgm:pt modelId="{7E2A8E16-9B11-4003-BFEB-D69837DAF66A}" type="pres">
      <dgm:prSet presAssocID="{773CFE92-59EC-4435-A2C3-577DAE2C3E2C}" presName="rootComposite" presStyleCnt="0"/>
      <dgm:spPr/>
    </dgm:pt>
    <dgm:pt modelId="{4B565024-DF95-4F31-A503-DE313D9688A2}" type="pres">
      <dgm:prSet presAssocID="{773CFE92-59EC-4435-A2C3-577DAE2C3E2C}" presName="rootText" presStyleLbl="node2" presStyleIdx="0" presStyleCnt="4">
        <dgm:presLayoutVars>
          <dgm:chPref val="3"/>
        </dgm:presLayoutVars>
      </dgm:prSet>
      <dgm:spPr/>
      <dgm:t>
        <a:bodyPr/>
        <a:lstStyle/>
        <a:p>
          <a:endParaRPr lang="ru-RU"/>
        </a:p>
      </dgm:t>
    </dgm:pt>
    <dgm:pt modelId="{BDFD26CD-F8EA-4BFB-9540-11D74A4EF328}" type="pres">
      <dgm:prSet presAssocID="{773CFE92-59EC-4435-A2C3-577DAE2C3E2C}" presName="rootConnector" presStyleLbl="node2" presStyleIdx="0" presStyleCnt="4"/>
      <dgm:spPr/>
      <dgm:t>
        <a:bodyPr/>
        <a:lstStyle/>
        <a:p>
          <a:endParaRPr lang="ru-RU"/>
        </a:p>
      </dgm:t>
    </dgm:pt>
    <dgm:pt modelId="{F654F83B-5A1D-45FD-8CD4-7212ADF274D9}" type="pres">
      <dgm:prSet presAssocID="{773CFE92-59EC-4435-A2C3-577DAE2C3E2C}" presName="hierChild4" presStyleCnt="0"/>
      <dgm:spPr/>
    </dgm:pt>
    <dgm:pt modelId="{CEF4C105-713F-4050-8352-BC6F86B6FEAC}" type="pres">
      <dgm:prSet presAssocID="{773CFE92-59EC-4435-A2C3-577DAE2C3E2C}" presName="hierChild5" presStyleCnt="0"/>
      <dgm:spPr/>
    </dgm:pt>
    <dgm:pt modelId="{AE7446EB-055B-47F0-BDF4-58144E5796D8}" type="pres">
      <dgm:prSet presAssocID="{07C8DD12-0DD5-4FE7-AFE0-0315E38862C3}" presName="Name37" presStyleLbl="parChTrans1D2" presStyleIdx="1" presStyleCnt="4"/>
      <dgm:spPr/>
      <dgm:t>
        <a:bodyPr/>
        <a:lstStyle/>
        <a:p>
          <a:endParaRPr lang="ru-RU"/>
        </a:p>
      </dgm:t>
    </dgm:pt>
    <dgm:pt modelId="{8BDC5D23-9BEB-4B15-A15E-53074D2201FE}" type="pres">
      <dgm:prSet presAssocID="{8BABCF19-9FAB-4409-9C6F-CC48E037E90D}" presName="hierRoot2" presStyleCnt="0">
        <dgm:presLayoutVars>
          <dgm:hierBranch val="init"/>
        </dgm:presLayoutVars>
      </dgm:prSet>
      <dgm:spPr/>
    </dgm:pt>
    <dgm:pt modelId="{262FFF35-5805-4BF3-8F71-7FCE10228F59}" type="pres">
      <dgm:prSet presAssocID="{8BABCF19-9FAB-4409-9C6F-CC48E037E90D}" presName="rootComposite" presStyleCnt="0"/>
      <dgm:spPr/>
    </dgm:pt>
    <dgm:pt modelId="{EC030ECD-A4DA-492E-8183-AF9EA0DCBBAC}" type="pres">
      <dgm:prSet presAssocID="{8BABCF19-9FAB-4409-9C6F-CC48E037E90D}" presName="rootText" presStyleLbl="node2" presStyleIdx="1" presStyleCnt="4">
        <dgm:presLayoutVars>
          <dgm:chPref val="3"/>
        </dgm:presLayoutVars>
      </dgm:prSet>
      <dgm:spPr/>
      <dgm:t>
        <a:bodyPr/>
        <a:lstStyle/>
        <a:p>
          <a:endParaRPr lang="ru-RU"/>
        </a:p>
      </dgm:t>
    </dgm:pt>
    <dgm:pt modelId="{4AD931E7-7A1F-4C32-939E-2B4492B62D8F}" type="pres">
      <dgm:prSet presAssocID="{8BABCF19-9FAB-4409-9C6F-CC48E037E90D}" presName="rootConnector" presStyleLbl="node2" presStyleIdx="1" presStyleCnt="4"/>
      <dgm:spPr/>
      <dgm:t>
        <a:bodyPr/>
        <a:lstStyle/>
        <a:p>
          <a:endParaRPr lang="ru-RU"/>
        </a:p>
      </dgm:t>
    </dgm:pt>
    <dgm:pt modelId="{DCC11F10-158B-4FFA-A09D-D53EC277EBD0}" type="pres">
      <dgm:prSet presAssocID="{8BABCF19-9FAB-4409-9C6F-CC48E037E90D}" presName="hierChild4" presStyleCnt="0"/>
      <dgm:spPr/>
    </dgm:pt>
    <dgm:pt modelId="{BC624145-C414-4EE6-8141-B6E1B2FED8E3}" type="pres">
      <dgm:prSet presAssocID="{8BABCF19-9FAB-4409-9C6F-CC48E037E90D}" presName="hierChild5" presStyleCnt="0"/>
      <dgm:spPr/>
    </dgm:pt>
    <dgm:pt modelId="{4430766E-D1A2-4292-AE0C-6E2A62185A15}" type="pres">
      <dgm:prSet presAssocID="{E3F20283-0C3C-4A1D-BDC0-54B63883DC27}" presName="Name37" presStyleLbl="parChTrans1D2" presStyleIdx="2" presStyleCnt="4"/>
      <dgm:spPr/>
      <dgm:t>
        <a:bodyPr/>
        <a:lstStyle/>
        <a:p>
          <a:endParaRPr lang="ru-RU"/>
        </a:p>
      </dgm:t>
    </dgm:pt>
    <dgm:pt modelId="{1B717B3B-CEFE-46F6-AD51-BDB4F3E4C4A9}" type="pres">
      <dgm:prSet presAssocID="{AE6E6989-629D-455D-B174-2ADAD923F326}" presName="hierRoot2" presStyleCnt="0">
        <dgm:presLayoutVars>
          <dgm:hierBranch val="init"/>
        </dgm:presLayoutVars>
      </dgm:prSet>
      <dgm:spPr/>
    </dgm:pt>
    <dgm:pt modelId="{3574B586-BB5E-4126-A7CA-9BEC3BF2E8AC}" type="pres">
      <dgm:prSet presAssocID="{AE6E6989-629D-455D-B174-2ADAD923F326}" presName="rootComposite" presStyleCnt="0"/>
      <dgm:spPr/>
    </dgm:pt>
    <dgm:pt modelId="{BD8D6C36-93DE-4DC3-A56B-A4520F49DB1E}" type="pres">
      <dgm:prSet presAssocID="{AE6E6989-629D-455D-B174-2ADAD923F326}" presName="rootText" presStyleLbl="node2" presStyleIdx="2" presStyleCnt="4">
        <dgm:presLayoutVars>
          <dgm:chPref val="3"/>
        </dgm:presLayoutVars>
      </dgm:prSet>
      <dgm:spPr/>
      <dgm:t>
        <a:bodyPr/>
        <a:lstStyle/>
        <a:p>
          <a:endParaRPr lang="ru-RU"/>
        </a:p>
      </dgm:t>
    </dgm:pt>
    <dgm:pt modelId="{375A697C-D462-4767-8FB9-6CD546FA60CE}" type="pres">
      <dgm:prSet presAssocID="{AE6E6989-629D-455D-B174-2ADAD923F326}" presName="rootConnector" presStyleLbl="node2" presStyleIdx="2" presStyleCnt="4"/>
      <dgm:spPr/>
      <dgm:t>
        <a:bodyPr/>
        <a:lstStyle/>
        <a:p>
          <a:endParaRPr lang="ru-RU"/>
        </a:p>
      </dgm:t>
    </dgm:pt>
    <dgm:pt modelId="{7C8EE6CF-E794-402E-BC89-5E82D7F4C2B3}" type="pres">
      <dgm:prSet presAssocID="{AE6E6989-629D-455D-B174-2ADAD923F326}" presName="hierChild4" presStyleCnt="0"/>
      <dgm:spPr/>
    </dgm:pt>
    <dgm:pt modelId="{B34CA318-E848-463B-9621-925870FEF107}" type="pres">
      <dgm:prSet presAssocID="{AE6E6989-629D-455D-B174-2ADAD923F326}" presName="hierChild5" presStyleCnt="0"/>
      <dgm:spPr/>
    </dgm:pt>
    <dgm:pt modelId="{1D89A347-9177-439C-835B-12EA31B5A848}" type="pres">
      <dgm:prSet presAssocID="{206ED0B3-EF70-457C-9BBF-32A932D0F225}" presName="Name37" presStyleLbl="parChTrans1D2" presStyleIdx="3" presStyleCnt="4"/>
      <dgm:spPr/>
      <dgm:t>
        <a:bodyPr/>
        <a:lstStyle/>
        <a:p>
          <a:endParaRPr lang="ru-RU"/>
        </a:p>
      </dgm:t>
    </dgm:pt>
    <dgm:pt modelId="{F9571B28-FC33-4DC0-BF98-D3EB8754DB12}" type="pres">
      <dgm:prSet presAssocID="{5AB2F0EA-8199-4071-AEA5-65F95A061E87}" presName="hierRoot2" presStyleCnt="0">
        <dgm:presLayoutVars>
          <dgm:hierBranch val="init"/>
        </dgm:presLayoutVars>
      </dgm:prSet>
      <dgm:spPr/>
    </dgm:pt>
    <dgm:pt modelId="{98E5A6D3-8185-4E80-AA02-552EE0A53A5F}" type="pres">
      <dgm:prSet presAssocID="{5AB2F0EA-8199-4071-AEA5-65F95A061E87}" presName="rootComposite" presStyleCnt="0"/>
      <dgm:spPr/>
    </dgm:pt>
    <dgm:pt modelId="{053F042C-B229-4CB4-87E2-8FEE62348C05}" type="pres">
      <dgm:prSet presAssocID="{5AB2F0EA-8199-4071-AEA5-65F95A061E87}" presName="rootText" presStyleLbl="node2" presStyleIdx="3" presStyleCnt="4">
        <dgm:presLayoutVars>
          <dgm:chPref val="3"/>
        </dgm:presLayoutVars>
      </dgm:prSet>
      <dgm:spPr/>
      <dgm:t>
        <a:bodyPr/>
        <a:lstStyle/>
        <a:p>
          <a:endParaRPr lang="ru-RU"/>
        </a:p>
      </dgm:t>
    </dgm:pt>
    <dgm:pt modelId="{9127DE2F-61DA-4DF3-A224-14139A035563}" type="pres">
      <dgm:prSet presAssocID="{5AB2F0EA-8199-4071-AEA5-65F95A061E87}" presName="rootConnector" presStyleLbl="node2" presStyleIdx="3" presStyleCnt="4"/>
      <dgm:spPr/>
      <dgm:t>
        <a:bodyPr/>
        <a:lstStyle/>
        <a:p>
          <a:endParaRPr lang="ru-RU"/>
        </a:p>
      </dgm:t>
    </dgm:pt>
    <dgm:pt modelId="{BE4231C8-F6D3-4733-9A97-3714C5E3A0EA}" type="pres">
      <dgm:prSet presAssocID="{5AB2F0EA-8199-4071-AEA5-65F95A061E87}" presName="hierChild4" presStyleCnt="0"/>
      <dgm:spPr/>
    </dgm:pt>
    <dgm:pt modelId="{F61FF900-DCC9-48EB-A978-E7539B81B43F}" type="pres">
      <dgm:prSet presAssocID="{5AB2F0EA-8199-4071-AEA5-65F95A061E87}" presName="hierChild5" presStyleCnt="0"/>
      <dgm:spPr/>
    </dgm:pt>
    <dgm:pt modelId="{8D71F71C-69B2-4685-82C7-FCD46B461BCD}" type="pres">
      <dgm:prSet presAssocID="{477DDC64-6FA4-4D0E-B68E-DAAF23EED841}" presName="hierChild3" presStyleCnt="0"/>
      <dgm:spPr/>
    </dgm:pt>
  </dgm:ptLst>
  <dgm:cxnLst>
    <dgm:cxn modelId="{CBDB4552-12AA-4763-8895-BFE6F48FD27A}" type="presOf" srcId="{477DDC64-6FA4-4D0E-B68E-DAAF23EED841}" destId="{4F6C88D5-8D7C-4E04-A5DB-B0DC5C1915E6}" srcOrd="0" destOrd="0" presId="urn:microsoft.com/office/officeart/2005/8/layout/orgChart1"/>
    <dgm:cxn modelId="{E7CD9F24-31C4-44AB-84C7-926B3D2D9DD0}" srcId="{D3A9EEBB-608E-4F62-8AE5-556BBA07ECDB}" destId="{477DDC64-6FA4-4D0E-B68E-DAAF23EED841}" srcOrd="0" destOrd="0" parTransId="{B8F8214A-0ED4-4244-A7F2-C2E8E06C07D8}" sibTransId="{EA114E25-EE63-4BB1-B5A5-9CC8857D5169}"/>
    <dgm:cxn modelId="{F3004ACF-6F65-41DA-8B11-991FF8DD7E85}" type="presOf" srcId="{8BABCF19-9FAB-4409-9C6F-CC48E037E90D}" destId="{EC030ECD-A4DA-492E-8183-AF9EA0DCBBAC}" srcOrd="0" destOrd="0" presId="urn:microsoft.com/office/officeart/2005/8/layout/orgChart1"/>
    <dgm:cxn modelId="{2E82B0B9-5663-4849-ADA1-25C31CEB6AE2}" srcId="{477DDC64-6FA4-4D0E-B68E-DAAF23EED841}" destId="{5AB2F0EA-8199-4071-AEA5-65F95A061E87}" srcOrd="3" destOrd="0" parTransId="{206ED0B3-EF70-457C-9BBF-32A932D0F225}" sibTransId="{6903CEB6-C3DA-4817-8B38-2AAD157896B1}"/>
    <dgm:cxn modelId="{662C6E25-CD67-4CBE-B4F9-A30734C9241E}" type="presOf" srcId="{25C44032-2F84-4B14-B4E9-085DA2EC3BAF}" destId="{5216EACB-712E-4426-B80C-2DC1AD1756A0}" srcOrd="0" destOrd="0" presId="urn:microsoft.com/office/officeart/2005/8/layout/orgChart1"/>
    <dgm:cxn modelId="{AB95AB81-4D35-45E3-A512-880087B00B26}" type="presOf" srcId="{07C8DD12-0DD5-4FE7-AFE0-0315E38862C3}" destId="{AE7446EB-055B-47F0-BDF4-58144E5796D8}" srcOrd="0" destOrd="0" presId="urn:microsoft.com/office/officeart/2005/8/layout/orgChart1"/>
    <dgm:cxn modelId="{68395EDE-3D20-4B39-8E94-7BF9F81EBA0A}" srcId="{477DDC64-6FA4-4D0E-B68E-DAAF23EED841}" destId="{8BABCF19-9FAB-4409-9C6F-CC48E037E90D}" srcOrd="1" destOrd="0" parTransId="{07C8DD12-0DD5-4FE7-AFE0-0315E38862C3}" sibTransId="{FFC5F080-DCE6-4B9A-B7F5-EFB6BCBCF4D4}"/>
    <dgm:cxn modelId="{FC3A56D8-AC67-495E-94E6-4F15F16B7CA0}" type="presOf" srcId="{773CFE92-59EC-4435-A2C3-577DAE2C3E2C}" destId="{4B565024-DF95-4F31-A503-DE313D9688A2}" srcOrd="0" destOrd="0" presId="urn:microsoft.com/office/officeart/2005/8/layout/orgChart1"/>
    <dgm:cxn modelId="{BCB4EF71-AFFE-4E78-B67A-CF4393DA2A73}" type="presOf" srcId="{206ED0B3-EF70-457C-9BBF-32A932D0F225}" destId="{1D89A347-9177-439C-835B-12EA31B5A848}" srcOrd="0" destOrd="0" presId="urn:microsoft.com/office/officeart/2005/8/layout/orgChart1"/>
    <dgm:cxn modelId="{DD4AB0EF-EEE8-46DA-A29F-56A2C64FB170}" type="presOf" srcId="{AE6E6989-629D-455D-B174-2ADAD923F326}" destId="{BD8D6C36-93DE-4DC3-A56B-A4520F49DB1E}" srcOrd="0" destOrd="0" presId="urn:microsoft.com/office/officeart/2005/8/layout/orgChart1"/>
    <dgm:cxn modelId="{D5027152-02EB-4501-8059-CA1E71535ED9}" type="presOf" srcId="{AE6E6989-629D-455D-B174-2ADAD923F326}" destId="{375A697C-D462-4767-8FB9-6CD546FA60CE}" srcOrd="1" destOrd="0" presId="urn:microsoft.com/office/officeart/2005/8/layout/orgChart1"/>
    <dgm:cxn modelId="{A9F0FBB0-8351-4690-937E-97D2355ED700}" srcId="{477DDC64-6FA4-4D0E-B68E-DAAF23EED841}" destId="{AE6E6989-629D-455D-B174-2ADAD923F326}" srcOrd="2" destOrd="0" parTransId="{E3F20283-0C3C-4A1D-BDC0-54B63883DC27}" sibTransId="{3319AD16-BA42-4F62-B0C7-FF96C5CFC398}"/>
    <dgm:cxn modelId="{45B107B9-E846-44DE-8111-B524D7B3812B}" type="presOf" srcId="{773CFE92-59EC-4435-A2C3-577DAE2C3E2C}" destId="{BDFD26CD-F8EA-4BFB-9540-11D74A4EF328}" srcOrd="1" destOrd="0" presId="urn:microsoft.com/office/officeart/2005/8/layout/orgChart1"/>
    <dgm:cxn modelId="{7BA6F773-CB4E-42D5-A078-682AD5422941}" type="presOf" srcId="{477DDC64-6FA4-4D0E-B68E-DAAF23EED841}" destId="{55F4CC20-D49C-4B24-BE8F-A84062FEB530}" srcOrd="1" destOrd="0" presId="urn:microsoft.com/office/officeart/2005/8/layout/orgChart1"/>
    <dgm:cxn modelId="{0811F740-6C84-4BFA-A69C-F985268902BD}" type="presOf" srcId="{5AB2F0EA-8199-4071-AEA5-65F95A061E87}" destId="{053F042C-B229-4CB4-87E2-8FEE62348C05}" srcOrd="0" destOrd="0" presId="urn:microsoft.com/office/officeart/2005/8/layout/orgChart1"/>
    <dgm:cxn modelId="{EFFD77C7-B69B-4CA9-A286-164D9C5F6AA2}" type="presOf" srcId="{5AB2F0EA-8199-4071-AEA5-65F95A061E87}" destId="{9127DE2F-61DA-4DF3-A224-14139A035563}" srcOrd="1" destOrd="0" presId="urn:microsoft.com/office/officeart/2005/8/layout/orgChart1"/>
    <dgm:cxn modelId="{78EA5DFE-B0F8-456F-AEF6-228CCFC404AF}" type="presOf" srcId="{D3A9EEBB-608E-4F62-8AE5-556BBA07ECDB}" destId="{D7D1E965-DF8D-49F9-BD7E-EB2BBDB6C108}" srcOrd="0" destOrd="0" presId="urn:microsoft.com/office/officeart/2005/8/layout/orgChart1"/>
    <dgm:cxn modelId="{8AC96711-E013-48A5-A912-876C8DFD5EB2}" srcId="{477DDC64-6FA4-4D0E-B68E-DAAF23EED841}" destId="{773CFE92-59EC-4435-A2C3-577DAE2C3E2C}" srcOrd="0" destOrd="0" parTransId="{25C44032-2F84-4B14-B4E9-085DA2EC3BAF}" sibTransId="{FEFF1D19-8B9C-425B-B0F0-F8CC97E3FB25}"/>
    <dgm:cxn modelId="{1BCA0D23-54B2-4C68-AA2C-A4CC0C4C9292}" type="presOf" srcId="{E3F20283-0C3C-4A1D-BDC0-54B63883DC27}" destId="{4430766E-D1A2-4292-AE0C-6E2A62185A15}" srcOrd="0" destOrd="0" presId="urn:microsoft.com/office/officeart/2005/8/layout/orgChart1"/>
    <dgm:cxn modelId="{0D6C1431-00C8-4B0E-9A03-BBE6400BF01A}" type="presOf" srcId="{8BABCF19-9FAB-4409-9C6F-CC48E037E90D}" destId="{4AD931E7-7A1F-4C32-939E-2B4492B62D8F}" srcOrd="1" destOrd="0" presId="urn:microsoft.com/office/officeart/2005/8/layout/orgChart1"/>
    <dgm:cxn modelId="{C387287F-703E-4D11-853F-3577E1DB1E82}" type="presParOf" srcId="{D7D1E965-DF8D-49F9-BD7E-EB2BBDB6C108}" destId="{92A7A858-76E7-4099-B718-CE33D4A929D1}" srcOrd="0" destOrd="0" presId="urn:microsoft.com/office/officeart/2005/8/layout/orgChart1"/>
    <dgm:cxn modelId="{4C44DD00-D3C6-45BD-969F-5003280347EB}" type="presParOf" srcId="{92A7A858-76E7-4099-B718-CE33D4A929D1}" destId="{98668254-D158-43E4-84D6-C4399ACEE739}" srcOrd="0" destOrd="0" presId="urn:microsoft.com/office/officeart/2005/8/layout/orgChart1"/>
    <dgm:cxn modelId="{13BDE9FA-326B-4707-9BAA-B02DCA172E75}" type="presParOf" srcId="{98668254-D158-43E4-84D6-C4399ACEE739}" destId="{4F6C88D5-8D7C-4E04-A5DB-B0DC5C1915E6}" srcOrd="0" destOrd="0" presId="urn:microsoft.com/office/officeart/2005/8/layout/orgChart1"/>
    <dgm:cxn modelId="{D0393DFD-65D5-427B-8FD5-FB3893C65A77}" type="presParOf" srcId="{98668254-D158-43E4-84D6-C4399ACEE739}" destId="{55F4CC20-D49C-4B24-BE8F-A84062FEB530}" srcOrd="1" destOrd="0" presId="urn:microsoft.com/office/officeart/2005/8/layout/orgChart1"/>
    <dgm:cxn modelId="{573E0DBB-BA77-4906-87FA-A0E9DAFA84E0}" type="presParOf" srcId="{92A7A858-76E7-4099-B718-CE33D4A929D1}" destId="{C61B68D5-C0F3-4CD6-A3A4-FE189961391A}" srcOrd="1" destOrd="0" presId="urn:microsoft.com/office/officeart/2005/8/layout/orgChart1"/>
    <dgm:cxn modelId="{75ADAC94-73C8-4F40-9CB7-9ED711B14C71}" type="presParOf" srcId="{C61B68D5-C0F3-4CD6-A3A4-FE189961391A}" destId="{5216EACB-712E-4426-B80C-2DC1AD1756A0}" srcOrd="0" destOrd="0" presId="urn:microsoft.com/office/officeart/2005/8/layout/orgChart1"/>
    <dgm:cxn modelId="{811B7C13-8707-4F31-9399-25F1B2345EFD}" type="presParOf" srcId="{C61B68D5-C0F3-4CD6-A3A4-FE189961391A}" destId="{D9551D8F-F52E-4F09-B1A5-C91D150A9BFC}" srcOrd="1" destOrd="0" presId="urn:microsoft.com/office/officeart/2005/8/layout/orgChart1"/>
    <dgm:cxn modelId="{C21B17EF-6FE0-450F-8565-BECE3C8455E9}" type="presParOf" srcId="{D9551D8F-F52E-4F09-B1A5-C91D150A9BFC}" destId="{7E2A8E16-9B11-4003-BFEB-D69837DAF66A}" srcOrd="0" destOrd="0" presId="urn:microsoft.com/office/officeart/2005/8/layout/orgChart1"/>
    <dgm:cxn modelId="{FA0EE397-2619-4302-A0CB-60A7E3DBBA3C}" type="presParOf" srcId="{7E2A8E16-9B11-4003-BFEB-D69837DAF66A}" destId="{4B565024-DF95-4F31-A503-DE313D9688A2}" srcOrd="0" destOrd="0" presId="urn:microsoft.com/office/officeart/2005/8/layout/orgChart1"/>
    <dgm:cxn modelId="{DFFBE507-667D-4E38-AFA1-2B8481A9842E}" type="presParOf" srcId="{7E2A8E16-9B11-4003-BFEB-D69837DAF66A}" destId="{BDFD26CD-F8EA-4BFB-9540-11D74A4EF328}" srcOrd="1" destOrd="0" presId="urn:microsoft.com/office/officeart/2005/8/layout/orgChart1"/>
    <dgm:cxn modelId="{416BDF1F-50CE-4D20-B151-A3483D5BFEFE}" type="presParOf" srcId="{D9551D8F-F52E-4F09-B1A5-C91D150A9BFC}" destId="{F654F83B-5A1D-45FD-8CD4-7212ADF274D9}" srcOrd="1" destOrd="0" presId="urn:microsoft.com/office/officeart/2005/8/layout/orgChart1"/>
    <dgm:cxn modelId="{D49D70F6-13DB-4157-B14E-78000C746C97}" type="presParOf" srcId="{D9551D8F-F52E-4F09-B1A5-C91D150A9BFC}" destId="{CEF4C105-713F-4050-8352-BC6F86B6FEAC}" srcOrd="2" destOrd="0" presId="urn:microsoft.com/office/officeart/2005/8/layout/orgChart1"/>
    <dgm:cxn modelId="{A40319D7-0332-4B63-BBC0-CC29325981C7}" type="presParOf" srcId="{C61B68D5-C0F3-4CD6-A3A4-FE189961391A}" destId="{AE7446EB-055B-47F0-BDF4-58144E5796D8}" srcOrd="2" destOrd="0" presId="urn:microsoft.com/office/officeart/2005/8/layout/orgChart1"/>
    <dgm:cxn modelId="{4D4AB7AD-230A-4716-AE13-51B46E50DE03}" type="presParOf" srcId="{C61B68D5-C0F3-4CD6-A3A4-FE189961391A}" destId="{8BDC5D23-9BEB-4B15-A15E-53074D2201FE}" srcOrd="3" destOrd="0" presId="urn:microsoft.com/office/officeart/2005/8/layout/orgChart1"/>
    <dgm:cxn modelId="{CFEB91C8-8DF2-44C1-AF2D-8A31F2FDC588}" type="presParOf" srcId="{8BDC5D23-9BEB-4B15-A15E-53074D2201FE}" destId="{262FFF35-5805-4BF3-8F71-7FCE10228F59}" srcOrd="0" destOrd="0" presId="urn:microsoft.com/office/officeart/2005/8/layout/orgChart1"/>
    <dgm:cxn modelId="{AD2A4D5B-6434-470F-8CA3-A40C4DD60960}" type="presParOf" srcId="{262FFF35-5805-4BF3-8F71-7FCE10228F59}" destId="{EC030ECD-A4DA-492E-8183-AF9EA0DCBBAC}" srcOrd="0" destOrd="0" presId="urn:microsoft.com/office/officeart/2005/8/layout/orgChart1"/>
    <dgm:cxn modelId="{EE489F40-A117-49B2-9390-F59B16CD66E8}" type="presParOf" srcId="{262FFF35-5805-4BF3-8F71-7FCE10228F59}" destId="{4AD931E7-7A1F-4C32-939E-2B4492B62D8F}" srcOrd="1" destOrd="0" presId="urn:microsoft.com/office/officeart/2005/8/layout/orgChart1"/>
    <dgm:cxn modelId="{7613E72C-4D73-4DC3-9359-0C1FBCDEEE90}" type="presParOf" srcId="{8BDC5D23-9BEB-4B15-A15E-53074D2201FE}" destId="{DCC11F10-158B-4FFA-A09D-D53EC277EBD0}" srcOrd="1" destOrd="0" presId="urn:microsoft.com/office/officeart/2005/8/layout/orgChart1"/>
    <dgm:cxn modelId="{48C8BA11-A95A-485F-A9C4-D9D60DDDF3D0}" type="presParOf" srcId="{8BDC5D23-9BEB-4B15-A15E-53074D2201FE}" destId="{BC624145-C414-4EE6-8141-B6E1B2FED8E3}" srcOrd="2" destOrd="0" presId="urn:microsoft.com/office/officeart/2005/8/layout/orgChart1"/>
    <dgm:cxn modelId="{004E34CE-0F89-4F79-BD71-6E5B711C5A47}" type="presParOf" srcId="{C61B68D5-C0F3-4CD6-A3A4-FE189961391A}" destId="{4430766E-D1A2-4292-AE0C-6E2A62185A15}" srcOrd="4" destOrd="0" presId="urn:microsoft.com/office/officeart/2005/8/layout/orgChart1"/>
    <dgm:cxn modelId="{F7E51087-C062-4413-AC2B-C98BC4678C52}" type="presParOf" srcId="{C61B68D5-C0F3-4CD6-A3A4-FE189961391A}" destId="{1B717B3B-CEFE-46F6-AD51-BDB4F3E4C4A9}" srcOrd="5" destOrd="0" presId="urn:microsoft.com/office/officeart/2005/8/layout/orgChart1"/>
    <dgm:cxn modelId="{97F16052-5DD0-4735-93D6-9575454ABFF4}" type="presParOf" srcId="{1B717B3B-CEFE-46F6-AD51-BDB4F3E4C4A9}" destId="{3574B586-BB5E-4126-A7CA-9BEC3BF2E8AC}" srcOrd="0" destOrd="0" presId="urn:microsoft.com/office/officeart/2005/8/layout/orgChart1"/>
    <dgm:cxn modelId="{1EE44B9E-11D9-4A26-9380-BF7B93D444D7}" type="presParOf" srcId="{3574B586-BB5E-4126-A7CA-9BEC3BF2E8AC}" destId="{BD8D6C36-93DE-4DC3-A56B-A4520F49DB1E}" srcOrd="0" destOrd="0" presId="urn:microsoft.com/office/officeart/2005/8/layout/orgChart1"/>
    <dgm:cxn modelId="{367A0002-AD6C-43C2-B92B-DB4981A632C6}" type="presParOf" srcId="{3574B586-BB5E-4126-A7CA-9BEC3BF2E8AC}" destId="{375A697C-D462-4767-8FB9-6CD546FA60CE}" srcOrd="1" destOrd="0" presId="urn:microsoft.com/office/officeart/2005/8/layout/orgChart1"/>
    <dgm:cxn modelId="{0A601B0F-A557-47CE-A8A7-AC0739A2490A}" type="presParOf" srcId="{1B717B3B-CEFE-46F6-AD51-BDB4F3E4C4A9}" destId="{7C8EE6CF-E794-402E-BC89-5E82D7F4C2B3}" srcOrd="1" destOrd="0" presId="urn:microsoft.com/office/officeart/2005/8/layout/orgChart1"/>
    <dgm:cxn modelId="{8A2C7F92-7C1C-44FF-AEFC-FBCF38EFBD41}" type="presParOf" srcId="{1B717B3B-CEFE-46F6-AD51-BDB4F3E4C4A9}" destId="{B34CA318-E848-463B-9621-925870FEF107}" srcOrd="2" destOrd="0" presId="urn:microsoft.com/office/officeart/2005/8/layout/orgChart1"/>
    <dgm:cxn modelId="{DEA0E6D9-81E8-48E2-8DF0-9526AD026089}" type="presParOf" srcId="{C61B68D5-C0F3-4CD6-A3A4-FE189961391A}" destId="{1D89A347-9177-439C-835B-12EA31B5A848}" srcOrd="6" destOrd="0" presId="urn:microsoft.com/office/officeart/2005/8/layout/orgChart1"/>
    <dgm:cxn modelId="{ED6D7618-ED47-422B-A428-AC115C9E7190}" type="presParOf" srcId="{C61B68D5-C0F3-4CD6-A3A4-FE189961391A}" destId="{F9571B28-FC33-4DC0-BF98-D3EB8754DB12}" srcOrd="7" destOrd="0" presId="urn:microsoft.com/office/officeart/2005/8/layout/orgChart1"/>
    <dgm:cxn modelId="{CB8021A3-BFB2-4E6D-BC71-0ACD52EB051C}" type="presParOf" srcId="{F9571B28-FC33-4DC0-BF98-D3EB8754DB12}" destId="{98E5A6D3-8185-4E80-AA02-552EE0A53A5F}" srcOrd="0" destOrd="0" presId="urn:microsoft.com/office/officeart/2005/8/layout/orgChart1"/>
    <dgm:cxn modelId="{D820FF58-45B8-4940-A49F-9BF91E52337A}" type="presParOf" srcId="{98E5A6D3-8185-4E80-AA02-552EE0A53A5F}" destId="{053F042C-B229-4CB4-87E2-8FEE62348C05}" srcOrd="0" destOrd="0" presId="urn:microsoft.com/office/officeart/2005/8/layout/orgChart1"/>
    <dgm:cxn modelId="{AEF67E5A-5F6A-41D6-8EE2-42EE78FEE2DB}" type="presParOf" srcId="{98E5A6D3-8185-4E80-AA02-552EE0A53A5F}" destId="{9127DE2F-61DA-4DF3-A224-14139A035563}" srcOrd="1" destOrd="0" presId="urn:microsoft.com/office/officeart/2005/8/layout/orgChart1"/>
    <dgm:cxn modelId="{0DBBABE8-DDDE-42D8-A78D-CD8794E9FBDD}" type="presParOf" srcId="{F9571B28-FC33-4DC0-BF98-D3EB8754DB12}" destId="{BE4231C8-F6D3-4733-9A97-3714C5E3A0EA}" srcOrd="1" destOrd="0" presId="urn:microsoft.com/office/officeart/2005/8/layout/orgChart1"/>
    <dgm:cxn modelId="{27A1E37D-F248-43B1-A0FC-F12C5CC6359B}" type="presParOf" srcId="{F9571B28-FC33-4DC0-BF98-D3EB8754DB12}" destId="{F61FF900-DCC9-48EB-A978-E7539B81B43F}" srcOrd="2" destOrd="0" presId="urn:microsoft.com/office/officeart/2005/8/layout/orgChart1"/>
    <dgm:cxn modelId="{F73947A6-A735-4368-A5D9-CACB54053E0A}" type="presParOf" srcId="{92A7A858-76E7-4099-B718-CE33D4A929D1}" destId="{8D71F71C-69B2-4685-82C7-FCD46B461BC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9A347-9177-439C-835B-12EA31B5A848}">
      <dsp:nvSpPr>
        <dsp:cNvPr id="0" name=""/>
        <dsp:cNvSpPr/>
      </dsp:nvSpPr>
      <dsp:spPr>
        <a:xfrm>
          <a:off x="4248470" y="1380762"/>
          <a:ext cx="3294877" cy="590878"/>
        </a:xfrm>
        <a:custGeom>
          <a:avLst/>
          <a:gdLst/>
          <a:ahLst/>
          <a:cxnLst/>
          <a:rect l="0" t="0" r="0" b="0"/>
          <a:pathLst>
            <a:path>
              <a:moveTo>
                <a:pt x="0" y="0"/>
              </a:moveTo>
              <a:lnTo>
                <a:pt x="0" y="399209"/>
              </a:lnTo>
              <a:lnTo>
                <a:pt x="3294877" y="399209"/>
              </a:lnTo>
              <a:lnTo>
                <a:pt x="3294877" y="5908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30766E-D1A2-4292-AE0C-6E2A62185A15}">
      <dsp:nvSpPr>
        <dsp:cNvPr id="0" name=""/>
        <dsp:cNvSpPr/>
      </dsp:nvSpPr>
      <dsp:spPr>
        <a:xfrm>
          <a:off x="4248470" y="1380762"/>
          <a:ext cx="1086122" cy="590878"/>
        </a:xfrm>
        <a:custGeom>
          <a:avLst/>
          <a:gdLst/>
          <a:ahLst/>
          <a:cxnLst/>
          <a:rect l="0" t="0" r="0" b="0"/>
          <a:pathLst>
            <a:path>
              <a:moveTo>
                <a:pt x="0" y="0"/>
              </a:moveTo>
              <a:lnTo>
                <a:pt x="0" y="399209"/>
              </a:lnTo>
              <a:lnTo>
                <a:pt x="1086122" y="399209"/>
              </a:lnTo>
              <a:lnTo>
                <a:pt x="1086122" y="5908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7446EB-055B-47F0-BDF4-58144E5796D8}">
      <dsp:nvSpPr>
        <dsp:cNvPr id="0" name=""/>
        <dsp:cNvSpPr/>
      </dsp:nvSpPr>
      <dsp:spPr>
        <a:xfrm>
          <a:off x="3125838" y="1380762"/>
          <a:ext cx="1122631" cy="590878"/>
        </a:xfrm>
        <a:custGeom>
          <a:avLst/>
          <a:gdLst/>
          <a:ahLst/>
          <a:cxnLst/>
          <a:rect l="0" t="0" r="0" b="0"/>
          <a:pathLst>
            <a:path>
              <a:moveTo>
                <a:pt x="1122631" y="0"/>
              </a:moveTo>
              <a:lnTo>
                <a:pt x="1122631" y="399209"/>
              </a:lnTo>
              <a:lnTo>
                <a:pt x="0" y="399209"/>
              </a:lnTo>
              <a:lnTo>
                <a:pt x="0" y="5908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16EACB-712E-4426-B80C-2DC1AD1756A0}">
      <dsp:nvSpPr>
        <dsp:cNvPr id="0" name=""/>
        <dsp:cNvSpPr/>
      </dsp:nvSpPr>
      <dsp:spPr>
        <a:xfrm>
          <a:off x="917084" y="1380762"/>
          <a:ext cx="3331385" cy="590878"/>
        </a:xfrm>
        <a:custGeom>
          <a:avLst/>
          <a:gdLst/>
          <a:ahLst/>
          <a:cxnLst/>
          <a:rect l="0" t="0" r="0" b="0"/>
          <a:pathLst>
            <a:path>
              <a:moveTo>
                <a:pt x="3331385" y="0"/>
              </a:moveTo>
              <a:lnTo>
                <a:pt x="3331385" y="399209"/>
              </a:lnTo>
              <a:lnTo>
                <a:pt x="0" y="399209"/>
              </a:lnTo>
              <a:lnTo>
                <a:pt x="0" y="5908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6C88D5-8D7C-4E04-A5DB-B0DC5C1915E6}">
      <dsp:nvSpPr>
        <dsp:cNvPr id="0" name=""/>
        <dsp:cNvSpPr/>
      </dsp:nvSpPr>
      <dsp:spPr>
        <a:xfrm>
          <a:off x="377427" y="468054"/>
          <a:ext cx="7742085" cy="912708"/>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a:latin typeface="Times New Roman" panose="02020603050405020304" pitchFamily="18" charset="0"/>
              <a:cs typeface="Times New Roman" panose="02020603050405020304" pitchFamily="18" charset="0"/>
            </a:rPr>
            <a:t>Принципы обработки информации при помощи компьютера</a:t>
          </a:r>
        </a:p>
      </dsp:txBody>
      <dsp:txXfrm>
        <a:off x="377427" y="468054"/>
        <a:ext cx="7742085" cy="912708"/>
      </dsp:txXfrm>
    </dsp:sp>
    <dsp:sp modelId="{4B565024-DF95-4F31-A503-DE313D9688A2}">
      <dsp:nvSpPr>
        <dsp:cNvPr id="0" name=""/>
        <dsp:cNvSpPr/>
      </dsp:nvSpPr>
      <dsp:spPr>
        <a:xfrm>
          <a:off x="4376" y="1971640"/>
          <a:ext cx="1825416" cy="912708"/>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a:latin typeface="Times New Roman" panose="02020603050405020304" pitchFamily="18" charset="0"/>
              <a:cs typeface="Times New Roman" panose="02020603050405020304" pitchFamily="18" charset="0"/>
            </a:rPr>
            <a:t>Принцип двоичного кодирования</a:t>
          </a:r>
        </a:p>
      </dsp:txBody>
      <dsp:txXfrm>
        <a:off x="4376" y="1971640"/>
        <a:ext cx="1825416" cy="912708"/>
      </dsp:txXfrm>
    </dsp:sp>
    <dsp:sp modelId="{EC030ECD-A4DA-492E-8183-AF9EA0DCBBAC}">
      <dsp:nvSpPr>
        <dsp:cNvPr id="0" name=""/>
        <dsp:cNvSpPr/>
      </dsp:nvSpPr>
      <dsp:spPr>
        <a:xfrm>
          <a:off x="2213130" y="1971640"/>
          <a:ext cx="1825416" cy="912708"/>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a:latin typeface="Times New Roman" panose="02020603050405020304" pitchFamily="18" charset="0"/>
              <a:cs typeface="Times New Roman" panose="02020603050405020304" pitchFamily="18" charset="0"/>
            </a:rPr>
            <a:t>Принцип </a:t>
          </a:r>
          <a:r>
            <a:rPr lang="ru-RU" sz="2000" kern="1200">
              <a:latin typeface="Times New Roman" panose="02020603050405020304" pitchFamily="18" charset="0"/>
              <a:cs typeface="Times New Roman" panose="02020603050405020304" pitchFamily="18" charset="0"/>
            </a:rPr>
            <a:t>программного управления</a:t>
          </a:r>
          <a:endParaRPr lang="ru-RU" sz="2000" kern="1200" dirty="0">
            <a:latin typeface="Times New Roman" panose="02020603050405020304" pitchFamily="18" charset="0"/>
            <a:cs typeface="Times New Roman" panose="02020603050405020304" pitchFamily="18" charset="0"/>
          </a:endParaRPr>
        </a:p>
      </dsp:txBody>
      <dsp:txXfrm>
        <a:off x="2213130" y="1971640"/>
        <a:ext cx="1825416" cy="912708"/>
      </dsp:txXfrm>
    </dsp:sp>
    <dsp:sp modelId="{BD8D6C36-93DE-4DC3-A56B-A4520F49DB1E}">
      <dsp:nvSpPr>
        <dsp:cNvPr id="0" name=""/>
        <dsp:cNvSpPr/>
      </dsp:nvSpPr>
      <dsp:spPr>
        <a:xfrm>
          <a:off x="4421884" y="1971640"/>
          <a:ext cx="1825416" cy="912708"/>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a:latin typeface="Times New Roman" panose="02020603050405020304" pitchFamily="18" charset="0"/>
              <a:cs typeface="Times New Roman" panose="02020603050405020304" pitchFamily="18" charset="0"/>
            </a:rPr>
            <a:t>Принцип адресности</a:t>
          </a:r>
        </a:p>
      </dsp:txBody>
      <dsp:txXfrm>
        <a:off x="4421884" y="1971640"/>
        <a:ext cx="1825416" cy="912708"/>
      </dsp:txXfrm>
    </dsp:sp>
    <dsp:sp modelId="{053F042C-B229-4CB4-87E2-8FEE62348C05}">
      <dsp:nvSpPr>
        <dsp:cNvPr id="0" name=""/>
        <dsp:cNvSpPr/>
      </dsp:nvSpPr>
      <dsp:spPr>
        <a:xfrm>
          <a:off x="6630638" y="1971640"/>
          <a:ext cx="1825416" cy="912708"/>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a:latin typeface="Times New Roman" panose="02020603050405020304" pitchFamily="18" charset="0"/>
              <a:cs typeface="Times New Roman" panose="02020603050405020304" pitchFamily="18" charset="0"/>
            </a:rPr>
            <a:t>Принцип однородности памяти</a:t>
          </a:r>
        </a:p>
      </dsp:txBody>
      <dsp:txXfrm>
        <a:off x="6630638" y="1971640"/>
        <a:ext cx="1825416" cy="9127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C0B76-69D6-4811-BFB0-0798E14ADDDC}" type="datetimeFigureOut">
              <a:rPr lang="ru-RU" smtClean="0"/>
              <a:t>06.10.2023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A1AF0-F093-4033-9623-BD908645155D}" type="slidenum">
              <a:rPr lang="ru-RU" smtClean="0"/>
              <a:t>‹#›</a:t>
            </a:fld>
            <a:endParaRPr lang="ru-RU"/>
          </a:p>
        </p:txBody>
      </p:sp>
    </p:spTree>
    <p:extLst>
      <p:ext uri="{BB962C8B-B14F-4D97-AF65-F5344CB8AC3E}">
        <p14:creationId xmlns:p14="http://schemas.microsoft.com/office/powerpoint/2010/main" val="388329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book.kbsu.ru/theory/chapter7/1_7_5.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book.kbsu.ru/theory/chapter7/1_7_6.html" TargetMode="External"/><Relationship Id="rId4" Type="http://schemas.openxmlformats.org/officeDocument/2006/relationships/hyperlink" Target="http://book.kbsu.ru/theory/chapter7/1_7_12.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ru.wikipedia.org/wiki/%D0%AD%D1%80%D0%B3%D0%BE%D0%BD%D0%BE%D0%BC%D0%B8%D0%BA%D0%B0"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ru.wikipedia.org/wiki/%D0%92%D0%BE%D1%81%D0%BF%D1%80%D0%B8%D1%8F%D1%82%D0%B8%D0%B5"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ru.wikipedia.org/wiki/%D0%A1%D0%BA%D0%BE%D1%80%D0%B0%D1%8F_%D0%BC%D0%B5%D0%B4%D0%B8%D1%86%D0%B8%D0%BD%D1%81%D0%BA%D0%B0%D1%8F_%D0%BF%D0%BE%D0%BC%D0%BE%D1%89%D1%8C"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ru.wikipedia.org/wiki/%D0%9D%D0%B5%D0%BE%D1%82%D0%BB%D0%BE%D0%B6%D0%BD%D1%8B%D0%B5_%D1%81%D0%BE%D1%81%D1%82%D0%BE%D1%8F%D0%BD%D0%B8%D1%8F_%D0%B2_%D0%BC%D0%B5%D0%B4%D0%B8%D1%86%D0%B8%D0%BD%D0%B5" TargetMode="External"/><Relationship Id="rId5" Type="http://schemas.openxmlformats.org/officeDocument/2006/relationships/hyperlink" Target="https://ru.wikipedia.org/wiki/%D0%94%D0%A0%D0%90%D0%9A%D0%9E%D0%9D#cite_note-SMP-159" TargetMode="External"/><Relationship Id="rId4" Type="http://schemas.openxmlformats.org/officeDocument/2006/relationships/hyperlink" Target="https://ru.wikipedia.org/wiki/%D0%94%D0%A0%D0%90%D0%9A%D0%9E%D0%9D#cite_note-_f0189639e3a5ec36-151" TargetMode="Externa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ru.wikipedia.org/wiki/%D0%93%D0%B5%D1%80%D0%BC%D0%B0%D0%BD%D0%B8%D1%8F" TargetMode="External"/><Relationship Id="rId3" Type="http://schemas.openxmlformats.org/officeDocument/2006/relationships/hyperlink" Target="https://ru.wikipedia.org/wiki/%D0%A1%D1%82%D1%80%D1%83%D0%BA%D1%82%D1%83%D1%80%D0%BD%D0%BE%D0%B5_%D0%BF%D1%80%D0%BE%D0%B3%D1%80%D0%B0%D0%BC%D0%BC%D0%B8%D1%80%D0%BE%D0%B2%D0%B0%D0%BD%D0%B8%D0%B5" TargetMode="External"/><Relationship Id="rId7" Type="http://schemas.openxmlformats.org/officeDocument/2006/relationships/hyperlink" Target="https://ru.wikipedia.org/wiki/%D0%A6%D0%B8%D0%BA%D0%BB_(%D0%BF%D1%80%D0%BE%D0%B3%D1%80%D0%B0%D0%BC%D0%BC%D0%B8%D1%80%D0%BE%D0%B2%D0%B0%D0%BD%D0%B8%D0%B5)"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ru.wikipedia.org/wiki/%D0%92%D0%B5%D1%82%D0%B2%D0%BB%D0%B5%D0%BD%D0%B8%D0%B5_(%D0%BF%D1%80%D0%BE%D0%B3%D1%80%D0%B0%D0%BC%D0%BC%D0%B8%D1%80%D0%BE%D0%B2%D0%B0%D0%BD%D0%B8%D0%B5)" TargetMode="External"/><Relationship Id="rId5" Type="http://schemas.openxmlformats.org/officeDocument/2006/relationships/hyperlink" Target="https://ru.wikipedia.org/wiki/%D0%91%D0%BB%D0%BE%D0%BA-%D1%81%D1%85%D0%B5%D0%BC%D0%B0" TargetMode="External"/><Relationship Id="rId4" Type="http://schemas.openxmlformats.org/officeDocument/2006/relationships/hyperlink" Target="https://ru.wikipedia.org/wiki/%D0%91%D0%B5%D0%B7%D1%83%D1%81%D0%BB%D0%BE%D0%B2%D0%BD%D1%8B%D0%B9_%D0%BF%D0%B5%D1%80%D0%B5%D1%85%D0%BE%D0%B4" TargetMode="External"/><Relationship Id="rId9" Type="http://schemas.openxmlformats.org/officeDocument/2006/relationships/hyperlink" Target="https://ru.wikipedia.org/wiki/DIN"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ctr">
              <a:buNone/>
            </a:pPr>
            <a:r>
              <a:rPr lang="ru-RU" sz="1200" b="1" dirty="0">
                <a:latin typeface="Calibri" panose="020F0502020204030204" pitchFamily="34" charset="0"/>
                <a:cs typeface="Calibri" panose="020F0502020204030204" pitchFamily="34" charset="0"/>
              </a:rPr>
              <a:t>Принципы обработки информации. Алгоритмы. Среда программирования.</a:t>
            </a:r>
            <a:endParaRPr lang="ru-RU" sz="1200" b="1" baseline="30000" dirty="0">
              <a:latin typeface="Calibri" panose="020F0502020204030204" pitchFamily="34" charset="0"/>
              <a:cs typeface="Calibri" panose="020F0502020204030204" pitchFamily="34" charset="0"/>
            </a:endParaRPr>
          </a:p>
        </p:txBody>
      </p:sp>
      <p:sp>
        <p:nvSpPr>
          <p:cNvPr id="4" name="Номер слайда 3"/>
          <p:cNvSpPr>
            <a:spLocks noGrp="1"/>
          </p:cNvSpPr>
          <p:nvPr>
            <p:ph type="sldNum" sz="quarter" idx="10"/>
          </p:nvPr>
        </p:nvSpPr>
        <p:spPr/>
        <p:txBody>
          <a:bodyPr/>
          <a:lstStyle/>
          <a:p>
            <a:fld id="{02FC54C5-2C60-4743-9925-0F724194096B}" type="slidenum">
              <a:rPr lang="ru-RU" smtClean="0"/>
              <a:t>1</a:t>
            </a:fld>
            <a:endParaRPr lang="ru-RU"/>
          </a:p>
        </p:txBody>
      </p:sp>
    </p:spTree>
    <p:extLst>
      <p:ext uri="{BB962C8B-B14F-4D97-AF65-F5344CB8AC3E}">
        <p14:creationId xmlns:p14="http://schemas.microsoft.com/office/powerpoint/2010/main" val="1964999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Алгоритм обладает следующими </a:t>
            </a:r>
            <a:r>
              <a:rPr lang="ru-RU" sz="1200" b="0" i="1" kern="1200" dirty="0">
                <a:solidFill>
                  <a:schemeClr val="tx1"/>
                </a:solidFill>
                <a:effectLst/>
                <a:latin typeface="+mn-lt"/>
                <a:ea typeface="+mn-ea"/>
                <a:cs typeface="+mn-cs"/>
              </a:rPr>
              <a:t>свойствами</a:t>
            </a:r>
            <a:r>
              <a:rPr lang="ru-RU" sz="1200" b="0" i="0" kern="1200" dirty="0">
                <a:solidFill>
                  <a:schemeClr val="tx1"/>
                </a:solidFill>
                <a:effectLst/>
                <a:latin typeface="+mn-lt"/>
                <a:ea typeface="+mn-ea"/>
                <a:cs typeface="+mn-cs"/>
              </a:rPr>
              <a:t>.</a:t>
            </a:r>
          </a:p>
          <a:p>
            <a:r>
              <a:rPr lang="ru-RU" sz="1200" b="1" i="0" kern="1200" dirty="0">
                <a:solidFill>
                  <a:schemeClr val="tx1"/>
                </a:solidFill>
                <a:effectLst/>
                <a:latin typeface="+mn-lt"/>
                <a:ea typeface="+mn-ea"/>
                <a:cs typeface="+mn-cs"/>
              </a:rPr>
              <a:t>Дискретность</a:t>
            </a:r>
            <a:r>
              <a:rPr lang="ru-RU" sz="1200" b="0" i="0" kern="1200" dirty="0">
                <a:solidFill>
                  <a:schemeClr val="tx1"/>
                </a:solidFill>
                <a:effectLst/>
                <a:latin typeface="+mn-lt"/>
                <a:ea typeface="+mn-ea"/>
                <a:cs typeface="+mn-cs"/>
              </a:rPr>
              <a:t> (от лат. </a:t>
            </a:r>
            <a:r>
              <a:rPr lang="ru-RU" sz="1200" b="0" i="0" kern="1200" dirty="0" err="1">
                <a:solidFill>
                  <a:schemeClr val="tx1"/>
                </a:solidFill>
                <a:effectLst/>
                <a:latin typeface="+mn-lt"/>
                <a:ea typeface="+mn-ea"/>
                <a:cs typeface="+mn-cs"/>
              </a:rPr>
              <a:t>discretus</a:t>
            </a:r>
            <a:r>
              <a:rPr lang="ru-RU" sz="1200" b="0" i="0" kern="1200" dirty="0">
                <a:solidFill>
                  <a:schemeClr val="tx1"/>
                </a:solidFill>
                <a:effectLst/>
                <a:latin typeface="+mn-lt"/>
                <a:ea typeface="+mn-ea"/>
                <a:cs typeface="+mn-cs"/>
              </a:rPr>
              <a:t> – разделенный, прерывистый) указывает, что любой алгоритм должен состоять из конкретных действий, следующих в определенном порядке.</a:t>
            </a:r>
          </a:p>
          <a:p>
            <a:r>
              <a:rPr lang="ru-RU" sz="1200" b="1" i="0" kern="1200" dirty="0">
                <a:solidFill>
                  <a:schemeClr val="tx1"/>
                </a:solidFill>
                <a:effectLst/>
                <a:latin typeface="+mn-lt"/>
                <a:ea typeface="+mn-ea"/>
                <a:cs typeface="+mn-cs"/>
              </a:rPr>
              <a:t>Понятность – </a:t>
            </a:r>
            <a:r>
              <a:rPr lang="ru-RU" sz="1200" b="0" i="0" kern="1200" dirty="0">
                <a:solidFill>
                  <a:schemeClr val="tx1"/>
                </a:solidFill>
                <a:effectLst/>
                <a:latin typeface="+mn-lt"/>
                <a:ea typeface="+mn-ea"/>
                <a:cs typeface="+mn-cs"/>
              </a:rPr>
              <a:t>алгоритм должен состоять из команд понятных исполнителю, т.е. входить</a:t>
            </a:r>
            <a:r>
              <a:rPr lang="ru-RU" sz="1200" b="0" i="0" kern="1200" baseline="0" dirty="0">
                <a:solidFill>
                  <a:schemeClr val="tx1"/>
                </a:solidFill>
                <a:effectLst/>
                <a:latin typeface="+mn-lt"/>
                <a:ea typeface="+mn-ea"/>
                <a:cs typeface="+mn-cs"/>
              </a:rPr>
              <a:t> в систему его команд</a:t>
            </a:r>
            <a:endParaRPr lang="ru-RU" sz="1200" b="0" i="0" kern="1200" dirty="0">
              <a:solidFill>
                <a:schemeClr val="tx1"/>
              </a:solidFill>
              <a:effectLst/>
              <a:latin typeface="+mn-lt"/>
              <a:ea typeface="+mn-ea"/>
              <a:cs typeface="+mn-cs"/>
            </a:endParaRPr>
          </a:p>
          <a:p>
            <a:r>
              <a:rPr lang="ru-RU" sz="1200" b="1" i="0" kern="1200" dirty="0">
                <a:solidFill>
                  <a:schemeClr val="tx1"/>
                </a:solidFill>
                <a:effectLst/>
                <a:latin typeface="+mn-lt"/>
                <a:ea typeface="+mn-ea"/>
                <a:cs typeface="+mn-cs"/>
              </a:rPr>
              <a:t>Детерминированность или определенность</a:t>
            </a:r>
            <a:r>
              <a:rPr lang="ru-RU" sz="1200" b="0" i="0" kern="1200" dirty="0">
                <a:solidFill>
                  <a:schemeClr val="tx1"/>
                </a:solidFill>
                <a:effectLst/>
                <a:latin typeface="+mn-lt"/>
                <a:ea typeface="+mn-ea"/>
                <a:cs typeface="+mn-cs"/>
              </a:rPr>
              <a:t> (от лат. </a:t>
            </a:r>
            <a:r>
              <a:rPr lang="ru-RU" sz="1200" b="0" i="0" kern="1200" dirty="0" err="1">
                <a:solidFill>
                  <a:schemeClr val="tx1"/>
                </a:solidFill>
                <a:effectLst/>
                <a:latin typeface="+mn-lt"/>
                <a:ea typeface="+mn-ea"/>
                <a:cs typeface="+mn-cs"/>
              </a:rPr>
              <a:t>determinate</a:t>
            </a:r>
            <a:r>
              <a:rPr lang="ru-RU" sz="1200" b="0" i="0" kern="1200" dirty="0">
                <a:solidFill>
                  <a:schemeClr val="tx1"/>
                </a:solidFill>
                <a:effectLst/>
                <a:latin typeface="+mn-lt"/>
                <a:ea typeface="+mn-ea"/>
                <a:cs typeface="+mn-cs"/>
              </a:rPr>
              <a:t> – определенность, точность) указывает, что любое действие алгоритма должно быть строго и недвусмысленно определено в каждом случае.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0" kern="1200" dirty="0">
                <a:solidFill>
                  <a:schemeClr val="tx1"/>
                </a:solidFill>
                <a:effectLst/>
                <a:latin typeface="+mn-lt"/>
                <a:ea typeface="+mn-ea"/>
                <a:cs typeface="+mn-cs"/>
              </a:rPr>
              <a:t>Результативность</a:t>
            </a:r>
            <a:r>
              <a:rPr lang="ru-RU" sz="1200" b="0" i="0" kern="1200" dirty="0">
                <a:solidFill>
                  <a:schemeClr val="tx1"/>
                </a:solidFill>
                <a:effectLst/>
                <a:latin typeface="+mn-lt"/>
                <a:ea typeface="+mn-ea"/>
                <a:cs typeface="+mn-cs"/>
              </a:rPr>
              <a:t> требует, чтобы в алгоритме не было ошибок, т.е. при точном исполнении всех команд процесс решения задачи должен прекратиться за конечное число шагов и при этом должен быть получен ответ. Конечность определяет, что каждое действие в отдельности и алгоритм в целом должны иметь возможность завершения</a:t>
            </a:r>
          </a:p>
          <a:p>
            <a:r>
              <a:rPr lang="ru-RU" sz="1200" b="1" i="0" kern="1200" dirty="0">
                <a:solidFill>
                  <a:schemeClr val="tx1"/>
                </a:solidFill>
                <a:effectLst/>
                <a:latin typeface="+mn-lt"/>
                <a:ea typeface="+mn-ea"/>
                <a:cs typeface="+mn-cs"/>
              </a:rPr>
              <a:t>Массовость</a:t>
            </a:r>
            <a:r>
              <a:rPr lang="ru-RU" sz="1200" b="0" i="0" kern="1200" dirty="0">
                <a:solidFill>
                  <a:schemeClr val="tx1"/>
                </a:solidFill>
                <a:effectLst/>
                <a:latin typeface="+mn-lt"/>
                <a:ea typeface="+mn-ea"/>
                <a:cs typeface="+mn-cs"/>
              </a:rPr>
              <a:t> заключается в возможности применения алгоритма к целому классу однотипных задач, различающихся конкретными значениями исходных данных (разработка в общем виде).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10</a:t>
            </a:fld>
            <a:endParaRPr lang="ru-RU"/>
          </a:p>
        </p:txBody>
      </p:sp>
    </p:spTree>
    <p:extLst>
      <p:ext uri="{BB962C8B-B14F-4D97-AF65-F5344CB8AC3E}">
        <p14:creationId xmlns:p14="http://schemas.microsoft.com/office/powerpoint/2010/main" val="65271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C00000"/>
                </a:solidFill>
                <a:latin typeface="Times New Roman" panose="02020603050405020304" pitchFamily="18" charset="0"/>
                <a:cs typeface="Times New Roman" panose="02020603050405020304" pitchFamily="18" charset="0"/>
              </a:rPr>
              <a:t>Другими словами Алгоритмизация</a:t>
            </a:r>
            <a:r>
              <a:rPr lang="ru-RU" sz="1200" dirty="0">
                <a:solidFill>
                  <a:srgbClr val="333333"/>
                </a:solidFill>
                <a:latin typeface="Times New Roman" panose="02020603050405020304" pitchFamily="18" charset="0"/>
                <a:cs typeface="Times New Roman" panose="02020603050405020304" pitchFamily="18" charset="0"/>
              </a:rPr>
              <a:t> </a:t>
            </a:r>
            <a:r>
              <a:rPr lang="ru-RU" sz="1200" b="1" dirty="0">
                <a:solidFill>
                  <a:srgbClr val="333333"/>
                </a:solidFill>
                <a:latin typeface="Times New Roman" panose="02020603050405020304" pitchFamily="18" charset="0"/>
                <a:cs typeface="Times New Roman" panose="02020603050405020304" pitchFamily="18" charset="0"/>
              </a:rPr>
              <a:t>-</a:t>
            </a:r>
            <a:r>
              <a:rPr lang="ru-RU" sz="1200" dirty="0">
                <a:solidFill>
                  <a:srgbClr val="333333"/>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процесс составления алгоритмов для решения поставленных прикладных задач.</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11</a:t>
            </a:fld>
            <a:endParaRPr lang="ru-RU"/>
          </a:p>
        </p:txBody>
      </p:sp>
    </p:spTree>
    <p:extLst>
      <p:ext uri="{BB962C8B-B14F-4D97-AF65-F5344CB8AC3E}">
        <p14:creationId xmlns:p14="http://schemas.microsoft.com/office/powerpoint/2010/main" val="115985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Программа – это алгоритм, записанный</a:t>
            </a:r>
            <a:r>
              <a:rPr lang="ru-RU" baseline="0" dirty="0"/>
              <a:t> на языке программирования</a:t>
            </a:r>
            <a:r>
              <a:rPr lang="ru-RU" dirty="0"/>
              <a:t> или</a:t>
            </a:r>
            <a:r>
              <a:rPr lang="ru-RU" baseline="0" dirty="0"/>
              <a:t> набор команд компьютера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C00000"/>
                </a:solidFill>
                <a:latin typeface="Times New Roman" panose="02020603050405020304" pitchFamily="18" charset="0"/>
                <a:cs typeface="Times New Roman" panose="02020603050405020304" pitchFamily="18" charset="0"/>
              </a:rPr>
              <a:t>Команда</a:t>
            </a:r>
            <a:r>
              <a:rPr lang="ru-RU" sz="1200" dirty="0">
                <a:latin typeface="Times New Roman" panose="02020603050405020304" pitchFamily="18" charset="0"/>
                <a:cs typeface="Times New Roman" panose="02020603050405020304" pitchFamily="18" charset="0"/>
              </a:rPr>
              <a:t> – это описание действий, которые должен выполнить компьютер. </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12</a:t>
            </a:fld>
            <a:endParaRPr lang="ru-RU"/>
          </a:p>
        </p:txBody>
      </p:sp>
    </p:spTree>
    <p:extLst>
      <p:ext uri="{BB962C8B-B14F-4D97-AF65-F5344CB8AC3E}">
        <p14:creationId xmlns:p14="http://schemas.microsoft.com/office/powerpoint/2010/main" val="324733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a:solidFill>
                  <a:schemeClr val="tx1"/>
                </a:solidFill>
                <a:effectLst/>
                <a:latin typeface="+mn-lt"/>
                <a:ea typeface="+mn-ea"/>
                <a:cs typeface="+mn-cs"/>
              </a:rPr>
              <a:t>В какой форме записываются алгоритмы?</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13</a:t>
            </a:fld>
            <a:endParaRPr lang="ru-RU"/>
          </a:p>
        </p:txBody>
      </p:sp>
    </p:spTree>
    <p:extLst>
      <p:ext uri="{BB962C8B-B14F-4D97-AF65-F5344CB8AC3E}">
        <p14:creationId xmlns:p14="http://schemas.microsoft.com/office/powerpoint/2010/main" val="396298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На практике наиболее распространены следующие формы представления алгоритмов:</a:t>
            </a:r>
          </a:p>
          <a:p>
            <a:r>
              <a:rPr lang="ru-RU" sz="1200" b="1" i="0" kern="1200" dirty="0">
                <a:solidFill>
                  <a:schemeClr val="tx1"/>
                </a:solidFill>
                <a:effectLst/>
                <a:latin typeface="+mn-lt"/>
                <a:ea typeface="+mn-ea"/>
                <a:cs typeface="+mn-cs"/>
                <a:hlinkClick r:id="rId3"/>
              </a:rPr>
              <a:t>словесная</a:t>
            </a:r>
            <a:r>
              <a:rPr lang="ru-RU" sz="1200" b="0" i="0" kern="1200" dirty="0">
                <a:solidFill>
                  <a:schemeClr val="tx1"/>
                </a:solidFill>
                <a:effectLst/>
                <a:latin typeface="+mn-lt"/>
                <a:ea typeface="+mn-ea"/>
                <a:cs typeface="+mn-cs"/>
              </a:rPr>
              <a:t> (запись на естественном языке);</a:t>
            </a:r>
          </a:p>
          <a:p>
            <a:r>
              <a:rPr lang="ru-RU" sz="1200" b="1" i="0" kern="1200" dirty="0">
                <a:solidFill>
                  <a:schemeClr val="tx1"/>
                </a:solidFill>
                <a:effectLst/>
                <a:latin typeface="+mn-lt"/>
                <a:ea typeface="+mn-ea"/>
                <a:cs typeface="+mn-cs"/>
                <a:hlinkClick r:id="rId4"/>
              </a:rPr>
              <a:t>программная</a:t>
            </a:r>
            <a:r>
              <a:rPr lang="ru-RU" sz="1200" b="0" i="0" kern="1200" dirty="0">
                <a:solidFill>
                  <a:schemeClr val="tx1"/>
                </a:solidFill>
                <a:effectLst/>
                <a:latin typeface="+mn-lt"/>
                <a:ea typeface="+mn-ea"/>
                <a:cs typeface="+mn-cs"/>
              </a:rPr>
              <a:t> (тексты на языках программирования).</a:t>
            </a:r>
          </a:p>
          <a:p>
            <a:endParaRPr lang="ru-RU" dirty="0"/>
          </a:p>
          <a:p>
            <a:r>
              <a:rPr lang="ru-RU" sz="1200" b="1" i="0" kern="1200" dirty="0">
                <a:solidFill>
                  <a:schemeClr val="tx1"/>
                </a:solidFill>
                <a:effectLst/>
                <a:latin typeface="+mn-lt"/>
                <a:ea typeface="+mn-ea"/>
                <a:cs typeface="+mn-cs"/>
                <a:hlinkClick r:id="rId5"/>
              </a:rPr>
              <a:t>графическая</a:t>
            </a:r>
            <a:r>
              <a:rPr lang="ru-RU" sz="1200" b="0" i="0" kern="1200" dirty="0">
                <a:solidFill>
                  <a:schemeClr val="tx1"/>
                </a:solidFill>
                <a:effectLst/>
                <a:latin typeface="+mn-lt"/>
                <a:ea typeface="+mn-ea"/>
                <a:cs typeface="+mn-cs"/>
              </a:rPr>
              <a:t> (изображения из графических символов);</a:t>
            </a:r>
          </a:p>
        </p:txBody>
      </p:sp>
      <p:sp>
        <p:nvSpPr>
          <p:cNvPr id="4" name="Номер слайда 3"/>
          <p:cNvSpPr>
            <a:spLocks noGrp="1"/>
          </p:cNvSpPr>
          <p:nvPr>
            <p:ph type="sldNum" sz="quarter" idx="10"/>
          </p:nvPr>
        </p:nvSpPr>
        <p:spPr/>
        <p:txBody>
          <a:bodyPr/>
          <a:lstStyle/>
          <a:p>
            <a:fld id="{176A1AF0-F093-4033-9623-BD908645155D}" type="slidenum">
              <a:rPr lang="ru-RU" smtClean="0"/>
              <a:t>14</a:t>
            </a:fld>
            <a:endParaRPr lang="ru-RU"/>
          </a:p>
        </p:txBody>
      </p:sp>
    </p:spTree>
    <p:extLst>
      <p:ext uri="{BB962C8B-B14F-4D97-AF65-F5344CB8AC3E}">
        <p14:creationId xmlns:p14="http://schemas.microsoft.com/office/powerpoint/2010/main" val="9366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u="sng" kern="1200" dirty="0">
                <a:solidFill>
                  <a:schemeClr val="tx1"/>
                </a:solidFill>
                <a:effectLst/>
                <a:latin typeface="+mn-lt"/>
                <a:ea typeface="+mn-ea"/>
                <a:cs typeface="+mn-cs"/>
              </a:rPr>
              <a:t>Словесный способ</a:t>
            </a:r>
            <a:r>
              <a:rPr lang="ru-RU" sz="1200" b="1" i="0" kern="1200" dirty="0">
                <a:solidFill>
                  <a:schemeClr val="tx1"/>
                </a:solidFill>
                <a:effectLst/>
                <a:latin typeface="+mn-lt"/>
                <a:ea typeface="+mn-ea"/>
                <a:cs typeface="+mn-cs"/>
              </a:rPr>
              <a:t> записи алгоритмов представляет собой описание последовательных этапов обработки данных. Алгоритм задается в произвольном изложении на естественном языке.</a:t>
            </a:r>
          </a:p>
          <a:p>
            <a:r>
              <a:rPr lang="ru-RU" sz="1200" b="1" i="0" kern="1200" dirty="0">
                <a:solidFill>
                  <a:schemeClr val="tx1"/>
                </a:solidFill>
                <a:effectLst/>
                <a:latin typeface="+mn-lt"/>
                <a:ea typeface="+mn-ea"/>
                <a:cs typeface="+mn-cs"/>
              </a:rPr>
              <a:t>Например:…</a:t>
            </a:r>
          </a:p>
          <a:p>
            <a:r>
              <a:rPr lang="ru-RU" sz="1200" b="0" i="0" kern="1200" dirty="0">
                <a:solidFill>
                  <a:schemeClr val="tx1"/>
                </a:solidFill>
                <a:effectLst/>
                <a:latin typeface="+mn-lt"/>
                <a:ea typeface="+mn-ea"/>
                <a:cs typeface="+mn-cs"/>
              </a:rPr>
              <a:t>Словесный способ не имеет широкого распространения, так как такие описания:</a:t>
            </a:r>
          </a:p>
          <a:p>
            <a:r>
              <a:rPr lang="ru-RU" sz="1200" b="0" i="0" kern="1200" dirty="0">
                <a:solidFill>
                  <a:schemeClr val="tx1"/>
                </a:solidFill>
                <a:effectLst/>
                <a:latin typeface="+mn-lt"/>
                <a:ea typeface="+mn-ea"/>
                <a:cs typeface="+mn-cs"/>
              </a:rPr>
              <a:t>строго не формализуемы;</a:t>
            </a:r>
          </a:p>
          <a:p>
            <a:r>
              <a:rPr lang="ru-RU" sz="1200" b="0" i="0" kern="1200" dirty="0">
                <a:solidFill>
                  <a:schemeClr val="tx1"/>
                </a:solidFill>
                <a:effectLst/>
                <a:latin typeface="+mn-lt"/>
                <a:ea typeface="+mn-ea"/>
                <a:cs typeface="+mn-cs"/>
              </a:rPr>
              <a:t>страдают многословностью записей;</a:t>
            </a:r>
          </a:p>
          <a:p>
            <a:r>
              <a:rPr lang="ru-RU" sz="1200" b="0" i="0" kern="1200" dirty="0">
                <a:solidFill>
                  <a:schemeClr val="tx1"/>
                </a:solidFill>
                <a:effectLst/>
                <a:latin typeface="+mn-lt"/>
                <a:ea typeface="+mn-ea"/>
                <a:cs typeface="+mn-cs"/>
              </a:rPr>
              <a:t>допускают неоднозначность толкования отдельных предписаний.</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15</a:t>
            </a:fld>
            <a:endParaRPr lang="ru-RU"/>
          </a:p>
        </p:txBody>
      </p:sp>
    </p:spTree>
    <p:extLst>
      <p:ext uri="{BB962C8B-B14F-4D97-AF65-F5344CB8AC3E}">
        <p14:creationId xmlns:p14="http://schemas.microsoft.com/office/powerpoint/2010/main" val="48339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алгоритм, предназначенный для исполнения на компьютере, должен быть записан на понятном ему языке. И здесь на первый план выдвигается необходимость точной записи команд, не оставляющей места для произвольного толкования их исполнителем.</a:t>
            </a:r>
          </a:p>
          <a:p>
            <a:r>
              <a:rPr lang="ru-RU" sz="1200" b="0" i="0" kern="1200" dirty="0">
                <a:solidFill>
                  <a:schemeClr val="tx1"/>
                </a:solidFill>
                <a:effectLst/>
                <a:latin typeface="+mn-lt"/>
                <a:ea typeface="+mn-ea"/>
                <a:cs typeface="+mn-cs"/>
              </a:rPr>
              <a:t>Следовательно, </a:t>
            </a:r>
            <a:r>
              <a:rPr lang="ru-RU" sz="1200" b="1" i="0" kern="1200" dirty="0">
                <a:solidFill>
                  <a:schemeClr val="tx1"/>
                </a:solidFill>
                <a:effectLst/>
                <a:latin typeface="+mn-lt"/>
                <a:ea typeface="+mn-ea"/>
                <a:cs typeface="+mn-cs"/>
              </a:rPr>
              <a:t>язык для записи алгоритмов должен быть формализован.</a:t>
            </a:r>
            <a:r>
              <a:rPr lang="ru-RU" sz="1200" b="0" i="0" kern="1200" dirty="0">
                <a:solidFill>
                  <a:schemeClr val="tx1"/>
                </a:solidFill>
                <a:effectLst/>
                <a:latin typeface="+mn-lt"/>
                <a:ea typeface="+mn-ea"/>
                <a:cs typeface="+mn-cs"/>
              </a:rPr>
              <a:t> Такой язык принято называть </a:t>
            </a:r>
            <a:r>
              <a:rPr lang="ru-RU" sz="1200" b="1" i="0" kern="1200" dirty="0">
                <a:solidFill>
                  <a:schemeClr val="tx1"/>
                </a:solidFill>
                <a:effectLst/>
                <a:latin typeface="+mn-lt"/>
                <a:ea typeface="+mn-ea"/>
                <a:cs typeface="+mn-cs"/>
              </a:rPr>
              <a:t>языком программирования,</a:t>
            </a:r>
            <a:r>
              <a:rPr lang="ru-RU" sz="1200" b="0" i="0" kern="1200" dirty="0">
                <a:solidFill>
                  <a:schemeClr val="tx1"/>
                </a:solidFill>
                <a:effectLst/>
                <a:latin typeface="+mn-lt"/>
                <a:ea typeface="+mn-ea"/>
                <a:cs typeface="+mn-cs"/>
              </a:rPr>
              <a:t> а запись алгоритма на этом языке — </a:t>
            </a:r>
            <a:r>
              <a:rPr lang="ru-RU" sz="1200" b="1" i="0" kern="1200" dirty="0">
                <a:solidFill>
                  <a:schemeClr val="tx1"/>
                </a:solidFill>
                <a:effectLst/>
                <a:latin typeface="+mn-lt"/>
                <a:ea typeface="+mn-ea"/>
                <a:cs typeface="+mn-cs"/>
              </a:rPr>
              <a:t>программой для компьютера.</a:t>
            </a:r>
            <a:endParaRPr lang="ru-R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Системы программирования – </a:t>
            </a:r>
            <a:r>
              <a:rPr lang="ru-RU" sz="1200" dirty="0">
                <a:latin typeface="Times New Roman" panose="02020603050405020304" pitchFamily="18" charset="0"/>
                <a:cs typeface="Times New Roman" panose="02020603050405020304" pitchFamily="18" charset="0"/>
              </a:rPr>
              <a:t>это средства для создания, отладки и выполнения программ на языках программирования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Язык программирования</a:t>
            </a:r>
            <a:r>
              <a:rPr lang="ru-RU" sz="1200" dirty="0">
                <a:latin typeface="Times New Roman" panose="02020603050405020304" pitchFamily="18" charset="0"/>
                <a:cs typeface="Times New Roman" panose="02020603050405020304" pitchFamily="18" charset="0"/>
              </a:rPr>
              <a:t> – это формальный язык для записи алгоритмов в форме понятной компьютеру (исполнителю алгоритма)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mn-lt"/>
                <a:ea typeface="+mn-ea"/>
                <a:cs typeface="+mn-cs"/>
              </a:rPr>
              <a:t>В разделе информатики под названием «Программирование» изучаются методы программного управления работой компьютера. Следовательно, в качестве исполнителя выступает компьютер. Он работает с величинами — различными информационными объектами: числами, символами, кодами и пр. Поэтому алгоритмы, предназначенные для управления компьютером, принято называть </a:t>
            </a:r>
            <a:r>
              <a:rPr lang="ru-RU" sz="1200" b="1" i="1" kern="1200" dirty="0">
                <a:solidFill>
                  <a:schemeClr val="tx1"/>
                </a:solidFill>
                <a:effectLst/>
                <a:latin typeface="+mn-lt"/>
                <a:ea typeface="+mn-ea"/>
                <a:cs typeface="+mn-cs"/>
              </a:rPr>
              <a:t>алгоритмами работы с величинами</a:t>
            </a:r>
            <a:r>
              <a:rPr lang="ru-RU" sz="1200" b="0" i="0" kern="1200" dirty="0">
                <a:solidFill>
                  <a:schemeClr val="tx1"/>
                </a:solidFill>
                <a:effectLst/>
                <a:latin typeface="+mn-lt"/>
                <a:ea typeface="+mn-ea"/>
                <a:cs typeface="+mn-cs"/>
              </a:rPr>
              <a:t>.</a:t>
            </a:r>
            <a:endParaRPr lang="ru-RU" sz="1200" dirty="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16</a:t>
            </a:fld>
            <a:endParaRPr lang="ru-RU"/>
          </a:p>
        </p:txBody>
      </p:sp>
    </p:spTree>
    <p:extLst>
      <p:ext uri="{BB962C8B-B14F-4D97-AF65-F5344CB8AC3E}">
        <p14:creationId xmlns:p14="http://schemas.microsoft.com/office/powerpoint/2010/main" val="69696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mn-lt"/>
                <a:ea typeface="+mn-ea"/>
                <a:cs typeface="+mn-cs"/>
              </a:rPr>
              <a:t>В настоящее время в мире существует несколько сотен реально используемых языков программирования. Для каждого есть своя область применения.</a:t>
            </a:r>
            <a:endParaRPr lang="ru-RU" dirty="0"/>
          </a:p>
          <a:p>
            <a:r>
              <a:rPr lang="ru-RU" sz="1200" b="1" i="0" kern="1200" dirty="0">
                <a:solidFill>
                  <a:schemeClr val="tx1"/>
                </a:solidFill>
                <a:effectLst/>
                <a:latin typeface="+mn-lt"/>
                <a:ea typeface="+mn-ea"/>
                <a:cs typeface="+mn-cs"/>
              </a:rPr>
              <a:t>Машинные языки и машинно-ориентированные языки </a:t>
            </a:r>
            <a:r>
              <a:rPr lang="ru-RU" sz="1200" b="0" i="0" kern="1200" dirty="0">
                <a:solidFill>
                  <a:schemeClr val="tx1"/>
                </a:solidFill>
                <a:effectLst/>
                <a:latin typeface="+mn-lt"/>
                <a:ea typeface="+mn-ea"/>
                <a:cs typeface="+mn-cs"/>
              </a:rPr>
              <a:t>— это языки </a:t>
            </a:r>
            <a:r>
              <a:rPr lang="ru-RU" sz="1200" b="1" i="0" kern="1200" dirty="0">
                <a:solidFill>
                  <a:schemeClr val="tx1"/>
                </a:solidFill>
                <a:effectLst/>
                <a:latin typeface="+mn-lt"/>
                <a:ea typeface="+mn-ea"/>
                <a:cs typeface="+mn-cs"/>
              </a:rPr>
              <a:t>низкого уровня</a:t>
            </a:r>
            <a:r>
              <a:rPr lang="ru-RU" sz="1200" b="0" i="0" kern="1200" dirty="0">
                <a:solidFill>
                  <a:schemeClr val="tx1"/>
                </a:solidFill>
                <a:effectLst/>
                <a:latin typeface="+mn-lt"/>
                <a:ea typeface="+mn-ea"/>
                <a:cs typeface="+mn-cs"/>
              </a:rPr>
              <a:t>, требующие указания мелких деталей процесса обработки данных. Языки же </a:t>
            </a:r>
            <a:r>
              <a:rPr lang="ru-RU" sz="1200" b="1" i="0" kern="1200" dirty="0">
                <a:solidFill>
                  <a:schemeClr val="tx1"/>
                </a:solidFill>
                <a:effectLst/>
                <a:latin typeface="+mn-lt"/>
                <a:ea typeface="+mn-ea"/>
                <a:cs typeface="+mn-cs"/>
              </a:rPr>
              <a:t>высокого уровня</a:t>
            </a:r>
            <a:r>
              <a:rPr lang="ru-RU" sz="1200" b="0" i="0" kern="1200" dirty="0">
                <a:solidFill>
                  <a:schemeClr val="tx1"/>
                </a:solidFill>
                <a:effectLst/>
                <a:latin typeface="+mn-lt"/>
                <a:ea typeface="+mn-ea"/>
                <a:cs typeface="+mn-cs"/>
              </a:rPr>
              <a:t> имитируют естественные языки, используя некоторые слова разговорного языка и общепринятые математические символы. Эти языки более удобны для человека.</a:t>
            </a:r>
          </a:p>
          <a:p>
            <a:r>
              <a:rPr lang="ru-RU" sz="1200" b="0" i="0" kern="1200" dirty="0">
                <a:solidFill>
                  <a:schemeClr val="tx1"/>
                </a:solidFill>
                <a:effectLst/>
                <a:latin typeface="+mn-lt"/>
                <a:ea typeface="+mn-ea"/>
                <a:cs typeface="+mn-cs"/>
              </a:rPr>
              <a:t>Языки высокого уровня делятся на:</a:t>
            </a:r>
          </a:p>
          <a:p>
            <a:r>
              <a:rPr lang="ru-RU" sz="1200" b="1" i="0" kern="1200" dirty="0">
                <a:solidFill>
                  <a:schemeClr val="tx1"/>
                </a:solidFill>
                <a:effectLst/>
                <a:latin typeface="+mn-lt"/>
                <a:ea typeface="+mn-ea"/>
                <a:cs typeface="+mn-cs"/>
              </a:rPr>
              <a:t>процедурные (алгоритмические)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Basic</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Pascal</a:t>
            </a:r>
            <a:r>
              <a:rPr lang="ru-RU" sz="1200" b="0" i="0" kern="1200" dirty="0">
                <a:solidFill>
                  <a:schemeClr val="tx1"/>
                </a:solidFill>
                <a:effectLst/>
                <a:latin typeface="+mn-lt"/>
                <a:ea typeface="+mn-ea"/>
                <a:cs typeface="+mn-cs"/>
              </a:rPr>
              <a:t>, C и др.), которые предназначены для однозначного описания алгоритмов; для решения задачи процедурные языки требуют в той или иной форме явно записать процедуру ее решения;</a:t>
            </a:r>
          </a:p>
          <a:p>
            <a:r>
              <a:rPr lang="ru-RU" sz="1200" b="1" i="0" kern="1200" dirty="0">
                <a:solidFill>
                  <a:schemeClr val="tx1"/>
                </a:solidFill>
                <a:effectLst/>
                <a:latin typeface="+mn-lt"/>
                <a:ea typeface="+mn-ea"/>
                <a:cs typeface="+mn-cs"/>
              </a:rPr>
              <a:t>логические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Prolog</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Lisp</a:t>
            </a:r>
            <a:r>
              <a:rPr lang="ru-RU" sz="1200" b="0" i="0" kern="1200" dirty="0">
                <a:solidFill>
                  <a:schemeClr val="tx1"/>
                </a:solidFill>
                <a:effectLst/>
                <a:latin typeface="+mn-lt"/>
                <a:ea typeface="+mn-ea"/>
                <a:cs typeface="+mn-cs"/>
              </a:rPr>
              <a:t> и др.), которые ориентированы не на разработку алгоритма решения задачи, а на систематическое и формализованное описание задачи с тем, чтобы решение следовало из составленного описания;</a:t>
            </a:r>
          </a:p>
          <a:p>
            <a:r>
              <a:rPr lang="ru-RU" sz="1200" b="1" i="0" kern="1200" dirty="0">
                <a:solidFill>
                  <a:schemeClr val="tx1"/>
                </a:solidFill>
                <a:effectLst/>
                <a:latin typeface="+mn-lt"/>
                <a:ea typeface="+mn-ea"/>
                <a:cs typeface="+mn-cs"/>
              </a:rPr>
              <a:t>объектно-ориентированные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Object</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Pascal</a:t>
            </a:r>
            <a:r>
              <a:rPr lang="ru-RU" sz="1200" b="0" i="0" kern="1200" dirty="0">
                <a:solidFill>
                  <a:schemeClr val="tx1"/>
                </a:solidFill>
                <a:effectLst/>
                <a:latin typeface="+mn-lt"/>
                <a:ea typeface="+mn-ea"/>
                <a:cs typeface="+mn-cs"/>
              </a:rPr>
              <a:t>, C++, </a:t>
            </a:r>
            <a:r>
              <a:rPr lang="ru-RU" sz="1200" b="0" i="0" kern="1200" dirty="0" err="1">
                <a:solidFill>
                  <a:schemeClr val="tx1"/>
                </a:solidFill>
                <a:effectLst/>
                <a:latin typeface="+mn-lt"/>
                <a:ea typeface="+mn-ea"/>
                <a:cs typeface="+mn-cs"/>
              </a:rPr>
              <a:t>Java</a:t>
            </a:r>
            <a:r>
              <a:rPr lang="ru-RU" sz="1200" b="0" i="0" kern="1200" dirty="0">
                <a:solidFill>
                  <a:schemeClr val="tx1"/>
                </a:solidFill>
                <a:effectLst/>
                <a:latin typeface="+mn-lt"/>
                <a:ea typeface="+mn-ea"/>
                <a:cs typeface="+mn-cs"/>
              </a:rPr>
              <a:t> и др.), в основе которых лежит </a:t>
            </a:r>
            <a:r>
              <a:rPr lang="ru-RU" sz="1200" b="1" i="0" kern="1200" dirty="0">
                <a:solidFill>
                  <a:schemeClr val="tx1"/>
                </a:solidFill>
                <a:effectLst/>
                <a:latin typeface="+mn-lt"/>
                <a:ea typeface="+mn-ea"/>
                <a:cs typeface="+mn-cs"/>
              </a:rPr>
              <a:t>понятие объекта, сочетающего в себе данные и действия над нами.</a:t>
            </a:r>
            <a:r>
              <a:rPr lang="ru-RU" sz="1200" b="0" i="0" kern="1200" dirty="0">
                <a:solidFill>
                  <a:schemeClr val="tx1"/>
                </a:solidFill>
                <a:effectLst/>
                <a:latin typeface="+mn-lt"/>
                <a:ea typeface="+mn-ea"/>
                <a:cs typeface="+mn-cs"/>
              </a:rPr>
              <a:t> Программа на объектно-ориентированном языке, решая некоторую задачу, по сути описывает часть мира, относящуюся к этой задаче. Описание действительности в форме системы взаимодействующих объектов естественнее, чем в форме взаимодействующих процедур.</a:t>
            </a:r>
          </a:p>
          <a:p>
            <a:r>
              <a:rPr lang="ru-RU" sz="1200" b="0" i="0" kern="1200" dirty="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17</a:t>
            </a:fld>
            <a:endParaRPr lang="ru-RU"/>
          </a:p>
        </p:txBody>
      </p:sp>
    </p:spTree>
    <p:extLst>
      <p:ext uri="{BB962C8B-B14F-4D97-AF65-F5344CB8AC3E}">
        <p14:creationId xmlns:p14="http://schemas.microsoft.com/office/powerpoint/2010/main" val="371499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Пример написания</a:t>
            </a:r>
            <a:r>
              <a:rPr lang="en-US" dirty="0"/>
              <a:t> </a:t>
            </a:r>
            <a:r>
              <a:rPr lang="ru-RU" dirty="0"/>
              <a:t>программы</a:t>
            </a:r>
            <a:r>
              <a:rPr lang="ru-RU" baseline="0" dirty="0"/>
              <a:t> на языке паскаль и </a:t>
            </a:r>
            <a:r>
              <a:rPr lang="en-US" baseline="0" dirty="0"/>
              <a:t>Java</a:t>
            </a:r>
            <a:r>
              <a:rPr lang="ru-RU" baseline="0" dirty="0"/>
              <a:t> представлен на слайде</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18</a:t>
            </a:fld>
            <a:endParaRPr lang="ru-RU"/>
          </a:p>
        </p:txBody>
      </p:sp>
    </p:spTree>
    <p:extLst>
      <p:ext uri="{BB962C8B-B14F-4D97-AF65-F5344CB8AC3E}">
        <p14:creationId xmlns:p14="http://schemas.microsoft.com/office/powerpoint/2010/main" val="2079146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Графический способ представления алгоритмов является более компактным и наглядным по сравнению со словесным.</a:t>
            </a:r>
          </a:p>
          <a:p>
            <a:pPr algn="just"/>
            <a:r>
              <a:rPr lang="ru-RU" sz="1200" b="1" dirty="0">
                <a:solidFill>
                  <a:srgbClr val="C00000"/>
                </a:solidFill>
                <a:latin typeface="Times New Roman" panose="02020603050405020304" pitchFamily="18" charset="0"/>
                <a:cs typeface="Times New Roman" panose="02020603050405020304" pitchFamily="18" charset="0"/>
              </a:rPr>
              <a:t>Язык блок-схем </a:t>
            </a:r>
            <a:r>
              <a:rPr lang="ru-RU" sz="1200" dirty="0">
                <a:latin typeface="Times New Roman" panose="02020603050405020304" pitchFamily="18" charset="0"/>
                <a:cs typeface="Times New Roman" panose="02020603050405020304" pitchFamily="18" charset="0"/>
              </a:rPr>
              <a:t>– алгоритм изображается как последовательность связанных между собой функциональных блоков, каждый из которых соответствует выполнению одного или нескольких действий.</a:t>
            </a:r>
          </a:p>
        </p:txBody>
      </p:sp>
      <p:sp>
        <p:nvSpPr>
          <p:cNvPr id="4" name="Номер слайда 3"/>
          <p:cNvSpPr>
            <a:spLocks noGrp="1"/>
          </p:cNvSpPr>
          <p:nvPr>
            <p:ph type="sldNum" sz="quarter" idx="10"/>
          </p:nvPr>
        </p:nvSpPr>
        <p:spPr/>
        <p:txBody>
          <a:bodyPr/>
          <a:lstStyle/>
          <a:p>
            <a:fld id="{176A1AF0-F093-4033-9623-BD908645155D}" type="slidenum">
              <a:rPr lang="ru-RU" smtClean="0"/>
              <a:t>19</a:t>
            </a:fld>
            <a:endParaRPr lang="ru-RU"/>
          </a:p>
        </p:txBody>
      </p:sp>
    </p:spTree>
    <p:extLst>
      <p:ext uri="{BB962C8B-B14F-4D97-AF65-F5344CB8AC3E}">
        <p14:creationId xmlns:p14="http://schemas.microsoft.com/office/powerpoint/2010/main" val="321506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457200" indent="-457200" eaLnBrk="1" hangingPunct="1">
              <a:lnSpc>
                <a:spcPct val="150000"/>
              </a:lnSpc>
              <a:buFont typeface="+mj-lt"/>
              <a:buAutoNum type="arabicPeriod"/>
            </a:pPr>
            <a:r>
              <a:rPr lang="ru-RU" sz="1200" b="1" dirty="0">
                <a:latin typeface="Times New Roman" panose="02020603050405020304" pitchFamily="18" charset="0"/>
                <a:cs typeface="Times New Roman" panose="02020603050405020304" pitchFamily="18" charset="0"/>
              </a:rPr>
              <a:t>Принципы обработки информации компьютером</a:t>
            </a:r>
          </a:p>
          <a:p>
            <a:pPr marL="457200" indent="-457200" eaLnBrk="1" hangingPunct="1">
              <a:lnSpc>
                <a:spcPct val="150000"/>
              </a:lnSpc>
              <a:buFont typeface="+mj-lt"/>
              <a:buAutoNum type="arabicPeriod"/>
            </a:pPr>
            <a:r>
              <a:rPr lang="ru-RU" sz="1200" b="1" dirty="0">
                <a:latin typeface="Times New Roman" panose="02020603050405020304" pitchFamily="18" charset="0"/>
                <a:cs typeface="Times New Roman" panose="02020603050405020304" pitchFamily="18" charset="0"/>
              </a:rPr>
              <a:t>Алгоритм, свойства алгоритма. Понятие программы</a:t>
            </a:r>
          </a:p>
          <a:p>
            <a:pPr marL="457200" indent="-457200" eaLnBrk="1" hangingPunct="1">
              <a:lnSpc>
                <a:spcPct val="150000"/>
              </a:lnSpc>
              <a:buFont typeface="+mj-lt"/>
              <a:buAutoNum type="arabicPeriod"/>
            </a:pPr>
            <a:r>
              <a:rPr lang="ru-RU" sz="1200" b="1" dirty="0">
                <a:latin typeface="Times New Roman" panose="02020603050405020304" pitchFamily="18" charset="0"/>
                <a:cs typeface="Times New Roman" panose="02020603050405020304" pitchFamily="18" charset="0"/>
              </a:rPr>
              <a:t>Формы представления алгоритмов</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2</a:t>
            </a:fld>
            <a:endParaRPr lang="ru-RU"/>
          </a:p>
        </p:txBody>
      </p:sp>
    </p:spTree>
    <p:extLst>
      <p:ext uri="{BB962C8B-B14F-4D97-AF65-F5344CB8AC3E}">
        <p14:creationId xmlns:p14="http://schemas.microsoft.com/office/powerpoint/2010/main" val="2622862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В блок-схеме каждому типу действий (вводу исходных данных, вычислению значений выражений, проверке условий, управлению повторением действий, окончанию обработки и т.п.) соответствует геометрическая фигура, представленная в виде </a:t>
            </a:r>
            <a:r>
              <a:rPr lang="ru-RU" sz="1200" b="1" i="0" kern="1200" dirty="0">
                <a:solidFill>
                  <a:schemeClr val="tx1"/>
                </a:solidFill>
                <a:effectLst/>
                <a:latin typeface="+mn-lt"/>
                <a:ea typeface="+mn-ea"/>
                <a:cs typeface="+mn-cs"/>
              </a:rPr>
              <a:t>блочного символа</a:t>
            </a:r>
            <a:r>
              <a:rPr lang="ru-RU" sz="1200" b="0" i="0" kern="1200" dirty="0">
                <a:solidFill>
                  <a:schemeClr val="tx1"/>
                </a:solidFill>
                <a:effectLst/>
                <a:latin typeface="+mn-lt"/>
                <a:ea typeface="+mn-ea"/>
                <a:cs typeface="+mn-cs"/>
              </a:rPr>
              <a:t>. Блочные символы соединяются </a:t>
            </a:r>
            <a:r>
              <a:rPr lang="ru-RU" sz="1200" b="1" i="0" kern="1200" dirty="0">
                <a:solidFill>
                  <a:schemeClr val="tx1"/>
                </a:solidFill>
                <a:effectLst/>
                <a:latin typeface="+mn-lt"/>
                <a:ea typeface="+mn-ea"/>
                <a:cs typeface="+mn-cs"/>
              </a:rPr>
              <a:t>линиями переходов</a:t>
            </a:r>
            <a:r>
              <a:rPr lang="ru-RU" sz="1200" b="0" i="0" kern="1200" dirty="0">
                <a:solidFill>
                  <a:schemeClr val="tx1"/>
                </a:solidFill>
                <a:effectLst/>
                <a:latin typeface="+mn-lt"/>
                <a:ea typeface="+mn-ea"/>
                <a:cs typeface="+mn-cs"/>
              </a:rPr>
              <a:t>, определяющими очередность выполнения действий. В таблице приведены наиболее часто употребляемые символы.</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20</a:t>
            </a:fld>
            <a:endParaRPr lang="ru-RU"/>
          </a:p>
        </p:txBody>
      </p:sp>
    </p:spTree>
    <p:extLst>
      <p:ext uri="{BB962C8B-B14F-4D97-AF65-F5344CB8AC3E}">
        <p14:creationId xmlns:p14="http://schemas.microsoft.com/office/powerpoint/2010/main" val="2428668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21</a:t>
            </a:fld>
            <a:endParaRPr lang="ru-RU"/>
          </a:p>
        </p:txBody>
      </p:sp>
    </p:spTree>
    <p:extLst>
      <p:ext uri="{BB962C8B-B14F-4D97-AF65-F5344CB8AC3E}">
        <p14:creationId xmlns:p14="http://schemas.microsoft.com/office/powerpoint/2010/main" val="202506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hangingPunct="0"/>
            <a:r>
              <a:rPr lang="ru-RU" sz="1200" b="0" i="0" kern="1200" dirty="0">
                <a:solidFill>
                  <a:schemeClr val="tx1"/>
                </a:solidFill>
                <a:effectLst/>
                <a:latin typeface="+mn-lt"/>
                <a:ea typeface="+mn-ea"/>
                <a:cs typeface="+mn-cs"/>
              </a:rPr>
              <a:t>В 1969 году известным голландским ученым - программистом Э. В. </a:t>
            </a:r>
            <a:r>
              <a:rPr lang="ru-RU" sz="1200" b="0" i="0" kern="1200" dirty="0" err="1">
                <a:solidFill>
                  <a:schemeClr val="tx1"/>
                </a:solidFill>
                <a:effectLst/>
                <a:latin typeface="+mn-lt"/>
                <a:ea typeface="+mn-ea"/>
                <a:cs typeface="+mn-cs"/>
              </a:rPr>
              <a:t>Дейкстрой</a:t>
            </a:r>
            <a:r>
              <a:rPr lang="ru-RU" sz="1200" b="0" i="0" kern="1200" dirty="0">
                <a:solidFill>
                  <a:schemeClr val="tx1"/>
                </a:solidFill>
                <a:effectLst/>
                <a:latin typeface="+mn-lt"/>
                <a:ea typeface="+mn-ea"/>
                <a:cs typeface="+mn-cs"/>
              </a:rPr>
              <a:t> было доказано, что </a:t>
            </a:r>
            <a:r>
              <a:rPr lang="ru-RU" sz="1200" b="1" i="0" kern="1200" dirty="0">
                <a:solidFill>
                  <a:schemeClr val="tx1"/>
                </a:solidFill>
                <a:effectLst/>
                <a:latin typeface="+mn-lt"/>
                <a:ea typeface="+mn-ea"/>
                <a:cs typeface="+mn-cs"/>
              </a:rPr>
              <a:t>алгоритм для решения любой логической задачи можно составить только из структур следование, ветвление, цикл</a:t>
            </a:r>
            <a:r>
              <a:rPr lang="ru-RU" sz="1200" b="0" i="0" kern="1200" dirty="0">
                <a:solidFill>
                  <a:schemeClr val="tx1"/>
                </a:solidFill>
                <a:effectLst/>
                <a:latin typeface="+mn-lt"/>
                <a:ea typeface="+mn-ea"/>
                <a:cs typeface="+mn-cs"/>
              </a:rPr>
              <a:t>. Их называют </a:t>
            </a:r>
            <a:r>
              <a:rPr lang="ru-RU" sz="1200" b="1" i="0" kern="1200" dirty="0">
                <a:solidFill>
                  <a:schemeClr val="tx1"/>
                </a:solidFill>
                <a:effectLst/>
                <a:latin typeface="+mn-lt"/>
                <a:ea typeface="+mn-ea"/>
                <a:cs typeface="+mn-cs"/>
              </a:rPr>
              <a:t>базовыми алгоритмическими структурами</a:t>
            </a:r>
            <a:r>
              <a:rPr lang="ru-RU" sz="1200" b="0" i="0" kern="1200" dirty="0">
                <a:solidFill>
                  <a:schemeClr val="tx1"/>
                </a:solidFill>
                <a:effectLst/>
                <a:latin typeface="+mn-lt"/>
                <a:ea typeface="+mn-ea"/>
                <a:cs typeface="+mn-cs"/>
              </a:rPr>
              <a:t>. Методика программирования, основанная на этой теореме, называется </a:t>
            </a:r>
            <a:r>
              <a:rPr lang="ru-RU" sz="1200" b="1" i="1" kern="1200" dirty="0">
                <a:solidFill>
                  <a:schemeClr val="tx1"/>
                </a:solidFill>
                <a:effectLst/>
                <a:latin typeface="+mn-lt"/>
                <a:ea typeface="+mn-ea"/>
                <a:cs typeface="+mn-cs"/>
              </a:rPr>
              <a:t>структурным программированием</a:t>
            </a:r>
            <a:r>
              <a:rPr lang="ru-RU" sz="1200" b="0" i="0" kern="1200" dirty="0">
                <a:solidFill>
                  <a:schemeClr val="tx1"/>
                </a:solidFill>
                <a:effectLst/>
                <a:latin typeface="+mn-lt"/>
                <a:ea typeface="+mn-ea"/>
                <a:cs typeface="+mn-cs"/>
              </a:rPr>
              <a:t>.</a:t>
            </a:r>
          </a:p>
          <a:p>
            <a:pPr hangingPunct="0"/>
            <a:r>
              <a:rPr lang="ru-RU" sz="1200" kern="1200" dirty="0">
                <a:solidFill>
                  <a:schemeClr val="tx1"/>
                </a:solidFill>
                <a:effectLst/>
                <a:latin typeface="+mn-lt"/>
                <a:ea typeface="+mn-ea"/>
                <a:cs typeface="+mn-cs"/>
              </a:rPr>
              <a:t>Тип алгоритма определяется характером решаемой (в соответствии с его командами) задачи.</a:t>
            </a:r>
          </a:p>
          <a:p>
            <a:pPr hangingPunct="0"/>
            <a:r>
              <a:rPr lang="ru-RU" sz="1200" i="1" kern="1200" dirty="0">
                <a:solidFill>
                  <a:schemeClr val="tx1"/>
                </a:solidFill>
                <a:effectLst/>
                <a:latin typeface="+mn-lt"/>
                <a:ea typeface="+mn-ea"/>
                <a:cs typeface="+mn-cs"/>
              </a:rPr>
              <a:t>Типовые конструкции алгоритмов:</a:t>
            </a:r>
            <a:endParaRPr lang="ru-RU" sz="1200" kern="1200" dirty="0">
              <a:solidFill>
                <a:schemeClr val="tx1"/>
              </a:solidFill>
              <a:effectLst/>
              <a:latin typeface="+mn-lt"/>
              <a:ea typeface="+mn-ea"/>
              <a:cs typeface="+mn-cs"/>
            </a:endParaRPr>
          </a:p>
          <a:p>
            <a:pPr lvl="0" hangingPunct="0"/>
            <a:r>
              <a:rPr lang="ru-RU" sz="1200" kern="1200" dirty="0">
                <a:solidFill>
                  <a:schemeClr val="tx1"/>
                </a:solidFill>
                <a:effectLst/>
                <a:latin typeface="+mn-lt"/>
                <a:ea typeface="+mn-ea"/>
                <a:cs typeface="+mn-cs"/>
              </a:rPr>
              <a:t>Линейная.</a:t>
            </a:r>
          </a:p>
          <a:p>
            <a:pPr lvl="0" hangingPunct="0"/>
            <a:r>
              <a:rPr lang="ru-RU" sz="1200" kern="1200" dirty="0">
                <a:solidFill>
                  <a:schemeClr val="tx1"/>
                </a:solidFill>
                <a:effectLst/>
                <a:latin typeface="+mn-lt"/>
                <a:ea typeface="+mn-ea"/>
                <a:cs typeface="+mn-cs"/>
              </a:rPr>
              <a:t>Циклическая.</a:t>
            </a:r>
          </a:p>
          <a:p>
            <a:pPr lvl="0" hangingPunct="0"/>
            <a:r>
              <a:rPr lang="ru-RU" sz="1200" kern="1200" dirty="0">
                <a:solidFill>
                  <a:schemeClr val="tx1"/>
                </a:solidFill>
                <a:effectLst/>
                <a:latin typeface="+mn-lt"/>
                <a:ea typeface="+mn-ea"/>
                <a:cs typeface="+mn-cs"/>
              </a:rPr>
              <a:t>Разветвляющаяся.</a:t>
            </a:r>
          </a:p>
          <a:p>
            <a:r>
              <a:rPr lang="ru-RU" dirty="0"/>
              <a:t>Рассмотрим</a:t>
            </a:r>
            <a:r>
              <a:rPr lang="ru-RU" baseline="0" dirty="0"/>
              <a:t> более подробно основные алгоритмические структуры</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22</a:t>
            </a:fld>
            <a:endParaRPr lang="ru-RU"/>
          </a:p>
        </p:txBody>
      </p:sp>
    </p:spTree>
    <p:extLst>
      <p:ext uri="{BB962C8B-B14F-4D97-AF65-F5344CB8AC3E}">
        <p14:creationId xmlns:p14="http://schemas.microsoft.com/office/powerpoint/2010/main" val="1997104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latin typeface="Times New Roman" pitchFamily="18" charset="0"/>
              </a:rPr>
              <a:t>Линейный (последовательный) алгоритм- </a:t>
            </a:r>
            <a:r>
              <a:rPr lang="ru-RU" sz="1200" dirty="0">
                <a:latin typeface="Times New Roman" pitchFamily="18" charset="0"/>
              </a:rPr>
              <a:t>описание действий, которые выполняются однократно в заданном порядке.</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23</a:t>
            </a:fld>
            <a:endParaRPr lang="ru-RU"/>
          </a:p>
        </p:txBody>
      </p:sp>
    </p:spTree>
    <p:extLst>
      <p:ext uri="{BB962C8B-B14F-4D97-AF65-F5344CB8AC3E}">
        <p14:creationId xmlns:p14="http://schemas.microsoft.com/office/powerpoint/2010/main" val="4080690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FF0000"/>
                </a:solidFill>
                <a:latin typeface="Times New Roman" panose="02020603050405020304" pitchFamily="18" charset="0"/>
                <a:cs typeface="Times New Roman" panose="02020603050405020304" pitchFamily="18" charset="0"/>
              </a:rPr>
              <a:t>Разветвляющийся алгоритм-</a:t>
            </a:r>
            <a:r>
              <a:rPr lang="ru-RU" sz="1200" dirty="0">
                <a:latin typeface="Times New Roman" panose="02020603050405020304" pitchFamily="18" charset="0"/>
                <a:cs typeface="Times New Roman" panose="02020603050405020304" pitchFamily="18" charset="0"/>
              </a:rPr>
              <a:t> алгоритм, в котором та или иная серия команд выполняется в зависимости от истинности условия.</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24</a:t>
            </a:fld>
            <a:endParaRPr lang="ru-RU"/>
          </a:p>
        </p:txBody>
      </p:sp>
    </p:spTree>
    <p:extLst>
      <p:ext uri="{BB962C8B-B14F-4D97-AF65-F5344CB8AC3E}">
        <p14:creationId xmlns:p14="http://schemas.microsoft.com/office/powerpoint/2010/main" val="627667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rPr>
              <a:t>Условия - выражение, находящееся между словом </a:t>
            </a:r>
            <a:r>
              <a:rPr lang="ru-RU" sz="1200" dirty="0">
                <a:solidFill>
                  <a:srgbClr val="FF0000"/>
                </a:solidFill>
                <a:effectLst>
                  <a:outerShdw blurRad="38100" dist="38100" dir="2700000" algn="tl">
                    <a:srgbClr val="C0C0C0"/>
                  </a:outerShdw>
                </a:effectLst>
                <a:latin typeface="Times New Roman" pitchFamily="18" charset="0"/>
              </a:rPr>
              <a:t>«если»</a:t>
            </a:r>
            <a:r>
              <a:rPr lang="ru-RU" sz="1200" dirty="0">
                <a:latin typeface="Times New Roman" pitchFamily="18" charset="0"/>
              </a:rPr>
              <a:t> и словом </a:t>
            </a:r>
            <a:r>
              <a:rPr lang="ru-RU" sz="1200" dirty="0">
                <a:solidFill>
                  <a:srgbClr val="FF0000"/>
                </a:solidFill>
                <a:effectLst>
                  <a:outerShdw blurRad="38100" dist="38100" dir="2700000" algn="tl">
                    <a:srgbClr val="C0C0C0"/>
                  </a:outerShdw>
                </a:effectLst>
                <a:latin typeface="Times New Roman" pitchFamily="18" charset="0"/>
              </a:rPr>
              <a:t>«то»</a:t>
            </a:r>
            <a:r>
              <a:rPr lang="ru-RU" sz="1200" dirty="0">
                <a:latin typeface="Times New Roman" pitchFamily="18" charset="0"/>
              </a:rPr>
              <a:t> и принимающее значение «истина» или «ложь».</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25</a:t>
            </a:fld>
            <a:endParaRPr lang="ru-RU"/>
          </a:p>
        </p:txBody>
      </p:sp>
    </p:spTree>
    <p:extLst>
      <p:ext uri="{BB962C8B-B14F-4D97-AF65-F5344CB8AC3E}">
        <p14:creationId xmlns:p14="http://schemas.microsoft.com/office/powerpoint/2010/main" val="2351866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eaLnBrk="0" hangingPunct="0">
              <a:spcBef>
                <a:spcPct val="50000"/>
              </a:spcBef>
              <a:defRPr/>
            </a:pPr>
            <a:r>
              <a:rPr lang="ru-RU" sz="1200" dirty="0">
                <a:solidFill>
                  <a:srgbClr val="FF0000"/>
                </a:solidFill>
                <a:latin typeface="Times New Roman" pitchFamily="18" charset="0"/>
              </a:rPr>
              <a:t>Полная форма-</a:t>
            </a:r>
            <a:r>
              <a:rPr lang="ru-RU" sz="1200" dirty="0">
                <a:latin typeface="Times New Roman" pitchFamily="18" charset="0"/>
              </a:rPr>
              <a:t> Если билет стоит не больше 100 руб., то купить билет и занять своё место в зале, иначе (если стоимость билета больше 100 </a:t>
            </a:r>
            <a:r>
              <a:rPr lang="ru-RU" sz="1200" dirty="0" err="1">
                <a:latin typeface="Times New Roman" pitchFamily="18" charset="0"/>
              </a:rPr>
              <a:t>руб</a:t>
            </a:r>
            <a:r>
              <a:rPr lang="ru-RU" sz="1200" dirty="0">
                <a:latin typeface="Times New Roman" pitchFamily="18" charset="0"/>
              </a:rPr>
              <a:t>) вернуться домой.</a:t>
            </a:r>
          </a:p>
          <a:p>
            <a:pPr algn="just" eaLnBrk="0" hangingPunct="0">
              <a:spcBef>
                <a:spcPct val="50000"/>
              </a:spcBef>
              <a:defRPr/>
            </a:pPr>
            <a:r>
              <a:rPr lang="ru-RU" sz="1200" dirty="0">
                <a:solidFill>
                  <a:srgbClr val="FF0000"/>
                </a:solidFill>
                <a:latin typeface="Times New Roman" pitchFamily="18" charset="0"/>
              </a:rPr>
              <a:t>Неполная форма</a:t>
            </a:r>
            <a:r>
              <a:rPr lang="ru-RU" sz="1200" dirty="0">
                <a:latin typeface="Times New Roman" pitchFamily="18" charset="0"/>
              </a:rPr>
              <a:t> -Если бензин на исходе, то заехать на ближайшую автозаправочную станцию.</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26</a:t>
            </a:fld>
            <a:endParaRPr lang="ru-RU"/>
          </a:p>
        </p:txBody>
      </p:sp>
    </p:spTree>
    <p:extLst>
      <p:ext uri="{BB962C8B-B14F-4D97-AF65-F5344CB8AC3E}">
        <p14:creationId xmlns:p14="http://schemas.microsoft.com/office/powerpoint/2010/main" val="4027019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mn-lt"/>
                <a:ea typeface="+mn-ea"/>
                <a:cs typeface="+mn-cs"/>
              </a:rPr>
              <a:t>Алгоритмы решения многих задач являются циклическими, т. е. для достижения результата определенная последовательность действий должна быть выполнена несколько раз</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FF0000"/>
                </a:solidFill>
                <a:latin typeface="Times New Roman" pitchFamily="18" charset="0"/>
              </a:rPr>
              <a:t>Циклом</a:t>
            </a:r>
            <a:r>
              <a:rPr lang="ru-RU" sz="1200" b="1" dirty="0">
                <a:latin typeface="Times New Roman" pitchFamily="18" charset="0"/>
              </a:rPr>
              <a:t> </a:t>
            </a:r>
            <a:r>
              <a:rPr lang="ru-RU" sz="1200" dirty="0">
                <a:latin typeface="Times New Roman" pitchFamily="18" charset="0"/>
              </a:rPr>
              <a:t>(повтором) называется такая форма организации действий, при которой одна и та же </a:t>
            </a:r>
            <a:r>
              <a:rPr lang="ru-RU" sz="1200" dirty="0">
                <a:solidFill>
                  <a:srgbClr val="FF0000"/>
                </a:solidFill>
                <a:latin typeface="Times New Roman" pitchFamily="18" charset="0"/>
              </a:rPr>
              <a:t>последовательность действий</a:t>
            </a:r>
            <a:r>
              <a:rPr lang="ru-RU" sz="1200" dirty="0">
                <a:latin typeface="Times New Roman" pitchFamily="18" charset="0"/>
              </a:rPr>
              <a:t> совершается </a:t>
            </a:r>
            <a:r>
              <a:rPr lang="ru-RU" sz="1200" dirty="0">
                <a:solidFill>
                  <a:srgbClr val="FF0000"/>
                </a:solidFill>
                <a:latin typeface="Times New Roman" pitchFamily="18" charset="0"/>
              </a:rPr>
              <a:t>несколько раз</a:t>
            </a:r>
            <a:r>
              <a:rPr lang="ru-RU" sz="1200" dirty="0">
                <a:latin typeface="Times New Roman" pitchFamily="18" charset="0"/>
              </a:rPr>
              <a:t> до тех пор, пока выполняется некоторое условие.</a:t>
            </a:r>
            <a:endParaRPr lang="ru-RU" sz="1200" b="1" dirty="0">
              <a:latin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27</a:t>
            </a:fld>
            <a:endParaRPr lang="ru-RU"/>
          </a:p>
        </p:txBody>
      </p:sp>
    </p:spTree>
    <p:extLst>
      <p:ext uri="{BB962C8B-B14F-4D97-AF65-F5344CB8AC3E}">
        <p14:creationId xmlns:p14="http://schemas.microsoft.com/office/powerpoint/2010/main" val="13873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FF0000"/>
                </a:solidFill>
                <a:latin typeface="Times New Roman" panose="02020603050405020304" pitchFamily="18" charset="0"/>
                <a:cs typeface="Times New Roman" panose="02020603050405020304" pitchFamily="18" charset="0"/>
              </a:rPr>
              <a:t>Выделяют три вида циклов:</a:t>
            </a:r>
            <a:br>
              <a:rPr lang="ru-RU" sz="1200" b="1" dirty="0">
                <a:solidFill>
                  <a:srgbClr val="FF0000"/>
                </a:solidFill>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С определенным числом повторений</a:t>
            </a:r>
          </a:p>
          <a:p>
            <a:pPr>
              <a:defRPr/>
            </a:pPr>
            <a:r>
              <a:rPr lang="ru-RU" dirty="0">
                <a:latin typeface="Times New Roman" panose="02020603050405020304" pitchFamily="18" charset="0"/>
                <a:cs typeface="Times New Roman" panose="02020603050405020304" pitchFamily="18" charset="0"/>
              </a:rPr>
              <a:t>Цикл с предусловием</a:t>
            </a:r>
          </a:p>
          <a:p>
            <a:pPr algn="ctr">
              <a:defRPr/>
            </a:pPr>
            <a:r>
              <a:rPr lang="ru-RU" b="1" dirty="0">
                <a:solidFill>
                  <a:srgbClr val="FF0000"/>
                </a:solidFill>
                <a:latin typeface="Times New Roman" panose="02020603050405020304" pitchFamily="18" charset="0"/>
                <a:cs typeface="Times New Roman" panose="02020603050405020304" pitchFamily="18" charset="0"/>
              </a:rPr>
              <a:t>«Пока»</a:t>
            </a:r>
          </a:p>
          <a:p>
            <a:pPr>
              <a:defRPr/>
            </a:pPr>
            <a:r>
              <a:rPr lang="ru-RU" dirty="0">
                <a:latin typeface="Times New Roman" panose="02020603050405020304" pitchFamily="18" charset="0"/>
                <a:cs typeface="Times New Roman" panose="02020603050405020304" pitchFamily="18" charset="0"/>
              </a:rPr>
              <a:t>Цикл с постусловием</a:t>
            </a:r>
          </a:p>
          <a:p>
            <a:pPr algn="ctr">
              <a:defRPr/>
            </a:pPr>
            <a:r>
              <a:rPr lang="ru-RU" b="1" dirty="0">
                <a:solidFill>
                  <a:srgbClr val="FF0000"/>
                </a:solidFill>
                <a:latin typeface="Times New Roman" panose="02020603050405020304" pitchFamily="18" charset="0"/>
                <a:cs typeface="Times New Roman" panose="02020603050405020304" pitchFamily="18" charset="0"/>
              </a:rPr>
              <a:t>«До»</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28</a:t>
            </a:fld>
            <a:endParaRPr lang="ru-RU"/>
          </a:p>
        </p:txBody>
      </p:sp>
    </p:spTree>
    <p:extLst>
      <p:ext uri="{BB962C8B-B14F-4D97-AF65-F5344CB8AC3E}">
        <p14:creationId xmlns:p14="http://schemas.microsoft.com/office/powerpoint/2010/main" val="714297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 цикл с предусловием: </a:t>
            </a:r>
            <a:r>
              <a:rPr lang="ru-RU" sz="1200" b="1" i="0" kern="1200" dirty="0">
                <a:solidFill>
                  <a:schemeClr val="tx1"/>
                </a:solidFill>
                <a:effectLst/>
                <a:latin typeface="+mn-lt"/>
                <a:ea typeface="+mn-ea"/>
                <a:cs typeface="+mn-cs"/>
              </a:rPr>
              <a:t>цикл-пока</a:t>
            </a:r>
          </a:p>
          <a:p>
            <a:r>
              <a:rPr lang="ru-RU" sz="1200" b="0" i="0" kern="1200" dirty="0">
                <a:solidFill>
                  <a:schemeClr val="tx1"/>
                </a:solidFill>
                <a:effectLst/>
                <a:latin typeface="+mn-lt"/>
                <a:ea typeface="+mn-ea"/>
                <a:cs typeface="+mn-cs"/>
              </a:rPr>
              <a:t>Пока условие истинно, выполняется серия, образующая тело цикла.</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29</a:t>
            </a:fld>
            <a:endParaRPr lang="ru-RU"/>
          </a:p>
        </p:txBody>
      </p:sp>
    </p:spTree>
    <p:extLst>
      <p:ext uri="{BB962C8B-B14F-4D97-AF65-F5344CB8AC3E}">
        <p14:creationId xmlns:p14="http://schemas.microsoft.com/office/powerpoint/2010/main" val="60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Принципы обработки информации компьютером</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3</a:t>
            </a:fld>
            <a:endParaRPr lang="ru-RU"/>
          </a:p>
        </p:txBody>
      </p:sp>
    </p:spTree>
    <p:extLst>
      <p:ext uri="{BB962C8B-B14F-4D97-AF65-F5344CB8AC3E}">
        <p14:creationId xmlns:p14="http://schemas.microsoft.com/office/powerpoint/2010/main" val="733680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Второй тип циклической структуры — цикл с постусловием: </a:t>
            </a:r>
            <a:r>
              <a:rPr lang="ru-RU" sz="1200" b="1" i="0" kern="1200" dirty="0">
                <a:solidFill>
                  <a:schemeClr val="tx1"/>
                </a:solidFill>
                <a:effectLst/>
                <a:latin typeface="+mn-lt"/>
                <a:ea typeface="+mn-ea"/>
                <a:cs typeface="+mn-cs"/>
              </a:rPr>
              <a:t>цикл-до</a:t>
            </a:r>
          </a:p>
          <a:p>
            <a:r>
              <a:rPr lang="ru-RU" sz="1200" b="0" i="0" kern="1200" dirty="0">
                <a:solidFill>
                  <a:schemeClr val="tx1"/>
                </a:solidFill>
                <a:effectLst/>
                <a:latin typeface="+mn-lt"/>
                <a:ea typeface="+mn-ea"/>
                <a:cs typeface="+mn-cs"/>
              </a:rPr>
              <a:t>Здесь тело цикла предшествует условию цикла. Тело цикла повторяет свое выполнение, если условие ложно. Повторение прекращается, когда условие становится истинным.</a:t>
            </a:r>
          </a:p>
          <a:p>
            <a:r>
              <a:rPr lang="ru-RU" sz="1200" b="0" i="0" kern="1200" dirty="0">
                <a:solidFill>
                  <a:schemeClr val="tx1"/>
                </a:solidFill>
                <a:effectLst/>
                <a:latin typeface="+mn-lt"/>
                <a:ea typeface="+mn-ea"/>
                <a:cs typeface="+mn-cs"/>
              </a:rPr>
              <a:t>Теоретически необходимым и достаточным является лишь первый тип цикла — цикл с предусловием. Любой циклический алгоритм можно построить с его помощью. Это более общий вариант цикла, чем цикл-до. В самом деле, тело цикла-до хотя бы один раз обязательно выполнится, так как проверка условия происходит после завершения его выполнения. А для цикла-пока возможен такой вариант, когда тело цикла не выполнится ни разу. Поэтому в любом языке программирования можно было бы ограничиться только циклом-пока. Однако в ряде случаев применение цикла-до оказывается более удобным, и поэтому он используется.</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30</a:t>
            </a:fld>
            <a:endParaRPr lang="ru-RU"/>
          </a:p>
        </p:txBody>
      </p:sp>
    </p:spTree>
    <p:extLst>
      <p:ext uri="{BB962C8B-B14F-4D97-AF65-F5344CB8AC3E}">
        <p14:creationId xmlns:p14="http://schemas.microsoft.com/office/powerpoint/2010/main" val="2413766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Цикл с параметром счетчик </a:t>
            </a:r>
            <a:endParaRPr lang="ru-RU" sz="1200" b="1"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Этот </a:t>
            </a:r>
            <a:r>
              <a:rPr lang="ru-RU" sz="1200" b="1" i="0" kern="1200" dirty="0">
                <a:solidFill>
                  <a:schemeClr val="tx1"/>
                </a:solidFill>
                <a:effectLst/>
                <a:latin typeface="+mn-lt"/>
                <a:ea typeface="+mn-ea"/>
                <a:cs typeface="+mn-cs"/>
              </a:rPr>
              <a:t>цикл</a:t>
            </a:r>
            <a:r>
              <a:rPr lang="ru-RU" sz="1200" b="0" i="0" kern="1200" dirty="0">
                <a:solidFill>
                  <a:schemeClr val="tx1"/>
                </a:solidFill>
                <a:effectLst/>
                <a:latin typeface="+mn-lt"/>
                <a:ea typeface="+mn-ea"/>
                <a:cs typeface="+mn-cs"/>
              </a:rPr>
              <a:t> используется в том случае, если некоторую последовательность действий надо выполнить несколько раз и известно число повторений. Тело </a:t>
            </a:r>
            <a:r>
              <a:rPr lang="ru-RU" sz="1200" b="1" i="0" kern="1200" dirty="0">
                <a:solidFill>
                  <a:schemeClr val="tx1"/>
                </a:solidFill>
                <a:effectLst/>
                <a:latin typeface="+mn-lt"/>
                <a:ea typeface="+mn-ea"/>
                <a:cs typeface="+mn-cs"/>
              </a:rPr>
              <a:t>цикла</a:t>
            </a:r>
            <a:r>
              <a:rPr lang="ru-RU" sz="1200" b="0" i="0" kern="1200" dirty="0">
                <a:solidFill>
                  <a:schemeClr val="tx1"/>
                </a:solidFill>
                <a:effectLst/>
                <a:latin typeface="+mn-lt"/>
                <a:ea typeface="+mn-ea"/>
                <a:cs typeface="+mn-cs"/>
              </a:rPr>
              <a:t> будет выполняться заданное (заранее известное) число раз: 10, 20,100, n раз – это указывается в условии задачи.</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31</a:t>
            </a:fld>
            <a:endParaRPr lang="ru-RU"/>
          </a:p>
        </p:txBody>
      </p:sp>
    </p:spTree>
    <p:extLst>
      <p:ext uri="{BB962C8B-B14F-4D97-AF65-F5344CB8AC3E}">
        <p14:creationId xmlns:p14="http://schemas.microsoft.com/office/powerpoint/2010/main" val="3099106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32</a:t>
            </a:fld>
            <a:endParaRPr lang="ru-RU"/>
          </a:p>
        </p:txBody>
      </p:sp>
    </p:spTree>
    <p:extLst>
      <p:ext uri="{BB962C8B-B14F-4D97-AF65-F5344CB8AC3E}">
        <p14:creationId xmlns:p14="http://schemas.microsoft.com/office/powerpoint/2010/main" val="381347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Сложный алгоритм состоит из соединенных между собой базовых структур. Соединяться эти структуры могут двумя способами: </a:t>
            </a:r>
            <a:r>
              <a:rPr lang="ru-RU" sz="1200" b="1" i="1" kern="1200" dirty="0">
                <a:solidFill>
                  <a:schemeClr val="tx1"/>
                </a:solidFill>
                <a:effectLst/>
                <a:latin typeface="+mn-lt"/>
                <a:ea typeface="+mn-ea"/>
                <a:cs typeface="+mn-cs"/>
              </a:rPr>
              <a:t>последовательным и вложенным</a:t>
            </a:r>
            <a:r>
              <a:rPr lang="ru-RU" sz="1200" b="0" i="0" kern="1200" dirty="0">
                <a:solidFill>
                  <a:schemeClr val="tx1"/>
                </a:solidFill>
                <a:effectLst/>
                <a:latin typeface="+mn-lt"/>
                <a:ea typeface="+mn-ea"/>
                <a:cs typeface="+mn-cs"/>
              </a:rPr>
              <a:t>.</a:t>
            </a:r>
          </a:p>
          <a:p>
            <a:r>
              <a:rPr lang="ru-RU" sz="1200" b="0" i="0" kern="1200" dirty="0">
                <a:solidFill>
                  <a:schemeClr val="tx1"/>
                </a:solidFill>
                <a:effectLst/>
                <a:latin typeface="+mn-lt"/>
                <a:ea typeface="+mn-ea"/>
                <a:cs typeface="+mn-cs"/>
              </a:rPr>
              <a:t>Если блок, составляющий тело цикла, сам является циклической структурой, то имеют место вложенные циклы. В свою очередь, внутренний цикл может иметь внутри себя еще один цикл и т. д. В связи с этим </a:t>
            </a:r>
            <a:r>
              <a:rPr lang="ru-RU" sz="1200" b="1" i="1" kern="1200" dirty="0">
                <a:solidFill>
                  <a:schemeClr val="tx1"/>
                </a:solidFill>
                <a:effectLst/>
                <a:latin typeface="+mn-lt"/>
                <a:ea typeface="+mn-ea"/>
                <a:cs typeface="+mn-cs"/>
              </a:rPr>
              <a:t>вводится представление о глубине вложенности циклов</a:t>
            </a:r>
            <a:r>
              <a:rPr lang="ru-RU" sz="1200" b="0" i="0" kern="1200" dirty="0">
                <a:solidFill>
                  <a:schemeClr val="tx1"/>
                </a:solidFill>
                <a:effectLst/>
                <a:latin typeface="+mn-lt"/>
                <a:ea typeface="+mn-ea"/>
                <a:cs typeface="+mn-cs"/>
              </a:rPr>
              <a:t>. Точно так же и ветвления могут быть вложенными друг в друга.</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33</a:t>
            </a:fld>
            <a:endParaRPr lang="ru-RU"/>
          </a:p>
        </p:txBody>
      </p:sp>
    </p:spTree>
    <p:extLst>
      <p:ext uri="{BB962C8B-B14F-4D97-AF65-F5344CB8AC3E}">
        <p14:creationId xmlns:p14="http://schemas.microsoft.com/office/powerpoint/2010/main" val="4055178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Дружелюбный русский алгоритмический язык, который обеспечивает наглядность</a:t>
            </a:r>
            <a:r>
              <a:rPr lang="ru-RU" sz="1200" dirty="0">
                <a:solidFill>
                  <a:schemeClr val="tx1"/>
                </a:solidFill>
                <a:latin typeface="Times New Roman" panose="02020603050405020304" pitchFamily="18" charset="0"/>
                <a:cs typeface="Times New Roman" panose="02020603050405020304" pitchFamily="18" charset="0"/>
              </a:rPr>
              <a:t> (сокр. ДРАКОН) —визуальный алгоритмический язык программирования и моделирования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latin typeface="Times New Roman" panose="02020603050405020304" pitchFamily="18" charset="0"/>
                <a:cs typeface="Times New Roman" panose="02020603050405020304" pitchFamily="18" charset="0"/>
              </a:rPr>
              <a:t>Принцип схемы: </a:t>
            </a:r>
            <a:r>
              <a:rPr lang="ru-RU" sz="1200" b="1" dirty="0">
                <a:latin typeface="Times New Roman" panose="02020603050405020304" pitchFamily="18" charset="0"/>
                <a:cs typeface="Times New Roman" panose="02020603050405020304" pitchFamily="18" charset="0"/>
              </a:rPr>
              <a:t>Посмотрел  - и сразу понял!</a:t>
            </a:r>
          </a:p>
          <a:p>
            <a:r>
              <a:rPr lang="ru-RU" sz="1200" b="0" i="0" kern="1200" dirty="0">
                <a:solidFill>
                  <a:schemeClr val="tx1"/>
                </a:solidFill>
                <a:effectLst/>
                <a:latin typeface="+mn-lt"/>
                <a:ea typeface="+mn-ea"/>
                <a:cs typeface="+mn-cs"/>
              </a:rPr>
              <a:t>Правила языка ДРАКОН по созданию диаграмм разрабатывались с учётом требований </a:t>
            </a:r>
            <a:r>
              <a:rPr lang="ru-RU" sz="1200" b="0" i="0" u="none" strike="noStrike" kern="1200" dirty="0">
                <a:solidFill>
                  <a:schemeClr val="tx1"/>
                </a:solidFill>
                <a:effectLst/>
                <a:latin typeface="+mn-lt"/>
                <a:ea typeface="+mn-ea"/>
                <a:cs typeface="+mn-cs"/>
                <a:hlinkClick r:id="rId3" tooltip="Эргономика"/>
              </a:rPr>
              <a:t>эргономики</a:t>
            </a:r>
            <a:r>
              <a:rPr lang="ru-RU" sz="1200" b="0" i="0" kern="1200" dirty="0">
                <a:solidFill>
                  <a:schemeClr val="tx1"/>
                </a:solidFill>
                <a:effectLst/>
                <a:latin typeface="+mn-lt"/>
                <a:ea typeface="+mn-ea"/>
                <a:cs typeface="+mn-cs"/>
              </a:rPr>
              <a:t>, то есть изначально оптимизированы для </a:t>
            </a:r>
            <a:r>
              <a:rPr lang="ru-RU" sz="1200" b="0" i="0" u="none" strike="noStrike" kern="1200" dirty="0">
                <a:solidFill>
                  <a:schemeClr val="tx1"/>
                </a:solidFill>
                <a:effectLst/>
                <a:latin typeface="+mn-lt"/>
                <a:ea typeface="+mn-ea"/>
                <a:cs typeface="+mn-cs"/>
                <a:hlinkClick r:id="rId4" tooltip="Восприятие"/>
              </a:rPr>
              <a:t>восприятия</a:t>
            </a:r>
            <a:r>
              <a:rPr lang="ru-RU" sz="1200" b="0" i="0" kern="1200" dirty="0">
                <a:solidFill>
                  <a:schemeClr val="tx1"/>
                </a:solidFill>
                <a:effectLst/>
                <a:latin typeface="+mn-lt"/>
                <a:ea typeface="+mn-ea"/>
                <a:cs typeface="+mn-cs"/>
              </a:rPr>
              <a:t> алгоритмов человеком с использованием технологий компьютерной графики. При этом, данный язык рассчитан на создание программ, которые можно было бы просматривать как модели, содержащие код на текстовом языке.</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34</a:t>
            </a:fld>
            <a:endParaRPr lang="ru-RU"/>
          </a:p>
        </p:txBody>
      </p:sp>
    </p:spTree>
    <p:extLst>
      <p:ext uri="{BB962C8B-B14F-4D97-AF65-F5344CB8AC3E}">
        <p14:creationId xmlns:p14="http://schemas.microsoft.com/office/powerpoint/2010/main" val="3753632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202122"/>
                </a:solidFill>
                <a:latin typeface="Times New Roman" panose="02020603050405020304" pitchFamily="18" charset="0"/>
                <a:cs typeface="Times New Roman" panose="02020603050405020304" pitchFamily="18" charset="0"/>
              </a:rPr>
              <a:t>Цель алгоритмов</a:t>
            </a:r>
            <a:r>
              <a:rPr lang="ru-RU" sz="1200" dirty="0">
                <a:solidFill>
                  <a:srgbClr val="202122"/>
                </a:solidFill>
                <a:latin typeface="Times New Roman" panose="02020603050405020304" pitchFamily="18" charset="0"/>
                <a:cs typeface="Times New Roman" panose="02020603050405020304" pitchFamily="18" charset="0"/>
              </a:rPr>
              <a:t> — помочь как можно лучше запомнить последовательность действий при оказании неотложной медицинской помощи»</a:t>
            </a:r>
            <a:endParaRPr lang="ru-RU" sz="1200" dirty="0">
              <a:latin typeface="Times New Roman" panose="02020603050405020304" pitchFamily="18" charset="0"/>
              <a:cs typeface="Times New Roman" panose="02020603050405020304" pitchFamily="18" charset="0"/>
            </a:endParaRPr>
          </a:p>
          <a:p>
            <a:endParaRPr lang="ru-RU"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В учебном курсе «</a:t>
            </a:r>
            <a:r>
              <a:rPr lang="ru-RU" sz="1200" b="0" i="0" u="none" strike="noStrike" kern="1200" dirty="0">
                <a:solidFill>
                  <a:schemeClr val="tx1"/>
                </a:solidFill>
                <a:effectLst/>
                <a:latin typeface="+mn-lt"/>
                <a:ea typeface="+mn-ea"/>
                <a:cs typeface="+mn-cs"/>
                <a:hlinkClick r:id="rId3" tooltip="Скорая медицинская помощь"/>
              </a:rPr>
              <a:t>Неотложная медицинская помощь</a:t>
            </a:r>
            <a:r>
              <a:rPr lang="ru-RU" sz="1200" b="0" i="0" kern="1200" dirty="0">
                <a:solidFill>
                  <a:schemeClr val="tx1"/>
                </a:solidFill>
                <a:effectLst/>
                <a:latin typeface="+mn-lt"/>
                <a:ea typeface="+mn-ea"/>
                <a:cs typeface="+mn-cs"/>
              </a:rPr>
              <a:t>»</a:t>
            </a:r>
            <a:r>
              <a:rPr lang="ru-RU" sz="1200" b="0" i="0" u="none" strike="noStrike" kern="1200" baseline="30000" dirty="0">
                <a:solidFill>
                  <a:schemeClr val="tx1"/>
                </a:solidFill>
                <a:effectLst/>
                <a:latin typeface="+mn-lt"/>
                <a:ea typeface="+mn-ea"/>
                <a:cs typeface="+mn-cs"/>
                <a:hlinkClick r:id="rId4"/>
              </a:rPr>
              <a:t>[135]</a:t>
            </a:r>
            <a:r>
              <a:rPr lang="ru-RU" sz="1200" b="0" i="0" kern="1200" dirty="0">
                <a:solidFill>
                  <a:schemeClr val="tx1"/>
                </a:solidFill>
                <a:effectLst/>
                <a:latin typeface="+mn-lt"/>
                <a:ea typeface="+mn-ea"/>
                <a:cs typeface="+mn-cs"/>
              </a:rPr>
              <a:t> используются упорядоченные блок-схемы в качестве графических инструкций для медицинского персонала. </a:t>
            </a:r>
            <a:r>
              <a:rPr lang="ru-RU" sz="1200" b="0" i="0" u="none" strike="noStrike" kern="1200" dirty="0">
                <a:solidFill>
                  <a:schemeClr val="tx1"/>
                </a:solidFill>
                <a:effectLst/>
                <a:latin typeface="+mn-lt"/>
                <a:ea typeface="+mn-ea"/>
                <a:cs typeface="+mn-cs"/>
                <a:hlinkClick r:id="rId3" tooltip="Скорая медицинская помощь"/>
              </a:rPr>
              <a:t>Служба скорой помощи</a:t>
            </a:r>
            <a:r>
              <a:rPr lang="ru-RU" sz="1200" b="0" i="0" kern="1200" dirty="0">
                <a:solidFill>
                  <a:schemeClr val="tx1"/>
                </a:solidFill>
                <a:effectLst/>
                <a:latin typeface="+mn-lt"/>
                <a:ea typeface="+mn-ea"/>
                <a:cs typeface="+mn-cs"/>
              </a:rPr>
              <a:t> — одно из важнейших звеньев системы оказания медицинской помощи населению</a:t>
            </a:r>
            <a:r>
              <a:rPr lang="ru-RU" sz="1200" b="0" i="0" u="none" strike="noStrike" kern="1200" baseline="30000" dirty="0">
                <a:solidFill>
                  <a:schemeClr val="tx1"/>
                </a:solidFill>
                <a:effectLst/>
                <a:latin typeface="+mn-lt"/>
                <a:ea typeface="+mn-ea"/>
                <a:cs typeface="+mn-cs"/>
                <a:hlinkClick r:id="rId5"/>
              </a:rPr>
              <a:t>[143]</a:t>
            </a:r>
            <a:r>
              <a:rPr lang="ru-RU" sz="1200" b="0" i="0" kern="1200" dirty="0">
                <a:solidFill>
                  <a:schemeClr val="tx1"/>
                </a:solidFill>
                <a:effectLst/>
                <a:latin typeface="+mn-lt"/>
                <a:ea typeface="+mn-ea"/>
                <a:cs typeface="+mn-cs"/>
              </a:rPr>
              <a:t>. Действия </a:t>
            </a:r>
            <a:r>
              <a:rPr lang="ru-RU" sz="1200" b="0" i="0" u="none" strike="noStrike" kern="1200" dirty="0">
                <a:solidFill>
                  <a:schemeClr val="tx1"/>
                </a:solidFill>
                <a:effectLst/>
                <a:latin typeface="+mn-lt"/>
                <a:ea typeface="+mn-ea"/>
                <a:cs typeface="+mn-cs"/>
                <a:hlinkClick r:id="rId3" tooltip="Скорая медицинская помощь"/>
              </a:rPr>
              <a:t>специализированных и линейных бригад скорой помощи</a:t>
            </a:r>
            <a:r>
              <a:rPr lang="ru-RU" sz="1200" b="0" i="0" kern="1200" dirty="0">
                <a:solidFill>
                  <a:schemeClr val="tx1"/>
                </a:solidFill>
                <a:effectLst/>
                <a:latin typeface="+mn-lt"/>
                <a:ea typeface="+mn-ea"/>
                <a:cs typeface="+mn-cs"/>
              </a:rPr>
              <a:t> должны выполняться очень четко; последовательности таких действий описываются с помощью дракон-схем и называются алгоритмами. В учебном курсе «</a:t>
            </a:r>
            <a:r>
              <a:rPr lang="ru-RU" sz="1200" b="0" i="0" u="none" strike="noStrike" kern="1200" dirty="0">
                <a:solidFill>
                  <a:schemeClr val="tx1"/>
                </a:solidFill>
                <a:effectLst/>
                <a:latin typeface="+mn-lt"/>
                <a:ea typeface="+mn-ea"/>
                <a:cs typeface="+mn-cs"/>
                <a:hlinkClick r:id="rId3" tooltip="Скорая медицинская помощь"/>
              </a:rPr>
              <a:t>Неотложная медицинская помощь</a:t>
            </a:r>
            <a:r>
              <a:rPr lang="ru-RU" sz="1200" b="0" i="0" kern="1200" dirty="0">
                <a:solidFill>
                  <a:schemeClr val="tx1"/>
                </a:solidFill>
                <a:effectLst/>
                <a:latin typeface="+mn-lt"/>
                <a:ea typeface="+mn-ea"/>
                <a:cs typeface="+mn-cs"/>
              </a:rPr>
              <a:t>» имеется глава «Как читать алгоритмы?», поясняющая порядок чтения дракон-схем</a:t>
            </a:r>
          </a:p>
          <a:p>
            <a:r>
              <a:rPr lang="ru-RU" sz="1200" b="0" i="0" kern="1200" dirty="0">
                <a:solidFill>
                  <a:schemeClr val="tx1"/>
                </a:solidFill>
                <a:effectLst/>
                <a:latin typeface="+mn-lt"/>
                <a:ea typeface="+mn-ea"/>
                <a:cs typeface="+mn-cs"/>
              </a:rPr>
              <a:t>Упорядоченные блок-схемы наглядно показывают неотложные спасательные действия и процедуры, которые должны точно и безупречно выполнять работники скорой помощи при </a:t>
            </a:r>
            <a:r>
              <a:rPr lang="ru-RU" sz="1200" b="0" i="0" u="none" strike="noStrike" kern="1200" dirty="0">
                <a:solidFill>
                  <a:schemeClr val="tx1"/>
                </a:solidFill>
                <a:effectLst/>
                <a:latin typeface="+mn-lt"/>
                <a:ea typeface="+mn-ea"/>
                <a:cs typeface="+mn-cs"/>
                <a:hlinkClick r:id="rId6" tooltip="Неотложные состояния в медицине"/>
              </a:rPr>
              <a:t>угрожающих жизни пациента состояниях</a:t>
            </a:r>
            <a:r>
              <a:rPr lang="ru-RU" sz="1200" b="0" i="0" kern="1200" dirty="0">
                <a:solidFill>
                  <a:schemeClr val="tx1"/>
                </a:solidFill>
                <a:effectLst/>
                <a:latin typeface="+mn-lt"/>
                <a:ea typeface="+mn-ea"/>
                <a:cs typeface="+mn-cs"/>
              </a:rPr>
              <a:t>. В начале учебного курса говорится: «Последовательность сложных или более важных действий написана в алгоритмах, подготовленных по методике языка ДРАКОН. Цель алгоритмов — помочь как можно лучше запомнить последовательность действий при оказании неотложной медицинской помощи»</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35</a:t>
            </a:fld>
            <a:endParaRPr lang="ru-RU"/>
          </a:p>
        </p:txBody>
      </p:sp>
    </p:spTree>
    <p:extLst>
      <p:ext uri="{BB962C8B-B14F-4D97-AF65-F5344CB8AC3E}">
        <p14:creationId xmlns:p14="http://schemas.microsoft.com/office/powerpoint/2010/main" val="3752147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Поскольку в </a:t>
            </a:r>
            <a:r>
              <a:rPr lang="ru-RU" sz="1200" b="0" i="0" u="none" strike="noStrike" kern="1200" dirty="0">
                <a:solidFill>
                  <a:schemeClr val="tx1"/>
                </a:solidFill>
                <a:effectLst/>
                <a:latin typeface="+mn-lt"/>
                <a:ea typeface="+mn-ea"/>
                <a:cs typeface="+mn-cs"/>
                <a:hlinkClick r:id="rId3" tooltip="Структурное программирование"/>
              </a:rPr>
              <a:t>структурном программировании</a:t>
            </a:r>
            <a:r>
              <a:rPr lang="ru-RU" sz="1200" b="0" i="0" kern="1200" dirty="0">
                <a:solidFill>
                  <a:schemeClr val="tx1"/>
                </a:solidFill>
                <a:effectLst/>
                <a:latin typeface="+mn-lt"/>
                <a:ea typeface="+mn-ea"/>
                <a:cs typeface="+mn-cs"/>
              </a:rPr>
              <a:t> не используется </a:t>
            </a:r>
            <a:r>
              <a:rPr lang="ru-RU" sz="1200" b="0" i="0" u="none" strike="noStrike" kern="1200" dirty="0">
                <a:solidFill>
                  <a:schemeClr val="tx1"/>
                </a:solidFill>
                <a:effectLst/>
                <a:latin typeface="+mn-lt"/>
                <a:ea typeface="+mn-ea"/>
                <a:cs typeface="+mn-cs"/>
                <a:hlinkClick r:id="rId4" tooltip="Безусловный переход"/>
              </a:rPr>
              <a:t>безусловный переход</a:t>
            </a:r>
            <a:r>
              <a:rPr lang="ru-RU" sz="1200" b="0" i="0" kern="1200" dirty="0">
                <a:solidFill>
                  <a:schemeClr val="tx1"/>
                </a:solidFill>
                <a:effectLst/>
                <a:latin typeface="+mn-lt"/>
                <a:ea typeface="+mn-ea"/>
                <a:cs typeface="+mn-cs"/>
              </a:rPr>
              <a:t>, то Бен </a:t>
            </a:r>
            <a:r>
              <a:rPr lang="ru-RU" sz="1200" b="0" i="0" kern="1200" dirty="0" err="1">
                <a:solidFill>
                  <a:schemeClr val="tx1"/>
                </a:solidFill>
                <a:effectLst/>
                <a:latin typeface="+mn-lt"/>
                <a:ea typeface="+mn-ea"/>
                <a:cs typeface="+mn-cs"/>
              </a:rPr>
              <a:t>Шнейдерман</a:t>
            </a:r>
            <a:r>
              <a:rPr lang="ru-RU" sz="1200" b="0" i="0" kern="1200" dirty="0">
                <a:solidFill>
                  <a:schemeClr val="tx1"/>
                </a:solidFill>
                <a:effectLst/>
                <a:latin typeface="+mn-lt"/>
                <a:ea typeface="+mn-ea"/>
                <a:cs typeface="+mn-cs"/>
              </a:rPr>
              <a:t> решил, что для записи структурированных алгоритмов не нужны используемые в </a:t>
            </a:r>
            <a:r>
              <a:rPr lang="ru-RU" sz="1200" b="0" i="0" u="none" strike="noStrike" kern="1200" dirty="0">
                <a:solidFill>
                  <a:schemeClr val="tx1"/>
                </a:solidFill>
                <a:effectLst/>
                <a:latin typeface="+mn-lt"/>
                <a:ea typeface="+mn-ea"/>
                <a:cs typeface="+mn-cs"/>
                <a:hlinkClick r:id="rId5" tooltip="Блок-схема"/>
              </a:rPr>
              <a:t>блок-схемах</a:t>
            </a:r>
            <a:r>
              <a:rPr lang="ru-RU" sz="1200" b="0" i="0" kern="1200" dirty="0">
                <a:solidFill>
                  <a:schemeClr val="tx1"/>
                </a:solidFill>
                <a:effectLst/>
                <a:latin typeface="+mn-lt"/>
                <a:ea typeface="+mn-ea"/>
                <a:cs typeface="+mn-cs"/>
              </a:rPr>
              <a:t> стрелки. Придумав разные способы изображения основных структур управления (последовательностей, </a:t>
            </a:r>
            <a:r>
              <a:rPr lang="ru-RU" sz="1200" b="0" i="0" u="none" strike="noStrike" kern="1200" dirty="0">
                <a:solidFill>
                  <a:schemeClr val="tx1"/>
                </a:solidFill>
                <a:effectLst/>
                <a:latin typeface="+mn-lt"/>
                <a:ea typeface="+mn-ea"/>
                <a:cs typeface="+mn-cs"/>
                <a:hlinkClick r:id="rId6" tooltip="Ветвление (программирование)"/>
              </a:rPr>
              <a:t>ветвлений</a:t>
            </a:r>
            <a:r>
              <a:rPr lang="ru-RU" sz="1200" b="0" i="0" kern="1200" dirty="0">
                <a:solidFill>
                  <a:schemeClr val="tx1"/>
                </a:solidFill>
                <a:effectLst/>
                <a:latin typeface="+mn-lt"/>
                <a:ea typeface="+mn-ea"/>
                <a:cs typeface="+mn-cs"/>
              </a:rPr>
              <a:t> и </a:t>
            </a:r>
            <a:r>
              <a:rPr lang="ru-RU" sz="1200" b="0" i="0" u="none" strike="noStrike" kern="1200" dirty="0">
                <a:solidFill>
                  <a:schemeClr val="tx1"/>
                </a:solidFill>
                <a:effectLst/>
                <a:latin typeface="+mn-lt"/>
                <a:ea typeface="+mn-ea"/>
                <a:cs typeface="+mn-cs"/>
                <a:hlinkClick r:id="rId7" tooltip="Цикл (программирование)"/>
              </a:rPr>
              <a:t>циклов</a:t>
            </a:r>
            <a:r>
              <a:rPr lang="ru-RU" sz="1200" b="0" i="0" kern="1200" dirty="0">
                <a:solidFill>
                  <a:schemeClr val="tx1"/>
                </a:solidFill>
                <a:effectLst/>
                <a:latin typeface="+mn-lt"/>
                <a:ea typeface="+mn-ea"/>
                <a:cs typeface="+mn-cs"/>
              </a:rPr>
              <a:t>), он затем вместе с Айзеком </a:t>
            </a:r>
            <a:r>
              <a:rPr lang="ru-RU" sz="1200" b="0" i="0" kern="1200" dirty="0" err="1">
                <a:solidFill>
                  <a:schemeClr val="tx1"/>
                </a:solidFill>
                <a:effectLst/>
                <a:latin typeface="+mn-lt"/>
                <a:ea typeface="+mn-ea"/>
                <a:cs typeface="+mn-cs"/>
              </a:rPr>
              <a:t>Насси</a:t>
            </a:r>
            <a:r>
              <a:rPr lang="ru-RU" sz="1200" b="0" i="0" kern="1200" dirty="0">
                <a:solidFill>
                  <a:schemeClr val="tx1"/>
                </a:solidFill>
                <a:effectLst/>
                <a:latin typeface="+mn-lt"/>
                <a:ea typeface="+mn-ea"/>
                <a:cs typeface="+mn-cs"/>
              </a:rPr>
              <a:t> подробно проработал свою идею. Вместе они написали статью «Техника блок-схем для структурного программирования»</a:t>
            </a:r>
          </a:p>
          <a:p>
            <a:r>
              <a:rPr lang="ru-RU" sz="1200" b="0" i="0" kern="1200" dirty="0">
                <a:solidFill>
                  <a:schemeClr val="tx1"/>
                </a:solidFill>
                <a:effectLst/>
                <a:latin typeface="+mn-lt"/>
                <a:ea typeface="+mn-ea"/>
                <a:cs typeface="+mn-cs"/>
              </a:rPr>
              <a:t>Диаграммы </a:t>
            </a:r>
            <a:r>
              <a:rPr lang="ru-RU" sz="1200" b="0" i="0" kern="1200" dirty="0" err="1">
                <a:solidFill>
                  <a:schemeClr val="tx1"/>
                </a:solidFill>
                <a:effectLst/>
                <a:latin typeface="+mn-lt"/>
                <a:ea typeface="+mn-ea"/>
                <a:cs typeface="+mn-cs"/>
              </a:rPr>
              <a:t>Насси</a:t>
            </a:r>
            <a:r>
              <a:rPr lang="ru-RU" sz="1200" b="0" i="0" kern="1200" dirty="0">
                <a:solidFill>
                  <a:schemeClr val="tx1"/>
                </a:solidFill>
                <a:effectLst/>
                <a:latin typeface="+mn-lt"/>
                <a:ea typeface="+mn-ea"/>
                <a:cs typeface="+mn-cs"/>
              </a:rPr>
              <a:t> — </a:t>
            </a:r>
            <a:r>
              <a:rPr lang="ru-RU" sz="1200" b="0" i="0" kern="1200" dirty="0" err="1">
                <a:solidFill>
                  <a:schemeClr val="tx1"/>
                </a:solidFill>
                <a:effectLst/>
                <a:latin typeface="+mn-lt"/>
                <a:ea typeface="+mn-ea"/>
                <a:cs typeface="+mn-cs"/>
              </a:rPr>
              <a:t>Шнейдермана</a:t>
            </a:r>
            <a:r>
              <a:rPr lang="ru-RU" sz="1200" b="0" i="0" kern="1200" dirty="0">
                <a:solidFill>
                  <a:schemeClr val="tx1"/>
                </a:solidFill>
                <a:effectLst/>
                <a:latin typeface="+mn-lt"/>
                <a:ea typeface="+mn-ea"/>
                <a:cs typeface="+mn-cs"/>
              </a:rPr>
              <a:t> получили широкое распространение в некоторых странах, особенно в </a:t>
            </a:r>
            <a:r>
              <a:rPr lang="ru-RU" sz="1200" b="0" i="0" u="none" strike="noStrike" kern="1200" dirty="0">
                <a:solidFill>
                  <a:schemeClr val="tx1"/>
                </a:solidFill>
                <a:effectLst/>
                <a:latin typeface="+mn-lt"/>
                <a:ea typeface="+mn-ea"/>
                <a:cs typeface="+mn-cs"/>
                <a:hlinkClick r:id="rId8" tooltip="Германия"/>
              </a:rPr>
              <a:t>Германии</a:t>
            </a:r>
            <a:r>
              <a:rPr lang="ru-RU" sz="1200" b="0" i="0" kern="1200" dirty="0">
                <a:solidFill>
                  <a:schemeClr val="tx1"/>
                </a:solidFill>
                <a:effectLst/>
                <a:latin typeface="+mn-lt"/>
                <a:ea typeface="+mn-ea"/>
                <a:cs typeface="+mn-cs"/>
              </a:rPr>
              <a:t>, где для них даже был разработан официальный стандарт </a:t>
            </a:r>
            <a:r>
              <a:rPr lang="ru-RU" sz="1200" b="0" i="0" u="none" strike="noStrike" kern="1200" dirty="0">
                <a:solidFill>
                  <a:schemeClr val="tx1"/>
                </a:solidFill>
                <a:effectLst/>
                <a:latin typeface="+mn-lt"/>
                <a:ea typeface="+mn-ea"/>
                <a:cs typeface="+mn-cs"/>
                <a:hlinkClick r:id="rId9" tooltip="DIN"/>
              </a:rPr>
              <a:t>Немецким институтом по стандартизации</a:t>
            </a:r>
            <a:r>
              <a:rPr lang="ru-RU" sz="1200" b="0" i="0" kern="1200" dirty="0">
                <a:solidFill>
                  <a:schemeClr val="tx1"/>
                </a:solidFill>
                <a:effectLst/>
                <a:latin typeface="+mn-lt"/>
                <a:ea typeface="+mn-ea"/>
                <a:cs typeface="+mn-cs"/>
              </a:rPr>
              <a:t>: DIN 66261.</a:t>
            </a:r>
          </a:p>
          <a:p>
            <a:r>
              <a:rPr lang="ru-RU" sz="1200" b="0" i="0" kern="1200" dirty="0">
                <a:solidFill>
                  <a:schemeClr val="tx1"/>
                </a:solidFill>
                <a:effectLst/>
                <a:latin typeface="+mn-lt"/>
                <a:ea typeface="+mn-ea"/>
                <a:cs typeface="+mn-cs"/>
              </a:rPr>
              <a:t>Диаграммы </a:t>
            </a:r>
            <a:r>
              <a:rPr lang="ru-RU" sz="1200" b="0" i="0" kern="1200" dirty="0" err="1">
                <a:solidFill>
                  <a:schemeClr val="tx1"/>
                </a:solidFill>
                <a:effectLst/>
                <a:latin typeface="+mn-lt"/>
                <a:ea typeface="+mn-ea"/>
                <a:cs typeface="+mn-cs"/>
              </a:rPr>
              <a:t>Насси</a:t>
            </a:r>
            <a:r>
              <a:rPr lang="ru-RU" sz="1200" b="0" i="0" kern="1200" dirty="0">
                <a:solidFill>
                  <a:schemeClr val="tx1"/>
                </a:solidFill>
                <a:effectLst/>
                <a:latin typeface="+mn-lt"/>
                <a:ea typeface="+mn-ea"/>
                <a:cs typeface="+mn-cs"/>
              </a:rPr>
              <a:t> — </a:t>
            </a:r>
            <a:r>
              <a:rPr lang="ru-RU" sz="1200" b="0" i="0" kern="1200" dirty="0" err="1">
                <a:solidFill>
                  <a:schemeClr val="tx1"/>
                </a:solidFill>
                <a:effectLst/>
                <a:latin typeface="+mn-lt"/>
                <a:ea typeface="+mn-ea"/>
                <a:cs typeface="+mn-cs"/>
              </a:rPr>
              <a:t>Шнейдермана</a:t>
            </a:r>
            <a:r>
              <a:rPr lang="ru-RU" sz="1200" b="0" i="0" kern="1200" dirty="0">
                <a:solidFill>
                  <a:schemeClr val="tx1"/>
                </a:solidFill>
                <a:effectLst/>
                <a:latin typeface="+mn-lt"/>
                <a:ea typeface="+mn-ea"/>
                <a:cs typeface="+mn-cs"/>
              </a:rPr>
              <a:t> имеют ряд преимуществ перед блок-схемами при разработке структурированных алгоритмов и программ:</a:t>
            </a:r>
          </a:p>
          <a:p>
            <a:r>
              <a:rPr lang="ru-RU" sz="1200" b="0" i="0" kern="1200" dirty="0">
                <a:solidFill>
                  <a:schemeClr val="tx1"/>
                </a:solidFill>
                <a:effectLst/>
                <a:latin typeface="+mn-lt"/>
                <a:ea typeface="+mn-ea"/>
                <a:cs typeface="+mn-cs"/>
              </a:rPr>
              <a:t>Запись является более компактной (в первую очередь за счёт отсутствия стрелок между элементами).</a:t>
            </a:r>
          </a:p>
          <a:p>
            <a:r>
              <a:rPr lang="ru-RU" sz="1200" b="0" i="0" kern="1200" dirty="0">
                <a:solidFill>
                  <a:schemeClr val="tx1"/>
                </a:solidFill>
                <a:effectLst/>
                <a:latin typeface="+mn-lt"/>
                <a:ea typeface="+mn-ea"/>
                <a:cs typeface="+mn-cs"/>
              </a:rPr>
              <a:t>Изобразив алгоритм или программу в виде диаграммы </a:t>
            </a:r>
            <a:r>
              <a:rPr lang="ru-RU" sz="1200" b="0" i="0" kern="1200" dirty="0" err="1">
                <a:solidFill>
                  <a:schemeClr val="tx1"/>
                </a:solidFill>
                <a:effectLst/>
                <a:latin typeface="+mn-lt"/>
                <a:ea typeface="+mn-ea"/>
                <a:cs typeface="+mn-cs"/>
              </a:rPr>
              <a:t>Насси</a:t>
            </a:r>
            <a:r>
              <a:rPr lang="ru-RU" sz="1200" b="0" i="0" kern="1200" dirty="0">
                <a:solidFill>
                  <a:schemeClr val="tx1"/>
                </a:solidFill>
                <a:effectLst/>
                <a:latin typeface="+mn-lt"/>
                <a:ea typeface="+mn-ea"/>
                <a:cs typeface="+mn-cs"/>
              </a:rPr>
              <a:t> — </a:t>
            </a:r>
            <a:r>
              <a:rPr lang="ru-RU" sz="1200" b="0" i="0" kern="1200" dirty="0" err="1">
                <a:solidFill>
                  <a:schemeClr val="tx1"/>
                </a:solidFill>
                <a:effectLst/>
                <a:latin typeface="+mn-lt"/>
                <a:ea typeface="+mn-ea"/>
                <a:cs typeface="+mn-cs"/>
              </a:rPr>
              <a:t>Шнейдермана</a:t>
            </a:r>
            <a:r>
              <a:rPr lang="ru-RU" sz="1200" b="0" i="0" kern="1200" dirty="0">
                <a:solidFill>
                  <a:schemeClr val="tx1"/>
                </a:solidFill>
                <a:effectLst/>
                <a:latin typeface="+mn-lt"/>
                <a:ea typeface="+mn-ea"/>
                <a:cs typeface="+mn-cs"/>
              </a:rPr>
              <a:t>, можно быть гарантировано уверенным в том, что принципы структурного программирования соблюдены (при использовании блок-схем можно случайно получить неструктурированный алгоритм, если быть невнимательным).</a:t>
            </a:r>
          </a:p>
          <a:p>
            <a:r>
              <a:rPr lang="ru-RU" sz="1200" b="0" i="0" kern="1200" dirty="0">
                <a:solidFill>
                  <a:schemeClr val="tx1"/>
                </a:solidFill>
                <a:effectLst/>
                <a:latin typeface="+mn-lt"/>
                <a:ea typeface="+mn-ea"/>
                <a:cs typeface="+mn-cs"/>
              </a:rPr>
              <a:t>Диаграммы </a:t>
            </a:r>
            <a:r>
              <a:rPr lang="ru-RU" sz="1200" b="0" i="0" kern="1200" dirty="0" err="1">
                <a:solidFill>
                  <a:schemeClr val="tx1"/>
                </a:solidFill>
                <a:effectLst/>
                <a:latin typeface="+mn-lt"/>
                <a:ea typeface="+mn-ea"/>
                <a:cs typeface="+mn-cs"/>
              </a:rPr>
              <a:t>Насси</a:t>
            </a:r>
            <a:r>
              <a:rPr lang="ru-RU" sz="1200" b="0" i="0" kern="1200" dirty="0">
                <a:solidFill>
                  <a:schemeClr val="tx1"/>
                </a:solidFill>
                <a:effectLst/>
                <a:latin typeface="+mn-lt"/>
                <a:ea typeface="+mn-ea"/>
                <a:cs typeface="+mn-cs"/>
              </a:rPr>
              <a:t> — </a:t>
            </a:r>
            <a:r>
              <a:rPr lang="ru-RU" sz="1200" b="0" i="0" kern="1200" dirty="0" err="1">
                <a:solidFill>
                  <a:schemeClr val="tx1"/>
                </a:solidFill>
                <a:effectLst/>
                <a:latin typeface="+mn-lt"/>
                <a:ea typeface="+mn-ea"/>
                <a:cs typeface="+mn-cs"/>
              </a:rPr>
              <a:t>Шнейдермана</a:t>
            </a:r>
            <a:r>
              <a:rPr lang="ru-RU" sz="1200" b="0" i="0" kern="1200" dirty="0">
                <a:solidFill>
                  <a:schemeClr val="tx1"/>
                </a:solidFill>
                <a:effectLst/>
                <a:latin typeface="+mn-lt"/>
                <a:ea typeface="+mn-ea"/>
                <a:cs typeface="+mn-cs"/>
              </a:rPr>
              <a:t> удобнее использовать для пошаговой детализации задачи, так как они тоже строятся по принципу пошаговой детализации — изначально диаграмма представляет собой один прямоугольник (исходная задача), затем в нём рисуется некоторая структура управления, в которой имеется несколько прямоугольников (подзадач исходной задачи), и далее с каждым прямоугольником (подзадачей) может быть проделана та же операция.</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36</a:t>
            </a:fld>
            <a:endParaRPr lang="ru-RU"/>
          </a:p>
        </p:txBody>
      </p:sp>
    </p:spTree>
    <p:extLst>
      <p:ext uri="{BB962C8B-B14F-4D97-AF65-F5344CB8AC3E}">
        <p14:creationId xmlns:p14="http://schemas.microsoft.com/office/powerpoint/2010/main" val="267674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dirty="0">
                <a:latin typeface="Times New Roman" panose="02020603050405020304" pitchFamily="18" charset="0"/>
                <a:cs typeface="Times New Roman" panose="02020603050405020304" pitchFamily="18" charset="0"/>
              </a:rPr>
              <a:t>Диаграмма </a:t>
            </a:r>
            <a:r>
              <a:rPr lang="ru-RU" sz="1200" b="1" dirty="0" err="1">
                <a:latin typeface="Times New Roman" panose="02020603050405020304" pitchFamily="18" charset="0"/>
                <a:cs typeface="Times New Roman" panose="02020603050405020304" pitchFamily="18" charset="0"/>
              </a:rPr>
              <a:t>Насси</a:t>
            </a:r>
            <a:r>
              <a:rPr lang="ru-RU" sz="1200" b="1" dirty="0">
                <a:latin typeface="Times New Roman" panose="02020603050405020304" pitchFamily="18" charset="0"/>
                <a:cs typeface="Times New Roman" panose="02020603050405020304" pitchFamily="18" charset="0"/>
              </a:rPr>
              <a:t> — </a:t>
            </a:r>
            <a:r>
              <a:rPr lang="ru-RU" sz="1200" b="1" dirty="0" err="1">
                <a:latin typeface="Times New Roman" panose="02020603050405020304" pitchFamily="18" charset="0"/>
                <a:cs typeface="Times New Roman" panose="02020603050405020304" pitchFamily="18" charset="0"/>
              </a:rPr>
              <a:t>Шнейдермана</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37</a:t>
            </a:fld>
            <a:endParaRPr lang="ru-RU"/>
          </a:p>
        </p:txBody>
      </p:sp>
    </p:spTree>
    <p:extLst>
      <p:ext uri="{BB962C8B-B14F-4D97-AF65-F5344CB8AC3E}">
        <p14:creationId xmlns:p14="http://schemas.microsoft.com/office/powerpoint/2010/main" val="1490889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a:solidFill>
                  <a:schemeClr val="tx1"/>
                </a:solidFill>
                <a:effectLst/>
                <a:latin typeface="+mn-lt"/>
                <a:ea typeface="+mn-ea"/>
                <a:cs typeface="+mn-cs"/>
              </a:rPr>
              <a:t>В какой форме записываются алгоритмы?</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38</a:t>
            </a:fld>
            <a:endParaRPr lang="ru-RU"/>
          </a:p>
        </p:txBody>
      </p:sp>
    </p:spTree>
    <p:extLst>
      <p:ext uri="{BB962C8B-B14F-4D97-AF65-F5344CB8AC3E}">
        <p14:creationId xmlns:p14="http://schemas.microsoft.com/office/powerpoint/2010/main" val="1908690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Цель </a:t>
            </a:r>
            <a:r>
              <a:rPr lang="ru-RU" sz="1200" b="1" i="0" kern="1200" dirty="0">
                <a:solidFill>
                  <a:schemeClr val="tx1"/>
                </a:solidFill>
                <a:effectLst/>
                <a:latin typeface="+mn-lt"/>
                <a:ea typeface="+mn-ea"/>
                <a:cs typeface="+mn-cs"/>
              </a:rPr>
              <a:t>алгоритма</a:t>
            </a:r>
            <a:r>
              <a:rPr lang="ru-RU" sz="1200" b="0" i="0" kern="1200" dirty="0">
                <a:solidFill>
                  <a:schemeClr val="tx1"/>
                </a:solidFill>
                <a:effectLst/>
                <a:latin typeface="+mn-lt"/>
                <a:ea typeface="+mn-ea"/>
                <a:cs typeface="+mn-cs"/>
              </a:rPr>
              <a:t> — не сделать </a:t>
            </a:r>
            <a:r>
              <a:rPr lang="ru-RU" sz="1200" b="1" i="0" kern="1200" dirty="0">
                <a:solidFill>
                  <a:schemeClr val="tx1"/>
                </a:solidFill>
                <a:effectLst/>
                <a:latin typeface="+mn-lt"/>
                <a:ea typeface="+mn-ea"/>
                <a:cs typeface="+mn-cs"/>
              </a:rPr>
              <a:t>человека</a:t>
            </a:r>
            <a:r>
              <a:rPr lang="ru-RU" sz="1200" b="0" i="0" kern="1200" dirty="0">
                <a:solidFill>
                  <a:schemeClr val="tx1"/>
                </a:solidFill>
                <a:effectLst/>
                <a:latin typeface="+mn-lt"/>
                <a:ea typeface="+mn-ea"/>
                <a:cs typeface="+mn-cs"/>
              </a:rPr>
              <a:t> счастливым, а решить задачу с приемлемой погрешностью или риском.</a:t>
            </a:r>
          </a:p>
          <a:p>
            <a:r>
              <a:rPr lang="ru-RU" sz="1200" b="0" i="0" kern="1200" dirty="0">
                <a:solidFill>
                  <a:schemeClr val="tx1"/>
                </a:solidFill>
                <a:effectLst/>
                <a:latin typeface="+mn-lt"/>
                <a:ea typeface="+mn-ea"/>
                <a:cs typeface="+mn-cs"/>
              </a:rPr>
              <a:t>Мир вокруг нас меняется, и чтобы нам в нем беспроблемно жить, нужно знать, что произойдет в последующую минуту. Зная и понимая ход вещей, человек может инициировать определенные действия, которые доведут его к конечной цели. Усваивая навыки, личность формирует для себя разнообразные схемы поведения во всевозможных ситуациях. Наша жизнь подчиняется алгоритмам. Мы готовим, убираемся, ходим на работу, не замечая, что действуем по заданной программе. Зная общие принципы, то есть, имея набор базовых алгоритмов, человек гораздо проще обзаводится новыми, более сложными навыками. Процесс построения алгоритма имеет двойственную природу. Он выступает как социально-обусловленное явление, но в то же время носит резко выраженный индивидуальный характер, так как у каждого человека своя система мыслительных приемов</a:t>
            </a:r>
            <a:r>
              <a:rPr lang="ru-RU" dirty="0"/>
              <a:t/>
            </a:r>
            <a:br>
              <a:rPr lang="ru-RU" dirty="0"/>
            </a:br>
            <a:r>
              <a:rPr lang="ru-RU" sz="1200" b="0" i="0" kern="1200" dirty="0">
                <a:solidFill>
                  <a:schemeClr val="tx1"/>
                </a:solidFill>
                <a:effectLst/>
                <a:latin typeface="+mn-lt"/>
                <a:ea typeface="+mn-ea"/>
                <a:cs typeface="+mn-cs"/>
              </a:rPr>
              <a:t>В учебниках по психологии среди классификаций психических процессов можно найти такой тип мышления как </a:t>
            </a:r>
            <a:r>
              <a:rPr lang="ru-RU" sz="1200" b="1" i="0" kern="1200" dirty="0">
                <a:solidFill>
                  <a:schemeClr val="tx1"/>
                </a:solidFill>
                <a:effectLst/>
                <a:latin typeface="+mn-lt"/>
                <a:ea typeface="+mn-ea"/>
                <a:cs typeface="+mn-cs"/>
              </a:rPr>
              <a:t>алгоритмическое</a:t>
            </a:r>
            <a:r>
              <a:rPr lang="ru-RU" sz="1200" b="0" i="0" kern="1200" dirty="0">
                <a:solidFill>
                  <a:schemeClr val="tx1"/>
                </a:solidFill>
                <a:effectLst/>
                <a:latin typeface="+mn-lt"/>
                <a:ea typeface="+mn-ea"/>
                <a:cs typeface="+mn-cs"/>
              </a:rPr>
              <a:t>. Человек умеет рисовать схемы, на которых видит решение поставленной задачи. Навык мыслить ясно, формально является одной из важных примет общей культуры человека в современном высокотехнологичном обществе. Этот тип мышления становится обязательным фактором научного взгляда на окружающую действительность. </a:t>
            </a:r>
            <a:r>
              <a:rPr lang="ru-RU" sz="1200" b="1" i="0" kern="1200" dirty="0">
                <a:solidFill>
                  <a:schemeClr val="tx1"/>
                </a:solidFill>
                <a:effectLst/>
                <a:latin typeface="+mn-lt"/>
                <a:ea typeface="+mn-ea"/>
                <a:cs typeface="+mn-cs"/>
              </a:rPr>
              <a:t>Поэтому необходимо тренировать и развивать алгоритмическое мышление</a:t>
            </a:r>
            <a:r>
              <a:rPr lang="ru-RU" sz="1200" b="0" i="0" kern="1200" dirty="0">
                <a:solidFill>
                  <a:schemeClr val="tx1"/>
                </a:solidFill>
                <a:effectLst/>
                <a:latin typeface="+mn-lt"/>
                <a:ea typeface="+mn-ea"/>
                <a:cs typeface="+mn-cs"/>
              </a:rPr>
              <a:t>. Нужно научиться вычерчивать собственные алгоритмы, чтобы свободно проникать в смысл чужих действий и знать, как построен окружающий мир.. В любой отрасли пригодятся данные навыки: умение разбивать задачу на подзадачи, планирование своей деятельности по времени и этапам, поиск недостающей информации с дальнейшей ее обработкой, понимание сути технологических процессов, составление моделей и систем объектов, конструирование языковых схем и так далее. </a:t>
            </a:r>
            <a:r>
              <a:rPr lang="ru-RU" dirty="0"/>
              <a:t/>
            </a:r>
            <a:br>
              <a:rPr lang="ru-RU" dirty="0"/>
            </a:br>
            <a:r>
              <a:rPr lang="ru-RU" dirty="0"/>
              <a:t/>
            </a:r>
            <a:br>
              <a:rPr lang="ru-RU" dirty="0"/>
            </a:b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39</a:t>
            </a:fld>
            <a:endParaRPr lang="ru-RU"/>
          </a:p>
        </p:txBody>
      </p:sp>
    </p:spTree>
    <p:extLst>
      <p:ext uri="{BB962C8B-B14F-4D97-AF65-F5344CB8AC3E}">
        <p14:creationId xmlns:p14="http://schemas.microsoft.com/office/powerpoint/2010/main" val="38398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Times New Roman" panose="02020603050405020304" pitchFamily="18" charset="0"/>
                <a:cs typeface="Times New Roman" panose="02020603050405020304" pitchFamily="18" charset="0"/>
              </a:rPr>
              <a:t>Компьютер</a:t>
            </a:r>
            <a:r>
              <a:rPr lang="ru-RU" sz="1200" dirty="0">
                <a:solidFill>
                  <a:schemeClr val="tx1"/>
                </a:solidFill>
                <a:latin typeface="Times New Roman" panose="02020603050405020304" pitchFamily="18" charset="0"/>
                <a:cs typeface="Times New Roman" panose="02020603050405020304" pitchFamily="18" charset="0"/>
              </a:rPr>
              <a:t> – автоматическое, программно-управляемое устройство для работы с информацией.</a:t>
            </a:r>
          </a:p>
        </p:txBody>
      </p:sp>
      <p:sp>
        <p:nvSpPr>
          <p:cNvPr id="4" name="Номер слайда 3"/>
          <p:cNvSpPr>
            <a:spLocks noGrp="1"/>
          </p:cNvSpPr>
          <p:nvPr>
            <p:ph type="sldNum" sz="quarter" idx="10"/>
          </p:nvPr>
        </p:nvSpPr>
        <p:spPr/>
        <p:txBody>
          <a:bodyPr/>
          <a:lstStyle/>
          <a:p>
            <a:fld id="{176A1AF0-F093-4033-9623-BD908645155D}" type="slidenum">
              <a:rPr lang="ru-RU" smtClean="0"/>
              <a:t>4</a:t>
            </a:fld>
            <a:endParaRPr lang="ru-RU"/>
          </a:p>
        </p:txBody>
      </p:sp>
    </p:spTree>
    <p:extLst>
      <p:ext uri="{BB962C8B-B14F-4D97-AF65-F5344CB8AC3E}">
        <p14:creationId xmlns:p14="http://schemas.microsoft.com/office/powerpoint/2010/main" val="3538787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Структура алгоритма, так же как и мыслительный процесс, делится на 3 части: стартовые данные, сам алгоритм и результат. Жизнь многогранна и непредсказуема, ее невозможно полностью смоделировать, но многие действия поддаются математическому описанию. Формирование информационной и алгоритмической культур очень удобно и продуктивно при использовании компьютера. Для восприятия программы, по которой работает вычислительная машина, пользователю надо «видеть» непомерную работу, проделываемую ею. Самостоятельная работа по созданию алгоритмов носит творческий и поисковый характер</a:t>
            </a:r>
            <a:r>
              <a:rPr lang="ru-RU" dirty="0"/>
              <a:t/>
            </a:r>
            <a:br>
              <a:rPr lang="ru-RU" dirty="0"/>
            </a:br>
            <a:r>
              <a:rPr lang="ru-RU" dirty="0"/>
              <a:t/>
            </a:r>
            <a:br>
              <a:rPr lang="ru-RU" dirty="0"/>
            </a:b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40</a:t>
            </a:fld>
            <a:endParaRPr lang="ru-RU"/>
          </a:p>
        </p:txBody>
      </p:sp>
    </p:spTree>
    <p:extLst>
      <p:ext uri="{BB962C8B-B14F-4D97-AF65-F5344CB8AC3E}">
        <p14:creationId xmlns:p14="http://schemas.microsoft.com/office/powerpoint/2010/main" val="368781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a:solidFill>
                  <a:schemeClr val="tx1"/>
                </a:solidFill>
                <a:effectLst/>
                <a:latin typeface="+mn-lt"/>
                <a:ea typeface="+mn-ea"/>
                <a:cs typeface="+mn-cs"/>
              </a:rPr>
              <a:t>В какой форме записываются алгоритмы?</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41</a:t>
            </a:fld>
            <a:endParaRPr lang="ru-RU"/>
          </a:p>
        </p:txBody>
      </p:sp>
    </p:spTree>
    <p:extLst>
      <p:ext uri="{BB962C8B-B14F-4D97-AF65-F5344CB8AC3E}">
        <p14:creationId xmlns:p14="http://schemas.microsoft.com/office/powerpoint/2010/main" val="1639927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b="1" i="0" dirty="0">
                <a:solidFill>
                  <a:srgbClr val="FF0000"/>
                </a:solidFill>
                <a:effectLst/>
                <a:latin typeface="Times New Roman" panose="02020603050405020304" pitchFamily="18" charset="0"/>
                <a:cs typeface="Times New Roman" panose="02020603050405020304" pitchFamily="18" charset="0"/>
              </a:rPr>
              <a:t>Range</a:t>
            </a:r>
            <a:r>
              <a:rPr lang="ru-RU" sz="1200" b="0" i="0" dirty="0">
                <a:solidFill>
                  <a:srgbClr val="1A1A1A"/>
                </a:solidFill>
                <a:effectLst/>
                <a:latin typeface="Times New Roman" panose="02020603050405020304" pitchFamily="18" charset="0"/>
                <a:cs typeface="Times New Roman" panose="02020603050405020304" pitchFamily="18" charset="0"/>
              </a:rPr>
              <a:t> означает «диапазон», то есть </a:t>
            </a:r>
            <a:r>
              <a:rPr lang="ru-RU" sz="1200" b="1" i="0" dirty="0" err="1">
                <a:solidFill>
                  <a:srgbClr val="FF0000"/>
                </a:solidFill>
                <a:effectLst/>
                <a:latin typeface="Times New Roman" panose="02020603050405020304" pitchFamily="18" charset="0"/>
                <a:cs typeface="Times New Roman" panose="02020603050405020304" pitchFamily="18" charset="0"/>
              </a:rPr>
              <a:t>for</a:t>
            </a:r>
            <a:r>
              <a:rPr lang="ru-RU" sz="1200" b="1" i="0" dirty="0">
                <a:solidFill>
                  <a:srgbClr val="FF0000"/>
                </a:solidFill>
                <a:effectLst/>
                <a:latin typeface="Times New Roman" panose="02020603050405020304" pitchFamily="18" charset="0"/>
                <a:cs typeface="Times New Roman" panose="02020603050405020304" pitchFamily="18" charset="0"/>
              </a:rPr>
              <a:t> i </a:t>
            </a:r>
            <a:r>
              <a:rPr lang="ru-RU" sz="1200" b="1" i="0" dirty="0" err="1">
                <a:solidFill>
                  <a:srgbClr val="FF0000"/>
                </a:solidFill>
                <a:effectLst/>
                <a:latin typeface="Times New Roman" panose="02020603050405020304" pitchFamily="18" charset="0"/>
                <a:cs typeface="Times New Roman" panose="02020603050405020304" pitchFamily="18" charset="0"/>
              </a:rPr>
              <a:t>in</a:t>
            </a:r>
            <a:r>
              <a:rPr lang="ru-RU" sz="1200" b="1" i="0" dirty="0">
                <a:solidFill>
                  <a:srgbClr val="FF0000"/>
                </a:solidFill>
                <a:effectLst/>
                <a:latin typeface="Times New Roman" panose="02020603050405020304" pitchFamily="18" charset="0"/>
                <a:cs typeface="Times New Roman" panose="02020603050405020304" pitchFamily="18" charset="0"/>
              </a:rPr>
              <a:t> </a:t>
            </a:r>
            <a:r>
              <a:rPr lang="ru-RU" sz="1200" b="1" i="0" dirty="0" err="1">
                <a:solidFill>
                  <a:srgbClr val="FF0000"/>
                </a:solidFill>
                <a:effectLst/>
                <a:latin typeface="Times New Roman" panose="02020603050405020304" pitchFamily="18" charset="0"/>
                <a:cs typeface="Times New Roman" panose="02020603050405020304" pitchFamily="18" charset="0"/>
              </a:rPr>
              <a:t>range</a:t>
            </a:r>
            <a:r>
              <a:rPr lang="ru-RU" sz="1200" b="1" i="0" dirty="0">
                <a:solidFill>
                  <a:srgbClr val="FF0000"/>
                </a:solidFill>
                <a:effectLst/>
                <a:latin typeface="Times New Roman" panose="02020603050405020304" pitchFamily="18" charset="0"/>
                <a:cs typeface="Times New Roman" panose="02020603050405020304" pitchFamily="18" charset="0"/>
              </a:rPr>
              <a:t>(n) </a:t>
            </a:r>
            <a:r>
              <a:rPr lang="ru-RU" sz="1200" b="0" i="0" dirty="0">
                <a:solidFill>
                  <a:srgbClr val="1A1A1A"/>
                </a:solidFill>
                <a:effectLst/>
                <a:latin typeface="Times New Roman" panose="02020603050405020304" pitchFamily="18" charset="0"/>
                <a:cs typeface="Times New Roman" panose="02020603050405020304" pitchFamily="18" charset="0"/>
              </a:rPr>
              <a:t>читается как «для (всех) i в диапазоне от 0 (включительно) до n (не включительно)...». </a:t>
            </a:r>
          </a:p>
          <a:p>
            <a:pPr algn="just"/>
            <a:r>
              <a:rPr lang="ru-RU" sz="1200" b="0" i="0" dirty="0">
                <a:solidFill>
                  <a:srgbClr val="1A1A1A"/>
                </a:solidFill>
                <a:effectLst/>
                <a:latin typeface="Times New Roman" panose="02020603050405020304" pitchFamily="18" charset="0"/>
                <a:cs typeface="Times New Roman" panose="02020603050405020304" pitchFamily="18" charset="0"/>
              </a:rPr>
              <a:t>Цикл выполняется n раз.</a:t>
            </a:r>
          </a:p>
          <a:p>
            <a:pPr algn="just"/>
            <a:r>
              <a:rPr lang="ru-RU" sz="1200" b="0" i="0" dirty="0">
                <a:solidFill>
                  <a:srgbClr val="1A1A1A"/>
                </a:solidFill>
                <a:effectLst/>
                <a:latin typeface="Times New Roman" panose="02020603050405020304" pitchFamily="18" charset="0"/>
                <a:cs typeface="Times New Roman" panose="02020603050405020304" pitchFamily="18" charset="0"/>
              </a:rPr>
              <a:t>В скобках после слова </a:t>
            </a:r>
            <a:r>
              <a:rPr lang="ru-RU" sz="1200" b="0" i="0" dirty="0" err="1">
                <a:solidFill>
                  <a:srgbClr val="1A1A1A"/>
                </a:solidFill>
                <a:effectLst/>
                <a:latin typeface="Times New Roman" panose="02020603050405020304" pitchFamily="18" charset="0"/>
                <a:cs typeface="Times New Roman" panose="02020603050405020304" pitchFamily="18" charset="0"/>
              </a:rPr>
              <a:t>range</a:t>
            </a:r>
            <a:r>
              <a:rPr lang="ru-RU" sz="1200" b="0" i="0" dirty="0">
                <a:solidFill>
                  <a:srgbClr val="1A1A1A"/>
                </a:solidFill>
                <a:effectLst/>
                <a:latin typeface="Times New Roman" panose="02020603050405020304" pitchFamily="18" charset="0"/>
                <a:cs typeface="Times New Roman" panose="02020603050405020304" pitchFamily="18" charset="0"/>
              </a:rPr>
              <a:t> можно записать не одно, а два или три числа. Эти числа будут интерпретироваться как начальное значение итератора, конечное и его</a:t>
            </a:r>
          </a:p>
          <a:p>
            <a:pPr algn="just"/>
            <a:r>
              <a:rPr lang="ru-RU" sz="1200" b="0" i="0" dirty="0">
                <a:solidFill>
                  <a:srgbClr val="1A1A1A"/>
                </a:solidFill>
                <a:effectLst/>
                <a:latin typeface="Times New Roman" panose="02020603050405020304" pitchFamily="18" charset="0"/>
                <a:cs typeface="Times New Roman" panose="02020603050405020304" pitchFamily="18" charset="0"/>
              </a:rPr>
              <a:t>шаг (может быть отрицательным).</a:t>
            </a:r>
          </a:p>
          <a:p>
            <a:pPr algn="just"/>
            <a:r>
              <a:rPr lang="ru-RU" sz="1200" b="0" i="0" dirty="0">
                <a:solidFill>
                  <a:srgbClr val="1A1A1A"/>
                </a:solidFill>
                <a:effectLst/>
                <a:latin typeface="Times New Roman" panose="02020603050405020304" pitchFamily="18" charset="0"/>
                <a:cs typeface="Times New Roman" panose="02020603050405020304" pitchFamily="18" charset="0"/>
              </a:rPr>
              <a:t>Если для </a:t>
            </a:r>
            <a:r>
              <a:rPr lang="ru-RU" sz="1200" b="0" i="0" dirty="0" err="1">
                <a:solidFill>
                  <a:srgbClr val="1A1A1A"/>
                </a:solidFill>
                <a:effectLst/>
                <a:latin typeface="Times New Roman" panose="02020603050405020304" pitchFamily="18" charset="0"/>
                <a:cs typeface="Times New Roman" panose="02020603050405020304" pitchFamily="18" charset="0"/>
              </a:rPr>
              <a:t>range</a:t>
            </a:r>
            <a:r>
              <a:rPr lang="ru-RU" sz="1200" b="0" i="0" dirty="0">
                <a:solidFill>
                  <a:srgbClr val="1A1A1A"/>
                </a:solidFill>
                <a:effectLst/>
                <a:latin typeface="Times New Roman" panose="02020603050405020304" pitchFamily="18" charset="0"/>
                <a:cs typeface="Times New Roman" panose="02020603050405020304" pitchFamily="18" charset="0"/>
              </a:rPr>
              <a:t> задано одно число, то итератор идет от 0 до заданного значения (не включая его).</a:t>
            </a:r>
            <a:endParaRPr lang="ru-RU" dirty="0"/>
          </a:p>
        </p:txBody>
      </p:sp>
      <p:sp>
        <p:nvSpPr>
          <p:cNvPr id="4" name="Номер слайда 3"/>
          <p:cNvSpPr>
            <a:spLocks noGrp="1"/>
          </p:cNvSpPr>
          <p:nvPr>
            <p:ph type="sldNum" sz="quarter" idx="5"/>
          </p:nvPr>
        </p:nvSpPr>
        <p:spPr/>
        <p:txBody>
          <a:bodyPr/>
          <a:lstStyle/>
          <a:p>
            <a:fld id="{176A1AF0-F093-4033-9623-BD908645155D}" type="slidenum">
              <a:rPr lang="ru-RU" smtClean="0"/>
              <a:t>56</a:t>
            </a:fld>
            <a:endParaRPr lang="ru-RU"/>
          </a:p>
        </p:txBody>
      </p:sp>
    </p:spTree>
    <p:extLst>
      <p:ext uri="{BB962C8B-B14F-4D97-AF65-F5344CB8AC3E}">
        <p14:creationId xmlns:p14="http://schemas.microsoft.com/office/powerpoint/2010/main" val="3784431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333333"/>
                </a:solidFill>
                <a:effectLst/>
                <a:latin typeface="Helvetica Neue"/>
              </a:rPr>
              <a:t>В Python для работы с массивом чаще всего используют список.</a:t>
            </a:r>
            <a:r>
              <a:rPr lang="ru-RU" dirty="0"/>
              <a:t/>
            </a:r>
            <a:br>
              <a:rPr lang="ru-RU" dirty="0"/>
            </a:br>
            <a:r>
              <a:rPr lang="ru-RU" b="0" i="0" dirty="0">
                <a:solidFill>
                  <a:srgbClr val="333333"/>
                </a:solidFill>
                <a:effectLst/>
                <a:latin typeface="Helvetica Neue"/>
              </a:rPr>
              <a:t>Отличие списков от массивов заключается в функциях, которые можно выполнять с ними.</a:t>
            </a:r>
            <a:r>
              <a:rPr lang="ru-RU" dirty="0"/>
              <a:t/>
            </a:r>
            <a:br>
              <a:rPr lang="ru-RU" dirty="0"/>
            </a:br>
            <a:r>
              <a:rPr lang="ru-RU" b="0" i="0" dirty="0">
                <a:solidFill>
                  <a:srgbClr val="333333"/>
                </a:solidFill>
                <a:effectLst/>
                <a:latin typeface="Helvetica Neue"/>
              </a:rPr>
              <a:t>Список более широкое понятие. В массиве все элементы имеют одинаковый тип, а в списке разный</a:t>
            </a:r>
            <a:endParaRPr lang="ru-RU" dirty="0"/>
          </a:p>
        </p:txBody>
      </p:sp>
      <p:sp>
        <p:nvSpPr>
          <p:cNvPr id="4" name="Номер слайда 3"/>
          <p:cNvSpPr>
            <a:spLocks noGrp="1"/>
          </p:cNvSpPr>
          <p:nvPr>
            <p:ph type="sldNum" sz="quarter" idx="5"/>
          </p:nvPr>
        </p:nvSpPr>
        <p:spPr/>
        <p:txBody>
          <a:bodyPr/>
          <a:lstStyle/>
          <a:p>
            <a:fld id="{176A1AF0-F093-4033-9623-BD908645155D}" type="slidenum">
              <a:rPr lang="ru-RU" smtClean="0"/>
              <a:t>59</a:t>
            </a:fld>
            <a:endParaRPr lang="ru-RU"/>
          </a:p>
        </p:txBody>
      </p:sp>
    </p:spTree>
    <p:extLst>
      <p:ext uri="{BB962C8B-B14F-4D97-AF65-F5344CB8AC3E}">
        <p14:creationId xmlns:p14="http://schemas.microsoft.com/office/powerpoint/2010/main" val="905924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solidFill>
                  <a:srgbClr val="180620"/>
                </a:solidFill>
                <a:effectLst/>
                <a:latin typeface="MuseoSansCyrl-300"/>
              </a:rPr>
              <a:t> Python есть ключевое слово </a:t>
            </a:r>
            <a:r>
              <a:rPr lang="ru-RU" b="1" i="0" dirty="0" err="1">
                <a:solidFill>
                  <a:srgbClr val="180620"/>
                </a:solidFill>
                <a:effectLst/>
                <a:latin typeface="MuseoSansCyrl-300"/>
              </a:rPr>
              <a:t>list</a:t>
            </a:r>
            <a:r>
              <a:rPr lang="ru-RU" b="1" i="0" dirty="0">
                <a:solidFill>
                  <a:srgbClr val="180620"/>
                </a:solidFill>
                <a:effectLst/>
                <a:latin typeface="MuseoSansCyrl-300"/>
              </a:rPr>
              <a:t>()</a:t>
            </a:r>
            <a:r>
              <a:rPr lang="ru-RU" b="0" i="0" dirty="0">
                <a:solidFill>
                  <a:srgbClr val="180620"/>
                </a:solidFill>
                <a:effectLst/>
                <a:latin typeface="MuseoSansCyrl-300"/>
              </a:rPr>
              <a:t>. Это функция, которая либо создает пустой список, либо приводит к списку итерируемый объект. Чтобы создать пустой объект списка с помощью функции, напишите: </a:t>
            </a:r>
            <a:r>
              <a:rPr lang="en-GB" b="0" i="0" dirty="0">
                <a:solidFill>
                  <a:srgbClr val="000000"/>
                </a:solidFill>
                <a:effectLst/>
                <a:latin typeface="PT Mono" panose="020F0502020204030204" pitchFamily="49" charset="-52"/>
              </a:rPr>
              <a:t>A</a:t>
            </a:r>
            <a:r>
              <a:rPr lang="en-US" b="0" i="0" dirty="0">
                <a:solidFill>
                  <a:srgbClr val="000000"/>
                </a:solidFill>
                <a:effectLst/>
                <a:latin typeface="PT Mono" panose="020F0502020204030204" pitchFamily="49" charset="-52"/>
              </a:rPr>
              <a:t>= list()</a:t>
            </a:r>
            <a:r>
              <a:rPr lang="en-US" dirty="0"/>
              <a:t/>
            </a:r>
            <a:br>
              <a:rPr lang="en-US" dirty="0"/>
            </a:br>
            <a:endParaRPr lang="ru-RU" dirty="0"/>
          </a:p>
          <a:p>
            <a:endParaRPr lang="ru-RU" dirty="0"/>
          </a:p>
        </p:txBody>
      </p:sp>
      <p:sp>
        <p:nvSpPr>
          <p:cNvPr id="4" name="Номер слайда 3"/>
          <p:cNvSpPr>
            <a:spLocks noGrp="1"/>
          </p:cNvSpPr>
          <p:nvPr>
            <p:ph type="sldNum" sz="quarter" idx="5"/>
          </p:nvPr>
        </p:nvSpPr>
        <p:spPr/>
        <p:txBody>
          <a:bodyPr/>
          <a:lstStyle/>
          <a:p>
            <a:fld id="{176A1AF0-F093-4033-9623-BD908645155D}" type="slidenum">
              <a:rPr lang="ru-RU" smtClean="0"/>
              <a:t>60</a:t>
            </a:fld>
            <a:endParaRPr lang="ru-RU"/>
          </a:p>
        </p:txBody>
      </p:sp>
    </p:spTree>
    <p:extLst>
      <p:ext uri="{BB962C8B-B14F-4D97-AF65-F5344CB8AC3E}">
        <p14:creationId xmlns:p14="http://schemas.microsoft.com/office/powerpoint/2010/main" val="4242389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effectLst/>
                <a:latin typeface="Times New Roman" panose="02020603050405020304" pitchFamily="18" charset="0"/>
                <a:ea typeface="Times New Roman" panose="02020603050405020304" pitchFamily="18" charset="0"/>
              </a:rPr>
              <a:t>В квадратных скобках можно использовать любые арифметические выражения и даже другие переменные: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a[2*2-1]</a:t>
            </a:r>
            <a:r>
              <a:rPr lang="ru-RU" sz="1200" dirty="0">
                <a:effectLst/>
                <a:latin typeface="Times New Roman" panose="02020603050405020304" pitchFamily="18" charset="0"/>
                <a:ea typeface="Times New Roman" panose="02020603050405020304" pitchFamily="18" charset="0"/>
              </a:rPr>
              <a:t> — это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12</a:t>
            </a:r>
            <a:r>
              <a:rPr lang="ru-RU" sz="1200" dirty="0">
                <a:effectLst/>
                <a:latin typeface="Times New Roman" panose="02020603050405020304" pitchFamily="18" charset="0"/>
                <a:ea typeface="Times New Roman" panose="02020603050405020304" pitchFamily="18" charset="0"/>
              </a:rPr>
              <a:t>,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a[i]</a:t>
            </a:r>
            <a:r>
              <a:rPr lang="ru-RU" sz="1200" dirty="0">
                <a:effectLst/>
                <a:latin typeface="Times New Roman" panose="02020603050405020304" pitchFamily="18" charset="0"/>
                <a:ea typeface="Times New Roman" panose="02020603050405020304" pitchFamily="18" charset="0"/>
              </a:rPr>
              <a:t> обозначает «возьми элемент с номером, равным значению переменной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i</a:t>
            </a:r>
            <a:r>
              <a:rPr lang="ru-RU" sz="1200" dirty="0">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nSpc>
                <a:spcPts val="1800"/>
              </a:lnSpc>
              <a:spcAft>
                <a:spcPts val="1800"/>
              </a:spcAft>
            </a:pPr>
            <a:r>
              <a:rPr lang="ru-RU" sz="1200" dirty="0">
                <a:effectLst/>
                <a:latin typeface="Times New Roman" panose="02020603050405020304" pitchFamily="18" charset="0"/>
                <a:ea typeface="Times New Roman" panose="02020603050405020304" pitchFamily="18" charset="0"/>
              </a:rPr>
              <a:t>аналогично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a[2*i+1]</a:t>
            </a:r>
            <a:r>
              <a:rPr lang="ru-RU" sz="1200" dirty="0">
                <a:effectLst/>
                <a:latin typeface="Times New Roman" panose="02020603050405020304" pitchFamily="18" charset="0"/>
                <a:ea typeface="Times New Roman" panose="02020603050405020304" pitchFamily="18" charset="0"/>
              </a:rPr>
              <a:t> обозначает «возьми элемент с номером, равным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2*i+1</a:t>
            </a:r>
            <a:r>
              <a:rPr lang="ru-RU" sz="1200" dirty="0">
                <a:effectLst/>
                <a:latin typeface="Times New Roman" panose="02020603050405020304" pitchFamily="18" charset="0"/>
                <a:ea typeface="Times New Roman" panose="02020603050405020304" pitchFamily="18" charset="0"/>
              </a:rPr>
              <a:t>», или даже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a[a[4]]</a:t>
            </a:r>
            <a:r>
              <a:rPr lang="ru-RU" sz="1200" dirty="0">
                <a:effectLst/>
                <a:latin typeface="Times New Roman" panose="02020603050405020304" pitchFamily="18" charset="0"/>
                <a:ea typeface="Times New Roman" panose="02020603050405020304" pitchFamily="18" charset="0"/>
              </a:rPr>
              <a:t> обозначает «возьми элемент с номером, равным четвертому элементу нашего массива» (в нашем примере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a[4]</a:t>
            </a:r>
            <a:r>
              <a:rPr lang="ru-RU" sz="1200" dirty="0">
                <a:effectLst/>
                <a:latin typeface="Times New Roman" panose="02020603050405020304" pitchFamily="18" charset="0"/>
                <a:ea typeface="Times New Roman" panose="02020603050405020304" pitchFamily="18" charset="0"/>
              </a:rPr>
              <a:t> — это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2</a:t>
            </a:r>
            <a:r>
              <a:rPr lang="ru-RU" sz="1200" dirty="0">
                <a:effectLst/>
                <a:latin typeface="Times New Roman" panose="02020603050405020304" pitchFamily="18" charset="0"/>
                <a:ea typeface="Times New Roman" panose="02020603050405020304" pitchFamily="18" charset="0"/>
              </a:rPr>
              <a:t>, поэтому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a[a[4]]</a:t>
            </a:r>
            <a:r>
              <a:rPr lang="ru-RU" sz="1200" dirty="0">
                <a:effectLst/>
                <a:latin typeface="Times New Roman" panose="02020603050405020304" pitchFamily="18" charset="0"/>
                <a:ea typeface="Times New Roman" panose="02020603050405020304" pitchFamily="18" charset="0"/>
              </a:rPr>
              <a:t> — это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a[2]</a:t>
            </a:r>
            <a:r>
              <a:rPr lang="ru-RU" sz="1200" dirty="0">
                <a:effectLst/>
                <a:latin typeface="Times New Roman" panose="02020603050405020304" pitchFamily="18" charset="0"/>
                <a:ea typeface="Times New Roman" panose="02020603050405020304" pitchFamily="18" charset="0"/>
              </a:rPr>
              <a:t>, т.е. </a:t>
            </a:r>
            <a:r>
              <a:rPr lang="ru-RU" sz="1200" dirty="0">
                <a:solidFill>
                  <a:srgbClr val="E74C3C"/>
                </a:solidFill>
                <a:effectLst/>
                <a:latin typeface="Consolas" panose="020B0609020204030204" pitchFamily="49" charset="0"/>
                <a:ea typeface="Times New Roman" panose="02020603050405020304" pitchFamily="18" charset="0"/>
                <a:cs typeface="Courier New" panose="02070309020205020404" pitchFamily="49" charset="0"/>
              </a:rPr>
              <a:t>-3</a:t>
            </a:r>
            <a:r>
              <a:rPr lang="ru-RU" sz="1200" dirty="0">
                <a:effectLst/>
                <a:latin typeface="Times New Roman" panose="02020603050405020304" pitchFamily="18" charset="0"/>
                <a:ea typeface="Times New Roman" panose="02020603050405020304" pitchFamily="18" charset="0"/>
              </a:rPr>
              <a:t>).</a:t>
            </a:r>
          </a:p>
          <a:p>
            <a:pPr>
              <a:lnSpc>
                <a:spcPts val="1800"/>
              </a:lnSpc>
              <a:spcAft>
                <a:spcPts val="1800"/>
              </a:spcAft>
            </a:pPr>
            <a:r>
              <a:rPr lang="ru-RU" sz="1200" dirty="0">
                <a:solidFill>
                  <a:srgbClr val="404040"/>
                </a:solidFill>
                <a:effectLst/>
                <a:latin typeface="Lato" panose="020F0502020204030203" pitchFamily="34" charset="0"/>
                <a:ea typeface="Times New Roman" panose="02020603050405020304" pitchFamily="18" charset="0"/>
              </a:rPr>
              <a:t>Если указанный номер слишком большой (больше длины массива), то питон выдаст ошибку.</a:t>
            </a:r>
            <a:endParaRPr lang="ru-RU" sz="12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176A1AF0-F093-4033-9623-BD908645155D}" type="slidenum">
              <a:rPr lang="ru-RU" smtClean="0"/>
              <a:t>62</a:t>
            </a:fld>
            <a:endParaRPr lang="ru-RU"/>
          </a:p>
        </p:txBody>
      </p:sp>
    </p:spTree>
    <p:extLst>
      <p:ext uri="{BB962C8B-B14F-4D97-AF65-F5344CB8AC3E}">
        <p14:creationId xmlns:p14="http://schemas.microsoft.com/office/powerpoint/2010/main" val="35119445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r>
              <a:rPr lang="ru-RU" b="0" i="0" dirty="0">
                <a:solidFill>
                  <a:srgbClr val="111115"/>
                </a:solidFill>
                <a:effectLst/>
                <a:latin typeface="Ubuntu-Medium"/>
              </a:rPr>
              <a:t>Способы создания списков</a:t>
            </a:r>
          </a:p>
          <a:p>
            <a:pPr algn="ctr"/>
            <a:r>
              <a:rPr lang="ru-RU" b="0" i="0" dirty="0">
                <a:solidFill>
                  <a:srgbClr val="111115"/>
                </a:solidFill>
                <a:effectLst/>
                <a:latin typeface="Times New Roman" panose="02020603050405020304" pitchFamily="18" charset="0"/>
              </a:rPr>
              <a:t>1) Перечислением всех элементов:</a:t>
            </a:r>
          </a:p>
          <a:p>
            <a:pPr algn="ctr"/>
            <a:r>
              <a:rPr lang="ru-RU" b="0" i="0" dirty="0">
                <a:solidFill>
                  <a:srgbClr val="111115"/>
                </a:solidFill>
                <a:effectLst/>
                <a:latin typeface="Ubuntu-Medium"/>
              </a:rPr>
              <a:t>b = [17, 409, 88]</a:t>
            </a:r>
          </a:p>
          <a:p>
            <a:pPr algn="ctr"/>
            <a:r>
              <a:rPr lang="ru-RU" b="0" i="0" dirty="0">
                <a:solidFill>
                  <a:srgbClr val="111115"/>
                </a:solidFill>
                <a:effectLst/>
                <a:latin typeface="Times New Roman" panose="02020603050405020304" pitchFamily="18" charset="0"/>
              </a:rPr>
              <a:t>Можно создать пустой список:</a:t>
            </a:r>
          </a:p>
          <a:p>
            <a:pPr algn="ctr"/>
            <a:r>
              <a:rPr lang="ru-RU" b="0" i="0" dirty="0">
                <a:solidFill>
                  <a:srgbClr val="111115"/>
                </a:solidFill>
                <a:effectLst/>
                <a:latin typeface="Ubuntu-Medium"/>
              </a:rPr>
              <a:t>a = []</a:t>
            </a:r>
          </a:p>
          <a:p>
            <a:pPr algn="ctr"/>
            <a:r>
              <a:rPr lang="ru-RU" b="0" i="0" dirty="0">
                <a:solidFill>
                  <a:srgbClr val="111115"/>
                </a:solidFill>
                <a:effectLst/>
                <a:latin typeface="Times New Roman" panose="02020603050405020304" pitchFamily="18" charset="0"/>
              </a:rPr>
              <a:t>2) С помощью генератора списка:</a:t>
            </a:r>
          </a:p>
          <a:p>
            <a:pPr algn="ctr"/>
            <a:r>
              <a:rPr lang="ru-RU" b="0" i="0" dirty="0">
                <a:solidFill>
                  <a:srgbClr val="111115"/>
                </a:solidFill>
                <a:effectLst/>
                <a:latin typeface="Ubuntu-Medium"/>
              </a:rPr>
              <a:t>a = []*5</a:t>
            </a:r>
          </a:p>
          <a:p>
            <a:pPr algn="ctr"/>
            <a:r>
              <a:rPr lang="ru-RU" b="0" i="0" dirty="0">
                <a:solidFill>
                  <a:srgbClr val="111115"/>
                </a:solidFill>
                <a:effectLst/>
                <a:latin typeface="Times New Roman" panose="02020603050405020304" pitchFamily="18" charset="0"/>
              </a:rPr>
              <a:t>Получится список, состоящий из пяти нулей: [0, 0, 0, 0, 0].</a:t>
            </a:r>
          </a:p>
          <a:p>
            <a:pPr algn="ctr"/>
            <a:r>
              <a:rPr lang="ru-RU" b="0" i="0" dirty="0">
                <a:solidFill>
                  <a:srgbClr val="111115"/>
                </a:solidFill>
                <a:effectLst/>
                <a:latin typeface="Ubuntu-Medium"/>
              </a:rPr>
              <a:t>a = [ i </a:t>
            </a:r>
            <a:r>
              <a:rPr lang="ru-RU" b="0" i="0" dirty="0" err="1">
                <a:solidFill>
                  <a:srgbClr val="111115"/>
                </a:solidFill>
                <a:effectLst/>
                <a:latin typeface="Ubuntu-Medium"/>
              </a:rPr>
              <a:t>for</a:t>
            </a:r>
            <a:r>
              <a:rPr lang="ru-RU" b="0" i="0" dirty="0">
                <a:solidFill>
                  <a:srgbClr val="111115"/>
                </a:solidFill>
                <a:effectLst/>
                <a:latin typeface="Ubuntu-Medium"/>
              </a:rPr>
              <a:t> i </a:t>
            </a:r>
            <a:r>
              <a:rPr lang="ru-RU" b="0" i="0" dirty="0" err="1">
                <a:solidFill>
                  <a:srgbClr val="111115"/>
                </a:solidFill>
                <a:effectLst/>
                <a:latin typeface="Ubuntu-Medium"/>
              </a:rPr>
              <a:t>in</a:t>
            </a:r>
            <a:r>
              <a:rPr lang="ru-RU" b="0" i="0" dirty="0">
                <a:solidFill>
                  <a:srgbClr val="111115"/>
                </a:solidFill>
                <a:effectLst/>
                <a:latin typeface="Ubuntu-Medium"/>
              </a:rPr>
              <a:t> </a:t>
            </a:r>
            <a:r>
              <a:rPr lang="ru-RU" b="0" i="0" dirty="0" err="1">
                <a:solidFill>
                  <a:srgbClr val="111115"/>
                </a:solidFill>
                <a:effectLst/>
                <a:latin typeface="Ubuntu-Medium"/>
              </a:rPr>
              <a:t>range</a:t>
            </a:r>
            <a:r>
              <a:rPr lang="ru-RU" b="0" i="0" dirty="0">
                <a:solidFill>
                  <a:srgbClr val="111115"/>
                </a:solidFill>
                <a:effectLst/>
                <a:latin typeface="Ubuntu-Medium"/>
              </a:rPr>
              <a:t>(10) ]</a:t>
            </a:r>
          </a:p>
          <a:p>
            <a:pPr algn="ctr"/>
            <a:r>
              <a:rPr lang="ru-RU" b="0" i="0" dirty="0">
                <a:solidFill>
                  <a:srgbClr val="111115"/>
                </a:solidFill>
                <a:effectLst/>
                <a:latin typeface="Times New Roman" panose="02020603050405020304" pitchFamily="18" charset="0"/>
              </a:rPr>
              <a:t>Получится список [0, 1, 2, 3, 4, 5, 6, 7, 8, 9]</a:t>
            </a:r>
          </a:p>
          <a:p>
            <a:pPr algn="ctr"/>
            <a:r>
              <a:rPr lang="ru-RU" b="0" i="0" dirty="0">
                <a:solidFill>
                  <a:srgbClr val="111115"/>
                </a:solidFill>
                <a:effectLst/>
                <a:latin typeface="Ubuntu-Medium"/>
              </a:rPr>
              <a:t>a = [ i*i </a:t>
            </a:r>
            <a:r>
              <a:rPr lang="ru-RU" b="0" i="0" dirty="0" err="1">
                <a:solidFill>
                  <a:srgbClr val="111115"/>
                </a:solidFill>
                <a:effectLst/>
                <a:latin typeface="Ubuntu-Medium"/>
              </a:rPr>
              <a:t>for</a:t>
            </a:r>
            <a:r>
              <a:rPr lang="ru-RU" b="0" i="0" dirty="0">
                <a:solidFill>
                  <a:srgbClr val="111115"/>
                </a:solidFill>
                <a:effectLst/>
                <a:latin typeface="Ubuntu-Medium"/>
              </a:rPr>
              <a:t> i </a:t>
            </a:r>
            <a:r>
              <a:rPr lang="ru-RU" b="0" i="0" dirty="0" err="1">
                <a:solidFill>
                  <a:srgbClr val="111115"/>
                </a:solidFill>
                <a:effectLst/>
                <a:latin typeface="Ubuntu-Medium"/>
              </a:rPr>
              <a:t>in</a:t>
            </a:r>
            <a:r>
              <a:rPr lang="ru-RU" b="0" i="0" dirty="0">
                <a:solidFill>
                  <a:srgbClr val="111115"/>
                </a:solidFill>
                <a:effectLst/>
                <a:latin typeface="Ubuntu-Medium"/>
              </a:rPr>
              <a:t> </a:t>
            </a:r>
            <a:r>
              <a:rPr lang="ru-RU" b="0" i="0" dirty="0" err="1">
                <a:solidFill>
                  <a:srgbClr val="111115"/>
                </a:solidFill>
                <a:effectLst/>
                <a:latin typeface="Ubuntu-Medium"/>
              </a:rPr>
              <a:t>range</a:t>
            </a:r>
            <a:r>
              <a:rPr lang="ru-RU" b="0" i="0" dirty="0">
                <a:solidFill>
                  <a:srgbClr val="111115"/>
                </a:solidFill>
                <a:effectLst/>
                <a:latin typeface="Ubuntu-Medium"/>
              </a:rPr>
              <a:t>(10) ]</a:t>
            </a:r>
          </a:p>
          <a:p>
            <a:pPr algn="ctr"/>
            <a:r>
              <a:rPr lang="ru-RU" b="0" i="0" dirty="0">
                <a:solidFill>
                  <a:srgbClr val="111115"/>
                </a:solidFill>
                <a:effectLst/>
                <a:latin typeface="Times New Roman" panose="02020603050405020304" pitchFamily="18" charset="0"/>
              </a:rPr>
              <a:t>Получится список [0, 1, 4, 9, 16, 25, 36, 49, 64, 81]</a:t>
            </a:r>
          </a:p>
          <a:p>
            <a:endParaRPr lang="ru-RU" dirty="0"/>
          </a:p>
        </p:txBody>
      </p:sp>
      <p:sp>
        <p:nvSpPr>
          <p:cNvPr id="4" name="Номер слайда 3"/>
          <p:cNvSpPr>
            <a:spLocks noGrp="1"/>
          </p:cNvSpPr>
          <p:nvPr>
            <p:ph type="sldNum" sz="quarter" idx="5"/>
          </p:nvPr>
        </p:nvSpPr>
        <p:spPr/>
        <p:txBody>
          <a:bodyPr/>
          <a:lstStyle/>
          <a:p>
            <a:fld id="{176A1AF0-F093-4033-9623-BD908645155D}" type="slidenum">
              <a:rPr lang="ru-RU" smtClean="0"/>
              <a:t>64</a:t>
            </a:fld>
            <a:endParaRPr lang="ru-RU"/>
          </a:p>
        </p:txBody>
      </p:sp>
    </p:spTree>
    <p:extLst>
      <p:ext uri="{BB962C8B-B14F-4D97-AF65-F5344CB8AC3E}">
        <p14:creationId xmlns:p14="http://schemas.microsoft.com/office/powerpoint/2010/main" val="383480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ts val="1950"/>
              </a:lnSpc>
              <a:spcAft>
                <a:spcPts val="1950"/>
              </a:spcAft>
            </a:pPr>
            <a:r>
              <a:rPr lang="ru-RU"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В коде выше:</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950"/>
              </a:lnSpc>
              <a:spcAft>
                <a:spcPts val="800"/>
              </a:spcAft>
              <a:buSzPts val="1000"/>
              <a:buFont typeface="Symbol" panose="05050102010706020507" pitchFamily="18" charset="2"/>
              <a:buChar char=""/>
              <a:tabLst>
                <a:tab pos="457200" algn="l"/>
              </a:tabLst>
            </a:pPr>
            <a:r>
              <a:rPr lang="ru-RU" sz="1800" kern="0" dirty="0" err="1">
                <a:solidFill>
                  <a:srgbClr val="222222"/>
                </a:solidFill>
                <a:effectLst/>
                <a:latin typeface="Courier New" panose="02070309020205020404" pitchFamily="49" charset="0"/>
                <a:ea typeface="Times New Roman" panose="02020603050405020304" pitchFamily="18" charset="0"/>
                <a:cs typeface="Times New Roman" panose="02020603050405020304" pitchFamily="18" charset="0"/>
              </a:rPr>
              <a:t>input</a:t>
            </a:r>
            <a:r>
              <a:rPr lang="ru-RU" sz="1800" kern="0" dirty="0">
                <a:solidFill>
                  <a:srgbClr val="222222"/>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ru-RU"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возвращает список, содержащий числа, разделенные запятыми.</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950"/>
              </a:lnSpc>
              <a:spcAft>
                <a:spcPts val="800"/>
              </a:spcAft>
              <a:buSzPts val="1000"/>
              <a:buFont typeface="Symbol" panose="05050102010706020507" pitchFamily="18" charset="2"/>
              <a:buChar char=""/>
              <a:tabLst>
                <a:tab pos="457200" algn="l"/>
              </a:tabLst>
            </a:pPr>
            <a:r>
              <a:rPr lang="ru-RU" sz="1800" kern="0" dirty="0" err="1">
                <a:solidFill>
                  <a:srgbClr val="222222"/>
                </a:solidFill>
                <a:effectLst/>
                <a:latin typeface="Courier New" panose="02070309020205020404" pitchFamily="49" charset="0"/>
                <a:ea typeface="Times New Roman" panose="02020603050405020304" pitchFamily="18" charset="0"/>
                <a:cs typeface="Times New Roman" panose="02020603050405020304" pitchFamily="18" charset="0"/>
              </a:rPr>
              <a:t>split</a:t>
            </a:r>
            <a:r>
              <a:rPr lang="ru-RU" sz="1800" kern="0" dirty="0">
                <a:solidFill>
                  <a:srgbClr val="222222"/>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ru-RU"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возвращает список строк, разделенных пробелами.</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950"/>
              </a:lnSpc>
              <a:spcAft>
                <a:spcPts val="800"/>
              </a:spcAft>
              <a:buSzPts val="1000"/>
              <a:buFont typeface="Symbol" panose="05050102010706020507" pitchFamily="18" charset="2"/>
              <a:buChar char=""/>
              <a:tabLst>
                <a:tab pos="457200" algn="l"/>
              </a:tabLst>
            </a:pPr>
            <a:r>
              <a:rPr lang="ru-RU" sz="1800" kern="0" dirty="0" err="1">
                <a:solidFill>
                  <a:srgbClr val="222222"/>
                </a:solidFill>
                <a:effectLst/>
                <a:latin typeface="Courier New" panose="02070309020205020404" pitchFamily="49" charset="0"/>
                <a:ea typeface="Times New Roman" panose="02020603050405020304" pitchFamily="18" charset="0"/>
                <a:cs typeface="Times New Roman" panose="02020603050405020304" pitchFamily="18" charset="0"/>
              </a:rPr>
              <a:t>map</a:t>
            </a:r>
            <a:r>
              <a:rPr lang="ru-RU" sz="1800" kern="0" dirty="0">
                <a:solidFill>
                  <a:srgbClr val="222222"/>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ru-RU"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a:t>
            </a:r>
            <a:r>
              <a:rPr lang="ru-RU" sz="2800" b="1" i="0" dirty="0" err="1">
                <a:solidFill>
                  <a:srgbClr val="242424"/>
                </a:solidFill>
                <a:effectLst/>
                <a:latin typeface="-apple-system"/>
              </a:rPr>
              <a:t>map</a:t>
            </a:r>
            <a:r>
              <a:rPr lang="ru-RU" sz="2800" b="1" i="0" dirty="0">
                <a:solidFill>
                  <a:srgbClr val="242424"/>
                </a:solidFill>
                <a:effectLst/>
                <a:latin typeface="-apple-system"/>
              </a:rPr>
              <a:t>()</a:t>
            </a:r>
            <a:r>
              <a:rPr lang="ru-RU" sz="2800" b="0" i="0" dirty="0">
                <a:solidFill>
                  <a:srgbClr val="242424"/>
                </a:solidFill>
                <a:effectLst/>
                <a:latin typeface="-apple-system"/>
              </a:rPr>
              <a:t> перебирает элементы итерируемого массива (или коллекции) и возвращает новый массив (или итерируемый объект), который является результатом применения функции преобразования к каждому элементу исходного </a:t>
            </a:r>
            <a:r>
              <a:rPr lang="ru-RU" sz="2800" b="0" i="0" dirty="0" err="1">
                <a:solidFill>
                  <a:srgbClr val="242424"/>
                </a:solidFill>
                <a:effectLst/>
                <a:latin typeface="-apple-system"/>
              </a:rPr>
              <a:t>итерабельного</a:t>
            </a:r>
            <a:r>
              <a:rPr lang="ru-RU" sz="2800" b="0" i="0" dirty="0">
                <a:solidFill>
                  <a:srgbClr val="242424"/>
                </a:solidFill>
                <a:effectLst/>
                <a:latin typeface="-apple-system"/>
              </a:rPr>
              <a:t> массива.</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950"/>
              </a:lnSpc>
              <a:spcAft>
                <a:spcPts val="800"/>
              </a:spcAft>
              <a:buSzPts val="1000"/>
              <a:buFont typeface="Symbol" panose="05050102010706020507" pitchFamily="18" charset="2"/>
              <a:buChar char=""/>
              <a:tabLst>
                <a:tab pos="457200" algn="l"/>
              </a:tabLst>
            </a:pPr>
            <a:r>
              <a:rPr lang="ru-RU" sz="1800" kern="0" dirty="0" err="1">
                <a:solidFill>
                  <a:srgbClr val="222222"/>
                </a:solidFill>
                <a:effectLst/>
                <a:latin typeface="Courier New" panose="02070309020205020404" pitchFamily="49" charset="0"/>
                <a:ea typeface="Times New Roman" panose="02020603050405020304" pitchFamily="18" charset="0"/>
                <a:cs typeface="Times New Roman" panose="02020603050405020304" pitchFamily="18" charset="0"/>
              </a:rPr>
              <a:t>list</a:t>
            </a:r>
            <a:r>
              <a:rPr lang="ru-RU" sz="1800" kern="0" dirty="0">
                <a:solidFill>
                  <a:srgbClr val="222222"/>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ru-RU"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конвертирует объект </a:t>
            </a:r>
            <a:r>
              <a:rPr lang="ru-RU" sz="1800" kern="0" dirty="0" err="1">
                <a:solidFill>
                  <a:srgbClr val="222222"/>
                </a:solidFill>
                <a:effectLst/>
                <a:latin typeface="Courier New" panose="02070309020205020404" pitchFamily="49" charset="0"/>
                <a:ea typeface="Times New Roman" panose="02020603050405020304" pitchFamily="18" charset="0"/>
                <a:cs typeface="Times New Roman" panose="02020603050405020304" pitchFamily="18" charset="0"/>
              </a:rPr>
              <a:t>map</a:t>
            </a:r>
            <a:r>
              <a:rPr lang="ru-RU"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снова в список.</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176A1AF0-F093-4033-9623-BD908645155D}" type="slidenum">
              <a:rPr lang="ru-RU" smtClean="0"/>
              <a:t>68</a:t>
            </a:fld>
            <a:endParaRPr lang="ru-RU"/>
          </a:p>
        </p:txBody>
      </p:sp>
    </p:spTree>
    <p:extLst>
      <p:ext uri="{BB962C8B-B14F-4D97-AF65-F5344CB8AC3E}">
        <p14:creationId xmlns:p14="http://schemas.microsoft.com/office/powerpoint/2010/main" val="3251426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fr-FR" dirty="0">
                <a:solidFill>
                  <a:srgbClr val="87929E"/>
                </a:solidFill>
                <a:effectLst/>
              </a:rPr>
              <a:t>elements = [</a:t>
            </a:r>
            <a:r>
              <a:rPr lang="fr-FR" dirty="0">
                <a:solidFill>
                  <a:srgbClr val="005CC5"/>
                </a:solidFill>
                <a:effectLst/>
              </a:rPr>
              <a:t>2</a:t>
            </a:r>
            <a:r>
              <a:rPr lang="fr-FR" dirty="0">
                <a:solidFill>
                  <a:srgbClr val="87929E"/>
                </a:solidFill>
                <a:effectLst/>
              </a:rPr>
              <a:t>, </a:t>
            </a:r>
            <a:r>
              <a:rPr lang="fr-FR" dirty="0">
                <a:solidFill>
                  <a:srgbClr val="005CC5"/>
                </a:solidFill>
                <a:effectLst/>
              </a:rPr>
              <a:t>4</a:t>
            </a:r>
            <a:r>
              <a:rPr lang="fr-FR" dirty="0">
                <a:solidFill>
                  <a:srgbClr val="87929E"/>
                </a:solidFill>
                <a:effectLst/>
              </a:rPr>
              <a:t>, </a:t>
            </a:r>
            <a:r>
              <a:rPr lang="fr-FR" dirty="0">
                <a:solidFill>
                  <a:srgbClr val="005CC5"/>
                </a:solidFill>
                <a:effectLst/>
              </a:rPr>
              <a:t>6</a:t>
            </a:r>
            <a:r>
              <a:rPr lang="fr-FR" dirty="0">
                <a:solidFill>
                  <a:srgbClr val="87929E"/>
                </a:solidFill>
                <a:effectLst/>
              </a:rPr>
              <a:t>] &gt;&gt;&gt; elements[</a:t>
            </a:r>
            <a:r>
              <a:rPr lang="fr-FR" dirty="0">
                <a:solidFill>
                  <a:srgbClr val="005CC5"/>
                </a:solidFill>
                <a:effectLst/>
              </a:rPr>
              <a:t>2</a:t>
            </a:r>
            <a:r>
              <a:rPr lang="fr-FR" dirty="0">
                <a:solidFill>
                  <a:srgbClr val="87929E"/>
                </a:solidFill>
                <a:effectLst/>
              </a:rPr>
              <a:t>] = </a:t>
            </a:r>
            <a:r>
              <a:rPr lang="fr-FR" dirty="0">
                <a:solidFill>
                  <a:srgbClr val="005CC5"/>
                </a:solidFill>
                <a:effectLst/>
              </a:rPr>
              <a:t>8</a:t>
            </a:r>
            <a:r>
              <a:rPr lang="fr-FR" dirty="0">
                <a:solidFill>
                  <a:srgbClr val="87929E"/>
                </a:solidFill>
                <a:effectLst/>
              </a:rPr>
              <a:t> &gt;&gt;&gt; </a:t>
            </a:r>
            <a:r>
              <a:rPr lang="fr-FR" dirty="0">
                <a:solidFill>
                  <a:srgbClr val="6F42C1"/>
                </a:solidFill>
                <a:effectLst/>
              </a:rPr>
              <a:t>print</a:t>
            </a:r>
            <a:r>
              <a:rPr lang="fr-FR" dirty="0">
                <a:solidFill>
                  <a:srgbClr val="87929E"/>
                </a:solidFill>
                <a:effectLst/>
              </a:rPr>
              <a:t>(elements)</a:t>
            </a:r>
            <a:endParaRPr lang="ru-RU" dirty="0"/>
          </a:p>
        </p:txBody>
      </p:sp>
      <p:sp>
        <p:nvSpPr>
          <p:cNvPr id="4" name="Номер слайда 3"/>
          <p:cNvSpPr>
            <a:spLocks noGrp="1"/>
          </p:cNvSpPr>
          <p:nvPr>
            <p:ph type="sldNum" sz="quarter" idx="5"/>
          </p:nvPr>
        </p:nvSpPr>
        <p:spPr/>
        <p:txBody>
          <a:bodyPr/>
          <a:lstStyle/>
          <a:p>
            <a:fld id="{176A1AF0-F093-4033-9623-BD908645155D}" type="slidenum">
              <a:rPr lang="ru-RU" smtClean="0"/>
              <a:t>71</a:t>
            </a:fld>
            <a:endParaRPr lang="ru-RU"/>
          </a:p>
        </p:txBody>
      </p:sp>
    </p:spTree>
    <p:extLst>
      <p:ext uri="{BB962C8B-B14F-4D97-AF65-F5344CB8AC3E}">
        <p14:creationId xmlns:p14="http://schemas.microsoft.com/office/powerpoint/2010/main" val="3012523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76A1AF0-F093-4033-9623-BD908645155D}" type="slidenum">
              <a:rPr lang="ru-RU" smtClean="0"/>
              <a:t>72</a:t>
            </a:fld>
            <a:endParaRPr lang="ru-RU"/>
          </a:p>
        </p:txBody>
      </p:sp>
    </p:spTree>
    <p:extLst>
      <p:ext uri="{BB962C8B-B14F-4D97-AF65-F5344CB8AC3E}">
        <p14:creationId xmlns:p14="http://schemas.microsoft.com/office/powerpoint/2010/main" val="226669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Несмотря на разнообразие компьютеров в современном мире, все они строятся по единой принципиальной схеме, основанной на фундаменте идеи программного управления Чарльза Бэббиджа (середина XIX в). Эта идея была реализована при создании первой ЭВМ ENIAC в 1946 году коллективом </a:t>
            </a:r>
            <a:r>
              <a:rPr lang="ru-RU" sz="1200" b="0" i="0" kern="1200" dirty="0" err="1">
                <a:solidFill>
                  <a:schemeClr val="tx1"/>
                </a:solidFill>
                <a:effectLst/>
                <a:latin typeface="+mn-lt"/>
                <a:ea typeface="+mn-ea"/>
                <a:cs typeface="+mn-cs"/>
              </a:rPr>
              <a:t>учѐных</a:t>
            </a:r>
            <a:r>
              <a:rPr lang="ru-RU" sz="1200" b="0" i="0" kern="1200" dirty="0">
                <a:solidFill>
                  <a:schemeClr val="tx1"/>
                </a:solidFill>
                <a:effectLst/>
                <a:latin typeface="+mn-lt"/>
                <a:ea typeface="+mn-ea"/>
                <a:cs typeface="+mn-cs"/>
              </a:rPr>
              <a:t> и инженеров под руководством известного американского математика Джона фон Неймана, сформулировавшего концепцию ЭВМ с вводимыми в память программами и числами </a:t>
            </a:r>
          </a:p>
          <a:p>
            <a:r>
              <a:rPr lang="ru-RU" sz="1200" b="0" i="0" kern="1200" dirty="0">
                <a:solidFill>
                  <a:schemeClr val="tx1"/>
                </a:solidFill>
                <a:effectLst/>
                <a:latin typeface="+mn-lt"/>
                <a:ea typeface="+mn-ea"/>
                <a:cs typeface="+mn-cs"/>
              </a:rPr>
              <a:t> Главные элементы концепции:</a:t>
            </a:r>
          </a:p>
          <a:p>
            <a:r>
              <a:rPr lang="ru-RU" sz="1200" b="0" i="0" kern="1200" dirty="0">
                <a:solidFill>
                  <a:schemeClr val="tx1"/>
                </a:solidFill>
                <a:effectLst/>
                <a:latin typeface="+mn-lt"/>
                <a:ea typeface="+mn-ea"/>
                <a:cs typeface="+mn-cs"/>
              </a:rPr>
              <a:t>-     двоичное кодирование информации;</a:t>
            </a:r>
          </a:p>
          <a:p>
            <a:r>
              <a:rPr lang="ru-RU" sz="1200" b="0" i="0" kern="1200" dirty="0">
                <a:solidFill>
                  <a:schemeClr val="tx1"/>
                </a:solidFill>
                <a:effectLst/>
                <a:latin typeface="+mn-lt"/>
                <a:ea typeface="+mn-ea"/>
                <a:cs typeface="+mn-cs"/>
              </a:rPr>
              <a:t>-     программное управление;</a:t>
            </a:r>
          </a:p>
          <a:p>
            <a:r>
              <a:rPr lang="ru-RU" sz="1200" b="0" i="0" kern="1200" dirty="0">
                <a:solidFill>
                  <a:schemeClr val="tx1"/>
                </a:solidFill>
                <a:effectLst/>
                <a:latin typeface="+mn-lt"/>
                <a:ea typeface="+mn-ea"/>
                <a:cs typeface="+mn-cs"/>
              </a:rPr>
              <a:t>-     принцип хранимой программы;</a:t>
            </a:r>
          </a:p>
          <a:p>
            <a:r>
              <a:rPr lang="ru-RU" sz="1200" b="0" i="0" kern="1200" dirty="0">
                <a:solidFill>
                  <a:schemeClr val="tx1"/>
                </a:solidFill>
                <a:effectLst/>
                <a:latin typeface="+mn-lt"/>
                <a:ea typeface="+mn-ea"/>
                <a:cs typeface="+mn-cs"/>
              </a:rPr>
              <a:t>-     принцип параллельной организации вычислений, согласно которому операции над числом проводятся по всем его разрядам одновременно.</a:t>
            </a:r>
          </a:p>
        </p:txBody>
      </p:sp>
      <p:sp>
        <p:nvSpPr>
          <p:cNvPr id="4" name="Номер слайда 3"/>
          <p:cNvSpPr>
            <a:spLocks noGrp="1"/>
          </p:cNvSpPr>
          <p:nvPr>
            <p:ph type="sldNum" sz="quarter" idx="10"/>
          </p:nvPr>
        </p:nvSpPr>
        <p:spPr/>
        <p:txBody>
          <a:bodyPr/>
          <a:lstStyle/>
          <a:p>
            <a:fld id="{176A1AF0-F093-4033-9623-BD908645155D}" type="slidenum">
              <a:rPr lang="ru-RU" smtClean="0"/>
              <a:t>5</a:t>
            </a:fld>
            <a:endParaRPr lang="ru-RU"/>
          </a:p>
        </p:txBody>
      </p:sp>
    </p:spTree>
    <p:extLst>
      <p:ext uri="{BB962C8B-B14F-4D97-AF65-F5344CB8AC3E}">
        <p14:creationId xmlns:p14="http://schemas.microsoft.com/office/powerpoint/2010/main" val="39118567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76A1AF0-F093-4033-9623-BD908645155D}" type="slidenum">
              <a:rPr lang="ru-RU" smtClean="0"/>
              <a:t>74</a:t>
            </a:fld>
            <a:endParaRPr lang="ru-RU"/>
          </a:p>
        </p:txBody>
      </p:sp>
    </p:spTree>
    <p:extLst>
      <p:ext uri="{BB962C8B-B14F-4D97-AF65-F5344CB8AC3E}">
        <p14:creationId xmlns:p14="http://schemas.microsoft.com/office/powerpoint/2010/main" val="281877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Принцип действия компьютеров состоит в выполнении </a:t>
            </a:r>
            <a:r>
              <a:rPr lang="ru-RU" sz="1200" b="1" i="0" kern="1200" dirty="0">
                <a:solidFill>
                  <a:schemeClr val="tx1"/>
                </a:solidFill>
                <a:effectLst/>
                <a:latin typeface="+mn-lt"/>
                <a:ea typeface="+mn-ea"/>
                <a:cs typeface="+mn-cs"/>
              </a:rPr>
              <a:t>программ</a:t>
            </a:r>
            <a:r>
              <a:rPr lang="ru-RU" sz="1200" b="0" i="0" kern="1200" dirty="0">
                <a:solidFill>
                  <a:schemeClr val="tx1"/>
                </a:solidFill>
                <a:effectLst/>
                <a:latin typeface="+mn-lt"/>
                <a:ea typeface="+mn-ea"/>
                <a:cs typeface="+mn-cs"/>
              </a:rPr>
              <a:t> — заранее заданных, четко </a:t>
            </a:r>
            <a:r>
              <a:rPr lang="ru-RU" sz="1200" b="0" i="0" kern="1200" dirty="0" err="1">
                <a:solidFill>
                  <a:schemeClr val="tx1"/>
                </a:solidFill>
                <a:effectLst/>
                <a:latin typeface="+mn-lt"/>
                <a:ea typeface="+mn-ea"/>
                <a:cs typeface="+mn-cs"/>
              </a:rPr>
              <a:t>определѐнных</a:t>
            </a:r>
            <a:r>
              <a:rPr lang="ru-RU" sz="1200" b="0" i="0" kern="1200" dirty="0">
                <a:solidFill>
                  <a:schemeClr val="tx1"/>
                </a:solidFill>
                <a:effectLst/>
                <a:latin typeface="+mn-lt"/>
                <a:ea typeface="+mn-ea"/>
                <a:cs typeface="+mn-cs"/>
              </a:rPr>
              <a:t> последовательностей арифметических, логических и других операций. Программный принцип работы компьютера, состоит в том, что компьютер выполняет действия по заранее заданной программе., некоторому алгоритму действий</a:t>
            </a:r>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6</a:t>
            </a:fld>
            <a:endParaRPr lang="ru-RU"/>
          </a:p>
        </p:txBody>
      </p:sp>
    </p:spTree>
    <p:extLst>
      <p:ext uri="{BB962C8B-B14F-4D97-AF65-F5344CB8AC3E}">
        <p14:creationId xmlns:p14="http://schemas.microsoft.com/office/powerpoint/2010/main" val="35958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7</a:t>
            </a:fld>
            <a:endParaRPr lang="ru-RU"/>
          </a:p>
        </p:txBody>
      </p:sp>
    </p:spTree>
    <p:extLst>
      <p:ext uri="{BB962C8B-B14F-4D97-AF65-F5344CB8AC3E}">
        <p14:creationId xmlns:p14="http://schemas.microsoft.com/office/powerpoint/2010/main" val="755750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mn-lt"/>
                <a:ea typeface="+mn-ea"/>
                <a:cs typeface="+mn-cs"/>
              </a:rPr>
              <a:t>Одним из фундаментальных понятий в информатике является понятие алгоритма. Сам термин «алгоритм» пришел из математики. Это слово происходит от «</a:t>
            </a:r>
            <a:r>
              <a:rPr lang="ru-RU" sz="1200" b="0" i="0" kern="1200" dirty="0" err="1">
                <a:solidFill>
                  <a:schemeClr val="tx1"/>
                </a:solidFill>
                <a:effectLst/>
                <a:latin typeface="+mn-lt"/>
                <a:ea typeface="+mn-ea"/>
                <a:cs typeface="+mn-cs"/>
              </a:rPr>
              <a:t>Algorithmi</a:t>
            </a:r>
            <a:r>
              <a:rPr lang="ru-RU" sz="1200" b="0" i="0" kern="1200" dirty="0">
                <a:solidFill>
                  <a:schemeClr val="tx1"/>
                </a:solidFill>
                <a:effectLst/>
                <a:latin typeface="+mn-lt"/>
                <a:ea typeface="+mn-ea"/>
                <a:cs typeface="+mn-cs"/>
              </a:rPr>
              <a:t>» — латинского написания имени </a:t>
            </a:r>
            <a:r>
              <a:rPr lang="ru-RU" sz="1200" b="0" i="0" kern="1200" dirty="0" err="1">
                <a:solidFill>
                  <a:schemeClr val="tx1"/>
                </a:solidFill>
                <a:effectLst/>
                <a:latin typeface="+mn-lt"/>
                <a:ea typeface="+mn-ea"/>
                <a:cs typeface="+mn-cs"/>
              </a:rPr>
              <a:t>Мухамеда</a:t>
            </a:r>
            <a:r>
              <a:rPr lang="ru-RU" sz="1200" b="0" i="0" kern="1200" dirty="0">
                <a:solidFill>
                  <a:schemeClr val="tx1"/>
                </a:solidFill>
                <a:effectLst/>
                <a:latin typeface="+mn-lt"/>
                <a:ea typeface="+mn-ea"/>
                <a:cs typeface="+mn-cs"/>
              </a:rPr>
              <a:t> аль-Хорезми (787-850 гг.), выдающегося математика средневекового Востока. В XII веке был осуществлен латинский перевод его математического трактата, из которого европейцы узнали о десятичной позиционной системе счисления и правилах арифметики многозначных чисел. Именно эти правила в то время называли алгоритмами. Сложение, вычитание, умножение «столбиком», деление «уголком» многозначных чисел — вот первые алгоритмы в математике. Правила алгебраических преобразований, вычисление корней уравнений также можно отнести к математическим алгоритмам.</a:t>
            </a:r>
          </a:p>
          <a:p>
            <a:r>
              <a:rPr lang="ru-RU" sz="1200" b="0" i="0" kern="1200" dirty="0">
                <a:solidFill>
                  <a:schemeClr val="tx1"/>
                </a:solidFill>
                <a:effectLst/>
                <a:latin typeface="+mn-lt"/>
                <a:ea typeface="+mn-ea"/>
                <a:cs typeface="+mn-cs"/>
              </a:rPr>
              <a:t>Каждый человек в повседневной жизни, во время учебы или на работе решает огромное количество задач самой разной сложности.</a:t>
            </a:r>
          </a:p>
          <a:p>
            <a:r>
              <a:rPr lang="ru-RU" sz="1200" b="0" i="0" kern="1200" dirty="0">
                <a:solidFill>
                  <a:schemeClr val="tx1"/>
                </a:solidFill>
                <a:effectLst/>
                <a:latin typeface="+mn-lt"/>
                <a:ea typeface="+mn-ea"/>
                <a:cs typeface="+mn-cs"/>
              </a:rPr>
              <a:t>Некоторые из этих задач столь просты и привычны, что мы решаем их не задумываясь, автоматически, и даже не считаем задачами.</a:t>
            </a:r>
          </a:p>
          <a:p>
            <a:r>
              <a:rPr lang="ru-RU" sz="1200" b="0" i="0" kern="1200" dirty="0">
                <a:solidFill>
                  <a:schemeClr val="tx1"/>
                </a:solidFill>
                <a:effectLst/>
                <a:latin typeface="+mn-lt"/>
                <a:ea typeface="+mn-ea"/>
                <a:cs typeface="+mn-cs"/>
              </a:rPr>
              <a:t>При этом решение даже самой простой задачи обычно осуществляется за несколько последовательных шагов.</a:t>
            </a:r>
          </a:p>
          <a:p>
            <a:r>
              <a:rPr lang="ru-RU" sz="1200" b="0" i="0" kern="1200" dirty="0">
                <a:solidFill>
                  <a:schemeClr val="tx1"/>
                </a:solidFill>
                <a:effectLst/>
                <a:latin typeface="+mn-lt"/>
                <a:ea typeface="+mn-ea"/>
                <a:cs typeface="+mn-cs"/>
              </a:rPr>
              <a:t>Такая последовательность шагов в решении задачи называется </a:t>
            </a:r>
            <a:r>
              <a:rPr lang="ru-RU" sz="1200" b="1" i="0" kern="1200" dirty="0">
                <a:solidFill>
                  <a:schemeClr val="tx1"/>
                </a:solidFill>
                <a:effectLst/>
                <a:latin typeface="+mn-lt"/>
                <a:ea typeface="+mn-ea"/>
                <a:cs typeface="+mn-cs"/>
              </a:rPr>
              <a:t>алгоритмом</a:t>
            </a:r>
            <a:r>
              <a:rPr lang="ru-RU"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C00000"/>
                </a:solidFill>
                <a:latin typeface="Times New Roman" panose="02020603050405020304" pitchFamily="18" charset="0"/>
                <a:cs typeface="Times New Roman" panose="02020603050405020304" pitchFamily="18" charset="0"/>
              </a:rPr>
              <a:t>Алгоритмизация</a:t>
            </a:r>
            <a:r>
              <a:rPr lang="ru-RU" sz="1200" dirty="0">
                <a:solidFill>
                  <a:srgbClr val="C00000"/>
                </a:solidFill>
                <a:latin typeface="Times New Roman" panose="02020603050405020304" pitchFamily="18" charset="0"/>
                <a:cs typeface="Times New Roman" panose="02020603050405020304" pitchFamily="18" charset="0"/>
              </a:rPr>
              <a:t> </a:t>
            </a:r>
            <a:r>
              <a:rPr lang="ru-RU" sz="1200" dirty="0">
                <a:solidFill>
                  <a:schemeClr val="dk1"/>
                </a:solidFill>
                <a:latin typeface="Times New Roman" panose="02020603050405020304" pitchFamily="18" charset="0"/>
                <a:cs typeface="Times New Roman" panose="02020603050405020304" pitchFamily="18" charset="0"/>
              </a:rPr>
              <a:t>-  процесс разработки алгоритма (плана действий) для решения задачи.</a:t>
            </a:r>
          </a:p>
          <a:p>
            <a:r>
              <a:rPr lang="ru-RU" sz="1200" b="0" i="0" kern="1200" dirty="0">
                <a:solidFill>
                  <a:schemeClr val="tx1"/>
                </a:solidFill>
                <a:effectLst/>
                <a:latin typeface="+mn-lt"/>
                <a:ea typeface="+mn-ea"/>
                <a:cs typeface="+mn-cs"/>
              </a:rPr>
              <a:t>Разрабатывать алгоритмы может только человек.</a:t>
            </a:r>
          </a:p>
          <a:p>
            <a:r>
              <a:rPr lang="ru-RU" sz="1200" b="0" i="0" kern="1200" dirty="0">
                <a:solidFill>
                  <a:schemeClr val="tx1"/>
                </a:solidFill>
                <a:effectLst/>
                <a:latin typeface="+mn-lt"/>
                <a:ea typeface="+mn-ea"/>
                <a:cs typeface="+mn-cs"/>
              </a:rPr>
              <a:t>Исполняют алгоритмы люди и всевозможные устройства — компьютеры, роботы, станки, спутники, сложная бытовая техника и даже некоторые детские игрушки.</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8</a:t>
            </a:fld>
            <a:endParaRPr lang="ru-RU"/>
          </a:p>
        </p:txBody>
      </p:sp>
    </p:spTree>
    <p:extLst>
      <p:ext uri="{BB962C8B-B14F-4D97-AF65-F5344CB8AC3E}">
        <p14:creationId xmlns:p14="http://schemas.microsoft.com/office/powerpoint/2010/main" val="356535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0" kern="1200" dirty="0">
                <a:solidFill>
                  <a:schemeClr val="tx1"/>
                </a:solidFill>
                <a:effectLst/>
                <a:latin typeface="+mn-lt"/>
                <a:ea typeface="+mn-ea"/>
                <a:cs typeface="+mn-cs"/>
              </a:rPr>
              <a:t>Исполнитель алгоритма</a:t>
            </a:r>
            <a:r>
              <a:rPr lang="ru-RU" sz="1200" b="0" i="0" kern="1200" dirty="0">
                <a:solidFill>
                  <a:schemeClr val="tx1"/>
                </a:solidFill>
                <a:effectLst/>
                <a:latin typeface="+mn-lt"/>
                <a:ea typeface="+mn-ea"/>
                <a:cs typeface="+mn-cs"/>
              </a:rPr>
              <a:t> - это тот объект или субъект, для управления которым составлен алгоритм.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mn-lt"/>
                <a:ea typeface="+mn-ea"/>
                <a:cs typeface="+mn-cs"/>
              </a:rPr>
              <a:t>Формальный и неформальный</a:t>
            </a:r>
          </a:p>
          <a:p>
            <a:r>
              <a:rPr lang="ru-RU" sz="1200" b="0" i="0" kern="1200" dirty="0">
                <a:solidFill>
                  <a:schemeClr val="tx1"/>
                </a:solidFill>
                <a:effectLst/>
                <a:latin typeface="+mn-lt"/>
                <a:ea typeface="+mn-ea"/>
                <a:cs typeface="+mn-cs"/>
              </a:rPr>
              <a:t>Исполнителя </a:t>
            </a:r>
            <a:r>
              <a:rPr lang="ru-RU" sz="1200" b="0" i="0" kern="1200" dirty="0" err="1">
                <a:solidFill>
                  <a:schemeClr val="tx1"/>
                </a:solidFill>
                <a:effectLst/>
                <a:latin typeface="+mn-lt"/>
                <a:ea typeface="+mn-ea"/>
                <a:cs typeface="+mn-cs"/>
              </a:rPr>
              <a:t>хаpактеpизуют</a:t>
            </a:r>
            <a:r>
              <a:rPr lang="ru-RU" sz="1200" b="0" i="0" kern="1200" dirty="0">
                <a:solidFill>
                  <a:schemeClr val="tx1"/>
                </a:solidFill>
                <a:effectLst/>
                <a:latin typeface="+mn-lt"/>
                <a:ea typeface="+mn-ea"/>
                <a:cs typeface="+mn-cs"/>
              </a:rPr>
              <a:t>:</a:t>
            </a:r>
          </a:p>
          <a:p>
            <a:r>
              <a:rPr lang="ru-RU" sz="1200" b="0" i="0" kern="1200" dirty="0" err="1">
                <a:solidFill>
                  <a:schemeClr val="tx1"/>
                </a:solidFill>
                <a:effectLst/>
                <a:latin typeface="+mn-lt"/>
                <a:ea typeface="+mn-ea"/>
                <a:cs typeface="+mn-cs"/>
              </a:rPr>
              <a:t>сpеда</a:t>
            </a:r>
            <a:r>
              <a:rPr lang="ru-RU" sz="1200" b="0" i="0" kern="1200" dirty="0">
                <a:solidFill>
                  <a:schemeClr val="tx1"/>
                </a:solidFill>
                <a:effectLst/>
                <a:latin typeface="+mn-lt"/>
                <a:ea typeface="+mn-ea"/>
                <a:cs typeface="+mn-cs"/>
              </a:rPr>
              <a:t>;</a:t>
            </a:r>
          </a:p>
          <a:p>
            <a:r>
              <a:rPr lang="ru-RU" sz="1200" b="0" i="0" kern="1200" dirty="0" err="1">
                <a:solidFill>
                  <a:schemeClr val="tx1"/>
                </a:solidFill>
                <a:effectLst/>
                <a:latin typeface="+mn-lt"/>
                <a:ea typeface="+mn-ea"/>
                <a:cs typeface="+mn-cs"/>
              </a:rPr>
              <a:t>элементаpные</a:t>
            </a:r>
            <a:r>
              <a:rPr lang="ru-RU" sz="1200" b="0" i="0" kern="1200" dirty="0">
                <a:solidFill>
                  <a:schemeClr val="tx1"/>
                </a:solidFill>
                <a:effectLst/>
                <a:latin typeface="+mn-lt"/>
                <a:ea typeface="+mn-ea"/>
                <a:cs typeface="+mn-cs"/>
              </a:rPr>
              <a:t> действия;</a:t>
            </a:r>
          </a:p>
          <a:p>
            <a:r>
              <a:rPr lang="ru-RU" sz="1200" b="0" i="0" kern="1200" dirty="0" err="1">
                <a:solidFill>
                  <a:schemeClr val="tx1"/>
                </a:solidFill>
                <a:effectLst/>
                <a:latin typeface="+mn-lt"/>
                <a:ea typeface="+mn-ea"/>
                <a:cs typeface="+mn-cs"/>
              </a:rPr>
              <a:t>cистема</a:t>
            </a:r>
            <a:r>
              <a:rPr lang="ru-RU" sz="1200" b="0" i="0" kern="1200" dirty="0">
                <a:solidFill>
                  <a:schemeClr val="tx1"/>
                </a:solidFill>
                <a:effectLst/>
                <a:latin typeface="+mn-lt"/>
                <a:ea typeface="+mn-ea"/>
                <a:cs typeface="+mn-cs"/>
              </a:rPr>
              <a:t> команд;</a:t>
            </a:r>
          </a:p>
          <a:p>
            <a:r>
              <a:rPr lang="ru-RU" sz="1200" b="0" i="0" kern="1200" dirty="0">
                <a:solidFill>
                  <a:schemeClr val="tx1"/>
                </a:solidFill>
                <a:effectLst/>
                <a:latin typeface="+mn-lt"/>
                <a:ea typeface="+mn-ea"/>
                <a:cs typeface="+mn-cs"/>
              </a:rPr>
              <a:t>отказы.</a:t>
            </a:r>
          </a:p>
          <a:p>
            <a:r>
              <a:rPr lang="ru-RU" sz="1200" b="1" i="0" kern="1200" dirty="0" err="1">
                <a:solidFill>
                  <a:schemeClr val="tx1"/>
                </a:solidFill>
                <a:effectLst/>
                <a:latin typeface="+mn-lt"/>
                <a:ea typeface="+mn-ea"/>
                <a:cs typeface="+mn-cs"/>
              </a:rPr>
              <a:t>Сpеда</a:t>
            </a:r>
            <a:r>
              <a:rPr lang="ru-RU" sz="1200" b="0" i="0" kern="1200" dirty="0">
                <a:solidFill>
                  <a:schemeClr val="tx1"/>
                </a:solidFill>
                <a:effectLst/>
                <a:latin typeface="+mn-lt"/>
                <a:ea typeface="+mn-ea"/>
                <a:cs typeface="+mn-cs"/>
              </a:rPr>
              <a:t> (или обстановка) — это "место обитания" исполнителя. </a:t>
            </a:r>
          </a:p>
          <a:p>
            <a:r>
              <a:rPr lang="ru-RU" sz="1200" b="1" i="0" kern="1200" dirty="0">
                <a:solidFill>
                  <a:schemeClr val="tx1"/>
                </a:solidFill>
                <a:effectLst/>
                <a:latin typeface="+mn-lt"/>
                <a:ea typeface="+mn-ea"/>
                <a:cs typeface="+mn-cs"/>
              </a:rPr>
              <a:t>Система команд</a:t>
            </a:r>
            <a:r>
              <a:rPr lang="ru-RU" sz="1200" b="0" i="0" kern="1200" dirty="0">
                <a:solidFill>
                  <a:schemeClr val="tx1"/>
                </a:solidFill>
                <a:effectLst/>
                <a:latin typeface="+mn-lt"/>
                <a:ea typeface="+mn-ea"/>
                <a:cs typeface="+mn-cs"/>
              </a:rPr>
              <a:t>. Каждый исполнитель может выполнять команды только из </a:t>
            </a:r>
            <a:r>
              <a:rPr lang="ru-RU" sz="1200" b="0" i="0" kern="1200" dirty="0" err="1">
                <a:solidFill>
                  <a:schemeClr val="tx1"/>
                </a:solidFill>
                <a:effectLst/>
                <a:latin typeface="+mn-lt"/>
                <a:ea typeface="+mn-ea"/>
                <a:cs typeface="+mn-cs"/>
              </a:rPr>
              <a:t>некотоpого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стpого</a:t>
            </a:r>
            <a:r>
              <a:rPr lang="ru-RU" sz="1200" b="0" i="0" kern="1200" dirty="0">
                <a:solidFill>
                  <a:schemeClr val="tx1"/>
                </a:solidFill>
                <a:effectLst/>
                <a:latin typeface="+mn-lt"/>
                <a:ea typeface="+mn-ea"/>
                <a:cs typeface="+mn-cs"/>
              </a:rPr>
              <a:t> заданного списка — системы команд исполнителя. Для каждой команды должны быть заданы </a:t>
            </a:r>
            <a:r>
              <a:rPr lang="ru-RU" sz="1200" b="1" i="0" kern="1200" dirty="0">
                <a:solidFill>
                  <a:schemeClr val="tx1"/>
                </a:solidFill>
                <a:effectLst/>
                <a:latin typeface="+mn-lt"/>
                <a:ea typeface="+mn-ea"/>
                <a:cs typeface="+mn-cs"/>
              </a:rPr>
              <a:t>условия </a:t>
            </a:r>
            <a:r>
              <a:rPr lang="ru-RU" sz="1200" b="1" i="0" kern="1200" dirty="0" err="1">
                <a:solidFill>
                  <a:schemeClr val="tx1"/>
                </a:solidFill>
                <a:effectLst/>
                <a:latin typeface="+mn-lt"/>
                <a:ea typeface="+mn-ea"/>
                <a:cs typeface="+mn-cs"/>
              </a:rPr>
              <a:t>пpименимости</a:t>
            </a:r>
            <a:r>
              <a:rPr lang="ru-RU" sz="1200" b="0" i="0" kern="1200" dirty="0">
                <a:solidFill>
                  <a:schemeClr val="tx1"/>
                </a:solidFill>
                <a:effectLst/>
                <a:latin typeface="+mn-lt"/>
                <a:ea typeface="+mn-ea"/>
                <a:cs typeface="+mn-cs"/>
              </a:rPr>
              <a:t> (в каких состояниях </a:t>
            </a:r>
            <a:r>
              <a:rPr lang="ru-RU" sz="1200" b="0" i="0" kern="1200" dirty="0" err="1">
                <a:solidFill>
                  <a:schemeClr val="tx1"/>
                </a:solidFill>
                <a:effectLst/>
                <a:latin typeface="+mn-lt"/>
                <a:ea typeface="+mn-ea"/>
                <a:cs typeface="+mn-cs"/>
              </a:rPr>
              <a:t>сpеды</a:t>
            </a:r>
            <a:r>
              <a:rPr lang="ru-RU" sz="1200" b="0" i="0" kern="1200" dirty="0">
                <a:solidFill>
                  <a:schemeClr val="tx1"/>
                </a:solidFill>
                <a:effectLst/>
                <a:latin typeface="+mn-lt"/>
                <a:ea typeface="+mn-ea"/>
                <a:cs typeface="+mn-cs"/>
              </a:rPr>
              <a:t> может быть выполнена команда) и описаны</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pезультаты</a:t>
            </a:r>
            <a:r>
              <a:rPr lang="ru-RU" sz="1200" b="1" i="0" kern="1200" dirty="0">
                <a:solidFill>
                  <a:schemeClr val="tx1"/>
                </a:solidFill>
                <a:effectLst/>
                <a:latin typeface="+mn-lt"/>
                <a:ea typeface="+mn-ea"/>
                <a:cs typeface="+mn-cs"/>
              </a:rPr>
              <a:t> выполнения команды</a:t>
            </a:r>
            <a:r>
              <a:rPr lang="ru-RU" sz="1200" b="0" i="0" kern="1200" dirty="0">
                <a:solidFill>
                  <a:schemeClr val="tx1"/>
                </a:solidFill>
                <a:effectLst/>
                <a:latin typeface="+mn-lt"/>
                <a:ea typeface="+mn-ea"/>
                <a:cs typeface="+mn-cs"/>
              </a:rPr>
              <a:t>. </a:t>
            </a:r>
          </a:p>
          <a:p>
            <a:r>
              <a:rPr lang="ru-RU" sz="1200" b="0" i="0" kern="1200" dirty="0">
                <a:solidFill>
                  <a:schemeClr val="tx1"/>
                </a:solidFill>
                <a:effectLst/>
                <a:latin typeface="+mn-lt"/>
                <a:ea typeface="+mn-ea"/>
                <a:cs typeface="+mn-cs"/>
              </a:rPr>
              <a:t>После вызова команды исполнитель </a:t>
            </a:r>
            <a:r>
              <a:rPr lang="ru-RU" sz="1200" b="0" i="0" kern="1200" dirty="0" err="1">
                <a:solidFill>
                  <a:schemeClr val="tx1"/>
                </a:solidFill>
                <a:effectLst/>
                <a:latin typeface="+mn-lt"/>
                <a:ea typeface="+mn-ea"/>
                <a:cs typeface="+mn-cs"/>
              </a:rPr>
              <a:t>совеpшает</a:t>
            </a:r>
            <a:r>
              <a:rPr lang="ru-RU" sz="1200" b="0" i="0" kern="1200" dirty="0">
                <a:solidFill>
                  <a:schemeClr val="tx1"/>
                </a:solidFill>
                <a:effectLst/>
                <a:latin typeface="+mn-lt"/>
                <a:ea typeface="+mn-ea"/>
                <a:cs typeface="+mn-cs"/>
              </a:rPr>
              <a:t> соответствующее </a:t>
            </a:r>
            <a:r>
              <a:rPr lang="ru-RU" sz="1200" b="1" i="0" kern="1200" dirty="0" err="1">
                <a:solidFill>
                  <a:schemeClr val="tx1"/>
                </a:solidFill>
                <a:effectLst/>
                <a:latin typeface="+mn-lt"/>
                <a:ea typeface="+mn-ea"/>
                <a:cs typeface="+mn-cs"/>
              </a:rPr>
              <a:t>элементаpное</a:t>
            </a:r>
            <a:r>
              <a:rPr lang="ru-RU" sz="1200" b="1" i="0" kern="1200" dirty="0">
                <a:solidFill>
                  <a:schemeClr val="tx1"/>
                </a:solidFill>
                <a:effectLst/>
                <a:latin typeface="+mn-lt"/>
                <a:ea typeface="+mn-ea"/>
                <a:cs typeface="+mn-cs"/>
              </a:rPr>
              <a:t> действие</a:t>
            </a:r>
            <a:r>
              <a:rPr lang="ru-RU" sz="1200" b="0" i="0" kern="1200" dirty="0">
                <a:solidFill>
                  <a:schemeClr val="tx1"/>
                </a:solidFill>
                <a:effectLst/>
                <a:latin typeface="+mn-lt"/>
                <a:ea typeface="+mn-ea"/>
                <a:cs typeface="+mn-cs"/>
              </a:rPr>
              <a:t>.</a:t>
            </a:r>
          </a:p>
          <a:p>
            <a:r>
              <a:rPr lang="ru-RU" sz="1200" b="1" i="0" kern="1200" dirty="0">
                <a:solidFill>
                  <a:schemeClr val="tx1"/>
                </a:solidFill>
                <a:effectLst/>
                <a:latin typeface="+mn-lt"/>
                <a:ea typeface="+mn-ea"/>
                <a:cs typeface="+mn-cs"/>
              </a:rPr>
              <a:t>Отказы</a:t>
            </a:r>
            <a:r>
              <a:rPr lang="ru-RU" sz="1200" b="0" i="0" kern="1200" dirty="0">
                <a:solidFill>
                  <a:schemeClr val="tx1"/>
                </a:solidFill>
                <a:effectLst/>
                <a:latin typeface="+mn-lt"/>
                <a:ea typeface="+mn-ea"/>
                <a:cs typeface="+mn-cs"/>
              </a:rPr>
              <a:t> исполнителя возникают, если команда вызывается </a:t>
            </a:r>
            <a:r>
              <a:rPr lang="ru-RU" sz="1200" b="0" i="0" kern="1200" dirty="0" err="1">
                <a:solidFill>
                  <a:schemeClr val="tx1"/>
                </a:solidFill>
                <a:effectLst/>
                <a:latin typeface="+mn-lt"/>
                <a:ea typeface="+mn-ea"/>
                <a:cs typeface="+mn-cs"/>
              </a:rPr>
              <a:t>пpи</a:t>
            </a:r>
            <a:r>
              <a:rPr lang="ru-RU" sz="1200" b="0" i="0" kern="1200" dirty="0">
                <a:solidFill>
                  <a:schemeClr val="tx1"/>
                </a:solidFill>
                <a:effectLst/>
                <a:latin typeface="+mn-lt"/>
                <a:ea typeface="+mn-ea"/>
                <a:cs typeface="+mn-cs"/>
              </a:rPr>
              <a:t> недопустимом для нее состоянии </a:t>
            </a:r>
            <a:r>
              <a:rPr lang="ru-RU" sz="1200" b="0" i="0" kern="1200" dirty="0" err="1">
                <a:solidFill>
                  <a:schemeClr val="tx1"/>
                </a:solidFill>
                <a:effectLst/>
                <a:latin typeface="+mn-lt"/>
                <a:ea typeface="+mn-ea"/>
                <a:cs typeface="+mn-cs"/>
              </a:rPr>
              <a:t>сpеды</a:t>
            </a:r>
            <a:r>
              <a:rPr lang="ru-RU" sz="1200" b="0" i="0" kern="1200" dirty="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176A1AF0-F093-4033-9623-BD908645155D}" type="slidenum">
              <a:rPr lang="ru-RU" smtClean="0"/>
              <a:t>9</a:t>
            </a:fld>
            <a:endParaRPr lang="ru-RU"/>
          </a:p>
        </p:txBody>
      </p:sp>
    </p:spTree>
    <p:extLst>
      <p:ext uri="{BB962C8B-B14F-4D97-AF65-F5344CB8AC3E}">
        <p14:creationId xmlns:p14="http://schemas.microsoft.com/office/powerpoint/2010/main" val="395862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pPr>
              <a:defRPr/>
            </a:pPr>
            <a:endParaRPr lang="ru-RU" altLang="en-US"/>
          </a:p>
        </p:txBody>
      </p:sp>
      <p:sp>
        <p:nvSpPr>
          <p:cNvPr id="5" name="Нижний колонтитул 4"/>
          <p:cNvSpPr>
            <a:spLocks noGrp="1"/>
          </p:cNvSpPr>
          <p:nvPr>
            <p:ph type="ftr" sz="quarter" idx="11"/>
          </p:nvPr>
        </p:nvSpPr>
        <p:spPr/>
        <p:txBody>
          <a:bodyPr/>
          <a:lstStyle/>
          <a:p>
            <a:pPr>
              <a:defRPr/>
            </a:pPr>
            <a:endParaRPr lang="ru-RU" altLang="en-US"/>
          </a:p>
        </p:txBody>
      </p:sp>
      <p:sp>
        <p:nvSpPr>
          <p:cNvPr id="6" name="Номер слайда 5"/>
          <p:cNvSpPr>
            <a:spLocks noGrp="1"/>
          </p:cNvSpPr>
          <p:nvPr>
            <p:ph type="sldNum" sz="quarter" idx="12"/>
          </p:nvPr>
        </p:nvSpPr>
        <p:spPr/>
        <p:txBody>
          <a:bodyPr/>
          <a:lstStyle/>
          <a:p>
            <a:pPr>
              <a:defRPr/>
            </a:pPr>
            <a:fld id="{B33EFADA-3E0A-4C3B-91A9-113ED3E052F7}" type="slidenum">
              <a:rPr lang="ru-RU" altLang="en-US" smtClean="0"/>
              <a:pPr>
                <a:defRPr/>
              </a:pPr>
              <a:t>‹#›</a:t>
            </a:fld>
            <a:endParaRPr lang="ru-RU" altLang="en-US"/>
          </a:p>
        </p:txBody>
      </p:sp>
    </p:spTree>
    <p:extLst>
      <p:ext uri="{BB962C8B-B14F-4D97-AF65-F5344CB8AC3E}">
        <p14:creationId xmlns:p14="http://schemas.microsoft.com/office/powerpoint/2010/main" val="413856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ltLang="en-US"/>
          </a:p>
        </p:txBody>
      </p:sp>
      <p:sp>
        <p:nvSpPr>
          <p:cNvPr id="5" name="Нижний колонтитул 4"/>
          <p:cNvSpPr>
            <a:spLocks noGrp="1"/>
          </p:cNvSpPr>
          <p:nvPr>
            <p:ph type="ftr" sz="quarter" idx="11"/>
          </p:nvPr>
        </p:nvSpPr>
        <p:spPr/>
        <p:txBody>
          <a:bodyPr/>
          <a:lstStyle/>
          <a:p>
            <a:pPr>
              <a:defRPr/>
            </a:pPr>
            <a:endParaRPr lang="ru-RU" altLang="en-US"/>
          </a:p>
        </p:txBody>
      </p:sp>
      <p:sp>
        <p:nvSpPr>
          <p:cNvPr id="6" name="Номер слайда 5"/>
          <p:cNvSpPr>
            <a:spLocks noGrp="1"/>
          </p:cNvSpPr>
          <p:nvPr>
            <p:ph type="sldNum" sz="quarter" idx="12"/>
          </p:nvPr>
        </p:nvSpPr>
        <p:spPr/>
        <p:txBody>
          <a:bodyPr/>
          <a:lstStyle/>
          <a:p>
            <a:pPr>
              <a:defRPr/>
            </a:pPr>
            <a:fld id="{C6812D6B-A322-43E7-8A14-CD6C158800FC}" type="slidenum">
              <a:rPr lang="ru-RU" altLang="en-US" smtClean="0"/>
              <a:pPr>
                <a:defRPr/>
              </a:pPr>
              <a:t>‹#›</a:t>
            </a:fld>
            <a:endParaRPr lang="ru-RU" altLang="en-US"/>
          </a:p>
        </p:txBody>
      </p:sp>
    </p:spTree>
    <p:extLst>
      <p:ext uri="{BB962C8B-B14F-4D97-AF65-F5344CB8AC3E}">
        <p14:creationId xmlns:p14="http://schemas.microsoft.com/office/powerpoint/2010/main" val="102091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ltLang="en-US"/>
          </a:p>
        </p:txBody>
      </p:sp>
      <p:sp>
        <p:nvSpPr>
          <p:cNvPr id="5" name="Нижний колонтитул 4"/>
          <p:cNvSpPr>
            <a:spLocks noGrp="1"/>
          </p:cNvSpPr>
          <p:nvPr>
            <p:ph type="ftr" sz="quarter" idx="11"/>
          </p:nvPr>
        </p:nvSpPr>
        <p:spPr/>
        <p:txBody>
          <a:bodyPr/>
          <a:lstStyle/>
          <a:p>
            <a:pPr>
              <a:defRPr/>
            </a:pPr>
            <a:endParaRPr lang="ru-RU" altLang="en-US"/>
          </a:p>
        </p:txBody>
      </p:sp>
      <p:sp>
        <p:nvSpPr>
          <p:cNvPr id="6" name="Номер слайда 5"/>
          <p:cNvSpPr>
            <a:spLocks noGrp="1"/>
          </p:cNvSpPr>
          <p:nvPr>
            <p:ph type="sldNum" sz="quarter" idx="12"/>
          </p:nvPr>
        </p:nvSpPr>
        <p:spPr/>
        <p:txBody>
          <a:bodyPr/>
          <a:lstStyle/>
          <a:p>
            <a:pPr>
              <a:defRPr/>
            </a:pPr>
            <a:fld id="{07154BD2-8EE5-45BD-8E49-9B779723FB5D}" type="slidenum">
              <a:rPr lang="ru-RU" altLang="en-US" smtClean="0"/>
              <a:pPr>
                <a:defRPr/>
              </a:pPr>
              <a:t>‹#›</a:t>
            </a:fld>
            <a:endParaRPr lang="ru-RU" altLang="en-US"/>
          </a:p>
        </p:txBody>
      </p:sp>
    </p:spTree>
    <p:extLst>
      <p:ext uri="{BB962C8B-B14F-4D97-AF65-F5344CB8AC3E}">
        <p14:creationId xmlns:p14="http://schemas.microsoft.com/office/powerpoint/2010/main" val="6300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endParaRPr lang="ru-RU" altLang="en-US"/>
          </a:p>
        </p:txBody>
      </p:sp>
      <p:sp>
        <p:nvSpPr>
          <p:cNvPr id="5" name="Нижний колонтитул 4"/>
          <p:cNvSpPr>
            <a:spLocks noGrp="1"/>
          </p:cNvSpPr>
          <p:nvPr>
            <p:ph type="ftr" sz="quarter" idx="11"/>
          </p:nvPr>
        </p:nvSpPr>
        <p:spPr/>
        <p:txBody>
          <a:bodyPr/>
          <a:lstStyle/>
          <a:p>
            <a:pPr>
              <a:defRPr/>
            </a:pPr>
            <a:endParaRPr lang="ru-RU" altLang="en-US"/>
          </a:p>
        </p:txBody>
      </p:sp>
      <p:sp>
        <p:nvSpPr>
          <p:cNvPr id="6" name="Номер слайда 5"/>
          <p:cNvSpPr>
            <a:spLocks noGrp="1"/>
          </p:cNvSpPr>
          <p:nvPr>
            <p:ph type="sldNum" sz="quarter" idx="12"/>
          </p:nvPr>
        </p:nvSpPr>
        <p:spPr/>
        <p:txBody>
          <a:bodyPr/>
          <a:lstStyle/>
          <a:p>
            <a:pPr>
              <a:defRPr/>
            </a:pPr>
            <a:fld id="{57371630-D904-418D-BD08-32F9BDB3E522}" type="slidenum">
              <a:rPr lang="ru-RU" altLang="en-US" smtClean="0"/>
              <a:pPr>
                <a:defRPr/>
              </a:pPr>
              <a:t>‹#›</a:t>
            </a:fld>
            <a:endParaRPr lang="ru-RU" altLang="en-US"/>
          </a:p>
        </p:txBody>
      </p:sp>
    </p:spTree>
    <p:extLst>
      <p:ext uri="{BB962C8B-B14F-4D97-AF65-F5344CB8AC3E}">
        <p14:creationId xmlns:p14="http://schemas.microsoft.com/office/powerpoint/2010/main" val="41569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endParaRPr lang="ru-RU" altLang="en-US"/>
          </a:p>
        </p:txBody>
      </p:sp>
      <p:sp>
        <p:nvSpPr>
          <p:cNvPr id="5" name="Нижний колонтитул 4"/>
          <p:cNvSpPr>
            <a:spLocks noGrp="1"/>
          </p:cNvSpPr>
          <p:nvPr>
            <p:ph type="ftr" sz="quarter" idx="11"/>
          </p:nvPr>
        </p:nvSpPr>
        <p:spPr/>
        <p:txBody>
          <a:bodyPr/>
          <a:lstStyle/>
          <a:p>
            <a:pPr>
              <a:defRPr/>
            </a:pPr>
            <a:endParaRPr lang="ru-RU" altLang="en-US"/>
          </a:p>
        </p:txBody>
      </p:sp>
      <p:sp>
        <p:nvSpPr>
          <p:cNvPr id="6" name="Номер слайда 5"/>
          <p:cNvSpPr>
            <a:spLocks noGrp="1"/>
          </p:cNvSpPr>
          <p:nvPr>
            <p:ph type="sldNum" sz="quarter" idx="12"/>
          </p:nvPr>
        </p:nvSpPr>
        <p:spPr/>
        <p:txBody>
          <a:bodyPr/>
          <a:lstStyle/>
          <a:p>
            <a:pPr>
              <a:defRPr/>
            </a:pPr>
            <a:fld id="{444F4D5D-D77F-4BDE-B334-784CB0BD83D8}" type="slidenum">
              <a:rPr lang="ru-RU" altLang="en-US" smtClean="0"/>
              <a:pPr>
                <a:defRPr/>
              </a:pPr>
              <a:t>‹#›</a:t>
            </a:fld>
            <a:endParaRPr lang="ru-RU" altLang="en-US"/>
          </a:p>
        </p:txBody>
      </p:sp>
    </p:spTree>
    <p:extLst>
      <p:ext uri="{BB962C8B-B14F-4D97-AF65-F5344CB8AC3E}">
        <p14:creationId xmlns:p14="http://schemas.microsoft.com/office/powerpoint/2010/main" val="80207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endParaRPr lang="ru-RU" altLang="en-US"/>
          </a:p>
        </p:txBody>
      </p:sp>
      <p:sp>
        <p:nvSpPr>
          <p:cNvPr id="6" name="Нижний колонтитул 5"/>
          <p:cNvSpPr>
            <a:spLocks noGrp="1"/>
          </p:cNvSpPr>
          <p:nvPr>
            <p:ph type="ftr" sz="quarter" idx="11"/>
          </p:nvPr>
        </p:nvSpPr>
        <p:spPr/>
        <p:txBody>
          <a:bodyPr/>
          <a:lstStyle/>
          <a:p>
            <a:pPr>
              <a:defRPr/>
            </a:pPr>
            <a:endParaRPr lang="ru-RU" altLang="en-US"/>
          </a:p>
        </p:txBody>
      </p:sp>
      <p:sp>
        <p:nvSpPr>
          <p:cNvPr id="7" name="Номер слайда 6"/>
          <p:cNvSpPr>
            <a:spLocks noGrp="1"/>
          </p:cNvSpPr>
          <p:nvPr>
            <p:ph type="sldNum" sz="quarter" idx="12"/>
          </p:nvPr>
        </p:nvSpPr>
        <p:spPr/>
        <p:txBody>
          <a:bodyPr/>
          <a:lstStyle/>
          <a:p>
            <a:pPr>
              <a:defRPr/>
            </a:pPr>
            <a:fld id="{A7227179-E849-4721-816A-8E1E7EBD0A5F}" type="slidenum">
              <a:rPr lang="ru-RU" altLang="en-US" smtClean="0"/>
              <a:pPr>
                <a:defRPr/>
              </a:pPr>
              <a:t>‹#›</a:t>
            </a:fld>
            <a:endParaRPr lang="ru-RU" altLang="en-US"/>
          </a:p>
        </p:txBody>
      </p:sp>
    </p:spTree>
    <p:extLst>
      <p:ext uri="{BB962C8B-B14F-4D97-AF65-F5344CB8AC3E}">
        <p14:creationId xmlns:p14="http://schemas.microsoft.com/office/powerpoint/2010/main" val="36224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endParaRPr lang="ru-RU" altLang="en-US"/>
          </a:p>
        </p:txBody>
      </p:sp>
      <p:sp>
        <p:nvSpPr>
          <p:cNvPr id="8" name="Нижний колонтитул 7"/>
          <p:cNvSpPr>
            <a:spLocks noGrp="1"/>
          </p:cNvSpPr>
          <p:nvPr>
            <p:ph type="ftr" sz="quarter" idx="11"/>
          </p:nvPr>
        </p:nvSpPr>
        <p:spPr/>
        <p:txBody>
          <a:bodyPr/>
          <a:lstStyle/>
          <a:p>
            <a:pPr>
              <a:defRPr/>
            </a:pPr>
            <a:endParaRPr lang="ru-RU" altLang="en-US"/>
          </a:p>
        </p:txBody>
      </p:sp>
      <p:sp>
        <p:nvSpPr>
          <p:cNvPr id="9" name="Номер слайда 8"/>
          <p:cNvSpPr>
            <a:spLocks noGrp="1"/>
          </p:cNvSpPr>
          <p:nvPr>
            <p:ph type="sldNum" sz="quarter" idx="12"/>
          </p:nvPr>
        </p:nvSpPr>
        <p:spPr/>
        <p:txBody>
          <a:bodyPr/>
          <a:lstStyle/>
          <a:p>
            <a:pPr>
              <a:defRPr/>
            </a:pPr>
            <a:fld id="{6F3B94D5-EAE7-4423-A340-746046693F60}" type="slidenum">
              <a:rPr lang="ru-RU" altLang="en-US" smtClean="0"/>
              <a:pPr>
                <a:defRPr/>
              </a:pPr>
              <a:t>‹#›</a:t>
            </a:fld>
            <a:endParaRPr lang="ru-RU" altLang="en-US"/>
          </a:p>
        </p:txBody>
      </p:sp>
    </p:spTree>
    <p:extLst>
      <p:ext uri="{BB962C8B-B14F-4D97-AF65-F5344CB8AC3E}">
        <p14:creationId xmlns:p14="http://schemas.microsoft.com/office/powerpoint/2010/main" val="87850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endParaRPr lang="ru-RU" altLang="en-US"/>
          </a:p>
        </p:txBody>
      </p:sp>
      <p:sp>
        <p:nvSpPr>
          <p:cNvPr id="4" name="Нижний колонтитул 3"/>
          <p:cNvSpPr>
            <a:spLocks noGrp="1"/>
          </p:cNvSpPr>
          <p:nvPr>
            <p:ph type="ftr" sz="quarter" idx="11"/>
          </p:nvPr>
        </p:nvSpPr>
        <p:spPr/>
        <p:txBody>
          <a:bodyPr/>
          <a:lstStyle/>
          <a:p>
            <a:pPr>
              <a:defRPr/>
            </a:pPr>
            <a:endParaRPr lang="ru-RU" altLang="en-US"/>
          </a:p>
        </p:txBody>
      </p:sp>
      <p:sp>
        <p:nvSpPr>
          <p:cNvPr id="5" name="Номер слайда 4"/>
          <p:cNvSpPr>
            <a:spLocks noGrp="1"/>
          </p:cNvSpPr>
          <p:nvPr>
            <p:ph type="sldNum" sz="quarter" idx="12"/>
          </p:nvPr>
        </p:nvSpPr>
        <p:spPr/>
        <p:txBody>
          <a:bodyPr/>
          <a:lstStyle/>
          <a:p>
            <a:pPr>
              <a:defRPr/>
            </a:pPr>
            <a:fld id="{4B011133-DD74-4F33-96D3-470E48CEFEE6}" type="slidenum">
              <a:rPr lang="ru-RU" altLang="en-US" smtClean="0"/>
              <a:pPr>
                <a:defRPr/>
              </a:pPr>
              <a:t>‹#›</a:t>
            </a:fld>
            <a:endParaRPr lang="ru-RU" altLang="en-US"/>
          </a:p>
        </p:txBody>
      </p:sp>
    </p:spTree>
    <p:extLst>
      <p:ext uri="{BB962C8B-B14F-4D97-AF65-F5344CB8AC3E}">
        <p14:creationId xmlns:p14="http://schemas.microsoft.com/office/powerpoint/2010/main" val="386729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ltLang="en-US"/>
          </a:p>
        </p:txBody>
      </p:sp>
      <p:sp>
        <p:nvSpPr>
          <p:cNvPr id="3" name="Нижний колонтитул 2"/>
          <p:cNvSpPr>
            <a:spLocks noGrp="1"/>
          </p:cNvSpPr>
          <p:nvPr>
            <p:ph type="ftr" sz="quarter" idx="11"/>
          </p:nvPr>
        </p:nvSpPr>
        <p:spPr/>
        <p:txBody>
          <a:bodyPr/>
          <a:lstStyle/>
          <a:p>
            <a:pPr>
              <a:defRPr/>
            </a:pPr>
            <a:endParaRPr lang="ru-RU" altLang="en-US"/>
          </a:p>
        </p:txBody>
      </p:sp>
      <p:sp>
        <p:nvSpPr>
          <p:cNvPr id="4" name="Номер слайда 3"/>
          <p:cNvSpPr>
            <a:spLocks noGrp="1"/>
          </p:cNvSpPr>
          <p:nvPr>
            <p:ph type="sldNum" sz="quarter" idx="12"/>
          </p:nvPr>
        </p:nvSpPr>
        <p:spPr/>
        <p:txBody>
          <a:bodyPr/>
          <a:lstStyle/>
          <a:p>
            <a:pPr>
              <a:defRPr/>
            </a:pPr>
            <a:fld id="{EB0445CA-EF91-4B68-8BF0-5CBCE5DB7F9D}" type="slidenum">
              <a:rPr lang="ru-RU" altLang="en-US" smtClean="0"/>
              <a:pPr>
                <a:defRPr/>
              </a:pPr>
              <a:t>‹#›</a:t>
            </a:fld>
            <a:endParaRPr lang="ru-RU" altLang="en-US"/>
          </a:p>
        </p:txBody>
      </p:sp>
    </p:spTree>
    <p:extLst>
      <p:ext uri="{BB962C8B-B14F-4D97-AF65-F5344CB8AC3E}">
        <p14:creationId xmlns:p14="http://schemas.microsoft.com/office/powerpoint/2010/main" val="263862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ltLang="en-US"/>
          </a:p>
        </p:txBody>
      </p:sp>
      <p:sp>
        <p:nvSpPr>
          <p:cNvPr id="6" name="Нижний колонтитул 5"/>
          <p:cNvSpPr>
            <a:spLocks noGrp="1"/>
          </p:cNvSpPr>
          <p:nvPr>
            <p:ph type="ftr" sz="quarter" idx="11"/>
          </p:nvPr>
        </p:nvSpPr>
        <p:spPr/>
        <p:txBody>
          <a:bodyPr/>
          <a:lstStyle/>
          <a:p>
            <a:pPr>
              <a:defRPr/>
            </a:pPr>
            <a:endParaRPr lang="ru-RU" altLang="en-US"/>
          </a:p>
        </p:txBody>
      </p:sp>
      <p:sp>
        <p:nvSpPr>
          <p:cNvPr id="7" name="Номер слайда 6"/>
          <p:cNvSpPr>
            <a:spLocks noGrp="1"/>
          </p:cNvSpPr>
          <p:nvPr>
            <p:ph type="sldNum" sz="quarter" idx="12"/>
          </p:nvPr>
        </p:nvSpPr>
        <p:spPr/>
        <p:txBody>
          <a:bodyPr/>
          <a:lstStyle/>
          <a:p>
            <a:pPr>
              <a:defRPr/>
            </a:pPr>
            <a:fld id="{E7C2A9D4-AACB-469D-9073-1EC40C8699CB}" type="slidenum">
              <a:rPr lang="ru-RU" altLang="en-US" smtClean="0"/>
              <a:pPr>
                <a:defRPr/>
              </a:pPr>
              <a:t>‹#›</a:t>
            </a:fld>
            <a:endParaRPr lang="ru-RU" altLang="en-US"/>
          </a:p>
        </p:txBody>
      </p:sp>
    </p:spTree>
    <p:extLst>
      <p:ext uri="{BB962C8B-B14F-4D97-AF65-F5344CB8AC3E}">
        <p14:creationId xmlns:p14="http://schemas.microsoft.com/office/powerpoint/2010/main" val="341855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pPr>
              <a:defRPr/>
            </a:pPr>
            <a:endParaRPr lang="ru-RU" altLang="en-US"/>
          </a:p>
        </p:txBody>
      </p:sp>
      <p:sp>
        <p:nvSpPr>
          <p:cNvPr id="6" name="Нижний колонтитул 5"/>
          <p:cNvSpPr>
            <a:spLocks noGrp="1"/>
          </p:cNvSpPr>
          <p:nvPr>
            <p:ph type="ftr" sz="quarter" idx="11"/>
          </p:nvPr>
        </p:nvSpPr>
        <p:spPr/>
        <p:txBody>
          <a:bodyPr/>
          <a:lstStyle/>
          <a:p>
            <a:pPr>
              <a:defRPr/>
            </a:pPr>
            <a:endParaRPr lang="ru-RU" altLang="en-US"/>
          </a:p>
        </p:txBody>
      </p:sp>
      <p:sp>
        <p:nvSpPr>
          <p:cNvPr id="7" name="Номер слайда 6"/>
          <p:cNvSpPr>
            <a:spLocks noGrp="1"/>
          </p:cNvSpPr>
          <p:nvPr>
            <p:ph type="sldNum" sz="quarter" idx="12"/>
          </p:nvPr>
        </p:nvSpPr>
        <p:spPr/>
        <p:txBody>
          <a:bodyPr/>
          <a:lstStyle/>
          <a:p>
            <a:pPr>
              <a:defRPr/>
            </a:pPr>
            <a:fld id="{8C6200DD-07C8-4391-A075-52690181F08E}" type="slidenum">
              <a:rPr lang="ru-RU" altLang="en-US" smtClean="0"/>
              <a:pPr>
                <a:defRPr/>
              </a:pPr>
              <a:t>‹#›</a:t>
            </a:fld>
            <a:endParaRPr lang="ru-RU" altLang="en-US"/>
          </a:p>
        </p:txBody>
      </p:sp>
    </p:spTree>
    <p:extLst>
      <p:ext uri="{BB962C8B-B14F-4D97-AF65-F5344CB8AC3E}">
        <p14:creationId xmlns:p14="http://schemas.microsoft.com/office/powerpoint/2010/main" val="256568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ltLang="en-US"/>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ltLang="en-US"/>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3D1BA3C-0DB1-468C-BEE4-7C04F020618F}" type="slidenum">
              <a:rPr lang="ru-RU" altLang="en-US" smtClean="0"/>
              <a:pPr>
                <a:defRPr/>
              </a:pPr>
              <a:t>‹#›</a:t>
            </a:fld>
            <a:endParaRPr lang="ru-RU" altLang="en-US"/>
          </a:p>
        </p:txBody>
      </p:sp>
    </p:spTree>
    <p:extLst>
      <p:ext uri="{BB962C8B-B14F-4D97-AF65-F5344CB8AC3E}">
        <p14:creationId xmlns:p14="http://schemas.microsoft.com/office/powerpoint/2010/main" val="37012124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7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7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316" y="215996"/>
            <a:ext cx="8539336" cy="1143000"/>
          </a:xfrm>
        </p:spPr>
        <p:txBody>
          <a:bodyPr>
            <a:noAutofit/>
          </a:bodyPr>
          <a:lstStyle/>
          <a:p>
            <a:pPr algn="ctr"/>
            <a:r>
              <a:rPr lang="ru-RU" sz="2000" cap="none" dirty="0">
                <a:solidFill>
                  <a:schemeClr val="tx1"/>
                </a:solidFill>
                <a:latin typeface="Calibri" panose="020F0502020204030204" pitchFamily="34" charset="0"/>
                <a:cs typeface="Calibri" panose="020F0502020204030204" pitchFamily="34" charset="0"/>
              </a:rPr>
              <a:t>ФГБОУ ВО </a:t>
            </a:r>
            <a:r>
              <a:rPr lang="ru-RU" sz="2000" cap="none" dirty="0" err="1">
                <a:solidFill>
                  <a:schemeClr val="tx1"/>
                </a:solidFill>
                <a:latin typeface="Calibri" panose="020F0502020204030204" pitchFamily="34" charset="0"/>
                <a:cs typeface="Calibri" panose="020F0502020204030204" pitchFamily="34" charset="0"/>
              </a:rPr>
              <a:t>КрасГМУ</a:t>
            </a:r>
            <a:r>
              <a:rPr lang="ru-RU" sz="2000" cap="none" dirty="0">
                <a:solidFill>
                  <a:schemeClr val="tx1"/>
                </a:solidFill>
                <a:latin typeface="Calibri" panose="020F0502020204030204" pitchFamily="34" charset="0"/>
                <a:cs typeface="Calibri" panose="020F0502020204030204" pitchFamily="34" charset="0"/>
              </a:rPr>
              <a:t> им. проф. В.Ф. </a:t>
            </a:r>
            <a:r>
              <a:rPr lang="ru-RU" sz="2000" cap="none" dirty="0" err="1">
                <a:solidFill>
                  <a:schemeClr val="tx1"/>
                </a:solidFill>
                <a:latin typeface="Calibri" panose="020F0502020204030204" pitchFamily="34" charset="0"/>
                <a:cs typeface="Calibri" panose="020F0502020204030204" pitchFamily="34" charset="0"/>
              </a:rPr>
              <a:t>Войно-Ясенецкого</a:t>
            </a:r>
            <a:r>
              <a:rPr lang="ru-RU" sz="2000" cap="none" dirty="0">
                <a:solidFill>
                  <a:schemeClr val="tx1"/>
                </a:solidFill>
                <a:latin typeface="Calibri" panose="020F0502020204030204" pitchFamily="34" charset="0"/>
                <a:cs typeface="Calibri" panose="020F0502020204030204" pitchFamily="34" charset="0"/>
              </a:rPr>
              <a:t> Минздрава России</a:t>
            </a:r>
            <a:r>
              <a:rPr lang="ru-RU" sz="2000" dirty="0">
                <a:latin typeface="Calibri" panose="020F0502020204030204" pitchFamily="34" charset="0"/>
                <a:cs typeface="Calibri" panose="020F0502020204030204" pitchFamily="34" charset="0"/>
              </a:rPr>
              <a:t/>
            </a:r>
            <a:br>
              <a:rPr lang="ru-RU" sz="2000" dirty="0">
                <a:latin typeface="Calibri" panose="020F0502020204030204" pitchFamily="34" charset="0"/>
                <a:cs typeface="Calibri" panose="020F0502020204030204" pitchFamily="34" charset="0"/>
              </a:rPr>
            </a:br>
            <a:r>
              <a:rPr lang="ru-RU" sz="2000" dirty="0">
                <a:latin typeface="Calibri" panose="020F0502020204030204" pitchFamily="34" charset="0"/>
                <a:cs typeface="Calibri" panose="020F0502020204030204" pitchFamily="34" charset="0"/>
              </a:rPr>
              <a:t/>
            </a:r>
            <a:br>
              <a:rPr lang="ru-RU" sz="2000" dirty="0">
                <a:latin typeface="Calibri" panose="020F0502020204030204" pitchFamily="34" charset="0"/>
                <a:cs typeface="Calibri" panose="020F0502020204030204" pitchFamily="34" charset="0"/>
              </a:rPr>
            </a:br>
            <a:r>
              <a:rPr lang="ru-RU" sz="1800" cap="none" dirty="0">
                <a:solidFill>
                  <a:schemeClr val="tx1"/>
                </a:solidFill>
                <a:latin typeface="Calibri" panose="020F0502020204030204" pitchFamily="34" charset="0"/>
                <a:cs typeface="Calibri" panose="020F0502020204030204" pitchFamily="34" charset="0"/>
              </a:rPr>
              <a:t>Фармацевтический колледж</a:t>
            </a:r>
          </a:p>
        </p:txBody>
      </p:sp>
      <p:sp>
        <p:nvSpPr>
          <p:cNvPr id="3" name="Объект 2"/>
          <p:cNvSpPr>
            <a:spLocks noGrp="1"/>
          </p:cNvSpPr>
          <p:nvPr>
            <p:ph idx="1"/>
          </p:nvPr>
        </p:nvSpPr>
        <p:spPr>
          <a:xfrm>
            <a:off x="457200" y="1600200"/>
            <a:ext cx="8003232" cy="5257800"/>
          </a:xfrm>
        </p:spPr>
        <p:txBody>
          <a:bodyPr>
            <a:normAutofit/>
          </a:bodyPr>
          <a:lstStyle/>
          <a:p>
            <a:pPr marL="0" indent="0" algn="ctr">
              <a:buNone/>
            </a:pPr>
            <a:endParaRPr lang="ru-RU" sz="2800" b="1" dirty="0">
              <a:latin typeface="Calibri" panose="020F0502020204030204" pitchFamily="34" charset="0"/>
              <a:cs typeface="Calibri" panose="020F0502020204030204" pitchFamily="34" charset="0"/>
            </a:endParaRPr>
          </a:p>
          <a:p>
            <a:pPr marL="0" indent="0" algn="ctr">
              <a:buNone/>
            </a:pPr>
            <a:r>
              <a:rPr lang="ru-RU" sz="2800" b="1" dirty="0">
                <a:latin typeface="Calibri" panose="020F0502020204030204" pitchFamily="34" charset="0"/>
                <a:cs typeface="Calibri" panose="020F0502020204030204" pitchFamily="34" charset="0"/>
              </a:rPr>
              <a:t>Понятие алгоритма и его основные структуры.</a:t>
            </a:r>
            <a:endParaRPr lang="ru-RU" sz="2800" b="1" baseline="30000" dirty="0">
              <a:latin typeface="Calibri" panose="020F0502020204030204" pitchFamily="34" charset="0"/>
              <a:cs typeface="Calibri" panose="020F0502020204030204" pitchFamily="34" charset="0"/>
            </a:endParaRPr>
          </a:p>
          <a:p>
            <a:pPr marL="0" indent="0" algn="r">
              <a:buNone/>
            </a:pPr>
            <a:r>
              <a:rPr lang="ru-RU" sz="1800" dirty="0">
                <a:latin typeface="Calibri" panose="020F0502020204030204" pitchFamily="34" charset="0"/>
                <a:cs typeface="Calibri" panose="020F0502020204030204" pitchFamily="34" charset="0"/>
              </a:rPr>
              <a:t>                				</a:t>
            </a:r>
            <a:endParaRPr lang="ru-RU" sz="1400" i="1" dirty="0">
              <a:solidFill>
                <a:srgbClr val="FF0000"/>
              </a:solidFill>
              <a:latin typeface="Calibri" panose="020F0502020204030204" pitchFamily="34" charset="0"/>
              <a:cs typeface="Calibri" panose="020F0502020204030204" pitchFamily="34" charset="0"/>
            </a:endParaRPr>
          </a:p>
          <a:p>
            <a:pPr marL="0" indent="0" algn="ctr">
              <a:buNone/>
            </a:pPr>
            <a:r>
              <a:rPr lang="ru-RU" sz="1800" dirty="0" err="1">
                <a:latin typeface="Calibri" panose="020F0502020204030204" pitchFamily="34" charset="0"/>
                <a:cs typeface="Calibri" panose="020F0502020204030204" pitchFamily="34" charset="0"/>
              </a:rPr>
              <a:t>видеолекция</a:t>
            </a:r>
            <a:r>
              <a:rPr lang="ru-RU" sz="1800" dirty="0">
                <a:latin typeface="Calibri" panose="020F0502020204030204" pitchFamily="34" charset="0"/>
                <a:cs typeface="Calibri" panose="020F0502020204030204" pitchFamily="34" charset="0"/>
              </a:rPr>
              <a:t> для студентов 1 курса,</a:t>
            </a:r>
            <a:r>
              <a:rPr lang="ru-RU" sz="1800" baseline="30000" dirty="0">
                <a:latin typeface="Calibri" panose="020F0502020204030204" pitchFamily="34" charset="0"/>
                <a:cs typeface="Calibri" panose="020F0502020204030204" pitchFamily="34" charset="0"/>
              </a:rPr>
              <a:t> </a:t>
            </a:r>
            <a:endParaRPr lang="ru-RU" sz="1800" dirty="0">
              <a:latin typeface="Calibri" panose="020F0502020204030204" pitchFamily="34" charset="0"/>
              <a:cs typeface="Calibri" panose="020F0502020204030204" pitchFamily="34" charset="0"/>
            </a:endParaRPr>
          </a:p>
          <a:p>
            <a:pPr marL="0" indent="0" algn="ctr">
              <a:buNone/>
            </a:pPr>
            <a:r>
              <a:rPr lang="ru-RU" sz="1800" dirty="0">
                <a:latin typeface="Calibri" panose="020F0502020204030204" pitchFamily="34" charset="0"/>
                <a:cs typeface="Calibri" panose="020F0502020204030204" pitchFamily="34" charset="0"/>
              </a:rPr>
              <a:t>обучающихся по специальности </a:t>
            </a:r>
            <a:r>
              <a:rPr lang="ru-RU" altLang="ru-RU" sz="1800" dirty="0">
                <a:latin typeface="Calibri" panose="020F0502020204030204" pitchFamily="34" charset="0"/>
                <a:cs typeface="Calibri" panose="020F0502020204030204" pitchFamily="34" charset="0"/>
              </a:rPr>
              <a:t>31.02.03 Лабораторная диагностика, </a:t>
            </a:r>
            <a:br>
              <a:rPr lang="ru-RU" altLang="ru-RU" sz="1800" dirty="0">
                <a:latin typeface="Calibri" panose="020F0502020204030204" pitchFamily="34" charset="0"/>
                <a:cs typeface="Calibri" panose="020F0502020204030204" pitchFamily="34" charset="0"/>
              </a:rPr>
            </a:br>
            <a:r>
              <a:rPr lang="ru-RU" sz="1800" dirty="0"/>
              <a:t>34.02.01 Сестринское дело, 33.02.01 Фармация</a:t>
            </a:r>
            <a:endParaRPr lang="ru-RU" sz="1800" dirty="0">
              <a:latin typeface="Calibri" panose="020F0502020204030204" pitchFamily="34" charset="0"/>
              <a:cs typeface="Calibri" panose="020F0502020204030204" pitchFamily="34" charset="0"/>
            </a:endParaRPr>
          </a:p>
          <a:p>
            <a:pPr marL="0" indent="0" algn="r">
              <a:spcBef>
                <a:spcPts val="0"/>
              </a:spcBef>
              <a:buNone/>
            </a:pPr>
            <a:endParaRPr lang="ru-RU" sz="1800" dirty="0">
              <a:latin typeface="Calibri" panose="020F0502020204030204" pitchFamily="34" charset="0"/>
              <a:cs typeface="Calibri" panose="020F0502020204030204" pitchFamily="34" charset="0"/>
            </a:endParaRPr>
          </a:p>
          <a:p>
            <a:pPr marL="0" indent="0" algn="r">
              <a:spcBef>
                <a:spcPts val="0"/>
              </a:spcBef>
              <a:buNone/>
            </a:pPr>
            <a:r>
              <a:rPr lang="ru-RU" sz="1800" dirty="0">
                <a:latin typeface="Calibri" panose="020F0502020204030204" pitchFamily="34" charset="0"/>
                <a:cs typeface="Calibri" panose="020F0502020204030204" pitchFamily="34" charset="0"/>
              </a:rPr>
              <a:t>преподаватель</a:t>
            </a:r>
          </a:p>
          <a:p>
            <a:pPr marL="0" indent="0" algn="r">
              <a:spcBef>
                <a:spcPts val="0"/>
              </a:spcBef>
              <a:buNone/>
            </a:pPr>
            <a:r>
              <a:rPr lang="ru-RU" sz="1800" dirty="0">
                <a:latin typeface="Calibri" panose="020F0502020204030204" pitchFamily="34" charset="0"/>
                <a:cs typeface="Calibri" panose="020F0502020204030204" pitchFamily="34" charset="0"/>
              </a:rPr>
              <a:t>Елена Павловна Клобертанц</a:t>
            </a:r>
            <a:endParaRPr lang="ru-RU" sz="1800" baseline="30000" dirty="0">
              <a:latin typeface="Calibri" panose="020F0502020204030204" pitchFamily="34" charset="0"/>
              <a:cs typeface="Calibri" panose="020F0502020204030204" pitchFamily="34" charset="0"/>
            </a:endParaRPr>
          </a:p>
          <a:p>
            <a:pPr marL="0" indent="0" algn="ctr">
              <a:buNone/>
            </a:pPr>
            <a:r>
              <a:rPr lang="ru-RU" sz="1800" dirty="0">
                <a:latin typeface="Calibri" panose="020F0502020204030204" pitchFamily="34" charset="0"/>
                <a:cs typeface="Calibri" panose="020F0502020204030204" pitchFamily="34" charset="0"/>
              </a:rPr>
              <a:t> </a:t>
            </a:r>
          </a:p>
          <a:p>
            <a:pPr marL="0" indent="0" algn="ctr">
              <a:buNone/>
            </a:pPr>
            <a:r>
              <a:rPr lang="ru-RU" sz="1800" dirty="0">
                <a:latin typeface="Calibri" panose="020F0502020204030204" pitchFamily="34" charset="0"/>
                <a:cs typeface="Calibri" panose="020F0502020204030204" pitchFamily="34" charset="0"/>
              </a:rPr>
              <a:t>                                                                                </a:t>
            </a:r>
          </a:p>
          <a:p>
            <a:pPr marL="0" indent="0" algn="ctr">
              <a:spcBef>
                <a:spcPts val="0"/>
              </a:spcBef>
              <a:buNone/>
            </a:pPr>
            <a:endParaRPr lang="ru-RU" sz="1600" dirty="0">
              <a:latin typeface="Calibri" panose="020F0502020204030204" pitchFamily="34" charset="0"/>
              <a:cs typeface="Calibri" panose="020F0502020204030204" pitchFamily="34" charset="0"/>
            </a:endParaRPr>
          </a:p>
          <a:p>
            <a:pPr marL="0" indent="0" algn="ctr">
              <a:spcBef>
                <a:spcPts val="0"/>
              </a:spcBef>
              <a:buNone/>
            </a:pPr>
            <a:endParaRPr lang="ru-RU" sz="1600" dirty="0">
              <a:latin typeface="Calibri" panose="020F0502020204030204" pitchFamily="34" charset="0"/>
              <a:cs typeface="Calibri" panose="020F0502020204030204" pitchFamily="34" charset="0"/>
            </a:endParaRPr>
          </a:p>
          <a:p>
            <a:pPr marL="0" indent="0" algn="ctr">
              <a:spcBef>
                <a:spcPts val="0"/>
              </a:spcBef>
              <a:buNone/>
            </a:pPr>
            <a:endParaRPr lang="ru-RU" sz="1600" dirty="0">
              <a:latin typeface="Calibri" panose="020F0502020204030204" pitchFamily="34" charset="0"/>
              <a:cs typeface="Calibri" panose="020F0502020204030204" pitchFamily="34" charset="0"/>
            </a:endParaRPr>
          </a:p>
          <a:p>
            <a:pPr marL="0" indent="0" algn="ctr">
              <a:spcBef>
                <a:spcPts val="0"/>
              </a:spcBef>
              <a:buNone/>
            </a:pPr>
            <a:endParaRPr lang="ru-RU" sz="1600" dirty="0">
              <a:latin typeface="Calibri" panose="020F0502020204030204" pitchFamily="34" charset="0"/>
              <a:cs typeface="Calibri" panose="020F0502020204030204" pitchFamily="34" charset="0"/>
            </a:endParaRPr>
          </a:p>
          <a:p>
            <a:pPr marL="0" indent="0" algn="ctr">
              <a:spcBef>
                <a:spcPts val="0"/>
              </a:spcBef>
              <a:buNone/>
            </a:pPr>
            <a:r>
              <a:rPr lang="ru-RU" sz="1600" dirty="0">
                <a:latin typeface="Calibri" panose="020F0502020204030204" pitchFamily="34" charset="0"/>
                <a:cs typeface="Calibri" panose="020F0502020204030204" pitchFamily="34" charset="0"/>
              </a:rPr>
              <a:t>Красноярск</a:t>
            </a:r>
          </a:p>
          <a:p>
            <a:pPr marL="0" indent="0" algn="ctr">
              <a:spcBef>
                <a:spcPts val="0"/>
              </a:spcBef>
              <a:buNone/>
            </a:pPr>
            <a:r>
              <a:rPr lang="ru-RU" sz="1600" dirty="0">
                <a:latin typeface="Calibri" panose="020F0502020204030204" pitchFamily="34" charset="0"/>
                <a:cs typeface="Calibri" panose="020F0502020204030204" pitchFamily="34" charset="0"/>
              </a:rPr>
              <a:t>2023</a:t>
            </a:r>
            <a:endParaRPr lang="ru-RU" sz="1800" dirty="0">
              <a:latin typeface="Calibri" panose="020F0502020204030204" pitchFamily="34" charset="0"/>
              <a:cs typeface="Calibri" panose="020F0502020204030204" pitchFamily="34" charset="0"/>
            </a:endParaRPr>
          </a:p>
        </p:txBody>
      </p:sp>
      <p:pic>
        <p:nvPicPr>
          <p:cNvPr id="5" name="Picture 2" descr="https://avatars.mds.yandex.net/get-zen_doc/1567436/pub_5d416d3935ca311dca842b1e_5d416d7995aa9f2293644812/scale_12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488" y="4365104"/>
            <a:ext cx="2802581" cy="227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76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ds03.infourok.ru/uploads/ex/091f/0001f166-07e772d3/img8.jpg"/>
          <p:cNvPicPr>
            <a:picLocks noChangeAspect="1" noChangeArrowheads="1"/>
          </p:cNvPicPr>
          <p:nvPr/>
        </p:nvPicPr>
        <p:blipFill rotWithShape="1">
          <a:blip r:embed="rId3">
            <a:extLst>
              <a:ext uri="{28A0092B-C50C-407E-A947-70E740481C1C}">
                <a14:useLocalDpi xmlns:a14="http://schemas.microsoft.com/office/drawing/2010/main" val="0"/>
              </a:ext>
            </a:extLst>
          </a:blip>
          <a:srcRect l="5900" t="9744" b="9406"/>
          <a:stretch/>
        </p:blipFill>
        <p:spPr bwMode="auto">
          <a:xfrm>
            <a:off x="395535" y="404664"/>
            <a:ext cx="8269209" cy="5328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352928" cy="130753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ru-RU" sz="2800" b="1" dirty="0">
                <a:solidFill>
                  <a:srgbClr val="C00000"/>
                </a:solidFill>
                <a:latin typeface="Times New Roman" panose="02020603050405020304" pitchFamily="18" charset="0"/>
                <a:cs typeface="Times New Roman" panose="02020603050405020304" pitchFamily="18" charset="0"/>
              </a:rPr>
              <a:t>Алгоритмизация</a:t>
            </a:r>
            <a:r>
              <a:rPr lang="ru-RU" sz="2800" dirty="0">
                <a:solidFill>
                  <a:srgbClr val="333333"/>
                </a:solidFill>
                <a:latin typeface="Times New Roman" panose="02020603050405020304" pitchFamily="18" charset="0"/>
                <a:cs typeface="Times New Roman" panose="02020603050405020304" pitchFamily="18" charset="0"/>
              </a:rPr>
              <a:t> </a:t>
            </a:r>
            <a:r>
              <a:rPr lang="ru-RU" sz="2800" b="1" dirty="0">
                <a:solidFill>
                  <a:srgbClr val="333333"/>
                </a:solidFill>
                <a:latin typeface="Times New Roman" panose="02020603050405020304" pitchFamily="18" charset="0"/>
                <a:cs typeface="Times New Roman" panose="02020603050405020304" pitchFamily="18" charset="0"/>
              </a:rPr>
              <a:t>-</a:t>
            </a:r>
            <a:r>
              <a:rPr lang="ru-RU" sz="2800" dirty="0">
                <a:solidFill>
                  <a:srgbClr val="333333"/>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процесс составления алгоритмов для решения поставленных прикладных задач.</a:t>
            </a:r>
          </a:p>
        </p:txBody>
      </p:sp>
      <p:pic>
        <p:nvPicPr>
          <p:cNvPr id="5" name="Рисунок 4"/>
          <p:cNvPicPr>
            <a:picLocks noChangeAspect="1"/>
          </p:cNvPicPr>
          <p:nvPr/>
        </p:nvPicPr>
        <p:blipFill rotWithShape="1">
          <a:blip r:embed="rId3"/>
          <a:srcRect l="46063" t="24788" r="28376" b="12182"/>
          <a:stretch/>
        </p:blipFill>
        <p:spPr>
          <a:xfrm>
            <a:off x="2728082" y="1916881"/>
            <a:ext cx="3428094" cy="4752479"/>
          </a:xfrm>
          <a:prstGeom prst="rect">
            <a:avLst/>
          </a:prstGeom>
        </p:spPr>
      </p:pic>
    </p:spTree>
    <p:extLst>
      <p:ext uri="{BB962C8B-B14F-4D97-AF65-F5344CB8AC3E}">
        <p14:creationId xmlns:p14="http://schemas.microsoft.com/office/powerpoint/2010/main" val="44177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620688"/>
            <a:ext cx="8424936" cy="22419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ru-RU" sz="2400" b="1" dirty="0">
                <a:solidFill>
                  <a:srgbClr val="C00000"/>
                </a:solidFill>
                <a:latin typeface="Times New Roman" panose="02020603050405020304" pitchFamily="18" charset="0"/>
                <a:cs typeface="Times New Roman" panose="02020603050405020304" pitchFamily="18" charset="0"/>
              </a:rPr>
              <a:t>Программа</a:t>
            </a:r>
            <a:r>
              <a:rPr lang="ru-RU" sz="2400" dirty="0">
                <a:solidFill>
                  <a:srgbClr val="C0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это </a:t>
            </a:r>
          </a:p>
          <a:p>
            <a:pPr marL="342900" indent="-342900" algn="just">
              <a:lnSpc>
                <a:spcPct val="150000"/>
              </a:lnSpc>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алгоритм, записанный на каком-либо языке программирования.</a:t>
            </a:r>
          </a:p>
          <a:p>
            <a:pPr marL="342900" indent="-342900" algn="just">
              <a:lnSpc>
                <a:spcPct val="150000"/>
              </a:lnSpc>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набор команд для компьютера.</a:t>
            </a:r>
          </a:p>
        </p:txBody>
      </p:sp>
      <p:sp>
        <p:nvSpPr>
          <p:cNvPr id="5" name="Прямоугольник 4"/>
          <p:cNvSpPr/>
          <p:nvPr/>
        </p:nvSpPr>
        <p:spPr>
          <a:xfrm>
            <a:off x="314524" y="3343222"/>
            <a:ext cx="8454903"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400" b="1" dirty="0">
                <a:solidFill>
                  <a:srgbClr val="C00000"/>
                </a:solidFill>
                <a:latin typeface="Times New Roman" panose="02020603050405020304" pitchFamily="18" charset="0"/>
                <a:cs typeface="Times New Roman" panose="02020603050405020304" pitchFamily="18" charset="0"/>
              </a:rPr>
              <a:t>Команда</a:t>
            </a:r>
            <a:r>
              <a:rPr lang="ru-RU" sz="2400" dirty="0">
                <a:latin typeface="Times New Roman" panose="02020603050405020304" pitchFamily="18" charset="0"/>
                <a:cs typeface="Times New Roman" panose="02020603050405020304" pitchFamily="18" charset="0"/>
              </a:rPr>
              <a:t> – это описание действий, которые должен выполнить компьютер. </a:t>
            </a:r>
          </a:p>
        </p:txBody>
      </p:sp>
      <p:pic>
        <p:nvPicPr>
          <p:cNvPr id="6146" name="Picture 2" descr="https://im0-tub-ru.yandex.net/i?id=32303d3ecae2d18fe460b72d3baa1d9d-l&amp;n=13"/>
          <p:cNvPicPr>
            <a:picLocks noChangeAspect="1" noChangeArrowheads="1"/>
          </p:cNvPicPr>
          <p:nvPr/>
        </p:nvPicPr>
        <p:blipFill>
          <a:blip r:embed="rId3" cstate="print">
            <a:clrChange>
              <a:clrFrom>
                <a:srgbClr val="FDFBFC"/>
              </a:clrFrom>
              <a:clrTo>
                <a:srgbClr val="FDFBFC">
                  <a:alpha val="0"/>
                </a:srgbClr>
              </a:clrTo>
            </a:clrChange>
            <a:extLst>
              <a:ext uri="{28A0092B-C50C-407E-A947-70E740481C1C}">
                <a14:useLocalDpi xmlns:a14="http://schemas.microsoft.com/office/drawing/2010/main" val="0"/>
              </a:ext>
            </a:extLst>
          </a:blip>
          <a:srcRect/>
          <a:stretch>
            <a:fillRect/>
          </a:stretch>
        </p:blipFill>
        <p:spPr bwMode="auto">
          <a:xfrm>
            <a:off x="6516216" y="4508573"/>
            <a:ext cx="2253211" cy="2061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411413" y="2967337"/>
            <a:ext cx="5832475" cy="461665"/>
          </a:xfrm>
          <a:prstGeom prst="rect">
            <a:avLst/>
          </a:prstGeom>
          <a:noFill/>
          <a:ln w="9525">
            <a:noFill/>
            <a:miter lim="800000"/>
            <a:headEnd/>
            <a:tailEnd/>
          </a:ln>
          <a:effectLst/>
        </p:spPr>
        <p:txBody>
          <a:bodyPr>
            <a:spAutoFit/>
          </a:bodyPr>
          <a:lstStyle/>
          <a:p>
            <a:pPr algn="ctr">
              <a:spcBef>
                <a:spcPct val="50000"/>
              </a:spcBef>
              <a:defRPr/>
            </a:pPr>
            <a:r>
              <a:rPr lang="ru-RU" sz="24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 Формы представления алгоритмов</a:t>
            </a:r>
          </a:p>
        </p:txBody>
      </p:sp>
      <p:sp>
        <p:nvSpPr>
          <p:cNvPr id="32771" name="Line 3"/>
          <p:cNvSpPr>
            <a:spLocks noChangeShapeType="1"/>
          </p:cNvSpPr>
          <p:nvPr/>
        </p:nvSpPr>
        <p:spPr bwMode="auto">
          <a:xfrm>
            <a:off x="2555875" y="1773238"/>
            <a:ext cx="0" cy="2376487"/>
          </a:xfrm>
          <a:prstGeom prst="line">
            <a:avLst/>
          </a:prstGeom>
          <a:noFill/>
          <a:ln w="76200" cmpd="tri">
            <a:solidFill>
              <a:schemeClr val="accent1"/>
            </a:solidFill>
            <a:round/>
            <a:headEnd/>
            <a:tailEnd/>
          </a:ln>
          <a:effectLst>
            <a:outerShdw dist="107763" dir="13500000" algn="ctr" rotWithShape="0">
              <a:schemeClr val="bg2">
                <a:alpha val="50000"/>
              </a:schemeClr>
            </a:outerShdw>
          </a:effectLst>
        </p:spPr>
        <p:txBody>
          <a:bodyPr/>
          <a:lstStyle/>
          <a:p>
            <a:pPr>
              <a:defRPr/>
            </a:pPr>
            <a:endParaRPr lang="ru-RU"/>
          </a:p>
        </p:txBody>
      </p:sp>
      <p:sp>
        <p:nvSpPr>
          <p:cNvPr id="32772" name="Line 4"/>
          <p:cNvSpPr>
            <a:spLocks noChangeShapeType="1"/>
          </p:cNvSpPr>
          <p:nvPr/>
        </p:nvSpPr>
        <p:spPr bwMode="auto">
          <a:xfrm>
            <a:off x="2268538" y="3789363"/>
            <a:ext cx="5975350" cy="0"/>
          </a:xfrm>
          <a:prstGeom prst="line">
            <a:avLst/>
          </a:prstGeom>
          <a:noFill/>
          <a:ln w="76200" cmpd="tri">
            <a:solidFill>
              <a:schemeClr val="accent1"/>
            </a:solidFill>
            <a:round/>
            <a:headEnd/>
            <a:tailEnd/>
          </a:ln>
          <a:effectLst>
            <a:outerShdw dist="107763" dir="13500000" algn="ctr" rotWithShape="0">
              <a:schemeClr val="bg2">
                <a:alpha val="50000"/>
              </a:schemeClr>
            </a:outerShdw>
          </a:effectLst>
        </p:spPr>
        <p:txBody>
          <a:bodyPr/>
          <a:lstStyle/>
          <a:p>
            <a:pPr>
              <a:defRPr/>
            </a:pP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316416" cy="452431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Формы записи алгоритма</a:t>
            </a:r>
          </a:p>
          <a:p>
            <a:pPr algn="ctr"/>
            <a:endParaRPr lang="ru-RU" sz="2400" dirty="0">
              <a:solidFill>
                <a:srgbClr val="C00000"/>
              </a:solidFill>
              <a:latin typeface="Times New Roman" panose="02020603050405020304" pitchFamily="18" charset="0"/>
              <a:cs typeface="Times New Roman" panose="02020603050405020304" pitchFamily="18" charset="0"/>
            </a:endParaRPr>
          </a:p>
          <a:p>
            <a:pPr>
              <a:lnSpc>
                <a:spcPct val="200000"/>
              </a:lnSpc>
              <a:buFont typeface="Arial" panose="020B0604020202020204" pitchFamily="34" charset="0"/>
              <a:buChar char="•"/>
            </a:pPr>
            <a:r>
              <a:rPr lang="ru-RU" sz="2400" b="1" dirty="0">
                <a:solidFill>
                  <a:srgbClr val="202122"/>
                </a:solidFill>
                <a:latin typeface="Times New Roman" panose="02020603050405020304" pitchFamily="18" charset="0"/>
                <a:cs typeface="Times New Roman" panose="02020603050405020304" pitchFamily="18" charset="0"/>
              </a:rPr>
              <a:t>словесная</a:t>
            </a:r>
            <a:r>
              <a:rPr lang="ru-RU" sz="2400" dirty="0">
                <a:solidFill>
                  <a:srgbClr val="202122"/>
                </a:solidFill>
                <a:latin typeface="Times New Roman" panose="02020603050405020304" pitchFamily="18" charset="0"/>
                <a:cs typeface="Times New Roman" panose="02020603050405020304" pitchFamily="18" charset="0"/>
              </a:rPr>
              <a:t> или вербальная (языковая, формульно-словесная);</a:t>
            </a:r>
          </a:p>
          <a:p>
            <a:pPr>
              <a:lnSpc>
                <a:spcPct val="200000"/>
              </a:lnSpc>
              <a:buFont typeface="Arial" panose="020B0604020202020204" pitchFamily="34" charset="0"/>
              <a:buChar char="•"/>
            </a:pPr>
            <a:r>
              <a:rPr lang="ru-RU" sz="2400" b="1" dirty="0">
                <a:latin typeface="Times New Roman" panose="02020603050405020304" pitchFamily="18" charset="0"/>
                <a:cs typeface="Times New Roman" panose="02020603050405020304" pitchFamily="18" charset="0"/>
              </a:rPr>
              <a:t>программная</a:t>
            </a:r>
            <a:r>
              <a:rPr lang="ru-RU" sz="2400" dirty="0">
                <a:solidFill>
                  <a:srgbClr val="202122"/>
                </a:solidFill>
                <a:latin typeface="Times New Roman" panose="02020603050405020304" pitchFamily="18" charset="0"/>
                <a:cs typeface="Times New Roman" panose="02020603050405020304" pitchFamily="18" charset="0"/>
              </a:rPr>
              <a:t> (языки программирования);</a:t>
            </a:r>
          </a:p>
          <a:p>
            <a:pPr>
              <a:lnSpc>
                <a:spcPct val="200000"/>
              </a:lnSpc>
              <a:buFont typeface="Arial" panose="020B0604020202020204" pitchFamily="34" charset="0"/>
              <a:buChar char="•"/>
            </a:pPr>
            <a:r>
              <a:rPr lang="ru-RU" sz="2400" b="1" dirty="0">
                <a:solidFill>
                  <a:srgbClr val="202122"/>
                </a:solidFill>
                <a:latin typeface="Times New Roman" panose="02020603050405020304" pitchFamily="18" charset="0"/>
                <a:cs typeface="Times New Roman" panose="02020603050405020304" pitchFamily="18" charset="0"/>
              </a:rPr>
              <a:t>схематическая</a:t>
            </a:r>
            <a:r>
              <a:rPr lang="ru-RU" sz="2400" dirty="0">
                <a:solidFill>
                  <a:srgbClr val="202122"/>
                </a:solidFill>
                <a:latin typeface="Times New Roman" panose="02020603050405020304" pitchFamily="18" charset="0"/>
                <a:cs typeface="Times New Roman" panose="02020603050405020304" pitchFamily="18" charset="0"/>
              </a:rPr>
              <a:t>:</a:t>
            </a:r>
          </a:p>
          <a:p>
            <a:pPr marL="742950" lvl="1" indent="-285750">
              <a:lnSpc>
                <a:spcPct val="200000"/>
              </a:lnSpc>
              <a:buFont typeface="Arial" panose="020B0604020202020204" pitchFamily="34" charset="0"/>
              <a:buChar char="•"/>
            </a:pPr>
            <a:r>
              <a:rPr lang="ru-RU" sz="2400" dirty="0">
                <a:solidFill>
                  <a:srgbClr val="202122"/>
                </a:solidFill>
                <a:latin typeface="Times New Roman" panose="02020603050405020304" pitchFamily="18" charset="0"/>
                <a:cs typeface="Times New Roman" panose="02020603050405020304" pitchFamily="18" charset="0"/>
              </a:rPr>
              <a:t>графическая (</a:t>
            </a:r>
            <a:r>
              <a:rPr lang="ru-RU" sz="2400" dirty="0">
                <a:solidFill>
                  <a:srgbClr val="0B0080"/>
                </a:solidFill>
                <a:latin typeface="Times New Roman" panose="02020603050405020304" pitchFamily="18" charset="0"/>
                <a:cs typeface="Times New Roman" panose="02020603050405020304" pitchFamily="18" charset="0"/>
              </a:rPr>
              <a:t>блок-схемы</a:t>
            </a:r>
            <a:r>
              <a:rPr lang="ru-RU" sz="2400" dirty="0">
                <a:solidFill>
                  <a:srgbClr val="202122"/>
                </a:solidFill>
                <a:latin typeface="Times New Roman" panose="02020603050405020304" pitchFamily="18" charset="0"/>
                <a:cs typeface="Times New Roman" panose="02020603050405020304" pitchFamily="18" charset="0"/>
              </a:rPr>
              <a:t> и </a:t>
            </a:r>
            <a:r>
              <a:rPr lang="ru-RU" sz="2400" dirty="0">
                <a:solidFill>
                  <a:srgbClr val="0B0080"/>
                </a:solidFill>
                <a:latin typeface="Times New Roman" panose="02020603050405020304" pitchFamily="18" charset="0"/>
                <a:cs typeface="Times New Roman" panose="02020603050405020304" pitchFamily="18" charset="0"/>
              </a:rPr>
              <a:t>ДРАКОН-схемы</a:t>
            </a:r>
            <a:r>
              <a:rPr lang="ru-RU" sz="2400" dirty="0">
                <a:solidFill>
                  <a:srgbClr val="202122"/>
                </a:solidFill>
                <a:latin typeface="Times New Roman" panose="02020603050405020304" pitchFamily="18" charset="0"/>
                <a:cs typeface="Times New Roman" panose="02020603050405020304" pitchFamily="18" charset="0"/>
              </a:rPr>
              <a:t>);</a:t>
            </a:r>
          </a:p>
          <a:p>
            <a:pPr marL="742950" lvl="1" indent="-285750">
              <a:lnSpc>
                <a:spcPct val="200000"/>
              </a:lnSpc>
              <a:buFont typeface="Arial" panose="020B0604020202020204" pitchFamily="34" charset="0"/>
              <a:buChar char="•"/>
            </a:pPr>
            <a:r>
              <a:rPr lang="ru-RU" sz="2400" dirty="0" err="1">
                <a:solidFill>
                  <a:srgbClr val="202122"/>
                </a:solidFill>
                <a:latin typeface="Times New Roman" panose="02020603050405020304" pitchFamily="18" charset="0"/>
                <a:cs typeface="Times New Roman" panose="02020603050405020304" pitchFamily="18" charset="0"/>
              </a:rPr>
              <a:t>структурограммы</a:t>
            </a:r>
            <a:r>
              <a:rPr lang="ru-RU" sz="2400" dirty="0">
                <a:solidFill>
                  <a:srgbClr val="202122"/>
                </a:solidFill>
                <a:latin typeface="Times New Roman" panose="02020603050405020304" pitchFamily="18" charset="0"/>
                <a:cs typeface="Times New Roman" panose="02020603050405020304" pitchFamily="18" charset="0"/>
              </a:rPr>
              <a:t> (</a:t>
            </a:r>
            <a:r>
              <a:rPr lang="ru-RU" sz="2400" dirty="0">
                <a:solidFill>
                  <a:srgbClr val="0B0080"/>
                </a:solidFill>
                <a:latin typeface="Times New Roman" panose="02020603050405020304" pitchFamily="18" charset="0"/>
                <a:cs typeface="Times New Roman" panose="02020603050405020304" pitchFamily="18" charset="0"/>
              </a:rPr>
              <a:t>диаграммы </a:t>
            </a:r>
            <a:r>
              <a:rPr lang="ru-RU" sz="2400" dirty="0" err="1">
                <a:solidFill>
                  <a:srgbClr val="0B0080"/>
                </a:solidFill>
                <a:latin typeface="Times New Roman" panose="02020603050405020304" pitchFamily="18" charset="0"/>
                <a:cs typeface="Times New Roman" panose="02020603050405020304" pitchFamily="18" charset="0"/>
              </a:rPr>
              <a:t>Насси-Шнейдермана</a:t>
            </a:r>
            <a:r>
              <a:rPr lang="ru-RU" sz="2400" dirty="0">
                <a:solidFill>
                  <a:srgbClr val="202122"/>
                </a:solidFill>
                <a:latin typeface="Times New Roman" panose="02020603050405020304" pitchFamily="18" charset="0"/>
                <a:cs typeface="Times New Roman" panose="02020603050405020304" pitchFamily="18" charset="0"/>
              </a:rPr>
              <a:t>)</a:t>
            </a:r>
            <a:endParaRPr lang="ru-RU" sz="2400" b="0" i="0" dirty="0">
              <a:solidFill>
                <a:srgbClr val="2021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956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548680"/>
            <a:ext cx="6425477" cy="461665"/>
          </a:xfrm>
          <a:prstGeom prst="rect">
            <a:avLst/>
          </a:prstGeom>
        </p:spPr>
        <p:txBody>
          <a:bodyPr wrap="none">
            <a:spAutoFit/>
          </a:bodyPr>
          <a:lstStyle/>
          <a:p>
            <a:pPr algn="ctr"/>
            <a:r>
              <a:rPr lang="ru-RU" sz="2400" b="1" dirty="0">
                <a:solidFill>
                  <a:srgbClr val="202122"/>
                </a:solidFill>
                <a:latin typeface="Times New Roman" panose="02020603050405020304" pitchFamily="18" charset="0"/>
                <a:cs typeface="Times New Roman" panose="02020603050405020304" pitchFamily="18" charset="0"/>
              </a:rPr>
              <a:t>Словесная форма представления алгоритма</a:t>
            </a:r>
            <a:r>
              <a:rPr lang="ru-RU" sz="2400" dirty="0">
                <a:solidFill>
                  <a:srgbClr val="202122"/>
                </a:solidFill>
                <a:latin typeface="Times New Roman" panose="02020603050405020304" pitchFamily="18" charset="0"/>
                <a:cs typeface="Times New Roman" panose="02020603050405020304" pitchFamily="18" charset="0"/>
              </a:rPr>
              <a:t> </a:t>
            </a:r>
            <a:endParaRPr lang="ru-RU" sz="2400" dirty="0"/>
          </a:p>
        </p:txBody>
      </p:sp>
      <p:sp>
        <p:nvSpPr>
          <p:cNvPr id="3" name="TextBox 2"/>
          <p:cNvSpPr txBox="1"/>
          <p:nvPr/>
        </p:nvSpPr>
        <p:spPr>
          <a:xfrm>
            <a:off x="467544" y="1484784"/>
            <a:ext cx="8352928" cy="2862322"/>
          </a:xfrm>
          <a:prstGeom prst="rect">
            <a:avLst/>
          </a:prstGeom>
          <a:noFill/>
        </p:spPr>
        <p:txBody>
          <a:bodyPr wrap="square" rtlCol="0">
            <a:spAutoFit/>
          </a:bodyPr>
          <a:lstStyle/>
          <a:p>
            <a:pPr>
              <a:lnSpc>
                <a:spcPct val="150000"/>
              </a:lnSpc>
            </a:pPr>
            <a:r>
              <a:rPr lang="ru-RU" sz="2400" b="1" dirty="0">
                <a:latin typeface="Times New Roman" panose="02020603050405020304" pitchFamily="18" charset="0"/>
                <a:cs typeface="Times New Roman" panose="02020603050405020304" pitchFamily="18" charset="0"/>
              </a:rPr>
              <a:t>Пример линейного алгоритма приготовления бутерброда:</a:t>
            </a:r>
          </a:p>
          <a:p>
            <a:pPr marL="285750" indent="-285750">
              <a:lnSpc>
                <a:spcPct val="150000"/>
              </a:lnSpc>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отрезать кусок хлеба;</a:t>
            </a:r>
          </a:p>
          <a:p>
            <a:pPr marL="285750" indent="-285750">
              <a:lnSpc>
                <a:spcPct val="150000"/>
              </a:lnSpc>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отрезать кусочек сыра;</a:t>
            </a:r>
          </a:p>
          <a:p>
            <a:pPr marL="285750" indent="-285750">
              <a:lnSpc>
                <a:spcPct val="150000"/>
              </a:lnSpc>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намазать хлеб маслом;</a:t>
            </a:r>
          </a:p>
          <a:p>
            <a:pPr marL="285750" indent="-285750">
              <a:lnSpc>
                <a:spcPct val="150000"/>
              </a:lnSpc>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положить сыр на хлеб.</a:t>
            </a:r>
          </a:p>
        </p:txBody>
      </p:sp>
      <p:pic>
        <p:nvPicPr>
          <p:cNvPr id="2050" name="Picture 2" descr="https://fb.ru/misc/i/gallery/94437/28529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7490" y="2204864"/>
            <a:ext cx="4284950" cy="283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8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73832" y="742127"/>
            <a:ext cx="8064500"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defRPr/>
            </a:pPr>
            <a:r>
              <a:rPr lang="ru-RU" sz="24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Системы программирования – </a:t>
            </a:r>
            <a:r>
              <a:rPr lang="ru-RU" sz="2400" dirty="0">
                <a:latin typeface="Times New Roman" panose="02020603050405020304" pitchFamily="18" charset="0"/>
                <a:cs typeface="Times New Roman" panose="02020603050405020304" pitchFamily="18" charset="0"/>
              </a:rPr>
              <a:t>это средства для создания, отладки и выполнения программ на языках программирования</a:t>
            </a:r>
          </a:p>
        </p:txBody>
      </p:sp>
      <p:sp>
        <p:nvSpPr>
          <p:cNvPr id="3" name="Text Box 4"/>
          <p:cNvSpPr txBox="1">
            <a:spLocks noChangeArrowheads="1"/>
          </p:cNvSpPr>
          <p:nvPr/>
        </p:nvSpPr>
        <p:spPr bwMode="auto">
          <a:xfrm>
            <a:off x="384277" y="2060848"/>
            <a:ext cx="8064500"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50000"/>
              </a:spcBef>
              <a:defRPr/>
            </a:pPr>
            <a:r>
              <a:rPr lang="ru-RU" sz="24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Язык программирования</a:t>
            </a:r>
            <a:r>
              <a:rPr lang="ru-RU" sz="2400" dirty="0">
                <a:latin typeface="Times New Roman" panose="02020603050405020304" pitchFamily="18" charset="0"/>
                <a:cs typeface="Times New Roman" panose="02020603050405020304" pitchFamily="18" charset="0"/>
              </a:rPr>
              <a:t> – это формальный язык для записи алгоритмов в форме понятной компьютеру (исполнителю алгоритма)</a:t>
            </a:r>
          </a:p>
        </p:txBody>
      </p:sp>
      <p:pic>
        <p:nvPicPr>
          <p:cNvPr id="9218" name="Picture 2" descr="https://ds04.infourok.ru/uploads/ex/09bd/0000cd0c-e239fbaf/img1.jpg"/>
          <p:cNvPicPr>
            <a:picLocks noChangeAspect="1" noChangeArrowheads="1"/>
          </p:cNvPicPr>
          <p:nvPr/>
        </p:nvPicPr>
        <p:blipFill rotWithShape="1">
          <a:blip r:embed="rId3">
            <a:extLst>
              <a:ext uri="{28A0092B-C50C-407E-A947-70E740481C1C}">
                <a14:useLocalDpi xmlns:a14="http://schemas.microsoft.com/office/drawing/2010/main" val="0"/>
              </a:ext>
            </a:extLst>
          </a:blip>
          <a:srcRect l="4249" t="51449" r="7552"/>
          <a:stretch/>
        </p:blipFill>
        <p:spPr bwMode="auto">
          <a:xfrm>
            <a:off x="395536" y="3497961"/>
            <a:ext cx="8064896" cy="3329609"/>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944788" y="43678"/>
            <a:ext cx="6966395" cy="461665"/>
          </a:xfrm>
          <a:prstGeom prst="rect">
            <a:avLst/>
          </a:prstGeom>
        </p:spPr>
        <p:txBody>
          <a:bodyPr wrap="none">
            <a:spAutoFit/>
          </a:bodyPr>
          <a:lstStyle/>
          <a:p>
            <a:pPr algn="ctr"/>
            <a:r>
              <a:rPr lang="ru-RU" sz="2400" b="1" dirty="0">
                <a:solidFill>
                  <a:srgbClr val="202122"/>
                </a:solidFill>
                <a:latin typeface="Times New Roman" panose="02020603050405020304" pitchFamily="18" charset="0"/>
                <a:cs typeface="Times New Roman" panose="02020603050405020304" pitchFamily="18" charset="0"/>
              </a:rPr>
              <a:t>Программная  форма представления алгоритма</a:t>
            </a:r>
            <a:r>
              <a:rPr lang="ru-RU" sz="2400" dirty="0">
                <a:solidFill>
                  <a:srgbClr val="202122"/>
                </a:solidFill>
                <a:latin typeface="Times New Roman" panose="02020603050405020304" pitchFamily="18" charset="0"/>
                <a:cs typeface="Times New Roman" panose="02020603050405020304" pitchFamily="18" charset="0"/>
              </a:rPr>
              <a:t> </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ptcloud3.ams3.digitaloceanspaces.com/slides/pics/001/750/581/original/Slide3.jpg?1482568629"/>
          <p:cNvPicPr>
            <a:picLocks noChangeAspect="1" noChangeArrowheads="1"/>
          </p:cNvPicPr>
          <p:nvPr/>
        </p:nvPicPr>
        <p:blipFill rotWithShape="1">
          <a:blip r:embed="rId3">
            <a:extLst>
              <a:ext uri="{28A0092B-C50C-407E-A947-70E740481C1C}">
                <a14:useLocalDpi xmlns:a14="http://schemas.microsoft.com/office/drawing/2010/main" val="0"/>
              </a:ext>
            </a:extLst>
          </a:blip>
          <a:srcRect t="18200"/>
          <a:stretch/>
        </p:blipFill>
        <p:spPr bwMode="auto">
          <a:xfrm>
            <a:off x="726" y="116632"/>
            <a:ext cx="9037649"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8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ds04.infourok.ru/uploads/ex/07c3/00184ab2-318f5965/img10.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22" t="27299" r="43997" b="2352"/>
          <a:stretch/>
        </p:blipFill>
        <p:spPr bwMode="auto">
          <a:xfrm>
            <a:off x="0" y="188640"/>
            <a:ext cx="3131840" cy="31792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ru-static.z-dn.net/files/dde/803d28efa2f56e186541309a7f54c29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2636912"/>
            <a:ext cx="7145213" cy="434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4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611560" y="908720"/>
            <a:ext cx="7929562" cy="19389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r>
              <a:rPr lang="ru-RU" sz="2400" b="1" dirty="0">
                <a:solidFill>
                  <a:srgbClr val="C00000"/>
                </a:solidFill>
                <a:latin typeface="Times New Roman" panose="02020603050405020304" pitchFamily="18" charset="0"/>
                <a:cs typeface="Times New Roman" panose="02020603050405020304" pitchFamily="18" charset="0"/>
              </a:rPr>
              <a:t>Язык блок-схем </a:t>
            </a:r>
            <a:r>
              <a:rPr lang="ru-RU" sz="2400" dirty="0">
                <a:latin typeface="Times New Roman" panose="02020603050405020304" pitchFamily="18" charset="0"/>
                <a:cs typeface="Times New Roman" panose="02020603050405020304" pitchFamily="18" charset="0"/>
              </a:rPr>
              <a:t>– алгоритм изображается как последовательность связанных между собой функциональных блоков, каждый из которых соответствует выполнению одного или нескольких действий.</a:t>
            </a:r>
          </a:p>
        </p:txBody>
      </p:sp>
      <p:sp>
        <p:nvSpPr>
          <p:cNvPr id="4" name="Прямоугольник 3"/>
          <p:cNvSpPr/>
          <p:nvPr/>
        </p:nvSpPr>
        <p:spPr>
          <a:xfrm>
            <a:off x="891606" y="43678"/>
            <a:ext cx="7072770" cy="461665"/>
          </a:xfrm>
          <a:prstGeom prst="rect">
            <a:avLst/>
          </a:prstGeom>
        </p:spPr>
        <p:txBody>
          <a:bodyPr wrap="none">
            <a:spAutoFit/>
          </a:bodyPr>
          <a:lstStyle/>
          <a:p>
            <a:pPr algn="ctr"/>
            <a:r>
              <a:rPr lang="ru-RU" sz="2400" b="1" dirty="0">
                <a:solidFill>
                  <a:srgbClr val="202122"/>
                </a:solidFill>
                <a:latin typeface="Times New Roman" panose="02020603050405020304" pitchFamily="18" charset="0"/>
                <a:cs typeface="Times New Roman" panose="02020603050405020304" pitchFamily="18" charset="0"/>
              </a:rPr>
              <a:t>Схематическая форма представления алгоритма</a:t>
            </a:r>
            <a:r>
              <a:rPr lang="ru-RU" sz="2400" dirty="0">
                <a:solidFill>
                  <a:srgbClr val="202122"/>
                </a:solidFill>
                <a:latin typeface="Times New Roman" panose="02020603050405020304" pitchFamily="18" charset="0"/>
                <a:cs typeface="Times New Roman" panose="02020603050405020304" pitchFamily="18" charset="0"/>
              </a:rPr>
              <a:t> </a:t>
            </a:r>
            <a:endParaRPr lang="ru-RU" sz="2400" dirty="0"/>
          </a:p>
        </p:txBody>
      </p:sp>
      <p:pic>
        <p:nvPicPr>
          <p:cNvPr id="11266" name="Picture 2" descr="1_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120940"/>
            <a:ext cx="2495550" cy="370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ru-RU" sz="2400" b="1" dirty="0">
                <a:solidFill>
                  <a:srgbClr val="CC0000"/>
                </a:solidFill>
                <a:latin typeface="Times New Roman" panose="02020603050405020304" pitchFamily="18" charset="0"/>
                <a:cs typeface="Times New Roman" panose="02020603050405020304" pitchFamily="18" charset="0"/>
              </a:rPr>
              <a:t>План:</a:t>
            </a:r>
          </a:p>
        </p:txBody>
      </p:sp>
      <p:sp>
        <p:nvSpPr>
          <p:cNvPr id="4099" name="Rectangle 3"/>
          <p:cNvSpPr>
            <a:spLocks noGrp="1" noChangeArrowheads="1"/>
          </p:cNvSpPr>
          <p:nvPr>
            <p:ph idx="1"/>
          </p:nvPr>
        </p:nvSpPr>
        <p:spPr>
          <a:xfrm>
            <a:off x="457200" y="1417638"/>
            <a:ext cx="8435280" cy="4713287"/>
          </a:xfrm>
        </p:spPr>
        <p:txBody>
          <a:bodyPr>
            <a:normAutofit/>
          </a:bodyPr>
          <a:lstStyle/>
          <a:p>
            <a:pPr marL="457200" indent="-457200" eaLnBrk="1" hangingPunct="1">
              <a:lnSpc>
                <a:spcPct val="150000"/>
              </a:lnSpc>
              <a:buFont typeface="+mj-lt"/>
              <a:buAutoNum type="arabicPeriod"/>
            </a:pPr>
            <a:r>
              <a:rPr lang="ru-RU" sz="2400" dirty="0">
                <a:latin typeface="Times New Roman" panose="02020603050405020304" pitchFamily="18" charset="0"/>
                <a:cs typeface="Times New Roman" panose="02020603050405020304" pitchFamily="18" charset="0"/>
              </a:rPr>
              <a:t>Принципы обработки информации компьютером</a:t>
            </a:r>
          </a:p>
          <a:p>
            <a:pPr marL="457200" indent="-457200" eaLnBrk="1" hangingPunct="1">
              <a:lnSpc>
                <a:spcPct val="150000"/>
              </a:lnSpc>
              <a:buFont typeface="+mj-lt"/>
              <a:buAutoNum type="arabicPeriod"/>
            </a:pPr>
            <a:r>
              <a:rPr lang="ru-RU" sz="2400" dirty="0">
                <a:latin typeface="Times New Roman" panose="02020603050405020304" pitchFamily="18" charset="0"/>
                <a:cs typeface="Times New Roman" panose="02020603050405020304" pitchFamily="18" charset="0"/>
              </a:rPr>
              <a:t>Алгоритм, свойства алгоритма. Понятие программы</a:t>
            </a:r>
          </a:p>
          <a:p>
            <a:pPr marL="457200" indent="-457200" eaLnBrk="1" hangingPunct="1">
              <a:lnSpc>
                <a:spcPct val="150000"/>
              </a:lnSpc>
              <a:buFont typeface="+mj-lt"/>
              <a:buAutoNum type="arabicPeriod"/>
            </a:pPr>
            <a:r>
              <a:rPr lang="ru-RU" sz="2400" dirty="0">
                <a:latin typeface="Times New Roman" panose="02020603050405020304" pitchFamily="18" charset="0"/>
                <a:cs typeface="Times New Roman" panose="02020603050405020304" pitchFamily="18" charset="0"/>
              </a:rPr>
              <a:t>Формы представления алгоритмов</a:t>
            </a:r>
          </a:p>
          <a:p>
            <a:pPr marL="457200" indent="-457200" eaLnBrk="1" hangingPunct="1">
              <a:lnSpc>
                <a:spcPct val="150000"/>
              </a:lnSpc>
              <a:buFont typeface="+mj-lt"/>
              <a:buAutoNum type="arabicPeriod"/>
            </a:pPr>
            <a:r>
              <a:rPr lang="ru-RU" sz="2400" dirty="0">
                <a:latin typeface="Times New Roman" panose="02020603050405020304" pitchFamily="18" charset="0"/>
                <a:cs typeface="Times New Roman" panose="02020603050405020304" pitchFamily="18" charset="0"/>
              </a:rPr>
              <a:t>Роль алгоритма в жизни человека.</a:t>
            </a:r>
          </a:p>
          <a:p>
            <a:pPr marL="457200" indent="-457200" eaLnBrk="1" hangingPunct="1">
              <a:lnSpc>
                <a:spcPct val="150000"/>
              </a:lnSpc>
              <a:buFont typeface="+mj-lt"/>
              <a:buAutoNum type="arabicPeriod"/>
            </a:pPr>
            <a:r>
              <a:rPr lang="ru-RU" sz="2400" dirty="0">
                <a:latin typeface="Times New Roman" panose="02020603050405020304" pitchFamily="18" charset="0"/>
                <a:cs typeface="Times New Roman" panose="02020603050405020304" pitchFamily="18" charset="0"/>
              </a:rPr>
              <a:t>Запись алгоритмов на языке программирования Python</a:t>
            </a:r>
          </a:p>
          <a:p>
            <a:pPr marL="457200" indent="-457200" eaLnBrk="1" hangingPunct="1">
              <a:buFont typeface="+mj-lt"/>
              <a:buAutoNum type="arabicPeriod"/>
            </a:pPr>
            <a:endParaRPr lang="ru-RU" sz="2400" b="1" dirty="0">
              <a:latin typeface="Times New Roman" panose="02020603050405020304" pitchFamily="18" charset="0"/>
              <a:cs typeface="Times New Roman" panose="02020603050405020304" pitchFamily="18" charset="0"/>
            </a:endParaRPr>
          </a:p>
          <a:p>
            <a:pPr eaLnBrk="1" hangingPunct="1">
              <a:buFont typeface="Wingdings" pitchFamily="2" charset="2"/>
              <a:buNone/>
            </a:pPr>
            <a:endParaRPr lang="ru-RU" sz="2400" b="1" dirty="0">
              <a:latin typeface="Times New Roman" panose="02020603050405020304" pitchFamily="18" charset="0"/>
              <a:cs typeface="Times New Roman" panose="02020603050405020304" pitchFamily="18" charset="0"/>
            </a:endParaRPr>
          </a:p>
          <a:p>
            <a:pPr eaLnBrk="1" hangingPunct="1"/>
            <a:endParaRPr lang="ru-RU"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228600" y="304800"/>
            <a:ext cx="2209800" cy="1066800"/>
          </a:xfrm>
          <a:prstGeom prst="roundRect">
            <a:avLst>
              <a:gd name="adj" fmla="val 29949"/>
            </a:avLst>
          </a:prstGeom>
          <a:solidFill>
            <a:schemeClr val="hlink"/>
          </a:solidFill>
          <a:ln w="38100">
            <a:solidFill>
              <a:schemeClr val="tx1"/>
            </a:solidFill>
            <a:round/>
            <a:headEnd/>
            <a:tailEnd/>
          </a:ln>
        </p:spPr>
        <p:txBody>
          <a:bodyPr wrap="none" anchor="ctr"/>
          <a:lstStyle/>
          <a:p>
            <a:endParaRPr lang="ru-RU"/>
          </a:p>
        </p:txBody>
      </p:sp>
      <p:sp>
        <p:nvSpPr>
          <p:cNvPr id="13315" name="AutoShape 3"/>
          <p:cNvSpPr>
            <a:spLocks noChangeArrowheads="1"/>
          </p:cNvSpPr>
          <p:nvPr/>
        </p:nvSpPr>
        <p:spPr bwMode="auto">
          <a:xfrm>
            <a:off x="381000" y="1752600"/>
            <a:ext cx="2057400" cy="914400"/>
          </a:xfrm>
          <a:prstGeom prst="parallelogram">
            <a:avLst>
              <a:gd name="adj" fmla="val 56250"/>
            </a:avLst>
          </a:prstGeom>
          <a:solidFill>
            <a:schemeClr val="hlink"/>
          </a:solidFill>
          <a:ln w="38100">
            <a:solidFill>
              <a:schemeClr val="tx1"/>
            </a:solidFill>
            <a:miter lim="800000"/>
            <a:headEnd/>
            <a:tailEnd/>
          </a:ln>
        </p:spPr>
        <p:txBody>
          <a:bodyPr wrap="none" anchor="ctr"/>
          <a:lstStyle/>
          <a:p>
            <a:endParaRPr lang="ru-RU"/>
          </a:p>
        </p:txBody>
      </p:sp>
      <p:sp>
        <p:nvSpPr>
          <p:cNvPr id="13316" name="Rectangle 4"/>
          <p:cNvSpPr>
            <a:spLocks noChangeArrowheads="1"/>
          </p:cNvSpPr>
          <p:nvPr/>
        </p:nvSpPr>
        <p:spPr bwMode="auto">
          <a:xfrm>
            <a:off x="304800" y="3048000"/>
            <a:ext cx="1600200" cy="914400"/>
          </a:xfrm>
          <a:prstGeom prst="rect">
            <a:avLst/>
          </a:prstGeom>
          <a:solidFill>
            <a:schemeClr val="hlink"/>
          </a:solidFill>
          <a:ln w="38100">
            <a:solidFill>
              <a:schemeClr val="tx1"/>
            </a:solidFill>
            <a:miter lim="800000"/>
            <a:headEnd/>
            <a:tailEnd/>
          </a:ln>
        </p:spPr>
        <p:txBody>
          <a:bodyPr wrap="none" anchor="ctr"/>
          <a:lstStyle/>
          <a:p>
            <a:endParaRPr lang="ru-RU"/>
          </a:p>
        </p:txBody>
      </p:sp>
      <p:sp>
        <p:nvSpPr>
          <p:cNvPr id="13317" name="AutoShape 5"/>
          <p:cNvSpPr>
            <a:spLocks noChangeArrowheads="1"/>
          </p:cNvSpPr>
          <p:nvPr/>
        </p:nvSpPr>
        <p:spPr bwMode="auto">
          <a:xfrm>
            <a:off x="304800" y="4343400"/>
            <a:ext cx="2209800" cy="1600200"/>
          </a:xfrm>
          <a:prstGeom prst="diamond">
            <a:avLst/>
          </a:prstGeom>
          <a:solidFill>
            <a:schemeClr val="hlink"/>
          </a:solidFill>
          <a:ln w="38100">
            <a:solidFill>
              <a:schemeClr val="tx1"/>
            </a:solidFill>
            <a:miter lim="800000"/>
            <a:headEnd/>
            <a:tailEnd/>
          </a:ln>
        </p:spPr>
        <p:txBody>
          <a:bodyPr wrap="none" anchor="ctr"/>
          <a:lstStyle/>
          <a:p>
            <a:endParaRPr lang="ru-RU"/>
          </a:p>
        </p:txBody>
      </p:sp>
      <p:sp>
        <p:nvSpPr>
          <p:cNvPr id="13318" name="Text Box 6"/>
          <p:cNvSpPr txBox="1">
            <a:spLocks noChangeArrowheads="1"/>
          </p:cNvSpPr>
          <p:nvPr/>
        </p:nvSpPr>
        <p:spPr bwMode="auto">
          <a:xfrm>
            <a:off x="2743200" y="609600"/>
            <a:ext cx="5181600" cy="457200"/>
          </a:xfrm>
          <a:prstGeom prst="rect">
            <a:avLst/>
          </a:prstGeom>
          <a:noFill/>
          <a:ln w="9525">
            <a:noFill/>
            <a:miter lim="800000"/>
            <a:headEnd/>
            <a:tailEnd/>
          </a:ln>
        </p:spPr>
        <p:txBody>
          <a:bodyPr>
            <a:spAutoFit/>
          </a:bodyPr>
          <a:lstStyle/>
          <a:p>
            <a:pPr eaLnBrk="0" hangingPunct="0">
              <a:spcBef>
                <a:spcPct val="50000"/>
              </a:spcBef>
            </a:pPr>
            <a:r>
              <a:rPr lang="ru-RU" sz="2400" b="1">
                <a:latin typeface="Times New Roman" pitchFamily="18" charset="0"/>
              </a:rPr>
              <a:t>Начало и конец блок-схемы</a:t>
            </a:r>
          </a:p>
        </p:txBody>
      </p:sp>
      <p:sp>
        <p:nvSpPr>
          <p:cNvPr id="13319" name="Text Box 7"/>
          <p:cNvSpPr txBox="1">
            <a:spLocks noChangeArrowheads="1"/>
          </p:cNvSpPr>
          <p:nvPr/>
        </p:nvSpPr>
        <p:spPr bwMode="auto">
          <a:xfrm>
            <a:off x="2819400" y="1981200"/>
            <a:ext cx="5638800" cy="457200"/>
          </a:xfrm>
          <a:prstGeom prst="rect">
            <a:avLst/>
          </a:prstGeom>
          <a:noFill/>
          <a:ln w="9525">
            <a:noFill/>
            <a:miter lim="800000"/>
            <a:headEnd/>
            <a:tailEnd/>
          </a:ln>
        </p:spPr>
        <p:txBody>
          <a:bodyPr>
            <a:spAutoFit/>
          </a:bodyPr>
          <a:lstStyle/>
          <a:p>
            <a:pPr eaLnBrk="0" hangingPunct="0">
              <a:spcBef>
                <a:spcPct val="50000"/>
              </a:spcBef>
            </a:pPr>
            <a:r>
              <a:rPr lang="ru-RU" sz="2400" b="1">
                <a:latin typeface="Times New Roman" pitchFamily="18" charset="0"/>
              </a:rPr>
              <a:t>Ввод, либо вывод данных</a:t>
            </a:r>
          </a:p>
        </p:txBody>
      </p:sp>
      <p:sp>
        <p:nvSpPr>
          <p:cNvPr id="13320" name="Text Box 8"/>
          <p:cNvSpPr txBox="1">
            <a:spLocks noChangeArrowheads="1"/>
          </p:cNvSpPr>
          <p:nvPr/>
        </p:nvSpPr>
        <p:spPr bwMode="auto">
          <a:xfrm>
            <a:off x="2514600" y="3429000"/>
            <a:ext cx="5943600" cy="457200"/>
          </a:xfrm>
          <a:prstGeom prst="rect">
            <a:avLst/>
          </a:prstGeom>
          <a:noFill/>
          <a:ln w="9525">
            <a:noFill/>
            <a:miter lim="800000"/>
            <a:headEnd/>
            <a:tailEnd/>
          </a:ln>
        </p:spPr>
        <p:txBody>
          <a:bodyPr>
            <a:spAutoFit/>
          </a:bodyPr>
          <a:lstStyle/>
          <a:p>
            <a:pPr eaLnBrk="0" hangingPunct="0">
              <a:spcBef>
                <a:spcPct val="50000"/>
              </a:spcBef>
            </a:pPr>
            <a:r>
              <a:rPr lang="ru-RU" sz="2400" b="1">
                <a:latin typeface="Times New Roman" pitchFamily="18" charset="0"/>
              </a:rPr>
              <a:t>Выполнение конкретных действий</a:t>
            </a:r>
          </a:p>
        </p:txBody>
      </p:sp>
      <p:sp>
        <p:nvSpPr>
          <p:cNvPr id="13321" name="Text Box 9"/>
          <p:cNvSpPr txBox="1">
            <a:spLocks noChangeArrowheads="1"/>
          </p:cNvSpPr>
          <p:nvPr/>
        </p:nvSpPr>
        <p:spPr bwMode="auto">
          <a:xfrm>
            <a:off x="3048000" y="5105400"/>
            <a:ext cx="5181600" cy="457200"/>
          </a:xfrm>
          <a:prstGeom prst="rect">
            <a:avLst/>
          </a:prstGeom>
          <a:noFill/>
          <a:ln w="9525">
            <a:noFill/>
            <a:miter lim="800000"/>
            <a:headEnd/>
            <a:tailEnd/>
          </a:ln>
        </p:spPr>
        <p:txBody>
          <a:bodyPr>
            <a:spAutoFit/>
          </a:bodyPr>
          <a:lstStyle/>
          <a:p>
            <a:pPr eaLnBrk="0" hangingPunct="0">
              <a:spcBef>
                <a:spcPct val="50000"/>
              </a:spcBef>
            </a:pPr>
            <a:r>
              <a:rPr lang="ru-RU" sz="2400" b="1">
                <a:latin typeface="Times New Roman" pitchFamily="18" charset="0"/>
              </a:rPr>
              <a:t>Ветвление (проверка условий)</a:t>
            </a:r>
          </a:p>
        </p:txBody>
      </p:sp>
    </p:spTree>
    <p:extLst>
      <p:ext uri="{BB962C8B-B14F-4D97-AF65-F5344CB8AC3E}">
        <p14:creationId xmlns:p14="http://schemas.microsoft.com/office/powerpoint/2010/main" val="1696395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323528" y="620688"/>
            <a:ext cx="2736850" cy="1079500"/>
          </a:xfrm>
          <a:prstGeom prst="hexagon">
            <a:avLst>
              <a:gd name="adj" fmla="val 63382"/>
              <a:gd name="vf" fmla="val 115470"/>
            </a:avLst>
          </a:prstGeom>
          <a:solidFill>
            <a:schemeClr val="hlink"/>
          </a:solidFill>
          <a:ln w="38100">
            <a:solidFill>
              <a:schemeClr val="tx1"/>
            </a:solidFill>
            <a:miter lim="800000"/>
            <a:headEnd/>
            <a:tailEnd/>
          </a:ln>
        </p:spPr>
        <p:txBody>
          <a:bodyPr wrap="none" anchor="ctr"/>
          <a:lstStyle/>
          <a:p>
            <a:endParaRPr lang="ru-RU"/>
          </a:p>
        </p:txBody>
      </p:sp>
      <p:sp>
        <p:nvSpPr>
          <p:cNvPr id="14339" name="AutoShape 3"/>
          <p:cNvSpPr>
            <a:spLocks noChangeArrowheads="1"/>
          </p:cNvSpPr>
          <p:nvPr/>
        </p:nvSpPr>
        <p:spPr bwMode="auto">
          <a:xfrm>
            <a:off x="610866" y="2636912"/>
            <a:ext cx="2449512" cy="1081088"/>
          </a:xfrm>
          <a:prstGeom prst="homePlate">
            <a:avLst>
              <a:gd name="adj" fmla="val 56645"/>
            </a:avLst>
          </a:prstGeom>
          <a:solidFill>
            <a:schemeClr val="hlink"/>
          </a:solidFill>
          <a:ln w="38100">
            <a:solidFill>
              <a:schemeClr val="tx1"/>
            </a:solidFill>
            <a:miter lim="800000"/>
            <a:headEnd/>
            <a:tailEnd/>
          </a:ln>
        </p:spPr>
        <p:txBody>
          <a:bodyPr wrap="none" anchor="ctr"/>
          <a:lstStyle/>
          <a:p>
            <a:endParaRPr lang="ru-RU"/>
          </a:p>
        </p:txBody>
      </p:sp>
      <p:sp>
        <p:nvSpPr>
          <p:cNvPr id="14340" name="Text Box 4"/>
          <p:cNvSpPr txBox="1">
            <a:spLocks noChangeArrowheads="1"/>
          </p:cNvSpPr>
          <p:nvPr/>
        </p:nvSpPr>
        <p:spPr bwMode="auto">
          <a:xfrm>
            <a:off x="3133066" y="931838"/>
            <a:ext cx="5689600" cy="457200"/>
          </a:xfrm>
          <a:prstGeom prst="rect">
            <a:avLst/>
          </a:prstGeom>
          <a:noFill/>
          <a:ln w="9525">
            <a:noFill/>
            <a:miter lim="800000"/>
            <a:headEnd/>
            <a:tailEnd/>
          </a:ln>
        </p:spPr>
        <p:txBody>
          <a:bodyPr>
            <a:spAutoFit/>
          </a:bodyPr>
          <a:lstStyle/>
          <a:p>
            <a:pPr eaLnBrk="0" hangingPunct="0">
              <a:spcBef>
                <a:spcPct val="50000"/>
              </a:spcBef>
            </a:pPr>
            <a:r>
              <a:rPr lang="ru-RU" sz="2400" b="1">
                <a:latin typeface="Times New Roman" pitchFamily="18" charset="0"/>
              </a:rPr>
              <a:t>Выполнение цикла заданное число раз</a:t>
            </a:r>
          </a:p>
        </p:txBody>
      </p:sp>
      <p:sp>
        <p:nvSpPr>
          <p:cNvPr id="14341" name="Text Box 5"/>
          <p:cNvSpPr txBox="1">
            <a:spLocks noChangeArrowheads="1"/>
          </p:cNvSpPr>
          <p:nvPr/>
        </p:nvSpPr>
        <p:spPr bwMode="auto">
          <a:xfrm>
            <a:off x="3491880" y="2948856"/>
            <a:ext cx="4191000" cy="457200"/>
          </a:xfrm>
          <a:prstGeom prst="rect">
            <a:avLst/>
          </a:prstGeom>
          <a:noFill/>
          <a:ln w="9525">
            <a:noFill/>
            <a:miter lim="800000"/>
            <a:headEnd/>
            <a:tailEnd/>
          </a:ln>
        </p:spPr>
        <p:txBody>
          <a:bodyPr>
            <a:spAutoFit/>
          </a:bodyPr>
          <a:lstStyle/>
          <a:p>
            <a:pPr eaLnBrk="0" hangingPunct="0">
              <a:spcBef>
                <a:spcPct val="50000"/>
              </a:spcBef>
            </a:pPr>
            <a:r>
              <a:rPr lang="ru-RU" sz="2400" b="1">
                <a:latin typeface="Times New Roman" pitchFamily="18" charset="0"/>
              </a:rPr>
              <a:t>Вспомогательный алгоритм</a:t>
            </a:r>
          </a:p>
        </p:txBody>
      </p:sp>
      <p:sp>
        <p:nvSpPr>
          <p:cNvPr id="2" name="Прямоугольник 1"/>
          <p:cNvSpPr/>
          <p:nvPr/>
        </p:nvSpPr>
        <p:spPr>
          <a:xfrm>
            <a:off x="610866" y="5277818"/>
            <a:ext cx="792157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400" b="1" dirty="0">
                <a:solidFill>
                  <a:schemeClr val="tx1"/>
                </a:solidFill>
                <a:latin typeface="Times New Roman" panose="02020603050405020304" pitchFamily="18" charset="0"/>
                <a:cs typeface="Times New Roman" panose="02020603050405020304" pitchFamily="18" charset="0"/>
              </a:rPr>
              <a:t>Последовательность действий указывается с помощью стрелок, соединяющих фигуры, </a:t>
            </a:r>
          </a:p>
          <a:p>
            <a:pPr algn="ctr"/>
            <a:r>
              <a:rPr lang="ru-RU" sz="2400" b="1" dirty="0">
                <a:solidFill>
                  <a:schemeClr val="tx1"/>
                </a:solidFill>
                <a:latin typeface="Times New Roman" panose="02020603050405020304" pitchFamily="18" charset="0"/>
                <a:cs typeface="Times New Roman" panose="02020603050405020304" pitchFamily="18" charset="0"/>
              </a:rPr>
              <a:t>обозначающие шаги алгоритма.</a:t>
            </a:r>
          </a:p>
        </p:txBody>
      </p:sp>
    </p:spTree>
    <p:extLst>
      <p:ext uri="{BB962C8B-B14F-4D97-AF65-F5344CB8AC3E}">
        <p14:creationId xmlns:p14="http://schemas.microsoft.com/office/powerpoint/2010/main" val="94241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hkola-rf.narod.ru/images/informatics/informatic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307"/>
            <a:ext cx="87907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03848" y="980728"/>
            <a:ext cx="5400600" cy="273630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03548" y="3783481"/>
            <a:ext cx="8100900" cy="2741863"/>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84071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549275"/>
            <a:ext cx="8229600" cy="850900"/>
          </a:xfrm>
        </p:spPr>
        <p:txBody>
          <a:bodyPr>
            <a:normAutofit fontScale="90000"/>
          </a:bodyPr>
          <a:lstStyle/>
          <a:p>
            <a:pPr eaLnBrk="1" hangingPunct="1">
              <a:defRPr/>
            </a:pPr>
            <a:r>
              <a:rPr lang="ru-RU" sz="4800" b="1" i="1">
                <a:solidFill>
                  <a:srgbClr val="FF0000"/>
                </a:solidFill>
                <a:effectLst>
                  <a:outerShdw blurRad="38100" dist="38100" dir="2700000" algn="tl">
                    <a:srgbClr val="C0C0C0"/>
                  </a:outerShdw>
                </a:effectLst>
              </a:rPr>
              <a:t/>
            </a:r>
            <a:br>
              <a:rPr lang="ru-RU" sz="4800" b="1" i="1">
                <a:solidFill>
                  <a:srgbClr val="FF0000"/>
                </a:solidFill>
                <a:effectLst>
                  <a:outerShdw blurRad="38100" dist="38100" dir="2700000" algn="tl">
                    <a:srgbClr val="C0C0C0"/>
                  </a:outerShdw>
                </a:effectLst>
              </a:rPr>
            </a:br>
            <a:r>
              <a:rPr lang="ru-RU" sz="4800" b="1" i="1">
                <a:solidFill>
                  <a:srgbClr val="FF0000"/>
                </a:solidFill>
                <a:effectLst>
                  <a:outerShdw blurRad="38100" dist="38100" dir="2700000" algn="tl">
                    <a:srgbClr val="C0C0C0"/>
                  </a:outerShdw>
                </a:effectLst>
              </a:rPr>
              <a:t/>
            </a:r>
            <a:br>
              <a:rPr lang="ru-RU" sz="4800" b="1" i="1">
                <a:solidFill>
                  <a:srgbClr val="FF0000"/>
                </a:solidFill>
                <a:effectLst>
                  <a:outerShdw blurRad="38100" dist="38100" dir="2700000" algn="tl">
                    <a:srgbClr val="C0C0C0"/>
                  </a:outerShdw>
                </a:effectLst>
              </a:rPr>
            </a:br>
            <a:r>
              <a:rPr lang="ru-RU" sz="4800" b="1" i="1">
                <a:solidFill>
                  <a:srgbClr val="FF0000"/>
                </a:solidFill>
                <a:effectLst>
                  <a:outerShdw blurRad="38100" dist="38100" dir="2700000" algn="tl">
                    <a:srgbClr val="C0C0C0"/>
                  </a:outerShdw>
                </a:effectLst>
              </a:rPr>
              <a:t/>
            </a:r>
            <a:br>
              <a:rPr lang="ru-RU" sz="4800" b="1" i="1">
                <a:solidFill>
                  <a:srgbClr val="FF0000"/>
                </a:solidFill>
                <a:effectLst>
                  <a:outerShdw blurRad="38100" dist="38100" dir="2700000" algn="tl">
                    <a:srgbClr val="C0C0C0"/>
                  </a:outerShdw>
                </a:effectLst>
              </a:rPr>
            </a:br>
            <a:r>
              <a:rPr lang="ru-RU" sz="4800" b="1" i="1">
                <a:solidFill>
                  <a:srgbClr val="FF0000"/>
                </a:solidFill>
                <a:effectLst>
                  <a:outerShdw blurRad="38100" dist="38100" dir="2700000" algn="tl">
                    <a:srgbClr val="C0C0C0"/>
                  </a:outerShdw>
                </a:effectLst>
              </a:rPr>
              <a:t/>
            </a:r>
            <a:br>
              <a:rPr lang="ru-RU" sz="4800" b="1" i="1">
                <a:solidFill>
                  <a:srgbClr val="FF0000"/>
                </a:solidFill>
                <a:effectLst>
                  <a:outerShdw blurRad="38100" dist="38100" dir="2700000" algn="tl">
                    <a:srgbClr val="C0C0C0"/>
                  </a:outerShdw>
                </a:effectLst>
              </a:rPr>
            </a:br>
            <a:r>
              <a:rPr lang="ru-RU" sz="4800" b="1" i="1">
                <a:solidFill>
                  <a:srgbClr val="FF0000"/>
                </a:solidFill>
                <a:effectLst>
                  <a:outerShdw blurRad="38100" dist="38100" dir="2700000" algn="tl">
                    <a:srgbClr val="C0C0C0"/>
                  </a:outerShdw>
                </a:effectLst>
              </a:rPr>
              <a:t/>
            </a:r>
            <a:br>
              <a:rPr lang="ru-RU" sz="4800" b="1" i="1">
                <a:solidFill>
                  <a:srgbClr val="FF0000"/>
                </a:solidFill>
                <a:effectLst>
                  <a:outerShdw blurRad="38100" dist="38100" dir="2700000" algn="tl">
                    <a:srgbClr val="C0C0C0"/>
                  </a:outerShdw>
                </a:effectLst>
              </a:rPr>
            </a:br>
            <a:r>
              <a:rPr lang="ru-RU" sz="4800" b="1" i="1">
                <a:solidFill>
                  <a:srgbClr val="FF0000"/>
                </a:solidFill>
                <a:effectLst>
                  <a:outerShdw blurRad="38100" dist="38100" dir="2700000" algn="tl">
                    <a:srgbClr val="C0C0C0"/>
                  </a:outerShdw>
                </a:effectLst>
              </a:rPr>
              <a:t/>
            </a:r>
            <a:br>
              <a:rPr lang="ru-RU" sz="4800" b="1" i="1">
                <a:solidFill>
                  <a:srgbClr val="FF0000"/>
                </a:solidFill>
                <a:effectLst>
                  <a:outerShdw blurRad="38100" dist="38100" dir="2700000" algn="tl">
                    <a:srgbClr val="C0C0C0"/>
                  </a:outerShdw>
                </a:effectLst>
              </a:rPr>
            </a:br>
            <a:r>
              <a:rPr lang="ru-RU" sz="4800" b="1" i="1">
                <a:solidFill>
                  <a:srgbClr val="FF0000"/>
                </a:solidFill>
                <a:effectLst>
                  <a:outerShdw blurRad="38100" dist="38100" dir="2700000" algn="tl">
                    <a:srgbClr val="C0C0C0"/>
                  </a:outerShdw>
                </a:effectLst>
              </a:rPr>
              <a:t/>
            </a:r>
            <a:br>
              <a:rPr lang="ru-RU" sz="4800" b="1" i="1">
                <a:solidFill>
                  <a:srgbClr val="FF0000"/>
                </a:solidFill>
                <a:effectLst>
                  <a:outerShdw blurRad="38100" dist="38100" dir="2700000" algn="tl">
                    <a:srgbClr val="C0C0C0"/>
                  </a:outerShdw>
                </a:effectLst>
              </a:rPr>
            </a:br>
            <a:r>
              <a:rPr lang="ru-RU" sz="4800" b="1" i="1">
                <a:solidFill>
                  <a:srgbClr val="FF0000"/>
                </a:solidFill>
                <a:effectLst>
                  <a:outerShdw blurRad="38100" dist="38100" dir="2700000" algn="tl">
                    <a:srgbClr val="C0C0C0"/>
                  </a:outerShdw>
                </a:effectLst>
              </a:rPr>
              <a:t/>
            </a:r>
            <a:br>
              <a:rPr lang="ru-RU" sz="4800" b="1" i="1">
                <a:solidFill>
                  <a:srgbClr val="FF0000"/>
                </a:solidFill>
                <a:effectLst>
                  <a:outerShdw blurRad="38100" dist="38100" dir="2700000" algn="tl">
                    <a:srgbClr val="C0C0C0"/>
                  </a:outerShdw>
                </a:effectLst>
              </a:rPr>
            </a:br>
            <a:r>
              <a:rPr lang="ru-RU" sz="4800" b="1" i="1">
                <a:solidFill>
                  <a:srgbClr val="FF0000"/>
                </a:solidFill>
                <a:effectLst>
                  <a:outerShdw blurRad="38100" dist="38100" dir="2700000" algn="tl">
                    <a:srgbClr val="C0C0C0"/>
                  </a:outerShdw>
                </a:effectLst>
              </a:rPr>
              <a:t/>
            </a:r>
            <a:br>
              <a:rPr lang="ru-RU" sz="4800" b="1" i="1">
                <a:solidFill>
                  <a:srgbClr val="FF0000"/>
                </a:solidFill>
                <a:effectLst>
                  <a:outerShdw blurRad="38100" dist="38100" dir="2700000" algn="tl">
                    <a:srgbClr val="C0C0C0"/>
                  </a:outerShdw>
                </a:effectLst>
              </a:rPr>
            </a:br>
            <a:r>
              <a:rPr lang="ru-RU" sz="4800" b="1" i="1">
                <a:solidFill>
                  <a:srgbClr val="FF0000"/>
                </a:solidFill>
                <a:effectLst>
                  <a:outerShdw blurRad="38100" dist="38100" dir="2700000" algn="tl">
                    <a:srgbClr val="C0C0C0"/>
                  </a:outerShdw>
                </a:effectLst>
              </a:rPr>
              <a:t/>
            </a:r>
            <a:br>
              <a:rPr lang="ru-RU" sz="4800" b="1" i="1">
                <a:solidFill>
                  <a:srgbClr val="FF0000"/>
                </a:solidFill>
                <a:effectLst>
                  <a:outerShdw blurRad="38100" dist="38100" dir="2700000" algn="tl">
                    <a:srgbClr val="C0C0C0"/>
                  </a:outerShdw>
                </a:effectLst>
              </a:rPr>
            </a:br>
            <a:endParaRPr lang="ru-RU" sz="4800" b="1" i="1">
              <a:solidFill>
                <a:srgbClr val="FF0000"/>
              </a:solidFill>
              <a:effectLst>
                <a:outerShdw blurRad="38100" dist="38100" dir="2700000" algn="tl">
                  <a:srgbClr val="C0C0C0"/>
                </a:outerShdw>
              </a:effectLst>
            </a:endParaRPr>
          </a:p>
        </p:txBody>
      </p:sp>
      <p:sp>
        <p:nvSpPr>
          <p:cNvPr id="16387" name="Text Box 4"/>
          <p:cNvSpPr txBox="1">
            <a:spLocks noChangeArrowheads="1"/>
          </p:cNvSpPr>
          <p:nvPr/>
        </p:nvSpPr>
        <p:spPr bwMode="auto">
          <a:xfrm>
            <a:off x="500063" y="1052513"/>
            <a:ext cx="7956550"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eaLnBrk="0" hangingPunct="0">
              <a:spcBef>
                <a:spcPct val="50000"/>
              </a:spcBef>
            </a:pPr>
            <a:r>
              <a:rPr lang="ru-RU" sz="2400" b="1" dirty="0">
                <a:latin typeface="Times New Roman" pitchFamily="18" charset="0"/>
              </a:rPr>
              <a:t>Линейный (последовательный) алгоритм- </a:t>
            </a:r>
            <a:r>
              <a:rPr lang="ru-RU" sz="2400" dirty="0">
                <a:latin typeface="Times New Roman" pitchFamily="18" charset="0"/>
              </a:rPr>
              <a:t>описание действий, которые выполняются однократно в заданном порядке.</a:t>
            </a:r>
          </a:p>
        </p:txBody>
      </p:sp>
      <p:sp>
        <p:nvSpPr>
          <p:cNvPr id="9226" name="Text Box 10" descr="Газетная бумага"/>
          <p:cNvSpPr txBox="1">
            <a:spLocks noChangeArrowheads="1"/>
          </p:cNvSpPr>
          <p:nvPr/>
        </p:nvSpPr>
        <p:spPr bwMode="auto">
          <a:xfrm>
            <a:off x="4114800" y="3048000"/>
            <a:ext cx="3886200" cy="3013075"/>
          </a:xfrm>
          <a:prstGeom prst="rect">
            <a:avLst/>
          </a:prstGeom>
          <a:blipFill dpi="0" rotWithShape="0">
            <a:blip r:embed="rId3" cstate="print"/>
            <a:srcRect/>
            <a:tile tx="0" ty="0" sx="100000" sy="100000" flip="none" algn="tl"/>
          </a:blipFill>
          <a:ln w="9525">
            <a:noFill/>
            <a:miter lim="800000"/>
            <a:headEnd/>
            <a:tailEnd/>
          </a:ln>
          <a:effectLst/>
        </p:spPr>
        <p:txBody>
          <a:bodyPr>
            <a:spAutoFit/>
          </a:bodyPr>
          <a:lstStyle/>
          <a:p>
            <a:pPr algn="ctr" eaLnBrk="0" hangingPunct="0">
              <a:spcBef>
                <a:spcPct val="50000"/>
              </a:spcBef>
              <a:defRPr/>
            </a:pPr>
            <a:r>
              <a:rPr lang="ru-RU" sz="2400" i="1" dirty="0">
                <a:effectLst>
                  <a:outerShdw blurRad="38100" dist="38100" dir="2700000" algn="tl">
                    <a:srgbClr val="C0C0C0"/>
                  </a:outerShdw>
                </a:effectLst>
                <a:latin typeface="Times New Roman" pitchFamily="18" charset="0"/>
              </a:rPr>
              <a:t>ПРИМЕР:</a:t>
            </a:r>
          </a:p>
          <a:p>
            <a:pPr algn="ctr" eaLnBrk="0" hangingPunct="0">
              <a:spcBef>
                <a:spcPct val="50000"/>
              </a:spcBef>
              <a:defRPr/>
            </a:pPr>
            <a:r>
              <a:rPr lang="ru-RU" sz="2400" i="1" dirty="0">
                <a:effectLst>
                  <a:outerShdw blurRad="38100" dist="38100" dir="2700000" algn="tl">
                    <a:srgbClr val="C0C0C0"/>
                  </a:outerShdw>
                </a:effectLst>
                <a:latin typeface="Times New Roman" pitchFamily="18" charset="0"/>
              </a:rPr>
              <a:t>Линейным является алгоритм отпирания дверей, заваривания чая, приготовления одного бутерброда.</a:t>
            </a:r>
          </a:p>
          <a:p>
            <a:pPr eaLnBrk="0" hangingPunct="0">
              <a:spcBef>
                <a:spcPct val="50000"/>
              </a:spcBef>
              <a:defRPr/>
            </a:pPr>
            <a:endParaRPr lang="ru-RU" sz="2400" i="1" dirty="0">
              <a:effectLst>
                <a:outerShdw blurRad="38100" dist="38100" dir="2700000" algn="tl">
                  <a:srgbClr val="C0C0C0"/>
                </a:outerShdw>
              </a:effectLst>
              <a:latin typeface="Times New Roman" pitchFamily="18" charset="0"/>
            </a:endParaRPr>
          </a:p>
        </p:txBody>
      </p:sp>
      <p:sp>
        <p:nvSpPr>
          <p:cNvPr id="9227" name="Text Box 11"/>
          <p:cNvSpPr txBox="1">
            <a:spLocks noChangeArrowheads="1"/>
          </p:cNvSpPr>
          <p:nvPr/>
        </p:nvSpPr>
        <p:spPr bwMode="auto">
          <a:xfrm>
            <a:off x="500063" y="142875"/>
            <a:ext cx="7921625" cy="461665"/>
          </a:xfrm>
          <a:prstGeom prst="rect">
            <a:avLst/>
          </a:prstGeom>
          <a:noFill/>
          <a:ln w="9525">
            <a:noFill/>
            <a:miter lim="800000"/>
            <a:headEnd/>
            <a:tailEnd/>
          </a:ln>
          <a:effectLst/>
        </p:spPr>
        <p:txBody>
          <a:bodyPr>
            <a:spAutoFit/>
          </a:bodyPr>
          <a:lstStyle/>
          <a:p>
            <a:pPr algn="ctr">
              <a:spcBef>
                <a:spcPct val="50000"/>
              </a:spcBef>
              <a:defRPr/>
            </a:pPr>
            <a:r>
              <a:rPr lang="ru-RU" sz="2400" b="1" dirty="0">
                <a:solidFill>
                  <a:srgbClr val="FF0000"/>
                </a:solidFill>
                <a:latin typeface="Times New Roman" panose="02020603050405020304" pitchFamily="18" charset="0"/>
                <a:cs typeface="Times New Roman" panose="02020603050405020304" pitchFamily="18" charset="0"/>
              </a:rPr>
              <a:t>Линейный алгоритм (структура следования)</a:t>
            </a:r>
          </a:p>
        </p:txBody>
      </p:sp>
      <p:pic>
        <p:nvPicPr>
          <p:cNvPr id="16390" name="Picture 12"/>
          <p:cNvPicPr>
            <a:picLocks noChangeAspect="1" noChangeArrowheads="1"/>
          </p:cNvPicPr>
          <p:nvPr/>
        </p:nvPicPr>
        <p:blipFill>
          <a:blip r:embed="rId4" cstate="print"/>
          <a:srcRect/>
          <a:stretch>
            <a:fillRect/>
          </a:stretch>
        </p:blipFill>
        <p:spPr bwMode="auto">
          <a:xfrm>
            <a:off x="1428750" y="2500313"/>
            <a:ext cx="1428750" cy="4286250"/>
          </a:xfrm>
          <a:prstGeom prst="rect">
            <a:avLst/>
          </a:prstGeom>
          <a:noFill/>
          <a:ln w="9525">
            <a:noFill/>
            <a:miter lim="800000"/>
            <a:headEnd/>
            <a:tailEnd/>
          </a:ln>
        </p:spPr>
      </p:pic>
    </p:spTree>
    <p:extLst>
      <p:ext uri="{BB962C8B-B14F-4D97-AF65-F5344CB8AC3E}">
        <p14:creationId xmlns:p14="http://schemas.microsoft.com/office/powerpoint/2010/main" val="32849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569701" y="103601"/>
            <a:ext cx="8353425" cy="1143000"/>
          </a:xfrm>
        </p:spPr>
        <p:txBody>
          <a:bodyPr>
            <a:normAutofit/>
          </a:bodyPr>
          <a:lstStyle/>
          <a:p>
            <a:pPr algn="ctr" eaLnBrk="1" hangingPunct="1"/>
            <a:r>
              <a:rPr lang="ru-RU" sz="2400" b="1" dirty="0">
                <a:solidFill>
                  <a:srgbClr val="FF0000"/>
                </a:solidFill>
                <a:latin typeface="Times New Roman" panose="02020603050405020304" pitchFamily="18" charset="0"/>
                <a:cs typeface="Times New Roman" panose="02020603050405020304" pitchFamily="18" charset="0"/>
              </a:rPr>
              <a:t>Разветвляющийся алгоритм</a:t>
            </a:r>
          </a:p>
        </p:txBody>
      </p:sp>
      <p:pic>
        <p:nvPicPr>
          <p:cNvPr id="13314" name="Picture 2" descr="https://avatars.mds.yandex.net/get-zen_doc/1533996/pub_5df1cbd20be00a00b264f41f_5df1cc1616ef9000acf9a43b/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604" y="2818933"/>
            <a:ext cx="5315182" cy="33463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323528" y="1113645"/>
            <a:ext cx="8424936" cy="1246295"/>
          </a:xfrm>
          <a:prstGeom prst="rect">
            <a:avLst/>
          </a:prstGeom>
        </p:spPr>
        <p:style>
          <a:lnRef idx="2">
            <a:schemeClr val="accent1"/>
          </a:lnRef>
          <a:fillRef idx="1">
            <a:schemeClr val="lt1"/>
          </a:fillRef>
          <a:effectRef idx="0">
            <a:schemeClr val="accent1"/>
          </a:effectRef>
          <a:fontRef idx="minor">
            <a:schemeClr val="dk1"/>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fontAlgn="auto">
              <a:spcAft>
                <a:spcPts val="0"/>
              </a:spcAft>
            </a:pPr>
            <a:r>
              <a:rPr lang="ru-RU" sz="2400" b="1" dirty="0">
                <a:solidFill>
                  <a:srgbClr val="FF0000"/>
                </a:solidFill>
                <a:latin typeface="Times New Roman" panose="02020603050405020304" pitchFamily="18" charset="0"/>
                <a:cs typeface="Times New Roman" panose="02020603050405020304" pitchFamily="18" charset="0"/>
              </a:rPr>
              <a:t>Разветвляющийся алгоритм-</a:t>
            </a:r>
            <a:r>
              <a:rPr lang="ru-RU" sz="2400" dirty="0">
                <a:latin typeface="Times New Roman" panose="02020603050405020304" pitchFamily="18" charset="0"/>
                <a:cs typeface="Times New Roman" panose="02020603050405020304" pitchFamily="18" charset="0"/>
              </a:rPr>
              <a:t> алгоритм, в котором та или иная серия команд выполняется в зависимости от истинности условия.</a:t>
            </a:r>
          </a:p>
        </p:txBody>
      </p:sp>
      <p:sp>
        <p:nvSpPr>
          <p:cNvPr id="7" name="Text Box 3"/>
          <p:cNvSpPr txBox="1">
            <a:spLocks noChangeArrowheads="1"/>
          </p:cNvSpPr>
          <p:nvPr/>
        </p:nvSpPr>
        <p:spPr bwMode="auto">
          <a:xfrm>
            <a:off x="323528" y="2847395"/>
            <a:ext cx="2952326" cy="19389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0" hangingPunct="0">
              <a:spcBef>
                <a:spcPct val="50000"/>
              </a:spcBef>
              <a:defRPr/>
            </a:pPr>
            <a:r>
              <a:rPr lang="ru-RU" sz="2000" dirty="0">
                <a:latin typeface="Times New Roman" pitchFamily="18" charset="0"/>
              </a:rPr>
              <a:t>Условия - выражение, находящееся между словом </a:t>
            </a:r>
            <a:r>
              <a:rPr lang="ru-RU" sz="2000" dirty="0">
                <a:solidFill>
                  <a:srgbClr val="FF0000"/>
                </a:solidFill>
                <a:effectLst>
                  <a:outerShdw blurRad="38100" dist="38100" dir="2700000" algn="tl">
                    <a:srgbClr val="C0C0C0"/>
                  </a:outerShdw>
                </a:effectLst>
                <a:latin typeface="Times New Roman" pitchFamily="18" charset="0"/>
              </a:rPr>
              <a:t>«если»</a:t>
            </a:r>
            <a:r>
              <a:rPr lang="ru-RU" sz="2000" dirty="0">
                <a:latin typeface="Times New Roman" pitchFamily="18" charset="0"/>
              </a:rPr>
              <a:t> и словом </a:t>
            </a:r>
            <a:r>
              <a:rPr lang="ru-RU" sz="2000" dirty="0">
                <a:solidFill>
                  <a:srgbClr val="FF0000"/>
                </a:solidFill>
                <a:effectLst>
                  <a:outerShdw blurRad="38100" dist="38100" dir="2700000" algn="tl">
                    <a:srgbClr val="C0C0C0"/>
                  </a:outerShdw>
                </a:effectLst>
                <a:latin typeface="Times New Roman" pitchFamily="18" charset="0"/>
              </a:rPr>
              <a:t>«то»</a:t>
            </a:r>
            <a:r>
              <a:rPr lang="ru-RU" sz="2000" dirty="0">
                <a:latin typeface="Times New Roman" pitchFamily="18" charset="0"/>
              </a:rPr>
              <a:t> и принимающее значение «истина» или «ложь».</a:t>
            </a:r>
          </a:p>
        </p:txBody>
      </p:sp>
    </p:spTree>
    <p:extLst>
      <p:ext uri="{BB962C8B-B14F-4D97-AF65-F5344CB8AC3E}">
        <p14:creationId xmlns:p14="http://schemas.microsoft.com/office/powerpoint/2010/main" val="3985193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0"/>
          <p:cNvSpPr>
            <a:spLocks noChangeShapeType="1"/>
          </p:cNvSpPr>
          <p:nvPr/>
        </p:nvSpPr>
        <p:spPr bwMode="auto">
          <a:xfrm>
            <a:off x="3857625" y="2500313"/>
            <a:ext cx="685800" cy="0"/>
          </a:xfrm>
          <a:prstGeom prst="line">
            <a:avLst/>
          </a:prstGeom>
          <a:noFill/>
          <a:ln w="9525">
            <a:solidFill>
              <a:schemeClr val="tx1"/>
            </a:solidFill>
            <a:round/>
            <a:headEnd/>
            <a:tailEnd/>
          </a:ln>
        </p:spPr>
        <p:txBody>
          <a:bodyPr wrap="none" anchor="ctr"/>
          <a:lstStyle/>
          <a:p>
            <a:endParaRPr lang="ru-RU"/>
          </a:p>
        </p:txBody>
      </p:sp>
      <p:sp>
        <p:nvSpPr>
          <p:cNvPr id="20483" name="Line 10"/>
          <p:cNvSpPr>
            <a:spLocks noChangeShapeType="1"/>
          </p:cNvSpPr>
          <p:nvPr/>
        </p:nvSpPr>
        <p:spPr bwMode="auto">
          <a:xfrm>
            <a:off x="1928813" y="2500313"/>
            <a:ext cx="685800" cy="0"/>
          </a:xfrm>
          <a:prstGeom prst="line">
            <a:avLst/>
          </a:prstGeom>
          <a:noFill/>
          <a:ln w="9525">
            <a:solidFill>
              <a:schemeClr val="tx1"/>
            </a:solidFill>
            <a:round/>
            <a:headEnd/>
            <a:tailEnd/>
          </a:ln>
        </p:spPr>
        <p:txBody>
          <a:bodyPr wrap="none" anchor="ctr"/>
          <a:lstStyle/>
          <a:p>
            <a:endParaRPr lang="ru-RU"/>
          </a:p>
        </p:txBody>
      </p:sp>
      <p:sp>
        <p:nvSpPr>
          <p:cNvPr id="2" name="TextBox 1"/>
          <p:cNvSpPr txBox="1"/>
          <p:nvPr/>
        </p:nvSpPr>
        <p:spPr>
          <a:xfrm>
            <a:off x="1714500" y="928688"/>
            <a:ext cx="2928938" cy="369887"/>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ru-RU" dirty="0">
                <a:latin typeface="Times New Roman" panose="02020603050405020304" pitchFamily="18" charset="0"/>
                <a:cs typeface="Times New Roman" panose="02020603050405020304" pitchFamily="18" charset="0"/>
              </a:rPr>
              <a:t>Блок - схема</a:t>
            </a:r>
          </a:p>
        </p:txBody>
      </p:sp>
      <p:sp>
        <p:nvSpPr>
          <p:cNvPr id="20485" name="Line 3"/>
          <p:cNvSpPr>
            <a:spLocks noChangeShapeType="1"/>
          </p:cNvSpPr>
          <p:nvPr/>
        </p:nvSpPr>
        <p:spPr bwMode="auto">
          <a:xfrm>
            <a:off x="3262313" y="1685925"/>
            <a:ext cx="0" cy="457200"/>
          </a:xfrm>
          <a:prstGeom prst="line">
            <a:avLst/>
          </a:prstGeom>
          <a:noFill/>
          <a:ln w="9525">
            <a:solidFill>
              <a:schemeClr val="tx1"/>
            </a:solidFill>
            <a:round/>
            <a:headEnd/>
            <a:tailEnd type="triangle" w="med" len="med"/>
          </a:ln>
        </p:spPr>
        <p:txBody>
          <a:bodyPr wrap="none" anchor="ctr"/>
          <a:lstStyle/>
          <a:p>
            <a:endParaRPr lang="ru-RU"/>
          </a:p>
        </p:txBody>
      </p:sp>
      <p:sp>
        <p:nvSpPr>
          <p:cNvPr id="20486" name="AutoShape 4"/>
          <p:cNvSpPr>
            <a:spLocks noChangeArrowheads="1"/>
          </p:cNvSpPr>
          <p:nvPr/>
        </p:nvSpPr>
        <p:spPr bwMode="auto">
          <a:xfrm>
            <a:off x="2500313" y="2143125"/>
            <a:ext cx="1524000" cy="685800"/>
          </a:xfrm>
          <a:prstGeom prst="diamond">
            <a:avLst/>
          </a:prstGeom>
          <a:solidFill>
            <a:schemeClr val="bg1"/>
          </a:solidFill>
          <a:ln w="9525">
            <a:solidFill>
              <a:schemeClr val="tx1"/>
            </a:solidFill>
            <a:miter lim="800000"/>
            <a:headEnd/>
            <a:tailEnd/>
          </a:ln>
        </p:spPr>
        <p:txBody>
          <a:bodyPr wrap="none" anchor="ctr"/>
          <a:lstStyle/>
          <a:p>
            <a:pPr algn="ctr"/>
            <a:r>
              <a:rPr lang="ru-RU">
                <a:latin typeface="Times New Roman" panose="02020603050405020304" pitchFamily="18" charset="0"/>
                <a:cs typeface="Times New Roman" panose="02020603050405020304" pitchFamily="18" charset="0"/>
              </a:rPr>
              <a:t>условие</a:t>
            </a:r>
          </a:p>
        </p:txBody>
      </p:sp>
      <p:sp>
        <p:nvSpPr>
          <p:cNvPr id="20487" name="Line 14"/>
          <p:cNvSpPr>
            <a:spLocks noChangeShapeType="1"/>
          </p:cNvSpPr>
          <p:nvPr/>
        </p:nvSpPr>
        <p:spPr bwMode="auto">
          <a:xfrm>
            <a:off x="4557713" y="2524125"/>
            <a:ext cx="0" cy="533400"/>
          </a:xfrm>
          <a:prstGeom prst="line">
            <a:avLst/>
          </a:prstGeom>
          <a:noFill/>
          <a:ln w="9525">
            <a:solidFill>
              <a:schemeClr val="tx1"/>
            </a:solidFill>
            <a:round/>
            <a:headEnd/>
            <a:tailEnd/>
          </a:ln>
        </p:spPr>
        <p:txBody>
          <a:bodyPr wrap="none" anchor="ctr"/>
          <a:lstStyle/>
          <a:p>
            <a:endParaRPr lang="ru-RU"/>
          </a:p>
        </p:txBody>
      </p:sp>
      <p:sp>
        <p:nvSpPr>
          <p:cNvPr id="20488" name="Rectangle 16"/>
          <p:cNvSpPr>
            <a:spLocks noChangeArrowheads="1"/>
          </p:cNvSpPr>
          <p:nvPr/>
        </p:nvSpPr>
        <p:spPr bwMode="auto">
          <a:xfrm>
            <a:off x="3500438" y="3071813"/>
            <a:ext cx="1600200" cy="381000"/>
          </a:xfrm>
          <a:prstGeom prst="rect">
            <a:avLst/>
          </a:prstGeom>
          <a:solidFill>
            <a:schemeClr val="bg1"/>
          </a:solidFill>
          <a:ln w="9525">
            <a:solidFill>
              <a:schemeClr val="tx1"/>
            </a:solidFill>
            <a:miter lim="800000"/>
            <a:headEnd/>
            <a:tailEnd/>
          </a:ln>
        </p:spPr>
        <p:txBody>
          <a:bodyPr wrap="none" anchor="ctr"/>
          <a:lstStyle/>
          <a:p>
            <a:r>
              <a:rPr lang="ru-RU">
                <a:latin typeface="Times New Roman" panose="02020603050405020304" pitchFamily="18" charset="0"/>
                <a:cs typeface="Times New Roman" panose="02020603050405020304" pitchFamily="18" charset="0"/>
              </a:rPr>
              <a:t>Серия 2</a:t>
            </a:r>
          </a:p>
        </p:txBody>
      </p:sp>
      <p:sp>
        <p:nvSpPr>
          <p:cNvPr id="20489" name="Line 19"/>
          <p:cNvSpPr>
            <a:spLocks noChangeShapeType="1"/>
          </p:cNvSpPr>
          <p:nvPr/>
        </p:nvSpPr>
        <p:spPr bwMode="auto">
          <a:xfrm>
            <a:off x="4557713" y="3438525"/>
            <a:ext cx="0" cy="762000"/>
          </a:xfrm>
          <a:prstGeom prst="line">
            <a:avLst/>
          </a:prstGeom>
          <a:noFill/>
          <a:ln w="9525">
            <a:solidFill>
              <a:schemeClr val="tx1"/>
            </a:solidFill>
            <a:round/>
            <a:headEnd/>
            <a:tailEnd/>
          </a:ln>
        </p:spPr>
        <p:txBody>
          <a:bodyPr wrap="none" anchor="ctr"/>
          <a:lstStyle/>
          <a:p>
            <a:endParaRPr lang="ru-RU"/>
          </a:p>
        </p:txBody>
      </p:sp>
      <p:sp>
        <p:nvSpPr>
          <p:cNvPr id="20490" name="Line 21"/>
          <p:cNvSpPr>
            <a:spLocks noChangeShapeType="1"/>
          </p:cNvSpPr>
          <p:nvPr/>
        </p:nvSpPr>
        <p:spPr bwMode="auto">
          <a:xfrm>
            <a:off x="3262313" y="4200525"/>
            <a:ext cx="0" cy="533400"/>
          </a:xfrm>
          <a:prstGeom prst="line">
            <a:avLst/>
          </a:prstGeom>
          <a:noFill/>
          <a:ln w="9525">
            <a:solidFill>
              <a:schemeClr val="tx1"/>
            </a:solidFill>
            <a:round/>
            <a:headEnd/>
            <a:tailEnd type="triangle" w="med" len="med"/>
          </a:ln>
        </p:spPr>
        <p:txBody>
          <a:bodyPr wrap="none" anchor="ctr"/>
          <a:lstStyle/>
          <a:p>
            <a:endParaRPr lang="ru-RU"/>
          </a:p>
        </p:txBody>
      </p:sp>
      <p:sp>
        <p:nvSpPr>
          <p:cNvPr id="20491" name="Line 15"/>
          <p:cNvSpPr>
            <a:spLocks noChangeShapeType="1"/>
          </p:cNvSpPr>
          <p:nvPr/>
        </p:nvSpPr>
        <p:spPr bwMode="auto">
          <a:xfrm>
            <a:off x="1928813" y="2538413"/>
            <a:ext cx="0" cy="533400"/>
          </a:xfrm>
          <a:prstGeom prst="line">
            <a:avLst/>
          </a:prstGeom>
          <a:noFill/>
          <a:ln w="9525">
            <a:solidFill>
              <a:schemeClr val="tx1"/>
            </a:solidFill>
            <a:round/>
            <a:headEnd/>
            <a:tailEnd/>
          </a:ln>
        </p:spPr>
        <p:txBody>
          <a:bodyPr wrap="none" anchor="ctr"/>
          <a:lstStyle/>
          <a:p>
            <a:endParaRPr lang="ru-RU"/>
          </a:p>
        </p:txBody>
      </p:sp>
      <p:sp>
        <p:nvSpPr>
          <p:cNvPr id="20492" name="Rectangle 17"/>
          <p:cNvSpPr>
            <a:spLocks noChangeArrowheads="1"/>
          </p:cNvSpPr>
          <p:nvPr/>
        </p:nvSpPr>
        <p:spPr bwMode="auto">
          <a:xfrm>
            <a:off x="1428750" y="3071813"/>
            <a:ext cx="1371600" cy="381000"/>
          </a:xfrm>
          <a:prstGeom prst="rect">
            <a:avLst/>
          </a:prstGeom>
          <a:solidFill>
            <a:schemeClr val="bg1"/>
          </a:solidFill>
          <a:ln w="9525">
            <a:solidFill>
              <a:schemeClr val="tx1"/>
            </a:solidFill>
            <a:miter lim="800000"/>
            <a:headEnd/>
            <a:tailEnd/>
          </a:ln>
        </p:spPr>
        <p:txBody>
          <a:bodyPr wrap="none" anchor="ctr"/>
          <a:lstStyle/>
          <a:p>
            <a:r>
              <a:rPr lang="ru-RU">
                <a:latin typeface="Times New Roman" panose="02020603050405020304" pitchFamily="18" charset="0"/>
                <a:cs typeface="Times New Roman" panose="02020603050405020304" pitchFamily="18" charset="0"/>
              </a:rPr>
              <a:t>Серия 1</a:t>
            </a:r>
          </a:p>
        </p:txBody>
      </p:sp>
      <p:sp>
        <p:nvSpPr>
          <p:cNvPr id="20493" name="Line 18"/>
          <p:cNvSpPr>
            <a:spLocks noChangeShapeType="1"/>
          </p:cNvSpPr>
          <p:nvPr/>
        </p:nvSpPr>
        <p:spPr bwMode="auto">
          <a:xfrm>
            <a:off x="1928813" y="3452813"/>
            <a:ext cx="0" cy="762000"/>
          </a:xfrm>
          <a:prstGeom prst="line">
            <a:avLst/>
          </a:prstGeom>
          <a:noFill/>
          <a:ln w="9525">
            <a:solidFill>
              <a:schemeClr val="tx1"/>
            </a:solidFill>
            <a:round/>
            <a:headEnd/>
            <a:tailEnd/>
          </a:ln>
        </p:spPr>
        <p:txBody>
          <a:bodyPr wrap="none" anchor="ctr"/>
          <a:lstStyle/>
          <a:p>
            <a:endParaRPr lang="ru-RU"/>
          </a:p>
        </p:txBody>
      </p:sp>
      <p:sp>
        <p:nvSpPr>
          <p:cNvPr id="20494" name="Line 20"/>
          <p:cNvSpPr>
            <a:spLocks noChangeShapeType="1"/>
          </p:cNvSpPr>
          <p:nvPr/>
        </p:nvSpPr>
        <p:spPr bwMode="auto">
          <a:xfrm>
            <a:off x="1928813" y="4214813"/>
            <a:ext cx="2590800" cy="0"/>
          </a:xfrm>
          <a:prstGeom prst="line">
            <a:avLst/>
          </a:prstGeom>
          <a:noFill/>
          <a:ln w="9525">
            <a:solidFill>
              <a:schemeClr val="tx1"/>
            </a:solidFill>
            <a:round/>
            <a:headEnd/>
            <a:tailEnd/>
          </a:ln>
        </p:spPr>
        <p:txBody>
          <a:bodyPr wrap="none" anchor="ctr"/>
          <a:lstStyle/>
          <a:p>
            <a:endParaRPr lang="ru-RU"/>
          </a:p>
        </p:txBody>
      </p:sp>
      <p:sp>
        <p:nvSpPr>
          <p:cNvPr id="16" name="TextBox 15"/>
          <p:cNvSpPr txBox="1"/>
          <p:nvPr/>
        </p:nvSpPr>
        <p:spPr>
          <a:xfrm>
            <a:off x="5572125" y="714375"/>
            <a:ext cx="2286000" cy="64611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ru-RU" dirty="0">
                <a:latin typeface="Times New Roman" panose="02020603050405020304" pitchFamily="18" charset="0"/>
                <a:cs typeface="Times New Roman" panose="02020603050405020304" pitchFamily="18" charset="0"/>
              </a:rPr>
              <a:t>Алгоритмический язык</a:t>
            </a:r>
          </a:p>
        </p:txBody>
      </p:sp>
      <p:sp>
        <p:nvSpPr>
          <p:cNvPr id="20496" name="Text Box 28"/>
          <p:cNvSpPr txBox="1">
            <a:spLocks noChangeArrowheads="1"/>
          </p:cNvSpPr>
          <p:nvPr/>
        </p:nvSpPr>
        <p:spPr bwMode="auto">
          <a:xfrm>
            <a:off x="1857375" y="2143125"/>
            <a:ext cx="714375" cy="457200"/>
          </a:xfrm>
          <a:prstGeom prst="rect">
            <a:avLst/>
          </a:prstGeom>
          <a:noFill/>
          <a:ln w="9525">
            <a:noFill/>
            <a:miter lim="800000"/>
            <a:headEnd/>
            <a:tailEnd/>
          </a:ln>
        </p:spPr>
        <p:txBody>
          <a:bodyPr>
            <a:spAutoFit/>
          </a:bodyPr>
          <a:lstStyle/>
          <a:p>
            <a:pPr>
              <a:spcBef>
                <a:spcPct val="50000"/>
              </a:spcBef>
            </a:pPr>
            <a:r>
              <a:rPr lang="ru-RU" sz="2400">
                <a:latin typeface="Times New Roman" panose="02020603050405020304" pitchFamily="18" charset="0"/>
                <a:cs typeface="Times New Roman" panose="02020603050405020304" pitchFamily="18" charset="0"/>
              </a:rPr>
              <a:t>да</a:t>
            </a:r>
          </a:p>
        </p:txBody>
      </p:sp>
      <p:sp>
        <p:nvSpPr>
          <p:cNvPr id="20497" name="Text Box 29"/>
          <p:cNvSpPr txBox="1">
            <a:spLocks noChangeArrowheads="1"/>
          </p:cNvSpPr>
          <p:nvPr/>
        </p:nvSpPr>
        <p:spPr bwMode="auto">
          <a:xfrm>
            <a:off x="4071938" y="2143125"/>
            <a:ext cx="773112" cy="457200"/>
          </a:xfrm>
          <a:prstGeom prst="rect">
            <a:avLst/>
          </a:prstGeom>
          <a:noFill/>
          <a:ln w="9525">
            <a:noFill/>
            <a:miter lim="800000"/>
            <a:headEnd/>
            <a:tailEnd/>
          </a:ln>
        </p:spPr>
        <p:txBody>
          <a:bodyPr>
            <a:spAutoFit/>
          </a:bodyPr>
          <a:lstStyle/>
          <a:p>
            <a:pPr>
              <a:spcBef>
                <a:spcPct val="50000"/>
              </a:spcBef>
            </a:pPr>
            <a:r>
              <a:rPr lang="ru-RU" sz="2400">
                <a:latin typeface="Times New Roman" panose="02020603050405020304" pitchFamily="18" charset="0"/>
                <a:cs typeface="Times New Roman" panose="02020603050405020304" pitchFamily="18" charset="0"/>
              </a:rPr>
              <a:t>нет</a:t>
            </a:r>
          </a:p>
        </p:txBody>
      </p:sp>
      <p:sp>
        <p:nvSpPr>
          <p:cNvPr id="20498" name="Прямоугольник 18"/>
          <p:cNvSpPr>
            <a:spLocks noChangeArrowheads="1"/>
          </p:cNvSpPr>
          <p:nvPr/>
        </p:nvSpPr>
        <p:spPr bwMode="auto">
          <a:xfrm>
            <a:off x="5214938" y="1714500"/>
            <a:ext cx="2928937" cy="2085975"/>
          </a:xfrm>
          <a:prstGeom prst="rect">
            <a:avLst/>
          </a:prstGeom>
          <a:noFill/>
          <a:ln w="9525">
            <a:noFill/>
            <a:miter lim="800000"/>
            <a:headEnd/>
            <a:tailEnd/>
          </a:ln>
        </p:spPr>
        <p:txBody>
          <a:bodyPr>
            <a:spAutoFit/>
          </a:bodyPr>
          <a:lstStyle/>
          <a:p>
            <a:pPr marL="715963" indent="-715963">
              <a:lnSpc>
                <a:spcPct val="90000"/>
              </a:lnSpc>
              <a:buFont typeface="Wingdings" pitchFamily="2" charset="2"/>
              <a:buNone/>
            </a:pPr>
            <a:r>
              <a:rPr lang="ru-RU" b="1" u="sng">
                <a:latin typeface="Times New Roman" panose="02020603050405020304" pitchFamily="18" charset="0"/>
                <a:cs typeface="Times New Roman" panose="02020603050405020304" pitchFamily="18" charset="0"/>
              </a:rPr>
              <a:t>ЕСЛИ</a:t>
            </a:r>
            <a:r>
              <a:rPr lang="ru-RU">
                <a:latin typeface="Times New Roman" panose="02020603050405020304" pitchFamily="18" charset="0"/>
                <a:cs typeface="Times New Roman" panose="02020603050405020304" pitchFamily="18" charset="0"/>
              </a:rPr>
              <a:t>  условие</a:t>
            </a:r>
            <a:br>
              <a:rPr lang="ru-RU">
                <a:latin typeface="Times New Roman" panose="02020603050405020304" pitchFamily="18" charset="0"/>
                <a:cs typeface="Times New Roman" panose="02020603050405020304" pitchFamily="18" charset="0"/>
              </a:rPr>
            </a:br>
            <a:r>
              <a:rPr lang="ru-RU" b="1" u="sng">
                <a:latin typeface="Times New Roman" panose="02020603050405020304" pitchFamily="18" charset="0"/>
                <a:cs typeface="Times New Roman" panose="02020603050405020304" pitchFamily="18" charset="0"/>
              </a:rPr>
              <a:t>ТО</a:t>
            </a:r>
            <a:br>
              <a:rPr lang="ru-RU" b="1" u="sng">
                <a:latin typeface="Times New Roman" panose="02020603050405020304" pitchFamily="18" charset="0"/>
                <a:cs typeface="Times New Roman" panose="02020603050405020304" pitchFamily="18" charset="0"/>
              </a:rPr>
            </a:br>
            <a:r>
              <a:rPr lang="ru-RU">
                <a:latin typeface="Times New Roman" panose="02020603050405020304" pitchFamily="18" charset="0"/>
                <a:cs typeface="Times New Roman" panose="02020603050405020304" pitchFamily="18" charset="0"/>
              </a:rPr>
              <a:t>	Команда 1</a:t>
            </a:r>
            <a:br>
              <a:rPr lang="ru-RU">
                <a:latin typeface="Times New Roman" panose="02020603050405020304" pitchFamily="18" charset="0"/>
                <a:cs typeface="Times New Roman" panose="02020603050405020304" pitchFamily="18" charset="0"/>
              </a:rPr>
            </a:br>
            <a:r>
              <a:rPr lang="ru-RU">
                <a:latin typeface="Times New Roman" panose="02020603050405020304" pitchFamily="18" charset="0"/>
                <a:cs typeface="Times New Roman" panose="02020603050405020304" pitchFamily="18" charset="0"/>
              </a:rPr>
              <a:t>	Команда </a:t>
            </a:r>
            <a:r>
              <a:rPr lang="en-US">
                <a:latin typeface="Times New Roman" panose="02020603050405020304" pitchFamily="18" charset="0"/>
                <a:cs typeface="Times New Roman" panose="02020603050405020304" pitchFamily="18" charset="0"/>
              </a:rPr>
              <a:t>N</a:t>
            </a:r>
            <a:endParaRPr lang="ru-RU">
              <a:latin typeface="Times New Roman" panose="02020603050405020304" pitchFamily="18" charset="0"/>
              <a:cs typeface="Times New Roman" panose="02020603050405020304" pitchFamily="18" charset="0"/>
            </a:endParaRPr>
          </a:p>
          <a:p>
            <a:pPr marL="715963" indent="-715963">
              <a:lnSpc>
                <a:spcPct val="90000"/>
              </a:lnSpc>
              <a:buFont typeface="Wingdings" pitchFamily="2" charset="2"/>
              <a:buNone/>
            </a:pPr>
            <a:r>
              <a:rPr lang="ru-RU">
                <a:latin typeface="Times New Roman" panose="02020603050405020304" pitchFamily="18" charset="0"/>
                <a:cs typeface="Times New Roman" panose="02020603050405020304" pitchFamily="18" charset="0"/>
              </a:rPr>
              <a:t>	</a:t>
            </a:r>
            <a:r>
              <a:rPr lang="ru-RU" b="1" u="sng">
                <a:latin typeface="Times New Roman" panose="02020603050405020304" pitchFamily="18" charset="0"/>
                <a:cs typeface="Times New Roman" panose="02020603050405020304" pitchFamily="18" charset="0"/>
              </a:rPr>
              <a:t>ИНАЧЕ</a:t>
            </a:r>
            <a:br>
              <a:rPr lang="ru-RU" b="1" u="sng">
                <a:latin typeface="Times New Roman" panose="02020603050405020304" pitchFamily="18" charset="0"/>
                <a:cs typeface="Times New Roman" panose="02020603050405020304" pitchFamily="18" charset="0"/>
              </a:rPr>
            </a:br>
            <a:r>
              <a:rPr lang="ru-RU">
                <a:latin typeface="Times New Roman" panose="02020603050405020304" pitchFamily="18" charset="0"/>
                <a:cs typeface="Times New Roman" panose="02020603050405020304" pitchFamily="18" charset="0"/>
              </a:rPr>
              <a:t>	 Команда 1</a:t>
            </a:r>
            <a:br>
              <a:rPr lang="ru-RU">
                <a:latin typeface="Times New Roman" panose="02020603050405020304" pitchFamily="18" charset="0"/>
                <a:cs typeface="Times New Roman" panose="02020603050405020304" pitchFamily="18" charset="0"/>
              </a:rPr>
            </a:br>
            <a:r>
              <a:rPr lang="ru-RU">
                <a:latin typeface="Times New Roman" panose="02020603050405020304" pitchFamily="18" charset="0"/>
                <a:cs typeface="Times New Roman" panose="02020603050405020304" pitchFamily="18" charset="0"/>
              </a:rPr>
              <a:t>	Команда </a:t>
            </a:r>
            <a:r>
              <a:rPr lang="en-US">
                <a:latin typeface="Times New Roman" panose="02020603050405020304" pitchFamily="18" charset="0"/>
                <a:cs typeface="Times New Roman" panose="02020603050405020304" pitchFamily="18" charset="0"/>
              </a:rPr>
              <a:t>N</a:t>
            </a:r>
            <a:endParaRPr lang="ru-RU">
              <a:latin typeface="Times New Roman" panose="02020603050405020304" pitchFamily="18" charset="0"/>
              <a:cs typeface="Times New Roman" panose="02020603050405020304" pitchFamily="18" charset="0"/>
            </a:endParaRPr>
          </a:p>
          <a:p>
            <a:pPr marL="715963" indent="-715963">
              <a:lnSpc>
                <a:spcPct val="90000"/>
              </a:lnSpc>
              <a:buFont typeface="Wingdings" pitchFamily="2" charset="2"/>
              <a:buNone/>
            </a:pPr>
            <a:r>
              <a:rPr lang="ru-RU" b="1" u="sng">
                <a:latin typeface="Times New Roman" panose="02020603050405020304" pitchFamily="18" charset="0"/>
                <a:cs typeface="Times New Roman" panose="02020603050405020304" pitchFamily="18" charset="0"/>
              </a:rPr>
              <a:t>КОН</a:t>
            </a:r>
          </a:p>
        </p:txBody>
      </p:sp>
    </p:spTree>
    <p:extLst>
      <p:ext uri="{BB962C8B-B14F-4D97-AF65-F5344CB8AC3E}">
        <p14:creationId xmlns:p14="http://schemas.microsoft.com/office/powerpoint/2010/main" val="643961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4" name="Text Box 36"/>
          <p:cNvSpPr txBox="1">
            <a:spLocks noChangeArrowheads="1"/>
          </p:cNvSpPr>
          <p:nvPr/>
        </p:nvSpPr>
        <p:spPr bwMode="auto">
          <a:xfrm>
            <a:off x="381000" y="4114800"/>
            <a:ext cx="8655496" cy="2123658"/>
          </a:xfrm>
          <a:prstGeom prst="rect">
            <a:avLst/>
          </a:prstGeom>
          <a:noFill/>
          <a:ln w="9525">
            <a:noFill/>
            <a:miter lim="800000"/>
            <a:headEnd/>
            <a:tailEnd/>
          </a:ln>
          <a:effectLst/>
        </p:spPr>
        <p:txBody>
          <a:bodyPr wrap="square">
            <a:spAutoFit/>
          </a:bodyPr>
          <a:lstStyle/>
          <a:p>
            <a:pPr algn="just" eaLnBrk="0" hangingPunct="0">
              <a:spcBef>
                <a:spcPct val="50000"/>
              </a:spcBef>
              <a:defRPr/>
            </a:pPr>
            <a:r>
              <a:rPr lang="ru-RU" sz="2400" dirty="0">
                <a:latin typeface="Times New Roman" pitchFamily="18" charset="0"/>
              </a:rPr>
              <a:t>ПРИМЕР: </a:t>
            </a:r>
            <a:r>
              <a:rPr lang="ru-RU" sz="2400" dirty="0">
                <a:solidFill>
                  <a:srgbClr val="FF0000"/>
                </a:solidFill>
                <a:latin typeface="Times New Roman" pitchFamily="18" charset="0"/>
              </a:rPr>
              <a:t>Полная форма-</a:t>
            </a:r>
            <a:r>
              <a:rPr lang="ru-RU" sz="2400" dirty="0">
                <a:latin typeface="Times New Roman" pitchFamily="18" charset="0"/>
              </a:rPr>
              <a:t> Если билет стоит не больше 100 руб., то купить билет и занять своё место в зале, иначе (если стоимость билета больше 100 </a:t>
            </a:r>
            <a:r>
              <a:rPr lang="ru-RU" sz="2400" dirty="0" err="1">
                <a:latin typeface="Times New Roman" pitchFamily="18" charset="0"/>
              </a:rPr>
              <a:t>руб</a:t>
            </a:r>
            <a:r>
              <a:rPr lang="ru-RU" sz="2400" dirty="0">
                <a:latin typeface="Times New Roman" pitchFamily="18" charset="0"/>
              </a:rPr>
              <a:t>) вернуться домой.</a:t>
            </a:r>
          </a:p>
          <a:p>
            <a:pPr algn="just" eaLnBrk="0" hangingPunct="0">
              <a:spcBef>
                <a:spcPct val="50000"/>
              </a:spcBef>
              <a:defRPr/>
            </a:pPr>
            <a:r>
              <a:rPr lang="ru-RU" sz="2400" dirty="0">
                <a:solidFill>
                  <a:srgbClr val="FF0000"/>
                </a:solidFill>
                <a:latin typeface="Times New Roman" pitchFamily="18" charset="0"/>
              </a:rPr>
              <a:t>Неполная форма</a:t>
            </a:r>
            <a:r>
              <a:rPr lang="ru-RU" sz="2400" dirty="0">
                <a:latin typeface="Times New Roman" pitchFamily="18" charset="0"/>
              </a:rPr>
              <a:t> -Если бензин на исходе, то заехать на ближайшую автозаправочную станцию.</a:t>
            </a:r>
          </a:p>
        </p:txBody>
      </p:sp>
      <p:pic>
        <p:nvPicPr>
          <p:cNvPr id="27" name="Picture 2" descr="http://shkola-rf.narod.ru/images/informatics/informatics2.jpg"/>
          <p:cNvPicPr>
            <a:picLocks noChangeAspect="1" noChangeArrowheads="1"/>
          </p:cNvPicPr>
          <p:nvPr/>
        </p:nvPicPr>
        <p:blipFill rotWithShape="1">
          <a:blip r:embed="rId3">
            <a:extLst>
              <a:ext uri="{28A0092B-C50C-407E-A947-70E740481C1C}">
                <a14:useLocalDpi xmlns:a14="http://schemas.microsoft.com/office/drawing/2010/main" val="0"/>
              </a:ext>
            </a:extLst>
          </a:blip>
          <a:srcRect l="34404" t="14209" r="4161" b="45892"/>
          <a:stretch/>
        </p:blipFill>
        <p:spPr bwMode="auto">
          <a:xfrm>
            <a:off x="971600" y="476671"/>
            <a:ext cx="6480720" cy="328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19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333375"/>
            <a:ext cx="7772400" cy="719361"/>
          </a:xfrm>
        </p:spPr>
        <p:txBody>
          <a:bodyPr>
            <a:normAutofit/>
          </a:bodyPr>
          <a:lstStyle/>
          <a:p>
            <a:pPr algn="ctr" eaLnBrk="1" hangingPunct="1">
              <a:defRPr/>
            </a:pPr>
            <a:r>
              <a:rPr lang="ru-RU" sz="2400" b="1" dirty="0">
                <a:solidFill>
                  <a:srgbClr val="FF0000"/>
                </a:solidFill>
                <a:latin typeface="Times New Roman" panose="02020603050405020304" pitchFamily="18" charset="0"/>
                <a:cs typeface="Times New Roman" panose="02020603050405020304" pitchFamily="18" charset="0"/>
              </a:rPr>
              <a:t>Циклический алгоритм</a:t>
            </a:r>
            <a:endParaRPr lang="ru-RU" sz="2400" b="1" u="sng" dirty="0">
              <a:solidFill>
                <a:srgbClr val="CCFF66"/>
              </a:solidFill>
              <a:latin typeface="Times New Roman" panose="02020603050405020304" pitchFamily="18" charset="0"/>
              <a:cs typeface="Times New Roman" panose="02020603050405020304" pitchFamily="18" charset="0"/>
            </a:endParaRPr>
          </a:p>
        </p:txBody>
      </p:sp>
      <p:sp>
        <p:nvSpPr>
          <p:cNvPr id="13315" name="Text Box 3"/>
          <p:cNvSpPr txBox="1">
            <a:spLocks noChangeArrowheads="1"/>
          </p:cNvSpPr>
          <p:nvPr/>
        </p:nvSpPr>
        <p:spPr bwMode="auto">
          <a:xfrm>
            <a:off x="465956" y="1340768"/>
            <a:ext cx="8354516" cy="15696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50000"/>
              </a:spcBef>
              <a:defRPr/>
            </a:pPr>
            <a:r>
              <a:rPr lang="ru-RU" sz="2400" b="1" dirty="0">
                <a:solidFill>
                  <a:srgbClr val="FF0000"/>
                </a:solidFill>
                <a:latin typeface="Times New Roman" pitchFamily="18" charset="0"/>
              </a:rPr>
              <a:t>Циклом</a:t>
            </a:r>
            <a:r>
              <a:rPr lang="ru-RU" sz="2400" b="1" dirty="0">
                <a:latin typeface="Times New Roman" pitchFamily="18" charset="0"/>
              </a:rPr>
              <a:t> </a:t>
            </a:r>
            <a:r>
              <a:rPr lang="ru-RU" sz="2400" dirty="0">
                <a:latin typeface="Times New Roman" pitchFamily="18" charset="0"/>
              </a:rPr>
              <a:t>(повтором) называется такая форма организации действий, при которой одна и та же </a:t>
            </a:r>
            <a:r>
              <a:rPr lang="ru-RU" sz="2400" dirty="0">
                <a:solidFill>
                  <a:srgbClr val="FF0000"/>
                </a:solidFill>
                <a:latin typeface="Times New Roman" pitchFamily="18" charset="0"/>
              </a:rPr>
              <a:t>последовательность действий</a:t>
            </a:r>
            <a:r>
              <a:rPr lang="ru-RU" sz="2400" dirty="0">
                <a:latin typeface="Times New Roman" pitchFamily="18" charset="0"/>
              </a:rPr>
              <a:t> совершается </a:t>
            </a:r>
            <a:r>
              <a:rPr lang="ru-RU" sz="2400" dirty="0">
                <a:solidFill>
                  <a:srgbClr val="FF0000"/>
                </a:solidFill>
                <a:latin typeface="Times New Roman" pitchFamily="18" charset="0"/>
              </a:rPr>
              <a:t>несколько раз</a:t>
            </a:r>
            <a:r>
              <a:rPr lang="ru-RU" sz="2400" dirty="0">
                <a:latin typeface="Times New Roman" pitchFamily="18" charset="0"/>
              </a:rPr>
              <a:t> до тех пор, пока выполняется некоторое условие.</a:t>
            </a:r>
            <a:endParaRPr lang="ru-RU" sz="2400" b="1" dirty="0">
              <a:latin typeface="Times New Roman" pitchFamily="18" charset="0"/>
            </a:endParaRPr>
          </a:p>
        </p:txBody>
      </p:sp>
      <p:pic>
        <p:nvPicPr>
          <p:cNvPr id="4" name="Picture 2" descr="http://shkola-rf.narod.ru/images/informatics/informatics2.jpg"/>
          <p:cNvPicPr>
            <a:picLocks noChangeAspect="1" noChangeArrowheads="1"/>
          </p:cNvPicPr>
          <p:nvPr/>
        </p:nvPicPr>
        <p:blipFill rotWithShape="1">
          <a:blip r:embed="rId3">
            <a:extLst>
              <a:ext uri="{28A0092B-C50C-407E-A947-70E740481C1C}">
                <a14:useLocalDpi xmlns:a14="http://schemas.microsoft.com/office/drawing/2010/main" val="0"/>
              </a:ext>
            </a:extLst>
          </a:blip>
          <a:srcRect l="3277" t="54108" r="3342" b="3892"/>
          <a:stretch/>
        </p:blipFill>
        <p:spPr bwMode="auto">
          <a:xfrm>
            <a:off x="465956" y="3284984"/>
            <a:ext cx="841413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8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3568" y="0"/>
            <a:ext cx="7886700" cy="1325563"/>
          </a:xfrm>
        </p:spPr>
        <p:txBody>
          <a:bodyPr>
            <a:normAutofit/>
          </a:bodyPr>
          <a:lstStyle/>
          <a:p>
            <a:pPr algn="ctr" eaLnBrk="1" hangingPunct="1">
              <a:defRPr/>
            </a:pPr>
            <a:r>
              <a:rPr lang="ru-RU" sz="2400" b="1" dirty="0">
                <a:solidFill>
                  <a:srgbClr val="FF0000"/>
                </a:solidFill>
                <a:latin typeface="Times New Roman" panose="02020603050405020304" pitchFamily="18" charset="0"/>
                <a:cs typeface="Times New Roman" panose="02020603050405020304" pitchFamily="18" charset="0"/>
              </a:rPr>
              <a:t>Выделяют три вида циклов:</a:t>
            </a:r>
            <a:br>
              <a:rPr lang="ru-RU" sz="2400" b="1" dirty="0">
                <a:solidFill>
                  <a:srgbClr val="FF0000"/>
                </a:solidFill>
                <a:latin typeface="Times New Roman" panose="02020603050405020304" pitchFamily="18" charset="0"/>
                <a:cs typeface="Times New Roman" panose="02020603050405020304" pitchFamily="18" charset="0"/>
              </a:rPr>
            </a:b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928938" y="1285875"/>
            <a:ext cx="2928937" cy="646113"/>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a:defRPr/>
            </a:pPr>
            <a:r>
              <a:rPr lang="ru-RU" sz="3600" dirty="0">
                <a:latin typeface="Times New Roman" panose="02020603050405020304" pitchFamily="18" charset="0"/>
                <a:cs typeface="Times New Roman" panose="02020603050405020304" pitchFamily="18" charset="0"/>
              </a:rPr>
              <a:t>цикл</a:t>
            </a:r>
          </a:p>
        </p:txBody>
      </p:sp>
      <p:sp>
        <p:nvSpPr>
          <p:cNvPr id="8" name="TextBox 7"/>
          <p:cNvSpPr txBox="1"/>
          <p:nvPr/>
        </p:nvSpPr>
        <p:spPr>
          <a:xfrm>
            <a:off x="428625" y="2286000"/>
            <a:ext cx="2928938" cy="708025"/>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a:defRPr/>
            </a:pPr>
            <a:r>
              <a:rPr lang="ru-RU" sz="2000" dirty="0">
                <a:latin typeface="Times New Roman" panose="02020603050405020304" pitchFamily="18" charset="0"/>
                <a:cs typeface="Times New Roman" panose="02020603050405020304" pitchFamily="18" charset="0"/>
              </a:rPr>
              <a:t>С определенным числом повторений</a:t>
            </a:r>
          </a:p>
        </p:txBody>
      </p:sp>
      <p:sp>
        <p:nvSpPr>
          <p:cNvPr id="11" name="TextBox 10"/>
          <p:cNvSpPr txBox="1"/>
          <p:nvPr/>
        </p:nvSpPr>
        <p:spPr>
          <a:xfrm>
            <a:off x="5500688" y="2286000"/>
            <a:ext cx="2928937" cy="708025"/>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a:defRPr/>
            </a:pPr>
            <a:r>
              <a:rPr lang="ru-RU" sz="2000" dirty="0">
                <a:latin typeface="Times New Roman" panose="02020603050405020304" pitchFamily="18" charset="0"/>
                <a:cs typeface="Times New Roman" panose="02020603050405020304" pitchFamily="18" charset="0"/>
              </a:rPr>
              <a:t>С неопределенным числом повторений</a:t>
            </a:r>
          </a:p>
        </p:txBody>
      </p:sp>
      <p:sp>
        <p:nvSpPr>
          <p:cNvPr id="12" name="TextBox 11"/>
          <p:cNvSpPr txBox="1"/>
          <p:nvPr/>
        </p:nvSpPr>
        <p:spPr>
          <a:xfrm>
            <a:off x="428625" y="3000375"/>
            <a:ext cx="2928938"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ru-RU" dirty="0">
                <a:latin typeface="Times New Roman" panose="02020603050405020304" pitchFamily="18" charset="0"/>
                <a:cs typeface="Times New Roman" panose="02020603050405020304" pitchFamily="18" charset="0"/>
              </a:rPr>
              <a:t>Цикл с параметром</a:t>
            </a:r>
          </a:p>
          <a:p>
            <a:pPr>
              <a:defRPr/>
            </a:pPr>
            <a:r>
              <a:rPr lang="ru-RU" dirty="0">
                <a:latin typeface="Times New Roman" panose="02020603050405020304" pitchFamily="18" charset="0"/>
                <a:cs typeface="Times New Roman" panose="02020603050405020304" pitchFamily="18" charset="0"/>
              </a:rPr>
              <a:t>Цикл со счетчиком</a:t>
            </a:r>
          </a:p>
          <a:p>
            <a:pPr>
              <a:defRPr/>
            </a:pPr>
            <a:r>
              <a:rPr lang="ru-RU" dirty="0">
                <a:latin typeface="Times New Roman" panose="02020603050405020304" pitchFamily="18" charset="0"/>
                <a:cs typeface="Times New Roman" panose="02020603050405020304" pitchFamily="18" charset="0"/>
              </a:rPr>
              <a:t>Цикл «Для»</a:t>
            </a:r>
          </a:p>
        </p:txBody>
      </p:sp>
      <p:sp>
        <p:nvSpPr>
          <p:cNvPr id="13" name="TextBox 12"/>
          <p:cNvSpPr txBox="1"/>
          <p:nvPr/>
        </p:nvSpPr>
        <p:spPr>
          <a:xfrm>
            <a:off x="3000375" y="4214813"/>
            <a:ext cx="2928938" cy="646112"/>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ru-RU" dirty="0">
                <a:latin typeface="Times New Roman" panose="02020603050405020304" pitchFamily="18" charset="0"/>
                <a:cs typeface="Times New Roman" panose="02020603050405020304" pitchFamily="18" charset="0"/>
              </a:rPr>
              <a:t>Цикл с предусловием</a:t>
            </a:r>
          </a:p>
          <a:p>
            <a:pPr algn="ctr">
              <a:defRPr/>
            </a:pPr>
            <a:r>
              <a:rPr lang="ru-RU" b="1" dirty="0">
                <a:solidFill>
                  <a:srgbClr val="FF0000"/>
                </a:solidFill>
                <a:latin typeface="Times New Roman" panose="02020603050405020304" pitchFamily="18" charset="0"/>
                <a:cs typeface="Times New Roman" panose="02020603050405020304" pitchFamily="18" charset="0"/>
              </a:rPr>
              <a:t>«Пока»</a:t>
            </a:r>
          </a:p>
        </p:txBody>
      </p:sp>
      <p:sp>
        <p:nvSpPr>
          <p:cNvPr id="14" name="TextBox 13"/>
          <p:cNvSpPr txBox="1"/>
          <p:nvPr/>
        </p:nvSpPr>
        <p:spPr>
          <a:xfrm>
            <a:off x="6215063" y="4214813"/>
            <a:ext cx="2928937" cy="646112"/>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ru-RU" dirty="0">
                <a:latin typeface="Times New Roman" panose="02020603050405020304" pitchFamily="18" charset="0"/>
                <a:cs typeface="Times New Roman" panose="02020603050405020304" pitchFamily="18" charset="0"/>
              </a:rPr>
              <a:t>Цикл с постусловием</a:t>
            </a:r>
          </a:p>
          <a:p>
            <a:pPr algn="ctr">
              <a:defRPr/>
            </a:pPr>
            <a:r>
              <a:rPr lang="ru-RU" b="1" dirty="0">
                <a:solidFill>
                  <a:srgbClr val="FF0000"/>
                </a:solidFill>
                <a:latin typeface="Times New Roman" panose="02020603050405020304" pitchFamily="18" charset="0"/>
                <a:cs typeface="Times New Roman" panose="02020603050405020304" pitchFamily="18" charset="0"/>
              </a:rPr>
              <a:t>«До»</a:t>
            </a:r>
          </a:p>
        </p:txBody>
      </p:sp>
      <p:sp>
        <p:nvSpPr>
          <p:cNvPr id="15" name="TextBox 14"/>
          <p:cNvSpPr txBox="1"/>
          <p:nvPr/>
        </p:nvSpPr>
        <p:spPr>
          <a:xfrm>
            <a:off x="3000375" y="4857750"/>
            <a:ext cx="2928938"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ru-RU" dirty="0">
                <a:latin typeface="Times New Roman" panose="02020603050405020304" pitchFamily="18" charset="0"/>
                <a:cs typeface="Times New Roman" panose="02020603050405020304" pitchFamily="18" charset="0"/>
              </a:rPr>
              <a:t>Предписывает выполнять тело цикла до тех пор, пока выполняется условие, записанное после слова «Пока»</a:t>
            </a:r>
          </a:p>
        </p:txBody>
      </p:sp>
      <p:sp>
        <p:nvSpPr>
          <p:cNvPr id="16" name="TextBox 15"/>
          <p:cNvSpPr txBox="1"/>
          <p:nvPr/>
        </p:nvSpPr>
        <p:spPr>
          <a:xfrm>
            <a:off x="6215063" y="4826000"/>
            <a:ext cx="2928937"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ru-RU" dirty="0">
                <a:latin typeface="Times New Roman" panose="02020603050405020304" pitchFamily="18" charset="0"/>
                <a:cs typeface="Times New Roman" panose="02020603050405020304" pitchFamily="18" charset="0"/>
              </a:rPr>
              <a:t>Предписывает выполнять тело цикла для всех значений некоторой переменной в заданном диапазоне</a:t>
            </a:r>
          </a:p>
        </p:txBody>
      </p:sp>
      <p:cxnSp>
        <p:nvCxnSpPr>
          <p:cNvPr id="18" name="Прямая со стрелкой 17"/>
          <p:cNvCxnSpPr/>
          <p:nvPr/>
        </p:nvCxnSpPr>
        <p:spPr>
          <a:xfrm rot="5400000">
            <a:off x="1499394" y="1999457"/>
            <a:ext cx="4286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714500" y="1785938"/>
            <a:ext cx="12144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5400000">
            <a:off x="6858794" y="1999457"/>
            <a:ext cx="4286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857875" y="1785938"/>
            <a:ext cx="12144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10800000" flipV="1">
            <a:off x="4429125" y="3071813"/>
            <a:ext cx="2214563" cy="10715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a:off x="6715125" y="3071813"/>
            <a:ext cx="1428750" cy="10715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208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611188" y="333375"/>
            <a:ext cx="8532812" cy="461665"/>
          </a:xfrm>
          <a:prstGeom prst="rect">
            <a:avLst/>
          </a:prstGeom>
          <a:noFill/>
          <a:ln w="9525">
            <a:noFill/>
            <a:miter lim="800000"/>
            <a:headEnd/>
            <a:tailEnd/>
          </a:ln>
          <a:effectLst/>
        </p:spPr>
        <p:txBody>
          <a:bodyPr>
            <a:spAutoFit/>
          </a:bodyPr>
          <a:lstStyle/>
          <a:p>
            <a:pPr>
              <a:spcBef>
                <a:spcPct val="50000"/>
              </a:spcBef>
              <a:defRPr/>
            </a:pPr>
            <a:r>
              <a:rPr lang="ru-RU" sz="2400" b="1" dirty="0">
                <a:solidFill>
                  <a:srgbClr val="FF0000"/>
                </a:solidFill>
                <a:latin typeface="Times New Roman" panose="02020603050405020304" pitchFamily="18" charset="0"/>
                <a:cs typeface="Times New Roman" panose="02020603050405020304" pitchFamily="18" charset="0"/>
              </a:rPr>
              <a:t>Цикл с предусловием «Пока»</a:t>
            </a:r>
          </a:p>
        </p:txBody>
      </p:sp>
      <p:sp>
        <p:nvSpPr>
          <p:cNvPr id="28675" name="Text Box 5"/>
          <p:cNvSpPr txBox="1">
            <a:spLocks noChangeArrowheads="1"/>
          </p:cNvSpPr>
          <p:nvPr/>
        </p:nvSpPr>
        <p:spPr bwMode="auto">
          <a:xfrm>
            <a:off x="755650" y="1484313"/>
            <a:ext cx="8064500" cy="396875"/>
          </a:xfrm>
          <a:prstGeom prst="rect">
            <a:avLst/>
          </a:prstGeom>
          <a:noFill/>
          <a:ln w="9525">
            <a:noFill/>
            <a:miter lim="800000"/>
            <a:headEnd/>
            <a:tailEnd/>
          </a:ln>
        </p:spPr>
        <p:txBody>
          <a:bodyPr>
            <a:spAutoFit/>
          </a:bodyPr>
          <a:lstStyle/>
          <a:p>
            <a:pPr>
              <a:spcBef>
                <a:spcPct val="50000"/>
              </a:spcBef>
            </a:pPr>
            <a:r>
              <a:rPr lang="ru-RU" sz="2000" b="1" dirty="0">
                <a:solidFill>
                  <a:srgbClr val="C00000"/>
                </a:solidFill>
                <a:latin typeface="Times New Roman" panose="02020603050405020304" pitchFamily="18" charset="0"/>
                <a:cs typeface="Times New Roman" panose="02020603050405020304" pitchFamily="18" charset="0"/>
              </a:rPr>
              <a:t>Пока</a:t>
            </a:r>
            <a:r>
              <a:rPr lang="ru-RU" sz="2000" b="1" dirty="0">
                <a:latin typeface="Times New Roman" panose="02020603050405020304" pitchFamily="18" charset="0"/>
                <a:cs typeface="Times New Roman" panose="02020603050405020304" pitchFamily="18" charset="0"/>
              </a:rPr>
              <a:t> условие истинно повторять серию команд</a:t>
            </a:r>
          </a:p>
        </p:txBody>
      </p:sp>
      <p:sp>
        <p:nvSpPr>
          <p:cNvPr id="28676" name="Text Box 21"/>
          <p:cNvSpPr txBox="1">
            <a:spLocks noChangeArrowheads="1"/>
          </p:cNvSpPr>
          <p:nvPr/>
        </p:nvSpPr>
        <p:spPr bwMode="auto">
          <a:xfrm>
            <a:off x="5580063" y="2636838"/>
            <a:ext cx="3384550" cy="784830"/>
          </a:xfrm>
          <a:prstGeom prst="rect">
            <a:avLst/>
          </a:prstGeom>
          <a:noFill/>
          <a:ln w="9525">
            <a:solidFill>
              <a:srgbClr val="FF0000"/>
            </a:solidFill>
            <a:miter lim="800000"/>
            <a:headEnd/>
            <a:tailEnd/>
          </a:ln>
        </p:spPr>
        <p:txBody>
          <a:bodyPr>
            <a:spAutoFit/>
          </a:bodyPr>
          <a:lstStyle/>
          <a:p>
            <a:pPr algn="ctr">
              <a:spcBef>
                <a:spcPct val="50000"/>
              </a:spcBef>
            </a:pPr>
            <a:r>
              <a:rPr lang="ru-RU" b="1">
                <a:latin typeface="Times New Roman" panose="02020603050405020304" pitchFamily="18" charset="0"/>
                <a:cs typeface="Times New Roman" panose="02020603050405020304" pitchFamily="18" charset="0"/>
              </a:rPr>
              <a:t>Пример:</a:t>
            </a:r>
            <a:r>
              <a:rPr lang="ru-RU">
                <a:latin typeface="Times New Roman" panose="02020603050405020304" pitchFamily="18" charset="0"/>
                <a:cs typeface="Times New Roman" panose="02020603050405020304" pitchFamily="18" charset="0"/>
              </a:rPr>
              <a:t> </a:t>
            </a:r>
          </a:p>
          <a:p>
            <a:pPr algn="ctr">
              <a:spcBef>
                <a:spcPct val="50000"/>
              </a:spcBef>
            </a:pPr>
            <a:r>
              <a:rPr lang="ru-RU">
                <a:latin typeface="Times New Roman" panose="02020603050405020304" pitchFamily="18" charset="0"/>
                <a:cs typeface="Times New Roman" panose="02020603050405020304" pitchFamily="18" charset="0"/>
              </a:rPr>
              <a:t>Пока есть тесто выпекать блины</a:t>
            </a:r>
          </a:p>
        </p:txBody>
      </p:sp>
      <p:sp>
        <p:nvSpPr>
          <p:cNvPr id="28677" name="Line 6"/>
          <p:cNvSpPr>
            <a:spLocks noChangeShapeType="1"/>
          </p:cNvSpPr>
          <p:nvPr/>
        </p:nvSpPr>
        <p:spPr bwMode="auto">
          <a:xfrm>
            <a:off x="2268538" y="2060575"/>
            <a:ext cx="0" cy="576263"/>
          </a:xfrm>
          <a:prstGeom prst="line">
            <a:avLst/>
          </a:prstGeom>
          <a:noFill/>
          <a:ln w="9525">
            <a:solidFill>
              <a:schemeClr val="tx1"/>
            </a:solidFill>
            <a:round/>
            <a:headEnd/>
            <a:tailEnd type="triangle" w="med" len="med"/>
          </a:ln>
        </p:spPr>
        <p:txBody>
          <a:bodyPr/>
          <a:lstStyle/>
          <a:p>
            <a:endParaRPr lang="ru-RU"/>
          </a:p>
        </p:txBody>
      </p:sp>
      <p:sp>
        <p:nvSpPr>
          <p:cNvPr id="28678" name="AutoShape 7"/>
          <p:cNvSpPr>
            <a:spLocks noChangeArrowheads="1"/>
          </p:cNvSpPr>
          <p:nvPr/>
        </p:nvSpPr>
        <p:spPr bwMode="auto">
          <a:xfrm>
            <a:off x="1476375" y="2708275"/>
            <a:ext cx="1582738" cy="1368425"/>
          </a:xfrm>
          <a:prstGeom prst="diamond">
            <a:avLst/>
          </a:prstGeom>
          <a:solidFill>
            <a:schemeClr val="bg1"/>
          </a:solidFill>
          <a:ln w="9525">
            <a:solidFill>
              <a:schemeClr val="tx1"/>
            </a:solidFill>
            <a:miter lim="800000"/>
            <a:headEnd/>
            <a:tailEnd/>
          </a:ln>
        </p:spPr>
        <p:txBody>
          <a:bodyPr wrap="none" anchor="ctr"/>
          <a:lstStyle/>
          <a:p>
            <a:endParaRPr lang="ru-RU"/>
          </a:p>
        </p:txBody>
      </p:sp>
      <p:sp>
        <p:nvSpPr>
          <p:cNvPr id="28679" name="Text Box 8"/>
          <p:cNvSpPr txBox="1">
            <a:spLocks noChangeArrowheads="1"/>
          </p:cNvSpPr>
          <p:nvPr/>
        </p:nvSpPr>
        <p:spPr bwMode="auto">
          <a:xfrm>
            <a:off x="1692275" y="3213100"/>
            <a:ext cx="1223963" cy="366713"/>
          </a:xfrm>
          <a:prstGeom prst="rect">
            <a:avLst/>
          </a:prstGeom>
          <a:noFill/>
          <a:ln w="9525">
            <a:noFill/>
            <a:miter lim="800000"/>
            <a:headEnd/>
            <a:tailEnd/>
          </a:ln>
        </p:spPr>
        <p:txBody>
          <a:bodyPr>
            <a:spAutoFit/>
          </a:bodyPr>
          <a:lstStyle/>
          <a:p>
            <a:pPr>
              <a:spcBef>
                <a:spcPct val="50000"/>
              </a:spcBef>
            </a:pPr>
            <a:r>
              <a:rPr lang="ru-RU">
                <a:latin typeface="Times New Roman" panose="02020603050405020304" pitchFamily="18" charset="0"/>
                <a:cs typeface="Times New Roman" panose="02020603050405020304" pitchFamily="18" charset="0"/>
              </a:rPr>
              <a:t>условие</a:t>
            </a:r>
          </a:p>
        </p:txBody>
      </p:sp>
      <p:sp>
        <p:nvSpPr>
          <p:cNvPr id="28680" name="Line 9"/>
          <p:cNvSpPr>
            <a:spLocks noChangeShapeType="1"/>
          </p:cNvSpPr>
          <p:nvPr/>
        </p:nvSpPr>
        <p:spPr bwMode="auto">
          <a:xfrm>
            <a:off x="539750" y="3357563"/>
            <a:ext cx="936625" cy="0"/>
          </a:xfrm>
          <a:prstGeom prst="line">
            <a:avLst/>
          </a:prstGeom>
          <a:noFill/>
          <a:ln w="9525">
            <a:solidFill>
              <a:schemeClr val="tx1"/>
            </a:solidFill>
            <a:round/>
            <a:headEnd/>
            <a:tailEnd/>
          </a:ln>
        </p:spPr>
        <p:txBody>
          <a:bodyPr/>
          <a:lstStyle/>
          <a:p>
            <a:endParaRPr lang="ru-RU"/>
          </a:p>
        </p:txBody>
      </p:sp>
      <p:sp>
        <p:nvSpPr>
          <p:cNvPr id="28681" name="Line 10"/>
          <p:cNvSpPr>
            <a:spLocks noChangeShapeType="1"/>
          </p:cNvSpPr>
          <p:nvPr/>
        </p:nvSpPr>
        <p:spPr bwMode="auto">
          <a:xfrm>
            <a:off x="539750" y="3357563"/>
            <a:ext cx="0" cy="1511300"/>
          </a:xfrm>
          <a:prstGeom prst="line">
            <a:avLst/>
          </a:prstGeom>
          <a:noFill/>
          <a:ln w="9525">
            <a:solidFill>
              <a:schemeClr val="tx1"/>
            </a:solidFill>
            <a:round/>
            <a:headEnd/>
            <a:tailEnd/>
          </a:ln>
        </p:spPr>
        <p:txBody>
          <a:bodyPr/>
          <a:lstStyle/>
          <a:p>
            <a:endParaRPr lang="ru-RU"/>
          </a:p>
        </p:txBody>
      </p:sp>
      <p:sp>
        <p:nvSpPr>
          <p:cNvPr id="28682" name="Line 11"/>
          <p:cNvSpPr>
            <a:spLocks noChangeShapeType="1"/>
          </p:cNvSpPr>
          <p:nvPr/>
        </p:nvSpPr>
        <p:spPr bwMode="auto">
          <a:xfrm>
            <a:off x="539750" y="4868863"/>
            <a:ext cx="1728788" cy="0"/>
          </a:xfrm>
          <a:prstGeom prst="line">
            <a:avLst/>
          </a:prstGeom>
          <a:noFill/>
          <a:ln w="9525">
            <a:solidFill>
              <a:schemeClr val="tx1"/>
            </a:solidFill>
            <a:round/>
            <a:headEnd/>
            <a:tailEnd/>
          </a:ln>
        </p:spPr>
        <p:txBody>
          <a:bodyPr/>
          <a:lstStyle/>
          <a:p>
            <a:endParaRPr lang="ru-RU"/>
          </a:p>
        </p:txBody>
      </p:sp>
      <p:sp>
        <p:nvSpPr>
          <p:cNvPr id="28683" name="Line 12"/>
          <p:cNvSpPr>
            <a:spLocks noChangeShapeType="1"/>
          </p:cNvSpPr>
          <p:nvPr/>
        </p:nvSpPr>
        <p:spPr bwMode="auto">
          <a:xfrm>
            <a:off x="2268538" y="4868863"/>
            <a:ext cx="0" cy="1081087"/>
          </a:xfrm>
          <a:prstGeom prst="line">
            <a:avLst/>
          </a:prstGeom>
          <a:noFill/>
          <a:ln w="9525">
            <a:solidFill>
              <a:schemeClr val="tx1"/>
            </a:solidFill>
            <a:round/>
            <a:headEnd/>
            <a:tailEnd type="triangle" w="med" len="med"/>
          </a:ln>
        </p:spPr>
        <p:txBody>
          <a:bodyPr/>
          <a:lstStyle/>
          <a:p>
            <a:endParaRPr lang="ru-RU"/>
          </a:p>
        </p:txBody>
      </p:sp>
      <p:sp>
        <p:nvSpPr>
          <p:cNvPr id="28684" name="Line 13"/>
          <p:cNvSpPr>
            <a:spLocks noChangeShapeType="1"/>
          </p:cNvSpPr>
          <p:nvPr/>
        </p:nvSpPr>
        <p:spPr bwMode="auto">
          <a:xfrm>
            <a:off x="3059113" y="3429000"/>
            <a:ext cx="720725" cy="0"/>
          </a:xfrm>
          <a:prstGeom prst="line">
            <a:avLst/>
          </a:prstGeom>
          <a:noFill/>
          <a:ln w="9525">
            <a:solidFill>
              <a:schemeClr val="tx1"/>
            </a:solidFill>
            <a:round/>
            <a:headEnd/>
            <a:tailEnd/>
          </a:ln>
        </p:spPr>
        <p:txBody>
          <a:bodyPr/>
          <a:lstStyle/>
          <a:p>
            <a:endParaRPr lang="ru-RU"/>
          </a:p>
        </p:txBody>
      </p:sp>
      <p:sp>
        <p:nvSpPr>
          <p:cNvPr id="28685" name="Text Box 14"/>
          <p:cNvSpPr txBox="1">
            <a:spLocks noChangeArrowheads="1"/>
          </p:cNvSpPr>
          <p:nvPr/>
        </p:nvSpPr>
        <p:spPr bwMode="auto">
          <a:xfrm>
            <a:off x="3132138" y="3068638"/>
            <a:ext cx="863600" cy="366712"/>
          </a:xfrm>
          <a:prstGeom prst="rect">
            <a:avLst/>
          </a:prstGeom>
          <a:noFill/>
          <a:ln w="9525">
            <a:noFill/>
            <a:miter lim="800000"/>
            <a:headEnd/>
            <a:tailEnd/>
          </a:ln>
        </p:spPr>
        <p:txBody>
          <a:bodyPr>
            <a:spAutoFit/>
          </a:bodyPr>
          <a:lstStyle/>
          <a:p>
            <a:pPr>
              <a:spcBef>
                <a:spcPct val="50000"/>
              </a:spcBef>
            </a:pPr>
            <a:r>
              <a:rPr lang="ru-RU">
                <a:latin typeface="Times New Roman" panose="02020603050405020304" pitchFamily="18" charset="0"/>
                <a:cs typeface="Times New Roman" panose="02020603050405020304" pitchFamily="18" charset="0"/>
              </a:rPr>
              <a:t>да</a:t>
            </a:r>
          </a:p>
        </p:txBody>
      </p:sp>
      <p:sp>
        <p:nvSpPr>
          <p:cNvPr id="28686" name="Line 15"/>
          <p:cNvSpPr>
            <a:spLocks noChangeShapeType="1"/>
          </p:cNvSpPr>
          <p:nvPr/>
        </p:nvSpPr>
        <p:spPr bwMode="auto">
          <a:xfrm>
            <a:off x="3779838" y="3429000"/>
            <a:ext cx="0" cy="504825"/>
          </a:xfrm>
          <a:prstGeom prst="line">
            <a:avLst/>
          </a:prstGeom>
          <a:noFill/>
          <a:ln w="9525">
            <a:solidFill>
              <a:schemeClr val="tx1"/>
            </a:solidFill>
            <a:round/>
            <a:headEnd/>
            <a:tailEnd/>
          </a:ln>
        </p:spPr>
        <p:txBody>
          <a:bodyPr/>
          <a:lstStyle/>
          <a:p>
            <a:endParaRPr lang="ru-RU"/>
          </a:p>
        </p:txBody>
      </p:sp>
      <p:sp>
        <p:nvSpPr>
          <p:cNvPr id="28687" name="Text Box 16"/>
          <p:cNvSpPr txBox="1">
            <a:spLocks noChangeArrowheads="1"/>
          </p:cNvSpPr>
          <p:nvPr/>
        </p:nvSpPr>
        <p:spPr bwMode="auto">
          <a:xfrm>
            <a:off x="2843213" y="3933825"/>
            <a:ext cx="1728787"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ru-RU">
                <a:latin typeface="Times New Roman" panose="02020603050405020304" pitchFamily="18" charset="0"/>
                <a:cs typeface="Times New Roman" panose="02020603050405020304" pitchFamily="18" charset="0"/>
              </a:rPr>
              <a:t>команда</a:t>
            </a:r>
          </a:p>
        </p:txBody>
      </p:sp>
      <p:sp>
        <p:nvSpPr>
          <p:cNvPr id="28688" name="Line 17"/>
          <p:cNvSpPr>
            <a:spLocks noChangeShapeType="1"/>
          </p:cNvSpPr>
          <p:nvPr/>
        </p:nvSpPr>
        <p:spPr bwMode="auto">
          <a:xfrm>
            <a:off x="3779838" y="4292600"/>
            <a:ext cx="0" cy="576263"/>
          </a:xfrm>
          <a:prstGeom prst="line">
            <a:avLst/>
          </a:prstGeom>
          <a:noFill/>
          <a:ln w="9525">
            <a:solidFill>
              <a:schemeClr val="tx1"/>
            </a:solidFill>
            <a:round/>
            <a:headEnd/>
            <a:tailEnd/>
          </a:ln>
        </p:spPr>
        <p:txBody>
          <a:bodyPr/>
          <a:lstStyle/>
          <a:p>
            <a:endParaRPr lang="ru-RU"/>
          </a:p>
        </p:txBody>
      </p:sp>
      <p:sp>
        <p:nvSpPr>
          <p:cNvPr id="28689" name="Line 18"/>
          <p:cNvSpPr>
            <a:spLocks noChangeShapeType="1"/>
          </p:cNvSpPr>
          <p:nvPr/>
        </p:nvSpPr>
        <p:spPr bwMode="auto">
          <a:xfrm>
            <a:off x="3779838" y="4868863"/>
            <a:ext cx="1368425" cy="0"/>
          </a:xfrm>
          <a:prstGeom prst="line">
            <a:avLst/>
          </a:prstGeom>
          <a:noFill/>
          <a:ln w="9525">
            <a:solidFill>
              <a:schemeClr val="tx1"/>
            </a:solidFill>
            <a:round/>
            <a:headEnd/>
            <a:tailEnd/>
          </a:ln>
        </p:spPr>
        <p:txBody>
          <a:bodyPr/>
          <a:lstStyle/>
          <a:p>
            <a:endParaRPr lang="ru-RU"/>
          </a:p>
        </p:txBody>
      </p:sp>
      <p:sp>
        <p:nvSpPr>
          <p:cNvPr id="28690" name="Line 19"/>
          <p:cNvSpPr>
            <a:spLocks noChangeShapeType="1"/>
          </p:cNvSpPr>
          <p:nvPr/>
        </p:nvSpPr>
        <p:spPr bwMode="auto">
          <a:xfrm flipV="1">
            <a:off x="5148263" y="2349500"/>
            <a:ext cx="0" cy="2519363"/>
          </a:xfrm>
          <a:prstGeom prst="line">
            <a:avLst/>
          </a:prstGeom>
          <a:noFill/>
          <a:ln w="9525">
            <a:solidFill>
              <a:schemeClr val="tx1"/>
            </a:solidFill>
            <a:round/>
            <a:headEnd/>
            <a:tailEnd/>
          </a:ln>
        </p:spPr>
        <p:txBody>
          <a:bodyPr/>
          <a:lstStyle/>
          <a:p>
            <a:endParaRPr lang="ru-RU"/>
          </a:p>
        </p:txBody>
      </p:sp>
      <p:sp>
        <p:nvSpPr>
          <p:cNvPr id="28691" name="Line 20"/>
          <p:cNvSpPr>
            <a:spLocks noChangeShapeType="1"/>
          </p:cNvSpPr>
          <p:nvPr/>
        </p:nvSpPr>
        <p:spPr bwMode="auto">
          <a:xfrm flipH="1">
            <a:off x="2268538" y="2349500"/>
            <a:ext cx="2879725" cy="0"/>
          </a:xfrm>
          <a:prstGeom prst="line">
            <a:avLst/>
          </a:prstGeom>
          <a:noFill/>
          <a:ln w="9525">
            <a:solidFill>
              <a:schemeClr val="tx1"/>
            </a:solidFill>
            <a:round/>
            <a:headEnd/>
            <a:tailEnd type="triangle" w="med" len="med"/>
          </a:ln>
        </p:spPr>
        <p:txBody>
          <a:bodyPr/>
          <a:lstStyle/>
          <a:p>
            <a:endParaRPr lang="ru-RU"/>
          </a:p>
        </p:txBody>
      </p:sp>
      <p:sp>
        <p:nvSpPr>
          <p:cNvPr id="28692" name="Text Box 22"/>
          <p:cNvSpPr txBox="1">
            <a:spLocks noChangeArrowheads="1"/>
          </p:cNvSpPr>
          <p:nvPr/>
        </p:nvSpPr>
        <p:spPr bwMode="auto">
          <a:xfrm>
            <a:off x="755650" y="2997200"/>
            <a:ext cx="792163" cy="366713"/>
          </a:xfrm>
          <a:prstGeom prst="rect">
            <a:avLst/>
          </a:prstGeom>
          <a:noFill/>
          <a:ln w="9525">
            <a:noFill/>
            <a:miter lim="800000"/>
            <a:headEnd/>
            <a:tailEnd/>
          </a:ln>
        </p:spPr>
        <p:txBody>
          <a:bodyPr>
            <a:spAutoFit/>
          </a:bodyPr>
          <a:lstStyle/>
          <a:p>
            <a:pPr>
              <a:spcBef>
                <a:spcPct val="50000"/>
              </a:spcBef>
            </a:pPr>
            <a:r>
              <a:rPr lang="ru-RU" dirty="0">
                <a:latin typeface="Times New Roman" panose="02020603050405020304" pitchFamily="18" charset="0"/>
                <a:cs typeface="Times New Roman" panose="02020603050405020304" pitchFamily="18" charset="0"/>
              </a:rPr>
              <a:t>нет</a:t>
            </a:r>
          </a:p>
        </p:txBody>
      </p:sp>
    </p:spTree>
    <p:extLst>
      <p:ext uri="{BB962C8B-B14F-4D97-AF65-F5344CB8AC3E}">
        <p14:creationId xmlns:p14="http://schemas.microsoft.com/office/powerpoint/2010/main" val="382469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2339975" y="2602023"/>
            <a:ext cx="5832475" cy="830997"/>
          </a:xfrm>
          <a:prstGeom prst="rect">
            <a:avLst/>
          </a:prstGeom>
          <a:noFill/>
          <a:ln w="9525">
            <a:noFill/>
            <a:miter lim="800000"/>
            <a:headEnd/>
            <a:tailEnd/>
          </a:ln>
          <a:effectLst/>
        </p:spPr>
        <p:txBody>
          <a:bodyPr>
            <a:spAutoFit/>
          </a:bodyPr>
          <a:lstStyle/>
          <a:p>
            <a:pPr algn="ctr">
              <a:spcBef>
                <a:spcPct val="50000"/>
              </a:spcBef>
              <a:defRPr/>
            </a:pPr>
            <a:r>
              <a:rPr lang="ru-RU" sz="24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Принципы обработки информации компьютером</a:t>
            </a:r>
          </a:p>
        </p:txBody>
      </p:sp>
      <p:sp>
        <p:nvSpPr>
          <p:cNvPr id="29701" name="Line 5"/>
          <p:cNvSpPr>
            <a:spLocks noChangeShapeType="1"/>
          </p:cNvSpPr>
          <p:nvPr/>
        </p:nvSpPr>
        <p:spPr bwMode="auto">
          <a:xfrm>
            <a:off x="2555875" y="1773238"/>
            <a:ext cx="0" cy="2376487"/>
          </a:xfrm>
          <a:prstGeom prst="line">
            <a:avLst/>
          </a:prstGeom>
          <a:noFill/>
          <a:ln w="76200" cmpd="tri">
            <a:solidFill>
              <a:schemeClr val="accent1"/>
            </a:solidFill>
            <a:round/>
            <a:headEnd/>
            <a:tailEnd/>
          </a:ln>
          <a:effectLst>
            <a:outerShdw dist="107763" dir="13500000" algn="ctr" rotWithShape="0">
              <a:schemeClr val="bg2">
                <a:alpha val="50000"/>
              </a:schemeClr>
            </a:outerShdw>
          </a:effectLst>
        </p:spPr>
        <p:txBody>
          <a:bodyPr/>
          <a:lstStyle/>
          <a:p>
            <a:pPr>
              <a:defRPr/>
            </a:pPr>
            <a:endParaRPr lang="ru-RU"/>
          </a:p>
        </p:txBody>
      </p:sp>
      <p:sp>
        <p:nvSpPr>
          <p:cNvPr id="29702" name="Line 6"/>
          <p:cNvSpPr>
            <a:spLocks noChangeShapeType="1"/>
          </p:cNvSpPr>
          <p:nvPr/>
        </p:nvSpPr>
        <p:spPr bwMode="auto">
          <a:xfrm>
            <a:off x="2268538" y="3789363"/>
            <a:ext cx="5975350" cy="0"/>
          </a:xfrm>
          <a:prstGeom prst="line">
            <a:avLst/>
          </a:prstGeom>
          <a:noFill/>
          <a:ln w="76200" cmpd="tri">
            <a:solidFill>
              <a:schemeClr val="accent1"/>
            </a:solidFill>
            <a:round/>
            <a:headEnd/>
            <a:tailEnd/>
          </a:ln>
          <a:effectLst>
            <a:outerShdw dist="107763" dir="13500000" algn="ctr" rotWithShape="0">
              <a:schemeClr val="bg2">
                <a:alpha val="50000"/>
              </a:schemeClr>
            </a:outerShdw>
          </a:effectLst>
        </p:spPr>
        <p:txBody>
          <a:bodyPr/>
          <a:lstStyle/>
          <a:p>
            <a:pPr>
              <a:defRPr/>
            </a:pPr>
            <a:endParaRPr lang="ru-RU"/>
          </a:p>
        </p:txBody>
      </p:sp>
    </p:spTree>
    <p:extLst>
      <p:ext uri="{BB962C8B-B14F-4D97-AF65-F5344CB8AC3E}">
        <p14:creationId xmlns:p14="http://schemas.microsoft.com/office/powerpoint/2010/main" val="2758603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611188" y="333375"/>
            <a:ext cx="8532812" cy="461665"/>
          </a:xfrm>
          <a:prstGeom prst="rect">
            <a:avLst/>
          </a:prstGeom>
          <a:noFill/>
          <a:ln w="9525">
            <a:noFill/>
            <a:miter lim="800000"/>
            <a:headEnd/>
            <a:tailEnd/>
          </a:ln>
          <a:effectLst/>
        </p:spPr>
        <p:txBody>
          <a:bodyPr>
            <a:spAutoFit/>
          </a:bodyPr>
          <a:lstStyle/>
          <a:p>
            <a:pPr>
              <a:spcBef>
                <a:spcPct val="50000"/>
              </a:spcBef>
              <a:defRPr/>
            </a:pPr>
            <a:r>
              <a:rPr lang="ru-RU" sz="2400" b="1">
                <a:solidFill>
                  <a:srgbClr val="FF0000"/>
                </a:solidFill>
                <a:latin typeface="Times New Roman" panose="02020603050405020304" pitchFamily="18" charset="0"/>
                <a:cs typeface="Times New Roman" panose="02020603050405020304" pitchFamily="18" charset="0"/>
              </a:rPr>
              <a:t>Цикл с постусловием «ДО»</a:t>
            </a:r>
          </a:p>
        </p:txBody>
      </p:sp>
      <p:sp>
        <p:nvSpPr>
          <p:cNvPr id="29699" name="Text Box 5"/>
          <p:cNvSpPr txBox="1">
            <a:spLocks noChangeArrowheads="1"/>
          </p:cNvSpPr>
          <p:nvPr/>
        </p:nvSpPr>
        <p:spPr bwMode="auto">
          <a:xfrm>
            <a:off x="755650" y="1484313"/>
            <a:ext cx="8064500" cy="701675"/>
          </a:xfrm>
          <a:prstGeom prst="rect">
            <a:avLst/>
          </a:prstGeom>
          <a:noFill/>
          <a:ln w="9525">
            <a:noFill/>
            <a:miter lim="800000"/>
            <a:headEnd/>
            <a:tailEnd/>
          </a:ln>
        </p:spPr>
        <p:txBody>
          <a:bodyPr>
            <a:spAutoFit/>
          </a:bodyPr>
          <a:lstStyle/>
          <a:p>
            <a:pPr>
              <a:spcBef>
                <a:spcPct val="50000"/>
              </a:spcBef>
            </a:pPr>
            <a:r>
              <a:rPr lang="ru-RU" sz="2000" b="1" dirty="0">
                <a:latin typeface="Times New Roman" panose="02020603050405020304" pitchFamily="18" charset="0"/>
                <a:cs typeface="Times New Roman" panose="02020603050405020304" pitchFamily="18" charset="0"/>
              </a:rPr>
              <a:t>Выполнять серию команд </a:t>
            </a:r>
            <a:r>
              <a:rPr lang="ru-RU" sz="2000" b="1" dirty="0">
                <a:solidFill>
                  <a:srgbClr val="C00000"/>
                </a:solidFill>
                <a:latin typeface="Times New Roman" panose="02020603050405020304" pitchFamily="18" charset="0"/>
                <a:cs typeface="Times New Roman" panose="02020603050405020304" pitchFamily="18" charset="0"/>
              </a:rPr>
              <a:t>До тех пор</a:t>
            </a:r>
            <a:r>
              <a:rPr lang="ru-RU" sz="2000" b="1" dirty="0">
                <a:latin typeface="Times New Roman" panose="02020603050405020304" pitchFamily="18" charset="0"/>
                <a:cs typeface="Times New Roman" panose="02020603050405020304" pitchFamily="18" charset="0"/>
              </a:rPr>
              <a:t>, когда условие станет истинным</a:t>
            </a:r>
          </a:p>
        </p:txBody>
      </p:sp>
      <p:sp>
        <p:nvSpPr>
          <p:cNvPr id="29700" name="Line 7"/>
          <p:cNvSpPr>
            <a:spLocks noChangeShapeType="1"/>
          </p:cNvSpPr>
          <p:nvPr/>
        </p:nvSpPr>
        <p:spPr bwMode="auto">
          <a:xfrm>
            <a:off x="2339975" y="2565400"/>
            <a:ext cx="0" cy="576263"/>
          </a:xfrm>
          <a:prstGeom prst="line">
            <a:avLst/>
          </a:prstGeom>
          <a:noFill/>
          <a:ln w="9525">
            <a:solidFill>
              <a:schemeClr val="tx1"/>
            </a:solidFill>
            <a:round/>
            <a:headEnd/>
            <a:tailEnd type="triangle" w="med" len="med"/>
          </a:ln>
        </p:spPr>
        <p:txBody>
          <a:bodyPr/>
          <a:lstStyle/>
          <a:p>
            <a:endParaRPr lang="ru-RU"/>
          </a:p>
        </p:txBody>
      </p:sp>
      <p:sp>
        <p:nvSpPr>
          <p:cNvPr id="29701" name="AutoShape 8"/>
          <p:cNvSpPr>
            <a:spLocks noChangeArrowheads="1"/>
          </p:cNvSpPr>
          <p:nvPr/>
        </p:nvSpPr>
        <p:spPr bwMode="auto">
          <a:xfrm>
            <a:off x="1547813" y="3933825"/>
            <a:ext cx="1582737" cy="1368425"/>
          </a:xfrm>
          <a:prstGeom prst="diamond">
            <a:avLst/>
          </a:prstGeom>
          <a:solidFill>
            <a:schemeClr val="bg1"/>
          </a:solidFill>
          <a:ln w="9525">
            <a:solidFill>
              <a:schemeClr val="tx1"/>
            </a:solidFill>
            <a:miter lim="800000"/>
            <a:headEnd/>
            <a:tailEnd/>
          </a:ln>
        </p:spPr>
        <p:txBody>
          <a:bodyPr wrap="none" anchor="ctr"/>
          <a:lstStyle/>
          <a:p>
            <a:endParaRPr lang="ru-RU"/>
          </a:p>
        </p:txBody>
      </p:sp>
      <p:sp>
        <p:nvSpPr>
          <p:cNvPr id="29702" name="Text Box 9"/>
          <p:cNvSpPr txBox="1">
            <a:spLocks noChangeArrowheads="1"/>
          </p:cNvSpPr>
          <p:nvPr/>
        </p:nvSpPr>
        <p:spPr bwMode="auto">
          <a:xfrm>
            <a:off x="1763713" y="4364038"/>
            <a:ext cx="1223962" cy="366712"/>
          </a:xfrm>
          <a:prstGeom prst="rect">
            <a:avLst/>
          </a:prstGeom>
          <a:noFill/>
          <a:ln w="9525">
            <a:noFill/>
            <a:miter lim="800000"/>
            <a:headEnd/>
            <a:tailEnd/>
          </a:ln>
        </p:spPr>
        <p:txBody>
          <a:bodyPr>
            <a:spAutoFit/>
          </a:bodyPr>
          <a:lstStyle/>
          <a:p>
            <a:pPr>
              <a:spcBef>
                <a:spcPct val="50000"/>
              </a:spcBef>
            </a:pPr>
            <a:r>
              <a:rPr lang="ru-RU">
                <a:latin typeface="Times New Roman" panose="02020603050405020304" pitchFamily="18" charset="0"/>
                <a:cs typeface="Times New Roman" panose="02020603050405020304" pitchFamily="18" charset="0"/>
              </a:rPr>
              <a:t>условие</a:t>
            </a:r>
          </a:p>
        </p:txBody>
      </p:sp>
      <p:sp>
        <p:nvSpPr>
          <p:cNvPr id="29703" name="Line 10"/>
          <p:cNvSpPr>
            <a:spLocks noChangeShapeType="1"/>
          </p:cNvSpPr>
          <p:nvPr/>
        </p:nvSpPr>
        <p:spPr bwMode="auto">
          <a:xfrm>
            <a:off x="611188" y="4581525"/>
            <a:ext cx="936625" cy="0"/>
          </a:xfrm>
          <a:prstGeom prst="line">
            <a:avLst/>
          </a:prstGeom>
          <a:noFill/>
          <a:ln w="9525">
            <a:solidFill>
              <a:schemeClr val="tx1"/>
            </a:solidFill>
            <a:round/>
            <a:headEnd/>
            <a:tailEnd/>
          </a:ln>
        </p:spPr>
        <p:txBody>
          <a:bodyPr/>
          <a:lstStyle/>
          <a:p>
            <a:endParaRPr lang="ru-RU"/>
          </a:p>
        </p:txBody>
      </p:sp>
      <p:sp>
        <p:nvSpPr>
          <p:cNvPr id="29704" name="Line 14"/>
          <p:cNvSpPr>
            <a:spLocks noChangeShapeType="1"/>
          </p:cNvSpPr>
          <p:nvPr/>
        </p:nvSpPr>
        <p:spPr bwMode="auto">
          <a:xfrm>
            <a:off x="3132138" y="4581525"/>
            <a:ext cx="720725" cy="0"/>
          </a:xfrm>
          <a:prstGeom prst="line">
            <a:avLst/>
          </a:prstGeom>
          <a:noFill/>
          <a:ln w="9525">
            <a:solidFill>
              <a:schemeClr val="tx1"/>
            </a:solidFill>
            <a:round/>
            <a:headEnd/>
            <a:tailEnd/>
          </a:ln>
        </p:spPr>
        <p:txBody>
          <a:bodyPr/>
          <a:lstStyle/>
          <a:p>
            <a:endParaRPr lang="ru-RU"/>
          </a:p>
        </p:txBody>
      </p:sp>
      <p:sp>
        <p:nvSpPr>
          <p:cNvPr id="29705" name="Text Box 15"/>
          <p:cNvSpPr txBox="1">
            <a:spLocks noChangeArrowheads="1"/>
          </p:cNvSpPr>
          <p:nvPr/>
        </p:nvSpPr>
        <p:spPr bwMode="auto">
          <a:xfrm>
            <a:off x="3203575" y="4149725"/>
            <a:ext cx="863600" cy="366713"/>
          </a:xfrm>
          <a:prstGeom prst="rect">
            <a:avLst/>
          </a:prstGeom>
          <a:noFill/>
          <a:ln w="9525">
            <a:noFill/>
            <a:miter lim="800000"/>
            <a:headEnd/>
            <a:tailEnd/>
          </a:ln>
        </p:spPr>
        <p:txBody>
          <a:bodyPr>
            <a:spAutoFit/>
          </a:bodyPr>
          <a:lstStyle/>
          <a:p>
            <a:pPr>
              <a:spcBef>
                <a:spcPct val="50000"/>
              </a:spcBef>
            </a:pPr>
            <a:r>
              <a:rPr lang="ru-RU">
                <a:latin typeface="Times New Roman" panose="02020603050405020304" pitchFamily="18" charset="0"/>
                <a:cs typeface="Times New Roman" panose="02020603050405020304" pitchFamily="18" charset="0"/>
              </a:rPr>
              <a:t>да</a:t>
            </a:r>
          </a:p>
        </p:txBody>
      </p:sp>
      <p:sp>
        <p:nvSpPr>
          <p:cNvPr id="29706" name="Line 16"/>
          <p:cNvSpPr>
            <a:spLocks noChangeShapeType="1"/>
          </p:cNvSpPr>
          <p:nvPr/>
        </p:nvSpPr>
        <p:spPr bwMode="auto">
          <a:xfrm>
            <a:off x="3851275" y="4581525"/>
            <a:ext cx="0" cy="1008063"/>
          </a:xfrm>
          <a:prstGeom prst="line">
            <a:avLst/>
          </a:prstGeom>
          <a:noFill/>
          <a:ln w="9525">
            <a:solidFill>
              <a:schemeClr val="tx1"/>
            </a:solidFill>
            <a:round/>
            <a:headEnd/>
            <a:tailEnd/>
          </a:ln>
        </p:spPr>
        <p:txBody>
          <a:bodyPr/>
          <a:lstStyle/>
          <a:p>
            <a:endParaRPr lang="ru-RU"/>
          </a:p>
        </p:txBody>
      </p:sp>
      <p:sp>
        <p:nvSpPr>
          <p:cNvPr id="29707" name="Text Box 17"/>
          <p:cNvSpPr txBox="1">
            <a:spLocks noChangeArrowheads="1"/>
          </p:cNvSpPr>
          <p:nvPr/>
        </p:nvSpPr>
        <p:spPr bwMode="auto">
          <a:xfrm>
            <a:off x="1547813" y="3141663"/>
            <a:ext cx="1728787" cy="376237"/>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ru-RU">
                <a:latin typeface="Times New Roman" panose="02020603050405020304" pitchFamily="18" charset="0"/>
                <a:cs typeface="Times New Roman" panose="02020603050405020304" pitchFamily="18" charset="0"/>
              </a:rPr>
              <a:t>команда</a:t>
            </a:r>
          </a:p>
        </p:txBody>
      </p:sp>
      <p:sp>
        <p:nvSpPr>
          <p:cNvPr id="29708" name="Text Box 22"/>
          <p:cNvSpPr txBox="1">
            <a:spLocks noChangeArrowheads="1"/>
          </p:cNvSpPr>
          <p:nvPr/>
        </p:nvSpPr>
        <p:spPr bwMode="auto">
          <a:xfrm>
            <a:off x="684213" y="4221163"/>
            <a:ext cx="792162" cy="366712"/>
          </a:xfrm>
          <a:prstGeom prst="rect">
            <a:avLst/>
          </a:prstGeom>
          <a:noFill/>
          <a:ln w="9525">
            <a:noFill/>
            <a:miter lim="800000"/>
            <a:headEnd/>
            <a:tailEnd/>
          </a:ln>
        </p:spPr>
        <p:txBody>
          <a:bodyPr>
            <a:spAutoFit/>
          </a:bodyPr>
          <a:lstStyle/>
          <a:p>
            <a:pPr>
              <a:spcBef>
                <a:spcPct val="50000"/>
              </a:spcBef>
            </a:pPr>
            <a:r>
              <a:rPr lang="ru-RU" dirty="0">
                <a:latin typeface="Times New Roman" panose="02020603050405020304" pitchFamily="18" charset="0"/>
                <a:cs typeface="Times New Roman" panose="02020603050405020304" pitchFamily="18" charset="0"/>
              </a:rPr>
              <a:t>нет</a:t>
            </a:r>
          </a:p>
        </p:txBody>
      </p:sp>
      <p:sp>
        <p:nvSpPr>
          <p:cNvPr id="29709" name="Line 23"/>
          <p:cNvSpPr>
            <a:spLocks noChangeShapeType="1"/>
          </p:cNvSpPr>
          <p:nvPr/>
        </p:nvSpPr>
        <p:spPr bwMode="auto">
          <a:xfrm>
            <a:off x="2339975" y="3500438"/>
            <a:ext cx="0" cy="433387"/>
          </a:xfrm>
          <a:prstGeom prst="line">
            <a:avLst/>
          </a:prstGeom>
          <a:noFill/>
          <a:ln w="9525">
            <a:solidFill>
              <a:schemeClr val="tx1"/>
            </a:solidFill>
            <a:round/>
            <a:headEnd/>
            <a:tailEnd type="triangle" w="med" len="med"/>
          </a:ln>
        </p:spPr>
        <p:txBody>
          <a:bodyPr/>
          <a:lstStyle/>
          <a:p>
            <a:endParaRPr lang="ru-RU">
              <a:latin typeface="Times New Roman" panose="02020603050405020304" pitchFamily="18" charset="0"/>
              <a:cs typeface="Times New Roman" panose="02020603050405020304" pitchFamily="18" charset="0"/>
            </a:endParaRPr>
          </a:p>
        </p:txBody>
      </p:sp>
      <p:sp>
        <p:nvSpPr>
          <p:cNvPr id="29710" name="Line 24"/>
          <p:cNvSpPr>
            <a:spLocks noChangeShapeType="1"/>
          </p:cNvSpPr>
          <p:nvPr/>
        </p:nvSpPr>
        <p:spPr bwMode="auto">
          <a:xfrm flipV="1">
            <a:off x="611188" y="2781300"/>
            <a:ext cx="0" cy="1800225"/>
          </a:xfrm>
          <a:prstGeom prst="line">
            <a:avLst/>
          </a:prstGeom>
          <a:noFill/>
          <a:ln w="9525">
            <a:solidFill>
              <a:schemeClr val="tx1"/>
            </a:solidFill>
            <a:round/>
            <a:headEnd/>
            <a:tailEnd/>
          </a:ln>
        </p:spPr>
        <p:txBody>
          <a:bodyPr/>
          <a:lstStyle/>
          <a:p>
            <a:endParaRPr lang="ru-RU"/>
          </a:p>
        </p:txBody>
      </p:sp>
      <p:sp>
        <p:nvSpPr>
          <p:cNvPr id="29711" name="Line 25"/>
          <p:cNvSpPr>
            <a:spLocks noChangeShapeType="1"/>
          </p:cNvSpPr>
          <p:nvPr/>
        </p:nvSpPr>
        <p:spPr bwMode="auto">
          <a:xfrm>
            <a:off x="611188" y="2781300"/>
            <a:ext cx="1728787" cy="0"/>
          </a:xfrm>
          <a:prstGeom prst="line">
            <a:avLst/>
          </a:prstGeom>
          <a:noFill/>
          <a:ln w="9525">
            <a:solidFill>
              <a:schemeClr val="tx1"/>
            </a:solidFill>
            <a:round/>
            <a:headEnd/>
            <a:tailEnd type="triangle" w="med" len="med"/>
          </a:ln>
        </p:spPr>
        <p:txBody>
          <a:bodyPr/>
          <a:lstStyle/>
          <a:p>
            <a:endParaRPr lang="ru-RU"/>
          </a:p>
        </p:txBody>
      </p:sp>
      <p:sp>
        <p:nvSpPr>
          <p:cNvPr id="29712" name="Line 26"/>
          <p:cNvSpPr>
            <a:spLocks noChangeShapeType="1"/>
          </p:cNvSpPr>
          <p:nvPr/>
        </p:nvSpPr>
        <p:spPr bwMode="auto">
          <a:xfrm flipH="1">
            <a:off x="2339975" y="5589588"/>
            <a:ext cx="1511300" cy="0"/>
          </a:xfrm>
          <a:prstGeom prst="line">
            <a:avLst/>
          </a:prstGeom>
          <a:noFill/>
          <a:ln w="9525">
            <a:solidFill>
              <a:schemeClr val="tx1"/>
            </a:solidFill>
            <a:round/>
            <a:headEnd/>
            <a:tailEnd/>
          </a:ln>
        </p:spPr>
        <p:txBody>
          <a:bodyPr/>
          <a:lstStyle/>
          <a:p>
            <a:endParaRPr lang="ru-RU"/>
          </a:p>
        </p:txBody>
      </p:sp>
      <p:sp>
        <p:nvSpPr>
          <p:cNvPr id="29713" name="Line 27"/>
          <p:cNvSpPr>
            <a:spLocks noChangeShapeType="1"/>
          </p:cNvSpPr>
          <p:nvPr/>
        </p:nvSpPr>
        <p:spPr bwMode="auto">
          <a:xfrm>
            <a:off x="2339975" y="5589588"/>
            <a:ext cx="0" cy="647700"/>
          </a:xfrm>
          <a:prstGeom prst="line">
            <a:avLst/>
          </a:prstGeom>
          <a:noFill/>
          <a:ln w="9525">
            <a:solidFill>
              <a:schemeClr val="tx1"/>
            </a:solidFill>
            <a:round/>
            <a:headEnd/>
            <a:tailEnd type="triangle" w="med" len="med"/>
          </a:ln>
        </p:spPr>
        <p:txBody>
          <a:bodyPr/>
          <a:lstStyle/>
          <a:p>
            <a:endParaRPr lang="ru-RU"/>
          </a:p>
        </p:txBody>
      </p:sp>
      <p:sp>
        <p:nvSpPr>
          <p:cNvPr id="29714" name="Text Box 28"/>
          <p:cNvSpPr txBox="1">
            <a:spLocks noChangeArrowheads="1"/>
          </p:cNvSpPr>
          <p:nvPr/>
        </p:nvSpPr>
        <p:spPr bwMode="auto">
          <a:xfrm>
            <a:off x="4932363" y="2636838"/>
            <a:ext cx="3887787" cy="2027237"/>
          </a:xfrm>
          <a:prstGeom prst="rect">
            <a:avLst/>
          </a:prstGeom>
          <a:noFill/>
          <a:ln w="9525">
            <a:solidFill>
              <a:srgbClr val="FF0000"/>
            </a:solidFill>
            <a:miter lim="800000"/>
            <a:headEnd/>
            <a:tailEnd/>
          </a:ln>
        </p:spPr>
        <p:txBody>
          <a:bodyPr>
            <a:spAutoFit/>
          </a:bodyPr>
          <a:lstStyle/>
          <a:p>
            <a:pPr marL="457200" indent="-457200" algn="ctr">
              <a:spcBef>
                <a:spcPct val="50000"/>
              </a:spcBef>
            </a:pPr>
            <a:r>
              <a:rPr lang="ru-RU" b="1" dirty="0">
                <a:latin typeface="Times New Roman" panose="02020603050405020304" pitchFamily="18" charset="0"/>
                <a:cs typeface="Times New Roman" panose="02020603050405020304" pitchFamily="18" charset="0"/>
              </a:rPr>
              <a:t>Пример:</a:t>
            </a:r>
            <a:r>
              <a:rPr lang="ru-RU" dirty="0">
                <a:latin typeface="Times New Roman" panose="02020603050405020304" pitchFamily="18" charset="0"/>
                <a:cs typeface="Times New Roman" panose="02020603050405020304" pitchFamily="18" charset="0"/>
              </a:rPr>
              <a:t> </a:t>
            </a:r>
          </a:p>
          <a:p>
            <a:pPr marL="457200" indent="-457200">
              <a:spcBef>
                <a:spcPct val="50000"/>
              </a:spcBef>
              <a:buFontTx/>
              <a:buAutoNum type="arabicPeriod"/>
            </a:pPr>
            <a:r>
              <a:rPr lang="ru-RU" dirty="0">
                <a:latin typeface="Times New Roman" panose="02020603050405020304" pitchFamily="18" charset="0"/>
                <a:cs typeface="Times New Roman" panose="02020603050405020304" pitchFamily="18" charset="0"/>
              </a:rPr>
              <a:t>Фотографировать</a:t>
            </a:r>
          </a:p>
          <a:p>
            <a:pPr marL="457200" indent="-457200">
              <a:spcBef>
                <a:spcPct val="50000"/>
              </a:spcBef>
              <a:buFontTx/>
              <a:buAutoNum type="arabicPeriod"/>
            </a:pPr>
            <a:r>
              <a:rPr lang="ru-RU" dirty="0">
                <a:latin typeface="Times New Roman" panose="02020603050405020304" pitchFamily="18" charset="0"/>
                <a:cs typeface="Times New Roman" panose="02020603050405020304" pitchFamily="18" charset="0"/>
              </a:rPr>
              <a:t>Если кадры закончились</a:t>
            </a:r>
          </a:p>
          <a:p>
            <a:pPr marL="457200" indent="-457200">
              <a:spcBef>
                <a:spcPct val="50000"/>
              </a:spcBef>
              <a:buFontTx/>
              <a:buAutoNum type="arabicPeriod"/>
            </a:pPr>
            <a:r>
              <a:rPr lang="ru-RU" dirty="0">
                <a:latin typeface="Times New Roman" panose="02020603050405020304" pitchFamily="18" charset="0"/>
                <a:cs typeface="Times New Roman" panose="02020603050405020304" pitchFamily="18" charset="0"/>
              </a:rPr>
              <a:t>Да. Распечатать.</a:t>
            </a:r>
          </a:p>
          <a:p>
            <a:pPr marL="457200" indent="-457200">
              <a:spcBef>
                <a:spcPct val="50000"/>
              </a:spcBef>
              <a:buFontTx/>
              <a:buAutoNum type="arabicPeriod"/>
            </a:pPr>
            <a:r>
              <a:rPr lang="ru-RU" dirty="0">
                <a:latin typeface="Times New Roman" panose="02020603050405020304" pitchFamily="18" charset="0"/>
                <a:cs typeface="Times New Roman" panose="02020603050405020304" pitchFamily="18" charset="0"/>
              </a:rPr>
              <a:t>Нет. Повторить действия.</a:t>
            </a:r>
          </a:p>
        </p:txBody>
      </p:sp>
    </p:spTree>
    <p:extLst>
      <p:ext uri="{BB962C8B-B14F-4D97-AF65-F5344CB8AC3E}">
        <p14:creationId xmlns:p14="http://schemas.microsoft.com/office/powerpoint/2010/main" val="692044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333375"/>
            <a:ext cx="8532812" cy="461665"/>
          </a:xfrm>
          <a:prstGeom prst="rect">
            <a:avLst/>
          </a:prstGeom>
          <a:noFill/>
          <a:ln w="9525">
            <a:noFill/>
            <a:miter lim="800000"/>
            <a:headEnd/>
            <a:tailEnd/>
          </a:ln>
          <a:effectLst/>
        </p:spPr>
        <p:txBody>
          <a:bodyPr>
            <a:spAutoFit/>
          </a:bodyPr>
          <a:lstStyle/>
          <a:p>
            <a:pPr>
              <a:spcBef>
                <a:spcPct val="50000"/>
              </a:spcBef>
              <a:defRPr/>
            </a:pPr>
            <a:r>
              <a:rPr lang="ru-RU" sz="2400" b="1" dirty="0">
                <a:solidFill>
                  <a:srgbClr val="FF0000"/>
                </a:solidFill>
                <a:latin typeface="Times New Roman" panose="02020603050405020304" pitchFamily="18" charset="0"/>
                <a:cs typeface="Times New Roman" panose="02020603050405020304" pitchFamily="18" charset="0"/>
              </a:rPr>
              <a:t>Цикл с параметром (со счетчиком)</a:t>
            </a:r>
          </a:p>
        </p:txBody>
      </p:sp>
      <p:pic>
        <p:nvPicPr>
          <p:cNvPr id="14338" name="Picture 2" descr="cik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932" y="1317820"/>
            <a:ext cx="5268914" cy="153511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4"/>
          <a:srcRect l="29020" t="23388" r="46914" b="31790"/>
          <a:stretch/>
        </p:blipFill>
        <p:spPr>
          <a:xfrm>
            <a:off x="4427984" y="3032908"/>
            <a:ext cx="3528392" cy="3694548"/>
          </a:xfrm>
          <a:prstGeom prst="rect">
            <a:avLst/>
          </a:prstGeom>
        </p:spPr>
      </p:pic>
      <p:pic>
        <p:nvPicPr>
          <p:cNvPr id="14340" name="Picture 4" descr="https://cf.ppt-online.org/files/slide/g/GFC0wS7kBIQafbhTxJsrt1OyNLHuY9ozdmcDnA/slide-36.jpg"/>
          <p:cNvPicPr>
            <a:picLocks noChangeAspect="1" noChangeArrowheads="1"/>
          </p:cNvPicPr>
          <p:nvPr/>
        </p:nvPicPr>
        <p:blipFill rotWithShape="1">
          <a:blip r:embed="rId5">
            <a:extLst>
              <a:ext uri="{28A0092B-C50C-407E-A947-70E740481C1C}">
                <a14:useLocalDpi xmlns:a14="http://schemas.microsoft.com/office/drawing/2010/main" val="0"/>
              </a:ext>
            </a:extLst>
          </a:blip>
          <a:srcRect l="68230" t="23908" r="5689" b="34942"/>
          <a:stretch/>
        </p:blipFill>
        <p:spPr bwMode="auto">
          <a:xfrm>
            <a:off x="323527" y="1701018"/>
            <a:ext cx="3472823" cy="410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701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ds02.infourok.ru/uploads/ex/0f2b/0002591a-42401df3/img7.jpg"/>
          <p:cNvPicPr>
            <a:picLocks noChangeAspect="1" noChangeArrowheads="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l="40550" t="23918" r="22438" b="8883"/>
          <a:stretch/>
        </p:blipFill>
        <p:spPr bwMode="auto">
          <a:xfrm>
            <a:off x="4427984" y="368660"/>
            <a:ext cx="3980173" cy="54198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ds02.infourok.ru/uploads/ex/0f2b/0002591a-42401df3/img7.jpg"/>
          <p:cNvPicPr>
            <a:picLocks noChangeAspect="1" noChangeArrowheads="1"/>
          </p:cNvPicPr>
          <p:nvPr/>
        </p:nvPicPr>
        <p:blipFill rotWithShape="1">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t="23919" r="70789" b="10952"/>
          <a:stretch/>
        </p:blipFill>
        <p:spPr bwMode="auto">
          <a:xfrm>
            <a:off x="179512" y="188640"/>
            <a:ext cx="3456384" cy="57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31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476672"/>
            <a:ext cx="4500271" cy="461665"/>
          </a:xfrm>
          <a:prstGeom prst="rect">
            <a:avLst/>
          </a:prstGeom>
        </p:spPr>
        <p:txBody>
          <a:bodyPr wrap="none">
            <a:spAutoFit/>
          </a:bodyPr>
          <a:lstStyle/>
          <a:p>
            <a:r>
              <a:rPr lang="ru-RU" sz="2400" b="1" dirty="0">
                <a:latin typeface="Times New Roman" panose="02020603050405020304" pitchFamily="18" charset="0"/>
                <a:cs typeface="Times New Roman" panose="02020603050405020304" pitchFamily="18" charset="0"/>
              </a:rPr>
              <a:t>Комбинации базовых структур</a:t>
            </a:r>
            <a:endParaRPr lang="ru-RU" sz="2400" b="1" i="0" dirty="0">
              <a:effectLst/>
              <a:latin typeface="Times New Roman" panose="02020603050405020304" pitchFamily="18" charset="0"/>
              <a:cs typeface="Times New Roman" panose="02020603050405020304" pitchFamily="18" charset="0"/>
            </a:endParaRPr>
          </a:p>
        </p:txBody>
      </p:sp>
      <p:pic>
        <p:nvPicPr>
          <p:cNvPr id="1026"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b="37001"/>
          <a:stretch/>
        </p:blipFill>
        <p:spPr bwMode="auto">
          <a:xfrm>
            <a:off x="1979712" y="938337"/>
            <a:ext cx="5760640" cy="545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31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1606" y="43678"/>
            <a:ext cx="7072770" cy="461665"/>
          </a:xfrm>
          <a:prstGeom prst="rect">
            <a:avLst/>
          </a:prstGeom>
        </p:spPr>
        <p:txBody>
          <a:bodyPr wrap="none">
            <a:spAutoFit/>
          </a:bodyPr>
          <a:lstStyle/>
          <a:p>
            <a:pPr algn="ctr"/>
            <a:r>
              <a:rPr lang="ru-RU" sz="2400" b="1" dirty="0">
                <a:solidFill>
                  <a:srgbClr val="202122"/>
                </a:solidFill>
                <a:latin typeface="Times New Roman" panose="02020603050405020304" pitchFamily="18" charset="0"/>
                <a:cs typeface="Times New Roman" panose="02020603050405020304" pitchFamily="18" charset="0"/>
              </a:rPr>
              <a:t>Схематическая форма представления алгоритма</a:t>
            </a:r>
            <a:r>
              <a:rPr lang="ru-RU" sz="2400" dirty="0">
                <a:solidFill>
                  <a:srgbClr val="202122"/>
                </a:solidFill>
                <a:latin typeface="Times New Roman" panose="02020603050405020304" pitchFamily="18" charset="0"/>
                <a:cs typeface="Times New Roman" panose="02020603050405020304" pitchFamily="18" charset="0"/>
              </a:rPr>
              <a:t> </a:t>
            </a:r>
            <a:endParaRPr lang="ru-RU" sz="2400" dirty="0"/>
          </a:p>
        </p:txBody>
      </p:sp>
      <p:sp>
        <p:nvSpPr>
          <p:cNvPr id="3" name="Прямоугольник 2"/>
          <p:cNvSpPr/>
          <p:nvPr/>
        </p:nvSpPr>
        <p:spPr>
          <a:xfrm>
            <a:off x="3538581" y="692696"/>
            <a:ext cx="1958228" cy="400110"/>
          </a:xfrm>
          <a:prstGeom prst="rect">
            <a:avLst/>
          </a:prstGeom>
        </p:spPr>
        <p:txBody>
          <a:bodyPr wrap="none">
            <a:spAutoFit/>
          </a:bodyPr>
          <a:lstStyle/>
          <a:p>
            <a:r>
              <a:rPr lang="ru-RU" sz="2000" dirty="0">
                <a:solidFill>
                  <a:srgbClr val="0B0080"/>
                </a:solidFill>
                <a:latin typeface="Times New Roman" panose="02020603050405020304" pitchFamily="18" charset="0"/>
                <a:cs typeface="Times New Roman" panose="02020603050405020304" pitchFamily="18" charset="0"/>
              </a:rPr>
              <a:t>ДРАКОН-схемы</a:t>
            </a:r>
            <a:endParaRPr lang="ru-RU" sz="2000" dirty="0"/>
          </a:p>
        </p:txBody>
      </p:sp>
      <p:sp>
        <p:nvSpPr>
          <p:cNvPr id="4" name="Прямоугольник 3"/>
          <p:cNvSpPr/>
          <p:nvPr/>
        </p:nvSpPr>
        <p:spPr>
          <a:xfrm>
            <a:off x="467544" y="1412776"/>
            <a:ext cx="8352928"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400" b="1" dirty="0">
                <a:solidFill>
                  <a:schemeClr val="tx1"/>
                </a:solidFill>
                <a:latin typeface="Times New Roman" panose="02020603050405020304" pitchFamily="18" charset="0"/>
                <a:cs typeface="Times New Roman" panose="02020603050405020304" pitchFamily="18" charset="0"/>
              </a:rPr>
              <a:t>Дружелюбный русский алгоритмический язык, который обеспечивает наглядность</a:t>
            </a:r>
            <a:r>
              <a:rPr lang="ru-RU" sz="2400" dirty="0">
                <a:solidFill>
                  <a:schemeClr val="tx1"/>
                </a:solidFill>
                <a:latin typeface="Times New Roman" panose="02020603050405020304" pitchFamily="18" charset="0"/>
                <a:cs typeface="Times New Roman" panose="02020603050405020304" pitchFamily="18" charset="0"/>
              </a:rPr>
              <a:t> (сокр. ДРАКОН) —визуальный алгоритмический язык программирования и моделирования</a:t>
            </a:r>
          </a:p>
        </p:txBody>
      </p:sp>
      <p:sp>
        <p:nvSpPr>
          <p:cNvPr id="5" name="TextBox 4"/>
          <p:cNvSpPr txBox="1"/>
          <p:nvPr/>
        </p:nvSpPr>
        <p:spPr>
          <a:xfrm>
            <a:off x="2195736" y="3818500"/>
            <a:ext cx="4896544" cy="523220"/>
          </a:xfrm>
          <a:prstGeom prst="rect">
            <a:avLst/>
          </a:prstGeom>
          <a:noFill/>
          <a:ln>
            <a:solidFill>
              <a:srgbClr val="C00000"/>
            </a:solidFill>
          </a:ln>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Посмотрел  - и сразу понял!</a:t>
            </a:r>
          </a:p>
        </p:txBody>
      </p:sp>
      <p:sp>
        <p:nvSpPr>
          <p:cNvPr id="6" name="Прямоугольник 5"/>
          <p:cNvSpPr/>
          <p:nvPr/>
        </p:nvSpPr>
        <p:spPr>
          <a:xfrm>
            <a:off x="467544" y="5445224"/>
            <a:ext cx="849694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400" dirty="0">
                <a:latin typeface="Times New Roman" panose="02020603050405020304" pitchFamily="18" charset="0"/>
                <a:cs typeface="Times New Roman" panose="02020603050405020304" pitchFamily="18" charset="0"/>
              </a:rPr>
              <a:t>Язык построен за счёт формализации и </a:t>
            </a:r>
            <a:r>
              <a:rPr lang="ru-RU" sz="2400" dirty="0" err="1">
                <a:latin typeface="Times New Roman" panose="02020603050405020304" pitchFamily="18" charset="0"/>
                <a:cs typeface="Times New Roman" panose="02020603050405020304" pitchFamily="18" charset="0"/>
              </a:rPr>
              <a:t>эргономизации</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блок-схем алгоритмов</a:t>
            </a:r>
          </a:p>
        </p:txBody>
      </p:sp>
    </p:spTree>
    <p:extLst>
      <p:ext uri="{BB962C8B-B14F-4D97-AF65-F5344CB8AC3E}">
        <p14:creationId xmlns:p14="http://schemas.microsoft.com/office/powerpoint/2010/main" val="540488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3923" y="84844"/>
            <a:ext cx="7416824" cy="523220"/>
          </a:xfrm>
          <a:prstGeom prst="rect">
            <a:avLst/>
          </a:prstGeom>
        </p:spPr>
        <p:txBody>
          <a:bodyPr wrap="square">
            <a:spAutoFit/>
          </a:bodyPr>
          <a:lstStyle/>
          <a:p>
            <a:pPr algn="ctr"/>
            <a:r>
              <a:rPr lang="ru-RU" sz="2800" b="1" dirty="0">
                <a:solidFill>
                  <a:srgbClr val="000000"/>
                </a:solidFill>
                <a:latin typeface="Times New Roman" panose="02020603050405020304" pitchFamily="18" charset="0"/>
                <a:cs typeface="Times New Roman" panose="02020603050405020304" pitchFamily="18" charset="0"/>
              </a:rPr>
              <a:t>Медицинские алгоритмы скорой помощи</a:t>
            </a:r>
            <a:endParaRPr lang="ru-RU" sz="2800" b="1" i="0" dirty="0">
              <a:solidFill>
                <a:srgbClr val="000000"/>
              </a:solidFill>
              <a:effectLst/>
              <a:latin typeface="Times New Roman" panose="02020603050405020304" pitchFamily="18" charset="0"/>
              <a:cs typeface="Times New Roman" panose="02020603050405020304" pitchFamily="18" charset="0"/>
            </a:endParaRPr>
          </a:p>
        </p:txBody>
      </p:sp>
      <p:pic>
        <p:nvPicPr>
          <p:cNvPr id="18436" name="Picture 4" descr="https://upload.wikimedia.org/wikipedia/commons/thumb/9/9a/%D0%A5%D0%B8%D0%BC%D0%B8%D1%87%D0%B5%D1%81%D0%BA%D0%B8%D0%B9_%D0%BE%D0%B6%D0%BE%D0%B3_%D0%B3%D0%BB%D0%B0%D0%B7%D0%B0.png/800px-%D0%A5%D0%B8%D0%BC%D0%B8%D1%87%D0%B5%D1%81%D0%BA%D0%B8%D0%B9_%D0%BE%D0%B6%D0%BE%D0%B3_%D0%B3%D0%BB%D0%B0%D0%B7%D0%B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74" y="671601"/>
            <a:ext cx="8728606" cy="61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356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0" y="332656"/>
            <a:ext cx="8208913"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400" b="1" dirty="0">
                <a:latin typeface="Times New Roman" panose="02020603050405020304" pitchFamily="18" charset="0"/>
                <a:cs typeface="Times New Roman" panose="02020603050405020304" pitchFamily="18" charset="0"/>
              </a:rPr>
              <a:t>Диаграмма </a:t>
            </a:r>
            <a:r>
              <a:rPr lang="ru-RU" sz="2400" b="1" dirty="0" err="1">
                <a:latin typeface="Times New Roman" panose="02020603050405020304" pitchFamily="18" charset="0"/>
                <a:cs typeface="Times New Roman" panose="02020603050405020304" pitchFamily="18" charset="0"/>
              </a:rPr>
              <a:t>Насси</a:t>
            </a:r>
            <a:r>
              <a:rPr lang="ru-RU" sz="2400" b="1" dirty="0">
                <a:latin typeface="Times New Roman" panose="02020603050405020304" pitchFamily="18" charset="0"/>
                <a:cs typeface="Times New Roman" panose="02020603050405020304" pitchFamily="18" charset="0"/>
              </a:rPr>
              <a:t> — </a:t>
            </a:r>
            <a:r>
              <a:rPr lang="ru-RU" sz="2400" b="1" dirty="0" err="1">
                <a:latin typeface="Times New Roman" panose="02020603050405020304" pitchFamily="18" charset="0"/>
                <a:cs typeface="Times New Roman" panose="02020603050405020304" pitchFamily="18" charset="0"/>
              </a:rPr>
              <a:t>Шнейдермана</a:t>
            </a:r>
            <a:r>
              <a:rPr lang="ru-RU" sz="2400" dirty="0">
                <a:latin typeface="Times New Roman" panose="02020603050405020304" pitchFamily="18" charset="0"/>
                <a:cs typeface="Times New Roman" panose="02020603050405020304" pitchFamily="18" charset="0"/>
              </a:rPr>
              <a:t>  — это графический способ представления структурированных алгоритмов и программ, разработанный в 1972 году американскими аспирантами Беном </a:t>
            </a:r>
            <a:r>
              <a:rPr lang="ru-RU" sz="2400" dirty="0" err="1">
                <a:latin typeface="Times New Roman" panose="02020603050405020304" pitchFamily="18" charset="0"/>
                <a:cs typeface="Times New Roman" panose="02020603050405020304" pitchFamily="18" charset="0"/>
              </a:rPr>
              <a:t>Шнейдерманом</a:t>
            </a:r>
            <a:r>
              <a:rPr lang="ru-RU" sz="2400" dirty="0">
                <a:latin typeface="Times New Roman" panose="02020603050405020304" pitchFamily="18" charset="0"/>
                <a:cs typeface="Times New Roman" panose="02020603050405020304" pitchFamily="18" charset="0"/>
              </a:rPr>
              <a:t> и Айзеком </a:t>
            </a:r>
            <a:r>
              <a:rPr lang="ru-RU" sz="2400" dirty="0" err="1">
                <a:latin typeface="Times New Roman" panose="02020603050405020304" pitchFamily="18" charset="0"/>
                <a:cs typeface="Times New Roman" panose="02020603050405020304" pitchFamily="18" charset="0"/>
              </a:rPr>
              <a:t>Насси</a:t>
            </a:r>
            <a:r>
              <a:rPr lang="ru-RU" sz="2400" dirty="0">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rotWithShape="1">
          <a:blip r:embed="rId3"/>
          <a:srcRect l="17713" t="54202" r="59450" b="30390"/>
          <a:stretch/>
        </p:blipFill>
        <p:spPr>
          <a:xfrm>
            <a:off x="1701500" y="3789040"/>
            <a:ext cx="6834205" cy="2592288"/>
          </a:xfrm>
          <a:prstGeom prst="rect">
            <a:avLst/>
          </a:prstGeom>
        </p:spPr>
      </p:pic>
      <p:sp>
        <p:nvSpPr>
          <p:cNvPr id="6" name="TextBox 5"/>
          <p:cNvSpPr txBox="1"/>
          <p:nvPr/>
        </p:nvSpPr>
        <p:spPr>
          <a:xfrm>
            <a:off x="2516559" y="2848825"/>
            <a:ext cx="4032448" cy="461665"/>
          </a:xfrm>
          <a:prstGeom prst="rect">
            <a:avLst/>
          </a:prstGeom>
          <a:noFill/>
          <a:ln>
            <a:solidFill>
              <a:srgbClr val="C00000"/>
            </a:solidFill>
          </a:ln>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Стрелки НЕ нужны!</a:t>
            </a:r>
          </a:p>
        </p:txBody>
      </p:sp>
    </p:spTree>
    <p:extLst>
      <p:ext uri="{BB962C8B-B14F-4D97-AF65-F5344CB8AC3E}">
        <p14:creationId xmlns:p14="http://schemas.microsoft.com/office/powerpoint/2010/main" val="1334771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tudfile.net/html/2706/58/html_Vj770xkkt5.4hIv/img-UFOf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764704"/>
            <a:ext cx="705620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038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411413" y="2967337"/>
            <a:ext cx="5832475" cy="461665"/>
          </a:xfrm>
          <a:prstGeom prst="rect">
            <a:avLst/>
          </a:prstGeom>
          <a:noFill/>
          <a:ln w="9525">
            <a:noFill/>
            <a:miter lim="800000"/>
            <a:headEnd/>
            <a:tailEnd/>
          </a:ln>
          <a:effectLst/>
        </p:spPr>
        <p:txBody>
          <a:bodyPr>
            <a:spAutoFit/>
          </a:bodyPr>
          <a:lstStyle/>
          <a:p>
            <a:pPr algn="ctr">
              <a:spcBef>
                <a:spcPct val="50000"/>
              </a:spcBef>
              <a:defRPr/>
            </a:pPr>
            <a:r>
              <a:rPr lang="ru-RU" sz="24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 Роль алгоритмов в жизни человека</a:t>
            </a:r>
          </a:p>
        </p:txBody>
      </p:sp>
      <p:sp>
        <p:nvSpPr>
          <p:cNvPr id="32771" name="Line 3"/>
          <p:cNvSpPr>
            <a:spLocks noChangeShapeType="1"/>
          </p:cNvSpPr>
          <p:nvPr/>
        </p:nvSpPr>
        <p:spPr bwMode="auto">
          <a:xfrm>
            <a:off x="2555875" y="1773238"/>
            <a:ext cx="0" cy="2376487"/>
          </a:xfrm>
          <a:prstGeom prst="line">
            <a:avLst/>
          </a:prstGeom>
          <a:noFill/>
          <a:ln w="76200" cmpd="tri">
            <a:solidFill>
              <a:schemeClr val="accent1"/>
            </a:solidFill>
            <a:round/>
            <a:headEnd/>
            <a:tailEnd/>
          </a:ln>
          <a:effectLst>
            <a:outerShdw dist="107763" dir="13500000" algn="ctr" rotWithShape="0">
              <a:schemeClr val="bg2">
                <a:alpha val="50000"/>
              </a:schemeClr>
            </a:outerShdw>
          </a:effectLst>
        </p:spPr>
        <p:txBody>
          <a:bodyPr/>
          <a:lstStyle/>
          <a:p>
            <a:pPr>
              <a:defRPr/>
            </a:pPr>
            <a:endParaRPr lang="ru-RU"/>
          </a:p>
        </p:txBody>
      </p:sp>
      <p:sp>
        <p:nvSpPr>
          <p:cNvPr id="32772" name="Line 4"/>
          <p:cNvSpPr>
            <a:spLocks noChangeShapeType="1"/>
          </p:cNvSpPr>
          <p:nvPr/>
        </p:nvSpPr>
        <p:spPr bwMode="auto">
          <a:xfrm>
            <a:off x="2268538" y="3789363"/>
            <a:ext cx="5975350" cy="0"/>
          </a:xfrm>
          <a:prstGeom prst="line">
            <a:avLst/>
          </a:prstGeom>
          <a:noFill/>
          <a:ln w="76200" cmpd="tri">
            <a:solidFill>
              <a:schemeClr val="accent1"/>
            </a:solidFill>
            <a:round/>
            <a:headEnd/>
            <a:tailEnd/>
          </a:ln>
          <a:effectLst>
            <a:outerShdw dist="107763" dir="13500000" algn="ctr" rotWithShape="0">
              <a:schemeClr val="bg2">
                <a:alpha val="50000"/>
              </a:schemeClr>
            </a:outerShdw>
          </a:effectLst>
        </p:spPr>
        <p:txBody>
          <a:bodyPr/>
          <a:lstStyle/>
          <a:p>
            <a:pPr>
              <a:defRPr/>
            </a:pPr>
            <a:endParaRPr lang="ru-RU"/>
          </a:p>
        </p:txBody>
      </p:sp>
    </p:spTree>
    <p:extLst>
      <p:ext uri="{BB962C8B-B14F-4D97-AF65-F5344CB8AC3E}">
        <p14:creationId xmlns:p14="http://schemas.microsoft.com/office/powerpoint/2010/main" val="708412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42493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400" dirty="0">
                <a:latin typeface="Times New Roman" panose="02020603050405020304" pitchFamily="18" charset="0"/>
                <a:cs typeface="Times New Roman" panose="02020603050405020304" pitchFamily="18" charset="0"/>
              </a:rPr>
              <a:t>Цель алгоритма — решить задачу с приемлемой погрешностью или риском. </a:t>
            </a:r>
          </a:p>
        </p:txBody>
      </p:sp>
      <p:sp>
        <p:nvSpPr>
          <p:cNvPr id="3" name="Прямоугольник 2"/>
          <p:cNvSpPr/>
          <p:nvPr/>
        </p:nvSpPr>
        <p:spPr>
          <a:xfrm>
            <a:off x="1907704" y="1700808"/>
            <a:ext cx="5670376" cy="830997"/>
          </a:xfrm>
          <a:prstGeom prst="rect">
            <a:avLst/>
          </a:prstGeom>
          <a:ln>
            <a:solidFill>
              <a:srgbClr val="C00000"/>
            </a:solidFill>
          </a:ln>
        </p:spPr>
        <p:txBody>
          <a:bodyPr wrap="square">
            <a:spAutoFit/>
          </a:bodyPr>
          <a:lstStyle/>
          <a:p>
            <a:pPr algn="ctr"/>
            <a:r>
              <a:rPr lang="ru-RU" sz="2400" dirty="0">
                <a:latin typeface="Times New Roman" panose="02020603050405020304" pitchFamily="18" charset="0"/>
                <a:cs typeface="Times New Roman" panose="02020603050405020304" pitchFamily="18" charset="0"/>
              </a:rPr>
              <a:t>Необходимо тренировать и развивать </a:t>
            </a:r>
            <a:r>
              <a:rPr lang="ru-RU" sz="2400" b="1" dirty="0">
                <a:latin typeface="Times New Roman" panose="02020603050405020304" pitchFamily="18" charset="0"/>
                <a:cs typeface="Times New Roman" panose="02020603050405020304" pitchFamily="18" charset="0"/>
              </a:rPr>
              <a:t>алгоритмическое мышление</a:t>
            </a:r>
          </a:p>
        </p:txBody>
      </p:sp>
      <p:pic>
        <p:nvPicPr>
          <p:cNvPr id="2050" name="Picture 2" descr="https://cf2.ppt-online.org/files2/slide/p/PeS8dFgDB7vo9rhZl4KkGEWXA30yjspwiNLbQYIHVx/slide-8.jpg"/>
          <p:cNvPicPr>
            <a:picLocks noChangeAspect="1" noChangeArrowheads="1"/>
          </p:cNvPicPr>
          <p:nvPr/>
        </p:nvPicPr>
        <p:blipFill rotWithShape="1">
          <a:blip r:embed="rId3">
            <a:extLst>
              <a:ext uri="{28A0092B-C50C-407E-A947-70E740481C1C}">
                <a14:useLocalDpi xmlns:a14="http://schemas.microsoft.com/office/drawing/2010/main" val="0"/>
              </a:ext>
            </a:extLst>
          </a:blip>
          <a:srcRect l="9843" t="27892" r="61365" b="10013"/>
          <a:stretch/>
        </p:blipFill>
        <p:spPr bwMode="auto">
          <a:xfrm>
            <a:off x="503548" y="2924944"/>
            <a:ext cx="2808312" cy="37222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11860" y="2800915"/>
            <a:ext cx="5508612" cy="31700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целеустремленность и сосредоточенность;</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объективность и точность;</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логичность и последовательность в планировании и выполнении своих действий;</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умение четко и лаконично выражать свои мысли;</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правильно ставить задачу и находить окончательные пути ее решения;</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быстро ориентироваться в стремительном потоке информации.</a:t>
            </a:r>
          </a:p>
        </p:txBody>
      </p:sp>
    </p:spTree>
    <p:extLst>
      <p:ext uri="{BB962C8B-B14F-4D97-AF65-F5344CB8AC3E}">
        <p14:creationId xmlns:p14="http://schemas.microsoft.com/office/powerpoint/2010/main" val="289677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6"/>
            <a:ext cx="770485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400" b="1" dirty="0">
                <a:solidFill>
                  <a:schemeClr val="tx1"/>
                </a:solidFill>
                <a:latin typeface="Times New Roman" panose="02020603050405020304" pitchFamily="18" charset="0"/>
                <a:cs typeface="Times New Roman" panose="02020603050405020304" pitchFamily="18" charset="0"/>
              </a:rPr>
              <a:t>Компьютер</a:t>
            </a:r>
            <a:r>
              <a:rPr lang="ru-RU" sz="2400" dirty="0">
                <a:solidFill>
                  <a:schemeClr val="tx1"/>
                </a:solidFill>
                <a:latin typeface="Times New Roman" panose="02020603050405020304" pitchFamily="18" charset="0"/>
                <a:cs typeface="Times New Roman" panose="02020603050405020304" pitchFamily="18" charset="0"/>
              </a:rPr>
              <a:t> – автоматическое, программно-управляемое устройство для работы с информацией.</a:t>
            </a:r>
          </a:p>
        </p:txBody>
      </p:sp>
      <p:pic>
        <p:nvPicPr>
          <p:cNvPr id="2050" name="Picture 2" descr="https://vsevozvraty.ru/wp-content/uploads/2019/05/vozvrat-kompute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420888"/>
            <a:ext cx="3440311" cy="368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51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42493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400" dirty="0">
                <a:latin typeface="Times New Roman" panose="02020603050405020304" pitchFamily="18" charset="0"/>
                <a:cs typeface="Times New Roman" panose="02020603050405020304" pitchFamily="18" charset="0"/>
              </a:rPr>
              <a:t>Цель алгоритма — решить задачу с приемлемой погрешностью или риском. </a:t>
            </a:r>
          </a:p>
        </p:txBody>
      </p:sp>
      <p:sp>
        <p:nvSpPr>
          <p:cNvPr id="3" name="Прямоугольник 2"/>
          <p:cNvSpPr/>
          <p:nvPr/>
        </p:nvSpPr>
        <p:spPr>
          <a:xfrm>
            <a:off x="1907704" y="1700808"/>
            <a:ext cx="5670376" cy="830997"/>
          </a:xfrm>
          <a:prstGeom prst="rect">
            <a:avLst/>
          </a:prstGeom>
          <a:ln>
            <a:solidFill>
              <a:srgbClr val="C00000"/>
            </a:solidFill>
          </a:ln>
        </p:spPr>
        <p:txBody>
          <a:bodyPr wrap="square">
            <a:spAutoFit/>
          </a:bodyPr>
          <a:lstStyle/>
          <a:p>
            <a:pPr algn="ctr"/>
            <a:r>
              <a:rPr lang="ru-RU" sz="2400" dirty="0">
                <a:latin typeface="Times New Roman" panose="02020603050405020304" pitchFamily="18" charset="0"/>
                <a:cs typeface="Times New Roman" panose="02020603050405020304" pitchFamily="18" charset="0"/>
              </a:rPr>
              <a:t>Необходимо тренировать и развивать </a:t>
            </a:r>
            <a:r>
              <a:rPr lang="ru-RU" sz="2400" b="1" dirty="0">
                <a:latin typeface="Times New Roman" panose="02020603050405020304" pitchFamily="18" charset="0"/>
                <a:cs typeface="Times New Roman" panose="02020603050405020304" pitchFamily="18" charset="0"/>
              </a:rPr>
              <a:t>алгоритмическое мышление</a:t>
            </a:r>
          </a:p>
        </p:txBody>
      </p:sp>
      <p:pic>
        <p:nvPicPr>
          <p:cNvPr id="4" name="Picture 2" descr="https://cf2.ppt-online.org/files2/slide/p/PeS8dFgDB7vo9rhZl4KkGEWXA30yjspwiNLbQYIHVx/slide-8.jpg"/>
          <p:cNvPicPr>
            <a:picLocks noChangeAspect="1" noChangeArrowheads="1"/>
          </p:cNvPicPr>
          <p:nvPr/>
        </p:nvPicPr>
        <p:blipFill rotWithShape="1">
          <a:blip r:embed="rId3">
            <a:extLst>
              <a:ext uri="{28A0092B-C50C-407E-A947-70E740481C1C}">
                <a14:useLocalDpi xmlns:a14="http://schemas.microsoft.com/office/drawing/2010/main" val="0"/>
              </a:ext>
            </a:extLst>
          </a:blip>
          <a:srcRect l="9843" t="27892" r="61365" b="10013"/>
          <a:stretch/>
        </p:blipFill>
        <p:spPr bwMode="auto">
          <a:xfrm>
            <a:off x="503548" y="2924944"/>
            <a:ext cx="2808312" cy="37222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11860" y="2800915"/>
            <a:ext cx="5508612" cy="31700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целеустремленность и сосредоточенность;</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объективность и точность;</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логичность и последовательность в планировании и выполнении своих действий;</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умение четко и лаконично выражать свои мысли;</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правильно ставить задачу и находить окончательные пути ее решения;</a:t>
            </a:r>
          </a:p>
          <a:p>
            <a:pPr marL="342900" indent="-342900" algn="just">
              <a:buFont typeface="Arial" panose="020B0604020202020204" pitchFamily="34" charset="0"/>
              <a:buChar char="•"/>
            </a:pPr>
            <a:r>
              <a:rPr lang="ru-RU" sz="2000" dirty="0">
                <a:solidFill>
                  <a:schemeClr val="tx1"/>
                </a:solidFill>
                <a:latin typeface="Times New Roman" panose="02020603050405020304" pitchFamily="18" charset="0"/>
                <a:cs typeface="Times New Roman" panose="02020603050405020304" pitchFamily="18" charset="0"/>
              </a:rPr>
              <a:t>быстро ориентироваться в стремительном потоке информации.</a:t>
            </a:r>
          </a:p>
        </p:txBody>
      </p:sp>
    </p:spTree>
    <p:extLst>
      <p:ext uri="{BB962C8B-B14F-4D97-AF65-F5344CB8AC3E}">
        <p14:creationId xmlns:p14="http://schemas.microsoft.com/office/powerpoint/2010/main" val="1252297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411413" y="2967337"/>
            <a:ext cx="5832475" cy="830997"/>
          </a:xfrm>
          <a:prstGeom prst="rect">
            <a:avLst/>
          </a:prstGeom>
          <a:noFill/>
          <a:ln w="9525">
            <a:noFill/>
            <a:miter lim="800000"/>
            <a:headEnd/>
            <a:tailEnd/>
          </a:ln>
          <a:effectLst/>
        </p:spPr>
        <p:txBody>
          <a:bodyPr>
            <a:spAutoFit/>
          </a:bodyPr>
          <a:lstStyle/>
          <a:p>
            <a:pPr algn="ctr">
              <a:spcBef>
                <a:spcPct val="50000"/>
              </a:spcBef>
              <a:defRPr/>
            </a:pPr>
            <a:r>
              <a:rPr lang="ru-RU" sz="24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5. Запись алгоритмов на языке программирования Python</a:t>
            </a:r>
          </a:p>
        </p:txBody>
      </p:sp>
      <p:sp>
        <p:nvSpPr>
          <p:cNvPr id="32771" name="Line 3"/>
          <p:cNvSpPr>
            <a:spLocks noChangeShapeType="1"/>
          </p:cNvSpPr>
          <p:nvPr/>
        </p:nvSpPr>
        <p:spPr bwMode="auto">
          <a:xfrm>
            <a:off x="2555875" y="1773238"/>
            <a:ext cx="0" cy="2376487"/>
          </a:xfrm>
          <a:prstGeom prst="line">
            <a:avLst/>
          </a:prstGeom>
          <a:noFill/>
          <a:ln w="76200" cmpd="tri">
            <a:solidFill>
              <a:schemeClr val="accent1"/>
            </a:solidFill>
            <a:round/>
            <a:headEnd/>
            <a:tailEnd/>
          </a:ln>
          <a:effectLst>
            <a:outerShdw dist="107763" dir="13500000" algn="ctr" rotWithShape="0">
              <a:schemeClr val="bg2">
                <a:alpha val="50000"/>
              </a:schemeClr>
            </a:outerShdw>
          </a:effectLst>
        </p:spPr>
        <p:txBody>
          <a:bodyPr/>
          <a:lstStyle/>
          <a:p>
            <a:pPr>
              <a:defRPr/>
            </a:pPr>
            <a:endParaRPr lang="ru-RU"/>
          </a:p>
        </p:txBody>
      </p:sp>
      <p:sp>
        <p:nvSpPr>
          <p:cNvPr id="32772" name="Line 4"/>
          <p:cNvSpPr>
            <a:spLocks noChangeShapeType="1"/>
          </p:cNvSpPr>
          <p:nvPr/>
        </p:nvSpPr>
        <p:spPr bwMode="auto">
          <a:xfrm>
            <a:off x="2268538" y="3789363"/>
            <a:ext cx="5975350" cy="0"/>
          </a:xfrm>
          <a:prstGeom prst="line">
            <a:avLst/>
          </a:prstGeom>
          <a:noFill/>
          <a:ln w="76200" cmpd="tri">
            <a:solidFill>
              <a:schemeClr val="accent1"/>
            </a:solidFill>
            <a:round/>
            <a:headEnd/>
            <a:tailEnd/>
          </a:ln>
          <a:effectLst>
            <a:outerShdw dist="107763" dir="13500000" algn="ctr" rotWithShape="0">
              <a:schemeClr val="bg2">
                <a:alpha val="50000"/>
              </a:schemeClr>
            </a:outerShdw>
          </a:effectLst>
        </p:spPr>
        <p:txBody>
          <a:bodyPr/>
          <a:lstStyle/>
          <a:p>
            <a:pPr>
              <a:defRPr/>
            </a:pPr>
            <a:endParaRPr lang="ru-RU"/>
          </a:p>
        </p:txBody>
      </p:sp>
    </p:spTree>
    <p:extLst>
      <p:ext uri="{BB962C8B-B14F-4D97-AF65-F5344CB8AC3E}">
        <p14:creationId xmlns:p14="http://schemas.microsoft.com/office/powerpoint/2010/main" val="102148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8D9EC3-A674-3B26-0645-5D583F8C058A}"/>
              </a:ext>
            </a:extLst>
          </p:cNvPr>
          <p:cNvSpPr txBox="1"/>
          <p:nvPr/>
        </p:nvSpPr>
        <p:spPr>
          <a:xfrm>
            <a:off x="1907704" y="1196752"/>
            <a:ext cx="7056784" cy="2862322"/>
          </a:xfrm>
          <a:prstGeom prst="rect">
            <a:avLst/>
          </a:prstGeom>
          <a:noFill/>
        </p:spPr>
        <p:txBody>
          <a:bodyPr wrap="square">
            <a:spAutoFit/>
          </a:bodyPr>
          <a:lstStyle/>
          <a:p>
            <a:r>
              <a:rPr lang="ru-RU" sz="2000" dirty="0">
                <a:latin typeface="Times New Roman" panose="02020603050405020304" pitchFamily="18" charset="0"/>
                <a:cs typeface="Times New Roman" panose="02020603050405020304" pitchFamily="18" charset="0"/>
              </a:rPr>
              <a:t>Python – один из самых популярных языков программирования. </a:t>
            </a:r>
          </a:p>
          <a:p>
            <a:r>
              <a:rPr lang="ru-RU" sz="2000" dirty="0">
                <a:latin typeface="Times New Roman" panose="02020603050405020304" pitchFamily="18" charset="0"/>
                <a:cs typeface="Times New Roman" panose="02020603050405020304" pitchFamily="18" charset="0"/>
              </a:rPr>
              <a:t>✓ Первое появление – 1991 год. </a:t>
            </a:r>
          </a:p>
          <a:p>
            <a:r>
              <a:rPr lang="ru-RU" sz="2000" dirty="0">
                <a:latin typeface="Times New Roman" panose="02020603050405020304" pitchFamily="18" charset="0"/>
                <a:cs typeface="Times New Roman" panose="02020603050405020304" pitchFamily="18" charset="0"/>
              </a:rPr>
              <a:t>✓ Создатель – нидерландский программист Гвидо ван </a:t>
            </a:r>
            <a:r>
              <a:rPr lang="ru-RU" sz="2000" dirty="0" err="1">
                <a:latin typeface="Times New Roman" panose="02020603050405020304" pitchFamily="18" charset="0"/>
                <a:cs typeface="Times New Roman" panose="02020603050405020304" pitchFamily="18" charset="0"/>
              </a:rPr>
              <a:t>Россум</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На языке Python можно программировать игры, </a:t>
            </a:r>
            <a:r>
              <a:rPr lang="ru-RU" sz="2000" dirty="0" err="1">
                <a:latin typeface="Times New Roman" panose="02020603050405020304" pitchFamily="18" charset="0"/>
                <a:cs typeface="Times New Roman" panose="02020603050405020304" pitchFamily="18" charset="0"/>
              </a:rPr>
              <a:t>web</a:t>
            </a:r>
            <a:r>
              <a:rPr lang="ru-RU" sz="2000" dirty="0">
                <a:latin typeface="Times New Roman" panose="02020603050405020304" pitchFamily="18" charset="0"/>
                <a:cs typeface="Times New Roman" panose="02020603050405020304" pitchFamily="18" charset="0"/>
              </a:rPr>
              <a:t>-сайты, обрабатывать большие объёмы данных, решать задачи искусственного интеллекта. </a:t>
            </a:r>
          </a:p>
          <a:p>
            <a:r>
              <a:rPr lang="ru-RU" sz="2000" dirty="0">
                <a:latin typeface="Times New Roman" panose="02020603050405020304" pitchFamily="18" charset="0"/>
                <a:cs typeface="Times New Roman" panose="02020603050405020304" pitchFamily="18" charset="0"/>
              </a:rPr>
              <a:t>✓ Применение ему находится и в YouTube, и в </a:t>
            </a:r>
            <a:r>
              <a:rPr lang="ru-RU" sz="2000" dirty="0" err="1">
                <a:latin typeface="Times New Roman" panose="02020603050405020304" pitchFamily="18" charset="0"/>
                <a:cs typeface="Times New Roman" panose="02020603050405020304" pitchFamily="18" charset="0"/>
              </a:rPr>
              <a:t>Blender</a:t>
            </a:r>
            <a:r>
              <a:rPr lang="ru-RU" sz="2000" dirty="0">
                <a:latin typeface="Times New Roman" panose="02020603050405020304" pitchFamily="18" charset="0"/>
                <a:cs typeface="Times New Roman" panose="02020603050405020304" pitchFamily="18" charset="0"/>
              </a:rPr>
              <a:t>, и в Яндексе. </a:t>
            </a:r>
          </a:p>
        </p:txBody>
      </p:sp>
      <p:sp>
        <p:nvSpPr>
          <p:cNvPr id="5" name="TextBox 4">
            <a:extLst>
              <a:ext uri="{FF2B5EF4-FFF2-40B4-BE49-F238E27FC236}">
                <a16:creationId xmlns:a16="http://schemas.microsoft.com/office/drawing/2014/main" id="{6278FB16-6457-2772-49ED-76E66B5DCAAA}"/>
              </a:ext>
            </a:extLst>
          </p:cNvPr>
          <p:cNvSpPr txBox="1"/>
          <p:nvPr/>
        </p:nvSpPr>
        <p:spPr>
          <a:xfrm>
            <a:off x="2430016" y="188640"/>
            <a:ext cx="6012160" cy="461665"/>
          </a:xfrm>
          <a:prstGeom prst="rect">
            <a:avLst/>
          </a:prstGeom>
          <a:noFill/>
        </p:spPr>
        <p:txBody>
          <a:bodyPr wrap="square">
            <a:spAutoFit/>
          </a:bodyPr>
          <a:lstStyle/>
          <a:p>
            <a:r>
              <a:rPr lang="ru-RU" sz="2400" b="1" dirty="0">
                <a:latin typeface="Times New Roman" panose="02020603050405020304" pitchFamily="18" charset="0"/>
                <a:cs typeface="Times New Roman" panose="02020603050405020304" pitchFamily="18" charset="0"/>
              </a:rPr>
              <a:t>Язык программирования </a:t>
            </a:r>
            <a:r>
              <a:rPr lang="en-US" sz="2400" b="1" dirty="0">
                <a:latin typeface="Times New Roman" panose="02020603050405020304" pitchFamily="18" charset="0"/>
                <a:cs typeface="Times New Roman" panose="02020603050405020304" pitchFamily="18" charset="0"/>
              </a:rPr>
              <a:t>Python </a:t>
            </a:r>
            <a:r>
              <a:rPr lang="ru-RU" sz="2400" b="1" dirty="0">
                <a:latin typeface="Times New Roman" panose="02020603050405020304" pitchFamily="18" charset="0"/>
                <a:cs typeface="Times New Roman" panose="02020603050405020304" pitchFamily="18" charset="0"/>
              </a:rPr>
              <a:t>3</a:t>
            </a:r>
          </a:p>
        </p:txBody>
      </p:sp>
      <p:pic>
        <p:nvPicPr>
          <p:cNvPr id="7" name="Рисунок 6">
            <a:extLst>
              <a:ext uri="{FF2B5EF4-FFF2-40B4-BE49-F238E27FC236}">
                <a16:creationId xmlns:a16="http://schemas.microsoft.com/office/drawing/2014/main" id="{91631E34-52DF-20A5-CBBF-F59AA504BF9A}"/>
              </a:ext>
            </a:extLst>
          </p:cNvPr>
          <p:cNvPicPr>
            <a:picLocks noChangeAspect="1"/>
          </p:cNvPicPr>
          <p:nvPr/>
        </p:nvPicPr>
        <p:blipFill>
          <a:blip r:embed="rId2"/>
          <a:stretch>
            <a:fillRect/>
          </a:stretch>
        </p:blipFill>
        <p:spPr>
          <a:xfrm>
            <a:off x="240472" y="1298391"/>
            <a:ext cx="1476375" cy="2276475"/>
          </a:xfrm>
          <a:prstGeom prst="rect">
            <a:avLst/>
          </a:prstGeom>
        </p:spPr>
      </p:pic>
      <p:pic>
        <p:nvPicPr>
          <p:cNvPr id="9" name="Рисунок 8">
            <a:extLst>
              <a:ext uri="{FF2B5EF4-FFF2-40B4-BE49-F238E27FC236}">
                <a16:creationId xmlns:a16="http://schemas.microsoft.com/office/drawing/2014/main" id="{E15E2AF2-5928-2859-039D-E1779AE6A54B}"/>
              </a:ext>
            </a:extLst>
          </p:cNvPr>
          <p:cNvPicPr>
            <a:picLocks noChangeAspect="1"/>
          </p:cNvPicPr>
          <p:nvPr/>
        </p:nvPicPr>
        <p:blipFill>
          <a:blip r:embed="rId3"/>
          <a:stretch>
            <a:fillRect/>
          </a:stretch>
        </p:blipFill>
        <p:spPr>
          <a:xfrm>
            <a:off x="5197651" y="4710970"/>
            <a:ext cx="3766837" cy="1967126"/>
          </a:xfrm>
          <a:prstGeom prst="rect">
            <a:avLst/>
          </a:prstGeom>
        </p:spPr>
      </p:pic>
    </p:spTree>
    <p:extLst>
      <p:ext uri="{BB962C8B-B14F-4D97-AF65-F5344CB8AC3E}">
        <p14:creationId xmlns:p14="http://schemas.microsoft.com/office/powerpoint/2010/main" val="179230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59E7BC-9F9C-78C3-638D-826EF7FB913D}"/>
              </a:ext>
            </a:extLst>
          </p:cNvPr>
          <p:cNvSpPr txBox="1"/>
          <p:nvPr/>
        </p:nvSpPr>
        <p:spPr>
          <a:xfrm>
            <a:off x="312480" y="3429000"/>
            <a:ext cx="4572000" cy="2246769"/>
          </a:xfrm>
          <a:prstGeom prst="rect">
            <a:avLst/>
          </a:prstGeom>
          <a:noFill/>
        </p:spPr>
        <p:txBody>
          <a:bodyPr wrap="square">
            <a:spAutoFit/>
          </a:bodyPr>
          <a:lstStyle/>
          <a:p>
            <a:pPr algn="just"/>
            <a:r>
              <a:rPr lang="ru-RU" sz="2000" dirty="0">
                <a:latin typeface="Times New Roman" panose="02020603050405020304" pitchFamily="18" charset="0"/>
                <a:cs typeface="Times New Roman" panose="02020603050405020304" pitchFamily="18" charset="0"/>
              </a:rPr>
              <a:t>интерактивный режим не будет являться основным. В основном, вы будете сохранять программный код в файл и запускать уже файл. </a:t>
            </a:r>
          </a:p>
          <a:p>
            <a:pPr algn="just"/>
            <a:r>
              <a:rPr lang="ru-RU" sz="2000" dirty="0">
                <a:latin typeface="Times New Roman" panose="02020603050405020304" pitchFamily="18" charset="0"/>
                <a:cs typeface="Times New Roman" panose="02020603050405020304" pitchFamily="18" charset="0"/>
              </a:rPr>
              <a:t>Для того, чтобы создать новое окно, в интерактивном режиме IDLE выберите File → New</a:t>
            </a:r>
          </a:p>
        </p:txBody>
      </p:sp>
      <p:sp>
        <p:nvSpPr>
          <p:cNvPr id="4" name="TextBox 3">
            <a:extLst>
              <a:ext uri="{FF2B5EF4-FFF2-40B4-BE49-F238E27FC236}">
                <a16:creationId xmlns:a16="http://schemas.microsoft.com/office/drawing/2014/main" id="{D3BAE32F-8727-E18B-77F7-380B5E8F17C7}"/>
              </a:ext>
            </a:extLst>
          </p:cNvPr>
          <p:cNvSpPr txBox="1"/>
          <p:nvPr/>
        </p:nvSpPr>
        <p:spPr>
          <a:xfrm>
            <a:off x="302372" y="271876"/>
            <a:ext cx="872401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dirty="0">
                <a:latin typeface="Times New Roman" panose="02020603050405020304" pitchFamily="18" charset="0"/>
                <a:cs typeface="Times New Roman" panose="02020603050405020304" pitchFamily="18" charset="0"/>
              </a:rPr>
              <a:t>После загрузки и установки </a:t>
            </a:r>
            <a:r>
              <a:rPr lang="ru-RU" sz="2000" dirty="0" err="1">
                <a:latin typeface="Times New Roman" panose="02020603050405020304" pitchFamily="18" charset="0"/>
                <a:cs typeface="Times New Roman" panose="02020603050405020304" pitchFamily="18" charset="0"/>
              </a:rPr>
              <a:t>python</a:t>
            </a:r>
            <a:r>
              <a:rPr lang="ru-RU" sz="2000" dirty="0">
                <a:latin typeface="Times New Roman" panose="02020603050405020304" pitchFamily="18" charset="0"/>
                <a:cs typeface="Times New Roman" panose="02020603050405020304" pitchFamily="18" charset="0"/>
              </a:rPr>
              <a:t> открываем IDLE (среда разработки на языке Python, поставляемая вместе с дистрибутивом).</a:t>
            </a:r>
          </a:p>
        </p:txBody>
      </p:sp>
      <p:pic>
        <p:nvPicPr>
          <p:cNvPr id="5" name="Рисунок 4">
            <a:extLst>
              <a:ext uri="{FF2B5EF4-FFF2-40B4-BE49-F238E27FC236}">
                <a16:creationId xmlns:a16="http://schemas.microsoft.com/office/drawing/2014/main" id="{1E35AD24-0F80-575E-6BD3-D4F3B3B7A843}"/>
              </a:ext>
            </a:extLst>
          </p:cNvPr>
          <p:cNvPicPr>
            <a:picLocks noChangeAspect="1"/>
          </p:cNvPicPr>
          <p:nvPr/>
        </p:nvPicPr>
        <p:blipFill>
          <a:blip r:embed="rId2"/>
          <a:stretch>
            <a:fillRect/>
          </a:stretch>
        </p:blipFill>
        <p:spPr>
          <a:xfrm>
            <a:off x="312480" y="1110937"/>
            <a:ext cx="6836137" cy="1466809"/>
          </a:xfrm>
          <a:prstGeom prst="rect">
            <a:avLst/>
          </a:prstGeom>
        </p:spPr>
      </p:pic>
      <p:pic>
        <p:nvPicPr>
          <p:cNvPr id="7" name="Рисунок 6">
            <a:extLst>
              <a:ext uri="{FF2B5EF4-FFF2-40B4-BE49-F238E27FC236}">
                <a16:creationId xmlns:a16="http://schemas.microsoft.com/office/drawing/2014/main" id="{8F960654-F619-9C55-CF7F-C9F955E102B3}"/>
              </a:ext>
            </a:extLst>
          </p:cNvPr>
          <p:cNvPicPr>
            <a:picLocks noChangeAspect="1"/>
          </p:cNvPicPr>
          <p:nvPr/>
        </p:nvPicPr>
        <p:blipFill rotWithShape="1">
          <a:blip r:embed="rId3"/>
          <a:srcRect r="49868"/>
          <a:stretch/>
        </p:blipFill>
        <p:spPr>
          <a:xfrm>
            <a:off x="5444337" y="3068960"/>
            <a:ext cx="3387183" cy="3452454"/>
          </a:xfrm>
          <a:prstGeom prst="rect">
            <a:avLst/>
          </a:prstGeom>
        </p:spPr>
      </p:pic>
    </p:spTree>
    <p:extLst>
      <p:ext uri="{BB962C8B-B14F-4D97-AF65-F5344CB8AC3E}">
        <p14:creationId xmlns:p14="http://schemas.microsoft.com/office/powerpoint/2010/main" val="1441161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AA8273-C2B9-E941-56B1-EC5776268742}"/>
              </a:ext>
            </a:extLst>
          </p:cNvPr>
          <p:cNvSpPr txBox="1"/>
          <p:nvPr/>
        </p:nvSpPr>
        <p:spPr>
          <a:xfrm>
            <a:off x="1475656" y="260648"/>
            <a:ext cx="6012160" cy="461665"/>
          </a:xfrm>
          <a:prstGeom prst="rect">
            <a:avLst/>
          </a:prstGeom>
          <a:noFill/>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Переменная</a:t>
            </a:r>
          </a:p>
        </p:txBody>
      </p:sp>
      <p:sp>
        <p:nvSpPr>
          <p:cNvPr id="4" name="TextBox 3">
            <a:extLst>
              <a:ext uri="{FF2B5EF4-FFF2-40B4-BE49-F238E27FC236}">
                <a16:creationId xmlns:a16="http://schemas.microsoft.com/office/drawing/2014/main" id="{BEFAF69E-BCD1-7894-748D-25E525423540}"/>
              </a:ext>
            </a:extLst>
          </p:cNvPr>
          <p:cNvSpPr txBox="1"/>
          <p:nvPr/>
        </p:nvSpPr>
        <p:spPr>
          <a:xfrm>
            <a:off x="323527" y="980728"/>
            <a:ext cx="8628459" cy="1323439"/>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Переменная</a:t>
            </a:r>
            <a:r>
              <a:rPr lang="ru-RU" sz="2000" dirty="0">
                <a:latin typeface="Times New Roman" panose="02020603050405020304" pitchFamily="18" charset="0"/>
                <a:cs typeface="Times New Roman" panose="02020603050405020304" pitchFamily="18" charset="0"/>
              </a:rPr>
              <a:t> – это место в оперативной памяти для временного хранения данных. </a:t>
            </a:r>
          </a:p>
          <a:p>
            <a:r>
              <a:rPr lang="ru-RU" sz="2000" dirty="0">
                <a:latin typeface="Times New Roman" panose="02020603050405020304" pitchFamily="18" charset="0"/>
                <a:cs typeface="Times New Roman" panose="02020603050405020304" pitchFamily="18" charset="0"/>
              </a:rPr>
              <a:t>Переменная имеет имя, тип и значение. </a:t>
            </a:r>
          </a:p>
          <a:p>
            <a:r>
              <a:rPr lang="ru-RU" sz="2000" dirty="0">
                <a:latin typeface="Times New Roman" panose="02020603050405020304" pitchFamily="18" charset="0"/>
                <a:cs typeface="Times New Roman" panose="02020603050405020304" pitchFamily="18" charset="0"/>
              </a:rPr>
              <a:t>Значение переменной может изменяться в процессе выполнения программы. </a:t>
            </a:r>
          </a:p>
        </p:txBody>
      </p:sp>
      <p:pic>
        <p:nvPicPr>
          <p:cNvPr id="6" name="Рисунок 5">
            <a:extLst>
              <a:ext uri="{FF2B5EF4-FFF2-40B4-BE49-F238E27FC236}">
                <a16:creationId xmlns:a16="http://schemas.microsoft.com/office/drawing/2014/main" id="{85D7492B-819C-8429-9F39-C00AD7A35347}"/>
              </a:ext>
            </a:extLst>
          </p:cNvPr>
          <p:cNvPicPr>
            <a:picLocks noChangeAspect="1"/>
          </p:cNvPicPr>
          <p:nvPr/>
        </p:nvPicPr>
        <p:blipFill>
          <a:blip r:embed="rId2"/>
          <a:stretch>
            <a:fillRect/>
          </a:stretch>
        </p:blipFill>
        <p:spPr>
          <a:xfrm>
            <a:off x="1895698" y="4282331"/>
            <a:ext cx="5172075" cy="2124075"/>
          </a:xfrm>
          <a:prstGeom prst="rect">
            <a:avLst/>
          </a:prstGeom>
        </p:spPr>
      </p:pic>
      <p:sp>
        <p:nvSpPr>
          <p:cNvPr id="8" name="TextBox 7">
            <a:extLst>
              <a:ext uri="{FF2B5EF4-FFF2-40B4-BE49-F238E27FC236}">
                <a16:creationId xmlns:a16="http://schemas.microsoft.com/office/drawing/2014/main" id="{5A06AA26-C5EC-22E6-1F0B-E4E36160AF89}"/>
              </a:ext>
            </a:extLst>
          </p:cNvPr>
          <p:cNvSpPr txBox="1"/>
          <p:nvPr/>
        </p:nvSpPr>
        <p:spPr>
          <a:xfrm>
            <a:off x="461291" y="2780928"/>
            <a:ext cx="8352929"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800" dirty="0">
                <a:latin typeface="Times New Roman" panose="02020603050405020304" pitchFamily="18" charset="0"/>
                <a:cs typeface="Times New Roman" panose="02020603050405020304" pitchFamily="18" charset="0"/>
              </a:rPr>
              <a:t>В имени переменной можно использовать: </a:t>
            </a:r>
          </a:p>
          <a:p>
            <a:r>
              <a:rPr lang="ru-RU" sz="1800" dirty="0">
                <a:latin typeface="Times New Roman" panose="02020603050405020304" pitchFamily="18" charset="0"/>
                <a:cs typeface="Times New Roman" panose="02020603050405020304" pitchFamily="18" charset="0"/>
              </a:rPr>
              <a:t>✓ латинские буквы строчные и прописные (регистр имеет значение); </a:t>
            </a:r>
          </a:p>
          <a:p>
            <a:r>
              <a:rPr lang="ru-RU" sz="1800" dirty="0">
                <a:latin typeface="Times New Roman" panose="02020603050405020304" pitchFamily="18" charset="0"/>
                <a:cs typeface="Times New Roman" panose="02020603050405020304" pitchFamily="18" charset="0"/>
              </a:rPr>
              <a:t>✓ цифры и знак подчеркивания (но начинается имя всегда с буквы). </a:t>
            </a:r>
          </a:p>
        </p:txBody>
      </p:sp>
    </p:spTree>
    <p:extLst>
      <p:ext uri="{BB962C8B-B14F-4D97-AF65-F5344CB8AC3E}">
        <p14:creationId xmlns:p14="http://schemas.microsoft.com/office/powerpoint/2010/main" val="210493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64A0F4-0E82-6A1E-AC98-F431DF0D3B24}"/>
              </a:ext>
            </a:extLst>
          </p:cNvPr>
          <p:cNvSpPr txBox="1"/>
          <p:nvPr/>
        </p:nvSpPr>
        <p:spPr>
          <a:xfrm>
            <a:off x="1475656" y="260648"/>
            <a:ext cx="6012160" cy="461665"/>
          </a:xfrm>
          <a:prstGeom prst="rect">
            <a:avLst/>
          </a:prstGeom>
          <a:noFill/>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Арифметические операторы</a:t>
            </a:r>
          </a:p>
        </p:txBody>
      </p:sp>
      <p:sp>
        <p:nvSpPr>
          <p:cNvPr id="4" name="TextBox 3">
            <a:extLst>
              <a:ext uri="{FF2B5EF4-FFF2-40B4-BE49-F238E27FC236}">
                <a16:creationId xmlns:a16="http://schemas.microsoft.com/office/drawing/2014/main" id="{B8E852E0-19D6-BA65-47D8-58B7CE3D69E4}"/>
              </a:ext>
            </a:extLst>
          </p:cNvPr>
          <p:cNvSpPr txBox="1"/>
          <p:nvPr/>
        </p:nvSpPr>
        <p:spPr>
          <a:xfrm>
            <a:off x="33927" y="4919008"/>
            <a:ext cx="8496944" cy="1938992"/>
          </a:xfrm>
          <a:prstGeom prst="rect">
            <a:avLst/>
          </a:prstGeom>
          <a:noFill/>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Приоритет операций: </a:t>
            </a:r>
          </a:p>
          <a:p>
            <a:pPr marL="457200" indent="-457200" algn="just">
              <a:buAutoNum type="arabicPeriod"/>
            </a:pPr>
            <a:r>
              <a:rPr lang="ru-RU" sz="2000" dirty="0">
                <a:latin typeface="Times New Roman" panose="02020603050405020304" pitchFamily="18" charset="0"/>
                <a:cs typeface="Times New Roman" panose="02020603050405020304" pitchFamily="18" charset="0"/>
              </a:rPr>
              <a:t>Сначала выполняются операции возведения в степень справа налево, то есть 2**3**2 − это 2( 3 2 )=512. </a:t>
            </a:r>
          </a:p>
          <a:p>
            <a:pPr marL="457200" indent="-457200" algn="just">
              <a:buAutoNum type="arabicPeriod"/>
            </a:pPr>
            <a:r>
              <a:rPr lang="ru-RU" sz="2000" dirty="0">
                <a:latin typeface="Times New Roman" panose="02020603050405020304" pitchFamily="18" charset="0"/>
                <a:cs typeface="Times New Roman" panose="02020603050405020304" pitchFamily="18" charset="0"/>
              </a:rPr>
              <a:t>Далее выполняются умножения и деления слева направо.</a:t>
            </a:r>
          </a:p>
          <a:p>
            <a:pPr marL="457200" indent="-457200" algn="just">
              <a:buAutoNum type="arabicPeriod"/>
            </a:pPr>
            <a:r>
              <a:rPr lang="ru-RU" sz="2000" dirty="0">
                <a:latin typeface="Times New Roman" panose="02020603050405020304" pitchFamily="18" charset="0"/>
                <a:cs typeface="Times New Roman" panose="02020603050405020304" pitchFamily="18" charset="0"/>
              </a:rPr>
              <a:t>Последними выполняются сложения и вычитания слева направо. Для изменения порядка действий необходимо использовать круглые скобки.</a:t>
            </a:r>
          </a:p>
        </p:txBody>
      </p:sp>
      <p:graphicFrame>
        <p:nvGraphicFramePr>
          <p:cNvPr id="7" name="Таблица 7">
            <a:extLst>
              <a:ext uri="{FF2B5EF4-FFF2-40B4-BE49-F238E27FC236}">
                <a16:creationId xmlns:a16="http://schemas.microsoft.com/office/drawing/2014/main" id="{32B0E286-F606-ACF4-B559-DFBC83606878}"/>
              </a:ext>
            </a:extLst>
          </p:cNvPr>
          <p:cNvGraphicFramePr>
            <a:graphicFrameLocks noGrp="1"/>
          </p:cNvGraphicFramePr>
          <p:nvPr>
            <p:extLst>
              <p:ext uri="{D42A27DB-BD31-4B8C-83A1-F6EECF244321}">
                <p14:modId xmlns:p14="http://schemas.microsoft.com/office/powerpoint/2010/main" val="2911802476"/>
              </p:ext>
            </p:extLst>
          </p:nvPr>
        </p:nvGraphicFramePr>
        <p:xfrm>
          <a:off x="0" y="875288"/>
          <a:ext cx="8496943" cy="3688080"/>
        </p:xfrm>
        <a:graphic>
          <a:graphicData uri="http://schemas.openxmlformats.org/drawingml/2006/table">
            <a:tbl>
              <a:tblPr firstRow="1" bandRow="1">
                <a:tableStyleId>{5940675A-B579-460E-94D1-54222C63F5DA}</a:tableStyleId>
              </a:tblPr>
              <a:tblGrid>
                <a:gridCol w="971600">
                  <a:extLst>
                    <a:ext uri="{9D8B030D-6E8A-4147-A177-3AD203B41FA5}">
                      <a16:colId xmlns:a16="http://schemas.microsoft.com/office/drawing/2014/main" val="166797350"/>
                    </a:ext>
                  </a:extLst>
                </a:gridCol>
                <a:gridCol w="2592288">
                  <a:extLst>
                    <a:ext uri="{9D8B030D-6E8A-4147-A177-3AD203B41FA5}">
                      <a16:colId xmlns:a16="http://schemas.microsoft.com/office/drawing/2014/main" val="2497738530"/>
                    </a:ext>
                  </a:extLst>
                </a:gridCol>
                <a:gridCol w="2349921">
                  <a:extLst>
                    <a:ext uri="{9D8B030D-6E8A-4147-A177-3AD203B41FA5}">
                      <a16:colId xmlns:a16="http://schemas.microsoft.com/office/drawing/2014/main" val="3842797867"/>
                    </a:ext>
                  </a:extLst>
                </a:gridCol>
                <a:gridCol w="2583134">
                  <a:extLst>
                    <a:ext uri="{9D8B030D-6E8A-4147-A177-3AD203B41FA5}">
                      <a16:colId xmlns:a16="http://schemas.microsoft.com/office/drawing/2014/main" val="38641244"/>
                    </a:ext>
                  </a:extLst>
                </a:gridCol>
              </a:tblGrid>
              <a:tr h="370840">
                <a:tc>
                  <a:txBody>
                    <a:bodyPr/>
                    <a:lstStyle/>
                    <a:p>
                      <a:r>
                        <a:rPr lang="en-GB" sz="2400" b="1" dirty="0" err="1">
                          <a:solidFill>
                            <a:srgbClr val="FF0000"/>
                          </a:solidFill>
                        </a:rPr>
                        <a:t>a+b</a:t>
                      </a:r>
                      <a:endParaRPr lang="ru-RU" sz="2400" b="1" dirty="0">
                        <a:solidFill>
                          <a:srgbClr val="FF0000"/>
                        </a:solidFill>
                      </a:endParaRPr>
                    </a:p>
                  </a:txBody>
                  <a:tcPr/>
                </a:tc>
                <a:tc>
                  <a:txBody>
                    <a:bodyPr/>
                    <a:lstStyle/>
                    <a:p>
                      <a:r>
                        <a:rPr lang="ru-RU" sz="2000" dirty="0"/>
                        <a:t>Сумма</a:t>
                      </a:r>
                    </a:p>
                  </a:txBody>
                  <a:tcPr/>
                </a:tc>
                <a:tc>
                  <a:txBody>
                    <a:bodyPr/>
                    <a:lstStyle/>
                    <a:p>
                      <a:r>
                        <a:rPr lang="ru-RU" sz="2000" dirty="0"/>
                        <a:t>3+4</a:t>
                      </a:r>
                    </a:p>
                  </a:txBody>
                  <a:tcPr/>
                </a:tc>
                <a:tc>
                  <a:txBody>
                    <a:bodyPr/>
                    <a:lstStyle/>
                    <a:p>
                      <a:r>
                        <a:rPr lang="ru-RU" sz="2000" dirty="0"/>
                        <a:t>7</a:t>
                      </a:r>
                    </a:p>
                  </a:txBody>
                  <a:tcPr/>
                </a:tc>
                <a:extLst>
                  <a:ext uri="{0D108BD9-81ED-4DB2-BD59-A6C34878D82A}">
                    <a16:rowId xmlns:a16="http://schemas.microsoft.com/office/drawing/2014/main" val="4184420947"/>
                  </a:ext>
                </a:extLst>
              </a:tr>
              <a:tr h="370840">
                <a:tc>
                  <a:txBody>
                    <a:bodyPr/>
                    <a:lstStyle/>
                    <a:p>
                      <a:r>
                        <a:rPr lang="en-GB" sz="2400" b="1" dirty="0">
                          <a:solidFill>
                            <a:srgbClr val="FF0000"/>
                          </a:solidFill>
                        </a:rPr>
                        <a:t>a-b</a:t>
                      </a:r>
                      <a:endParaRPr lang="ru-RU" sz="2400" b="1" dirty="0">
                        <a:solidFill>
                          <a:srgbClr val="FF0000"/>
                        </a:solidFill>
                      </a:endParaRPr>
                    </a:p>
                  </a:txBody>
                  <a:tcPr/>
                </a:tc>
                <a:tc>
                  <a:txBody>
                    <a:bodyPr/>
                    <a:lstStyle/>
                    <a:p>
                      <a:r>
                        <a:rPr lang="ru-RU" sz="2000" dirty="0"/>
                        <a:t>Разность</a:t>
                      </a:r>
                    </a:p>
                  </a:txBody>
                  <a:tcPr/>
                </a:tc>
                <a:tc>
                  <a:txBody>
                    <a:bodyPr/>
                    <a:lstStyle/>
                    <a:p>
                      <a:r>
                        <a:rPr lang="ru-RU" sz="2000" dirty="0"/>
                        <a:t>4-3</a:t>
                      </a:r>
                    </a:p>
                  </a:txBody>
                  <a:tcPr/>
                </a:tc>
                <a:tc>
                  <a:txBody>
                    <a:bodyPr/>
                    <a:lstStyle/>
                    <a:p>
                      <a:r>
                        <a:rPr lang="ru-RU" sz="2000" dirty="0"/>
                        <a:t>1</a:t>
                      </a:r>
                    </a:p>
                  </a:txBody>
                  <a:tcPr/>
                </a:tc>
                <a:extLst>
                  <a:ext uri="{0D108BD9-81ED-4DB2-BD59-A6C34878D82A}">
                    <a16:rowId xmlns:a16="http://schemas.microsoft.com/office/drawing/2014/main" val="3256107865"/>
                  </a:ext>
                </a:extLst>
              </a:tr>
              <a:tr h="370840">
                <a:tc>
                  <a:txBody>
                    <a:bodyPr/>
                    <a:lstStyle/>
                    <a:p>
                      <a:r>
                        <a:rPr lang="en-GB" sz="2400" b="1" dirty="0">
                          <a:solidFill>
                            <a:srgbClr val="FF0000"/>
                          </a:solidFill>
                        </a:rPr>
                        <a:t>a*b</a:t>
                      </a:r>
                      <a:endParaRPr lang="ru-RU" sz="2400" b="1" dirty="0">
                        <a:solidFill>
                          <a:srgbClr val="FF0000"/>
                        </a:solidFill>
                      </a:endParaRPr>
                    </a:p>
                  </a:txBody>
                  <a:tcPr/>
                </a:tc>
                <a:tc>
                  <a:txBody>
                    <a:bodyPr/>
                    <a:lstStyle/>
                    <a:p>
                      <a:r>
                        <a:rPr lang="ru-RU" sz="2000" dirty="0"/>
                        <a:t>Произведение</a:t>
                      </a:r>
                    </a:p>
                  </a:txBody>
                  <a:tcPr/>
                </a:tc>
                <a:tc>
                  <a:txBody>
                    <a:bodyPr/>
                    <a:lstStyle/>
                    <a:p>
                      <a:r>
                        <a:rPr lang="ru-RU" sz="2000" dirty="0"/>
                        <a:t>3*4</a:t>
                      </a:r>
                    </a:p>
                  </a:txBody>
                  <a:tcPr/>
                </a:tc>
                <a:tc>
                  <a:txBody>
                    <a:bodyPr/>
                    <a:lstStyle/>
                    <a:p>
                      <a:r>
                        <a:rPr lang="ru-RU" sz="2000" dirty="0"/>
                        <a:t>12</a:t>
                      </a:r>
                    </a:p>
                  </a:txBody>
                  <a:tcPr/>
                </a:tc>
                <a:extLst>
                  <a:ext uri="{0D108BD9-81ED-4DB2-BD59-A6C34878D82A}">
                    <a16:rowId xmlns:a16="http://schemas.microsoft.com/office/drawing/2014/main" val="3509649210"/>
                  </a:ext>
                </a:extLst>
              </a:tr>
              <a:tr h="370840">
                <a:tc>
                  <a:txBody>
                    <a:bodyPr/>
                    <a:lstStyle/>
                    <a:p>
                      <a:r>
                        <a:rPr lang="en-GB" sz="2400" b="1" dirty="0">
                          <a:solidFill>
                            <a:srgbClr val="FF0000"/>
                          </a:solidFill>
                        </a:rPr>
                        <a:t>a/b</a:t>
                      </a:r>
                    </a:p>
                  </a:txBody>
                  <a:tcPr/>
                </a:tc>
                <a:tc>
                  <a:txBody>
                    <a:bodyPr/>
                    <a:lstStyle/>
                    <a:p>
                      <a:r>
                        <a:rPr lang="ru-RU" sz="2000" dirty="0"/>
                        <a:t>Частное от деление</a:t>
                      </a:r>
                    </a:p>
                  </a:txBody>
                  <a:tcPr/>
                </a:tc>
                <a:tc>
                  <a:txBody>
                    <a:bodyPr/>
                    <a:lstStyle/>
                    <a:p>
                      <a:r>
                        <a:rPr lang="ru-RU" sz="2000" dirty="0"/>
                        <a:t>3/4</a:t>
                      </a:r>
                    </a:p>
                  </a:txBody>
                  <a:tcPr/>
                </a:tc>
                <a:tc>
                  <a:txBody>
                    <a:bodyPr/>
                    <a:lstStyle/>
                    <a:p>
                      <a:r>
                        <a:rPr lang="ru-RU" sz="2000" dirty="0"/>
                        <a:t>0.75</a:t>
                      </a:r>
                    </a:p>
                  </a:txBody>
                  <a:tcPr/>
                </a:tc>
                <a:extLst>
                  <a:ext uri="{0D108BD9-81ED-4DB2-BD59-A6C34878D82A}">
                    <a16:rowId xmlns:a16="http://schemas.microsoft.com/office/drawing/2014/main" val="2306501340"/>
                  </a:ext>
                </a:extLst>
              </a:tr>
              <a:tr h="370840">
                <a:tc>
                  <a:txBody>
                    <a:bodyPr/>
                    <a:lstStyle/>
                    <a:p>
                      <a:r>
                        <a:rPr lang="en-GB" sz="2400" b="1" dirty="0">
                          <a:solidFill>
                            <a:srgbClr val="FF0000"/>
                          </a:solidFill>
                        </a:rPr>
                        <a:t>a**b</a:t>
                      </a:r>
                      <a:endParaRPr lang="ru-RU" sz="2400" b="1" dirty="0">
                        <a:solidFill>
                          <a:srgbClr val="FF0000"/>
                        </a:solidFill>
                      </a:endParaRPr>
                    </a:p>
                  </a:txBody>
                  <a:tcPr/>
                </a:tc>
                <a:tc>
                  <a:txBody>
                    <a:bodyPr/>
                    <a:lstStyle/>
                    <a:p>
                      <a:r>
                        <a:rPr lang="ru-RU" sz="2000" dirty="0"/>
                        <a:t>Возведение в степень</a:t>
                      </a:r>
                    </a:p>
                  </a:txBody>
                  <a:tcPr/>
                </a:tc>
                <a:tc>
                  <a:txBody>
                    <a:bodyPr/>
                    <a:lstStyle/>
                    <a:p>
                      <a:r>
                        <a:rPr lang="ru-RU" sz="2000" dirty="0"/>
                        <a:t>2**3</a:t>
                      </a:r>
                    </a:p>
                  </a:txBody>
                  <a:tcPr/>
                </a:tc>
                <a:tc>
                  <a:txBody>
                    <a:bodyPr/>
                    <a:lstStyle/>
                    <a:p>
                      <a:r>
                        <a:rPr lang="ru-RU" sz="2000" dirty="0"/>
                        <a:t>8</a:t>
                      </a:r>
                    </a:p>
                  </a:txBody>
                  <a:tcPr/>
                </a:tc>
                <a:extLst>
                  <a:ext uri="{0D108BD9-81ED-4DB2-BD59-A6C34878D82A}">
                    <a16:rowId xmlns:a16="http://schemas.microsoft.com/office/drawing/2014/main" val="675195600"/>
                  </a:ext>
                </a:extLst>
              </a:tr>
              <a:tr h="370840">
                <a:tc>
                  <a:txBody>
                    <a:bodyPr/>
                    <a:lstStyle/>
                    <a:p>
                      <a:r>
                        <a:rPr lang="en-GB" sz="2400" b="1" dirty="0">
                          <a:solidFill>
                            <a:srgbClr val="FF0000"/>
                          </a:solidFill>
                        </a:rPr>
                        <a:t>a//b</a:t>
                      </a:r>
                      <a:endParaRPr lang="ru-RU" sz="2400" b="1" dirty="0">
                        <a:solidFill>
                          <a:srgbClr val="FF0000"/>
                        </a:solidFill>
                      </a:endParaRPr>
                    </a:p>
                  </a:txBody>
                  <a:tcPr/>
                </a:tc>
                <a:tc>
                  <a:txBody>
                    <a:bodyPr/>
                    <a:lstStyle/>
                    <a:p>
                      <a:r>
                        <a:rPr lang="ru-RU" sz="2000" dirty="0"/>
                        <a:t>Деление без остатка</a:t>
                      </a:r>
                    </a:p>
                  </a:txBody>
                  <a:tcPr/>
                </a:tc>
                <a:tc>
                  <a:txBody>
                    <a:bodyPr/>
                    <a:lstStyle/>
                    <a:p>
                      <a:r>
                        <a:rPr lang="ru-RU" sz="2000" dirty="0"/>
                        <a:t>4//3</a:t>
                      </a:r>
                    </a:p>
                    <a:p>
                      <a:r>
                        <a:rPr lang="ru-RU" sz="2000" dirty="0"/>
                        <a:t>10//3</a:t>
                      </a:r>
                    </a:p>
                  </a:txBody>
                  <a:tcPr/>
                </a:tc>
                <a:tc>
                  <a:txBody>
                    <a:bodyPr/>
                    <a:lstStyle/>
                    <a:p>
                      <a:r>
                        <a:rPr lang="ru-RU" sz="2000" dirty="0"/>
                        <a:t>1</a:t>
                      </a:r>
                    </a:p>
                    <a:p>
                      <a:r>
                        <a:rPr lang="ru-RU" sz="2000" dirty="0"/>
                        <a:t>3</a:t>
                      </a:r>
                    </a:p>
                  </a:txBody>
                  <a:tcPr/>
                </a:tc>
                <a:extLst>
                  <a:ext uri="{0D108BD9-81ED-4DB2-BD59-A6C34878D82A}">
                    <a16:rowId xmlns:a16="http://schemas.microsoft.com/office/drawing/2014/main" val="2825511969"/>
                  </a:ext>
                </a:extLst>
              </a:tr>
              <a:tr h="244584">
                <a:tc>
                  <a:txBody>
                    <a:bodyPr/>
                    <a:lstStyle/>
                    <a:p>
                      <a:r>
                        <a:rPr lang="en-GB" sz="2400" b="1" dirty="0">
                          <a:solidFill>
                            <a:srgbClr val="FF0000"/>
                          </a:solidFill>
                        </a:rPr>
                        <a:t>a</a:t>
                      </a:r>
                      <a:r>
                        <a:rPr lang="ru-RU" sz="2400" b="1" dirty="0">
                          <a:solidFill>
                            <a:srgbClr val="FF0000"/>
                          </a:solidFill>
                        </a:rPr>
                        <a:t>%</a:t>
                      </a:r>
                      <a:r>
                        <a:rPr lang="en-GB" sz="2400" b="1" dirty="0">
                          <a:solidFill>
                            <a:srgbClr val="FF0000"/>
                          </a:solidFill>
                        </a:rPr>
                        <a:t>b</a:t>
                      </a:r>
                      <a:endParaRPr lang="ru-RU" sz="2400" b="1" dirty="0">
                        <a:solidFill>
                          <a:srgbClr val="FF0000"/>
                        </a:solidFill>
                      </a:endParaRPr>
                    </a:p>
                  </a:txBody>
                  <a:tcPr/>
                </a:tc>
                <a:tc>
                  <a:txBody>
                    <a:bodyPr/>
                    <a:lstStyle/>
                    <a:p>
                      <a:r>
                        <a:rPr lang="ru-RU" sz="2000" dirty="0"/>
                        <a:t>Деление по модулю</a:t>
                      </a:r>
                    </a:p>
                    <a:p>
                      <a:pPr marL="0" marR="0" lvl="0" indent="0" algn="l" defTabSz="685800" rtl="0" eaLnBrk="1" fontAlgn="auto" latinLnBrk="0" hangingPunct="1">
                        <a:lnSpc>
                          <a:spcPct val="100000"/>
                        </a:lnSpc>
                        <a:spcBef>
                          <a:spcPts val="0"/>
                        </a:spcBef>
                        <a:spcAft>
                          <a:spcPts val="0"/>
                        </a:spcAft>
                        <a:buClrTx/>
                        <a:buSzTx/>
                        <a:buFontTx/>
                        <a:buNone/>
                        <a:tabLst/>
                        <a:defRPr/>
                      </a:pPr>
                      <a:r>
                        <a:rPr lang="ru-RU" sz="2000" kern="1200" dirty="0">
                          <a:solidFill>
                            <a:schemeClr val="tx1"/>
                          </a:solidFill>
                          <a:latin typeface="+mn-lt"/>
                          <a:ea typeface="+mn-ea"/>
                          <a:cs typeface="+mn-cs"/>
                        </a:rPr>
                        <a:t>(остаток от деления)</a:t>
                      </a:r>
                    </a:p>
                  </a:txBody>
                  <a:tcPr/>
                </a:tc>
                <a:tc>
                  <a:txBody>
                    <a:bodyPr/>
                    <a:lstStyle/>
                    <a:p>
                      <a:r>
                        <a:rPr lang="ru-RU" sz="2000" dirty="0"/>
                        <a:t>10%3</a:t>
                      </a:r>
                    </a:p>
                  </a:txBody>
                  <a:tcPr/>
                </a:tc>
                <a:tc>
                  <a:txBody>
                    <a:bodyPr/>
                    <a:lstStyle/>
                    <a:p>
                      <a:r>
                        <a:rPr lang="ru-RU" sz="2000" dirty="0"/>
                        <a:t>1</a:t>
                      </a:r>
                    </a:p>
                  </a:txBody>
                  <a:tcPr/>
                </a:tc>
                <a:extLst>
                  <a:ext uri="{0D108BD9-81ED-4DB2-BD59-A6C34878D82A}">
                    <a16:rowId xmlns:a16="http://schemas.microsoft.com/office/drawing/2014/main" val="3871419646"/>
                  </a:ext>
                </a:extLst>
              </a:tr>
            </a:tbl>
          </a:graphicData>
        </a:graphic>
      </p:graphicFrame>
    </p:spTree>
    <p:extLst>
      <p:ext uri="{BB962C8B-B14F-4D97-AF65-F5344CB8AC3E}">
        <p14:creationId xmlns:p14="http://schemas.microsoft.com/office/powerpoint/2010/main" val="2329281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5CD83A-92B3-AFAB-68F1-89550CCF8164}"/>
              </a:ext>
            </a:extLst>
          </p:cNvPr>
          <p:cNvSpPr txBox="1"/>
          <p:nvPr/>
        </p:nvSpPr>
        <p:spPr>
          <a:xfrm>
            <a:off x="1475656" y="260648"/>
            <a:ext cx="6012160" cy="461665"/>
          </a:xfrm>
          <a:prstGeom prst="rect">
            <a:avLst/>
          </a:prstGeom>
          <a:noFill/>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Операторы сравнения</a:t>
            </a:r>
          </a:p>
        </p:txBody>
      </p:sp>
      <p:graphicFrame>
        <p:nvGraphicFramePr>
          <p:cNvPr id="3" name="Таблица 2">
            <a:extLst>
              <a:ext uri="{FF2B5EF4-FFF2-40B4-BE49-F238E27FC236}">
                <a16:creationId xmlns:a16="http://schemas.microsoft.com/office/drawing/2014/main" id="{FEA690C1-411D-ED38-2B8F-714E434E14D8}"/>
              </a:ext>
            </a:extLst>
          </p:cNvPr>
          <p:cNvGraphicFramePr>
            <a:graphicFrameLocks noGrp="1"/>
          </p:cNvGraphicFramePr>
          <p:nvPr>
            <p:extLst>
              <p:ext uri="{D42A27DB-BD31-4B8C-83A1-F6EECF244321}">
                <p14:modId xmlns:p14="http://schemas.microsoft.com/office/powerpoint/2010/main" val="676589600"/>
              </p:ext>
            </p:extLst>
          </p:nvPr>
        </p:nvGraphicFramePr>
        <p:xfrm>
          <a:off x="539552" y="1052736"/>
          <a:ext cx="6192688" cy="2987040"/>
        </p:xfrm>
        <a:graphic>
          <a:graphicData uri="http://schemas.openxmlformats.org/drawingml/2006/table">
            <a:tbl>
              <a:tblPr firstRow="1" bandRow="1">
                <a:tableStyleId>{5940675A-B579-460E-94D1-54222C63F5DA}</a:tableStyleId>
              </a:tblPr>
              <a:tblGrid>
                <a:gridCol w="1688273">
                  <a:extLst>
                    <a:ext uri="{9D8B030D-6E8A-4147-A177-3AD203B41FA5}">
                      <a16:colId xmlns:a16="http://schemas.microsoft.com/office/drawing/2014/main" val="3819142822"/>
                    </a:ext>
                  </a:extLst>
                </a:gridCol>
                <a:gridCol w="4504415">
                  <a:extLst>
                    <a:ext uri="{9D8B030D-6E8A-4147-A177-3AD203B41FA5}">
                      <a16:colId xmlns:a16="http://schemas.microsoft.com/office/drawing/2014/main" val="111535419"/>
                    </a:ext>
                  </a:extLst>
                </a:gridCol>
              </a:tblGrid>
              <a:tr h="370840">
                <a:tc>
                  <a:txBody>
                    <a:bodyPr/>
                    <a:lstStyle/>
                    <a:p>
                      <a:r>
                        <a:rPr lang="en-GB" sz="2400" b="1" dirty="0">
                          <a:solidFill>
                            <a:srgbClr val="FF0000"/>
                          </a:solidFill>
                        </a:rPr>
                        <a:t>&lt;</a:t>
                      </a:r>
                      <a:endParaRPr lang="ru-RU" sz="2400" b="1" dirty="0">
                        <a:solidFill>
                          <a:srgbClr val="FF0000"/>
                        </a:solidFill>
                      </a:endParaRPr>
                    </a:p>
                  </a:txBody>
                  <a:tcPr/>
                </a:tc>
                <a:tc>
                  <a:txBody>
                    <a:bodyPr/>
                    <a:lstStyle/>
                    <a:p>
                      <a:r>
                        <a:rPr lang="ru-RU" sz="2000" dirty="0"/>
                        <a:t>Меньше</a:t>
                      </a:r>
                    </a:p>
                  </a:txBody>
                  <a:tcPr/>
                </a:tc>
                <a:extLst>
                  <a:ext uri="{0D108BD9-81ED-4DB2-BD59-A6C34878D82A}">
                    <a16:rowId xmlns:a16="http://schemas.microsoft.com/office/drawing/2014/main" val="946391081"/>
                  </a:ext>
                </a:extLst>
              </a:tr>
              <a:tr h="370840">
                <a:tc>
                  <a:txBody>
                    <a:bodyPr/>
                    <a:lstStyle/>
                    <a:p>
                      <a:r>
                        <a:rPr lang="en-GB" sz="2400" b="1" dirty="0">
                          <a:solidFill>
                            <a:srgbClr val="FF0000"/>
                          </a:solidFill>
                        </a:rPr>
                        <a:t>&gt;</a:t>
                      </a:r>
                      <a:endParaRPr lang="ru-RU" sz="2400" b="1" dirty="0">
                        <a:solidFill>
                          <a:srgbClr val="FF0000"/>
                        </a:solidFill>
                      </a:endParaRPr>
                    </a:p>
                  </a:txBody>
                  <a:tcPr/>
                </a:tc>
                <a:tc>
                  <a:txBody>
                    <a:bodyPr/>
                    <a:lstStyle/>
                    <a:p>
                      <a:r>
                        <a:rPr lang="ru-RU" sz="2000" dirty="0"/>
                        <a:t>Больше</a:t>
                      </a:r>
                    </a:p>
                  </a:txBody>
                  <a:tcPr/>
                </a:tc>
                <a:extLst>
                  <a:ext uri="{0D108BD9-81ED-4DB2-BD59-A6C34878D82A}">
                    <a16:rowId xmlns:a16="http://schemas.microsoft.com/office/drawing/2014/main" val="2127048776"/>
                  </a:ext>
                </a:extLst>
              </a:tr>
              <a:tr h="370840">
                <a:tc>
                  <a:txBody>
                    <a:bodyPr/>
                    <a:lstStyle/>
                    <a:p>
                      <a:r>
                        <a:rPr lang="en-GB" sz="2400" b="1" dirty="0">
                          <a:solidFill>
                            <a:srgbClr val="FF0000"/>
                          </a:solidFill>
                        </a:rPr>
                        <a:t>&lt;=</a:t>
                      </a:r>
                      <a:endParaRPr lang="ru-RU" sz="2400" b="1" dirty="0">
                        <a:solidFill>
                          <a:srgbClr val="FF0000"/>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2000" kern="1200" dirty="0">
                          <a:solidFill>
                            <a:schemeClr val="tx1"/>
                          </a:solidFill>
                          <a:latin typeface="+mn-lt"/>
                          <a:ea typeface="+mn-ea"/>
                          <a:cs typeface="+mn-cs"/>
                        </a:rPr>
                        <a:t>Меньше или равно </a:t>
                      </a:r>
                    </a:p>
                    <a:p>
                      <a:endParaRPr lang="ru-RU" sz="2000" dirty="0"/>
                    </a:p>
                  </a:txBody>
                  <a:tcPr/>
                </a:tc>
                <a:extLst>
                  <a:ext uri="{0D108BD9-81ED-4DB2-BD59-A6C34878D82A}">
                    <a16:rowId xmlns:a16="http://schemas.microsoft.com/office/drawing/2014/main" val="550506724"/>
                  </a:ext>
                </a:extLst>
              </a:tr>
              <a:tr h="370840">
                <a:tc>
                  <a:txBody>
                    <a:bodyPr/>
                    <a:lstStyle/>
                    <a:p>
                      <a:r>
                        <a:rPr lang="en-GB" sz="2400" b="1" dirty="0">
                          <a:solidFill>
                            <a:srgbClr val="FF0000"/>
                          </a:solidFill>
                        </a:rPr>
                        <a:t>&gt;=</a:t>
                      </a:r>
                    </a:p>
                  </a:txBody>
                  <a:tcPr/>
                </a:tc>
                <a:tc>
                  <a:txBody>
                    <a:bodyPr/>
                    <a:lstStyle/>
                    <a:p>
                      <a:r>
                        <a:rPr lang="ru-RU" sz="2000" dirty="0"/>
                        <a:t>Больше или равно</a:t>
                      </a:r>
                    </a:p>
                  </a:txBody>
                  <a:tcPr/>
                </a:tc>
                <a:extLst>
                  <a:ext uri="{0D108BD9-81ED-4DB2-BD59-A6C34878D82A}">
                    <a16:rowId xmlns:a16="http://schemas.microsoft.com/office/drawing/2014/main" val="2896998948"/>
                  </a:ext>
                </a:extLst>
              </a:tr>
              <a:tr h="370840">
                <a:tc>
                  <a:txBody>
                    <a:bodyPr/>
                    <a:lstStyle/>
                    <a:p>
                      <a:r>
                        <a:rPr lang="ru-RU" sz="2400" b="1" dirty="0">
                          <a:solidFill>
                            <a:srgbClr val="FF0000"/>
                          </a:solidFill>
                        </a:rPr>
                        <a:t>==</a:t>
                      </a:r>
                    </a:p>
                  </a:txBody>
                  <a:tcPr/>
                </a:tc>
                <a:tc>
                  <a:txBody>
                    <a:bodyPr/>
                    <a:lstStyle/>
                    <a:p>
                      <a:r>
                        <a:rPr lang="ru-RU" sz="2000" dirty="0"/>
                        <a:t>Равно</a:t>
                      </a:r>
                    </a:p>
                  </a:txBody>
                  <a:tcPr/>
                </a:tc>
                <a:extLst>
                  <a:ext uri="{0D108BD9-81ED-4DB2-BD59-A6C34878D82A}">
                    <a16:rowId xmlns:a16="http://schemas.microsoft.com/office/drawing/2014/main" val="4118745040"/>
                  </a:ext>
                </a:extLst>
              </a:tr>
              <a:tr h="370840">
                <a:tc>
                  <a:txBody>
                    <a:bodyPr/>
                    <a:lstStyle/>
                    <a:p>
                      <a:r>
                        <a:rPr lang="ru-RU" sz="2400" b="1" dirty="0">
                          <a:solidFill>
                            <a:srgbClr val="FF0000"/>
                          </a:solidFill>
                        </a:rPr>
                        <a:t>!=</a:t>
                      </a:r>
                    </a:p>
                  </a:txBody>
                  <a:tcPr/>
                </a:tc>
                <a:tc>
                  <a:txBody>
                    <a:bodyPr/>
                    <a:lstStyle/>
                    <a:p>
                      <a:r>
                        <a:rPr lang="ru-RU" sz="2000" dirty="0"/>
                        <a:t>НЕ равно</a:t>
                      </a:r>
                    </a:p>
                  </a:txBody>
                  <a:tcPr/>
                </a:tc>
                <a:extLst>
                  <a:ext uri="{0D108BD9-81ED-4DB2-BD59-A6C34878D82A}">
                    <a16:rowId xmlns:a16="http://schemas.microsoft.com/office/drawing/2014/main" val="2906739842"/>
                  </a:ext>
                </a:extLst>
              </a:tr>
            </a:tbl>
          </a:graphicData>
        </a:graphic>
      </p:graphicFrame>
    </p:spTree>
    <p:extLst>
      <p:ext uri="{BB962C8B-B14F-4D97-AF65-F5344CB8AC3E}">
        <p14:creationId xmlns:p14="http://schemas.microsoft.com/office/powerpoint/2010/main" val="511629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5CD83A-92B3-AFAB-68F1-89550CCF8164}"/>
              </a:ext>
            </a:extLst>
          </p:cNvPr>
          <p:cNvSpPr txBox="1"/>
          <p:nvPr/>
        </p:nvSpPr>
        <p:spPr>
          <a:xfrm>
            <a:off x="1475656" y="260648"/>
            <a:ext cx="6012160" cy="461665"/>
          </a:xfrm>
          <a:prstGeom prst="rect">
            <a:avLst/>
          </a:prstGeom>
          <a:noFill/>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Операторы присваивания</a:t>
            </a:r>
          </a:p>
        </p:txBody>
      </p:sp>
      <p:graphicFrame>
        <p:nvGraphicFramePr>
          <p:cNvPr id="3" name="Таблица 2">
            <a:extLst>
              <a:ext uri="{FF2B5EF4-FFF2-40B4-BE49-F238E27FC236}">
                <a16:creationId xmlns:a16="http://schemas.microsoft.com/office/drawing/2014/main" id="{FEA690C1-411D-ED38-2B8F-714E434E14D8}"/>
              </a:ext>
            </a:extLst>
          </p:cNvPr>
          <p:cNvGraphicFramePr>
            <a:graphicFrameLocks noGrp="1"/>
          </p:cNvGraphicFramePr>
          <p:nvPr>
            <p:extLst>
              <p:ext uri="{D42A27DB-BD31-4B8C-83A1-F6EECF244321}">
                <p14:modId xmlns:p14="http://schemas.microsoft.com/office/powerpoint/2010/main" val="1531542855"/>
              </p:ext>
            </p:extLst>
          </p:nvPr>
        </p:nvGraphicFramePr>
        <p:xfrm>
          <a:off x="395536" y="1935480"/>
          <a:ext cx="8640961" cy="3743110"/>
        </p:xfrm>
        <a:graphic>
          <a:graphicData uri="http://schemas.openxmlformats.org/drawingml/2006/table">
            <a:tbl>
              <a:tblPr firstRow="1" bandRow="1">
                <a:tableStyleId>{5940675A-B579-460E-94D1-54222C63F5DA}</a:tableStyleId>
              </a:tblPr>
              <a:tblGrid>
                <a:gridCol w="1363763">
                  <a:extLst>
                    <a:ext uri="{9D8B030D-6E8A-4147-A177-3AD203B41FA5}">
                      <a16:colId xmlns:a16="http://schemas.microsoft.com/office/drawing/2014/main" val="3819142822"/>
                    </a:ext>
                  </a:extLst>
                </a:gridCol>
                <a:gridCol w="3638599">
                  <a:extLst>
                    <a:ext uri="{9D8B030D-6E8A-4147-A177-3AD203B41FA5}">
                      <a16:colId xmlns:a16="http://schemas.microsoft.com/office/drawing/2014/main" val="111535419"/>
                    </a:ext>
                  </a:extLst>
                </a:gridCol>
                <a:gridCol w="3638599">
                  <a:extLst>
                    <a:ext uri="{9D8B030D-6E8A-4147-A177-3AD203B41FA5}">
                      <a16:colId xmlns:a16="http://schemas.microsoft.com/office/drawing/2014/main" val="1413734724"/>
                    </a:ext>
                  </a:extLst>
                </a:gridCol>
              </a:tblGrid>
              <a:tr h="640436">
                <a:tc>
                  <a:txBody>
                    <a:bodyPr/>
                    <a:lstStyle/>
                    <a:p>
                      <a:r>
                        <a:rPr lang="ru-RU" sz="2400" b="1" dirty="0">
                          <a:solidFill>
                            <a:srgbClr val="FF0000"/>
                          </a:solidFill>
                        </a:rPr>
                        <a: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2000" kern="1200" dirty="0">
                          <a:solidFill>
                            <a:schemeClr val="tx1"/>
                          </a:solidFill>
                          <a:latin typeface="+mn-lt"/>
                          <a:ea typeface="+mn-ea"/>
                          <a:cs typeface="+mn-cs"/>
                        </a:rPr>
                        <a:t>Присваивание </a:t>
                      </a:r>
                    </a:p>
                    <a:p>
                      <a:endParaRPr lang="ru-RU" sz="2000" dirty="0"/>
                    </a:p>
                  </a:txBody>
                  <a:tcPr/>
                </a:tc>
                <a:tc>
                  <a:txBody>
                    <a:bodyPr/>
                    <a:lstStyle/>
                    <a:p>
                      <a:endParaRPr lang="ru-RU" sz="2000" dirty="0"/>
                    </a:p>
                  </a:txBody>
                  <a:tcPr/>
                </a:tc>
                <a:extLst>
                  <a:ext uri="{0D108BD9-81ED-4DB2-BD59-A6C34878D82A}">
                    <a16:rowId xmlns:a16="http://schemas.microsoft.com/office/drawing/2014/main" val="946391081"/>
                  </a:ext>
                </a:extLst>
              </a:tr>
              <a:tr h="1482748">
                <a:tc>
                  <a:txBody>
                    <a:bodyPr/>
                    <a:lstStyle/>
                    <a:p>
                      <a:r>
                        <a:rPr lang="ru-RU" sz="2400" b="1" dirty="0">
                          <a:solidFill>
                            <a:srgbClr val="FF0000"/>
                          </a:solidFill>
                        </a:rPr>
                        <a: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2000" kern="1200" dirty="0">
                          <a:solidFill>
                            <a:schemeClr val="tx1"/>
                          </a:solidFill>
                          <a:latin typeface="+mn-lt"/>
                          <a:ea typeface="+mn-ea"/>
                          <a:cs typeface="+mn-cs"/>
                        </a:rPr>
                        <a:t>Сложение и присваивание</a:t>
                      </a:r>
                    </a:p>
                    <a:p>
                      <a:endParaRPr lang="ru-RU" sz="2000" kern="1200" dirty="0">
                        <a:solidFill>
                          <a:schemeClr val="tx1"/>
                        </a:solidFill>
                        <a:latin typeface="+mn-lt"/>
                        <a:ea typeface="+mn-ea"/>
                        <a:cs typeface="+mn-cs"/>
                      </a:endParaRPr>
                    </a:p>
                  </a:txBody>
                  <a:tcPr/>
                </a:tc>
                <a:tc>
                  <a:txBody>
                    <a:bodyPr/>
                    <a:lstStyle/>
                    <a:p>
                      <a:r>
                        <a:rPr lang="ru-RU" sz="2000" kern="1200" dirty="0">
                          <a:solidFill>
                            <a:schemeClr val="tx1"/>
                          </a:solidFill>
                          <a:latin typeface="+mn-lt"/>
                          <a:ea typeface="+mn-ea"/>
                          <a:cs typeface="+mn-cs"/>
                        </a:rPr>
                        <a:t>Суммирует значение обеих сторон и присваивает его выражению слева. a += 10 — это то же самое, что и a = a + 10</a:t>
                      </a:r>
                    </a:p>
                  </a:txBody>
                  <a:tcPr/>
                </a:tc>
                <a:extLst>
                  <a:ext uri="{0D108BD9-81ED-4DB2-BD59-A6C34878D82A}">
                    <a16:rowId xmlns:a16="http://schemas.microsoft.com/office/drawing/2014/main" val="2127048776"/>
                  </a:ext>
                </a:extLst>
              </a:tr>
              <a:tr h="918886">
                <a:tc>
                  <a:txBody>
                    <a:bodyPr/>
                    <a:lstStyle/>
                    <a:p>
                      <a:r>
                        <a:rPr lang="ru-RU" sz="2400" b="1" dirty="0">
                          <a:solidFill>
                            <a:srgbClr val="FF0000"/>
                          </a:solidFill>
                        </a:rPr>
                        <a:t>-=</a:t>
                      </a:r>
                    </a:p>
                  </a:txBody>
                  <a:tcPr/>
                </a:tc>
                <a:tc>
                  <a:txBody>
                    <a:bodyPr/>
                    <a:lstStyle/>
                    <a:p>
                      <a:r>
                        <a:rPr lang="ru-RU" sz="2000" dirty="0"/>
                        <a:t>Разность и присваивание</a:t>
                      </a:r>
                    </a:p>
                  </a:txBody>
                  <a:tcPr/>
                </a:tc>
                <a:tc>
                  <a:txBody>
                    <a:bodyPr/>
                    <a:lstStyle/>
                    <a:p>
                      <a:endParaRPr lang="ru-RU" sz="2000" dirty="0"/>
                    </a:p>
                  </a:txBody>
                  <a:tcPr/>
                </a:tc>
                <a:extLst>
                  <a:ext uri="{0D108BD9-81ED-4DB2-BD59-A6C34878D82A}">
                    <a16:rowId xmlns:a16="http://schemas.microsoft.com/office/drawing/2014/main" val="550506724"/>
                  </a:ext>
                </a:extLst>
              </a:tr>
              <a:tr h="640436">
                <a:tc>
                  <a:txBody>
                    <a:bodyPr/>
                    <a:lstStyle/>
                    <a:p>
                      <a:r>
                        <a:rPr lang="ru-RU" sz="2400" b="1" dirty="0">
                          <a:solidFill>
                            <a:srgbClr val="FF0000"/>
                          </a:solidFill>
                        </a:rPr>
                        <a:t> и </a:t>
                      </a:r>
                      <a:r>
                        <a:rPr lang="ru-RU" sz="2400" b="1" dirty="0" err="1">
                          <a:solidFill>
                            <a:srgbClr val="FF0000"/>
                          </a:solidFill>
                        </a:rPr>
                        <a:t>т.д</a:t>
                      </a:r>
                      <a:endParaRPr lang="en-GB" sz="2400" b="1" dirty="0">
                        <a:solidFill>
                          <a:srgbClr val="FF0000"/>
                        </a:solidFill>
                      </a:endParaRPr>
                    </a:p>
                  </a:txBody>
                  <a:tcPr/>
                </a:tc>
                <a:tc>
                  <a:txBody>
                    <a:bodyPr/>
                    <a:lstStyle/>
                    <a:p>
                      <a:endParaRPr lang="ru-RU" sz="2000" dirty="0"/>
                    </a:p>
                  </a:txBody>
                  <a:tcPr/>
                </a:tc>
                <a:tc>
                  <a:txBody>
                    <a:bodyPr/>
                    <a:lstStyle/>
                    <a:p>
                      <a:endParaRPr lang="ru-RU" sz="2000" dirty="0"/>
                    </a:p>
                  </a:txBody>
                  <a:tcPr/>
                </a:tc>
                <a:extLst>
                  <a:ext uri="{0D108BD9-81ED-4DB2-BD59-A6C34878D82A}">
                    <a16:rowId xmlns:a16="http://schemas.microsoft.com/office/drawing/2014/main" val="2896998948"/>
                  </a:ext>
                </a:extLst>
              </a:tr>
            </a:tbl>
          </a:graphicData>
        </a:graphic>
      </p:graphicFrame>
      <p:sp>
        <p:nvSpPr>
          <p:cNvPr id="5" name="TextBox 4">
            <a:extLst>
              <a:ext uri="{FF2B5EF4-FFF2-40B4-BE49-F238E27FC236}">
                <a16:creationId xmlns:a16="http://schemas.microsoft.com/office/drawing/2014/main" id="{1612280F-F514-F23F-0722-E994A661D4B0}"/>
              </a:ext>
            </a:extLst>
          </p:cNvPr>
          <p:cNvSpPr txBox="1"/>
          <p:nvPr/>
        </p:nvSpPr>
        <p:spPr>
          <a:xfrm>
            <a:off x="476280" y="836712"/>
            <a:ext cx="7840136" cy="369332"/>
          </a:xfrm>
          <a:prstGeom prst="rect">
            <a:avLst/>
          </a:prstGeom>
          <a:noFill/>
        </p:spPr>
        <p:txBody>
          <a:bodyPr wrap="square">
            <a:spAutoFit/>
          </a:bodyPr>
          <a:lstStyle/>
          <a:p>
            <a:r>
              <a:rPr lang="ru-RU" b="0" i="0" dirty="0">
                <a:solidFill>
                  <a:srgbClr val="222222"/>
                </a:solidFill>
                <a:effectLst/>
                <a:latin typeface="Verdana" panose="020B0604030504040204" pitchFamily="34" charset="0"/>
              </a:rPr>
              <a:t>Оператор присваивания присваивает значение переменной. </a:t>
            </a:r>
            <a:endParaRPr lang="ru-RU" dirty="0"/>
          </a:p>
        </p:txBody>
      </p:sp>
    </p:spTree>
    <p:extLst>
      <p:ext uri="{BB962C8B-B14F-4D97-AF65-F5344CB8AC3E}">
        <p14:creationId xmlns:p14="http://schemas.microsoft.com/office/powerpoint/2010/main" val="1070045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B34D6B-724D-7544-03A7-1E1B4C6A492D}"/>
              </a:ext>
            </a:extLst>
          </p:cNvPr>
          <p:cNvSpPr txBox="1"/>
          <p:nvPr/>
        </p:nvSpPr>
        <p:spPr>
          <a:xfrm>
            <a:off x="647564" y="1340768"/>
            <a:ext cx="8244916" cy="2677656"/>
          </a:xfrm>
          <a:prstGeom prst="rect">
            <a:avLst/>
          </a:prstGeom>
          <a:noFill/>
        </p:spPr>
        <p:txBody>
          <a:bodyPr wrap="square">
            <a:spAutoFit/>
          </a:bodyPr>
          <a:lstStyle/>
          <a:p>
            <a:pPr algn="l"/>
            <a:r>
              <a:rPr lang="ru-RU" sz="2400" b="0" i="0" dirty="0">
                <a:solidFill>
                  <a:srgbClr val="1A1A1A"/>
                </a:solidFill>
                <a:effectLst/>
                <a:latin typeface="Times New Roman" panose="02020603050405020304" pitchFamily="18" charset="0"/>
                <a:cs typeface="Times New Roman" panose="02020603050405020304" pitchFamily="18" charset="0"/>
              </a:rPr>
              <a:t>Для реализации алгоритмов линейной структуры используются следующие</a:t>
            </a:r>
          </a:p>
          <a:p>
            <a:pPr algn="l"/>
            <a:r>
              <a:rPr lang="ru-RU" sz="2400" b="0" i="0" dirty="0">
                <a:solidFill>
                  <a:srgbClr val="1A1A1A"/>
                </a:solidFill>
                <a:effectLst/>
                <a:latin typeface="Times New Roman" panose="02020603050405020304" pitchFamily="18" charset="0"/>
                <a:cs typeface="Times New Roman" panose="02020603050405020304" pitchFamily="18" charset="0"/>
              </a:rPr>
              <a:t>операторы:</a:t>
            </a:r>
          </a:p>
          <a:p>
            <a:pPr algn="l"/>
            <a:r>
              <a:rPr lang="ru-RU" sz="2400" b="0" i="0" dirty="0">
                <a:solidFill>
                  <a:srgbClr val="1A1A1A"/>
                </a:solidFill>
                <a:effectLst/>
                <a:latin typeface="Times New Roman" panose="02020603050405020304" pitchFamily="18" charset="0"/>
                <a:cs typeface="Times New Roman" panose="02020603050405020304" pitchFamily="18" charset="0"/>
              </a:rPr>
              <a:t>1) оператор </a:t>
            </a:r>
            <a:r>
              <a:rPr lang="ru-RU" sz="2400" b="0" i="0" dirty="0" err="1">
                <a:solidFill>
                  <a:srgbClr val="1A1A1A"/>
                </a:solidFill>
                <a:effectLst/>
                <a:latin typeface="Times New Roman" panose="02020603050405020304" pitchFamily="18" charset="0"/>
                <a:cs typeface="Times New Roman" panose="02020603050405020304" pitchFamily="18" charset="0"/>
              </a:rPr>
              <a:t>input</a:t>
            </a:r>
            <a:r>
              <a:rPr lang="ru-RU" sz="2400" b="0" i="0" dirty="0">
                <a:solidFill>
                  <a:srgbClr val="1A1A1A"/>
                </a:solidFill>
                <a:effectLst/>
                <a:latin typeface="Times New Roman" panose="02020603050405020304" pitchFamily="18" charset="0"/>
                <a:cs typeface="Times New Roman" panose="02020603050405020304" pitchFamily="18" charset="0"/>
              </a:rPr>
              <a:t>() - осуществляет ввод данных;</a:t>
            </a:r>
          </a:p>
          <a:p>
            <a:pPr algn="l"/>
            <a:r>
              <a:rPr lang="ru-RU" sz="2400" b="0" i="0" dirty="0">
                <a:solidFill>
                  <a:srgbClr val="1A1A1A"/>
                </a:solidFill>
                <a:effectLst/>
                <a:latin typeface="Times New Roman" panose="02020603050405020304" pitchFamily="18" charset="0"/>
                <a:cs typeface="Times New Roman" panose="02020603050405020304" pitchFamily="18" charset="0"/>
              </a:rPr>
              <a:t>2) оператор </a:t>
            </a:r>
            <a:r>
              <a:rPr lang="ru-RU" sz="2400" b="0" i="0" dirty="0" err="1">
                <a:solidFill>
                  <a:srgbClr val="1A1A1A"/>
                </a:solidFill>
                <a:effectLst/>
                <a:latin typeface="Times New Roman" panose="02020603050405020304" pitchFamily="18" charset="0"/>
                <a:cs typeface="Times New Roman" panose="02020603050405020304" pitchFamily="18" charset="0"/>
              </a:rPr>
              <a:t>print</a:t>
            </a:r>
            <a:r>
              <a:rPr lang="ru-RU" sz="2400" b="0" i="0" dirty="0">
                <a:solidFill>
                  <a:srgbClr val="1A1A1A"/>
                </a:solidFill>
                <a:effectLst/>
                <a:latin typeface="Times New Roman" panose="02020603050405020304" pitchFamily="18" charset="0"/>
                <a:cs typeface="Times New Roman" panose="02020603050405020304" pitchFamily="18" charset="0"/>
              </a:rPr>
              <a:t>() - осуществляет вывод данных;</a:t>
            </a:r>
          </a:p>
          <a:p>
            <a:pPr algn="l"/>
            <a:r>
              <a:rPr lang="ru-RU" sz="2400" b="0" i="0" dirty="0">
                <a:solidFill>
                  <a:srgbClr val="1A1A1A"/>
                </a:solidFill>
                <a:effectLst/>
                <a:latin typeface="Times New Roman" panose="02020603050405020304" pitchFamily="18" charset="0"/>
                <a:cs typeface="Times New Roman" panose="02020603050405020304" pitchFamily="18" charset="0"/>
              </a:rPr>
              <a:t>3) оператор присваивания (=) - устанавливает связь между данными и переменными.</a:t>
            </a:r>
          </a:p>
        </p:txBody>
      </p:sp>
      <p:sp>
        <p:nvSpPr>
          <p:cNvPr id="4" name="TextBox 3">
            <a:extLst>
              <a:ext uri="{FF2B5EF4-FFF2-40B4-BE49-F238E27FC236}">
                <a16:creationId xmlns:a16="http://schemas.microsoft.com/office/drawing/2014/main" id="{BBC4D28F-2045-50E6-C915-CD8561D8F53F}"/>
              </a:ext>
            </a:extLst>
          </p:cNvPr>
          <p:cNvSpPr txBox="1"/>
          <p:nvPr/>
        </p:nvSpPr>
        <p:spPr>
          <a:xfrm>
            <a:off x="1475656" y="260648"/>
            <a:ext cx="6012160" cy="461665"/>
          </a:xfrm>
          <a:prstGeom prst="rect">
            <a:avLst/>
          </a:prstGeom>
          <a:noFill/>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Операторы</a:t>
            </a:r>
          </a:p>
        </p:txBody>
      </p:sp>
    </p:spTree>
    <p:extLst>
      <p:ext uri="{BB962C8B-B14F-4D97-AF65-F5344CB8AC3E}">
        <p14:creationId xmlns:p14="http://schemas.microsoft.com/office/powerpoint/2010/main" val="612033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77C3432-BA30-E4C4-A828-908CB842302A}"/>
              </a:ext>
            </a:extLst>
          </p:cNvPr>
          <p:cNvPicPr>
            <a:picLocks noChangeAspect="1"/>
          </p:cNvPicPr>
          <p:nvPr/>
        </p:nvPicPr>
        <p:blipFill>
          <a:blip r:embed="rId2"/>
          <a:stretch>
            <a:fillRect/>
          </a:stretch>
        </p:blipFill>
        <p:spPr>
          <a:xfrm>
            <a:off x="0" y="1119328"/>
            <a:ext cx="9144000" cy="4619343"/>
          </a:xfrm>
          <a:prstGeom prst="rect">
            <a:avLst/>
          </a:prstGeom>
        </p:spPr>
      </p:pic>
    </p:spTree>
    <p:extLst>
      <p:ext uri="{BB962C8B-B14F-4D97-AF65-F5344CB8AC3E}">
        <p14:creationId xmlns:p14="http://schemas.microsoft.com/office/powerpoint/2010/main" val="203672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764704"/>
            <a:ext cx="5544616" cy="13234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В 1946 году </a:t>
            </a:r>
            <a:r>
              <a:rPr lang="ru-RU" sz="2000" b="1" dirty="0">
                <a:latin typeface="Times New Roman" panose="02020603050405020304" pitchFamily="18" charset="0"/>
                <a:cs typeface="Times New Roman" panose="02020603050405020304" pitchFamily="18" charset="0"/>
              </a:rPr>
              <a:t>Джоном фон Нейманом </a:t>
            </a:r>
            <a:r>
              <a:rPr lang="ru-RU" sz="2000" dirty="0">
                <a:latin typeface="Times New Roman" panose="02020603050405020304" pitchFamily="18" charset="0"/>
                <a:cs typeface="Times New Roman" panose="02020603050405020304" pitchFamily="18" charset="0"/>
              </a:rPr>
              <a:t>были сформулированы основные принципы устройства ЭВМ, которые называют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фон-неймановской архитектурой.</a:t>
            </a:r>
          </a:p>
        </p:txBody>
      </p:sp>
      <p:graphicFrame>
        <p:nvGraphicFramePr>
          <p:cNvPr id="4" name="Схема 3"/>
          <p:cNvGraphicFramePr/>
          <p:nvPr>
            <p:extLst>
              <p:ext uri="{D42A27DB-BD31-4B8C-83A1-F6EECF244321}">
                <p14:modId xmlns:p14="http://schemas.microsoft.com/office/powerpoint/2010/main" val="1497526714"/>
              </p:ext>
            </p:extLst>
          </p:nvPr>
        </p:nvGraphicFramePr>
        <p:xfrm>
          <a:off x="381148" y="3068960"/>
          <a:ext cx="8460432" cy="3559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s://postnauka.ru/files/images/1/9/9/3/2/0/0/0/0/0/aPKp87_KMWG1D341E3bqgcXQJclJll7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6" y="476672"/>
            <a:ext cx="1951413" cy="244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62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96EFE14-C51A-124D-5088-86B13FC9E90E}"/>
              </a:ext>
            </a:extLst>
          </p:cNvPr>
          <p:cNvPicPr>
            <a:picLocks noChangeAspect="1"/>
          </p:cNvPicPr>
          <p:nvPr/>
        </p:nvPicPr>
        <p:blipFill>
          <a:blip r:embed="rId2"/>
          <a:stretch>
            <a:fillRect/>
          </a:stretch>
        </p:blipFill>
        <p:spPr>
          <a:xfrm>
            <a:off x="107504" y="548680"/>
            <a:ext cx="9144000" cy="4936435"/>
          </a:xfrm>
          <a:prstGeom prst="rect">
            <a:avLst/>
          </a:prstGeom>
        </p:spPr>
      </p:pic>
    </p:spTree>
    <p:extLst>
      <p:ext uri="{BB962C8B-B14F-4D97-AF65-F5344CB8AC3E}">
        <p14:creationId xmlns:p14="http://schemas.microsoft.com/office/powerpoint/2010/main" val="2072682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504B80-C335-AC3F-106E-6CEDAC6BA5B2}"/>
              </a:ext>
            </a:extLst>
          </p:cNvPr>
          <p:cNvSpPr txBox="1"/>
          <p:nvPr/>
        </p:nvSpPr>
        <p:spPr>
          <a:xfrm>
            <a:off x="2411760" y="118573"/>
            <a:ext cx="4572000" cy="461665"/>
          </a:xfrm>
          <a:prstGeom prst="rect">
            <a:avLst/>
          </a:prstGeom>
          <a:noFill/>
        </p:spPr>
        <p:txBody>
          <a:bodyPr wrap="square">
            <a:spAutoFit/>
          </a:bodyPr>
          <a:lstStyle/>
          <a:p>
            <a:r>
              <a:rPr lang="ru-RU" sz="2400" b="1" i="0" dirty="0">
                <a:solidFill>
                  <a:srgbClr val="363636"/>
                </a:solidFill>
                <a:effectLst/>
                <a:latin typeface="BlinkMacSystemFont"/>
              </a:rPr>
              <a:t>Условные конструкции в </a:t>
            </a:r>
            <a:r>
              <a:rPr lang="en-US" sz="2400" b="1" i="0" dirty="0">
                <a:solidFill>
                  <a:srgbClr val="363636"/>
                </a:solidFill>
                <a:effectLst/>
                <a:latin typeface="BlinkMacSystemFont"/>
              </a:rPr>
              <a:t>Python</a:t>
            </a:r>
            <a:endParaRPr lang="ru-RU" sz="2400" dirty="0"/>
          </a:p>
        </p:txBody>
      </p:sp>
      <p:pic>
        <p:nvPicPr>
          <p:cNvPr id="5" name="Рисунок 4">
            <a:extLst>
              <a:ext uri="{FF2B5EF4-FFF2-40B4-BE49-F238E27FC236}">
                <a16:creationId xmlns:a16="http://schemas.microsoft.com/office/drawing/2014/main" id="{F5D83ABA-2D28-97EE-E004-70FA43EE578E}"/>
              </a:ext>
            </a:extLst>
          </p:cNvPr>
          <p:cNvPicPr>
            <a:picLocks noChangeAspect="1"/>
          </p:cNvPicPr>
          <p:nvPr/>
        </p:nvPicPr>
        <p:blipFill>
          <a:blip r:embed="rId2"/>
          <a:stretch>
            <a:fillRect/>
          </a:stretch>
        </p:blipFill>
        <p:spPr>
          <a:xfrm>
            <a:off x="0" y="1268760"/>
            <a:ext cx="9144000" cy="5456603"/>
          </a:xfrm>
          <a:prstGeom prst="rect">
            <a:avLst/>
          </a:prstGeom>
        </p:spPr>
      </p:pic>
    </p:spTree>
    <p:extLst>
      <p:ext uri="{BB962C8B-B14F-4D97-AF65-F5344CB8AC3E}">
        <p14:creationId xmlns:p14="http://schemas.microsoft.com/office/powerpoint/2010/main" val="40978204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CC8CB-7A56-0E72-FBB2-D4A013D5397F}"/>
              </a:ext>
            </a:extLst>
          </p:cNvPr>
          <p:cNvSpPr txBox="1"/>
          <p:nvPr/>
        </p:nvSpPr>
        <p:spPr>
          <a:xfrm>
            <a:off x="2411760" y="118573"/>
            <a:ext cx="4572000" cy="461665"/>
          </a:xfrm>
          <a:prstGeom prst="rect">
            <a:avLst/>
          </a:prstGeom>
          <a:noFill/>
        </p:spPr>
        <p:txBody>
          <a:bodyPr wrap="square">
            <a:spAutoFit/>
          </a:bodyPr>
          <a:lstStyle/>
          <a:p>
            <a:r>
              <a:rPr lang="ru-RU" sz="2400" b="1" i="0" dirty="0">
                <a:solidFill>
                  <a:srgbClr val="363636"/>
                </a:solidFill>
                <a:effectLst/>
                <a:latin typeface="BlinkMacSystemFont"/>
              </a:rPr>
              <a:t>Условные конструкции в </a:t>
            </a:r>
            <a:r>
              <a:rPr lang="en-US" sz="2400" b="1" i="0" dirty="0">
                <a:solidFill>
                  <a:srgbClr val="363636"/>
                </a:solidFill>
                <a:effectLst/>
                <a:latin typeface="BlinkMacSystemFont"/>
              </a:rPr>
              <a:t>Python</a:t>
            </a:r>
            <a:endParaRPr lang="ru-RU" sz="2400" dirty="0"/>
          </a:p>
        </p:txBody>
      </p:sp>
      <p:pic>
        <p:nvPicPr>
          <p:cNvPr id="4" name="Рисунок 3">
            <a:extLst>
              <a:ext uri="{FF2B5EF4-FFF2-40B4-BE49-F238E27FC236}">
                <a16:creationId xmlns:a16="http://schemas.microsoft.com/office/drawing/2014/main" id="{94F1538B-FA1D-E1B2-927D-4E2C0BD64559}"/>
              </a:ext>
            </a:extLst>
          </p:cNvPr>
          <p:cNvPicPr>
            <a:picLocks noChangeAspect="1"/>
          </p:cNvPicPr>
          <p:nvPr/>
        </p:nvPicPr>
        <p:blipFill>
          <a:blip r:embed="rId2"/>
          <a:stretch>
            <a:fillRect/>
          </a:stretch>
        </p:blipFill>
        <p:spPr>
          <a:xfrm>
            <a:off x="125760" y="908720"/>
            <a:ext cx="9144000" cy="5363217"/>
          </a:xfrm>
          <a:prstGeom prst="rect">
            <a:avLst/>
          </a:prstGeom>
        </p:spPr>
      </p:pic>
    </p:spTree>
    <p:extLst>
      <p:ext uri="{BB962C8B-B14F-4D97-AF65-F5344CB8AC3E}">
        <p14:creationId xmlns:p14="http://schemas.microsoft.com/office/powerpoint/2010/main" val="2131184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7D3515-1CDE-A82D-761C-6FD57D242229}"/>
              </a:ext>
            </a:extLst>
          </p:cNvPr>
          <p:cNvSpPr txBox="1"/>
          <p:nvPr/>
        </p:nvSpPr>
        <p:spPr>
          <a:xfrm>
            <a:off x="2915816" y="188640"/>
            <a:ext cx="4572000" cy="461665"/>
          </a:xfrm>
          <a:prstGeom prst="rect">
            <a:avLst/>
          </a:prstGeom>
          <a:noFill/>
        </p:spPr>
        <p:txBody>
          <a:bodyPr wrap="square">
            <a:spAutoFit/>
          </a:bodyPr>
          <a:lstStyle/>
          <a:p>
            <a:r>
              <a:rPr lang="ru-RU" sz="2400" b="1" i="0" dirty="0">
                <a:solidFill>
                  <a:srgbClr val="363636"/>
                </a:solidFill>
                <a:effectLst/>
                <a:latin typeface="BlinkMacSystemFont"/>
              </a:rPr>
              <a:t>Циклы  в </a:t>
            </a:r>
            <a:r>
              <a:rPr lang="en-US" sz="2400" b="1" i="0" dirty="0">
                <a:solidFill>
                  <a:srgbClr val="363636"/>
                </a:solidFill>
                <a:effectLst/>
                <a:latin typeface="BlinkMacSystemFont"/>
              </a:rPr>
              <a:t>Python</a:t>
            </a:r>
            <a:endParaRPr lang="ru-RU" sz="2400" dirty="0"/>
          </a:p>
        </p:txBody>
      </p:sp>
      <p:sp>
        <p:nvSpPr>
          <p:cNvPr id="4" name="TextBox 3">
            <a:extLst>
              <a:ext uri="{FF2B5EF4-FFF2-40B4-BE49-F238E27FC236}">
                <a16:creationId xmlns:a16="http://schemas.microsoft.com/office/drawing/2014/main" id="{BDAC403D-A1D6-307C-258C-2563872AF618}"/>
              </a:ext>
            </a:extLst>
          </p:cNvPr>
          <p:cNvSpPr txBox="1"/>
          <p:nvPr/>
        </p:nvSpPr>
        <p:spPr>
          <a:xfrm>
            <a:off x="1255832" y="839323"/>
            <a:ext cx="7888168" cy="369332"/>
          </a:xfrm>
          <a:prstGeom prst="rect">
            <a:avLst/>
          </a:prstGeom>
          <a:noFill/>
        </p:spPr>
        <p:txBody>
          <a:bodyPr wrap="square">
            <a:spAutoFit/>
          </a:bodyPr>
          <a:lstStyle/>
          <a:p>
            <a:pPr algn="just"/>
            <a:r>
              <a:rPr lang="ru-RU" b="0" i="0" dirty="0">
                <a:solidFill>
                  <a:srgbClr val="4A4A4A"/>
                </a:solidFill>
                <a:effectLst/>
                <a:latin typeface="BlinkMacSystemFont"/>
              </a:rPr>
              <a:t>В </a:t>
            </a:r>
            <a:r>
              <a:rPr lang="ru-RU" b="1" i="0" dirty="0">
                <a:solidFill>
                  <a:srgbClr val="363636"/>
                </a:solidFill>
                <a:effectLst/>
                <a:latin typeface="BlinkMacSystemFont"/>
              </a:rPr>
              <a:t>Python</a:t>
            </a:r>
            <a:r>
              <a:rPr lang="ru-RU" b="0" i="0" dirty="0">
                <a:solidFill>
                  <a:srgbClr val="4A4A4A"/>
                </a:solidFill>
                <a:effectLst/>
                <a:latin typeface="BlinkMacSystemFont"/>
              </a:rPr>
              <a:t> существуют два типа цикличных выражений:</a:t>
            </a:r>
          </a:p>
        </p:txBody>
      </p:sp>
      <p:sp>
        <p:nvSpPr>
          <p:cNvPr id="8" name="TextBox 7">
            <a:extLst>
              <a:ext uri="{FF2B5EF4-FFF2-40B4-BE49-F238E27FC236}">
                <a16:creationId xmlns:a16="http://schemas.microsoft.com/office/drawing/2014/main" id="{D9D9D688-7A34-AFD1-C116-4CFA909B45F8}"/>
              </a:ext>
            </a:extLst>
          </p:cNvPr>
          <p:cNvSpPr txBox="1"/>
          <p:nvPr/>
        </p:nvSpPr>
        <p:spPr>
          <a:xfrm>
            <a:off x="179512" y="1427409"/>
            <a:ext cx="4572000"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ru-RU" sz="2000" b="1" i="0" dirty="0">
                <a:solidFill>
                  <a:srgbClr val="1A1A1A"/>
                </a:solidFill>
                <a:effectLst/>
                <a:latin typeface="Times New Roman" panose="02020603050405020304" pitchFamily="18" charset="0"/>
                <a:cs typeface="Times New Roman" panose="02020603050405020304" pitchFamily="18" charset="0"/>
              </a:rPr>
              <a:t>Цикл с условием (</a:t>
            </a:r>
            <a:r>
              <a:rPr lang="ru-RU" sz="2000" b="1" i="0" dirty="0" err="1">
                <a:solidFill>
                  <a:srgbClr val="1A1A1A"/>
                </a:solidFill>
                <a:effectLst/>
                <a:latin typeface="Times New Roman" panose="02020603050405020304" pitchFamily="18" charset="0"/>
                <a:cs typeface="Times New Roman" panose="02020603050405020304" pitchFamily="18" charset="0"/>
              </a:rPr>
              <a:t>while</a:t>
            </a:r>
            <a:r>
              <a:rPr lang="ru-RU" sz="2000" b="1" i="0" dirty="0">
                <a:solidFill>
                  <a:srgbClr val="1A1A1A"/>
                </a:solidFill>
                <a:effectLst/>
                <a:latin typeface="Times New Roman" panose="02020603050405020304" pitchFamily="18" charset="0"/>
                <a:cs typeface="Times New Roman" panose="02020603050405020304" pitchFamily="18" charset="0"/>
              </a:rPr>
              <a:t>)</a:t>
            </a:r>
          </a:p>
          <a:p>
            <a:pPr algn="l"/>
            <a:r>
              <a:rPr lang="ru-RU" sz="2000" b="0" i="0" dirty="0">
                <a:solidFill>
                  <a:srgbClr val="1A1A1A"/>
                </a:solidFill>
                <a:effectLst/>
                <a:latin typeface="Times New Roman" panose="02020603050405020304" pitchFamily="18" charset="0"/>
                <a:cs typeface="Times New Roman" panose="02020603050405020304" pitchFamily="18" charset="0"/>
              </a:rPr>
              <a:t>Цикл </a:t>
            </a:r>
            <a:r>
              <a:rPr lang="ru-RU" sz="2000" b="0" i="0" dirty="0" err="1">
                <a:solidFill>
                  <a:srgbClr val="1A1A1A"/>
                </a:solidFill>
                <a:effectLst/>
                <a:latin typeface="Times New Roman" panose="02020603050405020304" pitchFamily="18" charset="0"/>
                <a:cs typeface="Times New Roman" panose="02020603050405020304" pitchFamily="18" charset="0"/>
              </a:rPr>
              <a:t>while</a:t>
            </a:r>
            <a:r>
              <a:rPr lang="ru-RU" sz="2000" b="0" i="0" dirty="0">
                <a:solidFill>
                  <a:srgbClr val="1A1A1A"/>
                </a:solidFill>
                <a:effectLst/>
                <a:latin typeface="Times New Roman" panose="02020603050405020304" pitchFamily="18" charset="0"/>
                <a:cs typeface="Times New Roman" panose="02020603050405020304" pitchFamily="18" charset="0"/>
              </a:rPr>
              <a:t> (“пока”) позволяет выполнить одну и ту же последовательность</a:t>
            </a:r>
          </a:p>
          <a:p>
            <a:pPr algn="l"/>
            <a:r>
              <a:rPr lang="ru-RU" sz="2000" b="0" i="0" dirty="0">
                <a:solidFill>
                  <a:srgbClr val="1A1A1A"/>
                </a:solidFill>
                <a:effectLst/>
                <a:latin typeface="Times New Roman" panose="02020603050405020304" pitchFamily="18" charset="0"/>
                <a:cs typeface="Times New Roman" panose="02020603050405020304" pitchFamily="18" charset="0"/>
              </a:rPr>
              <a:t>действий, пока проверяемое условие истинно.</a:t>
            </a:r>
          </a:p>
          <a:p>
            <a:pPr algn="l"/>
            <a:r>
              <a:rPr lang="ru-RU" sz="2000" b="0" i="0" dirty="0">
                <a:solidFill>
                  <a:srgbClr val="1A1A1A"/>
                </a:solidFill>
                <a:effectLst/>
                <a:latin typeface="Times New Roman" panose="02020603050405020304" pitchFamily="18" charset="0"/>
                <a:cs typeface="Times New Roman" panose="02020603050405020304" pitchFamily="18" charset="0"/>
              </a:rPr>
              <a:t>Синтаксис цикла </a:t>
            </a:r>
            <a:r>
              <a:rPr lang="ru-RU" sz="2000" b="0" i="0" dirty="0" err="1">
                <a:solidFill>
                  <a:srgbClr val="1A1A1A"/>
                </a:solidFill>
                <a:effectLst/>
                <a:latin typeface="Times New Roman" panose="02020603050405020304" pitchFamily="18" charset="0"/>
                <a:cs typeface="Times New Roman" panose="02020603050405020304" pitchFamily="18" charset="0"/>
              </a:rPr>
              <a:t>while</a:t>
            </a:r>
            <a:r>
              <a:rPr lang="ru-RU" sz="2000" b="0" i="0" dirty="0">
                <a:solidFill>
                  <a:srgbClr val="1A1A1A"/>
                </a:solidFill>
                <a:effectLst/>
                <a:latin typeface="Times New Roman" panose="02020603050405020304" pitchFamily="18" charset="0"/>
                <a:cs typeface="Times New Roman" panose="02020603050405020304" pitchFamily="18" charset="0"/>
              </a:rPr>
              <a:t> в простейшем случае выглядит так:</a:t>
            </a:r>
          </a:p>
          <a:p>
            <a:pPr algn="l"/>
            <a:endParaRPr lang="ru-RU" sz="2000" b="0" i="0" dirty="0">
              <a:solidFill>
                <a:srgbClr val="1A1A1A"/>
              </a:solidFill>
              <a:effectLst/>
              <a:latin typeface="Times New Roman" panose="02020603050405020304" pitchFamily="18" charset="0"/>
              <a:cs typeface="Times New Roman" panose="02020603050405020304" pitchFamily="18" charset="0"/>
            </a:endParaRPr>
          </a:p>
          <a:p>
            <a:pPr algn="l"/>
            <a:r>
              <a:rPr lang="ru-RU" sz="2000" b="0" i="0" dirty="0" err="1">
                <a:solidFill>
                  <a:srgbClr val="1A1A1A"/>
                </a:solidFill>
                <a:effectLst/>
                <a:latin typeface="Times New Roman" panose="02020603050405020304" pitchFamily="18" charset="0"/>
                <a:cs typeface="Times New Roman" panose="02020603050405020304" pitchFamily="18" charset="0"/>
              </a:rPr>
              <a:t>while</a:t>
            </a:r>
            <a:r>
              <a:rPr lang="ru-RU" sz="2000" b="0" i="0" dirty="0">
                <a:solidFill>
                  <a:srgbClr val="1A1A1A"/>
                </a:solidFill>
                <a:effectLst/>
                <a:latin typeface="Times New Roman" panose="02020603050405020304" pitchFamily="18" charset="0"/>
                <a:cs typeface="Times New Roman" panose="02020603050405020304" pitchFamily="18" charset="0"/>
              </a:rPr>
              <a:t> условие:</a:t>
            </a:r>
          </a:p>
          <a:p>
            <a:pPr algn="l"/>
            <a:r>
              <a:rPr lang="ru-RU" sz="2000" b="0" i="0" dirty="0">
                <a:solidFill>
                  <a:srgbClr val="1A1A1A"/>
                </a:solidFill>
                <a:effectLst/>
                <a:latin typeface="Times New Roman" panose="02020603050405020304" pitchFamily="18" charset="0"/>
                <a:cs typeface="Times New Roman" panose="02020603050405020304" pitchFamily="18" charset="0"/>
              </a:rPr>
              <a:t>блок инструкции (тело цикла)</a:t>
            </a:r>
          </a:p>
        </p:txBody>
      </p:sp>
      <p:sp>
        <p:nvSpPr>
          <p:cNvPr id="10" name="TextBox 9">
            <a:extLst>
              <a:ext uri="{FF2B5EF4-FFF2-40B4-BE49-F238E27FC236}">
                <a16:creationId xmlns:a16="http://schemas.microsoft.com/office/drawing/2014/main" id="{B3A1A5B5-7A82-BBD3-DBF7-E17F46209337}"/>
              </a:ext>
            </a:extLst>
          </p:cNvPr>
          <p:cNvSpPr txBox="1"/>
          <p:nvPr/>
        </p:nvSpPr>
        <p:spPr>
          <a:xfrm>
            <a:off x="5199916" y="1365273"/>
            <a:ext cx="3764572"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ru-RU" sz="2000" b="1" i="0" dirty="0">
                <a:solidFill>
                  <a:srgbClr val="1A1A1A"/>
                </a:solidFill>
                <a:effectLst/>
                <a:latin typeface="Times New Roman" panose="02020603050405020304" pitchFamily="18" charset="0"/>
                <a:cs typeface="Times New Roman" panose="02020603050405020304" pitchFamily="18" charset="0"/>
              </a:rPr>
              <a:t>Цикл с переменной (</a:t>
            </a:r>
            <a:r>
              <a:rPr lang="ru-RU" sz="2000" b="1" i="0" dirty="0" err="1">
                <a:solidFill>
                  <a:srgbClr val="1A1A1A"/>
                </a:solidFill>
                <a:effectLst/>
                <a:latin typeface="Times New Roman" panose="02020603050405020304" pitchFamily="18" charset="0"/>
                <a:cs typeface="Times New Roman" panose="02020603050405020304" pitchFamily="18" charset="0"/>
              </a:rPr>
              <a:t>for</a:t>
            </a:r>
            <a:r>
              <a:rPr lang="ru-RU" sz="2000" b="1" i="0" dirty="0">
                <a:solidFill>
                  <a:srgbClr val="1A1A1A"/>
                </a:solidFill>
                <a:effectLst/>
                <a:latin typeface="Times New Roman" panose="02020603050405020304" pitchFamily="18" charset="0"/>
                <a:cs typeface="Times New Roman" panose="02020603050405020304" pitchFamily="18" charset="0"/>
              </a:rPr>
              <a:t>)</a:t>
            </a:r>
          </a:p>
          <a:p>
            <a:pPr algn="l"/>
            <a:r>
              <a:rPr lang="ru-RU" sz="2000" b="0" i="0" dirty="0">
                <a:solidFill>
                  <a:srgbClr val="1A1A1A"/>
                </a:solidFill>
                <a:effectLst/>
                <a:latin typeface="Times New Roman" panose="02020603050405020304" pitchFamily="18" charset="0"/>
                <a:cs typeface="Times New Roman" panose="02020603050405020304" pitchFamily="18" charset="0"/>
              </a:rPr>
              <a:t>Цикл </a:t>
            </a:r>
            <a:r>
              <a:rPr lang="ru-RU" sz="2000" b="0" i="0" dirty="0" err="1">
                <a:solidFill>
                  <a:srgbClr val="1A1A1A"/>
                </a:solidFill>
                <a:effectLst/>
                <a:latin typeface="Times New Roman" panose="02020603050405020304" pitchFamily="18" charset="0"/>
                <a:cs typeface="Times New Roman" panose="02020603050405020304" pitchFamily="18" charset="0"/>
              </a:rPr>
              <a:t>for</a:t>
            </a:r>
            <a:r>
              <a:rPr lang="ru-RU" sz="2000" b="0" i="0" dirty="0">
                <a:solidFill>
                  <a:srgbClr val="1A1A1A"/>
                </a:solidFill>
                <a:effectLst/>
                <a:latin typeface="Times New Roman" panose="02020603050405020304" pitchFamily="18" charset="0"/>
                <a:cs typeface="Times New Roman" panose="02020603050405020304" pitchFamily="18" charset="0"/>
              </a:rPr>
              <a:t>, также называемый циклом с параметром, представляет собой цикл</a:t>
            </a:r>
          </a:p>
          <a:p>
            <a:pPr algn="just"/>
            <a:r>
              <a:rPr lang="ru-RU" sz="2000" b="0" i="0" dirty="0">
                <a:solidFill>
                  <a:srgbClr val="1A1A1A"/>
                </a:solidFill>
                <a:effectLst/>
                <a:latin typeface="Times New Roman" panose="02020603050405020304" pitchFamily="18" charset="0"/>
                <a:cs typeface="Times New Roman" panose="02020603050405020304" pitchFamily="18" charset="0"/>
              </a:rPr>
              <a:t>обхода заданного множества элементов и выполнения в своем теле различных</a:t>
            </a:r>
          </a:p>
          <a:p>
            <a:pPr algn="l"/>
            <a:r>
              <a:rPr lang="ru-RU" sz="2000" b="0" i="0" dirty="0">
                <a:solidFill>
                  <a:srgbClr val="1A1A1A"/>
                </a:solidFill>
                <a:effectLst/>
                <a:latin typeface="Times New Roman" panose="02020603050405020304" pitchFamily="18" charset="0"/>
                <a:cs typeface="Times New Roman" panose="02020603050405020304" pitchFamily="18" charset="0"/>
              </a:rPr>
              <a:t>операций над ними. </a:t>
            </a:r>
          </a:p>
          <a:p>
            <a:pPr algn="l"/>
            <a:endParaRPr lang="ru-RU" sz="2000" dirty="0">
              <a:solidFill>
                <a:srgbClr val="1A1A1A"/>
              </a:solidFill>
              <a:latin typeface="Times New Roman" panose="02020603050405020304" pitchFamily="18" charset="0"/>
              <a:cs typeface="Times New Roman" panose="02020603050405020304" pitchFamily="18" charset="0"/>
            </a:endParaRPr>
          </a:p>
          <a:p>
            <a:pPr algn="l"/>
            <a:endParaRPr lang="ru-RU" sz="2000" b="0" i="0" dirty="0">
              <a:solidFill>
                <a:srgbClr val="1A1A1A"/>
              </a:solidFill>
              <a:effectLst/>
              <a:latin typeface="Times New Roman" panose="02020603050405020304" pitchFamily="18" charset="0"/>
              <a:cs typeface="Times New Roman" panose="02020603050405020304" pitchFamily="18" charset="0"/>
            </a:endParaRPr>
          </a:p>
          <a:p>
            <a:pPr algn="l"/>
            <a:endParaRPr lang="ru-RU" sz="2000" b="0" i="0" dirty="0">
              <a:solidFill>
                <a:srgbClr val="1A1A1A"/>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468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C6C1933-5C7F-187D-DE79-8F7715E9697B}"/>
              </a:ext>
            </a:extLst>
          </p:cNvPr>
          <p:cNvPicPr>
            <a:picLocks noChangeAspect="1"/>
          </p:cNvPicPr>
          <p:nvPr/>
        </p:nvPicPr>
        <p:blipFill>
          <a:blip r:embed="rId2"/>
          <a:stretch>
            <a:fillRect/>
          </a:stretch>
        </p:blipFill>
        <p:spPr>
          <a:xfrm>
            <a:off x="361955" y="188640"/>
            <a:ext cx="7090365" cy="3317684"/>
          </a:xfrm>
          <a:prstGeom prst="rect">
            <a:avLst/>
          </a:prstGeom>
        </p:spPr>
      </p:pic>
      <p:pic>
        <p:nvPicPr>
          <p:cNvPr id="5" name="Рисунок 4">
            <a:extLst>
              <a:ext uri="{FF2B5EF4-FFF2-40B4-BE49-F238E27FC236}">
                <a16:creationId xmlns:a16="http://schemas.microsoft.com/office/drawing/2014/main" id="{A9304A2F-DA1B-F73E-8722-E450C0108EF0}"/>
              </a:ext>
            </a:extLst>
          </p:cNvPr>
          <p:cNvPicPr>
            <a:picLocks noChangeAspect="1"/>
          </p:cNvPicPr>
          <p:nvPr/>
        </p:nvPicPr>
        <p:blipFill>
          <a:blip r:embed="rId3"/>
          <a:stretch>
            <a:fillRect/>
          </a:stretch>
        </p:blipFill>
        <p:spPr>
          <a:xfrm>
            <a:off x="106715" y="3429000"/>
            <a:ext cx="7090365" cy="3424598"/>
          </a:xfrm>
          <a:prstGeom prst="rect">
            <a:avLst/>
          </a:prstGeom>
        </p:spPr>
      </p:pic>
      <p:sp>
        <p:nvSpPr>
          <p:cNvPr id="6" name="TextBox 5">
            <a:extLst>
              <a:ext uri="{FF2B5EF4-FFF2-40B4-BE49-F238E27FC236}">
                <a16:creationId xmlns:a16="http://schemas.microsoft.com/office/drawing/2014/main" id="{C9962CC4-CFBF-506F-FADF-A8D0B4A820D0}"/>
              </a:ext>
            </a:extLst>
          </p:cNvPr>
          <p:cNvSpPr txBox="1"/>
          <p:nvPr/>
        </p:nvSpPr>
        <p:spPr>
          <a:xfrm>
            <a:off x="4084340" y="5836622"/>
            <a:ext cx="3384376" cy="369332"/>
          </a:xfrm>
          <a:prstGeom prst="rect">
            <a:avLst/>
          </a:prstGeom>
          <a:noFill/>
        </p:spPr>
        <p:txBody>
          <a:bodyPr wrap="square" rtlCol="0">
            <a:spAutoFit/>
          </a:bodyPr>
          <a:lstStyle/>
          <a:p>
            <a:r>
              <a:rPr lang="ru-RU" dirty="0"/>
              <a:t>счетчик</a:t>
            </a:r>
          </a:p>
        </p:txBody>
      </p:sp>
      <p:cxnSp>
        <p:nvCxnSpPr>
          <p:cNvPr id="8" name="Прямая со стрелкой 7">
            <a:extLst>
              <a:ext uri="{FF2B5EF4-FFF2-40B4-BE49-F238E27FC236}">
                <a16:creationId xmlns:a16="http://schemas.microsoft.com/office/drawing/2014/main" id="{4991BC18-147B-25A6-FC3A-CDC6C5F87D72}"/>
              </a:ext>
            </a:extLst>
          </p:cNvPr>
          <p:cNvCxnSpPr/>
          <p:nvPr/>
        </p:nvCxnSpPr>
        <p:spPr>
          <a:xfrm flipH="1">
            <a:off x="1475656" y="6237312"/>
            <a:ext cx="367240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1406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F3279D-FE53-8B0A-D1B4-5269AD75536B}"/>
              </a:ext>
            </a:extLst>
          </p:cNvPr>
          <p:cNvSpPr txBox="1"/>
          <p:nvPr/>
        </p:nvSpPr>
        <p:spPr>
          <a:xfrm>
            <a:off x="251520" y="332656"/>
            <a:ext cx="8640960" cy="4524315"/>
          </a:xfrm>
          <a:prstGeom prst="rect">
            <a:avLst/>
          </a:prstGeom>
          <a:noFill/>
        </p:spPr>
        <p:txBody>
          <a:bodyPr wrap="square">
            <a:spAutoFit/>
          </a:bodyPr>
          <a:lstStyle/>
          <a:p>
            <a:pPr algn="ctr"/>
            <a:r>
              <a:rPr lang="ru-RU" sz="2000" b="1" i="0" dirty="0">
                <a:solidFill>
                  <a:srgbClr val="363636"/>
                </a:solidFill>
                <a:effectLst/>
                <a:latin typeface="Times New Roman" panose="02020603050405020304" pitchFamily="18" charset="0"/>
                <a:cs typeface="Times New Roman" panose="02020603050405020304" pitchFamily="18" charset="0"/>
              </a:rPr>
              <a:t>Цикл </a:t>
            </a:r>
            <a:r>
              <a:rPr lang="ru-RU" sz="2000" b="1" i="0" dirty="0" err="1">
                <a:solidFill>
                  <a:srgbClr val="363636"/>
                </a:solidFill>
                <a:effectLst/>
                <a:latin typeface="Times New Roman" panose="02020603050405020304" pitchFamily="18" charset="0"/>
                <a:cs typeface="Times New Roman" panose="02020603050405020304" pitchFamily="18" charset="0"/>
              </a:rPr>
              <a:t>for</a:t>
            </a:r>
            <a:r>
              <a:rPr lang="ru-RU" sz="2000" b="1" i="0" dirty="0">
                <a:solidFill>
                  <a:srgbClr val="4A4A4A"/>
                </a:solidFill>
                <a:effectLst/>
                <a:latin typeface="Times New Roman" panose="02020603050405020304" pitchFamily="18" charset="0"/>
                <a:cs typeface="Times New Roman" panose="02020603050405020304" pitchFamily="18" charset="0"/>
              </a:rPr>
              <a:t> в Python </a:t>
            </a:r>
          </a:p>
          <a:p>
            <a:pPr algn="ctr"/>
            <a:endParaRPr lang="ru-RU" sz="2000" b="1" i="0" dirty="0">
              <a:solidFill>
                <a:srgbClr val="4A4A4A"/>
              </a:solidFill>
              <a:effectLst/>
              <a:latin typeface="Times New Roman" panose="02020603050405020304" pitchFamily="18" charset="0"/>
              <a:cs typeface="Times New Roman" panose="02020603050405020304" pitchFamily="18" charset="0"/>
            </a:endParaRPr>
          </a:p>
          <a:p>
            <a:pPr algn="just"/>
            <a:r>
              <a:rPr lang="ru-RU" sz="2000" b="0" i="0" dirty="0">
                <a:solidFill>
                  <a:srgbClr val="1A1A1A"/>
                </a:solidFill>
                <a:effectLst/>
                <a:latin typeface="Times New Roman" panose="02020603050405020304" pitchFamily="18" charset="0"/>
                <a:cs typeface="Times New Roman" panose="02020603050405020304" pitchFamily="18" charset="0"/>
              </a:rPr>
              <a:t>Как правило, циклы </a:t>
            </a:r>
            <a:r>
              <a:rPr lang="ru-RU" sz="2000" b="1" i="0" dirty="0" err="1">
                <a:solidFill>
                  <a:srgbClr val="1A1A1A"/>
                </a:solidFill>
                <a:effectLst/>
                <a:latin typeface="Times New Roman" panose="02020603050405020304" pitchFamily="18" charset="0"/>
                <a:cs typeface="Times New Roman" panose="02020603050405020304" pitchFamily="18" charset="0"/>
              </a:rPr>
              <a:t>for</a:t>
            </a:r>
            <a:r>
              <a:rPr lang="ru-RU" sz="2000" b="0" i="0" dirty="0">
                <a:solidFill>
                  <a:srgbClr val="1A1A1A"/>
                </a:solidFill>
                <a:effectLst/>
                <a:latin typeface="Times New Roman" panose="02020603050405020304" pitchFamily="18" charset="0"/>
                <a:cs typeface="Times New Roman" panose="02020603050405020304" pitchFamily="18" charset="0"/>
              </a:rPr>
              <a:t> используются либо для повторения какой-либо</a:t>
            </a:r>
          </a:p>
          <a:p>
            <a:pPr algn="just"/>
            <a:r>
              <a:rPr lang="ru-RU" sz="2000" b="0" i="0" dirty="0">
                <a:solidFill>
                  <a:srgbClr val="1A1A1A"/>
                </a:solidFill>
                <a:effectLst/>
                <a:latin typeface="Times New Roman" panose="02020603050405020304" pitchFamily="18" charset="0"/>
                <a:cs typeface="Times New Roman" panose="02020603050405020304" pitchFamily="18" charset="0"/>
              </a:rPr>
              <a:t>последовательности действий заданное число раз, либо для изменения значения переменной в цикле от некоторого начального значения до некоторого конечного.</a:t>
            </a:r>
          </a:p>
          <a:p>
            <a:pPr algn="just"/>
            <a:endParaRPr lang="ru-RU" sz="2000" b="0" i="0" dirty="0">
              <a:solidFill>
                <a:srgbClr val="1A1A1A"/>
              </a:solidFill>
              <a:effectLst/>
              <a:latin typeface="Times New Roman" panose="02020603050405020304" pitchFamily="18" charset="0"/>
              <a:cs typeface="Times New Roman" panose="02020603050405020304" pitchFamily="18" charset="0"/>
            </a:endParaRPr>
          </a:p>
          <a:p>
            <a:pPr algn="just"/>
            <a:r>
              <a:rPr lang="ru-RU" sz="2000" b="0" i="0" dirty="0">
                <a:solidFill>
                  <a:srgbClr val="1A1A1A"/>
                </a:solidFill>
                <a:effectLst/>
                <a:latin typeface="Times New Roman" panose="02020603050405020304" pitchFamily="18" charset="0"/>
                <a:cs typeface="Times New Roman" panose="02020603050405020304" pitchFamily="18" charset="0"/>
              </a:rPr>
              <a:t>Для повторения цикла некоторое заданное число раз можно использовать </a:t>
            </a:r>
            <a:r>
              <a:rPr lang="ru-RU" sz="2000" b="1" i="0" dirty="0">
                <a:solidFill>
                  <a:srgbClr val="FF0000"/>
                </a:solidFill>
                <a:effectLst/>
                <a:latin typeface="Times New Roman" panose="02020603050405020304" pitchFamily="18" charset="0"/>
                <a:cs typeface="Times New Roman" panose="02020603050405020304" pitchFamily="18" charset="0"/>
              </a:rPr>
              <a:t>цикл </a:t>
            </a:r>
            <a:r>
              <a:rPr lang="ru-RU" sz="2000" b="1" i="0" dirty="0" err="1">
                <a:solidFill>
                  <a:srgbClr val="FF0000"/>
                </a:solidFill>
                <a:effectLst/>
                <a:latin typeface="Times New Roman" panose="02020603050405020304" pitchFamily="18" charset="0"/>
                <a:cs typeface="Times New Roman" panose="02020603050405020304" pitchFamily="18" charset="0"/>
              </a:rPr>
              <a:t>for</a:t>
            </a:r>
            <a:r>
              <a:rPr lang="ru-RU" sz="2000" b="1" i="0" dirty="0">
                <a:solidFill>
                  <a:srgbClr val="FF0000"/>
                </a:solidFill>
                <a:effectLst/>
                <a:latin typeface="Times New Roman" panose="02020603050405020304" pitchFamily="18" charset="0"/>
                <a:cs typeface="Times New Roman" panose="02020603050405020304" pitchFamily="18" charset="0"/>
              </a:rPr>
              <a:t> вместе с функцией </a:t>
            </a:r>
            <a:r>
              <a:rPr lang="ru-RU" sz="2000" b="1" i="0" dirty="0" err="1">
                <a:solidFill>
                  <a:srgbClr val="FF0000"/>
                </a:solidFill>
                <a:effectLst/>
                <a:latin typeface="Times New Roman" panose="02020603050405020304" pitchFamily="18" charset="0"/>
                <a:cs typeface="Times New Roman" panose="02020603050405020304" pitchFamily="18" charset="0"/>
              </a:rPr>
              <a:t>range</a:t>
            </a:r>
            <a:r>
              <a:rPr lang="ru-RU" sz="2000" b="0" i="0" dirty="0">
                <a:solidFill>
                  <a:srgbClr val="1A1A1A"/>
                </a:solidFill>
                <a:effectLst/>
                <a:latin typeface="Times New Roman" panose="02020603050405020304" pitchFamily="18" charset="0"/>
                <a:cs typeface="Times New Roman" panose="02020603050405020304" pitchFamily="18" charset="0"/>
              </a:rPr>
              <a:t>, синтаксис:</a:t>
            </a:r>
          </a:p>
          <a:p>
            <a:pPr algn="just"/>
            <a:endParaRPr lang="ru-RU" sz="2000" b="0" i="0" dirty="0">
              <a:solidFill>
                <a:srgbClr val="1A1A1A"/>
              </a:solidFill>
              <a:effectLst/>
              <a:latin typeface="Times New Roman" panose="02020603050405020304" pitchFamily="18" charset="0"/>
              <a:cs typeface="Times New Roman" panose="02020603050405020304" pitchFamily="18" charset="0"/>
            </a:endParaRPr>
          </a:p>
          <a:p>
            <a:pPr algn="just"/>
            <a:r>
              <a:rPr lang="ru-RU" sz="2400" b="0" i="0" dirty="0" err="1">
                <a:solidFill>
                  <a:srgbClr val="1A1A1A"/>
                </a:solidFill>
                <a:effectLst/>
                <a:latin typeface="Times New Roman" panose="02020603050405020304" pitchFamily="18" charset="0"/>
                <a:cs typeface="Times New Roman" panose="02020603050405020304" pitchFamily="18" charset="0"/>
              </a:rPr>
              <a:t>for</a:t>
            </a:r>
            <a:r>
              <a:rPr lang="ru-RU" sz="2400" b="0" i="0" dirty="0">
                <a:solidFill>
                  <a:srgbClr val="1A1A1A"/>
                </a:solidFill>
                <a:effectLst/>
                <a:latin typeface="Times New Roman" panose="02020603050405020304" pitchFamily="18" charset="0"/>
                <a:cs typeface="Times New Roman" panose="02020603050405020304" pitchFamily="18" charset="0"/>
              </a:rPr>
              <a:t> ... </a:t>
            </a:r>
            <a:r>
              <a:rPr lang="ru-RU" sz="2400" b="0" i="0" dirty="0" err="1">
                <a:solidFill>
                  <a:srgbClr val="1A1A1A"/>
                </a:solidFill>
                <a:effectLst/>
                <a:latin typeface="Times New Roman" panose="02020603050405020304" pitchFamily="18" charset="0"/>
                <a:cs typeface="Times New Roman" panose="02020603050405020304" pitchFamily="18" charset="0"/>
              </a:rPr>
              <a:t>in</a:t>
            </a:r>
            <a:r>
              <a:rPr lang="ru-RU" sz="2400" b="0" i="0" dirty="0">
                <a:solidFill>
                  <a:srgbClr val="1A1A1A"/>
                </a:solidFill>
                <a:effectLst/>
                <a:latin typeface="Times New Roman" panose="02020603050405020304" pitchFamily="18" charset="0"/>
                <a:cs typeface="Times New Roman" panose="02020603050405020304" pitchFamily="18" charset="0"/>
              </a:rPr>
              <a:t> </a:t>
            </a:r>
            <a:r>
              <a:rPr lang="ru-RU" sz="2400" b="0" i="0" dirty="0" err="1">
                <a:solidFill>
                  <a:srgbClr val="1A1A1A"/>
                </a:solidFill>
                <a:effectLst/>
                <a:latin typeface="Times New Roman" panose="02020603050405020304" pitchFamily="18" charset="0"/>
                <a:cs typeface="Times New Roman" panose="02020603050405020304" pitchFamily="18" charset="0"/>
              </a:rPr>
              <a:t>range</a:t>
            </a:r>
            <a:r>
              <a:rPr lang="ru-RU" sz="2400" b="0" i="0" dirty="0">
                <a:solidFill>
                  <a:srgbClr val="1A1A1A"/>
                </a:solidFill>
                <a:effectLst/>
                <a:latin typeface="Times New Roman" panose="02020603050405020304" pitchFamily="18" charset="0"/>
                <a:cs typeface="Times New Roman" panose="02020603050405020304" pitchFamily="18" charset="0"/>
              </a:rPr>
              <a:t>(...):</a:t>
            </a:r>
          </a:p>
          <a:p>
            <a:pPr algn="just"/>
            <a:r>
              <a:rPr lang="ru-RU" sz="2400" b="0" i="0" dirty="0">
                <a:solidFill>
                  <a:srgbClr val="1A1A1A"/>
                </a:solidFill>
                <a:effectLst/>
                <a:latin typeface="Times New Roman" panose="02020603050405020304" pitchFamily="18" charset="0"/>
                <a:cs typeface="Times New Roman" panose="02020603050405020304" pitchFamily="18" charset="0"/>
              </a:rPr>
              <a:t>блок кода (тело цикла)</a:t>
            </a:r>
          </a:p>
          <a:p>
            <a:pPr algn="just"/>
            <a:endParaRPr lang="ru-RU" sz="2000" b="0" i="0" dirty="0">
              <a:solidFill>
                <a:srgbClr val="1A1A1A"/>
              </a:solidFill>
              <a:effectLst/>
              <a:latin typeface="Times New Roman" panose="02020603050405020304" pitchFamily="18" charset="0"/>
              <a:cs typeface="Times New Roman" panose="02020603050405020304" pitchFamily="18" charset="0"/>
            </a:endParaRPr>
          </a:p>
          <a:p>
            <a:pPr algn="just"/>
            <a:endParaRPr lang="ru-RU" sz="2000" b="0" i="0" dirty="0">
              <a:solidFill>
                <a:srgbClr val="1A1A1A"/>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056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8FB890-2E4C-BD39-5358-F5149F0DA8E9}"/>
              </a:ext>
            </a:extLst>
          </p:cNvPr>
          <p:cNvSpPr txBox="1"/>
          <p:nvPr/>
        </p:nvSpPr>
        <p:spPr>
          <a:xfrm>
            <a:off x="395536" y="762402"/>
            <a:ext cx="8352928" cy="1323439"/>
          </a:xfrm>
          <a:prstGeom prst="rect">
            <a:avLst/>
          </a:prstGeom>
          <a:noFill/>
        </p:spPr>
        <p:txBody>
          <a:bodyPr wrap="square">
            <a:spAutoFit/>
          </a:bodyPr>
          <a:lstStyle/>
          <a:p>
            <a:pPr algn="just"/>
            <a:r>
              <a:rPr lang="ru-RU" sz="2000" b="1" i="0" dirty="0">
                <a:solidFill>
                  <a:srgbClr val="FF0000"/>
                </a:solidFill>
                <a:effectLst/>
                <a:latin typeface="Times New Roman" panose="02020603050405020304" pitchFamily="18" charset="0"/>
                <a:cs typeface="Times New Roman" panose="02020603050405020304" pitchFamily="18" charset="0"/>
              </a:rPr>
              <a:t>Range</a:t>
            </a:r>
            <a:r>
              <a:rPr lang="ru-RU" sz="2000" b="0" i="0" dirty="0">
                <a:solidFill>
                  <a:srgbClr val="1A1A1A"/>
                </a:solidFill>
                <a:effectLst/>
                <a:latin typeface="Times New Roman" panose="02020603050405020304" pitchFamily="18" charset="0"/>
                <a:cs typeface="Times New Roman" panose="02020603050405020304" pitchFamily="18" charset="0"/>
              </a:rPr>
              <a:t> означает «диапазон», то есть </a:t>
            </a:r>
            <a:r>
              <a:rPr lang="ru-RU" sz="2000" b="1" i="0" dirty="0" err="1">
                <a:solidFill>
                  <a:srgbClr val="FF0000"/>
                </a:solidFill>
                <a:effectLst/>
                <a:latin typeface="Times New Roman" panose="02020603050405020304" pitchFamily="18" charset="0"/>
                <a:cs typeface="Times New Roman" panose="02020603050405020304" pitchFamily="18" charset="0"/>
              </a:rPr>
              <a:t>for</a:t>
            </a:r>
            <a:r>
              <a:rPr lang="ru-RU" sz="2000" b="1" i="0" dirty="0">
                <a:solidFill>
                  <a:srgbClr val="FF0000"/>
                </a:solidFill>
                <a:effectLst/>
                <a:latin typeface="Times New Roman" panose="02020603050405020304" pitchFamily="18" charset="0"/>
                <a:cs typeface="Times New Roman" panose="02020603050405020304" pitchFamily="18" charset="0"/>
              </a:rPr>
              <a:t> i </a:t>
            </a:r>
            <a:r>
              <a:rPr lang="ru-RU" sz="2000" b="1" i="0" dirty="0" err="1">
                <a:solidFill>
                  <a:srgbClr val="FF0000"/>
                </a:solidFill>
                <a:effectLst/>
                <a:latin typeface="Times New Roman" panose="02020603050405020304" pitchFamily="18" charset="0"/>
                <a:cs typeface="Times New Roman" panose="02020603050405020304" pitchFamily="18" charset="0"/>
              </a:rPr>
              <a:t>in</a:t>
            </a:r>
            <a:r>
              <a:rPr lang="ru-RU" sz="2000" b="1" i="0" dirty="0">
                <a:solidFill>
                  <a:srgbClr val="FF0000"/>
                </a:solidFill>
                <a:effectLst/>
                <a:latin typeface="Times New Roman" panose="02020603050405020304" pitchFamily="18" charset="0"/>
                <a:cs typeface="Times New Roman" panose="02020603050405020304" pitchFamily="18" charset="0"/>
              </a:rPr>
              <a:t> </a:t>
            </a:r>
            <a:r>
              <a:rPr lang="ru-RU" sz="2000" b="1" i="0" dirty="0" err="1">
                <a:solidFill>
                  <a:srgbClr val="FF0000"/>
                </a:solidFill>
                <a:effectLst/>
                <a:latin typeface="Times New Roman" panose="02020603050405020304" pitchFamily="18" charset="0"/>
                <a:cs typeface="Times New Roman" panose="02020603050405020304" pitchFamily="18" charset="0"/>
              </a:rPr>
              <a:t>range</a:t>
            </a:r>
            <a:r>
              <a:rPr lang="ru-RU" sz="2000" b="1" i="0" dirty="0">
                <a:solidFill>
                  <a:srgbClr val="FF0000"/>
                </a:solidFill>
                <a:effectLst/>
                <a:latin typeface="Times New Roman" panose="02020603050405020304" pitchFamily="18" charset="0"/>
                <a:cs typeface="Times New Roman" panose="02020603050405020304" pitchFamily="18" charset="0"/>
              </a:rPr>
              <a:t>(n) </a:t>
            </a:r>
            <a:r>
              <a:rPr lang="ru-RU" sz="2000" b="0" i="0" dirty="0">
                <a:solidFill>
                  <a:srgbClr val="1A1A1A"/>
                </a:solidFill>
                <a:effectLst/>
                <a:latin typeface="Times New Roman" panose="02020603050405020304" pitchFamily="18" charset="0"/>
                <a:cs typeface="Times New Roman" panose="02020603050405020304" pitchFamily="18" charset="0"/>
              </a:rPr>
              <a:t>читается как «для (всех) i в диапазоне от 0 (включительно) до n (не включительно)...». </a:t>
            </a:r>
          </a:p>
          <a:p>
            <a:pPr algn="just"/>
            <a:r>
              <a:rPr lang="ru-RU" sz="2000" b="0" i="0" dirty="0">
                <a:solidFill>
                  <a:srgbClr val="1A1A1A"/>
                </a:solidFill>
                <a:effectLst/>
                <a:latin typeface="Times New Roman" panose="02020603050405020304" pitchFamily="18" charset="0"/>
                <a:cs typeface="Times New Roman" panose="02020603050405020304" pitchFamily="18" charset="0"/>
              </a:rPr>
              <a:t>Цикл выполняется n раз.</a:t>
            </a:r>
          </a:p>
          <a:p>
            <a:pPr algn="just"/>
            <a:endParaRPr lang="ru-RU" sz="2000" dirty="0"/>
          </a:p>
        </p:txBody>
      </p:sp>
      <p:sp>
        <p:nvSpPr>
          <p:cNvPr id="5" name="TextBox 4">
            <a:extLst>
              <a:ext uri="{FF2B5EF4-FFF2-40B4-BE49-F238E27FC236}">
                <a16:creationId xmlns:a16="http://schemas.microsoft.com/office/drawing/2014/main" id="{554D71DE-B7D3-CBD9-1C78-B4EC02AADC52}"/>
              </a:ext>
            </a:extLst>
          </p:cNvPr>
          <p:cNvSpPr txBox="1"/>
          <p:nvPr/>
        </p:nvSpPr>
        <p:spPr>
          <a:xfrm>
            <a:off x="2483768" y="260648"/>
            <a:ext cx="4572000" cy="369332"/>
          </a:xfrm>
          <a:prstGeom prst="rect">
            <a:avLst/>
          </a:prstGeom>
          <a:noFill/>
        </p:spPr>
        <p:txBody>
          <a:bodyPr wrap="square">
            <a:spAutoFit/>
          </a:bodyPr>
          <a:lstStyle/>
          <a:p>
            <a:pPr algn="ctr"/>
            <a:r>
              <a:rPr lang="ru-RU" sz="1800" b="1" i="0" dirty="0">
                <a:solidFill>
                  <a:srgbClr val="363636"/>
                </a:solidFill>
                <a:effectLst/>
                <a:latin typeface="Times New Roman" panose="02020603050405020304" pitchFamily="18" charset="0"/>
                <a:cs typeface="Times New Roman" panose="02020603050405020304" pitchFamily="18" charset="0"/>
              </a:rPr>
              <a:t>Цикл </a:t>
            </a:r>
            <a:r>
              <a:rPr lang="ru-RU" sz="1800" b="1" i="0" dirty="0" err="1">
                <a:solidFill>
                  <a:srgbClr val="363636"/>
                </a:solidFill>
                <a:effectLst/>
                <a:latin typeface="Times New Roman" panose="02020603050405020304" pitchFamily="18" charset="0"/>
                <a:cs typeface="Times New Roman" panose="02020603050405020304" pitchFamily="18" charset="0"/>
              </a:rPr>
              <a:t>for</a:t>
            </a:r>
            <a:r>
              <a:rPr lang="ru-RU" sz="1800" b="1" i="0" dirty="0">
                <a:solidFill>
                  <a:srgbClr val="4A4A4A"/>
                </a:solidFill>
                <a:effectLst/>
                <a:latin typeface="Times New Roman" panose="02020603050405020304" pitchFamily="18" charset="0"/>
                <a:cs typeface="Times New Roman" panose="02020603050405020304" pitchFamily="18" charset="0"/>
              </a:rPr>
              <a:t> в Python </a:t>
            </a:r>
          </a:p>
        </p:txBody>
      </p:sp>
      <p:pic>
        <p:nvPicPr>
          <p:cNvPr id="7" name="Рисунок 6">
            <a:extLst>
              <a:ext uri="{FF2B5EF4-FFF2-40B4-BE49-F238E27FC236}">
                <a16:creationId xmlns:a16="http://schemas.microsoft.com/office/drawing/2014/main" id="{1825DECA-ED28-12C6-3FD7-835AEC9498F6}"/>
              </a:ext>
            </a:extLst>
          </p:cNvPr>
          <p:cNvPicPr>
            <a:picLocks noChangeAspect="1"/>
          </p:cNvPicPr>
          <p:nvPr/>
        </p:nvPicPr>
        <p:blipFill>
          <a:blip r:embed="rId3"/>
          <a:stretch>
            <a:fillRect/>
          </a:stretch>
        </p:blipFill>
        <p:spPr>
          <a:xfrm>
            <a:off x="418768" y="1764794"/>
            <a:ext cx="7551051" cy="5119102"/>
          </a:xfrm>
          <a:prstGeom prst="rect">
            <a:avLst/>
          </a:prstGeom>
        </p:spPr>
      </p:pic>
    </p:spTree>
    <p:extLst>
      <p:ext uri="{BB962C8B-B14F-4D97-AF65-F5344CB8AC3E}">
        <p14:creationId xmlns:p14="http://schemas.microsoft.com/office/powerpoint/2010/main" val="3365252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4DD3A4B-2241-4E5F-6124-EABD97CE1008}"/>
              </a:ext>
            </a:extLst>
          </p:cNvPr>
          <p:cNvPicPr>
            <a:picLocks noChangeAspect="1"/>
          </p:cNvPicPr>
          <p:nvPr/>
        </p:nvPicPr>
        <p:blipFill>
          <a:blip r:embed="rId2"/>
          <a:stretch>
            <a:fillRect/>
          </a:stretch>
        </p:blipFill>
        <p:spPr>
          <a:xfrm>
            <a:off x="-19392" y="-19040"/>
            <a:ext cx="9144000" cy="6818811"/>
          </a:xfrm>
          <a:prstGeom prst="rect">
            <a:avLst/>
          </a:prstGeom>
        </p:spPr>
      </p:pic>
    </p:spTree>
    <p:extLst>
      <p:ext uri="{BB962C8B-B14F-4D97-AF65-F5344CB8AC3E}">
        <p14:creationId xmlns:p14="http://schemas.microsoft.com/office/powerpoint/2010/main" val="1110272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3625512-E7E8-2590-80AA-EA06C43943BE}"/>
              </a:ext>
            </a:extLst>
          </p:cNvPr>
          <p:cNvPicPr>
            <a:picLocks noChangeAspect="1"/>
          </p:cNvPicPr>
          <p:nvPr/>
        </p:nvPicPr>
        <p:blipFill>
          <a:blip r:embed="rId2"/>
          <a:stretch>
            <a:fillRect/>
          </a:stretch>
        </p:blipFill>
        <p:spPr>
          <a:xfrm>
            <a:off x="0" y="292591"/>
            <a:ext cx="9144000" cy="6272818"/>
          </a:xfrm>
          <a:prstGeom prst="rect">
            <a:avLst/>
          </a:prstGeom>
        </p:spPr>
      </p:pic>
    </p:spTree>
    <p:extLst>
      <p:ext uri="{BB962C8B-B14F-4D97-AF65-F5344CB8AC3E}">
        <p14:creationId xmlns:p14="http://schemas.microsoft.com/office/powerpoint/2010/main" val="2410776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91DD40-1E82-8A43-59CF-061DCD61EBC4}"/>
              </a:ext>
            </a:extLst>
          </p:cNvPr>
          <p:cNvSpPr txBox="1"/>
          <p:nvPr/>
        </p:nvSpPr>
        <p:spPr>
          <a:xfrm>
            <a:off x="2483768" y="260648"/>
            <a:ext cx="4572000" cy="461665"/>
          </a:xfrm>
          <a:prstGeom prst="rect">
            <a:avLst/>
          </a:prstGeom>
          <a:noFill/>
        </p:spPr>
        <p:txBody>
          <a:bodyPr wrap="square">
            <a:spAutoFit/>
          </a:bodyPr>
          <a:lstStyle/>
          <a:p>
            <a:pPr algn="ctr"/>
            <a:r>
              <a:rPr lang="ru-RU" sz="2400" b="1" i="0" dirty="0">
                <a:solidFill>
                  <a:srgbClr val="363636"/>
                </a:solidFill>
                <a:effectLst/>
                <a:latin typeface="Times New Roman" panose="02020603050405020304" pitchFamily="18" charset="0"/>
                <a:cs typeface="Times New Roman" panose="02020603050405020304" pitchFamily="18" charset="0"/>
              </a:rPr>
              <a:t>Массив</a:t>
            </a:r>
            <a:r>
              <a:rPr lang="ru-RU" sz="2400" b="1" i="0" dirty="0">
                <a:solidFill>
                  <a:srgbClr val="4A4A4A"/>
                </a:solidFill>
                <a:effectLst/>
                <a:latin typeface="Times New Roman" panose="02020603050405020304" pitchFamily="18" charset="0"/>
                <a:cs typeface="Times New Roman" panose="02020603050405020304" pitchFamily="18" charset="0"/>
              </a:rPr>
              <a:t> в Python </a:t>
            </a:r>
          </a:p>
        </p:txBody>
      </p:sp>
      <p:sp>
        <p:nvSpPr>
          <p:cNvPr id="4" name="TextBox 3">
            <a:extLst>
              <a:ext uri="{FF2B5EF4-FFF2-40B4-BE49-F238E27FC236}">
                <a16:creationId xmlns:a16="http://schemas.microsoft.com/office/drawing/2014/main" id="{9AF1A5BC-F8EA-A922-AC4D-637B3135ECA7}"/>
              </a:ext>
            </a:extLst>
          </p:cNvPr>
          <p:cNvSpPr txBox="1"/>
          <p:nvPr/>
        </p:nvSpPr>
        <p:spPr>
          <a:xfrm>
            <a:off x="539552" y="1196752"/>
            <a:ext cx="813690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400" b="1" i="0" dirty="0">
                <a:solidFill>
                  <a:srgbClr val="333333"/>
                </a:solidFill>
                <a:effectLst/>
                <a:latin typeface="Times New Roman" panose="02020603050405020304" pitchFamily="18" charset="0"/>
                <a:cs typeface="Times New Roman" panose="02020603050405020304" pitchFamily="18" charset="0"/>
              </a:rPr>
              <a:t>Массивы в Python </a:t>
            </a:r>
            <a:r>
              <a:rPr lang="ru-RU" sz="2400" b="0" i="0" dirty="0">
                <a:solidFill>
                  <a:srgbClr val="333333"/>
                </a:solidFill>
                <a:effectLst/>
                <a:latin typeface="Times New Roman" panose="02020603050405020304" pitchFamily="18" charset="0"/>
                <a:cs typeface="Times New Roman" panose="02020603050405020304" pitchFamily="18" charset="0"/>
              </a:rPr>
              <a:t>— </a:t>
            </a:r>
            <a:r>
              <a:rPr lang="ru-RU" sz="2400" i="0" dirty="0">
                <a:solidFill>
                  <a:srgbClr val="333333"/>
                </a:solidFill>
                <a:effectLst/>
                <a:latin typeface="Times New Roman" panose="02020603050405020304" pitchFamily="18" charset="0"/>
                <a:cs typeface="Times New Roman" panose="02020603050405020304" pitchFamily="18" charset="0"/>
              </a:rPr>
              <a:t>это структуры данных, которые позволяют хранить и организовывать наборы значений одного или нескольких типов данных. </a:t>
            </a:r>
            <a:endParaRPr lang="ru-RU"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6659530-D2E2-ECF7-3FFE-CD6CABA8A7DC}"/>
              </a:ext>
            </a:extLst>
          </p:cNvPr>
          <p:cNvSpPr txBox="1"/>
          <p:nvPr/>
        </p:nvSpPr>
        <p:spPr>
          <a:xfrm>
            <a:off x="539553" y="2752760"/>
            <a:ext cx="8163576"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400" b="1" i="0" dirty="0">
                <a:solidFill>
                  <a:srgbClr val="333333"/>
                </a:solidFill>
                <a:effectLst/>
                <a:latin typeface="Times New Roman" panose="02020603050405020304" pitchFamily="18" charset="0"/>
                <a:cs typeface="Times New Roman" panose="02020603050405020304" pitchFamily="18" charset="0"/>
              </a:rPr>
              <a:t>Ключевые понятия</a:t>
            </a:r>
          </a:p>
          <a:p>
            <a:r>
              <a:rPr lang="ru-RU" sz="2400" b="1" i="0" dirty="0">
                <a:solidFill>
                  <a:srgbClr val="333333"/>
                </a:solidFill>
                <a:effectLst/>
                <a:latin typeface="Times New Roman" panose="02020603050405020304" pitchFamily="18" charset="0"/>
                <a:cs typeface="Times New Roman" panose="02020603050405020304" pitchFamily="18" charset="0"/>
              </a:rPr>
              <a:t>Список</a:t>
            </a:r>
            <a:r>
              <a:rPr lang="ru-RU" sz="2400" b="0" i="0" dirty="0">
                <a:solidFill>
                  <a:srgbClr val="333333"/>
                </a:solidFill>
                <a:effectLst/>
                <a:latin typeface="Times New Roman" panose="02020603050405020304" pitchFamily="18" charset="0"/>
                <a:cs typeface="Times New Roman" panose="02020603050405020304" pitchFamily="18" charset="0"/>
              </a:rPr>
              <a:t> – набор элементов </a:t>
            </a:r>
            <a:r>
              <a:rPr lang="ru-RU" sz="2400" b="1" i="0" dirty="0">
                <a:solidFill>
                  <a:srgbClr val="333333"/>
                </a:solidFill>
                <a:effectLst/>
                <a:latin typeface="Times New Roman" panose="02020603050405020304" pitchFamily="18" charset="0"/>
                <a:cs typeface="Times New Roman" panose="02020603050405020304" pitchFamily="18" charset="0"/>
              </a:rPr>
              <a:t>произвольного типа</a:t>
            </a:r>
            <a:r>
              <a:rPr lang="ru-RU" sz="2400" b="0" i="0" dirty="0">
                <a:solidFill>
                  <a:srgbClr val="333333"/>
                </a:solidFill>
                <a:effectLst/>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i="0" dirty="0">
                <a:solidFill>
                  <a:srgbClr val="333333"/>
                </a:solidFill>
                <a:effectLst/>
                <a:latin typeface="Times New Roman" panose="02020603050405020304" pitchFamily="18" charset="0"/>
                <a:cs typeface="Times New Roman" panose="02020603050405020304" pitchFamily="18" charset="0"/>
              </a:rPr>
              <a:t>Массив</a:t>
            </a:r>
            <a:r>
              <a:rPr lang="ru-RU" sz="2400" b="0" i="0" dirty="0">
                <a:solidFill>
                  <a:srgbClr val="333333"/>
                </a:solidFill>
                <a:effectLst/>
                <a:latin typeface="Times New Roman" panose="02020603050405020304" pitchFamily="18" charset="0"/>
                <a:cs typeface="Times New Roman" panose="02020603050405020304" pitchFamily="18" charset="0"/>
              </a:rPr>
              <a:t> – набор данных </a:t>
            </a:r>
            <a:r>
              <a:rPr lang="ru-RU" sz="2400" b="1" i="0" dirty="0">
                <a:solidFill>
                  <a:srgbClr val="333333"/>
                </a:solidFill>
                <a:effectLst/>
                <a:latin typeface="Times New Roman" panose="02020603050405020304" pitchFamily="18" charset="0"/>
                <a:cs typeface="Times New Roman" panose="02020603050405020304" pitchFamily="18" charset="0"/>
              </a:rPr>
              <a:t>одного типа</a:t>
            </a:r>
            <a:r>
              <a:rPr lang="ru-RU" sz="2400" b="0" i="0" dirty="0">
                <a:solidFill>
                  <a:srgbClr val="333333"/>
                </a:solidFill>
                <a:effectLst/>
                <a:latin typeface="Times New Roman" panose="02020603050405020304" pitchFamily="18" charset="0"/>
                <a:cs typeface="Times New Roman" panose="02020603050405020304" pitchFamily="18" charset="0"/>
              </a:rPr>
              <a:t>, записанных</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0" i="0" dirty="0">
                <a:solidFill>
                  <a:srgbClr val="333333"/>
                </a:solidFill>
                <a:effectLst/>
                <a:latin typeface="Times New Roman" panose="02020603050405020304" pitchFamily="18" charset="0"/>
                <a:cs typeface="Times New Roman" panose="02020603050405020304" pitchFamily="18" charset="0"/>
              </a:rPr>
              <a:t>под определенным именем.</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i="0" dirty="0">
                <a:solidFill>
                  <a:srgbClr val="333333"/>
                </a:solidFill>
                <a:effectLst/>
                <a:latin typeface="Times New Roman" panose="02020603050405020304" pitchFamily="18" charset="0"/>
                <a:cs typeface="Times New Roman" panose="02020603050405020304" pitchFamily="18" charset="0"/>
              </a:rPr>
              <a:t>Длина</a:t>
            </a:r>
            <a:r>
              <a:rPr lang="ru-RU" sz="2400" b="0" i="0" dirty="0">
                <a:solidFill>
                  <a:srgbClr val="333333"/>
                </a:solidFill>
                <a:effectLst/>
                <a:latin typeface="Times New Roman" panose="02020603050405020304" pitchFamily="18" charset="0"/>
                <a:cs typeface="Times New Roman" panose="02020603050405020304" pitchFamily="18" charset="0"/>
              </a:rPr>
              <a:t> (размер) массива – количество элементов в</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0" i="0" dirty="0">
                <a:solidFill>
                  <a:srgbClr val="333333"/>
                </a:solidFill>
                <a:effectLst/>
                <a:latin typeface="Times New Roman" panose="02020603050405020304" pitchFamily="18" charset="0"/>
                <a:cs typeface="Times New Roman" panose="02020603050405020304" pitchFamily="18" charset="0"/>
              </a:rPr>
              <a:t>массиве.</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i="0" dirty="0">
                <a:solidFill>
                  <a:srgbClr val="333333"/>
                </a:solidFill>
                <a:effectLst/>
                <a:latin typeface="Times New Roman" panose="02020603050405020304" pitchFamily="18" charset="0"/>
                <a:cs typeface="Times New Roman" panose="02020603050405020304" pitchFamily="18" charset="0"/>
              </a:rPr>
              <a:t>Индекс</a:t>
            </a:r>
            <a:r>
              <a:rPr lang="ru-RU" sz="2400" b="0" i="0" dirty="0">
                <a:solidFill>
                  <a:srgbClr val="333333"/>
                </a:solidFill>
                <a:effectLst/>
                <a:latin typeface="Times New Roman" panose="02020603050405020304" pitchFamily="18" charset="0"/>
                <a:cs typeface="Times New Roman" panose="02020603050405020304" pitchFamily="18" charset="0"/>
              </a:rPr>
              <a:t> – порядковый номер элемента в массиве.</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i="0" dirty="0">
                <a:solidFill>
                  <a:srgbClr val="333333"/>
                </a:solidFill>
                <a:effectLst/>
                <a:latin typeface="Times New Roman" panose="02020603050405020304" pitchFamily="18" charset="0"/>
                <a:cs typeface="Times New Roman" panose="02020603050405020304" pitchFamily="18" charset="0"/>
              </a:rPr>
              <a:t>Одномерный массив </a:t>
            </a:r>
            <a:r>
              <a:rPr lang="ru-RU" sz="2400" b="0" i="0" dirty="0">
                <a:solidFill>
                  <a:srgbClr val="333333"/>
                </a:solidFill>
                <a:effectLst/>
                <a:latin typeface="Times New Roman" panose="02020603050405020304" pitchFamily="18" charset="0"/>
                <a:cs typeface="Times New Roman" panose="02020603050405020304" pitchFamily="18" charset="0"/>
              </a:rPr>
              <a:t>– массив, в котором для задания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0" i="0" dirty="0">
                <a:solidFill>
                  <a:srgbClr val="333333"/>
                </a:solidFill>
                <a:effectLst/>
                <a:latin typeface="Times New Roman" panose="02020603050405020304" pitchFamily="18" charset="0"/>
                <a:cs typeface="Times New Roman" panose="02020603050405020304" pitchFamily="18" charset="0"/>
              </a:rPr>
              <a:t>элемента требуется один индекс.</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1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s02.infourok.ru/uploads/ex/0e50/0007d67f-b51bb8d7/img17.jpg"/>
          <p:cNvPicPr>
            <a:picLocks noChangeAspect="1" noChangeArrowheads="1"/>
          </p:cNvPicPr>
          <p:nvPr/>
        </p:nvPicPr>
        <p:blipFill rotWithShape="1">
          <a:blip r:embed="rId3">
            <a:extLst>
              <a:ext uri="{28A0092B-C50C-407E-A947-70E740481C1C}">
                <a14:useLocalDpi xmlns:a14="http://schemas.microsoft.com/office/drawing/2010/main" val="0"/>
              </a:ext>
            </a:extLst>
          </a:blip>
          <a:srcRect l="5416" t="29234" r="4941" b="6950"/>
          <a:stretch/>
        </p:blipFill>
        <p:spPr bwMode="auto">
          <a:xfrm>
            <a:off x="323528" y="1844824"/>
            <a:ext cx="8496944" cy="45365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260648"/>
            <a:ext cx="8280920" cy="646331"/>
          </a:xfrm>
          <a:prstGeom prst="rect">
            <a:avLst/>
          </a:prstGeom>
          <a:noFill/>
        </p:spPr>
        <p:txBody>
          <a:bodyPr wrap="square" rtlCol="0">
            <a:spAutoFit/>
          </a:bodyPr>
          <a:lstStyle/>
          <a:p>
            <a:pPr algn="ctr"/>
            <a:r>
              <a:rPr lang="ru-RU" sz="3600" b="1" dirty="0">
                <a:latin typeface="Times New Roman" panose="02020603050405020304" pitchFamily="18" charset="0"/>
                <a:cs typeface="Times New Roman" panose="02020603050405020304" pitchFamily="18" charset="0"/>
              </a:rPr>
              <a:t>Исполнитель алгоритма -  компьютер</a:t>
            </a:r>
          </a:p>
        </p:txBody>
      </p:sp>
    </p:spTree>
    <p:extLst>
      <p:ext uri="{BB962C8B-B14F-4D97-AF65-F5344CB8AC3E}">
        <p14:creationId xmlns:p14="http://schemas.microsoft.com/office/powerpoint/2010/main" val="151338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AFEC76-2F0E-5FAC-33D4-C7C66F5F6A5E}"/>
              </a:ext>
            </a:extLst>
          </p:cNvPr>
          <p:cNvSpPr txBox="1"/>
          <p:nvPr/>
        </p:nvSpPr>
        <p:spPr>
          <a:xfrm>
            <a:off x="539552" y="404664"/>
            <a:ext cx="828092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800" b="0" i="0" dirty="0">
                <a:solidFill>
                  <a:srgbClr val="333333"/>
                </a:solidFill>
                <a:effectLst/>
                <a:latin typeface="Times New Roman" panose="02020603050405020304" pitchFamily="18" charset="0"/>
                <a:cs typeface="Times New Roman" panose="02020603050405020304" pitchFamily="18" charset="0"/>
              </a:rPr>
              <a:t>Чтобы задать массив (список) в программе,</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b="0" i="0" dirty="0">
                <a:solidFill>
                  <a:srgbClr val="333333"/>
                </a:solidFill>
                <a:effectLst/>
                <a:latin typeface="Times New Roman" panose="02020603050405020304" pitchFamily="18" charset="0"/>
                <a:cs typeface="Times New Roman" panose="02020603050405020304" pitchFamily="18" charset="0"/>
              </a:rPr>
              <a:t>можно указать его имя и в квадратных скобках</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b="0" i="0" dirty="0">
                <a:solidFill>
                  <a:srgbClr val="333333"/>
                </a:solidFill>
                <a:effectLst/>
                <a:latin typeface="Times New Roman" panose="02020603050405020304" pitchFamily="18" charset="0"/>
                <a:cs typeface="Times New Roman" panose="02020603050405020304" pitchFamily="18" charset="0"/>
              </a:rPr>
              <a:t>через запятую перечислить элементы. Значения</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a:solidFill>
                  <a:srgbClr val="333333"/>
                </a:solidFill>
                <a:latin typeface="Times New Roman" panose="02020603050405020304" pitchFamily="18" charset="0"/>
                <a:cs typeface="Times New Roman" panose="02020603050405020304" pitchFamily="18" charset="0"/>
              </a:rPr>
              <a:t>строковых</a:t>
            </a:r>
            <a:r>
              <a:rPr lang="ru-RU" sz="2800" b="0" i="0" dirty="0">
                <a:solidFill>
                  <a:srgbClr val="333333"/>
                </a:solidFill>
                <a:effectLst/>
                <a:latin typeface="Times New Roman" panose="02020603050405020304" pitchFamily="18" charset="0"/>
                <a:cs typeface="Times New Roman" panose="02020603050405020304" pitchFamily="18" charset="0"/>
              </a:rPr>
              <a:t> элементов записываются в апострофах.</a:t>
            </a:r>
            <a:endParaRPr lang="ru-RU"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DEBD85A-8E08-B880-7180-9F23C12A2824}"/>
              </a:ext>
            </a:extLst>
          </p:cNvPr>
          <p:cNvSpPr txBox="1"/>
          <p:nvPr/>
        </p:nvSpPr>
        <p:spPr>
          <a:xfrm>
            <a:off x="534968" y="2905780"/>
            <a:ext cx="8280920" cy="523220"/>
          </a:xfrm>
          <a:prstGeom prst="rect">
            <a:avLst/>
          </a:prstGeom>
          <a:noFill/>
        </p:spPr>
        <p:txBody>
          <a:bodyPr wrap="square">
            <a:spAutoFit/>
          </a:bodyPr>
          <a:lstStyle/>
          <a:p>
            <a:r>
              <a:rPr lang="fi-FI" sz="2800" b="1" i="0" dirty="0">
                <a:solidFill>
                  <a:srgbClr val="2F3235"/>
                </a:solidFill>
                <a:effectLst/>
                <a:latin typeface="Times New Roman" panose="02020603050405020304" pitchFamily="18" charset="0"/>
                <a:cs typeface="Times New Roman" panose="02020603050405020304" pitchFamily="18" charset="0"/>
              </a:rPr>
              <a:t>names = </a:t>
            </a:r>
            <a:r>
              <a:rPr lang="fi-FI" sz="2800" b="1" i="0" dirty="0">
                <a:solidFill>
                  <a:srgbClr val="777777"/>
                </a:solidFill>
                <a:effectLst/>
                <a:latin typeface="Times New Roman" panose="02020603050405020304" pitchFamily="18" charset="0"/>
                <a:cs typeface="Times New Roman" panose="02020603050405020304" pitchFamily="18" charset="0"/>
              </a:rPr>
              <a:t>[</a:t>
            </a:r>
            <a:r>
              <a:rPr lang="fi-FI" sz="2800" b="1" i="0" dirty="0">
                <a:solidFill>
                  <a:srgbClr val="DD1144"/>
                </a:solidFill>
                <a:effectLst/>
                <a:latin typeface="Times New Roman" panose="02020603050405020304" pitchFamily="18" charset="0"/>
                <a:cs typeface="Times New Roman" panose="02020603050405020304" pitchFamily="18" charset="0"/>
              </a:rPr>
              <a:t>"</a:t>
            </a:r>
            <a:r>
              <a:rPr lang="ru-RU" sz="2800" b="1" dirty="0">
                <a:solidFill>
                  <a:srgbClr val="DD1144"/>
                </a:solidFill>
                <a:latin typeface="Times New Roman" panose="02020603050405020304" pitchFamily="18" charset="0"/>
                <a:cs typeface="Times New Roman" panose="02020603050405020304" pitchFamily="18" charset="0"/>
              </a:rPr>
              <a:t>Мама</a:t>
            </a:r>
            <a:r>
              <a:rPr lang="fi-FI" sz="2800" b="1" i="0" dirty="0">
                <a:solidFill>
                  <a:srgbClr val="2F3235"/>
                </a:solidFill>
                <a:effectLst/>
                <a:latin typeface="Times New Roman" panose="02020603050405020304" pitchFamily="18" charset="0"/>
                <a:cs typeface="Times New Roman" panose="02020603050405020304" pitchFamily="18" charset="0"/>
              </a:rPr>
              <a:t>, </a:t>
            </a:r>
            <a:r>
              <a:rPr lang="fi-FI" sz="2800" b="1" i="0" dirty="0">
                <a:solidFill>
                  <a:srgbClr val="DD1144"/>
                </a:solidFill>
                <a:effectLst/>
                <a:latin typeface="Times New Roman" panose="02020603050405020304" pitchFamily="18" charset="0"/>
                <a:cs typeface="Times New Roman" panose="02020603050405020304" pitchFamily="18" charset="0"/>
              </a:rPr>
              <a:t>«</a:t>
            </a:r>
            <a:r>
              <a:rPr lang="ru-RU" sz="2800" b="1" i="0" dirty="0">
                <a:solidFill>
                  <a:srgbClr val="DD1144"/>
                </a:solidFill>
                <a:effectLst/>
                <a:latin typeface="Times New Roman" panose="02020603050405020304" pitchFamily="18" charset="0"/>
                <a:cs typeface="Times New Roman" panose="02020603050405020304" pitchFamily="18" charset="0"/>
              </a:rPr>
              <a:t>Папа</a:t>
            </a:r>
            <a:r>
              <a:rPr lang="fi-FI" sz="2800" b="1" i="0" dirty="0">
                <a:solidFill>
                  <a:srgbClr val="DD1144"/>
                </a:solidFill>
                <a:effectLst/>
                <a:latin typeface="Times New Roman" panose="02020603050405020304" pitchFamily="18" charset="0"/>
                <a:cs typeface="Times New Roman" panose="02020603050405020304" pitchFamily="18" charset="0"/>
              </a:rPr>
              <a:t>"</a:t>
            </a:r>
            <a:r>
              <a:rPr lang="fi-FI" sz="2800" b="1" i="0" dirty="0">
                <a:solidFill>
                  <a:srgbClr val="2F3235"/>
                </a:solidFill>
                <a:effectLst/>
                <a:latin typeface="Times New Roman" panose="02020603050405020304" pitchFamily="18" charset="0"/>
                <a:cs typeface="Times New Roman" panose="02020603050405020304" pitchFamily="18" charset="0"/>
              </a:rPr>
              <a:t>, </a:t>
            </a:r>
            <a:r>
              <a:rPr lang="fi-FI" sz="2800" b="1" i="0" dirty="0">
                <a:solidFill>
                  <a:srgbClr val="DD1144"/>
                </a:solidFill>
                <a:effectLst/>
                <a:latin typeface="Times New Roman" panose="02020603050405020304" pitchFamily="18" charset="0"/>
                <a:cs typeface="Times New Roman" panose="02020603050405020304" pitchFamily="18" charset="0"/>
              </a:rPr>
              <a:t>«</a:t>
            </a:r>
            <a:r>
              <a:rPr lang="ru-RU" sz="2800" b="1" i="0" dirty="0">
                <a:solidFill>
                  <a:srgbClr val="DD1144"/>
                </a:solidFill>
                <a:effectLst/>
                <a:latin typeface="Times New Roman" panose="02020603050405020304" pitchFamily="18" charset="0"/>
                <a:cs typeface="Times New Roman" panose="02020603050405020304" pitchFamily="18" charset="0"/>
              </a:rPr>
              <a:t>Катя</a:t>
            </a:r>
            <a:r>
              <a:rPr lang="fi-FI" sz="2800" b="1" i="0" dirty="0">
                <a:solidFill>
                  <a:srgbClr val="DD1144"/>
                </a:solidFill>
                <a:effectLst/>
                <a:latin typeface="Times New Roman" panose="02020603050405020304" pitchFamily="18" charset="0"/>
                <a:cs typeface="Times New Roman" panose="02020603050405020304" pitchFamily="18" charset="0"/>
              </a:rPr>
              <a:t>"</a:t>
            </a:r>
            <a:r>
              <a:rPr lang="fi-FI" sz="2800" b="1" i="0" dirty="0">
                <a:solidFill>
                  <a:srgbClr val="777777"/>
                </a:solidFill>
                <a:effectLst/>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A86344C-3D4D-DCDC-E420-9CEF141E7C22}"/>
              </a:ext>
            </a:extLst>
          </p:cNvPr>
          <p:cNvSpPr txBox="1"/>
          <p:nvPr/>
        </p:nvSpPr>
        <p:spPr>
          <a:xfrm>
            <a:off x="567720" y="3852624"/>
            <a:ext cx="8280920" cy="523220"/>
          </a:xfrm>
          <a:prstGeom prst="rect">
            <a:avLst/>
          </a:prstGeom>
          <a:noFill/>
        </p:spPr>
        <p:txBody>
          <a:bodyPr wrap="square">
            <a:spAutoFit/>
          </a:bodyPr>
          <a:lstStyle/>
          <a:p>
            <a:r>
              <a:rPr lang="en-GB" sz="2800" b="1" dirty="0">
                <a:solidFill>
                  <a:srgbClr val="2F3235"/>
                </a:solidFill>
                <a:latin typeface="Times New Roman" panose="02020603050405020304" pitchFamily="18" charset="0"/>
                <a:cs typeface="Times New Roman" panose="02020603050405020304" pitchFamily="18" charset="0"/>
              </a:rPr>
              <a:t>A</a:t>
            </a:r>
            <a:r>
              <a:rPr lang="fi-FI" sz="2800" b="1" i="0" dirty="0">
                <a:solidFill>
                  <a:srgbClr val="2F3235"/>
                </a:solidFill>
                <a:effectLst/>
                <a:latin typeface="Times New Roman" panose="02020603050405020304" pitchFamily="18" charset="0"/>
                <a:cs typeface="Times New Roman" panose="02020603050405020304" pitchFamily="18" charset="0"/>
              </a:rPr>
              <a:t> = </a:t>
            </a:r>
            <a:r>
              <a:rPr lang="fi-FI" sz="2800" b="1" i="0" dirty="0">
                <a:solidFill>
                  <a:srgbClr val="777777"/>
                </a:solidFill>
                <a:effectLst/>
                <a:latin typeface="Times New Roman" panose="02020603050405020304" pitchFamily="18" charset="0"/>
                <a:cs typeface="Times New Roman" panose="02020603050405020304" pitchFamily="18" charset="0"/>
              </a:rPr>
              <a:t>[</a:t>
            </a:r>
            <a:r>
              <a:rPr lang="en-GB" sz="2800" b="1" i="0" dirty="0">
                <a:solidFill>
                  <a:srgbClr val="DD1144"/>
                </a:solidFill>
                <a:effectLst/>
                <a:latin typeface="Times New Roman" panose="02020603050405020304" pitchFamily="18" charset="0"/>
                <a:cs typeface="Times New Roman" panose="02020603050405020304" pitchFamily="18" charset="0"/>
              </a:rPr>
              <a:t>1, 2, 3</a:t>
            </a:r>
            <a:r>
              <a:rPr lang="fi-FI" sz="2800" b="1" i="0" dirty="0">
                <a:solidFill>
                  <a:srgbClr val="DD1144"/>
                </a:solidFill>
                <a:effectLst/>
                <a:latin typeface="Times New Roman" panose="02020603050405020304" pitchFamily="18" charset="0"/>
                <a:cs typeface="Times New Roman" panose="02020603050405020304" pitchFamily="18" charset="0"/>
              </a:rPr>
              <a:t> </a:t>
            </a:r>
            <a:r>
              <a:rPr lang="fi-FI" sz="2800" b="1" i="0" dirty="0">
                <a:solidFill>
                  <a:srgbClr val="777777"/>
                </a:solidFill>
                <a:effectLst/>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C60F72-A6A2-0DF2-330F-8BC0D813A23F}"/>
              </a:ext>
            </a:extLst>
          </p:cNvPr>
          <p:cNvSpPr txBox="1"/>
          <p:nvPr/>
        </p:nvSpPr>
        <p:spPr>
          <a:xfrm>
            <a:off x="566976" y="4653136"/>
            <a:ext cx="8280920" cy="2246769"/>
          </a:xfrm>
          <a:prstGeom prst="rect">
            <a:avLst/>
          </a:prstGeom>
          <a:noFill/>
        </p:spPr>
        <p:txBody>
          <a:bodyPr wrap="square">
            <a:spAutoFit/>
          </a:bodyPr>
          <a:lstStyle/>
          <a:p>
            <a:r>
              <a:rPr lang="en-GB" sz="2800" b="1" dirty="0">
                <a:solidFill>
                  <a:srgbClr val="2F3235"/>
                </a:solidFill>
                <a:latin typeface="Times New Roman" panose="02020603050405020304" pitchFamily="18" charset="0"/>
                <a:cs typeface="Times New Roman" panose="02020603050405020304" pitchFamily="18" charset="0"/>
              </a:rPr>
              <a:t>A</a:t>
            </a:r>
            <a:r>
              <a:rPr lang="fi-FI" sz="2800" b="1" i="0" dirty="0">
                <a:solidFill>
                  <a:srgbClr val="2F3235"/>
                </a:solidFill>
                <a:effectLst/>
                <a:latin typeface="Times New Roman" panose="02020603050405020304" pitchFamily="18" charset="0"/>
                <a:cs typeface="Times New Roman" panose="02020603050405020304" pitchFamily="18" charset="0"/>
              </a:rPr>
              <a:t> = </a:t>
            </a:r>
            <a:r>
              <a:rPr lang="fi-FI" sz="2800" b="1" i="0" dirty="0">
                <a:solidFill>
                  <a:srgbClr val="777777"/>
                </a:solidFill>
                <a:effectLst/>
                <a:latin typeface="Times New Roman" panose="02020603050405020304" pitchFamily="18" charset="0"/>
                <a:cs typeface="Times New Roman" panose="02020603050405020304" pitchFamily="18" charset="0"/>
              </a:rPr>
              <a:t>[</a:t>
            </a:r>
            <a:r>
              <a:rPr lang="fi-FI" sz="2800" b="1" i="0" dirty="0">
                <a:solidFill>
                  <a:srgbClr val="DD1144"/>
                </a:solidFill>
                <a:effectLst/>
                <a:latin typeface="Times New Roman" panose="02020603050405020304" pitchFamily="18" charset="0"/>
                <a:cs typeface="Times New Roman" panose="02020603050405020304" pitchFamily="18" charset="0"/>
              </a:rPr>
              <a:t> </a:t>
            </a:r>
            <a:r>
              <a:rPr lang="fi-FI" sz="2800" b="1" i="0" dirty="0">
                <a:solidFill>
                  <a:srgbClr val="777777"/>
                </a:solidFill>
                <a:effectLst/>
                <a:latin typeface="Times New Roman" panose="02020603050405020304" pitchFamily="18" charset="0"/>
                <a:cs typeface="Times New Roman" panose="02020603050405020304" pitchFamily="18" charset="0"/>
              </a:rPr>
              <a:t>] </a:t>
            </a:r>
            <a:r>
              <a:rPr lang="fi-FI" sz="2800" b="1" i="0" dirty="0">
                <a:solidFill>
                  <a:srgbClr val="FF0000"/>
                </a:solidFill>
                <a:effectLst/>
                <a:latin typeface="Times New Roman" panose="02020603050405020304" pitchFamily="18" charset="0"/>
                <a:cs typeface="Times New Roman" panose="02020603050405020304" pitchFamily="18" charset="0"/>
              </a:rPr>
              <a:t>– </a:t>
            </a:r>
            <a:r>
              <a:rPr lang="en-US" sz="2800" b="1" i="0" dirty="0">
                <a:solidFill>
                  <a:srgbClr val="FF0000"/>
                </a:solidFill>
                <a:effectLst/>
                <a:latin typeface="Times New Roman" panose="02020603050405020304" pitchFamily="18" charset="0"/>
                <a:cs typeface="Times New Roman" panose="02020603050405020304" pitchFamily="18" charset="0"/>
              </a:rPr>
              <a:t>#</a:t>
            </a:r>
            <a:r>
              <a:rPr lang="ru-RU" sz="2800" b="1" i="0" dirty="0">
                <a:solidFill>
                  <a:srgbClr val="FF0000"/>
                </a:solidFill>
                <a:effectLst/>
                <a:latin typeface="Times New Roman" panose="02020603050405020304" pitchFamily="18" charset="0"/>
                <a:cs typeface="Times New Roman" panose="02020603050405020304" pitchFamily="18" charset="0"/>
              </a:rPr>
              <a:t>пустой </a:t>
            </a:r>
            <a:r>
              <a:rPr lang="ru-RU" sz="2800" b="1" dirty="0">
                <a:solidFill>
                  <a:srgbClr val="FF0000"/>
                </a:solidFill>
                <a:latin typeface="Times New Roman" panose="02020603050405020304" pitchFamily="18" charset="0"/>
                <a:cs typeface="Times New Roman" panose="02020603050405020304" pitchFamily="18" charset="0"/>
              </a:rPr>
              <a:t>список</a:t>
            </a:r>
            <a:endParaRPr lang="en-GB" sz="2800" b="1" dirty="0">
              <a:solidFill>
                <a:srgbClr val="FF0000"/>
              </a:solidFill>
              <a:latin typeface="Times New Roman" panose="02020603050405020304" pitchFamily="18" charset="0"/>
              <a:cs typeface="Times New Roman" panose="02020603050405020304" pitchFamily="18" charset="0"/>
            </a:endParaRPr>
          </a:p>
          <a:p>
            <a:pPr algn="ctr"/>
            <a:endParaRPr lang="ru-RU" sz="2800" b="1" dirty="0">
              <a:latin typeface="Times New Roman" panose="02020603050405020304" pitchFamily="18" charset="0"/>
              <a:cs typeface="Times New Roman" panose="02020603050405020304" pitchFamily="18" charset="0"/>
            </a:endParaRPr>
          </a:p>
          <a:p>
            <a:pPr algn="ctr"/>
            <a:r>
              <a:rPr lang="ru-RU" sz="2800" b="1" dirty="0">
                <a:latin typeface="Times New Roman" panose="02020603050405020304" pitchFamily="18" charset="0"/>
                <a:cs typeface="Times New Roman" panose="02020603050405020304" pitchFamily="18" charset="0"/>
              </a:rPr>
              <a:t>или</a:t>
            </a:r>
            <a:endParaRPr lang="en-GB" sz="2800" b="1" dirty="0">
              <a:latin typeface="Times New Roman" panose="02020603050405020304" pitchFamily="18" charset="0"/>
              <a:cs typeface="Times New Roman" panose="02020603050405020304" pitchFamily="18" charset="0"/>
            </a:endParaRPr>
          </a:p>
          <a:p>
            <a:r>
              <a:rPr lang="en-GB" sz="2800" b="1" dirty="0">
                <a:solidFill>
                  <a:srgbClr val="2F3235"/>
                </a:solidFill>
                <a:latin typeface="Times New Roman" panose="02020603050405020304" pitchFamily="18" charset="0"/>
                <a:cs typeface="Times New Roman" panose="02020603050405020304" pitchFamily="18" charset="0"/>
              </a:rPr>
              <a:t>A</a:t>
            </a:r>
            <a:r>
              <a:rPr lang="en-US" sz="2800" b="1" dirty="0">
                <a:solidFill>
                  <a:srgbClr val="2F3235"/>
                </a:solidFill>
                <a:latin typeface="Times New Roman" panose="02020603050405020304" pitchFamily="18" charset="0"/>
                <a:cs typeface="Times New Roman" panose="02020603050405020304" pitchFamily="18" charset="0"/>
              </a:rPr>
              <a:t>= list()</a:t>
            </a:r>
            <a:r>
              <a:rPr lang="en-US" sz="1800" dirty="0"/>
              <a:t/>
            </a:r>
            <a:br>
              <a:rPr lang="en-US" sz="1800" dirty="0"/>
            </a:br>
            <a:endParaRPr lang="ru-RU"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1889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8AF7017-F878-22AC-ED9A-4D1940BE2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EC48371B-95F3-6226-6311-593363A277C3}"/>
              </a:ext>
            </a:extLst>
          </p:cNvPr>
          <p:cNvSpPr/>
          <p:nvPr/>
        </p:nvSpPr>
        <p:spPr>
          <a:xfrm>
            <a:off x="4572000" y="5301208"/>
            <a:ext cx="1224136" cy="720080"/>
          </a:xfrm>
          <a:prstGeom prst="rect">
            <a:avLst/>
          </a:prstGeom>
          <a:noFill/>
          <a:ln w="38100">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11705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3B34343-3EA9-7C8C-C697-5059E8BCD8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15" b="28901"/>
          <a:stretch/>
        </p:blipFill>
        <p:spPr bwMode="auto">
          <a:xfrm>
            <a:off x="0" y="404664"/>
            <a:ext cx="9144000" cy="366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93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8E28AE0-F043-06E4-BEBD-A5AC650F5EC4}"/>
              </a:ext>
            </a:extLst>
          </p:cNvPr>
          <p:cNvPicPr>
            <a:picLocks noChangeAspect="1"/>
          </p:cNvPicPr>
          <p:nvPr/>
        </p:nvPicPr>
        <p:blipFill>
          <a:blip r:embed="rId2"/>
          <a:stretch>
            <a:fillRect/>
          </a:stretch>
        </p:blipFill>
        <p:spPr>
          <a:xfrm>
            <a:off x="827583" y="1507488"/>
            <a:ext cx="6929384" cy="1705488"/>
          </a:xfrm>
          <a:prstGeom prst="rect">
            <a:avLst/>
          </a:prstGeom>
        </p:spPr>
      </p:pic>
      <p:pic>
        <p:nvPicPr>
          <p:cNvPr id="5" name="Рисунок 4">
            <a:extLst>
              <a:ext uri="{FF2B5EF4-FFF2-40B4-BE49-F238E27FC236}">
                <a16:creationId xmlns:a16="http://schemas.microsoft.com/office/drawing/2014/main" id="{E6EB50F5-3264-1B0D-6E88-58BD1B306661}"/>
              </a:ext>
            </a:extLst>
          </p:cNvPr>
          <p:cNvPicPr>
            <a:picLocks noChangeAspect="1"/>
          </p:cNvPicPr>
          <p:nvPr/>
        </p:nvPicPr>
        <p:blipFill>
          <a:blip r:embed="rId3"/>
          <a:stretch>
            <a:fillRect/>
          </a:stretch>
        </p:blipFill>
        <p:spPr>
          <a:xfrm>
            <a:off x="827583" y="3910352"/>
            <a:ext cx="4013037" cy="2088232"/>
          </a:xfrm>
          <a:prstGeom prst="rect">
            <a:avLst/>
          </a:prstGeom>
        </p:spPr>
      </p:pic>
      <p:sp>
        <p:nvSpPr>
          <p:cNvPr id="7" name="TextBox 6">
            <a:extLst>
              <a:ext uri="{FF2B5EF4-FFF2-40B4-BE49-F238E27FC236}">
                <a16:creationId xmlns:a16="http://schemas.microsoft.com/office/drawing/2014/main" id="{B5BFAD03-C863-AC6C-ABBE-87B0ECAC7A48}"/>
              </a:ext>
            </a:extLst>
          </p:cNvPr>
          <p:cNvSpPr txBox="1"/>
          <p:nvPr/>
        </p:nvSpPr>
        <p:spPr>
          <a:xfrm>
            <a:off x="739965" y="81582"/>
            <a:ext cx="7664069" cy="1077218"/>
          </a:xfrm>
          <a:prstGeom prst="rect">
            <a:avLst/>
          </a:prstGeom>
          <a:noFill/>
        </p:spPr>
        <p:txBody>
          <a:bodyPr wrap="square">
            <a:spAutoFit/>
          </a:bodyPr>
          <a:lstStyle/>
          <a:p>
            <a:pPr algn="ctr"/>
            <a:r>
              <a:rPr lang="ru-RU" sz="3200" b="0" i="0" dirty="0">
                <a:solidFill>
                  <a:srgbClr val="111115"/>
                </a:solidFill>
                <a:effectLst/>
                <a:latin typeface="Times New Roman" panose="02020603050405020304" pitchFamily="18" charset="0"/>
              </a:rPr>
              <a:t>Чтобы перебрать все элементы списка используется цикл:</a:t>
            </a:r>
            <a:endParaRPr lang="ru-RU" sz="3200" dirty="0"/>
          </a:p>
        </p:txBody>
      </p:sp>
    </p:spTree>
    <p:extLst>
      <p:ext uri="{BB962C8B-B14F-4D97-AF65-F5344CB8AC3E}">
        <p14:creationId xmlns:p14="http://schemas.microsoft.com/office/powerpoint/2010/main" val="1317835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348A278-A655-C9CA-0EFB-A3020FB67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519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B1393AC-F20B-5C07-ECC6-017CA86518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350"/>
          <a:stretch/>
        </p:blipFill>
        <p:spPr bwMode="auto">
          <a:xfrm>
            <a:off x="7938" y="0"/>
            <a:ext cx="9128125" cy="2924944"/>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EBD372F8-7B3F-FCA8-07A7-FE1FE60449BD}"/>
              </a:ext>
            </a:extLst>
          </p:cNvPr>
          <p:cNvPicPr>
            <a:picLocks noChangeAspect="1"/>
          </p:cNvPicPr>
          <p:nvPr/>
        </p:nvPicPr>
        <p:blipFill>
          <a:blip r:embed="rId3"/>
          <a:stretch>
            <a:fillRect/>
          </a:stretch>
        </p:blipFill>
        <p:spPr>
          <a:xfrm>
            <a:off x="1619672" y="3429000"/>
            <a:ext cx="3042178" cy="2232248"/>
          </a:xfrm>
          <a:prstGeom prst="rect">
            <a:avLst/>
          </a:prstGeom>
        </p:spPr>
      </p:pic>
      <p:cxnSp>
        <p:nvCxnSpPr>
          <p:cNvPr id="5" name="Прямая со стрелкой 4">
            <a:extLst>
              <a:ext uri="{FF2B5EF4-FFF2-40B4-BE49-F238E27FC236}">
                <a16:creationId xmlns:a16="http://schemas.microsoft.com/office/drawing/2014/main" id="{42B878F9-92BD-6391-421F-890DC3B4EF39}"/>
              </a:ext>
            </a:extLst>
          </p:cNvPr>
          <p:cNvCxnSpPr/>
          <p:nvPr/>
        </p:nvCxnSpPr>
        <p:spPr>
          <a:xfrm flipH="1">
            <a:off x="4932040" y="4221088"/>
            <a:ext cx="17281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D7CAFEB8-87B8-514B-FC94-C3E9843AC643}"/>
              </a:ext>
            </a:extLst>
          </p:cNvPr>
          <p:cNvSpPr txBox="1"/>
          <p:nvPr/>
        </p:nvSpPr>
        <p:spPr>
          <a:xfrm>
            <a:off x="6876256" y="3933056"/>
            <a:ext cx="1872208" cy="1200329"/>
          </a:xfrm>
          <a:prstGeom prst="rect">
            <a:avLst/>
          </a:prstGeom>
          <a:noFill/>
        </p:spPr>
        <p:txBody>
          <a:bodyPr wrap="square" rtlCol="0">
            <a:spAutoFit/>
          </a:bodyPr>
          <a:lstStyle/>
          <a:p>
            <a:pPr algn="ctr"/>
            <a:r>
              <a:rPr lang="ru-RU" dirty="0">
                <a:solidFill>
                  <a:srgbClr val="FF0000"/>
                </a:solidFill>
              </a:rPr>
              <a:t>Ввод элементов списка с клавиатуры</a:t>
            </a:r>
          </a:p>
        </p:txBody>
      </p:sp>
      <p:pic>
        <p:nvPicPr>
          <p:cNvPr id="7" name="Рисунок 6">
            <a:extLst>
              <a:ext uri="{FF2B5EF4-FFF2-40B4-BE49-F238E27FC236}">
                <a16:creationId xmlns:a16="http://schemas.microsoft.com/office/drawing/2014/main" id="{C9C275E4-C6C5-93F8-BEDE-7ABFC5EA45A5}"/>
              </a:ext>
            </a:extLst>
          </p:cNvPr>
          <p:cNvPicPr>
            <a:picLocks noChangeAspect="1"/>
          </p:cNvPicPr>
          <p:nvPr/>
        </p:nvPicPr>
        <p:blipFill rotWithShape="1">
          <a:blip r:embed="rId4"/>
          <a:srcRect t="67587" b="4358"/>
          <a:stretch/>
        </p:blipFill>
        <p:spPr>
          <a:xfrm>
            <a:off x="89342" y="5661248"/>
            <a:ext cx="6264696" cy="1085344"/>
          </a:xfrm>
          <a:prstGeom prst="rect">
            <a:avLst/>
          </a:prstGeom>
        </p:spPr>
      </p:pic>
    </p:spTree>
    <p:extLst>
      <p:ext uri="{BB962C8B-B14F-4D97-AF65-F5344CB8AC3E}">
        <p14:creationId xmlns:p14="http://schemas.microsoft.com/office/powerpoint/2010/main" val="1165187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B1393AC-F20B-5C07-ECC6-017CA86518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600"/>
          <a:stretch/>
        </p:blipFill>
        <p:spPr bwMode="auto">
          <a:xfrm>
            <a:off x="0" y="33888"/>
            <a:ext cx="9128125"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7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1586DF-2CC8-1A19-D12B-8742DA6E5DB0}"/>
              </a:ext>
            </a:extLst>
          </p:cNvPr>
          <p:cNvSpPr txBox="1"/>
          <p:nvPr/>
        </p:nvSpPr>
        <p:spPr>
          <a:xfrm>
            <a:off x="1439652" y="260648"/>
            <a:ext cx="6264696" cy="464230"/>
          </a:xfrm>
          <a:prstGeom prst="rect">
            <a:avLst/>
          </a:prstGeom>
          <a:noFill/>
        </p:spPr>
        <p:txBody>
          <a:bodyPr wrap="square">
            <a:spAutoFit/>
          </a:bodyPr>
          <a:lstStyle/>
          <a:p>
            <a:pPr algn="ctr">
              <a:lnSpc>
                <a:spcPts val="2850"/>
              </a:lnSpc>
              <a:spcBef>
                <a:spcPts val="2250"/>
              </a:spcBef>
              <a:spcAft>
                <a:spcPts val="1500"/>
              </a:spcAft>
            </a:pPr>
            <a:r>
              <a:rPr lang="ru-RU"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Ввод чисел в строку через пробел</a:t>
            </a:r>
            <a:endParaRPr lang="ru-RU"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80A786F-C791-AE4E-9278-6994046E68AE}"/>
              </a:ext>
            </a:extLst>
          </p:cNvPr>
          <p:cNvSpPr txBox="1"/>
          <p:nvPr/>
        </p:nvSpPr>
        <p:spPr>
          <a:xfrm>
            <a:off x="611560" y="1268760"/>
            <a:ext cx="8424936" cy="15758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1950"/>
              </a:lnSpc>
              <a:spcAft>
                <a:spcPts val="1950"/>
              </a:spcAft>
            </a:pPr>
            <a:r>
              <a:rPr lang="ru-RU" sz="20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Но что произойдет, если вы не знаете количество элементов ввода?</a:t>
            </a: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ru-RU" sz="20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При этом вы не знаете количество элементов в этом списке. </a:t>
            </a:r>
          </a:p>
          <a:p>
            <a:pPr algn="just">
              <a:lnSpc>
                <a:spcPct val="150000"/>
              </a:lnSpc>
              <a:spcAft>
                <a:spcPts val="800"/>
              </a:spcAft>
            </a:pPr>
            <a:r>
              <a:rPr lang="ru-RU" sz="20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Как же запросить ввод для него?</a:t>
            </a: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6" name="Picture 2">
            <a:extLst>
              <a:ext uri="{FF2B5EF4-FFF2-40B4-BE49-F238E27FC236}">
                <a16:creationId xmlns:a16="http://schemas.microsoft.com/office/drawing/2014/main" id="{83310A05-0D4B-F185-EF34-B2492BF718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38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1586DF-2CC8-1A19-D12B-8742DA6E5DB0}"/>
              </a:ext>
            </a:extLst>
          </p:cNvPr>
          <p:cNvSpPr txBox="1"/>
          <p:nvPr/>
        </p:nvSpPr>
        <p:spPr>
          <a:xfrm>
            <a:off x="1439652" y="260648"/>
            <a:ext cx="6264696" cy="464230"/>
          </a:xfrm>
          <a:prstGeom prst="rect">
            <a:avLst/>
          </a:prstGeom>
          <a:noFill/>
        </p:spPr>
        <p:txBody>
          <a:bodyPr wrap="square">
            <a:spAutoFit/>
          </a:bodyPr>
          <a:lstStyle/>
          <a:p>
            <a:pPr algn="ctr">
              <a:lnSpc>
                <a:spcPts val="2850"/>
              </a:lnSpc>
              <a:spcBef>
                <a:spcPts val="2250"/>
              </a:spcBef>
              <a:spcAft>
                <a:spcPts val="1500"/>
              </a:spcAft>
            </a:pPr>
            <a:r>
              <a:rPr lang="ru-RU" sz="2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Ввод чисел в строку через пробел</a:t>
            </a:r>
            <a:endParaRPr lang="ru-RU"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41613D5-3C1A-70FD-D05E-D3D8F9320780}"/>
              </a:ext>
            </a:extLst>
          </p:cNvPr>
          <p:cNvSpPr txBox="1"/>
          <p:nvPr/>
        </p:nvSpPr>
        <p:spPr>
          <a:xfrm>
            <a:off x="971600" y="2222350"/>
            <a:ext cx="7200800" cy="768031"/>
          </a:xfrm>
          <a:prstGeom prst="rect">
            <a:avLst/>
          </a:prstGeom>
          <a:noFill/>
        </p:spPr>
        <p:txBody>
          <a:bodyPr wrap="square">
            <a:spAutoFit/>
          </a:bodyPr>
          <a:lstStyle/>
          <a:p>
            <a:pPr>
              <a:lnSpc>
                <a:spcPct val="107000"/>
              </a:lnSpc>
              <a:spcAft>
                <a:spcPts val="800"/>
              </a:spcAft>
            </a:pPr>
            <a:r>
              <a:rPr lang="en-GB" sz="4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a=list(map(int, input().split()))</a:t>
            </a:r>
            <a:endParaRPr lang="ru-RU" sz="4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Облачко с текстом: прямоугольное 6">
            <a:extLst>
              <a:ext uri="{FF2B5EF4-FFF2-40B4-BE49-F238E27FC236}">
                <a16:creationId xmlns:a16="http://schemas.microsoft.com/office/drawing/2014/main" id="{A6C8C82B-66AB-F81B-2BEB-A81E5ED9A714}"/>
              </a:ext>
            </a:extLst>
          </p:cNvPr>
          <p:cNvSpPr/>
          <p:nvPr/>
        </p:nvSpPr>
        <p:spPr>
          <a:xfrm>
            <a:off x="5076056" y="836712"/>
            <a:ext cx="2088232" cy="1072235"/>
          </a:xfrm>
          <a:prstGeom prst="wedgeRectCallout">
            <a:avLst>
              <a:gd name="adj1" fmla="val -52015"/>
              <a:gd name="adj2" fmla="val 10126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Ввести строку с клавиатуры</a:t>
            </a:r>
          </a:p>
        </p:txBody>
      </p:sp>
      <p:sp>
        <p:nvSpPr>
          <p:cNvPr id="8" name="Облачко с текстом: прямоугольное 7">
            <a:extLst>
              <a:ext uri="{FF2B5EF4-FFF2-40B4-BE49-F238E27FC236}">
                <a16:creationId xmlns:a16="http://schemas.microsoft.com/office/drawing/2014/main" id="{5A388EDE-2133-D43D-6238-F735988B3343}"/>
              </a:ext>
            </a:extLst>
          </p:cNvPr>
          <p:cNvSpPr/>
          <p:nvPr/>
        </p:nvSpPr>
        <p:spPr>
          <a:xfrm>
            <a:off x="6804248" y="3789040"/>
            <a:ext cx="2088232" cy="1072235"/>
          </a:xfrm>
          <a:prstGeom prst="wedgeRectCallout">
            <a:avLst>
              <a:gd name="adj1" fmla="val -58650"/>
              <a:gd name="adj2" fmla="val -11839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Разделить строку на части по пробелам</a:t>
            </a:r>
          </a:p>
        </p:txBody>
      </p:sp>
      <p:sp>
        <p:nvSpPr>
          <p:cNvPr id="9" name="Облачко с текстом: прямоугольное 8">
            <a:extLst>
              <a:ext uri="{FF2B5EF4-FFF2-40B4-BE49-F238E27FC236}">
                <a16:creationId xmlns:a16="http://schemas.microsoft.com/office/drawing/2014/main" id="{A59B3793-0E79-B723-BE04-58A4E729228F}"/>
              </a:ext>
            </a:extLst>
          </p:cNvPr>
          <p:cNvSpPr/>
          <p:nvPr/>
        </p:nvSpPr>
        <p:spPr>
          <a:xfrm>
            <a:off x="3275856" y="3789039"/>
            <a:ext cx="2088232" cy="1072235"/>
          </a:xfrm>
          <a:prstGeom prst="wedgeRectCallout">
            <a:avLst>
              <a:gd name="adj1" fmla="val -19506"/>
              <a:gd name="adj2" fmla="val -12744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a:t>Преобразовать в целые</a:t>
            </a:r>
          </a:p>
        </p:txBody>
      </p:sp>
      <p:sp>
        <p:nvSpPr>
          <p:cNvPr id="11" name="TextBox 10">
            <a:extLst>
              <a:ext uri="{FF2B5EF4-FFF2-40B4-BE49-F238E27FC236}">
                <a16:creationId xmlns:a16="http://schemas.microsoft.com/office/drawing/2014/main" id="{DD1057D7-A215-C7FC-91DE-D5509EEFF1AF}"/>
              </a:ext>
            </a:extLst>
          </p:cNvPr>
          <p:cNvSpPr txBox="1"/>
          <p:nvPr/>
        </p:nvSpPr>
        <p:spPr>
          <a:xfrm>
            <a:off x="3078088" y="5659050"/>
            <a:ext cx="4572000" cy="369332"/>
          </a:xfrm>
          <a:prstGeom prst="rect">
            <a:avLst/>
          </a:prstGeom>
          <a:noFill/>
        </p:spPr>
        <p:txBody>
          <a:bodyPr wrap="square">
            <a:spAutoFit/>
          </a:bodyPr>
          <a:lstStyle/>
          <a:p>
            <a:r>
              <a:rPr lang="en-GB" dirty="0"/>
              <a:t>map (</a:t>
            </a:r>
            <a:r>
              <a:rPr lang="ru-RU" dirty="0" err="1"/>
              <a:t>mapping</a:t>
            </a:r>
            <a:r>
              <a:rPr lang="en-GB" dirty="0"/>
              <a:t> – </a:t>
            </a:r>
            <a:r>
              <a:rPr lang="ru-RU" dirty="0"/>
              <a:t>отображение)</a:t>
            </a:r>
          </a:p>
        </p:txBody>
      </p:sp>
      <p:sp>
        <p:nvSpPr>
          <p:cNvPr id="12" name="Облачко с текстом: прямоугольное 11">
            <a:extLst>
              <a:ext uri="{FF2B5EF4-FFF2-40B4-BE49-F238E27FC236}">
                <a16:creationId xmlns:a16="http://schemas.microsoft.com/office/drawing/2014/main" id="{2EB52491-2409-6616-795D-6CCF6B9BB7C9}"/>
              </a:ext>
            </a:extLst>
          </p:cNvPr>
          <p:cNvSpPr/>
          <p:nvPr/>
        </p:nvSpPr>
        <p:spPr>
          <a:xfrm>
            <a:off x="701824" y="4488597"/>
            <a:ext cx="2088232" cy="1717357"/>
          </a:xfrm>
          <a:prstGeom prst="wedgeRectCallout">
            <a:avLst>
              <a:gd name="adj1" fmla="val 58119"/>
              <a:gd name="adj2" fmla="val -12873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800" b="0" i="0" dirty="0">
                <a:solidFill>
                  <a:srgbClr val="242424"/>
                </a:solidFill>
                <a:effectLst/>
                <a:latin typeface="-apple-system"/>
              </a:rPr>
              <a:t>перебирает элементы массива и возвращает новый преобразованный массив</a:t>
            </a:r>
            <a:endParaRPr lang="ru-RU" dirty="0"/>
          </a:p>
        </p:txBody>
      </p:sp>
    </p:spTree>
    <p:extLst>
      <p:ext uri="{BB962C8B-B14F-4D97-AF65-F5344CB8AC3E}">
        <p14:creationId xmlns:p14="http://schemas.microsoft.com/office/powerpoint/2010/main" val="4248096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1322D519-3FC1-EA97-5BB7-F97FC29B3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0FB0FE35-815C-039D-FECE-E0ECAD636862}"/>
              </a:ext>
            </a:extLst>
          </p:cNvPr>
          <p:cNvPicPr>
            <a:picLocks noChangeAspect="1"/>
          </p:cNvPicPr>
          <p:nvPr/>
        </p:nvPicPr>
        <p:blipFill>
          <a:blip r:embed="rId3"/>
          <a:stretch>
            <a:fillRect/>
          </a:stretch>
        </p:blipFill>
        <p:spPr>
          <a:xfrm>
            <a:off x="6012160" y="5229200"/>
            <a:ext cx="2397956" cy="1628800"/>
          </a:xfrm>
          <a:prstGeom prst="rect">
            <a:avLst/>
          </a:prstGeom>
        </p:spPr>
      </p:pic>
    </p:spTree>
    <p:extLst>
      <p:ext uri="{BB962C8B-B14F-4D97-AF65-F5344CB8AC3E}">
        <p14:creationId xmlns:p14="http://schemas.microsoft.com/office/powerpoint/2010/main" val="21862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1979712" y="2961481"/>
            <a:ext cx="5832475" cy="830997"/>
          </a:xfrm>
          <a:prstGeom prst="rect">
            <a:avLst/>
          </a:prstGeom>
          <a:noFill/>
          <a:ln w="9525">
            <a:noFill/>
            <a:miter lim="800000"/>
            <a:headEnd/>
            <a:tailEnd/>
          </a:ln>
          <a:effectLst/>
        </p:spPr>
        <p:txBody>
          <a:bodyPr>
            <a:spAutoFit/>
          </a:bodyPr>
          <a:lstStyle/>
          <a:p>
            <a:pPr algn="ctr">
              <a:spcBef>
                <a:spcPct val="50000"/>
              </a:spcBef>
              <a:defRPr/>
            </a:pPr>
            <a:r>
              <a:rPr lang="ru-RU" sz="2400" b="1" dirty="0">
                <a:solidFill>
                  <a:srgbClr val="CC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2.Алгоритм, свойства алгоритма. Понятие программы</a:t>
            </a:r>
          </a:p>
        </p:txBody>
      </p:sp>
      <p:sp>
        <p:nvSpPr>
          <p:cNvPr id="29701" name="Line 5"/>
          <p:cNvSpPr>
            <a:spLocks noChangeShapeType="1"/>
          </p:cNvSpPr>
          <p:nvPr/>
        </p:nvSpPr>
        <p:spPr bwMode="auto">
          <a:xfrm>
            <a:off x="2555776" y="2708920"/>
            <a:ext cx="99" cy="1440805"/>
          </a:xfrm>
          <a:prstGeom prst="line">
            <a:avLst/>
          </a:prstGeom>
          <a:noFill/>
          <a:ln w="76200" cmpd="tri">
            <a:solidFill>
              <a:schemeClr val="accent1"/>
            </a:solidFill>
            <a:round/>
            <a:headEnd/>
            <a:tailEnd/>
          </a:ln>
          <a:effectLst>
            <a:outerShdw dist="107763" dir="13500000" algn="ctr" rotWithShape="0">
              <a:schemeClr val="bg2">
                <a:alpha val="50000"/>
              </a:schemeClr>
            </a:outerShdw>
          </a:effectLst>
        </p:spPr>
        <p:txBody>
          <a:bodyPr/>
          <a:lstStyle/>
          <a:p>
            <a:pPr>
              <a:defRPr/>
            </a:pPr>
            <a:endParaRPr lang="ru-RU"/>
          </a:p>
        </p:txBody>
      </p:sp>
      <p:sp>
        <p:nvSpPr>
          <p:cNvPr id="29702" name="Line 6"/>
          <p:cNvSpPr>
            <a:spLocks noChangeShapeType="1"/>
          </p:cNvSpPr>
          <p:nvPr/>
        </p:nvSpPr>
        <p:spPr bwMode="auto">
          <a:xfrm>
            <a:off x="2268538" y="3789362"/>
            <a:ext cx="5399806" cy="71686"/>
          </a:xfrm>
          <a:prstGeom prst="line">
            <a:avLst/>
          </a:prstGeom>
          <a:noFill/>
          <a:ln w="76200" cmpd="tri">
            <a:solidFill>
              <a:schemeClr val="accent1"/>
            </a:solidFill>
            <a:round/>
            <a:headEnd/>
            <a:tailEnd/>
          </a:ln>
          <a:effectLst>
            <a:outerShdw dist="107763" dir="13500000" algn="ctr" rotWithShape="0">
              <a:schemeClr val="bg2">
                <a:alpha val="50000"/>
              </a:schemeClr>
            </a:outerShdw>
          </a:effectLst>
        </p:spPr>
        <p:txBody>
          <a:bodyPr/>
          <a:lstStyle/>
          <a:p>
            <a:pPr>
              <a:defRPr/>
            </a:pPr>
            <a:endParaRPr lang="ru-RU"/>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EF2D8899-E3E7-BBE1-E8DC-22286B12D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9" y="0"/>
            <a:ext cx="91281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B319F682-EA37-FB60-C695-6E3B0F778493}"/>
              </a:ext>
            </a:extLst>
          </p:cNvPr>
          <p:cNvPicPr>
            <a:picLocks noChangeAspect="1"/>
          </p:cNvPicPr>
          <p:nvPr/>
        </p:nvPicPr>
        <p:blipFill>
          <a:blip r:embed="rId3"/>
          <a:stretch>
            <a:fillRect/>
          </a:stretch>
        </p:blipFill>
        <p:spPr>
          <a:xfrm>
            <a:off x="5796136" y="5595192"/>
            <a:ext cx="2759752" cy="576064"/>
          </a:xfrm>
          <a:prstGeom prst="rect">
            <a:avLst/>
          </a:prstGeom>
          <a:ln>
            <a:solidFill>
              <a:srgbClr val="CC0000"/>
            </a:solidFill>
          </a:ln>
        </p:spPr>
      </p:pic>
      <p:pic>
        <p:nvPicPr>
          <p:cNvPr id="5" name="Рисунок 4">
            <a:extLst>
              <a:ext uri="{FF2B5EF4-FFF2-40B4-BE49-F238E27FC236}">
                <a16:creationId xmlns:a16="http://schemas.microsoft.com/office/drawing/2014/main" id="{5BEDB583-A1C5-59BF-5B1D-47DECF03A84B}"/>
              </a:ext>
            </a:extLst>
          </p:cNvPr>
          <p:cNvPicPr>
            <a:picLocks noChangeAspect="1"/>
          </p:cNvPicPr>
          <p:nvPr/>
        </p:nvPicPr>
        <p:blipFill rotWithShape="1">
          <a:blip r:embed="rId4"/>
          <a:srcRect t="19356" b="19357"/>
          <a:stretch/>
        </p:blipFill>
        <p:spPr>
          <a:xfrm>
            <a:off x="4623345" y="2722716"/>
            <a:ext cx="4196720" cy="437792"/>
          </a:xfrm>
          <a:prstGeom prst="rect">
            <a:avLst/>
          </a:prstGeom>
          <a:ln>
            <a:solidFill>
              <a:srgbClr val="CC0000"/>
            </a:solidFill>
          </a:ln>
        </p:spPr>
      </p:pic>
      <p:cxnSp>
        <p:nvCxnSpPr>
          <p:cNvPr id="7" name="Прямая соединительная линия 6">
            <a:extLst>
              <a:ext uri="{FF2B5EF4-FFF2-40B4-BE49-F238E27FC236}">
                <a16:creationId xmlns:a16="http://schemas.microsoft.com/office/drawing/2014/main" id="{E79EC95D-5AE3-B138-DD99-C5C86A293716}"/>
              </a:ext>
            </a:extLst>
          </p:cNvPr>
          <p:cNvCxnSpPr/>
          <p:nvPr/>
        </p:nvCxnSpPr>
        <p:spPr>
          <a:xfrm>
            <a:off x="251520" y="1268760"/>
            <a:ext cx="2232248" cy="0"/>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22480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D0F8F1-338F-0D05-075A-CFBBEB9939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5556"/>
          <a:stretch/>
        </p:blipFill>
        <p:spPr bwMode="auto">
          <a:xfrm>
            <a:off x="7938" y="0"/>
            <a:ext cx="9128125"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98002170-5153-976A-773D-0A1664E555D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a:extLst>
              <a:ext uri="{FF2B5EF4-FFF2-40B4-BE49-F238E27FC236}">
                <a16:creationId xmlns:a16="http://schemas.microsoft.com/office/drawing/2014/main" id="{3422A80E-61B5-8D8D-339C-C2913016D8F1}"/>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a:extLst>
              <a:ext uri="{FF2B5EF4-FFF2-40B4-BE49-F238E27FC236}">
                <a16:creationId xmlns:a16="http://schemas.microsoft.com/office/drawing/2014/main" id="{D93C0FFD-32AE-74CF-6FD1-38961CEC75CE}"/>
              </a:ext>
            </a:extLst>
          </p:cNvPr>
          <p:cNvPicPr>
            <a:picLocks noChangeAspect="1"/>
          </p:cNvPicPr>
          <p:nvPr/>
        </p:nvPicPr>
        <p:blipFill rotWithShape="1">
          <a:blip r:embed="rId4"/>
          <a:srcRect r="41273" b="-4546"/>
          <a:stretch/>
        </p:blipFill>
        <p:spPr>
          <a:xfrm>
            <a:off x="5040079" y="4293096"/>
            <a:ext cx="4104456" cy="1656184"/>
          </a:xfrm>
          <a:prstGeom prst="rect">
            <a:avLst/>
          </a:prstGeom>
        </p:spPr>
      </p:pic>
      <p:sp>
        <p:nvSpPr>
          <p:cNvPr id="8" name="Rectangle 7">
            <a:extLst>
              <a:ext uri="{FF2B5EF4-FFF2-40B4-BE49-F238E27FC236}">
                <a16:creationId xmlns:a16="http://schemas.microsoft.com/office/drawing/2014/main" id="{89CCD395-B25F-6D40-EB96-A50E70648B56}"/>
              </a:ext>
            </a:extLst>
          </p:cNvPr>
          <p:cNvSpPr>
            <a:spLocks noChangeArrowheads="1"/>
          </p:cNvSpPr>
          <p:nvPr/>
        </p:nvSpPr>
        <p:spPr bwMode="auto">
          <a:xfrm>
            <a:off x="1043608" y="4575444"/>
            <a:ext cx="2448272" cy="1019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ru-RU" sz="2000" dirty="0">
                <a:solidFill>
                  <a:srgbClr val="333333"/>
                </a:solidFill>
                <a:latin typeface="Times New Roman" panose="02020603050405020304" pitchFamily="18" charset="0"/>
                <a:cs typeface="Times New Roman" panose="02020603050405020304" pitchFamily="18" charset="0"/>
              </a:rPr>
              <a:t>A</a:t>
            </a:r>
            <a:r>
              <a:rPr kumimoji="0" lang="ru-RU" altLang="ru-RU"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a:t>
            </a:r>
            <a:r>
              <a:rPr kumimoji="0" lang="en-GB" altLang="ru-RU" sz="2000" b="0" i="0" u="none" strike="noStrike" cap="none" normalizeH="0" baseline="0" dirty="0">
                <a:ln>
                  <a:noFill/>
                </a:ln>
                <a:solidFill>
                  <a:srgbClr val="005CC5"/>
                </a:solidFill>
                <a:effectLst/>
                <a:latin typeface="Times New Roman" panose="02020603050405020304" pitchFamily="18" charset="0"/>
                <a:cs typeface="Times New Roman" panose="02020603050405020304" pitchFamily="18" charset="0"/>
              </a:rPr>
              <a:t>1</a:t>
            </a:r>
            <a:r>
              <a:rPr kumimoji="0" lang="ru-RU" altLang="ru-RU"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a:ln>
                  <a:noFill/>
                </a:ln>
                <a:solidFill>
                  <a:srgbClr val="005CC5"/>
                </a:solidFill>
                <a:effectLst/>
                <a:latin typeface="Times New Roman" panose="02020603050405020304" pitchFamily="18" charset="0"/>
                <a:cs typeface="Times New Roman" panose="02020603050405020304" pitchFamily="18" charset="0"/>
              </a:rPr>
              <a:t>4</a:t>
            </a:r>
            <a:r>
              <a:rPr kumimoji="0" lang="ru-RU" altLang="ru-RU"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a:ln>
                  <a:noFill/>
                </a:ln>
                <a:solidFill>
                  <a:srgbClr val="005CC5"/>
                </a:solidFill>
                <a:effectLst/>
                <a:latin typeface="Times New Roman" panose="02020603050405020304" pitchFamily="18" charset="0"/>
                <a:cs typeface="Times New Roman" panose="02020603050405020304" pitchFamily="18" charset="0"/>
              </a:rPr>
              <a:t>6</a:t>
            </a:r>
            <a:r>
              <a:rPr kumimoji="0" lang="ru-RU" altLang="ru-RU"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endParaRPr kumimoji="0" lang="en-GB" altLang="ru-RU" sz="2000" b="0" i="0" u="none" strike="noStrike" cap="none" normalizeH="0" baseline="0" dirty="0">
              <a:ln>
                <a:noFill/>
              </a:ln>
              <a:solidFill>
                <a:srgbClr val="87929E"/>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ru-RU"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a:t>
            </a:r>
            <a:r>
              <a:rPr kumimoji="0" lang="ru-RU" altLang="ru-RU"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kumimoji="0" lang="ru-RU" altLang="ru-RU" sz="2000" b="0" i="0" u="none" strike="noStrike" cap="none" normalizeH="0" baseline="0" dirty="0">
                <a:ln>
                  <a:noFill/>
                </a:ln>
                <a:solidFill>
                  <a:srgbClr val="005CC5"/>
                </a:solidFill>
                <a:effectLst/>
                <a:latin typeface="Times New Roman" panose="02020603050405020304" pitchFamily="18" charset="0"/>
                <a:cs typeface="Times New Roman" panose="02020603050405020304" pitchFamily="18" charset="0"/>
              </a:rPr>
              <a:t>2</a:t>
            </a:r>
            <a:r>
              <a:rPr kumimoji="0" lang="ru-RU" altLang="ru-RU"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a:t>
            </a:r>
            <a:r>
              <a:rPr kumimoji="0" lang="ru-RU" altLang="ru-RU" sz="2000" b="0" i="0" u="none" strike="noStrike" cap="none" normalizeH="0" baseline="0" dirty="0">
                <a:ln>
                  <a:noFill/>
                </a:ln>
                <a:solidFill>
                  <a:srgbClr val="005CC5"/>
                </a:solidFill>
                <a:effectLst/>
                <a:latin typeface="Times New Roman" panose="02020603050405020304" pitchFamily="18" charset="0"/>
                <a:cs typeface="Times New Roman" panose="02020603050405020304" pitchFamily="18" charset="0"/>
              </a:rPr>
              <a:t>8</a:t>
            </a:r>
            <a:r>
              <a:rPr kumimoji="0" lang="ru-RU" altLang="ru-RU" sz="2000" b="0" i="0" u="none" strike="noStrike" cap="none" normalizeH="0" baseline="0" dirty="0">
                <a:ln>
                  <a:noFill/>
                </a:ln>
                <a:solidFill>
                  <a:srgbClr val="87929E"/>
                </a:solidFill>
                <a:effectLst/>
                <a:latin typeface="Times New Roman" panose="02020603050405020304" pitchFamily="18" charset="0"/>
                <a:cs typeface="Times New Roman" panose="02020603050405020304" pitchFamily="18" charset="0"/>
              </a:rPr>
              <a:t> </a:t>
            </a:r>
            <a:endParaRPr kumimoji="0" lang="en-GB" altLang="ru-RU" sz="2000" b="0" i="0" u="none" strike="noStrike" cap="none" normalizeH="0" baseline="0" dirty="0">
              <a:ln>
                <a:noFill/>
              </a:ln>
              <a:solidFill>
                <a:srgbClr val="87929E"/>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a:ln>
                  <a:noFill/>
                </a:ln>
                <a:solidFill>
                  <a:srgbClr val="6F42C1"/>
                </a:solidFill>
                <a:effectLst/>
                <a:latin typeface="Times New Roman" panose="02020603050405020304" pitchFamily="18" charset="0"/>
                <a:cs typeface="Times New Roman" panose="02020603050405020304" pitchFamily="18" charset="0"/>
              </a:rPr>
              <a:t>print</a:t>
            </a:r>
            <a:r>
              <a:rPr kumimoji="0" lang="ru-RU" altLang="ru-RU"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kumimoji="0" lang="en-GB" altLang="ru-RU"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a:t>
            </a:r>
            <a:r>
              <a:rPr kumimoji="0" lang="ru-RU" altLang="ru-RU" sz="20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55625B53-2675-B70A-F87D-50EF732CEEAF}"/>
              </a:ext>
            </a:extLst>
          </p:cNvPr>
          <p:cNvSpPr txBox="1"/>
          <p:nvPr/>
        </p:nvSpPr>
        <p:spPr>
          <a:xfrm>
            <a:off x="3203848" y="5764614"/>
            <a:ext cx="45720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ru-RU" sz="1800" dirty="0">
                <a:solidFill>
                  <a:srgbClr val="333333"/>
                </a:solidFill>
                <a:latin typeface="Times New Roman" panose="02020603050405020304" pitchFamily="18" charset="0"/>
                <a:cs typeface="Times New Roman" panose="02020603050405020304" pitchFamily="18" charset="0"/>
              </a:rPr>
              <a:t>A</a:t>
            </a:r>
            <a:r>
              <a:rPr kumimoji="0" lang="ru-RU" altLang="ru-RU"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a:t>
            </a:r>
            <a:r>
              <a:rPr kumimoji="0" lang="en-GB" altLang="ru-RU" sz="1800" b="0" i="0" u="none" strike="noStrike" cap="none" normalizeH="0" baseline="0" dirty="0">
                <a:ln>
                  <a:noFill/>
                </a:ln>
                <a:solidFill>
                  <a:srgbClr val="005CC5"/>
                </a:solidFill>
                <a:effectLst/>
                <a:latin typeface="Times New Roman" panose="02020603050405020304" pitchFamily="18" charset="0"/>
                <a:cs typeface="Times New Roman" panose="02020603050405020304" pitchFamily="18" charset="0"/>
              </a:rPr>
              <a:t>1</a:t>
            </a:r>
            <a:r>
              <a:rPr kumimoji="0" lang="ru-RU" altLang="ru-RU"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ru-RU" altLang="ru-RU" sz="1800" b="0" i="0" u="none" strike="noStrike" cap="none" normalizeH="0" baseline="0" dirty="0">
                <a:ln>
                  <a:noFill/>
                </a:ln>
                <a:solidFill>
                  <a:srgbClr val="005CC5"/>
                </a:solidFill>
                <a:effectLst/>
                <a:latin typeface="Times New Roman" panose="02020603050405020304" pitchFamily="18" charset="0"/>
                <a:cs typeface="Times New Roman" panose="02020603050405020304" pitchFamily="18" charset="0"/>
              </a:rPr>
              <a:t>4</a:t>
            </a:r>
            <a:r>
              <a:rPr kumimoji="0" lang="ru-RU" altLang="ru-RU"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GB" altLang="ru-RU" sz="1800" b="0" i="0" u="none" strike="noStrike" cap="none" normalizeH="0" baseline="0" dirty="0">
                <a:ln>
                  <a:noFill/>
                </a:ln>
                <a:solidFill>
                  <a:srgbClr val="005CC5"/>
                </a:solidFill>
                <a:effectLst/>
                <a:latin typeface="Times New Roman" panose="02020603050405020304" pitchFamily="18" charset="0"/>
                <a:cs typeface="Times New Roman" panose="02020603050405020304" pitchFamily="18" charset="0"/>
              </a:rPr>
              <a:t>8</a:t>
            </a:r>
            <a:r>
              <a:rPr kumimoji="0" lang="ru-RU" altLang="ru-RU"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endParaRPr kumimoji="0" lang="en-GB" altLang="ru-RU" sz="1800" b="0" i="0" u="none" strike="noStrike" cap="none" normalizeH="0" baseline="0" dirty="0">
              <a:ln>
                <a:noFill/>
              </a:ln>
              <a:solidFill>
                <a:srgbClr val="87929E"/>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0369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D0F8F1-338F-0D05-075A-CFBBEB9939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444"/>
          <a:stretch/>
        </p:blipFill>
        <p:spPr bwMode="auto">
          <a:xfrm>
            <a:off x="0" y="172113"/>
            <a:ext cx="9128125"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a:extLst>
              <a:ext uri="{FF2B5EF4-FFF2-40B4-BE49-F238E27FC236}">
                <a16:creationId xmlns:a16="http://schemas.microsoft.com/office/drawing/2014/main" id="{98002170-5153-976A-773D-0A1664E555D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a:extLst>
              <a:ext uri="{FF2B5EF4-FFF2-40B4-BE49-F238E27FC236}">
                <a16:creationId xmlns:a16="http://schemas.microsoft.com/office/drawing/2014/main" id="{3422A80E-61B5-8D8D-339C-C2913016D8F1}"/>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AutoShape 2">
            <a:extLst>
              <a:ext uri="{FF2B5EF4-FFF2-40B4-BE49-F238E27FC236}">
                <a16:creationId xmlns:a16="http://schemas.microsoft.com/office/drawing/2014/main" id="{7DA5A78A-C478-4478-7D3B-7CCB03F8ADF2}"/>
              </a:ext>
            </a:extLst>
          </p:cNvPr>
          <p:cNvSpPr>
            <a:spLocks noChangeAspect="1" noChangeArrowheads="1"/>
          </p:cNvSpPr>
          <p:nvPr/>
        </p:nvSpPr>
        <p:spPr bwMode="auto">
          <a:xfrm>
            <a:off x="4124920" y="4903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Rectangle 3">
            <a:extLst>
              <a:ext uri="{FF2B5EF4-FFF2-40B4-BE49-F238E27FC236}">
                <a16:creationId xmlns:a16="http://schemas.microsoft.com/office/drawing/2014/main" id="{888BA9DC-59C2-F559-0699-47268D3543B1}"/>
              </a:ext>
            </a:extLst>
          </p:cNvPr>
          <p:cNvSpPr>
            <a:spLocks noChangeArrowheads="1"/>
          </p:cNvSpPr>
          <p:nvPr/>
        </p:nvSpPr>
        <p:spPr bwMode="auto">
          <a:xfrm>
            <a:off x="309387" y="5582058"/>
            <a:ext cx="7482183" cy="12041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ru-RU" sz="3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list</a:t>
            </a:r>
            <a:r>
              <a:rPr kumimoji="0" lang="ru-RU" altLang="ru-RU" sz="3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kumimoji="0" lang="ru-RU" altLang="ru-RU" sz="36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append</a:t>
            </a:r>
            <a:r>
              <a:rPr kumimoji="0" lang="ru-RU" altLang="ru-RU" sz="3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kumimoji="0" lang="ru-RU" altLang="ru-RU" sz="3600" b="0" i="0" u="none" strike="noStrike" cap="none" normalizeH="0" baseline="0" dirty="0">
                <a:ln>
                  <a:noFill/>
                </a:ln>
                <a:solidFill>
                  <a:srgbClr val="005CC5"/>
                </a:solidFill>
                <a:effectLst/>
                <a:latin typeface="Times New Roman" panose="02020603050405020304" pitchFamily="18" charset="0"/>
                <a:cs typeface="Times New Roman" panose="02020603050405020304" pitchFamily="18" charset="0"/>
              </a:rPr>
              <a:t>1</a:t>
            </a:r>
            <a:r>
              <a:rPr kumimoji="0" lang="ru-RU" altLang="ru-RU" sz="3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kumimoji="0" lang="en-GB" altLang="ru-RU" sz="3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 </a:t>
            </a:r>
            <a:r>
              <a:rPr kumimoji="0" lang="ru-RU" altLang="ru-RU" sz="3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добавит число 1 в конец списка</a:t>
            </a:r>
            <a:r>
              <a:rPr kumimoji="0" lang="ru-RU" altLang="ru-RU"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8" name="Rectangle 4">
            <a:extLst>
              <a:ext uri="{FF2B5EF4-FFF2-40B4-BE49-F238E27FC236}">
                <a16:creationId xmlns:a16="http://schemas.microsoft.com/office/drawing/2014/main" id="{B817F62E-3463-6ED7-08DC-8F52C560AEF4}"/>
              </a:ext>
            </a:extLst>
          </p:cNvPr>
          <p:cNvSpPr>
            <a:spLocks noChangeArrowheads="1"/>
          </p:cNvSpPr>
          <p:nvPr/>
        </p:nvSpPr>
        <p:spPr bwMode="auto">
          <a:xfrm>
            <a:off x="467545" y="3026846"/>
            <a:ext cx="7619550" cy="1384995"/>
          </a:xfrm>
          <a:prstGeom prst="rect">
            <a:avLst/>
          </a:prstGeom>
          <a:solidFill>
            <a:srgbClr val="F6F7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err="1">
                <a:ln>
                  <a:noFill/>
                </a:ln>
                <a:solidFill>
                  <a:srgbClr val="151515"/>
                </a:solidFill>
                <a:effectLst/>
                <a:latin typeface="Times New Roman" panose="02020603050405020304" pitchFamily="18" charset="0"/>
                <a:cs typeface="Times New Roman" panose="02020603050405020304" pitchFamily="18" charset="0"/>
              </a:rPr>
              <a:t>list.append</a:t>
            </a:r>
            <a:r>
              <a:rPr kumimoji="0" lang="ru-RU" altLang="ru-RU" sz="2800" b="1" i="0" u="none" strike="noStrike" cap="none" normalizeH="0" baseline="0" dirty="0">
                <a:ln>
                  <a:noFill/>
                </a:ln>
                <a:solidFill>
                  <a:srgbClr val="151515"/>
                </a:solidFill>
                <a:effectLst/>
                <a:latin typeface="Times New Roman" panose="02020603050405020304" pitchFamily="18" charset="0"/>
                <a:cs typeface="Times New Roman" panose="02020603050405020304" pitchFamily="18" charset="0"/>
              </a:rPr>
              <a:t>(x), </a:t>
            </a:r>
            <a:endParaRPr kumimoji="0" lang="en-GB" altLang="ru-RU" sz="2800" b="1" i="0" u="none" strike="noStrike" cap="none" normalizeH="0" baseline="0" dirty="0">
              <a:ln>
                <a:noFill/>
              </a:ln>
              <a:solidFill>
                <a:srgbClr val="151515"/>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ru-RU" sz="2800" b="0" i="0" u="none" strike="noStrike" cap="none" normalizeH="0" baseline="0" dirty="0">
              <a:ln>
                <a:noFill/>
              </a:ln>
              <a:solidFill>
                <a:srgbClr val="151515"/>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0" i="0" u="none" strike="noStrike" cap="none" normalizeH="0" baseline="0" dirty="0">
                <a:ln>
                  <a:noFill/>
                </a:ln>
                <a:solidFill>
                  <a:srgbClr val="151515"/>
                </a:solidFill>
                <a:effectLst/>
                <a:latin typeface="Times New Roman" panose="02020603050405020304" pitchFamily="18" charset="0"/>
                <a:cs typeface="Times New Roman" panose="02020603050405020304" pitchFamily="18" charset="0"/>
              </a:rPr>
              <a:t>где </a:t>
            </a:r>
            <a:r>
              <a:rPr kumimoji="0" lang="ru-RU" altLang="ru-RU" sz="2800" b="0" i="0" u="none" strike="noStrike" cap="none" normalizeH="0" baseline="0" dirty="0" err="1">
                <a:ln>
                  <a:noFill/>
                </a:ln>
                <a:solidFill>
                  <a:srgbClr val="151515"/>
                </a:solidFill>
                <a:effectLst/>
                <a:latin typeface="Times New Roman" panose="02020603050405020304" pitchFamily="18" charset="0"/>
                <a:cs typeface="Times New Roman" panose="02020603050405020304" pitchFamily="18" charset="0"/>
              </a:rPr>
              <a:t>list</a:t>
            </a:r>
            <a:r>
              <a:rPr kumimoji="0" lang="ru-RU" altLang="ru-RU" sz="2800" b="0" i="0" u="none" strike="noStrike" cap="none" normalizeH="0" baseline="0" dirty="0">
                <a:ln>
                  <a:noFill/>
                </a:ln>
                <a:solidFill>
                  <a:srgbClr val="151515"/>
                </a:solidFill>
                <a:effectLst/>
                <a:latin typeface="Times New Roman" panose="02020603050405020304" pitchFamily="18" charset="0"/>
                <a:cs typeface="Times New Roman" panose="02020603050405020304" pitchFamily="18" charset="0"/>
              </a:rPr>
              <a:t> — список, x — нужное значение.</a:t>
            </a:r>
            <a:r>
              <a:rPr kumimoji="0" lang="ru-RU" altLang="ru-RU"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9" name="Рисунок 8">
            <a:extLst>
              <a:ext uri="{FF2B5EF4-FFF2-40B4-BE49-F238E27FC236}">
                <a16:creationId xmlns:a16="http://schemas.microsoft.com/office/drawing/2014/main" id="{2ABEC784-5AFF-99DE-0B45-051A764E7DE1}"/>
              </a:ext>
            </a:extLst>
          </p:cNvPr>
          <p:cNvPicPr>
            <a:picLocks noChangeAspect="1"/>
          </p:cNvPicPr>
          <p:nvPr/>
        </p:nvPicPr>
        <p:blipFill rotWithShape="1">
          <a:blip r:embed="rId4"/>
          <a:srcRect r="29441" b="-6104"/>
          <a:stretch/>
        </p:blipFill>
        <p:spPr>
          <a:xfrm>
            <a:off x="2412296" y="4480443"/>
            <a:ext cx="3276364" cy="936104"/>
          </a:xfrm>
          <a:prstGeom prst="rect">
            <a:avLst/>
          </a:prstGeom>
        </p:spPr>
      </p:pic>
    </p:spTree>
    <p:extLst>
      <p:ext uri="{BB962C8B-B14F-4D97-AF65-F5344CB8AC3E}">
        <p14:creationId xmlns:p14="http://schemas.microsoft.com/office/powerpoint/2010/main" val="17144449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14B3D8-D353-4616-5CAC-C491A49F3D4B}"/>
              </a:ext>
            </a:extLst>
          </p:cNvPr>
          <p:cNvSpPr>
            <a:spLocks noChangeArrowheads="1"/>
          </p:cNvSpPr>
          <p:nvPr/>
        </p:nvSpPr>
        <p:spPr bwMode="auto">
          <a:xfrm>
            <a:off x="83005" y="-31790"/>
            <a:ext cx="9060995" cy="1664538"/>
          </a:xfrm>
          <a:prstGeom prst="rect">
            <a:avLst/>
          </a:prstGeom>
          <a:solidFill>
            <a:srgbClr val="F6F7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283" tIns="0" rIns="0" bIns="6348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3B4447"/>
                </a:solidFill>
                <a:effectLst/>
                <a:latin typeface="Times New Roman" panose="02020603050405020304" pitchFamily="18" charset="0"/>
                <a:cs typeface="Times New Roman" panose="02020603050405020304" pitchFamily="18" charset="0"/>
              </a:rPr>
              <a:t>Добавление в список на указанную позицию</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151515"/>
                </a:solidFill>
                <a:effectLst/>
                <a:latin typeface="Times New Roman" panose="02020603050405020304" pitchFamily="18" charset="0"/>
                <a:cs typeface="Times New Roman" panose="02020603050405020304" pitchFamily="18" charset="0"/>
              </a:rPr>
              <a:t>Немаловажно обратить внимание на метод </a:t>
            </a:r>
            <a:r>
              <a:rPr kumimoji="0" lang="ru-RU" altLang="ru-RU" sz="2000" b="1" i="0" u="none" strike="noStrike" cap="none" normalizeH="0" baseline="0" dirty="0" err="1">
                <a:ln>
                  <a:noFill/>
                </a:ln>
                <a:solidFill>
                  <a:srgbClr val="151515"/>
                </a:solidFill>
                <a:effectLst/>
                <a:latin typeface="Times New Roman" panose="02020603050405020304" pitchFamily="18" charset="0"/>
                <a:cs typeface="Times New Roman" panose="02020603050405020304" pitchFamily="18" charset="0"/>
              </a:rPr>
              <a:t>list.insert</a:t>
            </a:r>
            <a:r>
              <a:rPr kumimoji="0" lang="ru-RU" altLang="ru-RU" sz="2000" b="1" i="0" u="none" strike="noStrike" cap="none" normalizeH="0" baseline="0" dirty="0">
                <a:ln>
                  <a:noFill/>
                </a:ln>
                <a:solidFill>
                  <a:srgbClr val="151515"/>
                </a:solidFill>
                <a:effectLst/>
                <a:latin typeface="Times New Roman" panose="02020603050405020304" pitchFamily="18" charset="0"/>
                <a:cs typeface="Times New Roman" panose="02020603050405020304" pitchFamily="18" charset="0"/>
              </a:rPr>
              <a:t>(i, x), </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2000" b="1" dirty="0">
              <a:solidFill>
                <a:srgbClr val="151515"/>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151515"/>
                </a:solidFill>
                <a:effectLst/>
                <a:latin typeface="Times New Roman" panose="02020603050405020304" pitchFamily="18" charset="0"/>
                <a:cs typeface="Times New Roman" panose="02020603050405020304" pitchFamily="18" charset="0"/>
              </a:rPr>
              <a:t>где </a:t>
            </a:r>
            <a:r>
              <a:rPr kumimoji="0" lang="ru-RU" altLang="ru-RU" sz="2000" b="0" i="0" u="none" strike="noStrike" cap="none" normalizeH="0" baseline="0" dirty="0" err="1">
                <a:ln>
                  <a:noFill/>
                </a:ln>
                <a:solidFill>
                  <a:srgbClr val="151515"/>
                </a:solidFill>
                <a:effectLst/>
                <a:latin typeface="Times New Roman" panose="02020603050405020304" pitchFamily="18" charset="0"/>
                <a:cs typeface="Times New Roman" panose="02020603050405020304" pitchFamily="18" charset="0"/>
              </a:rPr>
              <a:t>list</a:t>
            </a:r>
            <a:r>
              <a:rPr kumimoji="0" lang="ru-RU" altLang="ru-RU" sz="2000" b="0" i="0" u="none" strike="noStrike" cap="none" normalizeH="0" baseline="0" dirty="0">
                <a:ln>
                  <a:noFill/>
                </a:ln>
                <a:solidFill>
                  <a:srgbClr val="151515"/>
                </a:solidFill>
                <a:effectLst/>
                <a:latin typeface="Times New Roman" panose="02020603050405020304" pitchFamily="18" charset="0"/>
                <a:cs typeface="Times New Roman" panose="02020603050405020304" pitchFamily="18" charset="0"/>
              </a:rPr>
              <a:t> — список, i — позиция, x — нужное значение.</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AutoShape 2">
            <a:extLst>
              <a:ext uri="{FF2B5EF4-FFF2-40B4-BE49-F238E27FC236}">
                <a16:creationId xmlns:a16="http://schemas.microsoft.com/office/drawing/2014/main" id="{E5E5743E-0E6C-545D-40B3-74EBF913392E}"/>
              </a:ext>
            </a:extLst>
          </p:cNvPr>
          <p:cNvSpPr>
            <a:spLocks noChangeAspect="1" noChangeArrowheads="1"/>
          </p:cNvSpPr>
          <p:nvPr/>
        </p:nvSpPr>
        <p:spPr bwMode="auto">
          <a:xfrm>
            <a:off x="47625" y="-146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a:extLst>
              <a:ext uri="{FF2B5EF4-FFF2-40B4-BE49-F238E27FC236}">
                <a16:creationId xmlns:a16="http://schemas.microsoft.com/office/drawing/2014/main" id="{9141279F-A33D-4B87-1593-673B768303E0}"/>
              </a:ext>
            </a:extLst>
          </p:cNvPr>
          <p:cNvPicPr>
            <a:picLocks noChangeAspect="1"/>
          </p:cNvPicPr>
          <p:nvPr/>
        </p:nvPicPr>
        <p:blipFill rotWithShape="1">
          <a:blip r:embed="rId2"/>
          <a:srcRect t="-1" r="37509" b="-342"/>
          <a:stretch/>
        </p:blipFill>
        <p:spPr>
          <a:xfrm>
            <a:off x="1331640" y="2132856"/>
            <a:ext cx="4248472" cy="1296144"/>
          </a:xfrm>
          <a:prstGeom prst="rect">
            <a:avLst/>
          </a:prstGeom>
        </p:spPr>
      </p:pic>
      <p:sp>
        <p:nvSpPr>
          <p:cNvPr id="8" name="TextBox 7">
            <a:extLst>
              <a:ext uri="{FF2B5EF4-FFF2-40B4-BE49-F238E27FC236}">
                <a16:creationId xmlns:a16="http://schemas.microsoft.com/office/drawing/2014/main" id="{E18FC2C6-2754-5775-FC0B-1724B8EED87B}"/>
              </a:ext>
            </a:extLst>
          </p:cNvPr>
          <p:cNvSpPr txBox="1"/>
          <p:nvPr/>
        </p:nvSpPr>
        <p:spPr>
          <a:xfrm>
            <a:off x="969818" y="4005064"/>
            <a:ext cx="7706638" cy="523220"/>
          </a:xfrm>
          <a:prstGeom prst="rect">
            <a:avLst/>
          </a:prstGeom>
          <a:noFill/>
        </p:spPr>
        <p:txBody>
          <a:bodyPr wrap="square">
            <a:spAutoFit/>
          </a:bodyPr>
          <a:lstStyle/>
          <a:p>
            <a:r>
              <a:rPr kumimoji="0" lang="ru-RU" altLang="ru-RU" sz="2800" b="1" i="0" u="none" strike="noStrike" cap="none" normalizeH="0" baseline="0" dirty="0" err="1">
                <a:ln>
                  <a:noFill/>
                </a:ln>
                <a:solidFill>
                  <a:srgbClr val="151515"/>
                </a:solidFill>
                <a:effectLst/>
                <a:latin typeface="Times New Roman" panose="02020603050405020304" pitchFamily="18" charset="0"/>
                <a:cs typeface="Times New Roman" panose="02020603050405020304" pitchFamily="18" charset="0"/>
              </a:rPr>
              <a:t>list.insert</a:t>
            </a:r>
            <a:r>
              <a:rPr kumimoji="0" lang="ru-RU" altLang="ru-RU" sz="2800" b="1" i="0" u="none" strike="noStrike" cap="none" normalizeH="0" baseline="0" dirty="0">
                <a:ln>
                  <a:noFill/>
                </a:ln>
                <a:solidFill>
                  <a:srgbClr val="151515"/>
                </a:solidFill>
                <a:effectLst/>
                <a:latin typeface="Times New Roman" panose="02020603050405020304" pitchFamily="18" charset="0"/>
                <a:cs typeface="Times New Roman" panose="02020603050405020304" pitchFamily="18" charset="0"/>
              </a:rPr>
              <a:t>(1, 3) – добавит на 1 позицию число 3 </a:t>
            </a:r>
            <a:endParaRPr lang="ru-RU" sz="2800" dirty="0"/>
          </a:p>
        </p:txBody>
      </p:sp>
    </p:spTree>
    <p:extLst>
      <p:ext uri="{BB962C8B-B14F-4D97-AF65-F5344CB8AC3E}">
        <p14:creationId xmlns:p14="http://schemas.microsoft.com/office/powerpoint/2010/main" val="18786857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298A3945-C2D0-3350-F605-807093E21F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4750"/>
          <a:stretch/>
        </p:blipFill>
        <p:spPr bwMode="auto">
          <a:xfrm>
            <a:off x="7939" y="0"/>
            <a:ext cx="8380486" cy="347869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D061FA05-9645-57FF-E4FC-D1B86B3A2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611728"/>
            <a:ext cx="6228184" cy="308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3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298A3945-C2D0-3350-F605-807093E21F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200"/>
          <a:stretch/>
        </p:blipFill>
        <p:spPr bwMode="auto">
          <a:xfrm>
            <a:off x="107504" y="188640"/>
            <a:ext cx="9128125"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582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97EAAF-8A23-4FBB-0A29-AB0F4DFC9863}"/>
              </a:ext>
            </a:extLst>
          </p:cNvPr>
          <p:cNvSpPr txBox="1"/>
          <p:nvPr/>
        </p:nvSpPr>
        <p:spPr>
          <a:xfrm>
            <a:off x="467543" y="2030553"/>
            <a:ext cx="8424936" cy="1200329"/>
          </a:xfrm>
          <a:prstGeom prst="rect">
            <a:avLst/>
          </a:prstGeom>
          <a:noFill/>
        </p:spPr>
        <p:txBody>
          <a:bodyPr wrap="square">
            <a:spAutoFit/>
          </a:bodyPr>
          <a:lstStyle/>
          <a:p>
            <a:pPr algn="just"/>
            <a:r>
              <a:rPr lang="ru-RU" sz="2400" b="1" i="0" dirty="0">
                <a:effectLst/>
                <a:latin typeface="Times New Roman" panose="02020603050405020304" pitchFamily="18" charset="0"/>
                <a:cs typeface="Times New Roman" panose="02020603050405020304" pitchFamily="18" charset="0"/>
              </a:rPr>
              <a:t>Функция Python </a:t>
            </a:r>
            <a:r>
              <a:rPr lang="ru-RU" sz="2400" b="1" i="0" dirty="0" err="1">
                <a:effectLst/>
                <a:latin typeface="Times New Roman" panose="02020603050405020304" pitchFamily="18" charset="0"/>
                <a:cs typeface="Times New Roman" panose="02020603050405020304" pitchFamily="18" charset="0"/>
              </a:rPr>
              <a:t>len</a:t>
            </a:r>
            <a:r>
              <a:rPr lang="ru-RU" sz="2400" b="1" i="0" dirty="0">
                <a:effectLst/>
                <a:latin typeface="Times New Roman" panose="02020603050405020304" pitchFamily="18" charset="0"/>
                <a:cs typeface="Times New Roman" panose="02020603050405020304" pitchFamily="18" charset="0"/>
              </a:rPr>
              <a:t>() </a:t>
            </a:r>
            <a:r>
              <a:rPr lang="ru-RU" sz="2400" b="0" i="0" dirty="0">
                <a:solidFill>
                  <a:srgbClr val="273239"/>
                </a:solidFill>
                <a:effectLst/>
                <a:latin typeface="Times New Roman" panose="02020603050405020304" pitchFamily="18" charset="0"/>
                <a:cs typeface="Times New Roman" panose="02020603050405020304" pitchFamily="18" charset="0"/>
              </a:rPr>
              <a:t>- это встроенная функция в Python. </a:t>
            </a:r>
          </a:p>
          <a:p>
            <a:pPr algn="just"/>
            <a:r>
              <a:rPr lang="ru-RU" sz="2400" b="0" i="0" dirty="0">
                <a:solidFill>
                  <a:srgbClr val="273239"/>
                </a:solidFill>
                <a:effectLst/>
                <a:latin typeface="Times New Roman" panose="02020603050405020304" pitchFamily="18" charset="0"/>
                <a:cs typeface="Times New Roman" panose="02020603050405020304" pitchFamily="18" charset="0"/>
              </a:rPr>
              <a:t>С его помощью можно найти длину объекта, передав объект в круглые скобки функции </a:t>
            </a:r>
            <a:r>
              <a:rPr lang="ru-RU" sz="2400" b="0" i="0" dirty="0" err="1">
                <a:solidFill>
                  <a:srgbClr val="273239"/>
                </a:solidFill>
                <a:effectLst/>
                <a:latin typeface="Times New Roman" panose="02020603050405020304" pitchFamily="18" charset="0"/>
                <a:cs typeface="Times New Roman" panose="02020603050405020304" pitchFamily="18" charset="0"/>
              </a:rPr>
              <a:t>len</a:t>
            </a:r>
            <a:r>
              <a:rPr lang="ru-RU" sz="2400" b="0" i="0" dirty="0">
                <a:solidFill>
                  <a:srgbClr val="273239"/>
                </a:solidFill>
                <a:effectLst/>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50E2A233-7809-7D56-B6DC-75AAF46EEAAC}"/>
              </a:ext>
            </a:extLst>
          </p:cNvPr>
          <p:cNvPicPr>
            <a:picLocks noChangeAspect="1"/>
          </p:cNvPicPr>
          <p:nvPr/>
        </p:nvPicPr>
        <p:blipFill>
          <a:blip r:embed="rId2"/>
          <a:stretch>
            <a:fillRect/>
          </a:stretch>
        </p:blipFill>
        <p:spPr>
          <a:xfrm>
            <a:off x="179512" y="3573016"/>
            <a:ext cx="3600400" cy="1591913"/>
          </a:xfrm>
          <a:prstGeom prst="rect">
            <a:avLst/>
          </a:prstGeom>
        </p:spPr>
      </p:pic>
      <p:pic>
        <p:nvPicPr>
          <p:cNvPr id="10" name="Рисунок 9">
            <a:extLst>
              <a:ext uri="{FF2B5EF4-FFF2-40B4-BE49-F238E27FC236}">
                <a16:creationId xmlns:a16="http://schemas.microsoft.com/office/drawing/2014/main" id="{7A6A0DF1-3F25-C9CA-9143-88BCBB567BA8}"/>
              </a:ext>
            </a:extLst>
          </p:cNvPr>
          <p:cNvPicPr>
            <a:picLocks noChangeAspect="1"/>
          </p:cNvPicPr>
          <p:nvPr/>
        </p:nvPicPr>
        <p:blipFill>
          <a:blip r:embed="rId3"/>
          <a:stretch>
            <a:fillRect/>
          </a:stretch>
        </p:blipFill>
        <p:spPr>
          <a:xfrm>
            <a:off x="5580111" y="3585414"/>
            <a:ext cx="3168366" cy="1463483"/>
          </a:xfrm>
          <a:prstGeom prst="rect">
            <a:avLst/>
          </a:prstGeom>
        </p:spPr>
      </p:pic>
      <p:sp>
        <p:nvSpPr>
          <p:cNvPr id="11" name="TextBox 10">
            <a:extLst>
              <a:ext uri="{FF2B5EF4-FFF2-40B4-BE49-F238E27FC236}">
                <a16:creationId xmlns:a16="http://schemas.microsoft.com/office/drawing/2014/main" id="{042CF7D8-12E7-9A61-F845-D377D2E1E16A}"/>
              </a:ext>
            </a:extLst>
          </p:cNvPr>
          <p:cNvSpPr txBox="1"/>
          <p:nvPr/>
        </p:nvSpPr>
        <p:spPr>
          <a:xfrm>
            <a:off x="4139951" y="4184802"/>
            <a:ext cx="1080120" cy="461665"/>
          </a:xfrm>
          <a:prstGeom prst="rect">
            <a:avLst/>
          </a:prstGeom>
          <a:noFill/>
        </p:spPr>
        <p:txBody>
          <a:bodyPr wrap="square" rtlCol="0">
            <a:spAutoFit/>
          </a:bodyPr>
          <a:lstStyle/>
          <a:p>
            <a:pPr algn="ctr"/>
            <a:r>
              <a:rPr lang="ru-RU" sz="2400" b="1" dirty="0">
                <a:solidFill>
                  <a:srgbClr val="CC0000"/>
                </a:solidFill>
                <a:latin typeface="Times New Roman" panose="02020603050405020304" pitchFamily="18" charset="0"/>
                <a:cs typeface="Times New Roman" panose="02020603050405020304" pitchFamily="18" charset="0"/>
              </a:rPr>
              <a:t>или</a:t>
            </a:r>
          </a:p>
        </p:txBody>
      </p:sp>
      <p:sp>
        <p:nvSpPr>
          <p:cNvPr id="12" name="TextBox 11">
            <a:extLst>
              <a:ext uri="{FF2B5EF4-FFF2-40B4-BE49-F238E27FC236}">
                <a16:creationId xmlns:a16="http://schemas.microsoft.com/office/drawing/2014/main" id="{B22A2970-DCEF-E0C5-6E6E-BCC1E787F006}"/>
              </a:ext>
            </a:extLst>
          </p:cNvPr>
          <p:cNvSpPr txBox="1"/>
          <p:nvPr/>
        </p:nvSpPr>
        <p:spPr>
          <a:xfrm>
            <a:off x="179511" y="5840986"/>
            <a:ext cx="2232247" cy="461665"/>
          </a:xfrm>
          <a:prstGeom prst="rect">
            <a:avLst/>
          </a:prstGeom>
          <a:noFill/>
        </p:spPr>
        <p:txBody>
          <a:bodyPr wrap="square" rtlCol="0">
            <a:spAutoFit/>
          </a:bodyPr>
          <a:lstStyle/>
          <a:p>
            <a:pPr algn="ctr"/>
            <a:r>
              <a:rPr lang="ru-RU" sz="2400" b="1" dirty="0">
                <a:solidFill>
                  <a:srgbClr val="CC0000"/>
                </a:solidFill>
                <a:latin typeface="Times New Roman" panose="02020603050405020304" pitchFamily="18" charset="0"/>
                <a:cs typeface="Times New Roman" panose="02020603050405020304" pitchFamily="18" charset="0"/>
              </a:rPr>
              <a:t>Ответ: 3</a:t>
            </a:r>
          </a:p>
        </p:txBody>
      </p:sp>
      <p:pic>
        <p:nvPicPr>
          <p:cNvPr id="3" name="Picture 2">
            <a:extLst>
              <a:ext uri="{FF2B5EF4-FFF2-40B4-BE49-F238E27FC236}">
                <a16:creationId xmlns:a16="http://schemas.microsoft.com/office/drawing/2014/main" id="{14243B8E-6D25-BF37-C10C-6FF7589BEC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000"/>
          <a:stretch/>
        </p:blipFill>
        <p:spPr bwMode="auto">
          <a:xfrm>
            <a:off x="15875" y="41713"/>
            <a:ext cx="9128125"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4369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E9CA531A-DE3D-2084-D471-396830E64F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01" b="64699"/>
          <a:stretch/>
        </p:blipFill>
        <p:spPr bwMode="auto">
          <a:xfrm>
            <a:off x="-1844" y="116632"/>
            <a:ext cx="9128125" cy="576064"/>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a:extLst>
              <a:ext uri="{FF2B5EF4-FFF2-40B4-BE49-F238E27FC236}">
                <a16:creationId xmlns:a16="http://schemas.microsoft.com/office/drawing/2014/main" id="{78F67050-21C0-45E4-7130-DDA60E2505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50" b="19676"/>
          <a:stretch/>
        </p:blipFill>
        <p:spPr bwMode="auto">
          <a:xfrm>
            <a:off x="395535" y="980728"/>
            <a:ext cx="8567351"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991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E9CA531A-DE3D-2084-D471-396830E64F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799" b="1"/>
          <a:stretch/>
        </p:blipFill>
        <p:spPr bwMode="auto">
          <a:xfrm>
            <a:off x="0" y="332656"/>
            <a:ext cx="9128125" cy="22768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685025F-F41A-FDAA-58CD-E5894CCD174D}"/>
              </a:ext>
            </a:extLst>
          </p:cNvPr>
          <p:cNvSpPr>
            <a:spLocks noChangeArrowheads="1"/>
          </p:cNvSpPr>
          <p:nvPr/>
        </p:nvSpPr>
        <p:spPr bwMode="auto">
          <a:xfrm>
            <a:off x="683568" y="3284984"/>
            <a:ext cx="8156525" cy="1477328"/>
          </a:xfrm>
          <a:prstGeom prst="rect">
            <a:avLst/>
          </a:prstGeom>
          <a:solidFill>
            <a:srgbClr val="F6F7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a:ln>
                  <a:noFill/>
                </a:ln>
                <a:solidFill>
                  <a:srgbClr val="151515"/>
                </a:solidFill>
                <a:effectLst/>
                <a:latin typeface="Times New Roman" panose="02020603050405020304" pitchFamily="18" charset="0"/>
                <a:cs typeface="Times New Roman" panose="02020603050405020304" pitchFamily="18" charset="0"/>
              </a:rPr>
              <a:t>list.reverse() — меняет порядок элементов в списке на противоположный;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8284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A7FA1608-1F3B-040B-B893-61D3B88CB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9" y="166574"/>
            <a:ext cx="912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4649C8DF-9EB8-E69D-6960-56F2311F9248}"/>
              </a:ext>
            </a:extLst>
          </p:cNvPr>
          <p:cNvSpPr>
            <a:spLocks noChangeArrowheads="1"/>
          </p:cNvSpPr>
          <p:nvPr/>
        </p:nvSpPr>
        <p:spPr bwMode="auto">
          <a:xfrm>
            <a:off x="3275857" y="-293528"/>
            <a:ext cx="5874504" cy="1107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400" b="0" i="0" u="none" strike="noStrike" cap="none" normalizeH="0" baseline="0" dirty="0" err="1">
                <a:ln>
                  <a:noFill/>
                </a:ln>
                <a:solidFill>
                  <a:srgbClr val="151515"/>
                </a:solidFill>
                <a:effectLst/>
                <a:latin typeface="Times New Roman" panose="02020603050405020304" pitchFamily="18" charset="0"/>
                <a:cs typeface="Times New Roman" panose="02020603050405020304" pitchFamily="18" charset="0"/>
              </a:rPr>
              <a:t>list.sort</a:t>
            </a:r>
            <a:r>
              <a:rPr kumimoji="0" lang="ru-RU" altLang="ru-RU" sz="2400" b="0" i="0" u="none" strike="noStrike" cap="none" normalizeH="0" baseline="0" dirty="0">
                <a:ln>
                  <a:noFill/>
                </a:ln>
                <a:solidFill>
                  <a:srgbClr val="151515"/>
                </a:solidFill>
                <a:effectLst/>
                <a:latin typeface="Times New Roman" panose="02020603050405020304" pitchFamily="18" charset="0"/>
                <a:cs typeface="Times New Roman" panose="02020603050405020304" pitchFamily="18" charset="0"/>
              </a:rPr>
              <a:t>() — сортирует список.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09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23528" y="476672"/>
            <a:ext cx="8352928" cy="1008112"/>
          </a:xfrm>
        </p:spPr>
        <p:style>
          <a:lnRef idx="2">
            <a:schemeClr val="accent1"/>
          </a:lnRef>
          <a:fillRef idx="1">
            <a:schemeClr val="lt1"/>
          </a:fillRef>
          <a:effectRef idx="0">
            <a:schemeClr val="accent1"/>
          </a:effectRef>
          <a:fontRef idx="minor">
            <a:schemeClr val="dk1"/>
          </a:fontRef>
        </p:style>
        <p:txBody>
          <a:bodyPr>
            <a:normAutofit/>
          </a:bodyPr>
          <a:lstStyle/>
          <a:p>
            <a:pPr marL="0" indent="357188" algn="just" eaLnBrk="1" hangingPunct="1">
              <a:buFont typeface="Wingdings" pitchFamily="2" charset="2"/>
              <a:buNone/>
            </a:pPr>
            <a:r>
              <a:rPr lang="ru-RU" sz="2000" i="1" dirty="0"/>
              <a:t> </a:t>
            </a:r>
            <a:r>
              <a:rPr lang="ru-RU" sz="2000" b="1" dirty="0">
                <a:solidFill>
                  <a:srgbClr val="C00000"/>
                </a:solidFill>
                <a:latin typeface="Times New Roman" panose="02020603050405020304" pitchFamily="18" charset="0"/>
                <a:cs typeface="Times New Roman" panose="02020603050405020304" pitchFamily="18" charset="0"/>
              </a:rPr>
              <a:t>Алгоритм</a:t>
            </a:r>
            <a:r>
              <a:rPr lang="ru-RU" sz="2000" dirty="0">
                <a:solidFill>
                  <a:srgbClr val="C0000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описание последовательности действий (план), строгое исполнение которых приводит к решению поставленной задачи за конечное число шагов.</a:t>
            </a:r>
          </a:p>
        </p:txBody>
      </p:sp>
      <p:sp>
        <p:nvSpPr>
          <p:cNvPr id="5" name="Rectangle 3"/>
          <p:cNvSpPr txBox="1">
            <a:spLocks noChangeArrowheads="1"/>
          </p:cNvSpPr>
          <p:nvPr/>
        </p:nvSpPr>
        <p:spPr>
          <a:xfrm>
            <a:off x="323528" y="1989138"/>
            <a:ext cx="8352928" cy="64777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442913" algn="just" fontAlgn="auto">
              <a:spcAft>
                <a:spcPts val="0"/>
              </a:spcAft>
              <a:buFont typeface="Wingdings" pitchFamily="2" charset="2"/>
              <a:buNone/>
            </a:pPr>
            <a:r>
              <a:rPr lang="ru-RU" sz="2000" b="1" dirty="0">
                <a:solidFill>
                  <a:srgbClr val="C00000"/>
                </a:solidFill>
                <a:latin typeface="Times New Roman" panose="02020603050405020304" pitchFamily="18" charset="0"/>
                <a:cs typeface="Times New Roman" panose="02020603050405020304" pitchFamily="18" charset="0"/>
              </a:rPr>
              <a:t>Алгоритмизация</a:t>
            </a:r>
            <a:r>
              <a:rPr lang="ru-RU" sz="2000" dirty="0">
                <a:solidFill>
                  <a:srgbClr val="C00000"/>
                </a:solidFill>
                <a:latin typeface="Times New Roman" panose="02020603050405020304" pitchFamily="18" charset="0"/>
                <a:cs typeface="Times New Roman" panose="02020603050405020304" pitchFamily="18" charset="0"/>
              </a:rPr>
              <a:t> </a:t>
            </a:r>
            <a:r>
              <a:rPr lang="ru-RU" sz="2000" dirty="0">
                <a:solidFill>
                  <a:schemeClr val="dk1"/>
                </a:solidFill>
                <a:latin typeface="Times New Roman" panose="02020603050405020304" pitchFamily="18" charset="0"/>
                <a:cs typeface="Times New Roman" panose="02020603050405020304" pitchFamily="18" charset="0"/>
              </a:rPr>
              <a:t>-  процесс разработки алгоритма (плана действий) для решения задачи.</a:t>
            </a:r>
          </a:p>
        </p:txBody>
      </p:sp>
      <p:pic>
        <p:nvPicPr>
          <p:cNvPr id="4098" name="Picture 2" descr="https://ds02.infourok.ru/uploads/ex/06e5/0000688c-f09b4877/img8.jpg"/>
          <p:cNvPicPr>
            <a:picLocks noChangeAspect="1" noChangeArrowheads="1"/>
          </p:cNvPicPr>
          <p:nvPr/>
        </p:nvPicPr>
        <p:blipFill rotWithShape="1">
          <a:blip r:embed="rId3">
            <a:extLst>
              <a:ext uri="{28A0092B-C50C-407E-A947-70E740481C1C}">
                <a14:useLocalDpi xmlns:a14="http://schemas.microsoft.com/office/drawing/2010/main" val="0"/>
              </a:ext>
            </a:extLst>
          </a:blip>
          <a:srcRect t="5900"/>
          <a:stretch/>
        </p:blipFill>
        <p:spPr bwMode="auto">
          <a:xfrm>
            <a:off x="1547664" y="3125242"/>
            <a:ext cx="5112568" cy="3608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Удаление элементов">
            <a:extLst>
              <a:ext uri="{FF2B5EF4-FFF2-40B4-BE49-F238E27FC236}">
                <a16:creationId xmlns:a16="http://schemas.microsoft.com/office/drawing/2014/main" id="{15F2F57E-485F-FE87-B7BA-CACDA00D62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88" b="30023"/>
          <a:stretch/>
        </p:blipFill>
        <p:spPr bwMode="auto">
          <a:xfrm>
            <a:off x="0" y="260648"/>
            <a:ext cx="9144000" cy="44644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6AC54D9-8C80-E570-18CE-A656A80F78EE}"/>
              </a:ext>
            </a:extLst>
          </p:cNvPr>
          <p:cNvSpPr>
            <a:spLocks noChangeArrowheads="1"/>
          </p:cNvSpPr>
          <p:nvPr/>
        </p:nvSpPr>
        <p:spPr bwMode="auto">
          <a:xfrm>
            <a:off x="107504" y="5546358"/>
            <a:ext cx="7992888" cy="830997"/>
          </a:xfrm>
          <a:prstGeom prst="rect">
            <a:avLst/>
          </a:prstGeom>
          <a:solidFill>
            <a:srgbClr val="F6F7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a:ln>
                  <a:noFill/>
                </a:ln>
                <a:solidFill>
                  <a:srgbClr val="151515"/>
                </a:solidFill>
                <a:effectLst/>
                <a:latin typeface="Times New Roman" panose="02020603050405020304" pitchFamily="18" charset="0"/>
                <a:cs typeface="Times New Roman" panose="02020603050405020304" pitchFamily="18" charset="0"/>
              </a:rPr>
              <a:t>list.pop(i) — удалит элемент из позиции i</a:t>
            </a:r>
            <a:br>
              <a:rPr kumimoji="0" lang="ru-RU" altLang="ru-RU" sz="2400" b="0" i="0" u="none" strike="noStrike" cap="none" normalizeH="0" baseline="0">
                <a:ln>
                  <a:noFill/>
                </a:ln>
                <a:solidFill>
                  <a:srgbClr val="151515"/>
                </a:solidFill>
                <a:effectLst/>
                <a:latin typeface="Times New Roman" panose="02020603050405020304" pitchFamily="18" charset="0"/>
                <a:cs typeface="Times New Roman" panose="02020603050405020304" pitchFamily="18" charset="0"/>
              </a:rPr>
            </a:br>
            <a:endParaRPr kumimoji="0" lang="ru-RU" alt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8464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Удаление элементов">
            <a:extLst>
              <a:ext uri="{FF2B5EF4-FFF2-40B4-BE49-F238E27FC236}">
                <a16:creationId xmlns:a16="http://schemas.microsoft.com/office/drawing/2014/main" id="{15F2F57E-485F-FE87-B7BA-CACDA00D62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925" b="9755"/>
          <a:stretch/>
        </p:blipFill>
        <p:spPr bwMode="auto">
          <a:xfrm>
            <a:off x="0" y="1340768"/>
            <a:ext cx="9144000" cy="14600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24A7DD2-C131-AE2C-C50C-ACB7FD871AF2}"/>
              </a:ext>
            </a:extLst>
          </p:cNvPr>
          <p:cNvSpPr>
            <a:spLocks noChangeArrowheads="1"/>
          </p:cNvSpPr>
          <p:nvPr/>
        </p:nvSpPr>
        <p:spPr bwMode="auto">
          <a:xfrm>
            <a:off x="467544" y="205359"/>
            <a:ext cx="7074116" cy="830997"/>
          </a:xfrm>
          <a:prstGeom prst="rect">
            <a:avLst/>
          </a:prstGeom>
          <a:solidFill>
            <a:srgbClr val="F6F7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b="0" i="0" u="none" strike="noStrike" cap="none" normalizeH="0" baseline="0">
                <a:ln>
                  <a:noFill/>
                </a:ln>
                <a:solidFill>
                  <a:srgbClr val="151515"/>
                </a:solidFill>
                <a:effectLst/>
                <a:latin typeface="Times New Roman" panose="02020603050405020304" pitchFamily="18" charset="0"/>
                <a:cs typeface="Times New Roman" panose="02020603050405020304" pitchFamily="18" charset="0"/>
              </a:rPr>
              <a:t>list.remove(x) — удаляет элемент из списка (только первое вхождение);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4E276EF-FE0A-5043-AC12-41A1EFB3892F}"/>
              </a:ext>
            </a:extLst>
          </p:cNvPr>
          <p:cNvSpPr>
            <a:spLocks noChangeArrowheads="1"/>
          </p:cNvSpPr>
          <p:nvPr/>
        </p:nvSpPr>
        <p:spPr bwMode="auto">
          <a:xfrm>
            <a:off x="233772" y="3131167"/>
            <a:ext cx="8676456" cy="1231106"/>
          </a:xfrm>
          <a:prstGeom prst="rect">
            <a:avLst/>
          </a:prstGeom>
          <a:solidFill>
            <a:srgbClr val="F6F7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2000" b="0" i="0" u="none" strike="noStrike" cap="none" normalizeH="0" baseline="0">
                <a:ln>
                  <a:noFill/>
                </a:ln>
                <a:solidFill>
                  <a:srgbClr val="151515"/>
                </a:solidFill>
                <a:effectLst/>
                <a:latin typeface="Times New Roman" panose="02020603050405020304" pitchFamily="18" charset="0"/>
                <a:cs typeface="Times New Roman" panose="02020603050405020304" pitchFamily="18" charset="0"/>
              </a:rPr>
              <a:t>list.clear() — предназначен для удаления всех элементов (после этой операции список становится пустым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0228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B0896FFA-7607-9C8E-7FEB-B8443948EA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34" b="5841"/>
          <a:stretch/>
        </p:blipFill>
        <p:spPr bwMode="auto">
          <a:xfrm>
            <a:off x="0" y="188640"/>
            <a:ext cx="6300192" cy="42667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194A4D7-000C-ED7A-7F86-A4BF6FCEF2EA}"/>
              </a:ext>
            </a:extLst>
          </p:cNvPr>
          <p:cNvSpPr txBox="1"/>
          <p:nvPr/>
        </p:nvSpPr>
        <p:spPr>
          <a:xfrm>
            <a:off x="683568" y="5301208"/>
            <a:ext cx="7992888" cy="6052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ts val="1950"/>
              </a:lnSpc>
              <a:spcAft>
                <a:spcPts val="1950"/>
              </a:spcAft>
            </a:pPr>
            <a:r>
              <a:rPr lang="ru-RU" sz="1800" kern="0" dirty="0" err="1">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A.extend</a:t>
            </a:r>
            <a:r>
              <a:rPr lang="ru-RU" sz="1800" kern="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(В[2:]) – расширение списка А  элементами списка В , начиная со 2 элемента и до конца </a:t>
            </a:r>
            <a:endParaRPr lang="ru-R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38201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132856"/>
            <a:ext cx="6984776" cy="707886"/>
          </a:xfrm>
          <a:prstGeom prst="rect">
            <a:avLst/>
          </a:prstGeom>
          <a:noFill/>
        </p:spPr>
        <p:txBody>
          <a:bodyPr wrap="square" rtlCol="0">
            <a:spAutoFit/>
          </a:bodyPr>
          <a:lstStyle/>
          <a:p>
            <a:pPr algn="ctr"/>
            <a:r>
              <a:rPr lang="ru-RU" sz="4000"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2719960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51520" y="476672"/>
            <a:ext cx="8229600" cy="936103"/>
          </a:xfrm>
        </p:spPr>
        <p:style>
          <a:lnRef idx="2">
            <a:schemeClr val="accent1"/>
          </a:lnRef>
          <a:fillRef idx="1">
            <a:schemeClr val="lt1"/>
          </a:fillRef>
          <a:effectRef idx="0">
            <a:schemeClr val="accent1"/>
          </a:effectRef>
          <a:fontRef idx="minor">
            <a:schemeClr val="dk1"/>
          </a:fontRef>
        </p:style>
        <p:txBody>
          <a:bodyPr>
            <a:normAutofit/>
          </a:bodyPr>
          <a:lstStyle/>
          <a:p>
            <a:pPr marL="0" lvl="0" indent="0" algn="just" defTabSz="914400">
              <a:lnSpc>
                <a:spcPct val="100000"/>
              </a:lnSpc>
              <a:spcBef>
                <a:spcPts val="0"/>
              </a:spcBef>
              <a:buNone/>
              <a:defRPr/>
            </a:pPr>
            <a:r>
              <a:rPr lang="ru-RU" sz="2400" dirty="0">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Исполнитель алгоритма</a:t>
            </a:r>
            <a:r>
              <a:rPr lang="ru-RU" sz="2400" dirty="0">
                <a:solidFill>
                  <a:schemeClr val="tx1"/>
                </a:solidFill>
                <a:latin typeface="Times New Roman" panose="02020603050405020304" pitchFamily="18" charset="0"/>
                <a:cs typeface="Times New Roman" panose="02020603050405020304" pitchFamily="18" charset="0"/>
              </a:rPr>
              <a:t> - это тот объект или субъект, для управления которым составлен алгоритм.</a:t>
            </a:r>
            <a:endParaRPr lang="ru-RU" sz="2400"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2253630" y="1556792"/>
            <a:ext cx="4537075" cy="461665"/>
          </a:xfrm>
          <a:prstGeom prst="rect">
            <a:avLst/>
          </a:prstGeom>
          <a:noFill/>
          <a:ln w="9525">
            <a:solidFill>
              <a:schemeClr val="tx1"/>
            </a:solidFill>
            <a:miter lim="800000"/>
            <a:headEnd/>
            <a:tailEnd/>
          </a:ln>
        </p:spPr>
        <p:txBody>
          <a:bodyPr>
            <a:spAutoFit/>
          </a:bodyPr>
          <a:lstStyle/>
          <a:p>
            <a:pPr algn="ctr">
              <a:spcBef>
                <a:spcPct val="50000"/>
              </a:spcBef>
            </a:pPr>
            <a:r>
              <a:rPr lang="ru-RU" sz="2400" b="1">
                <a:solidFill>
                  <a:srgbClr val="C00000"/>
                </a:solidFill>
                <a:latin typeface="Times New Roman" panose="02020603050405020304" pitchFamily="18" charset="0"/>
                <a:cs typeface="Times New Roman" panose="02020603050405020304" pitchFamily="18" charset="0"/>
              </a:rPr>
              <a:t>Исполнитель</a:t>
            </a:r>
          </a:p>
        </p:txBody>
      </p:sp>
      <p:sp>
        <p:nvSpPr>
          <p:cNvPr id="7" name="Text Box 5"/>
          <p:cNvSpPr txBox="1">
            <a:spLocks noChangeArrowheads="1"/>
          </p:cNvSpPr>
          <p:nvPr/>
        </p:nvSpPr>
        <p:spPr bwMode="auto">
          <a:xfrm>
            <a:off x="251520" y="2679502"/>
            <a:ext cx="2735262" cy="461665"/>
          </a:xfrm>
          <a:prstGeom prst="rect">
            <a:avLst/>
          </a:prstGeom>
          <a:noFill/>
          <a:ln w="9525">
            <a:solidFill>
              <a:schemeClr val="tx1"/>
            </a:solidFill>
            <a:miter lim="800000"/>
            <a:headEnd/>
            <a:tailEnd/>
          </a:ln>
        </p:spPr>
        <p:txBody>
          <a:bodyPr>
            <a:spAutoFit/>
          </a:bodyPr>
          <a:lstStyle/>
          <a:p>
            <a:pPr algn="ctr">
              <a:spcBef>
                <a:spcPct val="50000"/>
              </a:spcBef>
            </a:pPr>
            <a:r>
              <a:rPr lang="ru-RU" sz="2400" b="1" dirty="0">
                <a:latin typeface="Times New Roman" panose="02020603050405020304" pitchFamily="18" charset="0"/>
                <a:cs typeface="Times New Roman" panose="02020603050405020304" pitchFamily="18" charset="0"/>
              </a:rPr>
              <a:t>формальный</a:t>
            </a:r>
          </a:p>
        </p:txBody>
      </p:sp>
      <p:sp>
        <p:nvSpPr>
          <p:cNvPr id="8" name="Text Box 6"/>
          <p:cNvSpPr txBox="1">
            <a:spLocks noChangeArrowheads="1"/>
          </p:cNvSpPr>
          <p:nvPr/>
        </p:nvSpPr>
        <p:spPr bwMode="auto">
          <a:xfrm>
            <a:off x="5139085" y="2709589"/>
            <a:ext cx="3094038" cy="461665"/>
          </a:xfrm>
          <a:prstGeom prst="rect">
            <a:avLst/>
          </a:prstGeom>
          <a:noFill/>
          <a:ln w="9525">
            <a:solidFill>
              <a:schemeClr val="tx1"/>
            </a:solidFill>
            <a:miter lim="800000"/>
            <a:headEnd/>
            <a:tailEnd/>
          </a:ln>
        </p:spPr>
        <p:txBody>
          <a:bodyPr>
            <a:spAutoFit/>
          </a:bodyPr>
          <a:lstStyle/>
          <a:p>
            <a:pPr algn="ctr">
              <a:spcBef>
                <a:spcPct val="50000"/>
              </a:spcBef>
            </a:pPr>
            <a:r>
              <a:rPr lang="ru-RU" sz="2400" b="1" dirty="0">
                <a:latin typeface="Times New Roman" panose="02020603050405020304" pitchFamily="18" charset="0"/>
                <a:cs typeface="Times New Roman" panose="02020603050405020304" pitchFamily="18" charset="0"/>
              </a:rPr>
              <a:t>неформальный</a:t>
            </a:r>
          </a:p>
        </p:txBody>
      </p:sp>
      <p:sp>
        <p:nvSpPr>
          <p:cNvPr id="9" name="Line 7"/>
          <p:cNvSpPr>
            <a:spLocks noChangeShapeType="1"/>
          </p:cNvSpPr>
          <p:nvPr/>
        </p:nvSpPr>
        <p:spPr bwMode="auto">
          <a:xfrm flipH="1">
            <a:off x="2555775" y="2204492"/>
            <a:ext cx="1713979" cy="360412"/>
          </a:xfrm>
          <a:prstGeom prst="line">
            <a:avLst/>
          </a:prstGeom>
          <a:noFill/>
          <a:ln w="9525">
            <a:solidFill>
              <a:schemeClr val="tx1"/>
            </a:solidFill>
            <a:round/>
            <a:headEnd/>
            <a:tailEnd type="triangle" w="med" len="med"/>
          </a:ln>
        </p:spPr>
        <p:txBody>
          <a:bodyPr/>
          <a:lstStyle/>
          <a:p>
            <a:endParaRPr lang="ru-RU"/>
          </a:p>
        </p:txBody>
      </p:sp>
      <p:sp>
        <p:nvSpPr>
          <p:cNvPr id="10" name="Line 8"/>
          <p:cNvSpPr>
            <a:spLocks noChangeShapeType="1"/>
          </p:cNvSpPr>
          <p:nvPr/>
        </p:nvSpPr>
        <p:spPr bwMode="auto">
          <a:xfrm>
            <a:off x="4341193" y="2204492"/>
            <a:ext cx="2001434" cy="360412"/>
          </a:xfrm>
          <a:prstGeom prst="line">
            <a:avLst/>
          </a:prstGeom>
          <a:noFill/>
          <a:ln w="9525">
            <a:solidFill>
              <a:schemeClr val="tx1"/>
            </a:solidFill>
            <a:round/>
            <a:headEnd/>
            <a:tailEnd type="triangle" w="med" len="med"/>
          </a:ln>
        </p:spPr>
        <p:txBody>
          <a:bodyPr/>
          <a:lstStyle/>
          <a:p>
            <a:endParaRPr lang="ru-RU"/>
          </a:p>
        </p:txBody>
      </p:sp>
      <p:pic>
        <p:nvPicPr>
          <p:cNvPr id="11" name="Picture 10" descr="j0216724"/>
          <p:cNvPicPr>
            <a:picLocks noChangeAspect="1" noChangeArrowheads="1"/>
          </p:cNvPicPr>
          <p:nvPr/>
        </p:nvPicPr>
        <p:blipFill>
          <a:blip r:embed="rId3" cstate="print"/>
          <a:srcRect/>
          <a:stretch>
            <a:fillRect/>
          </a:stretch>
        </p:blipFill>
        <p:spPr bwMode="auto">
          <a:xfrm>
            <a:off x="6156176" y="3315271"/>
            <a:ext cx="1613749" cy="2028364"/>
          </a:xfrm>
          <a:prstGeom prst="rect">
            <a:avLst/>
          </a:prstGeom>
          <a:noFill/>
          <a:ln w="9525">
            <a:noFill/>
            <a:miter lim="800000"/>
            <a:headEnd/>
            <a:tailEnd/>
          </a:ln>
        </p:spPr>
      </p:pic>
      <p:pic>
        <p:nvPicPr>
          <p:cNvPr id="13" name="Picture 12" descr="j0285750"/>
          <p:cNvPicPr>
            <a:picLocks noChangeAspect="1" noChangeArrowheads="1"/>
          </p:cNvPicPr>
          <p:nvPr/>
        </p:nvPicPr>
        <p:blipFill>
          <a:blip r:embed="rId4" cstate="print"/>
          <a:srcRect/>
          <a:stretch>
            <a:fillRect/>
          </a:stretch>
        </p:blipFill>
        <p:spPr bwMode="auto">
          <a:xfrm>
            <a:off x="538769" y="3329685"/>
            <a:ext cx="2155065" cy="1323452"/>
          </a:xfrm>
          <a:prstGeom prst="rect">
            <a:avLst/>
          </a:prstGeom>
          <a:noFill/>
          <a:ln w="9525">
            <a:noFill/>
            <a:miter lim="800000"/>
            <a:headEnd/>
            <a:tailEnd/>
          </a:ln>
        </p:spPr>
      </p:pic>
      <p:sp>
        <p:nvSpPr>
          <p:cNvPr id="3" name="TextBox 2"/>
          <p:cNvSpPr txBox="1"/>
          <p:nvPr/>
        </p:nvSpPr>
        <p:spPr>
          <a:xfrm>
            <a:off x="5652120" y="5465862"/>
            <a:ext cx="3168352" cy="830997"/>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Может отказаться выполнять команды</a:t>
            </a:r>
          </a:p>
        </p:txBody>
      </p:sp>
      <p:sp>
        <p:nvSpPr>
          <p:cNvPr id="15" name="TextBox 14"/>
          <p:cNvSpPr txBox="1"/>
          <p:nvPr/>
        </p:nvSpPr>
        <p:spPr>
          <a:xfrm>
            <a:off x="229816" y="4911864"/>
            <a:ext cx="4812160" cy="1938992"/>
          </a:xfrm>
          <a:prstGeom prst="rect">
            <a:avLst/>
          </a:prstGeom>
          <a:noFill/>
        </p:spPr>
        <p:txBody>
          <a:bodyPr wrap="square" rtlCol="0">
            <a:spAutoFit/>
          </a:bodyPr>
          <a:lstStyle/>
          <a:p>
            <a:pPr algn="just" eaLnBrk="1" hangingPunct="1"/>
            <a:r>
              <a:rPr lang="ru-RU" sz="2400" dirty="0">
                <a:latin typeface="Times New Roman" panose="02020603050405020304" pitchFamily="18" charset="0"/>
                <a:cs typeface="Times New Roman" panose="02020603050405020304" pitchFamily="18" charset="0"/>
              </a:rPr>
              <a:t>Имеет жесткий список команд и при вызове каждой из них совершает </a:t>
            </a:r>
            <a:r>
              <a:rPr lang="ru-RU" sz="2400" b="1" dirty="0">
                <a:solidFill>
                  <a:srgbClr val="FF0000"/>
                </a:solidFill>
                <a:latin typeface="Times New Roman" panose="02020603050405020304" pitchFamily="18" charset="0"/>
                <a:cs typeface="Times New Roman" panose="02020603050405020304" pitchFamily="18" charset="0"/>
              </a:rPr>
              <a:t>элементарное действие, </a:t>
            </a:r>
            <a:r>
              <a:rPr lang="ru-RU" sz="2400" dirty="0">
                <a:latin typeface="Times New Roman" panose="02020603050405020304" pitchFamily="18" charset="0"/>
                <a:cs typeface="Times New Roman" panose="02020603050405020304" pitchFamily="18" charset="0"/>
              </a:rPr>
              <a:t>если исполнение невозможно возникает отказ.</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1133</TotalTime>
  <Words>2687</Words>
  <Application>Microsoft Office PowerPoint</Application>
  <PresentationFormat>Экран (4:3)</PresentationFormat>
  <Paragraphs>514</Paragraphs>
  <Slides>83</Slides>
  <Notes>50</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1</vt:i4>
      </vt:variant>
      <vt:variant>
        <vt:lpstr>Заголовки слайдов</vt:lpstr>
      </vt:variant>
      <vt:variant>
        <vt:i4>83</vt:i4>
      </vt:variant>
    </vt:vector>
  </HeadingPairs>
  <TitlesOfParts>
    <vt:vector size="100" baseType="lpstr">
      <vt:lpstr>-apple-system</vt:lpstr>
      <vt:lpstr>Arial</vt:lpstr>
      <vt:lpstr>BlinkMacSystemFont</vt:lpstr>
      <vt:lpstr>Calibri</vt:lpstr>
      <vt:lpstr>Calibri Light</vt:lpstr>
      <vt:lpstr>Consolas</vt:lpstr>
      <vt:lpstr>Courier New</vt:lpstr>
      <vt:lpstr>Helvetica Neue</vt:lpstr>
      <vt:lpstr>Lato</vt:lpstr>
      <vt:lpstr>MuseoSansCyrl-300</vt:lpstr>
      <vt:lpstr>PT Mono</vt:lpstr>
      <vt:lpstr>Symbol</vt:lpstr>
      <vt:lpstr>Times New Roman</vt:lpstr>
      <vt:lpstr>Ubuntu-Medium</vt:lpstr>
      <vt:lpstr>Verdana</vt:lpstr>
      <vt:lpstr>Wingdings</vt:lpstr>
      <vt:lpstr>Тема Office</vt:lpstr>
      <vt:lpstr>ФГБОУ ВО КрасГМУ им. проф. В.Ф. Войно-Ясенецкого Минздрава России  Фармацевтический колледж</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Разветвляющийся алгоритм</vt:lpstr>
      <vt:lpstr>Презентация PowerPoint</vt:lpstr>
      <vt:lpstr>Презентация PowerPoint</vt:lpstr>
      <vt:lpstr>Циклический алгоритм</vt:lpstr>
      <vt:lpstr>Выделяют три вида циклов: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Понятие алгоритма</dc:title>
  <dc:creator>User</dc:creator>
  <cp:lastModifiedBy>Клобертанц Елена Павловна</cp:lastModifiedBy>
  <cp:revision>105</cp:revision>
  <dcterms:created xsi:type="dcterms:W3CDTF">2006-03-15T08:50:27Z</dcterms:created>
  <dcterms:modified xsi:type="dcterms:W3CDTF">2023-10-06T06:31:30Z</dcterms:modified>
</cp:coreProperties>
</file>