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4" r:id="rId3"/>
    <p:sldId id="285" r:id="rId4"/>
    <p:sldId id="257" r:id="rId5"/>
    <p:sldId id="258" r:id="rId6"/>
    <p:sldId id="261" r:id="rId7"/>
    <p:sldId id="259" r:id="rId8"/>
    <p:sldId id="260" r:id="rId9"/>
    <p:sldId id="262" r:id="rId10"/>
    <p:sldId id="268" r:id="rId11"/>
    <p:sldId id="269" r:id="rId12"/>
    <p:sldId id="263" r:id="rId13"/>
    <p:sldId id="280" r:id="rId14"/>
    <p:sldId id="264" r:id="rId15"/>
    <p:sldId id="266" r:id="rId16"/>
    <p:sldId id="267" r:id="rId17"/>
    <p:sldId id="270" r:id="rId18"/>
    <p:sldId id="272" r:id="rId19"/>
    <p:sldId id="273" r:id="rId20"/>
    <p:sldId id="271" r:id="rId21"/>
    <p:sldId id="265" r:id="rId22"/>
    <p:sldId id="274" r:id="rId23"/>
    <p:sldId id="275" r:id="rId24"/>
    <p:sldId id="276" r:id="rId25"/>
    <p:sldId id="277" r:id="rId26"/>
    <p:sldId id="278" r:id="rId27"/>
    <p:sldId id="281" r:id="rId28"/>
    <p:sldId id="282" r:id="rId29"/>
    <p:sldId id="283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AB7C-A14B-4987-BDB6-157E729EE9CF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600F7-B54A-4F14-A68F-EFEEEF4215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AB7C-A14B-4987-BDB6-157E729EE9CF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00F7-B54A-4F14-A68F-EFEEEF4215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AB7C-A14B-4987-BDB6-157E729EE9CF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00F7-B54A-4F14-A68F-EFEEEF4215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AB7C-A14B-4987-BDB6-157E729EE9CF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00F7-B54A-4F14-A68F-EFEEEF4215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AB7C-A14B-4987-BDB6-157E729EE9CF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00F7-B54A-4F14-A68F-EFEEEF4215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AB7C-A14B-4987-BDB6-157E729EE9CF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00F7-B54A-4F14-A68F-EFEEEF4215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AB7C-A14B-4987-BDB6-157E729EE9CF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00F7-B54A-4F14-A68F-EFEEEF4215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AB7C-A14B-4987-BDB6-157E729EE9CF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00F7-B54A-4F14-A68F-EFEEEF4215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AB7C-A14B-4987-BDB6-157E729EE9CF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00F7-B54A-4F14-A68F-EFEEEF4215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AB7C-A14B-4987-BDB6-157E729EE9CF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00F7-B54A-4F14-A68F-EFEEEF4215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AB7C-A14B-4987-BDB6-157E729EE9CF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00F7-B54A-4F14-A68F-EFEEEF4215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C3AB7C-A14B-4987-BDB6-157E729EE9CF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DF600F7-B54A-4F14-A68F-EFEEEF4215E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gelmintozy-u-detey/view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if-ua.com/archive/article/179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f-ua.com/archive/article/1792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yberleninka.ru/article/n/gelmintozy-u-detey/viewe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-education.ru/ru/article/view?id=2033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55;&#1088;&#1086;&#1090;&#1080;&#1074;&#1086;&#1087;&#1072;&#1088;&#1072;&#1079;&#1080;&#1090;&#1072;&#1088;&#1085;&#1099;&#1077;%20&#1089;&#1088;&#1077;&#1076;&#1089;&#1090;&#1074;&#1072;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yberleninka.ru/article/n/gelmintozy-u-detey/viewer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iidi.ru/dotAsset/7776967b-05f3-4064-a999-f7cfa64e553b.pdf" TargetMode="External"/><Relationship Id="rId2" Type="http://schemas.openxmlformats.org/officeDocument/2006/relationships/hyperlink" Target="https://www.rlsnet.ru/mnn_index_id_279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lsnet.ru/mnn_index_id_279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lsnet.ru/mnn_index_id_1100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lsnet.ru/mnn_index_id_1100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rlsnet.ru/mnn_index_id_770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lsnet.ru/mnn_index_id_770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-education.ru/ru/article/view?id=2033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mnn_index_id_692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mnn_index_id_692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mnn_index_id_692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mnn_index_id_2675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mnn_index_id_2675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iidi.ru/dotAsset/7776967b-05f3-4064-a999-f7cfa64e553b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gelmintozy-u-detey/viewe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yberleninka.ru/article/n/gelmintozy-u-detey/viewe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-education.ru/ru/article/view?id=20335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sovremennye-vzglyady-na-patogenez-askaridoza/view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sovremennye-vzglyady-na-patogenez-askaridoza/view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6981" y="0"/>
            <a:ext cx="10017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6629400" cy="1219201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Противопаразитарные средства. Лечение аскаридоза и энтеробиоза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7335" y="4941168"/>
            <a:ext cx="6400800" cy="1219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Киселева А.А студентка 313 группы педиатрического факультета.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3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Энтеробиоз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Это заболевание вызывается мелкими паразитическими червями — острицами. Развитие возбудителя энтеробиоза </a:t>
            </a:r>
            <a:r>
              <a:rPr lang="ru-RU" dirty="0" smtClean="0"/>
              <a:t>в организме </a:t>
            </a:r>
            <a:r>
              <a:rPr lang="ru-RU" dirty="0"/>
              <a:t>человека происходит в пределах желудочно-кишечного тракта.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22" y="1768268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0212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https://cyberleninka.ru/article/n/gelmintozy-u-detey/viewer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3906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http://www.mif-ua.com/archive/article/17920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52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042792" cy="58655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воспалительные </a:t>
            </a:r>
            <a:r>
              <a:rPr lang="ru-RU" dirty="0"/>
              <a:t>реакции при энтеробиозе развиваются уже под действием личинок, которые вырабатывают гиалуронидазу, протеолитические ферменты, лектиноподобные вещества, способствующие активации системы комплемента, выделению простагландинов клетками окружающих гельминта тканей хозяина </a:t>
            </a:r>
            <a:endParaRPr lang="ru-RU" dirty="0" smtClean="0"/>
          </a:p>
          <a:p>
            <a:r>
              <a:rPr lang="ru-RU" dirty="0"/>
              <a:t>нарушаются процессы всасывания и переваривания пищевых продуктов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99" y="188640"/>
            <a:ext cx="431482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5905" y="6446957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http://www.mif-ua.com/archive/article/17920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656" y="6077625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https://cyberleninka.ru/article/n/gelmintozy-u-detey/viewer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58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6774" y="3254846"/>
            <a:ext cx="61912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484784"/>
          </a:xfrm>
        </p:spPr>
        <p:txBody>
          <a:bodyPr/>
          <a:lstStyle/>
          <a:p>
            <a:r>
              <a:rPr lang="ru-RU" sz="4000" dirty="0" smtClean="0"/>
              <a:t>Основные препараты для лечения аскаридоза и энтеробиоза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00808"/>
            <a:ext cx="4114800" cy="4464495"/>
          </a:xfrm>
        </p:spPr>
        <p:txBody>
          <a:bodyPr/>
          <a:lstStyle/>
          <a:p>
            <a:r>
              <a:rPr lang="ru-RU" dirty="0" err="1" smtClean="0"/>
              <a:t>Пиперазина</a:t>
            </a:r>
            <a:r>
              <a:rPr lang="ru-RU" dirty="0"/>
              <a:t> </a:t>
            </a:r>
            <a:r>
              <a:rPr lang="ru-RU" dirty="0" err="1"/>
              <a:t>адипинат</a:t>
            </a:r>
            <a:endParaRPr lang="ru-RU" dirty="0"/>
          </a:p>
          <a:p>
            <a:r>
              <a:rPr lang="ru-RU" dirty="0" err="1" smtClean="0"/>
              <a:t>Мебендазол</a:t>
            </a:r>
            <a:r>
              <a:rPr lang="ru-RU" dirty="0" smtClean="0"/>
              <a:t>(</a:t>
            </a:r>
            <a:r>
              <a:rPr lang="ru-RU" dirty="0" err="1" smtClean="0"/>
              <a:t>Вермокс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Пирантела</a:t>
            </a:r>
            <a:r>
              <a:rPr lang="ru-RU" dirty="0" smtClean="0"/>
              <a:t> </a:t>
            </a:r>
            <a:r>
              <a:rPr lang="ru-RU" dirty="0" err="1" smtClean="0"/>
              <a:t>памоат</a:t>
            </a:r>
            <a:endParaRPr lang="ru-RU" dirty="0" smtClean="0"/>
          </a:p>
          <a:p>
            <a:r>
              <a:rPr lang="ru-RU" dirty="0" err="1" smtClean="0"/>
              <a:t>Левамизол</a:t>
            </a:r>
            <a:r>
              <a:rPr lang="ru-RU" dirty="0" smtClean="0"/>
              <a:t> (</a:t>
            </a:r>
            <a:r>
              <a:rPr lang="ru-RU" dirty="0" err="1" smtClean="0"/>
              <a:t>Декарис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Альбендазол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52534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Харкевич</a:t>
            </a:r>
            <a:r>
              <a:rPr lang="ru-RU" dirty="0" smtClean="0"/>
              <a:t> Д.А. - Фармакология (10-е изд.),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3296"/>
            <a:ext cx="77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https://science-education.ru/ru/article/view?id=20335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2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Противопаразитарные средства.</a:t>
            </a:r>
            <a:r>
              <a:rPr lang="en-US" dirty="0" err="1" smtClean="0">
                <a:hlinkClick r:id="rId2" action="ppaction://hlinkpres?slideindex=1&amp;slidetitle="/>
              </a:rPr>
              <a:t>pptx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4" t="63133" r="4627" b="7442"/>
          <a:stretch/>
        </p:blipFill>
        <p:spPr bwMode="auto">
          <a:xfrm>
            <a:off x="1" y="1124744"/>
            <a:ext cx="917334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0" y="2348880"/>
            <a:ext cx="467544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219" y="3059559"/>
            <a:ext cx="5127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772" y="5877272"/>
            <a:ext cx="729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https://cyberleninka.ru/article/n/gelmintozy-u-detey/viewer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76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908720"/>
          </a:xfrm>
        </p:spPr>
        <p:txBody>
          <a:bodyPr/>
          <a:lstStyle/>
          <a:p>
            <a:r>
              <a:rPr lang="ru-RU" dirty="0" err="1" smtClean="0"/>
              <a:t>Мебендазол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11256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МД</a:t>
            </a:r>
            <a:r>
              <a:rPr lang="ru-RU" b="1" dirty="0"/>
              <a:t>: </a:t>
            </a:r>
            <a:r>
              <a:rPr lang="ru-RU" dirty="0" smtClean="0"/>
              <a:t>в</a:t>
            </a:r>
            <a:r>
              <a:rPr lang="ru-RU" sz="2000" dirty="0" smtClean="0"/>
              <a:t>ызывая </a:t>
            </a:r>
            <a:r>
              <a:rPr lang="ru-RU" sz="2000" dirty="0"/>
              <a:t>необратимое нарушение утилизации глюкозы, истощает запасы гликогена в тканях гельминтов, препятствует синтезу клеточного </a:t>
            </a:r>
            <a:r>
              <a:rPr lang="ru-RU" sz="2000" dirty="0" err="1"/>
              <a:t>тубулина</a:t>
            </a:r>
            <a:r>
              <a:rPr lang="ru-RU" sz="2000" dirty="0"/>
              <a:t>, а также тормозит синтез </a:t>
            </a:r>
            <a:r>
              <a:rPr lang="ru-RU" sz="2000" dirty="0" smtClean="0"/>
              <a:t>АТФ. </a:t>
            </a:r>
          </a:p>
          <a:p>
            <a:r>
              <a:rPr lang="ru-RU" sz="2000" b="1" dirty="0"/>
              <a:t>Фармакологическое действие</a:t>
            </a:r>
            <a:r>
              <a:rPr lang="ru-RU" sz="2000" dirty="0"/>
              <a:t> - антигельминтное.</a:t>
            </a:r>
            <a:endParaRPr lang="ru-RU" sz="2000" dirty="0" smtClean="0"/>
          </a:p>
          <a:p>
            <a:r>
              <a:rPr lang="ru-RU" b="1" dirty="0" smtClean="0"/>
              <a:t>ФК:</a:t>
            </a:r>
            <a:r>
              <a:rPr lang="ru-RU" dirty="0"/>
              <a:t> </a:t>
            </a:r>
            <a:r>
              <a:rPr lang="ru-RU" dirty="0" smtClean="0"/>
              <a:t>п</a:t>
            </a:r>
            <a:r>
              <a:rPr lang="ru-RU" sz="2000" dirty="0" smtClean="0"/>
              <a:t>рактически </a:t>
            </a:r>
            <a:r>
              <a:rPr lang="ru-RU" sz="2000" dirty="0"/>
              <a:t>не всасывается в кишечнике(10%); </a:t>
            </a:r>
            <a:r>
              <a:rPr lang="ru-RU" sz="2000" dirty="0" smtClean="0"/>
              <a:t>связь </a:t>
            </a:r>
            <a:r>
              <a:rPr lang="ru-RU" sz="2000" dirty="0"/>
              <a:t>с белками плазмы — 90</a:t>
            </a:r>
            <a:r>
              <a:rPr lang="ru-RU" sz="2000" dirty="0" smtClean="0"/>
              <a:t>%; неравномерно </a:t>
            </a:r>
            <a:r>
              <a:rPr lang="ru-RU" sz="2000" dirty="0"/>
              <a:t>распределяется по органам, накапливается в жировой ткани, печени, личинках гельминтов; </a:t>
            </a:r>
            <a:r>
              <a:rPr lang="ru-RU" sz="2000" dirty="0" smtClean="0"/>
              <a:t>в </a:t>
            </a:r>
            <a:r>
              <a:rPr lang="ru-RU" sz="2000" dirty="0"/>
              <a:t>печени </a:t>
            </a:r>
            <a:r>
              <a:rPr lang="ru-RU" sz="2000" dirty="0" err="1"/>
              <a:t>метаболизируется</a:t>
            </a:r>
            <a:r>
              <a:rPr lang="ru-RU" sz="2000" dirty="0"/>
              <a:t> до 2-аминопроизводного, не обладающего антигельминтной активностью; T1/2 составляет от 2,5 до 6 </a:t>
            </a:r>
            <a:r>
              <a:rPr lang="ru-RU" sz="2000" dirty="0" smtClean="0"/>
              <a:t>ч; выделяется кишечником в неизмененном виде(90%) и почками (10%)</a:t>
            </a:r>
          </a:p>
          <a:p>
            <a:r>
              <a:rPr lang="ru-RU" sz="2000" dirty="0" smtClean="0"/>
              <a:t>Переносится препарат хорошо. </a:t>
            </a:r>
            <a:r>
              <a:rPr lang="ru-RU" sz="2000" b="1" dirty="0" smtClean="0"/>
              <a:t>Побочные эффекты </a:t>
            </a:r>
            <a:r>
              <a:rPr lang="ru-RU" sz="2000" dirty="0" smtClean="0"/>
              <a:t>редки, в основном возникают при длительном приеме препарата в высоких дозах( иногда возникают диспептические явления, головная боль,кожные аллергические реакции ,боль в области живота и др.)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2534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Харкевич</a:t>
            </a:r>
            <a:r>
              <a:rPr lang="ru-RU" dirty="0" smtClean="0"/>
              <a:t> Д.А. - Фармакология (10-е изд.),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25745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https://www.rlsnet.ru/mnn_index_id_279.htm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561111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http://niidi.ru/dotAsset/7776967b-05f3-4064-a999-f7cfa64e553b.pdf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75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37950"/>
            <a:ext cx="32861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/>
          <a:lstStyle/>
          <a:p>
            <a:r>
              <a:rPr lang="ru-RU" b="1" dirty="0"/>
              <a:t>Способ применения и </a:t>
            </a:r>
            <a:r>
              <a:rPr lang="ru-RU" b="1" dirty="0" smtClean="0"/>
              <a:t>дозы</a:t>
            </a:r>
            <a:endParaRPr lang="ru-RU" b="1" dirty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При аскаридозе : Внутрь по </a:t>
            </a:r>
            <a:r>
              <a:rPr lang="ru-RU" dirty="0"/>
              <a:t>100 мг утром и вечером в течение 3 дней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При энтеробиозе</a:t>
            </a:r>
            <a:r>
              <a:rPr lang="ru-RU" dirty="0"/>
              <a:t>: Внутрь </a:t>
            </a:r>
            <a:r>
              <a:rPr lang="ru-RU" dirty="0" smtClean="0"/>
              <a:t>взрослым </a:t>
            </a:r>
            <a:r>
              <a:rPr lang="ru-RU" dirty="0"/>
              <a:t>и детям старше 10 лет - 100 мг однократно, детям 2-10 лет - 25-50 мг однократно. В случае высокой вероятности повторной инвазии - повторно через 2-4 </a:t>
            </a:r>
            <a:r>
              <a:rPr lang="ru-RU" dirty="0" err="1"/>
              <a:t>нед</a:t>
            </a:r>
            <a:r>
              <a:rPr lang="ru-RU" dirty="0"/>
              <a:t>. в тех же дозах.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Rp</a:t>
            </a:r>
            <a:r>
              <a:rPr lang="ru-RU" dirty="0"/>
              <a:t>.: </a:t>
            </a:r>
            <a:r>
              <a:rPr lang="ru-RU" dirty="0" err="1"/>
              <a:t>Tabl</a:t>
            </a:r>
            <a:r>
              <a:rPr lang="ru-RU" dirty="0"/>
              <a:t>. </a:t>
            </a:r>
            <a:r>
              <a:rPr lang="ru-RU" dirty="0" err="1"/>
              <a:t>Mebendazoli</a:t>
            </a:r>
            <a:r>
              <a:rPr lang="ru-RU" dirty="0"/>
              <a:t> 0,1 N.6</a:t>
            </a:r>
          </a:p>
          <a:p>
            <a:pPr marL="0" indent="0">
              <a:buNone/>
            </a:pPr>
            <a:r>
              <a:rPr lang="ru-RU" dirty="0"/>
              <a:t>        D.S. Внутрь по 1 таблетке</a:t>
            </a:r>
          </a:p>
          <a:p>
            <a:pPr marL="0" indent="0">
              <a:buNone/>
            </a:pPr>
            <a:r>
              <a:rPr lang="ru-RU" dirty="0"/>
              <a:t>                2 раза в день в течение 3 дней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7590"/>
            <a:ext cx="5937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610444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https://www.rlsnet.ru/mnn_index_id_279.htm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39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196752"/>
          </a:xfrm>
        </p:spPr>
        <p:txBody>
          <a:bodyPr/>
          <a:lstStyle/>
          <a:p>
            <a:r>
              <a:rPr lang="ru-RU" dirty="0" err="1" smtClean="0"/>
              <a:t>Пиперазина</a:t>
            </a:r>
            <a:r>
              <a:rPr lang="ru-RU" dirty="0"/>
              <a:t> </a:t>
            </a:r>
            <a:r>
              <a:rPr lang="ru-RU" dirty="0" err="1"/>
              <a:t>адипинат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ФД: </a:t>
            </a:r>
            <a:r>
              <a:rPr lang="ru-RU" dirty="0" smtClean="0"/>
              <a:t>вызывает </a:t>
            </a:r>
            <a:r>
              <a:rPr lang="ru-RU" dirty="0"/>
              <a:t>паралич мускулатуры нематод</a:t>
            </a:r>
            <a:r>
              <a:rPr lang="ru-RU" dirty="0" smtClean="0"/>
              <a:t>.</a:t>
            </a:r>
          </a:p>
          <a:p>
            <a:r>
              <a:rPr lang="ru-RU" b="1" dirty="0"/>
              <a:t>Фармакологическое действие </a:t>
            </a:r>
            <a:r>
              <a:rPr lang="ru-RU" dirty="0"/>
              <a:t>- противоглистное. Выраженность дегельминтизации составляет 90–95% при однократном применении, почти 100% при </a:t>
            </a:r>
            <a:r>
              <a:rPr lang="ru-RU" dirty="0" smtClean="0"/>
              <a:t>повторном</a:t>
            </a:r>
          </a:p>
          <a:p>
            <a:r>
              <a:rPr lang="ru-RU" b="1" dirty="0" smtClean="0"/>
              <a:t>ФК: </a:t>
            </a:r>
            <a:r>
              <a:rPr lang="ru-RU" dirty="0" smtClean="0"/>
              <a:t>хорошо абсорбируется </a:t>
            </a:r>
            <a:r>
              <a:rPr lang="ru-RU" dirty="0"/>
              <a:t>из ЖКТ, выводится в основном почками</a:t>
            </a:r>
            <a:r>
              <a:rPr lang="ru-RU" dirty="0" smtClean="0"/>
              <a:t>.</a:t>
            </a:r>
          </a:p>
          <a:p>
            <a:r>
              <a:rPr lang="ru-RU" b="1" dirty="0"/>
              <a:t>Побочные </a:t>
            </a:r>
            <a:r>
              <a:rPr lang="ru-RU" b="1" dirty="0" smtClean="0"/>
              <a:t>действия: </a:t>
            </a:r>
            <a:r>
              <a:rPr lang="ru-RU" dirty="0" smtClean="0"/>
              <a:t>является малотоксичным препаратом, побочные действия редкие </a:t>
            </a:r>
            <a:r>
              <a:rPr lang="ru-RU" dirty="0"/>
              <a:t>и </a:t>
            </a:r>
            <a:r>
              <a:rPr lang="ru-RU" dirty="0" smtClean="0"/>
              <a:t>быстропроходящие(тошнота</a:t>
            </a:r>
            <a:r>
              <a:rPr lang="ru-RU" dirty="0"/>
              <a:t>, рвота, боль в животе, колики, диарея, преходящая головная боль, аллергические реакции; редко — головокружение, мышечная </a:t>
            </a:r>
            <a:r>
              <a:rPr lang="ru-RU" dirty="0" err="1"/>
              <a:t>дискоординация</a:t>
            </a:r>
            <a:r>
              <a:rPr lang="ru-RU" dirty="0"/>
              <a:t>; у пациентов с неврологическими расстройствами или нарушением функции почек — спутанность сознания, </a:t>
            </a:r>
            <a:r>
              <a:rPr lang="ru-RU" dirty="0" smtClean="0"/>
              <a:t>судороги)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7" y="6364287"/>
            <a:ext cx="5937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6230574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https://www.rlsnet.ru/mnn_index_id_1100.htm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0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/>
          <a:lstStyle/>
          <a:p>
            <a:r>
              <a:rPr lang="ru-RU" b="1" dirty="0"/>
              <a:t>Пути </a:t>
            </a:r>
            <a:r>
              <a:rPr lang="ru-RU" b="1" dirty="0" smtClean="0"/>
              <a:t>введения</a:t>
            </a:r>
          </a:p>
          <a:p>
            <a:pPr marL="0" indent="0">
              <a:buNone/>
            </a:pPr>
            <a:r>
              <a:rPr lang="ru-RU" dirty="0"/>
              <a:t>Внутрь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/>
              <a:t>Rp</a:t>
            </a:r>
            <a:r>
              <a:rPr lang="ru-RU" dirty="0"/>
              <a:t>.:</a:t>
            </a:r>
            <a:r>
              <a:rPr lang="ru-RU" dirty="0" err="1"/>
              <a:t>Tab.Piperazini</a:t>
            </a:r>
            <a:r>
              <a:rPr lang="ru-RU" dirty="0"/>
              <a:t> </a:t>
            </a:r>
            <a:r>
              <a:rPr lang="ru-RU" dirty="0" err="1"/>
              <a:t>adipinatis</a:t>
            </a:r>
            <a:r>
              <a:rPr lang="ru-RU" dirty="0"/>
              <a:t> 0,5 N.8</a:t>
            </a:r>
          </a:p>
          <a:p>
            <a:pPr marL="0" indent="0">
              <a:buNone/>
            </a:pPr>
            <a:r>
              <a:rPr lang="ru-RU" dirty="0"/>
              <a:t>D.S</a:t>
            </a:r>
            <a:r>
              <a:rPr lang="ru-RU" dirty="0" smtClean="0"/>
              <a:t>. Внутрь по </a:t>
            </a:r>
            <a:r>
              <a:rPr lang="ru-RU" dirty="0"/>
              <a:t>2 таблетки 2 раза в день после еды с промежутками между приёмами в 2 часа, в течение 2ух дней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159" y="2708920"/>
            <a:ext cx="6042248" cy="347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364287"/>
            <a:ext cx="5937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621166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https://www.rlsnet.ru/mnn_index_id_1100.htm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83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268760"/>
          </a:xfrm>
        </p:spPr>
        <p:txBody>
          <a:bodyPr/>
          <a:lstStyle/>
          <a:p>
            <a:r>
              <a:rPr lang="ru-RU" dirty="0" err="1"/>
              <a:t>Пирантела</a:t>
            </a:r>
            <a:r>
              <a:rPr lang="ru-RU" dirty="0"/>
              <a:t> </a:t>
            </a:r>
            <a:r>
              <a:rPr lang="ru-RU" dirty="0" err="1"/>
              <a:t>памоат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ФД</a:t>
            </a:r>
            <a:r>
              <a:rPr lang="ru-RU" dirty="0" err="1" smtClean="0"/>
              <a:t>:угнетает</a:t>
            </a:r>
            <a:r>
              <a:rPr lang="ru-RU" dirty="0" smtClean="0"/>
              <a:t> </a:t>
            </a:r>
            <a:r>
              <a:rPr lang="ru-RU" dirty="0"/>
              <a:t>ХЭ - блокирует нейромышечную передачу по типу деполяризующих </a:t>
            </a:r>
            <a:r>
              <a:rPr lang="ru-RU" dirty="0" err="1"/>
              <a:t>миорелаксантов</a:t>
            </a:r>
            <a:r>
              <a:rPr lang="ru-RU" dirty="0"/>
              <a:t>, вызывает стойкую деполяризацию и спастический паралич мускулатуры, обеспечивает изгнание глистов из организма без возбуждения и стимуляции миграции пораженных </a:t>
            </a:r>
            <a:r>
              <a:rPr lang="ru-RU" dirty="0" smtClean="0"/>
              <a:t>глистов</a:t>
            </a:r>
          </a:p>
          <a:p>
            <a:r>
              <a:rPr lang="ru-RU" b="1" dirty="0"/>
              <a:t>Фармакологическое действие </a:t>
            </a:r>
            <a:r>
              <a:rPr lang="ru-RU" dirty="0" smtClean="0"/>
              <a:t>–антигельминтное</a:t>
            </a:r>
          </a:p>
          <a:p>
            <a:r>
              <a:rPr lang="ru-RU" b="1" dirty="0" smtClean="0"/>
              <a:t>ФК</a:t>
            </a:r>
            <a:r>
              <a:rPr lang="ru-RU" b="1" dirty="0"/>
              <a:t>: </a:t>
            </a:r>
            <a:r>
              <a:rPr lang="ru-RU" dirty="0"/>
              <a:t>Плохо абсорбируется из ЖКТ. После приема разовой дозы 10 мг/кг концентрация в плазме составляет 0,005–0,13 мкг/мл в течение 1–3 ч. Абсорбировавшийся </a:t>
            </a:r>
            <a:r>
              <a:rPr lang="ru-RU" dirty="0" err="1"/>
              <a:t>пирантел</a:t>
            </a:r>
            <a:r>
              <a:rPr lang="ru-RU" dirty="0"/>
              <a:t> частично </a:t>
            </a:r>
            <a:r>
              <a:rPr lang="ru-RU" dirty="0" err="1"/>
              <a:t>метаболизируется</a:t>
            </a:r>
            <a:r>
              <a:rPr lang="ru-RU" dirty="0"/>
              <a:t> в печени до N-метил-1,3-пропанодиамина. Выводится через кишечник (более 50% — в неизмененном виде), 7% — почками в неизмененном виде или в виде метаболита.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609329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https://www.rlsnet.ru/mnn_index_id_770.htm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86801"/>
            <a:ext cx="5937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13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370" y="2924944"/>
            <a:ext cx="4229630" cy="27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291264" cy="6126163"/>
          </a:xfrm>
        </p:spPr>
        <p:txBody>
          <a:bodyPr/>
          <a:lstStyle/>
          <a:p>
            <a:r>
              <a:rPr lang="ru-RU" b="1" dirty="0"/>
              <a:t>Побочные действия :</a:t>
            </a:r>
            <a:r>
              <a:rPr lang="ru-RU" u="sng" dirty="0"/>
              <a:t>Со стороны нервной системы и органов чувств</a:t>
            </a:r>
            <a:r>
              <a:rPr lang="ru-RU" dirty="0"/>
              <a:t>: головная боль, головокружение, сонливость/бессонница, слабость; в отдельных случаях — нарушение слуха, галлюцинации, спутанность сознания, </a:t>
            </a:r>
            <a:r>
              <a:rPr lang="ru-RU" dirty="0" smtClean="0"/>
              <a:t>парестезии. </a:t>
            </a:r>
            <a:r>
              <a:rPr lang="ru-RU" u="sng" dirty="0" smtClean="0"/>
              <a:t>Со </a:t>
            </a:r>
            <a:r>
              <a:rPr lang="ru-RU" u="sng" dirty="0"/>
              <a:t>стороны органов ЖКТ</a:t>
            </a:r>
            <a:r>
              <a:rPr lang="ru-RU" dirty="0"/>
              <a:t>: тошнота, рвота, диарея, боль в желудке, анорексия, повышение активности печеночных </a:t>
            </a:r>
            <a:r>
              <a:rPr lang="ru-RU" dirty="0" err="1"/>
              <a:t>трансаминаз</a:t>
            </a:r>
            <a:r>
              <a:rPr lang="ru-RU" dirty="0" smtClean="0"/>
              <a:t>.</a:t>
            </a:r>
          </a:p>
          <a:p>
            <a:r>
              <a:rPr lang="ru-RU" b="1" dirty="0"/>
              <a:t>Пути </a:t>
            </a:r>
            <a:r>
              <a:rPr lang="ru-RU" b="1" dirty="0" err="1" smtClean="0"/>
              <a:t>введения:</a:t>
            </a:r>
            <a:r>
              <a:rPr lang="ru-RU" dirty="0" err="1" smtClean="0"/>
              <a:t>Внутрь</a:t>
            </a:r>
            <a:r>
              <a:rPr lang="ru-RU" dirty="0" smtClean="0"/>
              <a:t>.</a:t>
            </a:r>
            <a:r>
              <a:rPr lang="en-US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en-US" dirty="0" err="1" smtClean="0"/>
              <a:t>Rp</a:t>
            </a:r>
            <a:r>
              <a:rPr lang="en-US" dirty="0"/>
              <a:t>.: </a:t>
            </a:r>
            <a:r>
              <a:rPr lang="en-US" dirty="0" err="1"/>
              <a:t>Susp</a:t>
            </a:r>
            <a:r>
              <a:rPr lang="en-US" dirty="0"/>
              <a:t>. </a:t>
            </a:r>
            <a:r>
              <a:rPr lang="en-US" dirty="0" err="1"/>
              <a:t>Pyranteli</a:t>
            </a:r>
            <a:r>
              <a:rPr lang="en-US" dirty="0"/>
              <a:t> 5% – 15 ml</a:t>
            </a:r>
          </a:p>
          <a:p>
            <a:pPr marL="0" indent="0">
              <a:buNone/>
            </a:pPr>
            <a:r>
              <a:rPr lang="en-US" dirty="0"/>
              <a:t>        D.S. </a:t>
            </a:r>
            <a:r>
              <a:rPr lang="ru-RU" dirty="0"/>
              <a:t>Внутрь 15 мл однократно</a:t>
            </a:r>
          </a:p>
          <a:p>
            <a:pPr marL="0" indent="0">
              <a:buNone/>
            </a:pPr>
            <a:r>
              <a:rPr lang="en-US" dirty="0" err="1"/>
              <a:t>Rp</a:t>
            </a:r>
            <a:r>
              <a:rPr lang="en-US" dirty="0"/>
              <a:t>.: </a:t>
            </a:r>
            <a:r>
              <a:rPr lang="en-US" dirty="0" err="1"/>
              <a:t>Tabl</a:t>
            </a:r>
            <a:r>
              <a:rPr lang="en-US" dirty="0"/>
              <a:t>. </a:t>
            </a:r>
            <a:r>
              <a:rPr lang="en-US" dirty="0" err="1"/>
              <a:t>Pyranteli</a:t>
            </a:r>
            <a:r>
              <a:rPr lang="en-US" dirty="0"/>
              <a:t> 0,25 N.6</a:t>
            </a:r>
          </a:p>
          <a:p>
            <a:pPr marL="0" indent="0">
              <a:buNone/>
            </a:pPr>
            <a:r>
              <a:rPr lang="en-US" dirty="0"/>
              <a:t>        D.S. </a:t>
            </a:r>
            <a:r>
              <a:rPr lang="ru-RU" dirty="0"/>
              <a:t>Внутрь, предварительно разжевав,</a:t>
            </a:r>
          </a:p>
          <a:p>
            <a:pPr marL="0" indent="0">
              <a:buNone/>
            </a:pPr>
            <a:r>
              <a:rPr lang="ru-RU" dirty="0"/>
              <a:t>               3 таблетки однократно.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642197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https://www.rlsnet.ru/mnn_index_id_770.htm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55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Гельминтозы – это заболевания, вызываемые поселившимися в организме </a:t>
            </a:r>
            <a:r>
              <a:rPr lang="ru-RU" dirty="0" smtClean="0"/>
              <a:t>человека паразитическими </a:t>
            </a:r>
            <a:r>
              <a:rPr lang="ru-RU" dirty="0"/>
              <a:t>червями – гельминтами и их личинками. </a:t>
            </a:r>
            <a:endParaRPr lang="ru-RU" dirty="0" smtClean="0"/>
          </a:p>
          <a:p>
            <a:r>
              <a:rPr lang="ru-RU" dirty="0" smtClean="0"/>
              <a:t>Согласно </a:t>
            </a:r>
            <a:r>
              <a:rPr lang="ru-RU" dirty="0"/>
              <a:t>данным </a:t>
            </a:r>
            <a:r>
              <a:rPr lang="ru-RU" dirty="0" smtClean="0"/>
              <a:t>официальной статистики</a:t>
            </a:r>
            <a:r>
              <a:rPr lang="ru-RU" dirty="0"/>
              <a:t>, ежегодно в нашей стране заражаются глистами более полумиллиона людей, </a:t>
            </a:r>
            <a:r>
              <a:rPr lang="ru-RU" dirty="0" smtClean="0"/>
              <a:t>из которых </a:t>
            </a:r>
            <a:r>
              <a:rPr lang="ru-RU" dirty="0"/>
              <a:t>80 % составляют дети. </a:t>
            </a:r>
            <a:endParaRPr lang="ru-RU" dirty="0" smtClean="0"/>
          </a:p>
          <a:p>
            <a:r>
              <a:rPr lang="ru-RU" dirty="0" smtClean="0"/>
              <a:t>Следует </a:t>
            </a:r>
            <a:r>
              <a:rPr lang="ru-RU" dirty="0"/>
              <a:t>отметить, что гельминты вызывают </a:t>
            </a:r>
            <a:r>
              <a:rPr lang="ru-RU" dirty="0" smtClean="0"/>
              <a:t>выраженную </a:t>
            </a:r>
            <a:r>
              <a:rPr lang="ru-RU" dirty="0" err="1" smtClean="0"/>
              <a:t>аллергизацию</a:t>
            </a:r>
            <a:r>
              <a:rPr lang="ru-RU" dirty="0" smtClean="0"/>
              <a:t> </a:t>
            </a:r>
            <a:r>
              <a:rPr lang="ru-RU" dirty="0"/>
              <a:t>организма, которая сопровождается подавлением иммунитета, как у </a:t>
            </a:r>
            <a:r>
              <a:rPr lang="ru-RU" dirty="0" err="1" smtClean="0"/>
              <a:t>взрослых,так</a:t>
            </a:r>
            <a:r>
              <a:rPr lang="ru-RU" dirty="0" smtClean="0"/>
              <a:t> </a:t>
            </a:r>
            <a:r>
              <a:rPr lang="ru-RU" dirty="0"/>
              <a:t>и у детей, способствует развитию вторичных инфекций и неинфекционных </a:t>
            </a:r>
            <a:r>
              <a:rPr lang="ru-RU" dirty="0" smtClean="0"/>
              <a:t>заболеваний, в </a:t>
            </a:r>
            <a:r>
              <a:rPr lang="ru-RU" dirty="0"/>
              <a:t>том числе онкологических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638132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https://science-education.ru/ru/article/view?id=20335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19256" cy="1268760"/>
          </a:xfrm>
        </p:spPr>
        <p:txBody>
          <a:bodyPr/>
          <a:lstStyle/>
          <a:p>
            <a:r>
              <a:rPr lang="ru-RU" dirty="0" err="1"/>
              <a:t>Левамизол</a:t>
            </a:r>
            <a:r>
              <a:rPr lang="ru-RU" dirty="0"/>
              <a:t>(ДЕКАРИС)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ФД: </a:t>
            </a:r>
            <a:r>
              <a:rPr lang="ru-RU" dirty="0" smtClean="0"/>
              <a:t>обусловлено </a:t>
            </a:r>
            <a:r>
              <a:rPr lang="ru-RU" dirty="0"/>
              <a:t>блокадой </a:t>
            </a:r>
            <a:r>
              <a:rPr lang="ru-RU" dirty="0" err="1"/>
              <a:t>сукцинатдегидрогеназы</a:t>
            </a:r>
            <a:r>
              <a:rPr lang="ru-RU" dirty="0"/>
              <a:t>, подавлением процесса восстановления </a:t>
            </a:r>
            <a:r>
              <a:rPr lang="ru-RU" dirty="0" err="1"/>
              <a:t>фумарата</a:t>
            </a:r>
            <a:r>
              <a:rPr lang="ru-RU" dirty="0"/>
              <a:t> и, как следствие, нарушением энергетического обмена у гельминтов. Вызывает деполяризацию мембран мышечных клеток гельминтов. Парализованные нематоды удаляются из организма нормальной перистальтикой кишечника в течение 24 ч после приема.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увеличивает </a:t>
            </a:r>
            <a:r>
              <a:rPr lang="ru-RU" dirty="0"/>
              <a:t>выработку антител на различные антигены, усиливает Т-клеточный ответ, активируя Т-лимфоциты и стимулируя их пролиферацию, повышает функции моноцитов, макрофагов и нейтрофилов (их способность к хемотаксису, адгезии и фагоцитозу</a:t>
            </a:r>
            <a:r>
              <a:rPr lang="ru-RU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623731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https://www.rlsnet.ru/mnn_index_id_692.htm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85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00953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ФК:</a:t>
            </a:r>
            <a:r>
              <a:rPr lang="ru-RU" dirty="0" err="1"/>
              <a:t>При</a:t>
            </a:r>
            <a:r>
              <a:rPr lang="ru-RU" dirty="0"/>
              <a:t> приеме внутрь быстро всасывается из ЖКТ. После приема однократной дозы 50 мг </a:t>
            </a:r>
            <a:r>
              <a:rPr lang="ru-RU" dirty="0" err="1"/>
              <a:t>Cmax</a:t>
            </a:r>
            <a:r>
              <a:rPr lang="ru-RU" dirty="0"/>
              <a:t> (0,13 мкг/мл) достигается через 1,5–2 ч. T1/2 — 3–4 ч. Подвергается </a:t>
            </a:r>
            <a:r>
              <a:rPr lang="ru-RU" dirty="0" err="1"/>
              <a:t>биотрансформации</a:t>
            </a:r>
            <a:r>
              <a:rPr lang="ru-RU" dirty="0"/>
              <a:t> в печени с образованием неактивных метаболитов, которые </a:t>
            </a:r>
            <a:r>
              <a:rPr lang="ru-RU" dirty="0" err="1"/>
              <a:t>экскретируются</a:t>
            </a:r>
            <a:r>
              <a:rPr lang="ru-RU" dirty="0"/>
              <a:t> преимущественно почками (70% в течение 3 дней). T1/2 метаболитов — 16 ч. Около 5% выводится с фекалиями, причем менее 0,2% в неизмененном виде; более 95% выводится почками, их них около 5% в неизмененном виде и 12% в виде </a:t>
            </a:r>
            <a:r>
              <a:rPr lang="ru-RU" dirty="0" err="1" smtClean="0"/>
              <a:t>глюкуронида</a:t>
            </a:r>
            <a:r>
              <a:rPr lang="ru-RU" dirty="0" smtClean="0"/>
              <a:t> </a:t>
            </a:r>
            <a:r>
              <a:rPr lang="ru-RU" dirty="0"/>
              <a:t>п-</a:t>
            </a:r>
            <a:r>
              <a:rPr lang="ru-RU" dirty="0" err="1"/>
              <a:t>гидрокси</a:t>
            </a:r>
            <a:r>
              <a:rPr lang="ru-RU" dirty="0"/>
              <a:t>-</a:t>
            </a:r>
            <a:r>
              <a:rPr lang="ru-RU" dirty="0" err="1"/>
              <a:t>левамизола</a:t>
            </a:r>
            <a:r>
              <a:rPr lang="ru-RU" dirty="0" smtClean="0"/>
              <a:t>.</a:t>
            </a:r>
          </a:p>
          <a:p>
            <a:r>
              <a:rPr lang="ru-RU" b="1" dirty="0"/>
              <a:t>Пути </a:t>
            </a:r>
            <a:r>
              <a:rPr lang="ru-RU" b="1" dirty="0" smtClean="0"/>
              <a:t>введения</a:t>
            </a:r>
            <a:r>
              <a:rPr lang="ru-RU" dirty="0" smtClean="0"/>
              <a:t>: Внутрь.</a:t>
            </a:r>
          </a:p>
          <a:p>
            <a:pPr marL="0" indent="0">
              <a:buNone/>
            </a:pPr>
            <a:r>
              <a:rPr lang="ru-RU" dirty="0"/>
              <a:t>однократно, взрослым - 150 мг, детям 1-6 лет - 25-50 мг, 7-14 лет - 50-125 мг (как правило из расчета 2,5 мг/кг массы тела), при необходимости повторный курс через 1-2 </a:t>
            </a:r>
            <a:r>
              <a:rPr lang="ru-RU" dirty="0" err="1"/>
              <a:t>нед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en-US" dirty="0" err="1"/>
              <a:t>Rp</a:t>
            </a:r>
            <a:r>
              <a:rPr lang="en-US" dirty="0"/>
              <a:t>.: </a:t>
            </a:r>
            <a:r>
              <a:rPr lang="en-US" dirty="0" err="1"/>
              <a:t>Tabl</a:t>
            </a:r>
            <a:r>
              <a:rPr lang="en-US" dirty="0"/>
              <a:t>. </a:t>
            </a:r>
            <a:r>
              <a:rPr lang="en-US" dirty="0" err="1"/>
              <a:t>Levamisoli</a:t>
            </a:r>
            <a:r>
              <a:rPr lang="en-US" dirty="0"/>
              <a:t> 0,15</a:t>
            </a:r>
          </a:p>
          <a:p>
            <a:pPr marL="0" indent="0">
              <a:buNone/>
            </a:pPr>
            <a:r>
              <a:rPr lang="en-US" dirty="0"/>
              <a:t>        D.S. </a:t>
            </a:r>
            <a:r>
              <a:rPr lang="ru-RU" dirty="0"/>
              <a:t>Внутрь 1 таблетку </a:t>
            </a:r>
            <a:r>
              <a:rPr lang="ru-RU" dirty="0" smtClean="0"/>
              <a:t>однократно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63093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https://www.rlsnet.ru/mnn_index_id_692.htm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84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640960" cy="6741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Побочные действия.</a:t>
            </a:r>
          </a:p>
          <a:p>
            <a:r>
              <a:rPr lang="ru-RU" dirty="0"/>
              <a:t>Со стороны органов ЖКТ: тошнота, рвота, диарея, боль в животе, панкреатит, изъязвление слизистой оболочки полости рта.</a:t>
            </a:r>
          </a:p>
          <a:p>
            <a:r>
              <a:rPr lang="ru-RU" dirty="0"/>
              <a:t>Со стороны нервной системы и органов чувств: головная боль, парестезия, периферическая </a:t>
            </a:r>
            <a:r>
              <a:rPr lang="ru-RU" dirty="0" err="1"/>
              <a:t>полинейропатия</a:t>
            </a:r>
            <a:r>
              <a:rPr lang="ru-RU" dirty="0"/>
              <a:t>, обонятельные галлюцинации (изменение запахов), </a:t>
            </a:r>
            <a:r>
              <a:rPr lang="ru-RU" dirty="0" err="1"/>
              <a:t>генерализованные</a:t>
            </a:r>
            <a:r>
              <a:rPr lang="ru-RU" dirty="0"/>
              <a:t> судороги, </a:t>
            </a:r>
            <a:r>
              <a:rPr lang="ru-RU" dirty="0" err="1"/>
              <a:t>энцефалитоподооный</a:t>
            </a:r>
            <a:r>
              <a:rPr lang="ru-RU" dirty="0"/>
              <a:t> синдром (связан с </a:t>
            </a:r>
            <a:r>
              <a:rPr lang="ru-RU" dirty="0" err="1"/>
              <a:t>демиелинизацией</a:t>
            </a:r>
            <a:r>
              <a:rPr lang="ru-RU" dirty="0"/>
              <a:t> нервных волокон), нарушение речи, летаргия, утомляемость, тремор, нарушение сна, спутанность сознания, атаксия, изменение вкусовых ощущений.</a:t>
            </a:r>
          </a:p>
          <a:p>
            <a:r>
              <a:rPr lang="ru-RU" dirty="0"/>
              <a:t>Со стороны крови: лейкопения, </a:t>
            </a:r>
            <a:r>
              <a:rPr lang="ru-RU" dirty="0" err="1"/>
              <a:t>агранулоцитоз</a:t>
            </a:r>
            <a:r>
              <a:rPr lang="ru-RU" dirty="0"/>
              <a:t>.</a:t>
            </a:r>
          </a:p>
          <a:p>
            <a:r>
              <a:rPr lang="ru-RU" dirty="0"/>
              <a:t>Использование </a:t>
            </a:r>
            <a:r>
              <a:rPr lang="ru-RU" dirty="0" err="1"/>
              <a:t>левамизола</a:t>
            </a:r>
            <a:r>
              <a:rPr lang="ru-RU" dirty="0"/>
              <a:t> иногда приводило к развитию </a:t>
            </a:r>
            <a:r>
              <a:rPr lang="ru-RU" dirty="0" err="1"/>
              <a:t>агранулоцитоза</a:t>
            </a:r>
            <a:r>
              <a:rPr lang="ru-RU" dirty="0"/>
              <a:t> (в некоторых случаях с летальным исходом), который часто сопровождался гриппоподобным синдромом, в </a:t>
            </a:r>
            <a:r>
              <a:rPr lang="ru-RU" dirty="0" err="1"/>
              <a:t>т.ч</a:t>
            </a:r>
            <a:r>
              <a:rPr lang="ru-RU" dirty="0"/>
              <a:t>. повышением температуры тела, ознобом, болью в костях. В связи с этим необходимо не реже 1 раза в 3 </a:t>
            </a:r>
            <a:r>
              <a:rPr lang="ru-RU" dirty="0" err="1"/>
              <a:t>нед</a:t>
            </a:r>
            <a:r>
              <a:rPr lang="ru-RU" dirty="0"/>
              <a:t> проводить развернутый клинический анализ крови. Однако у небольшого числа пациентов </a:t>
            </a:r>
            <a:r>
              <a:rPr lang="ru-RU" dirty="0" err="1"/>
              <a:t>агранулоцитоз</a:t>
            </a:r>
            <a:r>
              <a:rPr lang="ru-RU" dirty="0"/>
              <a:t> проходит бессимптомно. Гриппоподобный синдром может встречаться и в отсутствие </a:t>
            </a:r>
            <a:r>
              <a:rPr lang="ru-RU" dirty="0" err="1"/>
              <a:t>агранулоцитоза</a:t>
            </a:r>
            <a:r>
              <a:rPr lang="ru-RU" dirty="0"/>
              <a:t>.</a:t>
            </a:r>
          </a:p>
          <a:p>
            <a:r>
              <a:rPr lang="ru-RU" dirty="0"/>
              <a:t>Аллергические реакции: кожная сыпь, </a:t>
            </a:r>
            <a:r>
              <a:rPr lang="ru-RU" dirty="0" err="1"/>
              <a:t>эксфолиативный</a:t>
            </a:r>
            <a:r>
              <a:rPr lang="ru-RU" dirty="0"/>
              <a:t> дерматит</a:t>
            </a:r>
          </a:p>
          <a:p>
            <a:r>
              <a:rPr lang="ru-RU" dirty="0"/>
              <a:t>Прочие: поражение почек, </a:t>
            </a:r>
            <a:r>
              <a:rPr lang="ru-RU" dirty="0" err="1"/>
              <a:t>гиперкреатинемия</a:t>
            </a:r>
            <a:r>
              <a:rPr lang="ru-RU" dirty="0"/>
              <a:t>, повышение активности ЩФ, маточные кровотечения, </a:t>
            </a:r>
            <a:r>
              <a:rPr lang="ru-RU" dirty="0" err="1"/>
              <a:t>периорбитальный</a:t>
            </a:r>
            <a:r>
              <a:rPr lang="ru-RU" dirty="0"/>
              <a:t> отек.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0932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https://www.rlsnet.ru/mnn_index_id_692.htm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0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91264" cy="1196752"/>
          </a:xfrm>
        </p:spPr>
        <p:txBody>
          <a:bodyPr/>
          <a:lstStyle/>
          <a:p>
            <a:r>
              <a:rPr lang="ru-RU" sz="4400" dirty="0"/>
              <a:t>АЛБЕНДАЗОЛ (НЕМОЗОЛ)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36145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ФД</a:t>
            </a:r>
            <a:r>
              <a:rPr lang="ru-RU" b="1" dirty="0" smtClean="0"/>
              <a:t>: </a:t>
            </a:r>
            <a:r>
              <a:rPr lang="ru-RU" dirty="0" smtClean="0"/>
              <a:t>Избирательно </a:t>
            </a:r>
            <a:r>
              <a:rPr lang="ru-RU" dirty="0"/>
              <a:t>ингибирует полимеризацию бета-</a:t>
            </a:r>
            <a:r>
              <a:rPr lang="ru-RU" dirty="0" err="1"/>
              <a:t>тубулина</a:t>
            </a:r>
            <a:r>
              <a:rPr lang="ru-RU" dirty="0"/>
              <a:t>, нарушает активность цитоплазматической </a:t>
            </a:r>
            <a:r>
              <a:rPr lang="ru-RU" dirty="0" err="1"/>
              <a:t>микротубулярной</a:t>
            </a:r>
            <a:r>
              <a:rPr lang="ru-RU" dirty="0"/>
              <a:t> системы клеток кишечного канала гельминтов; изменяет течение биохимических процессов (подавляет утилизацию глюкозы), блокирует передвижение секреторных гранул и других органелл в мышечных клетках круглых червей, обусловливая их гибель</a:t>
            </a:r>
            <a:r>
              <a:rPr lang="ru-RU" dirty="0" smtClean="0"/>
              <a:t>.</a:t>
            </a:r>
          </a:p>
          <a:p>
            <a:r>
              <a:rPr lang="ru-RU" b="1" dirty="0"/>
              <a:t>ФК:</a:t>
            </a:r>
            <a:r>
              <a:rPr lang="ru-RU" b="1" dirty="0" smtClean="0"/>
              <a:t></a:t>
            </a:r>
            <a:r>
              <a:rPr lang="ru-RU" dirty="0" smtClean="0"/>
              <a:t>Плохо </a:t>
            </a:r>
            <a:r>
              <a:rPr lang="ru-RU" dirty="0"/>
              <a:t>абсорбируется в ЖКТ, в неизмененном виде не определяется в плазме крови, т.к. быстро превращается в печени в первичный метаболит — </a:t>
            </a:r>
            <a:r>
              <a:rPr lang="ru-RU" dirty="0" err="1"/>
              <a:t>албендазола</a:t>
            </a:r>
            <a:r>
              <a:rPr lang="ru-RU" dirty="0"/>
              <a:t> </a:t>
            </a:r>
            <a:r>
              <a:rPr lang="ru-RU" dirty="0" err="1"/>
              <a:t>сульфоксид</a:t>
            </a:r>
            <a:r>
              <a:rPr lang="ru-RU" dirty="0"/>
              <a:t>, также обладающий антигельминтной активностью.</a:t>
            </a:r>
          </a:p>
          <a:p>
            <a:r>
              <a:rPr lang="ru-RU" dirty="0" smtClean="0"/>
              <a:t></a:t>
            </a:r>
            <a:r>
              <a:rPr lang="ru-RU" dirty="0" err="1" smtClean="0"/>
              <a:t>Биодоступность</a:t>
            </a:r>
            <a:r>
              <a:rPr lang="ru-RU" dirty="0" smtClean="0"/>
              <a:t> </a:t>
            </a:r>
            <a:r>
              <a:rPr lang="ru-RU" dirty="0"/>
              <a:t>при пероральном введении низкая.</a:t>
            </a:r>
          </a:p>
          <a:p>
            <a:r>
              <a:rPr lang="ru-RU" dirty="0" smtClean="0"/>
              <a:t>Прием </a:t>
            </a:r>
            <a:r>
              <a:rPr lang="ru-RU" dirty="0"/>
              <a:t>жирной пищи повышает всасывание и </a:t>
            </a:r>
            <a:r>
              <a:rPr lang="ru-RU" dirty="0" err="1"/>
              <a:t>Сmах</a:t>
            </a:r>
            <a:r>
              <a:rPr lang="ru-RU" dirty="0"/>
              <a:t> (в 5 раз). </a:t>
            </a:r>
            <a:r>
              <a:rPr lang="ru-RU" dirty="0" err="1"/>
              <a:t>Сmах</a:t>
            </a:r>
            <a:r>
              <a:rPr lang="ru-RU" dirty="0"/>
              <a:t> </a:t>
            </a:r>
            <a:r>
              <a:rPr lang="ru-RU" dirty="0" err="1"/>
              <a:t>албендазола</a:t>
            </a:r>
            <a:r>
              <a:rPr lang="ru-RU" dirty="0"/>
              <a:t> </a:t>
            </a:r>
            <a:r>
              <a:rPr lang="ru-RU" dirty="0" err="1"/>
              <a:t>сульфоксида</a:t>
            </a:r>
            <a:r>
              <a:rPr lang="ru-RU" dirty="0"/>
              <a:t> достигается через 2-5 ч, на 70% связан с белками плазмы, проникает в значимых количествах в желчь, печень, цереброспинальную жидкость, мочу, стенку и жидкости цист гельминтов.</a:t>
            </a:r>
          </a:p>
          <a:p>
            <a:r>
              <a:rPr lang="ru-RU" dirty="0" smtClean="0"/>
              <a:t>Выводится </a:t>
            </a:r>
            <a:r>
              <a:rPr lang="ru-RU" dirty="0"/>
              <a:t>в виде различных метаболитов с мочой.</a:t>
            </a:r>
          </a:p>
          <a:p>
            <a:r>
              <a:rPr lang="ru-RU" dirty="0" smtClean="0"/>
              <a:t>При </a:t>
            </a:r>
            <a:r>
              <a:rPr lang="ru-RU" dirty="0"/>
              <a:t>нарушении функции почек клиренс метаболитов не изменяется.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38132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https://www.rlsnet.ru/mnn_index_id_2675.htm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89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Побочные действия.</a:t>
            </a:r>
          </a:p>
          <a:p>
            <a:pPr marL="0" indent="0">
              <a:buNone/>
            </a:pPr>
            <a:r>
              <a:rPr lang="ru-RU" dirty="0"/>
              <a:t>Со стороны нервной системы и органов чувств: головная боль, головокружение, менингеальные симптомы.</a:t>
            </a:r>
          </a:p>
          <a:p>
            <a:pPr marL="0" indent="0">
              <a:buNone/>
            </a:pPr>
            <a:r>
              <a:rPr lang="ru-RU" dirty="0"/>
              <a:t>Со стороны органов ЖКТ: боль в области живота, тошнота, рвота, повышение активности АЛТ, ACT, ЩФ.</a:t>
            </a:r>
          </a:p>
          <a:p>
            <a:pPr marL="0" indent="0">
              <a:buNone/>
            </a:pPr>
            <a:r>
              <a:rPr lang="ru-RU" dirty="0"/>
              <a:t>Аллергические реакции: кожная сыпь, зуд.</a:t>
            </a:r>
          </a:p>
          <a:p>
            <a:pPr marL="0" indent="0">
              <a:buNone/>
            </a:pPr>
            <a:r>
              <a:rPr lang="ru-RU" dirty="0"/>
              <a:t>Прочие: лейкопения, </a:t>
            </a:r>
            <a:r>
              <a:rPr lang="ru-RU" dirty="0" err="1"/>
              <a:t>гранулоцитопения</a:t>
            </a:r>
            <a:r>
              <a:rPr lang="ru-RU" dirty="0"/>
              <a:t>, </a:t>
            </a:r>
            <a:r>
              <a:rPr lang="ru-RU" dirty="0" err="1"/>
              <a:t>агранулоцитоз</a:t>
            </a:r>
            <a:r>
              <a:rPr lang="ru-RU" dirty="0"/>
              <a:t>, тромбоцитопения, </a:t>
            </a:r>
            <a:r>
              <a:rPr lang="ru-RU" dirty="0" err="1"/>
              <a:t>панцитопения</a:t>
            </a:r>
            <a:r>
              <a:rPr lang="ru-RU" dirty="0"/>
              <a:t>, повышение температуры тела, повышение АД, нарушение функции почек, острая почечная недостаточность, </a:t>
            </a:r>
            <a:r>
              <a:rPr lang="ru-RU" dirty="0" err="1" smtClean="0"/>
              <a:t>алопеция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Способ </a:t>
            </a:r>
            <a:r>
              <a:rPr lang="ru-RU" b="1" dirty="0"/>
              <a:t>применения и дозы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Внутрь.</a:t>
            </a:r>
          </a:p>
          <a:p>
            <a:pPr marL="0" indent="0">
              <a:buNone/>
            </a:pPr>
            <a:r>
              <a:rPr lang="ru-RU" dirty="0"/>
              <a:t>Дозу устанавливают индивидуально, в зависимости от вида гельминта и массы тела больного;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5382166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Rp</a:t>
            </a:r>
            <a:r>
              <a:rPr lang="en-US" dirty="0" smtClean="0"/>
              <a:t>.: </a:t>
            </a:r>
            <a:r>
              <a:rPr lang="en-US" dirty="0" err="1" smtClean="0"/>
              <a:t>Susp</a:t>
            </a:r>
            <a:r>
              <a:rPr lang="en-US" dirty="0" smtClean="0"/>
              <a:t>. </a:t>
            </a:r>
            <a:r>
              <a:rPr lang="en-US" dirty="0" err="1" smtClean="0"/>
              <a:t>Albendazoli</a:t>
            </a:r>
            <a:r>
              <a:rPr lang="en-US" dirty="0" smtClean="0"/>
              <a:t> 2% – 20 ml</a:t>
            </a:r>
          </a:p>
          <a:p>
            <a:r>
              <a:rPr lang="en-US" dirty="0" smtClean="0"/>
              <a:t>        D.S. </a:t>
            </a:r>
            <a:r>
              <a:rPr lang="ru-RU" dirty="0" smtClean="0"/>
              <a:t>Внутрь 20 мл однократно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37321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Rp</a:t>
            </a:r>
            <a:r>
              <a:rPr lang="ru-RU" dirty="0" smtClean="0"/>
              <a:t>.: </a:t>
            </a:r>
            <a:r>
              <a:rPr lang="ru-RU" dirty="0" err="1" smtClean="0"/>
              <a:t>Tabl</a:t>
            </a:r>
            <a:r>
              <a:rPr lang="ru-RU" dirty="0" smtClean="0"/>
              <a:t>. </a:t>
            </a:r>
            <a:r>
              <a:rPr lang="ru-RU" dirty="0" err="1" smtClean="0"/>
              <a:t>Albendazoli</a:t>
            </a:r>
            <a:r>
              <a:rPr lang="ru-RU" dirty="0" smtClean="0"/>
              <a:t> 0,4</a:t>
            </a:r>
          </a:p>
          <a:p>
            <a:r>
              <a:rPr lang="ru-RU" dirty="0" smtClean="0"/>
              <a:t>        D.S. Внутрь, предварительно разжевав, </a:t>
            </a:r>
          </a:p>
          <a:p>
            <a:r>
              <a:rPr lang="ru-RU" dirty="0" smtClean="0"/>
              <a:t>               1 таблетку однократно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9238" y="64886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https://www.rlsnet.ru/mnn_index_id_2675.htm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29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8690211"/>
              </p:ext>
            </p:extLst>
          </p:nvPr>
        </p:nvGraphicFramePr>
        <p:xfrm>
          <a:off x="-2" y="692698"/>
          <a:ext cx="9144000" cy="5976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07125">
                <a:tc>
                  <a:txBody>
                    <a:bodyPr/>
                    <a:lstStyle/>
                    <a:p>
                      <a:r>
                        <a:rPr lang="ru-RU" dirty="0" smtClean="0"/>
                        <a:t>Эффекты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Пирантел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Альбендазол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Левамизол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Мебендазол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Пиперазин</a:t>
                      </a:r>
                      <a:endParaRPr lang="ru-RU" dirty="0"/>
                    </a:p>
                  </a:txBody>
                  <a:tcPr/>
                </a:tc>
              </a:tr>
              <a:tr h="707125">
                <a:tc>
                  <a:txBody>
                    <a:bodyPr/>
                    <a:lstStyle/>
                    <a:p>
                      <a:r>
                        <a:rPr lang="ru-RU" dirty="0" smtClean="0"/>
                        <a:t>Диспепсия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707125">
                <a:tc>
                  <a:txBody>
                    <a:bodyPr/>
                    <a:lstStyle/>
                    <a:p>
                      <a:r>
                        <a:rPr lang="ru-RU" dirty="0" smtClean="0"/>
                        <a:t>Аллергия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0518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Головная</a:t>
                      </a:r>
                      <a:r>
                        <a:rPr lang="ru-RU" baseline="0" dirty="0" smtClean="0"/>
                        <a:t> боль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707125">
                <a:tc>
                  <a:txBody>
                    <a:bodyPr/>
                    <a:lstStyle/>
                    <a:p>
                      <a:r>
                        <a:rPr lang="ru-RU" dirty="0" smtClean="0"/>
                        <a:t>Бессонница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7125">
                <a:tc>
                  <a:txBody>
                    <a:bodyPr/>
                    <a:lstStyle/>
                    <a:p>
                      <a:r>
                        <a:rPr lang="ru-RU" dirty="0" smtClean="0"/>
                        <a:t>Диарея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0518">
                <a:tc>
                  <a:txBody>
                    <a:bodyPr/>
                    <a:lstStyle/>
                    <a:p>
                      <a:r>
                        <a:rPr lang="ru-RU" dirty="0" smtClean="0"/>
                        <a:t>Иммунодефицит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166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Побочные действия противоглистных препаратов(проявляются редко)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509956"/>
            <a:ext cx="5937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00436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http://niidi.ru/dotAsset/7776967b-05f3-4064-a999-f7cfa64e553b.pdf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81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2762244"/>
              </p:ext>
            </p:extLst>
          </p:nvPr>
        </p:nvGraphicFramePr>
        <p:xfrm>
          <a:off x="107504" y="2132856"/>
          <a:ext cx="8928990" cy="232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5"/>
                <a:gridCol w="1488165"/>
                <a:gridCol w="1488165"/>
                <a:gridCol w="1488165"/>
                <a:gridCol w="1488165"/>
                <a:gridCol w="1488165"/>
              </a:tblGrid>
              <a:tr h="192021">
                <a:tc>
                  <a:txBody>
                    <a:bodyPr/>
                    <a:lstStyle/>
                    <a:p>
                      <a:r>
                        <a:rPr lang="ru-RU" dirty="0" smtClean="0"/>
                        <a:t>Инвазия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Альбендазол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Мебендазол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Левамизол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Пирантел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Пиперазин</a:t>
                      </a:r>
                      <a:endParaRPr lang="ru-RU" dirty="0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ru-RU" dirty="0" smtClean="0"/>
                        <a:t>Аскаридоз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</a:t>
                      </a:r>
                      <a:endParaRPr lang="ru-RU" dirty="0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ru-RU" dirty="0" smtClean="0"/>
                        <a:t>Энтеробиоз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605" y="104783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Эффективность препаратов</a:t>
            </a: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37312"/>
            <a:ext cx="5937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5590981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https://cyberleninka.ru/article/n/gelmintozy-u-detey/viewer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02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dirty="0" smtClean="0"/>
              <a:t>Гельминтозы у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/>
          <a:lstStyle/>
          <a:p>
            <a:r>
              <a:rPr lang="ru-RU" dirty="0"/>
              <a:t>Чаще всего от гельминтов страдают дети из-за неосторожности при обращении с грязными продуктами питания, игрушками и т.д.</a:t>
            </a:r>
          </a:p>
        </p:txBody>
      </p:sp>
      <p:sp>
        <p:nvSpPr>
          <p:cNvPr id="4" name="Крест 3"/>
          <p:cNvSpPr/>
          <p:nvPr/>
        </p:nvSpPr>
        <p:spPr>
          <a:xfrm>
            <a:off x="0" y="1124744"/>
            <a:ext cx="611560" cy="64807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65292"/>
            <a:ext cx="3447709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357301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Лечение </a:t>
            </a:r>
            <a:r>
              <a:rPr lang="ru-RU" dirty="0"/>
              <a:t>гельминтозов следует проводить в 3 этапа.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5015" y="6058549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https://cyberleninka.ru/article/n/gelmintozy-u-detey/viewer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256529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83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257" y="3789038"/>
            <a:ext cx="2971808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1-й этап</a:t>
            </a:r>
            <a:r>
              <a:rPr lang="ru-RU" dirty="0"/>
              <a:t>: за 3–5 дней до назначения антигельминтного препарата проводится курс лечения антигистаминными средствами и </a:t>
            </a:r>
            <a:r>
              <a:rPr lang="ru-RU" dirty="0" err="1"/>
              <a:t>энтеросорбентами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91683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2-й этап</a:t>
            </a:r>
            <a:r>
              <a:rPr lang="ru-RU" dirty="0"/>
              <a:t>: </a:t>
            </a:r>
            <a:r>
              <a:rPr lang="ru-RU" dirty="0" smtClean="0"/>
              <a:t>На </a:t>
            </a:r>
            <a:r>
              <a:rPr lang="ru-RU" dirty="0"/>
              <a:t>фоне приема </a:t>
            </a:r>
            <a:r>
              <a:rPr lang="ru-RU" dirty="0" smtClean="0"/>
              <a:t>антигельминтного препарата </a:t>
            </a:r>
            <a:r>
              <a:rPr lang="ru-RU" dirty="0"/>
              <a:t>продолжается лечение антигистаминными средствами и </a:t>
            </a:r>
            <a:r>
              <a:rPr lang="ru-RU" dirty="0" err="1"/>
              <a:t>энтеросорбентами</a:t>
            </a:r>
            <a:r>
              <a:rPr lang="ru-RU" dirty="0"/>
              <a:t>. При энтеробиозе в 1-й день дается полная </a:t>
            </a:r>
            <a:r>
              <a:rPr lang="ru-RU" dirty="0" smtClean="0"/>
              <a:t>доза препарата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14908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3-й </a:t>
            </a:r>
            <a:r>
              <a:rPr lang="ru-RU" b="1" dirty="0">
                <a:solidFill>
                  <a:srgbClr val="FF0000"/>
                </a:solidFill>
              </a:rPr>
              <a:t>этап: </a:t>
            </a:r>
            <a:r>
              <a:rPr lang="ru-RU" dirty="0"/>
              <a:t>в течение 5 дней после завершения лечения </a:t>
            </a:r>
            <a:r>
              <a:rPr lang="ru-RU" dirty="0" smtClean="0"/>
              <a:t>продолжается </a:t>
            </a:r>
            <a:r>
              <a:rPr lang="ru-RU" dirty="0"/>
              <a:t>прием антигистаминных средств и </a:t>
            </a:r>
            <a:r>
              <a:rPr lang="ru-RU" dirty="0" err="1"/>
              <a:t>энтеросорбентов</a:t>
            </a:r>
            <a:r>
              <a:rPr lang="ru-RU" dirty="0"/>
              <a:t>, добавляются </a:t>
            </a:r>
            <a:r>
              <a:rPr lang="ru-RU" dirty="0" smtClean="0"/>
              <a:t>к схеме </a:t>
            </a:r>
            <a:r>
              <a:rPr lang="ru-RU" dirty="0"/>
              <a:t>лечения </a:t>
            </a:r>
            <a:r>
              <a:rPr lang="ru-RU" dirty="0" err="1"/>
              <a:t>пробиотики</a:t>
            </a:r>
            <a:r>
              <a:rPr lang="ru-RU" dirty="0"/>
              <a:t>, которые назначаются </a:t>
            </a:r>
            <a:r>
              <a:rPr lang="ru-RU" dirty="0" smtClean="0"/>
              <a:t>на протяжении </a:t>
            </a:r>
            <a:r>
              <a:rPr lang="ru-RU" dirty="0"/>
              <a:t>2–3 недель.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" y="1781360"/>
            <a:ext cx="1907704" cy="143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7211" y="6381328"/>
            <a:ext cx="692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https://cyberleninka.ru/article/n/gelmintozy-u-detey/viewer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6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603448"/>
            <a:ext cx="8229600" cy="1600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Необходимо помнить, что терапия гельминтозов</a:t>
            </a:r>
          </a:p>
          <a:p>
            <a:pPr marL="0" indent="0">
              <a:buNone/>
            </a:pPr>
            <a:r>
              <a:rPr lang="ru-RU" dirty="0"/>
              <a:t>должна быть направлена не только на уничтожение</a:t>
            </a:r>
          </a:p>
          <a:p>
            <a:pPr marL="0" indent="0">
              <a:buNone/>
            </a:pPr>
            <a:r>
              <a:rPr lang="ru-RU" dirty="0"/>
              <a:t>возбудителя болезни, но и на ликвидацию последствий его жизнедеятельности в организме </a:t>
            </a:r>
            <a:r>
              <a:rPr lang="ru-RU" dirty="0" smtClean="0"/>
              <a:t>ребенка(</a:t>
            </a:r>
            <a:r>
              <a:rPr lang="ru-RU" dirty="0" err="1" smtClean="0"/>
              <a:t>эндотоксикоз</a:t>
            </a:r>
            <a:r>
              <a:rPr lang="ru-RU" dirty="0" smtClean="0"/>
              <a:t> , </a:t>
            </a:r>
            <a:r>
              <a:rPr lang="ru-RU" dirty="0" err="1" smtClean="0"/>
              <a:t>аллергизация</a:t>
            </a:r>
            <a:r>
              <a:rPr lang="ru-RU" dirty="0" smtClean="0"/>
              <a:t> , </a:t>
            </a:r>
            <a:r>
              <a:rPr lang="ru-RU" dirty="0"/>
              <a:t>анемия и тому подобное), возможные проявления токсикоза, </a:t>
            </a:r>
            <a:r>
              <a:rPr lang="ru-RU" dirty="0" smtClean="0"/>
              <a:t>аллергии в </a:t>
            </a:r>
            <a:r>
              <a:rPr lang="ru-RU" dirty="0"/>
              <a:t>результате массовой гибели гельминтов на </a:t>
            </a:r>
            <a:r>
              <a:rPr lang="ru-RU" dirty="0" smtClean="0"/>
              <a:t>фоне применения </a:t>
            </a:r>
            <a:r>
              <a:rPr lang="ru-RU" dirty="0"/>
              <a:t>антигельминтного средства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6591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45333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https://cyberleninka.ru/article/n/gelmintozy-u-detey/viewer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1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Согласно данным литературы, у населения встречаются преимущественно два типа гельминтов, насчитывающих в общей сложности 150 видов. Они являются причиной свыше 20 серьезных  заболеваний в различных органах и тканях. Наибольшее количество </a:t>
            </a:r>
            <a:r>
              <a:rPr lang="ru-RU" dirty="0" smtClean="0"/>
              <a:t>вызывают собственно </a:t>
            </a:r>
            <a:r>
              <a:rPr lang="ru-RU" dirty="0"/>
              <a:t>круглые черви (</a:t>
            </a:r>
            <a:r>
              <a:rPr lang="ru-RU" dirty="0" err="1"/>
              <a:t>нематодозы</a:t>
            </a:r>
            <a:r>
              <a:rPr lang="ru-RU" dirty="0"/>
              <a:t>). В структуре гельминтозов ведущее место занимают энтеробиоз (91%) и аскаридоз (8 %)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623731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https://science-education.ru/ru/article/view?id=20335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03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600200"/>
          </a:xfrm>
        </p:spPr>
        <p:txBody>
          <a:bodyPr/>
          <a:lstStyle/>
          <a:p>
            <a:pPr algn="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9869"/>
            <a:ext cx="8057517" cy="437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38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r>
              <a:rPr lang="ru-RU" u="sng" dirty="0" smtClean="0"/>
              <a:t>По локализации действии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Средства, применяемые при лечении кишечных гельминтозов (при таких заболеваниях, как аскаридоз, энтеробиоз, трихоцефалез и </a:t>
            </a:r>
            <a:r>
              <a:rPr lang="ru-RU" dirty="0" err="1" smtClean="0"/>
              <a:t>др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Мебендазол</a:t>
            </a:r>
            <a:r>
              <a:rPr lang="ru-RU" dirty="0" smtClean="0"/>
              <a:t>, </a:t>
            </a:r>
            <a:r>
              <a:rPr lang="ru-RU" dirty="0" err="1" smtClean="0"/>
              <a:t>пирантел</a:t>
            </a:r>
            <a:r>
              <a:rPr lang="ru-RU" dirty="0" smtClean="0"/>
              <a:t>, </a:t>
            </a:r>
            <a:r>
              <a:rPr lang="ru-RU" dirty="0" err="1" smtClean="0"/>
              <a:t>альбендазол</a:t>
            </a:r>
            <a:r>
              <a:rPr lang="ru-RU" dirty="0" smtClean="0"/>
              <a:t>, </a:t>
            </a:r>
            <a:r>
              <a:rPr lang="ru-RU" dirty="0" err="1" smtClean="0"/>
              <a:t>пиперазин</a:t>
            </a:r>
            <a:r>
              <a:rPr lang="ru-RU" dirty="0" smtClean="0"/>
              <a:t> и др.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,применяемые при лечении внекишечных гельминтозов( филяриатоз, </a:t>
            </a:r>
            <a:r>
              <a:rPr lang="ru-RU" dirty="0" err="1" smtClean="0"/>
              <a:t>шистосомоз</a:t>
            </a:r>
            <a:r>
              <a:rPr lang="ru-RU" dirty="0" smtClean="0"/>
              <a:t>, описторхоз, цистицеркоз)</a:t>
            </a:r>
          </a:p>
          <a:p>
            <a:r>
              <a:rPr lang="ru-RU" dirty="0" err="1" smtClean="0"/>
              <a:t>Ивермектин</a:t>
            </a:r>
            <a:r>
              <a:rPr lang="ru-RU" dirty="0" smtClean="0"/>
              <a:t>, </a:t>
            </a:r>
            <a:r>
              <a:rPr lang="ru-RU" dirty="0" err="1" smtClean="0"/>
              <a:t>дитразин</a:t>
            </a:r>
            <a:r>
              <a:rPr lang="ru-RU" dirty="0"/>
              <a:t>, </a:t>
            </a:r>
            <a:r>
              <a:rPr lang="ru-RU" dirty="0" err="1" smtClean="0"/>
              <a:t>мебендазол</a:t>
            </a:r>
            <a:r>
              <a:rPr lang="ru-RU" dirty="0" smtClean="0"/>
              <a:t> и др.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2384" y="65328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Харкевич</a:t>
            </a:r>
            <a:r>
              <a:rPr lang="ru-RU" dirty="0" smtClean="0"/>
              <a:t> Д.А. - Фармакология (10-е изд.),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13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504056"/>
            <a:ext cx="8568952" cy="1008112"/>
          </a:xfrm>
        </p:spPr>
        <p:txBody>
          <a:bodyPr/>
          <a:lstStyle/>
          <a:p>
            <a:r>
              <a:rPr lang="ru-RU" sz="1800" dirty="0" smtClean="0"/>
              <a:t>Основные препараты, применяемые при внекишечных </a:t>
            </a:r>
            <a:r>
              <a:rPr lang="ru-RU" sz="1800" dirty="0"/>
              <a:t>г</a:t>
            </a:r>
            <a:r>
              <a:rPr lang="ru-RU" sz="1800" dirty="0" smtClean="0"/>
              <a:t>ельминтозах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237312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737" y="648866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Харкевич</a:t>
            </a:r>
            <a:r>
              <a:rPr lang="ru-RU" dirty="0" smtClean="0"/>
              <a:t> Д.А. - Фармакология (10-е изд.),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96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891480"/>
            <a:ext cx="8229600" cy="1600200"/>
          </a:xfrm>
        </p:spPr>
        <p:txBody>
          <a:bodyPr/>
          <a:lstStyle/>
          <a:p>
            <a:r>
              <a:rPr lang="ru-RU" sz="2000" dirty="0" smtClean="0"/>
              <a:t>Основные препараты, применяемые при кишечных гельминтозах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620688"/>
            <a:ext cx="5328592" cy="625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525344"/>
            <a:ext cx="684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Харкевич</a:t>
            </a:r>
            <a:r>
              <a:rPr lang="ru-RU" dirty="0" smtClean="0"/>
              <a:t> Д.А. - Фармакология (10-е изд.),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37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>
            <a:normAutofit/>
          </a:bodyPr>
          <a:lstStyle/>
          <a:p>
            <a:r>
              <a:rPr lang="ru-RU" u="sng" dirty="0"/>
              <a:t> По механизму действия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Препараты, нарушающие функцию нервно - мышечной системы у круглых червей -</a:t>
            </a:r>
            <a:r>
              <a:rPr lang="ru-RU" dirty="0" err="1"/>
              <a:t>пирантела</a:t>
            </a:r>
            <a:r>
              <a:rPr lang="ru-RU" dirty="0"/>
              <a:t> </a:t>
            </a:r>
            <a:r>
              <a:rPr lang="ru-RU" dirty="0" err="1"/>
              <a:t>памоат</a:t>
            </a:r>
            <a:r>
              <a:rPr lang="ru-RU" dirty="0"/>
              <a:t>, </a:t>
            </a:r>
            <a:r>
              <a:rPr lang="ru-RU" dirty="0" err="1"/>
              <a:t>пиперазин</a:t>
            </a:r>
            <a:r>
              <a:rPr lang="ru-RU" dirty="0"/>
              <a:t> и его соли, </a:t>
            </a:r>
            <a:r>
              <a:rPr lang="ru-RU" dirty="0" err="1"/>
              <a:t>дитразин</a:t>
            </a:r>
            <a:r>
              <a:rPr lang="ru-RU" dirty="0"/>
              <a:t>, </a:t>
            </a:r>
            <a:r>
              <a:rPr lang="ru-RU" dirty="0" err="1"/>
              <a:t>левамизол</a:t>
            </a:r>
            <a:r>
              <a:rPr lang="ru-RU" dirty="0"/>
              <a:t>, </a:t>
            </a:r>
            <a:r>
              <a:rPr lang="ru-RU" dirty="0" err="1"/>
              <a:t>нафтамон</a:t>
            </a:r>
            <a:r>
              <a:rPr lang="ru-RU" dirty="0"/>
              <a:t>, </a:t>
            </a:r>
            <a:r>
              <a:rPr lang="ru-RU" dirty="0" err="1" smtClean="0"/>
              <a:t>дифезил</a:t>
            </a:r>
            <a:r>
              <a:rPr lang="ru-RU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Препараты</a:t>
            </a:r>
            <a:r>
              <a:rPr lang="ru-RU" dirty="0"/>
              <a:t>, парализующие нервно - мышечную систему преимущественно у плоских червей и разрушающие их покровные ткани — </a:t>
            </a:r>
            <a:r>
              <a:rPr lang="ru-RU" dirty="0" err="1"/>
              <a:t>фенасал</a:t>
            </a:r>
            <a:r>
              <a:rPr lang="ru-RU" dirty="0"/>
              <a:t>, </a:t>
            </a:r>
            <a:r>
              <a:rPr lang="ru-RU" dirty="0" err="1"/>
              <a:t>празиквантел</a:t>
            </a:r>
            <a:r>
              <a:rPr lang="ru-RU" dirty="0"/>
              <a:t>; </a:t>
            </a:r>
            <a:r>
              <a:rPr lang="ru-RU" dirty="0" err="1" smtClean="0"/>
              <a:t>битионол</a:t>
            </a:r>
            <a:r>
              <a:rPr lang="ru-RU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Препараты</a:t>
            </a:r>
            <a:r>
              <a:rPr lang="ru-RU" dirty="0"/>
              <a:t>, действующие преимущественно на энергетические процессы гельминтов - </a:t>
            </a:r>
            <a:r>
              <a:rPr lang="ru-RU" dirty="0" err="1"/>
              <a:t>аминоакрихин</a:t>
            </a:r>
            <a:r>
              <a:rPr lang="ru-RU" dirty="0"/>
              <a:t>, </a:t>
            </a:r>
            <a:r>
              <a:rPr lang="ru-RU" dirty="0" err="1"/>
              <a:t>пирвиния</a:t>
            </a:r>
            <a:r>
              <a:rPr lang="ru-RU" dirty="0"/>
              <a:t> </a:t>
            </a:r>
            <a:r>
              <a:rPr lang="ru-RU" dirty="0" err="1"/>
              <a:t>памоат</a:t>
            </a:r>
            <a:r>
              <a:rPr lang="ru-RU" dirty="0"/>
              <a:t>, </a:t>
            </a:r>
            <a:r>
              <a:rPr lang="ru-RU" dirty="0" err="1"/>
              <a:t>левамизол</a:t>
            </a:r>
            <a:r>
              <a:rPr lang="ru-RU" dirty="0"/>
              <a:t>, </a:t>
            </a:r>
            <a:r>
              <a:rPr lang="ru-RU" dirty="0" err="1"/>
              <a:t>мебендазол</a:t>
            </a:r>
            <a:r>
              <a:rPr lang="ru-RU" dirty="0"/>
              <a:t>, </a:t>
            </a:r>
            <a:r>
              <a:rPr lang="ru-RU" dirty="0" err="1"/>
              <a:t>альбендазол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2893" y="635747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Харкевич</a:t>
            </a:r>
            <a:r>
              <a:rPr lang="ru-RU" dirty="0" smtClean="0"/>
              <a:t> Д.А. - Фармакология (10-е изд.),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44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01" y="1700808"/>
            <a:ext cx="452051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Возбудитель аскаридоза </a:t>
            </a:r>
            <a:r>
              <a:rPr lang="ru-RU" dirty="0" smtClean="0"/>
              <a:t>–</a:t>
            </a:r>
            <a:r>
              <a:rPr lang="ru-RU" dirty="0" err="1" smtClean="0"/>
              <a:t>Ascaris</a:t>
            </a:r>
            <a:r>
              <a:rPr lang="ru-RU" dirty="0" smtClean="0"/>
              <a:t> </a:t>
            </a:r>
            <a:r>
              <a:rPr lang="ru-RU" dirty="0" err="1"/>
              <a:t>lumbricoides</a:t>
            </a:r>
            <a:r>
              <a:rPr lang="ru-RU" dirty="0"/>
              <a:t> относится к </a:t>
            </a:r>
            <a:r>
              <a:rPr lang="ru-RU" dirty="0" smtClean="0"/>
              <a:t>семейству </a:t>
            </a:r>
            <a:r>
              <a:rPr lang="ru-RU" dirty="0" err="1" smtClean="0"/>
              <a:t>Ascaridae</a:t>
            </a:r>
            <a:r>
              <a:rPr lang="ru-RU" dirty="0" smtClean="0"/>
              <a:t> </a:t>
            </a:r>
            <a:r>
              <a:rPr lang="ru-RU" dirty="0" err="1"/>
              <a:t>Baird</a:t>
            </a:r>
            <a:r>
              <a:rPr lang="ru-RU" dirty="0"/>
              <a:t>, существует в двух разных популяциях: </a:t>
            </a:r>
            <a:r>
              <a:rPr lang="ru-RU" dirty="0" err="1" smtClean="0"/>
              <a:t>личинки,взрослые</a:t>
            </a:r>
            <a:r>
              <a:rPr lang="ru-RU" dirty="0" smtClean="0"/>
              <a:t> </a:t>
            </a:r>
            <a:r>
              <a:rPr lang="ru-RU" dirty="0"/>
              <a:t>особи, паразитирующие в человеке, и яйца, находящиеся во внешней среде. 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Аскаридоз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6211669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https://cyberleninka.ru/article/n/sovremennye-vzglyady-na-patogenez-askaridoza/viewer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5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9610" cy="48403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20072" y="1772816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аскариды влияют на организм человека такими основными факторами, как</a:t>
            </a:r>
          </a:p>
          <a:p>
            <a:r>
              <a:rPr lang="ru-RU" dirty="0"/>
              <a:t>механическое влияние на стенки </a:t>
            </a:r>
            <a:r>
              <a:rPr lang="ru-RU" dirty="0" smtClean="0"/>
              <a:t>кишечника</a:t>
            </a:r>
            <a:endParaRPr lang="ru-RU" dirty="0"/>
          </a:p>
          <a:p>
            <a:r>
              <a:rPr lang="ru-RU" dirty="0"/>
              <a:t>выделение токсических </a:t>
            </a:r>
            <a:r>
              <a:rPr lang="ru-RU" dirty="0" smtClean="0"/>
              <a:t>продуктов</a:t>
            </a:r>
          </a:p>
          <a:p>
            <a:r>
              <a:rPr lang="ru-RU" dirty="0" smtClean="0"/>
              <a:t>угнетение иммуногенеза </a:t>
            </a:r>
            <a:endParaRPr lang="ru-RU" dirty="0"/>
          </a:p>
          <a:p>
            <a:r>
              <a:rPr lang="ru-RU" dirty="0" smtClean="0"/>
              <a:t>изменение </a:t>
            </a:r>
            <a:r>
              <a:rPr lang="ru-RU" dirty="0"/>
              <a:t>состава </a:t>
            </a:r>
            <a:r>
              <a:rPr lang="ru-RU" dirty="0" smtClean="0"/>
              <a:t>кишечной микробной </a:t>
            </a:r>
            <a:r>
              <a:rPr lang="ru-RU" dirty="0"/>
              <a:t>флоры с развитием </a:t>
            </a:r>
            <a:r>
              <a:rPr lang="ru-RU" dirty="0" smtClean="0"/>
              <a:t>дисбактериоза кишечника</a:t>
            </a:r>
            <a:r>
              <a:rPr lang="ru-RU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4035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Жизненный цикл аскариды человеческой.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23731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https://cyberleninka.ru/article/n/sovremennye-vzglyady-na-patogenez-askaridoza/viewer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25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2019</Words>
  <Application>Microsoft Office PowerPoint</Application>
  <PresentationFormat>Экран (4:3)</PresentationFormat>
  <Paragraphs>195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Исполнительная</vt:lpstr>
      <vt:lpstr>Противопаразитарные средства. Лечение аскаридоза и энтеробиоза</vt:lpstr>
      <vt:lpstr>Актуальность</vt:lpstr>
      <vt:lpstr>Слайд 3</vt:lpstr>
      <vt:lpstr>Классификация</vt:lpstr>
      <vt:lpstr>Основные препараты, применяемые при внекишечных гельминтозах</vt:lpstr>
      <vt:lpstr>Основные препараты, применяемые при кишечных гельминтозах</vt:lpstr>
      <vt:lpstr>Слайд 7</vt:lpstr>
      <vt:lpstr>Аскаридоз</vt:lpstr>
      <vt:lpstr>Слайд 9</vt:lpstr>
      <vt:lpstr>Энтеробиоз</vt:lpstr>
      <vt:lpstr>Слайд 11</vt:lpstr>
      <vt:lpstr>Основные препараты для лечения аскаридоза и энтеробиоза</vt:lpstr>
      <vt:lpstr>Слайд 13</vt:lpstr>
      <vt:lpstr>Мебендазол</vt:lpstr>
      <vt:lpstr>Слайд 15</vt:lpstr>
      <vt:lpstr>Пиперазина адипинат</vt:lpstr>
      <vt:lpstr>Слайд 17</vt:lpstr>
      <vt:lpstr>Пирантела памоат </vt:lpstr>
      <vt:lpstr>Слайд 19</vt:lpstr>
      <vt:lpstr>Левамизол(ДЕКАРИС)</vt:lpstr>
      <vt:lpstr>Слайд 21</vt:lpstr>
      <vt:lpstr>Слайд 22</vt:lpstr>
      <vt:lpstr>АЛБЕНДАЗОЛ (НЕМОЗОЛ)</vt:lpstr>
      <vt:lpstr>Слайд 24</vt:lpstr>
      <vt:lpstr>Слайд 25</vt:lpstr>
      <vt:lpstr>Слайд 26</vt:lpstr>
      <vt:lpstr>Гельминтозы у детей</vt:lpstr>
      <vt:lpstr>Слайд 28</vt:lpstr>
      <vt:lpstr>!!!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Противопаразитарные средства. Лечение аскаридоза и энтеробиоза</dc:title>
  <dc:creator>Rubin</dc:creator>
  <cp:lastModifiedBy>Марк</cp:lastModifiedBy>
  <cp:revision>33</cp:revision>
  <dcterms:created xsi:type="dcterms:W3CDTF">2020-04-28T10:55:09Z</dcterms:created>
  <dcterms:modified xsi:type="dcterms:W3CDTF">2020-05-01T04:10:28Z</dcterms:modified>
</cp:coreProperties>
</file>