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26"/>
  </p:notesMasterIdLst>
  <p:sldIdLst>
    <p:sldId id="256" r:id="rId2"/>
    <p:sldId id="275" r:id="rId3"/>
    <p:sldId id="362" r:id="rId4"/>
    <p:sldId id="365" r:id="rId5"/>
    <p:sldId id="363" r:id="rId6"/>
    <p:sldId id="385" r:id="rId7"/>
    <p:sldId id="297" r:id="rId8"/>
    <p:sldId id="257" r:id="rId9"/>
    <p:sldId id="338" r:id="rId10"/>
    <p:sldId id="277" r:id="rId11"/>
    <p:sldId id="305" r:id="rId12"/>
    <p:sldId id="262" r:id="rId13"/>
    <p:sldId id="263" r:id="rId14"/>
    <p:sldId id="349" r:id="rId15"/>
    <p:sldId id="317" r:id="rId16"/>
    <p:sldId id="350" r:id="rId17"/>
    <p:sldId id="302" r:id="rId18"/>
    <p:sldId id="310" r:id="rId19"/>
    <p:sldId id="281" r:id="rId20"/>
    <p:sldId id="359" r:id="rId21"/>
    <p:sldId id="343" r:id="rId22"/>
    <p:sldId id="364" r:id="rId23"/>
    <p:sldId id="384" r:id="rId24"/>
    <p:sldId id="27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5" autoAdjust="0"/>
    <p:restoredTop sz="90860" autoAdjust="0"/>
  </p:normalViewPr>
  <p:slideViewPr>
    <p:cSldViewPr>
      <p:cViewPr varScale="1">
        <p:scale>
          <a:sx n="66" d="100"/>
          <a:sy n="66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A069B9-5221-4097-B33F-C2D1F79C372B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F1E62-8AC8-469C-8D0D-024AE9CADA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176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5F1E62-8AC8-469C-8D0D-024AE9CADA0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FE1F7-2AA2-48DB-8C4B-98B877D67366}" type="datetimeFigureOut">
              <a:rPr lang="ru-RU" smtClean="0"/>
              <a:pPr/>
              <a:t>10.05.2021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D79792-94A6-452D-B485-2AE9D1590C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himija-online.ru/wp-content/uploads/2017/08/%D0%BC%D0%BE%D0%BB%D0%BE%D1%87%D0%BD%D0%B0%D1%8F-%D0%BA%D0%B8%D1%81%D0%BB%D0%BE%D1%82%D0%B0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0"/>
            <a:ext cx="8215370" cy="1143008"/>
          </a:xfrm>
        </p:spPr>
        <p:txBody>
          <a:bodyPr>
            <a:normAutofit/>
          </a:bodyPr>
          <a:lstStyle/>
          <a:p>
            <a:pPr algn="ctr"/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err="1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В.Ф.Войно-Ясенецкого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Министерства </a:t>
            </a:r>
            <a:r>
              <a:rPr lang="ru-RU" sz="1600" b="0" dirty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здравоохранения Российской </a:t>
            </a: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Федерации</a:t>
            </a:r>
            <a:b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ysClr val="windowText" lastClr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b="0" dirty="0">
              <a:solidFill>
                <a:sysClr val="windowText" lastClr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7929618" cy="135732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Гидроксикислоты</a:t>
            </a:r>
            <a:endParaRPr lang="ru-RU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4869160"/>
            <a:ext cx="36376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 Попова О.М.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9953" y="594928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Красноярск 2021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128792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Изомерия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568952" cy="2736304"/>
          </a:xfrm>
        </p:spPr>
        <p:txBody>
          <a:bodyPr>
            <a:normAutofit fontScale="47500" lnSpcReduction="20000"/>
          </a:bodyPr>
          <a:lstStyle/>
          <a:p>
            <a:pPr algn="just"/>
            <a:endParaRPr lang="ru-RU" dirty="0" smtClean="0"/>
          </a:p>
          <a:p>
            <a:pPr algn="just">
              <a:buNone/>
            </a:pPr>
            <a:r>
              <a:rPr lang="ru-RU" sz="5100" dirty="0" smtClean="0"/>
              <a:t>Помимо структурных видов изомерии, в том </a:t>
            </a:r>
            <a:r>
              <a:rPr lang="ru-RU" sz="5100" dirty="0" smtClean="0"/>
              <a:t>числе</a:t>
            </a:r>
            <a:endParaRPr lang="en-US" sz="5100" dirty="0" smtClean="0"/>
          </a:p>
          <a:p>
            <a:pPr algn="just">
              <a:buNone/>
            </a:pPr>
            <a:r>
              <a:rPr lang="ru-RU" sz="5100" dirty="0" smtClean="0"/>
              <a:t>изомерии </a:t>
            </a:r>
            <a:r>
              <a:rPr lang="ru-RU" sz="5100" dirty="0" smtClean="0"/>
              <a:t>положения </a:t>
            </a:r>
            <a:r>
              <a:rPr lang="ru-RU" sz="5100" dirty="0" err="1" smtClean="0"/>
              <a:t>OН-группы</a:t>
            </a:r>
            <a:r>
              <a:rPr lang="ru-RU" sz="5100" dirty="0" smtClean="0"/>
              <a:t> </a:t>
            </a:r>
            <a:r>
              <a:rPr lang="ru-RU" sz="5100" dirty="0" smtClean="0"/>
              <a:t>относительно</a:t>
            </a:r>
            <a:endParaRPr lang="en-US" sz="5100" dirty="0" smtClean="0"/>
          </a:p>
          <a:p>
            <a:pPr algn="just">
              <a:buNone/>
            </a:pPr>
            <a:r>
              <a:rPr lang="ru-RU" sz="5100" dirty="0" smtClean="0"/>
              <a:t>карбоксильной </a:t>
            </a:r>
            <a:r>
              <a:rPr lang="ru-RU" sz="5100" dirty="0" smtClean="0"/>
              <a:t>(иллюстрацией тому служит </a:t>
            </a:r>
            <a:r>
              <a:rPr lang="ru-RU" sz="5100" dirty="0" smtClean="0"/>
              <a:t>существование</a:t>
            </a:r>
            <a:endParaRPr lang="en-US" sz="5100" dirty="0" smtClean="0"/>
          </a:p>
          <a:p>
            <a:pPr algn="just">
              <a:buNone/>
            </a:pPr>
            <a:r>
              <a:rPr lang="en-US" sz="5100" dirty="0" smtClean="0"/>
              <a:t>L</a:t>
            </a:r>
            <a:r>
              <a:rPr lang="ru-RU" sz="5100" dirty="0" smtClean="0"/>
              <a:t>-</a:t>
            </a:r>
            <a:r>
              <a:rPr lang="ru-RU" sz="5100" dirty="0" err="1" smtClean="0"/>
              <a:t>гидроксикислот</a:t>
            </a:r>
            <a:r>
              <a:rPr lang="ru-RU" sz="5100" dirty="0" smtClean="0"/>
              <a:t>, </a:t>
            </a:r>
            <a:r>
              <a:rPr lang="en-US" sz="5100" dirty="0" smtClean="0"/>
              <a:t>B</a:t>
            </a:r>
            <a:r>
              <a:rPr lang="ru-RU" sz="5100" dirty="0" smtClean="0"/>
              <a:t>-</a:t>
            </a:r>
            <a:r>
              <a:rPr lang="ru-RU" sz="5100" dirty="0" err="1" smtClean="0"/>
              <a:t>гидроксикислот</a:t>
            </a:r>
            <a:r>
              <a:rPr lang="ru-RU" sz="5100" dirty="0" smtClean="0"/>
              <a:t> </a:t>
            </a:r>
            <a:r>
              <a:rPr lang="ru-RU" sz="5100" dirty="0" smtClean="0"/>
              <a:t>и т.д.), важной </a:t>
            </a:r>
            <a:r>
              <a:rPr lang="ru-RU" sz="5100" dirty="0" smtClean="0"/>
              <a:t>для</a:t>
            </a:r>
            <a:endParaRPr lang="en-US" sz="5100" dirty="0" smtClean="0"/>
          </a:p>
          <a:p>
            <a:pPr algn="just">
              <a:buNone/>
            </a:pPr>
            <a:r>
              <a:rPr lang="ru-RU" sz="5100" dirty="0" smtClean="0"/>
              <a:t>понимания </a:t>
            </a:r>
            <a:r>
              <a:rPr lang="ru-RU" sz="5100" dirty="0" smtClean="0"/>
              <a:t>строения, свойств и биологической </a:t>
            </a:r>
            <a:r>
              <a:rPr lang="ru-RU" sz="5100" dirty="0" smtClean="0"/>
              <a:t>роли</a:t>
            </a:r>
            <a:endParaRPr lang="en-US" sz="5100" dirty="0" smtClean="0"/>
          </a:p>
          <a:p>
            <a:pPr algn="just">
              <a:buNone/>
            </a:pPr>
            <a:r>
              <a:rPr lang="ru-RU" sz="5100" dirty="0" err="1" smtClean="0"/>
              <a:t>гидроксикислот</a:t>
            </a:r>
            <a:r>
              <a:rPr lang="ru-RU" sz="5100" dirty="0" smtClean="0"/>
              <a:t> </a:t>
            </a:r>
            <a:r>
              <a:rPr lang="ru-RU" sz="5100" dirty="0" smtClean="0"/>
              <a:t>является </a:t>
            </a:r>
            <a:r>
              <a:rPr lang="ru-RU" sz="5100" dirty="0" err="1" smtClean="0"/>
              <a:t>стереоизомерия</a:t>
            </a:r>
            <a:r>
              <a:rPr lang="ru-RU" sz="5100" dirty="0" smtClean="0"/>
              <a:t>.</a:t>
            </a: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668344" y="5373216"/>
            <a:ext cx="115212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0395" t="44961" r="19815" b="28682"/>
          <a:stretch>
            <a:fillRect/>
          </a:stretch>
        </p:blipFill>
        <p:spPr bwMode="auto">
          <a:xfrm>
            <a:off x="1403648" y="3861048"/>
            <a:ext cx="59046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653792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Строение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124744"/>
            <a:ext cx="84249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Гидроксикислоты</a:t>
            </a:r>
            <a:r>
              <a:rPr lang="ru-RU" sz="2400" dirty="0" smtClean="0"/>
              <a:t> проявляют свойства кислот и спиртов. Как кислоты они дают соли, сложные эфиры, амиды и т.д</a:t>
            </a:r>
            <a:r>
              <a:rPr lang="ru-RU" sz="2400" dirty="0" smtClean="0"/>
              <a:t>.</a:t>
            </a:r>
            <a:r>
              <a:rPr lang="ru-RU" sz="2000" dirty="0" smtClean="0"/>
              <a:t> </a:t>
            </a:r>
            <a:r>
              <a:rPr lang="ru-RU" sz="2400" dirty="0" smtClean="0"/>
              <a:t>Как спирты </a:t>
            </a:r>
            <a:r>
              <a:rPr lang="ru-RU" sz="2400" dirty="0" err="1" smtClean="0"/>
              <a:t>гидроксикислоты</a:t>
            </a:r>
            <a:r>
              <a:rPr lang="ru-RU" sz="2400" dirty="0" smtClean="0"/>
              <a:t> образуют алкоголяты, простые эфиры, замещают гидроксил </a:t>
            </a:r>
            <a:r>
              <a:rPr lang="ru-RU" sz="2400" dirty="0" smtClean="0"/>
              <a:t>галогеном.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34558" t="21964" r="29692" b="35401"/>
          <a:stretch>
            <a:fillRect/>
          </a:stretch>
        </p:blipFill>
        <p:spPr bwMode="auto">
          <a:xfrm>
            <a:off x="1907704" y="3284984"/>
            <a:ext cx="5832648" cy="293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Физические свойства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980728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Г</a:t>
            </a:r>
            <a:r>
              <a:rPr lang="ru-RU" sz="2400" dirty="0" err="1" smtClean="0"/>
              <a:t>идроксикислоты</a:t>
            </a:r>
            <a:r>
              <a:rPr lang="ru-RU" sz="2400" dirty="0" smtClean="0"/>
              <a:t> </a:t>
            </a:r>
            <a:r>
              <a:rPr lang="ru-RU" sz="2400" dirty="0" smtClean="0"/>
              <a:t>– бесцветные, вязкие жидкости или кристаллические вещества. Низшие – хорошо растворимы в воде, с увеличением молекулярной массы растворимость уменьшается.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H="1">
            <a:off x="179512" y="1844824"/>
            <a:ext cx="72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/>
          <p:nvPr/>
        </p:nvPicPr>
        <p:blipFill>
          <a:blip r:embed="rId2" cstate="print"/>
          <a:srcRect l="59550" t="59690" r="21994" b="13953"/>
          <a:stretch>
            <a:fillRect/>
          </a:stretch>
        </p:blipFill>
        <p:spPr bwMode="auto">
          <a:xfrm>
            <a:off x="7380312" y="188640"/>
            <a:ext cx="1512168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3" cstate="print"/>
          <a:srcRect l="26127" t="26252" r="23903" b="16537"/>
          <a:stretch>
            <a:fillRect/>
          </a:stretch>
        </p:blipFill>
        <p:spPr bwMode="auto">
          <a:xfrm>
            <a:off x="395536" y="1340768"/>
            <a:ext cx="835292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6273" t="26873" r="22284" b="19380"/>
          <a:stretch>
            <a:fillRect/>
          </a:stretch>
        </p:blipFill>
        <p:spPr bwMode="auto">
          <a:xfrm>
            <a:off x="467544" y="1052736"/>
            <a:ext cx="828092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390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6418" t="28682" r="22284" b="16537"/>
          <a:stretch>
            <a:fillRect/>
          </a:stretch>
        </p:blipFill>
        <p:spPr bwMode="auto">
          <a:xfrm>
            <a:off x="323528" y="980728"/>
            <a:ext cx="8424936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Способы получения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1785926"/>
            <a:ext cx="5078938" cy="1283034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202432" y="1484784"/>
            <a:ext cx="7941568" cy="79208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5828" t="27649" r="21848" b="19121"/>
          <a:stretch>
            <a:fillRect/>
          </a:stretch>
        </p:blipFill>
        <p:spPr bwMode="auto">
          <a:xfrm>
            <a:off x="323528" y="980728"/>
            <a:ext cx="849694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 l="27559" t="27132" r="22127" b="21189"/>
          <a:stretch>
            <a:fillRect/>
          </a:stretch>
        </p:blipFill>
        <p:spPr bwMode="auto">
          <a:xfrm>
            <a:off x="395536" y="1052736"/>
            <a:ext cx="842493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6999" t="27132" r="21703" b="17788"/>
          <a:stretch>
            <a:fillRect/>
          </a:stretch>
        </p:blipFill>
        <p:spPr bwMode="auto">
          <a:xfrm>
            <a:off x="323528" y="1124744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26260" t="27907" r="21868" b="21705"/>
          <a:stretch>
            <a:fillRect/>
          </a:stretch>
        </p:blipFill>
        <p:spPr bwMode="auto">
          <a:xfrm>
            <a:off x="395536" y="908720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План лекции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67808"/>
          </a:xfrm>
        </p:spPr>
        <p:txBody>
          <a:bodyPr>
            <a:normAutofit lnSpcReduction="10000"/>
          </a:bodyPr>
          <a:lstStyle/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Нахождение в природе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Классификация. Определение. Общая формула. 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Номенклатура и изомерия.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Особенности электронного и пространственного строения молекул </a:t>
            </a:r>
            <a:r>
              <a:rPr lang="ru-RU" altLang="ru-RU" dirty="0" err="1" smtClean="0"/>
              <a:t>гидрокси</a:t>
            </a:r>
            <a:r>
              <a:rPr lang="ru-RU" altLang="ru-RU" dirty="0" err="1" smtClean="0"/>
              <a:t>кислот</a:t>
            </a:r>
            <a:r>
              <a:rPr lang="ru-RU" altLang="ru-RU" dirty="0" smtClean="0"/>
              <a:t>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Физические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Способы получения.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Химические свойства.</a:t>
            </a:r>
          </a:p>
          <a:p>
            <a:pPr marL="457200" indent="-457200" algn="just">
              <a:spcBef>
                <a:spcPct val="50000"/>
              </a:spcBef>
              <a:buFontTx/>
              <a:buAutoNum type="arabicPeriod"/>
            </a:pPr>
            <a:r>
              <a:rPr lang="ru-RU" altLang="ru-RU" dirty="0" smtClean="0"/>
              <a:t>Применение.</a:t>
            </a:r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26543" t="27907" r="22159" b="22739"/>
          <a:stretch>
            <a:fillRect/>
          </a:stretch>
        </p:blipFill>
        <p:spPr bwMode="auto">
          <a:xfrm>
            <a:off x="323528" y="1052736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500" dirty="0" smtClean="0">
                <a:solidFill>
                  <a:schemeClr val="bg2">
                    <a:lumMod val="50000"/>
                  </a:schemeClr>
                </a:solidFill>
              </a:rPr>
              <a:t>Химические свойства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2348880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   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6106" t="46253" r="29838" b="16537"/>
          <a:stretch>
            <a:fillRect/>
          </a:stretch>
        </p:blipFill>
        <p:spPr bwMode="auto">
          <a:xfrm>
            <a:off x="179512" y="1340768"/>
            <a:ext cx="871296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42493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 smtClean="0"/>
              <a:t>Яблочная кислота</a:t>
            </a:r>
            <a:r>
              <a:rPr lang="ru-RU" sz="2000" dirty="0" smtClean="0"/>
              <a:t> используется как один из компонентов косметических препаратов. Добавка входит в состав </a:t>
            </a:r>
            <a:r>
              <a:rPr lang="ru-RU" sz="2000" dirty="0" err="1" smtClean="0"/>
              <a:t>антицеллюлитных</a:t>
            </a:r>
            <a:r>
              <a:rPr lang="ru-RU" sz="2000" dirty="0" smtClean="0"/>
              <a:t> средств, лаков для волос, профессиональных </a:t>
            </a:r>
            <a:r>
              <a:rPr lang="ru-RU" sz="2000" dirty="0" err="1" smtClean="0"/>
              <a:t>пилингов</a:t>
            </a:r>
            <a:r>
              <a:rPr lang="ru-RU" sz="2000" dirty="0" smtClean="0"/>
              <a:t>, зубных паст, косметических средств (сывороток, </a:t>
            </a:r>
            <a:r>
              <a:rPr lang="ru-RU" sz="2000" dirty="0" err="1" smtClean="0"/>
              <a:t>тоников</a:t>
            </a:r>
            <a:r>
              <a:rPr lang="ru-RU" sz="2000" dirty="0" smtClean="0"/>
              <a:t>, кремов).</a:t>
            </a:r>
          </a:p>
          <a:p>
            <a:pPr algn="just" fontAlgn="base"/>
            <a:r>
              <a:rPr lang="ru-RU" sz="2000" dirty="0" smtClean="0"/>
              <a:t>В медицине ее используют при производстве слабительных, отхаркивающих средств и лекарств от хрипоты.</a:t>
            </a:r>
          </a:p>
          <a:p>
            <a:pPr algn="just" fontAlgn="base"/>
            <a:r>
              <a:rPr lang="ru-RU" sz="2000" dirty="0" smtClean="0"/>
              <a:t>Яблочная кислота нашла широкое применение в пищевой промышленности в качестве пищевой добавки и регулятора кислотности. Ее используют для улучшения вкуса в твердых и мягких конфетах, варенье, выпечке. А также как добавку в холодный чай, фруктовые ароматизированные напитки. Яблочную кислоту иногда добавляют во фруктово-молочные ароматизированные коктейли для усиления фруктового аромата.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2008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Применение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96752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Гликолевая</a:t>
            </a:r>
            <a:r>
              <a:rPr lang="ru-RU" sz="2400" b="1" dirty="0" smtClean="0"/>
              <a:t> </a:t>
            </a:r>
            <a:r>
              <a:rPr lang="ru-RU" sz="2400" b="1" dirty="0" smtClean="0"/>
              <a:t>кислота, </a:t>
            </a:r>
            <a:r>
              <a:rPr lang="ru-RU" sz="2400" dirty="0" smtClean="0"/>
              <a:t>п</a:t>
            </a:r>
            <a:r>
              <a:rPr lang="ru-RU" sz="2400" dirty="0" smtClean="0"/>
              <a:t>рименяется </a:t>
            </a:r>
            <a:r>
              <a:rPr lang="ru-RU" sz="2400" dirty="0" smtClean="0"/>
              <a:t>при крашении (ситцепечатание</a:t>
            </a:r>
            <a:r>
              <a:rPr lang="ru-RU" sz="2400" dirty="0" smtClean="0"/>
              <a:t>).</a:t>
            </a:r>
            <a:r>
              <a:rPr lang="ru-RU" dirty="0" smtClean="0"/>
              <a:t> </a:t>
            </a:r>
            <a:endParaRPr lang="ru-RU" dirty="0" smtClean="0"/>
          </a:p>
          <a:p>
            <a:pPr algn="just" fontAlgn="base"/>
            <a:r>
              <a:rPr lang="ru-RU" sz="2400" b="1" dirty="0" smtClean="0"/>
              <a:t>Молочная  кислота, </a:t>
            </a:r>
            <a:r>
              <a:rPr lang="ru-RU" sz="2400" dirty="0" smtClean="0"/>
              <a:t>используется при протравном крашении, в кожевенном производстве, в медицине</a:t>
            </a:r>
            <a:r>
              <a:rPr lang="ru-RU" sz="2400" dirty="0" smtClean="0"/>
              <a:t>.</a:t>
            </a:r>
            <a:r>
              <a:rPr lang="ru-RU" sz="2400" dirty="0" smtClean="0"/>
              <a:t> </a:t>
            </a:r>
            <a:r>
              <a:rPr lang="ru-RU" sz="2400" b="1" dirty="0" smtClean="0"/>
              <a:t>Лимонная кислота, </a:t>
            </a:r>
            <a:r>
              <a:rPr lang="ru-RU" sz="2400" dirty="0" smtClean="0"/>
              <a:t>применяется </a:t>
            </a:r>
            <a:r>
              <a:rPr lang="ru-RU" sz="2400" dirty="0" smtClean="0"/>
              <a:t>в медицине, пищевой, текстильной промышленности как добавка к красителям. Чаще всего ее используют как вкусовое вещество в кондитерских изделиях и напитках. Для выведения пятен от чернил и ржавчины на белье. </a:t>
            </a:r>
            <a:endParaRPr lang="ru-RU" sz="2400" dirty="0" smtClean="0"/>
          </a:p>
          <a:p>
            <a:pPr algn="just" fontAlgn="base"/>
            <a:r>
              <a:rPr lang="ru-RU" sz="2400" b="1" dirty="0" smtClean="0"/>
              <a:t>Винная кислота, </a:t>
            </a:r>
            <a:r>
              <a:rPr lang="ru-RU" sz="2400" dirty="0" smtClean="0"/>
              <a:t>применяется </a:t>
            </a:r>
            <a:r>
              <a:rPr lang="ru-RU" sz="2400" dirty="0" smtClean="0"/>
              <a:t>в пищевой промышленности, в медицине, в аналитической химии для обнаружения альдегидов, сахаров, в химической и фармакологической промышленности.</a:t>
            </a:r>
          </a:p>
          <a:p>
            <a:pPr algn="just"/>
            <a:r>
              <a:rPr lang="ru-RU" sz="2400" dirty="0" smtClean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071678"/>
            <a:ext cx="8305800" cy="1285884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chemeClr val="bg2">
                    <a:lumMod val="2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5111" t="15504" r="21849" b="21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268760"/>
            <a:ext cx="759633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Гликолевая</a:t>
            </a:r>
            <a:r>
              <a:rPr lang="ru-RU" sz="2400" b="1" i="1" dirty="0" smtClean="0"/>
              <a:t> </a:t>
            </a:r>
            <a:r>
              <a:rPr lang="ru-RU" sz="2400" dirty="0" smtClean="0"/>
              <a:t>(оксиуксусная) кислота – кристаллическое вещест­во, содержащееся в незрелых фруктах, в свекловичном соке, репе и </a:t>
            </a:r>
            <a:r>
              <a:rPr lang="ru-RU" sz="2400" dirty="0" smtClean="0"/>
              <a:t>других </a:t>
            </a:r>
            <a:r>
              <a:rPr lang="ru-RU" sz="2400" dirty="0" smtClean="0"/>
              <a:t>растениях.</a:t>
            </a:r>
            <a:endParaRPr lang="ru-RU" sz="2400" dirty="0" smtClean="0"/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43863" t="16537" r="42766" b="75969"/>
          <a:stretch>
            <a:fillRect/>
          </a:stretch>
        </p:blipFill>
        <p:spPr bwMode="auto">
          <a:xfrm>
            <a:off x="1259632" y="3140968"/>
            <a:ext cx="67687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484784"/>
            <a:ext cx="54006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/>
              <a:t>Молочная кислота</a:t>
            </a:r>
            <a:r>
              <a:rPr lang="ru-RU" sz="2000" b="1" i="1" dirty="0" smtClean="0"/>
              <a:t> </a:t>
            </a:r>
            <a:r>
              <a:rPr lang="ru-RU" sz="2000" dirty="0" smtClean="0"/>
              <a:t>(</a:t>
            </a:r>
            <a:r>
              <a:rPr lang="ru-RU" sz="2000" dirty="0" err="1" smtClean="0"/>
              <a:t>α-оксипропионовая</a:t>
            </a:r>
            <a:r>
              <a:rPr lang="ru-RU" sz="2000" dirty="0" smtClean="0"/>
              <a:t>) – густая жидкость или легкоплавкая кристаллическая масса</a:t>
            </a:r>
            <a:r>
              <a:rPr lang="ru-RU" sz="2000" dirty="0" smtClean="0"/>
              <a:t>.</a:t>
            </a:r>
            <a:r>
              <a:rPr lang="ru-RU" sz="2000" dirty="0" smtClean="0"/>
              <a:t> Молочная кислота образуется в процессе </a:t>
            </a:r>
            <a:r>
              <a:rPr lang="ru-RU" sz="2000" dirty="0" err="1" smtClean="0"/>
              <a:t>молочно-кислого</a:t>
            </a:r>
            <a:r>
              <a:rPr lang="ru-RU" sz="2000" dirty="0" smtClean="0"/>
              <a:t> брожения сахаров, под действием </a:t>
            </a:r>
            <a:r>
              <a:rPr lang="ru-RU" sz="2000" dirty="0" err="1" smtClean="0"/>
              <a:t>молочно-кислых</a:t>
            </a:r>
            <a:r>
              <a:rPr lang="ru-RU" sz="2000" dirty="0" smtClean="0"/>
              <a:t> бактерий. Содержится в прокисшем и молоке, квашеной капусте, силосе. Она отличный консервант. Используется при протравном крашении, в кожевенном производстве, в медицине. Соли молочной кислоты называются </a:t>
            </a:r>
            <a:r>
              <a:rPr lang="ru-RU" sz="2000" b="1" dirty="0" err="1" smtClean="0"/>
              <a:t>лактаты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u="sng" dirty="0" smtClean="0">
                <a:hlinkClick r:id="rId2"/>
              </a:rPr>
              <a:t/>
            </a:r>
            <a:br>
              <a:rPr lang="ru-RU" sz="2000" u="sng" dirty="0" smtClean="0">
                <a:hlinkClick r:id="rId2"/>
              </a:rPr>
            </a:b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l="34956" t="42924" r="49691" b="27888"/>
          <a:stretch>
            <a:fillRect/>
          </a:stretch>
        </p:blipFill>
        <p:spPr bwMode="auto">
          <a:xfrm>
            <a:off x="395536" y="1988840"/>
            <a:ext cx="266429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4" cstate="print"/>
          <a:srcRect l="44297" t="36692" r="43940" b="53730"/>
          <a:stretch>
            <a:fillRect/>
          </a:stretch>
        </p:blipFill>
        <p:spPr bwMode="auto">
          <a:xfrm>
            <a:off x="2699792" y="5013176"/>
            <a:ext cx="324036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980728"/>
            <a:ext cx="82809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    </a:t>
            </a:r>
            <a:r>
              <a:rPr lang="ru-RU" sz="2400" b="1" dirty="0" smtClean="0"/>
              <a:t>Яблочная кислота</a:t>
            </a:r>
            <a:r>
              <a:rPr lang="ru-RU" sz="2400" dirty="0" smtClean="0"/>
              <a:t> (</a:t>
            </a:r>
            <a:r>
              <a:rPr lang="ru-RU" sz="2400" dirty="0" err="1" smtClean="0"/>
              <a:t>оксиянтарная</a:t>
            </a:r>
            <a:r>
              <a:rPr lang="ru-RU" sz="2400" dirty="0" smtClean="0"/>
              <a:t>) – это кристаллическое вещество, хорошо растворимое в </a:t>
            </a:r>
            <a:r>
              <a:rPr lang="ru-RU" sz="2400" dirty="0" smtClean="0"/>
              <a:t>воде.</a:t>
            </a:r>
            <a:r>
              <a:rPr lang="ru-RU" sz="2400" dirty="0" smtClean="0"/>
              <a:t> Яблочная кислота содержится в незрелых яблоках, винограде, рябине, барбарисе, малине, ревене. Растения махорки и табака содержат её в виде солей никотина</a:t>
            </a:r>
            <a:r>
              <a:rPr lang="ru-RU" sz="2400" dirty="0" smtClean="0"/>
              <a:t>.</a:t>
            </a:r>
            <a:r>
              <a:rPr lang="ru-RU" sz="2400" dirty="0" smtClean="0"/>
              <a:t> Соли яблочной кислоты называются </a:t>
            </a:r>
            <a:r>
              <a:rPr lang="ru-RU" sz="2400" b="1" dirty="0" err="1" smtClean="0"/>
              <a:t>малаты</a:t>
            </a:r>
            <a:r>
              <a:rPr lang="ru-RU" sz="2400" b="1" dirty="0" smtClean="0"/>
              <a:t>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5231" t="51163" r="33324" b="13178"/>
          <a:stretch>
            <a:fillRect/>
          </a:stretch>
        </p:blipFill>
        <p:spPr bwMode="auto">
          <a:xfrm>
            <a:off x="1763688" y="3356992"/>
            <a:ext cx="583264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Нахождение в природе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24744"/>
            <a:ext cx="4320480" cy="323165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    </a:t>
            </a:r>
            <a:r>
              <a:rPr lang="ru-RU" sz="2000" b="1" dirty="0" smtClean="0"/>
              <a:t>Лимонная кислота</a:t>
            </a:r>
            <a:r>
              <a:rPr lang="ru-RU" sz="2000" i="1" dirty="0" smtClean="0"/>
              <a:t> </a:t>
            </a:r>
            <a:r>
              <a:rPr lang="ru-RU" sz="2000" dirty="0" smtClean="0"/>
              <a:t>содержится </a:t>
            </a:r>
            <a:r>
              <a:rPr lang="ru-RU" sz="2000" dirty="0" smtClean="0"/>
              <a:t>не только в цитрусовых, но и в землянике, смородине, ананасах. В промышленности получается из плодов лимона, окислением сахаров плесневыми грибками, при переработке хвои ели</a:t>
            </a:r>
            <a:r>
              <a:rPr lang="ru-RU" sz="2000" dirty="0" smtClean="0"/>
              <a:t>.</a:t>
            </a:r>
            <a:r>
              <a:rPr lang="ru-RU" sz="2000" dirty="0" smtClean="0"/>
              <a:t> Соли лимонной кислоты называются </a:t>
            </a:r>
            <a:r>
              <a:rPr lang="ru-RU" sz="2000" b="1" dirty="0" smtClean="0"/>
              <a:t>цитраты.</a:t>
            </a:r>
            <a:endParaRPr lang="ru-RU" sz="2000" dirty="0" smtClean="0"/>
          </a:p>
          <a:p>
            <a:pPr algn="just"/>
            <a:endParaRPr lang="ru-RU" sz="2400" dirty="0"/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45460" t="41602" r="41920" b="44961"/>
          <a:stretch>
            <a:fillRect/>
          </a:stretch>
        </p:blipFill>
        <p:spPr bwMode="auto">
          <a:xfrm>
            <a:off x="539552" y="4653136"/>
            <a:ext cx="36004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44008" y="1124744"/>
            <a:ext cx="4248472" cy="286232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/>
              <a:t>Винная</a:t>
            </a:r>
            <a:r>
              <a:rPr lang="ru-RU" sz="2000" b="1" dirty="0" smtClean="0"/>
              <a:t> кислота </a:t>
            </a:r>
            <a:r>
              <a:rPr lang="ru-RU" sz="2000" dirty="0" smtClean="0"/>
              <a:t>(</a:t>
            </a:r>
            <a:r>
              <a:rPr lang="ru-RU" sz="2000" dirty="0" err="1" smtClean="0"/>
              <a:t>диоксиянтарная</a:t>
            </a:r>
            <a:r>
              <a:rPr lang="ru-RU" sz="2000" dirty="0" smtClean="0"/>
              <a:t> или </a:t>
            </a:r>
            <a:r>
              <a:rPr lang="ru-RU" sz="2000" dirty="0" err="1" smtClean="0"/>
              <a:t>тартаровая</a:t>
            </a:r>
            <a:r>
              <a:rPr lang="ru-RU" sz="2000" dirty="0" smtClean="0"/>
              <a:t> кислота) двухосновная </a:t>
            </a:r>
            <a:r>
              <a:rPr lang="ru-RU" sz="2000" dirty="0" err="1" smtClean="0"/>
              <a:t>оксикислота</a:t>
            </a:r>
            <a:r>
              <a:rPr lang="ru-RU" sz="2000" dirty="0" smtClean="0"/>
              <a:t>. Винная кислота представляет собой кристаллы без запаха и цвета, которые имеют очень кислый вкус</a:t>
            </a:r>
            <a:r>
              <a:rPr lang="ru-RU" sz="2000" dirty="0" smtClean="0"/>
              <a:t>.</a:t>
            </a:r>
            <a:r>
              <a:rPr lang="ru-RU" sz="2000" dirty="0" smtClean="0"/>
              <a:t> Соли винной кислоты (</a:t>
            </a:r>
            <a:r>
              <a:rPr lang="ru-RU" sz="2000" b="1" dirty="0" err="1" smtClean="0"/>
              <a:t>тартраты</a:t>
            </a:r>
            <a:r>
              <a:rPr lang="ru-RU" sz="2000" dirty="0" smtClean="0"/>
              <a:t>)</a:t>
            </a:r>
            <a:endParaRPr lang="ru-RU" sz="2000" dirty="0" smtClean="0"/>
          </a:p>
          <a:p>
            <a:pPr algn="just"/>
            <a:endParaRPr lang="ru-RU" sz="2000" dirty="0"/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46995" t="56589" r="45039" b="29457"/>
          <a:stretch>
            <a:fillRect/>
          </a:stretch>
        </p:blipFill>
        <p:spPr bwMode="auto">
          <a:xfrm>
            <a:off x="5292080" y="4365104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108012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Классификация по строению углеводородной цепи</a:t>
            </a:r>
            <a:endParaRPr lang="ru-RU" sz="4000" dirty="0"/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 l="63359" t="24308" r="28820" b="56038"/>
          <a:stretch>
            <a:fillRect/>
          </a:stretch>
        </p:blipFill>
        <p:spPr bwMode="auto">
          <a:xfrm flipH="1">
            <a:off x="7847856" y="4941168"/>
            <a:ext cx="129614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628800"/>
            <a:ext cx="842493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       </a:t>
            </a:r>
            <a:r>
              <a:rPr lang="ru-RU" sz="2000" dirty="0" err="1" smtClean="0"/>
              <a:t>Гидроксикислоты</a:t>
            </a:r>
            <a:r>
              <a:rPr lang="ru-RU" sz="2000" dirty="0" smtClean="0"/>
              <a:t> различают по </a:t>
            </a:r>
            <a:r>
              <a:rPr lang="ru-RU" sz="2000" dirty="0" err="1" smtClean="0"/>
              <a:t>основности</a:t>
            </a:r>
            <a:r>
              <a:rPr lang="ru-RU" sz="2000" dirty="0" smtClean="0"/>
              <a:t> (т.е. по количеству групп</a:t>
            </a:r>
            <a:r>
              <a:rPr lang="ru-RU" sz="2000" i="1" dirty="0" smtClean="0"/>
              <a:t> </a:t>
            </a:r>
            <a:r>
              <a:rPr lang="ru-RU" sz="2000" dirty="0" smtClean="0"/>
              <a:t>-</a:t>
            </a:r>
            <a:r>
              <a:rPr lang="ru-RU" sz="2000" i="1" dirty="0" smtClean="0"/>
              <a:t>СOОН</a:t>
            </a:r>
            <a:r>
              <a:rPr lang="ru-RU" sz="2000" dirty="0" smtClean="0"/>
              <a:t>) и атомности (по общему </a:t>
            </a:r>
            <a:r>
              <a:rPr lang="ru-RU" sz="2000" dirty="0" err="1" smtClean="0"/>
              <a:t>количеству</a:t>
            </a:r>
            <a:r>
              <a:rPr lang="ru-RU" sz="2000" i="1" dirty="0" err="1" smtClean="0"/>
              <a:t>ОН</a:t>
            </a:r>
            <a:r>
              <a:rPr lang="ru-RU" sz="2000" dirty="0" err="1" smtClean="0"/>
              <a:t>-групп</a:t>
            </a:r>
            <a:r>
              <a:rPr lang="ru-RU" sz="2000" dirty="0" smtClean="0"/>
              <a:t>, в том числе и входящих в карбоксильные группы). Другой способ классификации основан на отдельном подсчёте гидроксильных и карбоксильных групп. В этом случае к </a:t>
            </a:r>
            <a:r>
              <a:rPr lang="ru-RU" sz="2000" dirty="0" err="1" smtClean="0"/>
              <a:t>гидроксикислотам</a:t>
            </a:r>
            <a:r>
              <a:rPr lang="ru-RU" sz="2000" dirty="0" smtClean="0"/>
              <a:t> относятся </a:t>
            </a:r>
            <a:r>
              <a:rPr lang="ru-RU" sz="2000" dirty="0" err="1" smtClean="0"/>
              <a:t>гидроксикарбоновые</a:t>
            </a:r>
            <a:r>
              <a:rPr lang="ru-RU" sz="2000" dirty="0" smtClean="0"/>
              <a:t>, </a:t>
            </a:r>
            <a:r>
              <a:rPr lang="ru-RU" sz="2000" dirty="0" err="1" smtClean="0"/>
              <a:t>гидроксидикарбоновые</a:t>
            </a:r>
            <a:r>
              <a:rPr lang="ru-RU" sz="2000" dirty="0" smtClean="0"/>
              <a:t>, </a:t>
            </a:r>
            <a:r>
              <a:rPr lang="ru-RU" sz="2000" dirty="0" err="1" smtClean="0"/>
              <a:t>гидрокситрикарбоновые</a:t>
            </a:r>
            <a:r>
              <a:rPr lang="ru-RU" sz="2000" dirty="0" smtClean="0"/>
              <a:t>, </a:t>
            </a:r>
            <a:r>
              <a:rPr lang="ru-RU" sz="2000" dirty="0" err="1" smtClean="0"/>
              <a:t>дигидроксикарбоновые</a:t>
            </a:r>
            <a:r>
              <a:rPr lang="ru-RU" sz="2000" dirty="0" smtClean="0"/>
              <a:t>, </a:t>
            </a:r>
            <a:r>
              <a:rPr lang="ru-RU" sz="2000" dirty="0" err="1" smtClean="0"/>
              <a:t>дигидроксидикарбоновые</a:t>
            </a:r>
            <a:r>
              <a:rPr lang="ru-RU" sz="2000" dirty="0" smtClean="0"/>
              <a:t> и т.д</a:t>
            </a:r>
            <a:r>
              <a:rPr lang="ru-RU" sz="2000" dirty="0" smtClean="0"/>
              <a:t>. Например, </a:t>
            </a:r>
            <a:r>
              <a:rPr lang="ru-RU" sz="2000" dirty="0" smtClean="0"/>
              <a:t>яблочная (2-гидроксибутандиовая, </a:t>
            </a:r>
            <a:r>
              <a:rPr lang="ru-RU" sz="2000" dirty="0" err="1" smtClean="0"/>
              <a:t>оксиянтарная</a:t>
            </a:r>
            <a:r>
              <a:rPr lang="ru-RU" sz="2000" dirty="0" smtClean="0"/>
              <a:t>)</a:t>
            </a:r>
          </a:p>
          <a:p>
            <a:pPr algn="just"/>
            <a:endParaRPr lang="ru-RU" sz="2000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 l="44152" t="52197" r="40567" b="39854"/>
          <a:stretch>
            <a:fillRect/>
          </a:stretch>
        </p:blipFill>
        <p:spPr bwMode="auto">
          <a:xfrm>
            <a:off x="1259632" y="5085184"/>
            <a:ext cx="331236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Определение. Общая формула.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l="63359" t="24308" r="28820" b="56038"/>
          <a:stretch>
            <a:fillRect/>
          </a:stretch>
        </p:blipFill>
        <p:spPr bwMode="auto">
          <a:xfrm flipH="1">
            <a:off x="7884368" y="188640"/>
            <a:ext cx="1044624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 l="26563" t="18346" r="21709" b="18150"/>
          <a:stretch>
            <a:fillRect/>
          </a:stretch>
        </p:blipFill>
        <p:spPr bwMode="auto">
          <a:xfrm>
            <a:off x="395536" y="1412776"/>
            <a:ext cx="842493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</a:rPr>
              <a:t>Номенклатура 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556792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 l="26127" t="17054" r="21703" b="14470"/>
          <a:stretch>
            <a:fillRect/>
          </a:stretch>
        </p:blipFill>
        <p:spPr bwMode="auto">
          <a:xfrm>
            <a:off x="323528" y="1052736"/>
            <a:ext cx="856895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4">
      <a:dk1>
        <a:sysClr val="windowText" lastClr="000000"/>
      </a:dk1>
      <a:lt1>
        <a:sysClr val="window" lastClr="FFFFFF"/>
      </a:lt1>
      <a:dk2>
        <a:srgbClr val="6ADAFA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2984</TotalTime>
  <Words>263</Words>
  <Application>Microsoft Office PowerPoint</Application>
  <PresentationFormat>Экран (4:3)</PresentationFormat>
  <Paragraphs>73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 В.Ф.Войно-Ясенецкого"  Министерства здравоохранения Российской Федерации Фармацевтический колледж</vt:lpstr>
      <vt:lpstr>План лекции</vt:lpstr>
      <vt:lpstr>           Нахождение в природе</vt:lpstr>
      <vt:lpstr>   Нахождение в природе</vt:lpstr>
      <vt:lpstr>Нахождение в природе </vt:lpstr>
      <vt:lpstr>Нахождение в природе </vt:lpstr>
      <vt:lpstr>Классификация по строению углеводородной цепи</vt:lpstr>
      <vt:lpstr>Определение. Общая формула.</vt:lpstr>
      <vt:lpstr>Номенклатура </vt:lpstr>
      <vt:lpstr>  Изомерия </vt:lpstr>
      <vt:lpstr>Строение</vt:lpstr>
      <vt:lpstr>Физические свойства</vt:lpstr>
      <vt:lpstr>Способы получения </vt:lpstr>
      <vt:lpstr>Способы получения</vt:lpstr>
      <vt:lpstr>Способы получения</vt:lpstr>
      <vt:lpstr>Способы получения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Химические свойства</vt:lpstr>
      <vt:lpstr>Применение</vt:lpstr>
      <vt:lpstr>Применение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"Красноярский государственный медицинский университет имени профессора В.Ф.Войно-Ясенецкого" Министерства здравоохранения Российской Федерации Фармацевтический колледж</dc:title>
  <dc:creator>пк</dc:creator>
  <cp:lastModifiedBy>Дмитрий</cp:lastModifiedBy>
  <cp:revision>171</cp:revision>
  <dcterms:created xsi:type="dcterms:W3CDTF">2017-11-09T13:44:46Z</dcterms:created>
  <dcterms:modified xsi:type="dcterms:W3CDTF">2021-05-10T15:27:27Z</dcterms:modified>
</cp:coreProperties>
</file>