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4"/>
  </p:notesMasterIdLst>
  <p:handoutMasterIdLst>
    <p:handoutMasterId r:id="rId35"/>
  </p:handoutMasterIdLst>
  <p:sldIdLst>
    <p:sldId id="28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Добро пожаловать!" id="{E75E278A-FF0E-49A4-B170-79828D63BBAD}">
          <p14:sldIdLst>
            <p14:sldId id="285"/>
          </p14:sldIdLst>
        </p14:section>
        <p14:section name="Конструктор, трансформация, добавление заметок, совместная работа, помощник" id="{B9B51309-D148-4332-87C2-07BE32FBCA3B}">
          <p14:sldIdLst/>
        </p14:section>
        <p14:section name="Подробнее" id="{2CC34DB2-6590-42C0-AD4B-A04C6060184E}">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Автор"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241" autoAdjust="0"/>
  </p:normalViewPr>
  <p:slideViewPr>
    <p:cSldViewPr snapToGrid="0">
      <p:cViewPr varScale="1">
        <p:scale>
          <a:sx n="88" d="100"/>
          <a:sy n="88" d="100"/>
        </p:scale>
        <p:origin x="494"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8" d="100"/>
          <a:sy n="78" d="100"/>
        </p:scale>
        <p:origin x="32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98014AD-F481-4E14-9BD9-D47CBAE72461}" type="datetime1">
              <a:rPr lang="ru-RU" smtClean="0"/>
              <a:t>04.01.2021</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ru-RU" smtClean="0"/>
              <a:t>‹#›</a:t>
            </a:fld>
            <a:endParaRPr lang="ru-RU"/>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455C72D-B947-43B7-ACB2-A2F85E78585E}" type="datetime1">
              <a:rPr lang="ru-RU" noProof="0" smtClean="0"/>
              <a:t>04.01.2021</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ru-RU" noProof="0" smtClean="0"/>
              <a:t>‹#›</a:t>
            </a:fld>
            <a:endParaRPr lang="ru-RU"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Прямоугольник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800" noProof="0"/>
          </a:p>
        </p:txBody>
      </p:sp>
      <p:sp>
        <p:nvSpPr>
          <p:cNvPr id="2" name="Заголовок 1"/>
          <p:cNvSpPr>
            <a:spLocks noGrp="1"/>
          </p:cNvSpPr>
          <p:nvPr>
            <p:ph type="title"/>
          </p:nvPr>
        </p:nvSpPr>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9" name="Прямоугольник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ru-RU" sz="1800" noProof="0"/>
          </a:p>
        </p:txBody>
      </p:sp>
      <p:cxnSp>
        <p:nvCxnSpPr>
          <p:cNvPr id="12" name="Прямая соединительная линия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Заголовок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ru-RU" noProof="0" smtClean="0"/>
              <a:t>Образец заголовка</a:t>
            </a:r>
            <a:endParaRPr lang="ru-RU" noProof="0"/>
          </a:p>
        </p:txBody>
      </p:sp>
      <p:sp>
        <p:nvSpPr>
          <p:cNvPr id="3" name="Объект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ru-RU" noProof="0"/>
              <a:t>Щелкните, чтобы изменить стили текста образца слайда</a:t>
            </a:r>
          </a:p>
          <a:p>
            <a:pPr marL="0" lvl="1" indent="0" rtl="0">
              <a:lnSpc>
                <a:spcPct val="150000"/>
              </a:lnSpc>
              <a:spcBef>
                <a:spcPts val="1000"/>
              </a:spcBef>
              <a:spcAft>
                <a:spcPts val="1200"/>
              </a:spcAft>
              <a:buNone/>
            </a:pPr>
            <a:r>
              <a:rPr lang="ru-RU" noProof="0"/>
              <a:t>Второй уровень</a:t>
            </a:r>
          </a:p>
          <a:p>
            <a:pPr marL="0" lvl="2" indent="0" rtl="0">
              <a:lnSpc>
                <a:spcPct val="150000"/>
              </a:lnSpc>
              <a:spcBef>
                <a:spcPts val="1000"/>
              </a:spcBef>
              <a:spcAft>
                <a:spcPts val="1200"/>
              </a:spcAft>
              <a:buNone/>
            </a:pPr>
            <a:r>
              <a:rPr lang="ru-RU" noProof="0"/>
              <a:t>Третий уровень</a:t>
            </a:r>
          </a:p>
          <a:p>
            <a:pPr marL="0" lvl="3" indent="0" rtl="0">
              <a:lnSpc>
                <a:spcPct val="150000"/>
              </a:lnSpc>
              <a:spcBef>
                <a:spcPts val="1000"/>
              </a:spcBef>
              <a:spcAft>
                <a:spcPts val="1200"/>
              </a:spcAft>
              <a:buNone/>
            </a:pPr>
            <a:r>
              <a:rPr lang="ru-RU" noProof="0"/>
              <a:t>Четвертый уровень</a:t>
            </a:r>
          </a:p>
          <a:p>
            <a:pPr marL="0" lvl="4" indent="0" rtl="0">
              <a:lnSpc>
                <a:spcPct val="150000"/>
              </a:lnSpc>
              <a:spcBef>
                <a:spcPts val="1000"/>
              </a:spcBef>
              <a:spcAft>
                <a:spcPts val="1200"/>
              </a:spcAft>
              <a:buNone/>
            </a:pPr>
            <a:r>
              <a:rPr lang="ru-RU" noProof="0"/>
              <a:t>Пятый уровень</a:t>
            </a:r>
          </a:p>
        </p:txBody>
      </p:sp>
      <p:sp>
        <p:nvSpPr>
          <p:cNvPr id="6" name="Дата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9BEA9688-C9C9-4214-807D-21324925409C}" type="datetime1">
              <a:rPr lang="ru-RU" noProof="0" smtClean="0"/>
              <a:t>04.01.2021</a:t>
            </a:fld>
            <a:endParaRPr lang="ru-RU" noProof="0"/>
          </a:p>
        </p:txBody>
      </p:sp>
      <p:sp>
        <p:nvSpPr>
          <p:cNvPr id="7" name="Нижний колонтитул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ru-RU" noProof="0"/>
          </a:p>
        </p:txBody>
      </p:sp>
      <p:sp>
        <p:nvSpPr>
          <p:cNvPr id="8" name="Номер слайда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ru-RU" noProof="0" smtClean="0"/>
              <a:pPr/>
              <a:t>‹#›</a:t>
            </a:fld>
            <a:endParaRPr lang="ru-RU"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9" name="Прямоугольник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800" noProof="0"/>
          </a:p>
        </p:txBody>
      </p:sp>
      <p:sp>
        <p:nvSpPr>
          <p:cNvPr id="10" name="Прямоугольник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800" noProof="0"/>
          </a:p>
        </p:txBody>
      </p:sp>
      <p:sp>
        <p:nvSpPr>
          <p:cNvPr id="2" name="Заголовок 1"/>
          <p:cNvSpPr>
            <a:spLocks noGrp="1"/>
          </p:cNvSpPr>
          <p:nvPr>
            <p:ph type="title"/>
          </p:nvPr>
        </p:nvSpPr>
        <p:spPr>
          <a:xfrm>
            <a:off x="521208" y="1536192"/>
            <a:ext cx="6876288" cy="640080"/>
          </a:xfrm>
        </p:spPr>
        <p:txBody>
          <a:bodyPr rtlCol="0">
            <a:normAutofit/>
          </a:bodyPr>
          <a:lstStyle>
            <a:lvl1pPr>
              <a:defRPr sz="3600">
                <a:solidFill>
                  <a:schemeClr val="bg1"/>
                </a:solidFill>
              </a:defRPr>
            </a:lvl1pPr>
          </a:lstStyle>
          <a:p>
            <a:pPr rtl="0"/>
            <a:r>
              <a:rPr lang="ru-RU" noProof="0" smtClean="0"/>
              <a:t>Образец заголовка</a:t>
            </a:r>
            <a:endParaRPr lang="ru-RU" noProof="0"/>
          </a:p>
        </p:txBody>
      </p:sp>
      <p:sp>
        <p:nvSpPr>
          <p:cNvPr id="7" name="Объект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ru-RU" noProof="0"/>
              <a:t>Щелкните, чтобы изменить стили текста образца слайда</a:t>
            </a:r>
          </a:p>
          <a:p>
            <a:pPr marL="0" lvl="1" indent="0" rtl="0">
              <a:lnSpc>
                <a:spcPct val="150000"/>
              </a:lnSpc>
              <a:spcBef>
                <a:spcPts val="1000"/>
              </a:spcBef>
              <a:spcAft>
                <a:spcPts val="1200"/>
              </a:spcAft>
              <a:buNone/>
            </a:pPr>
            <a:r>
              <a:rPr lang="ru-RU" noProof="0"/>
              <a:t>Второй уровень</a:t>
            </a:r>
          </a:p>
          <a:p>
            <a:pPr marL="0" lvl="2" indent="0" rtl="0">
              <a:lnSpc>
                <a:spcPct val="150000"/>
              </a:lnSpc>
              <a:spcBef>
                <a:spcPts val="1000"/>
              </a:spcBef>
              <a:spcAft>
                <a:spcPts val="1200"/>
              </a:spcAft>
              <a:buNone/>
            </a:pPr>
            <a:r>
              <a:rPr lang="ru-RU" noProof="0"/>
              <a:t>Третий уровень</a:t>
            </a:r>
          </a:p>
          <a:p>
            <a:pPr marL="0" lvl="3" indent="0" rtl="0">
              <a:lnSpc>
                <a:spcPct val="150000"/>
              </a:lnSpc>
              <a:spcBef>
                <a:spcPts val="1000"/>
              </a:spcBef>
              <a:spcAft>
                <a:spcPts val="1200"/>
              </a:spcAft>
              <a:buNone/>
            </a:pPr>
            <a:r>
              <a:rPr lang="ru-RU" noProof="0"/>
              <a:t>Четвертый уровень</a:t>
            </a:r>
          </a:p>
          <a:p>
            <a:pPr marL="0" lvl="4" indent="0" rtl="0">
              <a:lnSpc>
                <a:spcPct val="150000"/>
              </a:lnSpc>
              <a:spcBef>
                <a:spcPts val="1000"/>
              </a:spcBef>
              <a:spcAft>
                <a:spcPts val="1200"/>
              </a:spcAft>
              <a:buNone/>
            </a:pPr>
            <a:r>
              <a:rPr lang="ru-RU" noProof="0"/>
              <a:t>Пятый уровень</a:t>
            </a:r>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910080" y="359898"/>
            <a:ext cx="987552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p>
            <a:fld id="{8299950F-A9C2-4829-8A90-46F163D243A2}" type="datetimeFigureOut">
              <a:rPr lang="ru-RU" smtClean="0"/>
              <a:pPr/>
              <a:t>04.01.2021</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9B49BE47-8FCE-4828-8374-5F337C9198FA}" type="slidenum">
              <a:rPr lang="ru-RU" smtClean="0"/>
              <a:pPr/>
              <a:t>‹#›</a:t>
            </a:fld>
            <a:endParaRPr lang="ru-RU"/>
          </a:p>
        </p:txBody>
      </p:sp>
      <p:sp>
        <p:nvSpPr>
          <p:cNvPr id="8" name="Овал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Овал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7335105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рямоугольник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ru-RU" sz="1800" noProof="0"/>
          </a:p>
        </p:txBody>
      </p:sp>
      <p:sp>
        <p:nvSpPr>
          <p:cNvPr id="2" name="Заголовок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ru-RU" noProof="0"/>
              <a:t>Стиль образца заголовка</a:t>
            </a:r>
          </a:p>
        </p:txBody>
      </p:sp>
      <p:sp>
        <p:nvSpPr>
          <p:cNvPr id="3" name="Текст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72EB7719-815B-4B5E-83ED-26C3E4DC4C4F}" type="datetime1">
              <a:rPr lang="ru-RU" noProof="0" smtClean="0"/>
              <a:t>04.01.2021</a:t>
            </a:fld>
            <a:endParaRPr lang="ru-RU" noProof="0" dirty="0"/>
          </a:p>
        </p:txBody>
      </p:sp>
      <p:sp>
        <p:nvSpPr>
          <p:cNvPr id="5" name="Нижний колонтитул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ru-RU" noProof="0"/>
          </a:p>
        </p:txBody>
      </p:sp>
      <p:sp>
        <p:nvSpPr>
          <p:cNvPr id="6" name="Номер слайда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ru-RU" noProof="0" smtClean="0"/>
              <a:pPr/>
              <a:t>‹#›</a:t>
            </a:fld>
            <a:endParaRPr lang="ru-RU" noProof="0"/>
          </a:p>
        </p:txBody>
      </p:sp>
      <p:cxnSp>
        <p:nvCxnSpPr>
          <p:cNvPr id="8" name="Прямая соединительная линия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0263" y="216457"/>
            <a:ext cx="11207931" cy="1200329"/>
          </a:xfrm>
          <a:prstGeom prst="rect">
            <a:avLst/>
          </a:prstGeom>
        </p:spPr>
        <p:txBody>
          <a:bodyPr wrap="square">
            <a:spAutoFit/>
          </a:bodyPr>
          <a:lstStyle/>
          <a:p>
            <a:pPr algn="ctr"/>
            <a:r>
              <a:rPr lang="ru-RU" sz="1200" cap="all" dirty="0">
                <a:latin typeface="Times New Roman" pitchFamily="18" charset="0"/>
                <a:cs typeface="Times New Roman" pitchFamily="18" charset="0"/>
              </a:rPr>
              <a:t>Федеральное государственное бюджетное образовательное учреждение высшего образования  «Красноярский государственный медицинский университет </a:t>
            </a:r>
            <a:br>
              <a:rPr lang="ru-RU" sz="1200" cap="all" dirty="0">
                <a:latin typeface="Times New Roman" pitchFamily="18" charset="0"/>
                <a:cs typeface="Times New Roman" pitchFamily="18" charset="0"/>
              </a:rPr>
            </a:br>
            <a:r>
              <a:rPr lang="ru-RU" sz="1200" cap="all" dirty="0">
                <a:latin typeface="Times New Roman" pitchFamily="18" charset="0"/>
                <a:cs typeface="Times New Roman" pitchFamily="18" charset="0"/>
              </a:rPr>
              <a:t>имени профессора В.Ф. </a:t>
            </a:r>
            <a:r>
              <a:rPr lang="ru-RU" sz="1200" cap="all" dirty="0" err="1">
                <a:latin typeface="Times New Roman" pitchFamily="18" charset="0"/>
                <a:cs typeface="Times New Roman" pitchFamily="18" charset="0"/>
              </a:rPr>
              <a:t>Войно-Ясенецкого</a:t>
            </a:r>
            <a:r>
              <a:rPr lang="ru-RU" sz="1200" cap="all" dirty="0">
                <a:latin typeface="Times New Roman" pitchFamily="18" charset="0"/>
                <a:cs typeface="Times New Roman" pitchFamily="18" charset="0"/>
              </a:rPr>
              <a:t>» </a:t>
            </a:r>
            <a:br>
              <a:rPr lang="ru-RU" sz="1200" cap="all" dirty="0">
                <a:latin typeface="Times New Roman" pitchFamily="18" charset="0"/>
                <a:cs typeface="Times New Roman" pitchFamily="18" charset="0"/>
              </a:rPr>
            </a:br>
            <a:r>
              <a:rPr lang="ru-RU" sz="1200" cap="all" dirty="0">
                <a:latin typeface="Times New Roman" pitchFamily="18" charset="0"/>
                <a:cs typeface="Times New Roman" pitchFamily="18" charset="0"/>
              </a:rPr>
              <a:t>Министерства здравоохранения Российской Федерации </a:t>
            </a:r>
            <a:br>
              <a:rPr lang="ru-RU" sz="1200" cap="all" dirty="0">
                <a:latin typeface="Times New Roman" pitchFamily="18" charset="0"/>
                <a:cs typeface="Times New Roman" pitchFamily="18" charset="0"/>
              </a:rPr>
            </a:br>
            <a:r>
              <a:rPr lang="ru-RU" sz="1200" cap="all" dirty="0">
                <a:latin typeface="Times New Roman" pitchFamily="18" charset="0"/>
                <a:cs typeface="Times New Roman" pitchFamily="18" charset="0"/>
              </a:rPr>
              <a:t> </a:t>
            </a:r>
            <a:br>
              <a:rPr lang="ru-RU" sz="1200" cap="all" dirty="0">
                <a:latin typeface="Times New Roman" pitchFamily="18" charset="0"/>
                <a:cs typeface="Times New Roman" pitchFamily="18" charset="0"/>
              </a:rPr>
            </a:br>
            <a:r>
              <a:rPr lang="ru-RU" sz="1200" cap="all" dirty="0">
                <a:latin typeface="Times New Roman" pitchFamily="18" charset="0"/>
                <a:cs typeface="Times New Roman" pitchFamily="18" charset="0"/>
              </a:rPr>
              <a:t>Фармацевтический колледж</a:t>
            </a:r>
            <a:endParaRPr lang="ru-RU" sz="1200" dirty="0"/>
          </a:p>
        </p:txBody>
      </p:sp>
      <p:sp>
        <p:nvSpPr>
          <p:cNvPr id="5" name="Прямоугольник 4"/>
          <p:cNvSpPr/>
          <p:nvPr/>
        </p:nvSpPr>
        <p:spPr>
          <a:xfrm>
            <a:off x="1184368" y="1857364"/>
            <a:ext cx="10067108" cy="2862322"/>
          </a:xfrm>
          <a:prstGeom prst="rect">
            <a:avLst/>
          </a:prstGeom>
        </p:spPr>
        <p:txBody>
          <a:bodyPr wrap="square">
            <a:spAutoFit/>
          </a:bodyPr>
          <a:lstStyle/>
          <a:p>
            <a:pPr algn="ctr"/>
            <a:r>
              <a:rPr lang="ru-RU" dirty="0">
                <a:latin typeface="Times New Roman" pitchFamily="18" charset="0"/>
                <a:cs typeface="Times New Roman" pitchFamily="18" charset="0"/>
              </a:rPr>
              <a:t>МДК: «Здоровый человек и его окружение»</a:t>
            </a:r>
            <a:endParaRPr lang="en-US" dirty="0">
              <a:latin typeface="Times New Roman" pitchFamily="18" charset="0"/>
              <a:cs typeface="Times New Roman" pitchFamily="18" charset="0"/>
            </a:endParaRPr>
          </a:p>
          <a:p>
            <a:pPr algn="ctr"/>
            <a:endParaRPr lang="ru-RU" dirty="0">
              <a:latin typeface="Times New Roman" pitchFamily="18" charset="0"/>
              <a:cs typeface="Times New Roman" pitchFamily="18" charset="0"/>
            </a:endParaRPr>
          </a:p>
          <a:p>
            <a:pPr algn="ctr"/>
            <a:r>
              <a:rPr lang="ru-RU" dirty="0">
                <a:latin typeface="Times New Roman" pitchFamily="18" charset="0"/>
                <a:cs typeface="Times New Roman" pitchFamily="18" charset="0"/>
              </a:rPr>
              <a:t>Лекция № </a:t>
            </a:r>
            <a:r>
              <a:rPr lang="ru-RU" dirty="0" smtClean="0">
                <a:latin typeface="Times New Roman" pitchFamily="18" charset="0"/>
                <a:cs typeface="Times New Roman" pitchFamily="18" charset="0"/>
              </a:rPr>
              <a:t>10</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Тема: «Период </a:t>
            </a:r>
            <a:r>
              <a:rPr lang="ru-RU" dirty="0" err="1">
                <a:latin typeface="Times New Roman" pitchFamily="18" charset="0"/>
                <a:cs typeface="Times New Roman" pitchFamily="18" charset="0"/>
              </a:rPr>
              <a:t>преддошкольного</a:t>
            </a:r>
            <a:r>
              <a:rPr lang="ru-RU" dirty="0">
                <a:latin typeface="Times New Roman" pitchFamily="18" charset="0"/>
                <a:cs typeface="Times New Roman" pitchFamily="18" charset="0"/>
              </a:rPr>
              <a:t> возраста».</a:t>
            </a:r>
          </a:p>
          <a:p>
            <a:pPr algn="ct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для обучающихся по специальности</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34.02.01 – Сестринское дело</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a:p>
        </p:txBody>
      </p:sp>
      <p:sp>
        <p:nvSpPr>
          <p:cNvPr id="7" name="Прямоугольник 6"/>
          <p:cNvSpPr/>
          <p:nvPr/>
        </p:nvSpPr>
        <p:spPr>
          <a:xfrm>
            <a:off x="6810381" y="5072075"/>
            <a:ext cx="3329309" cy="646331"/>
          </a:xfrm>
          <a:prstGeom prst="rect">
            <a:avLst/>
          </a:prstGeom>
        </p:spPr>
        <p:txBody>
          <a:bodyPr wrap="none">
            <a:spAutoFit/>
          </a:bodyPr>
          <a:lstStyle/>
          <a:p>
            <a:r>
              <a:rPr lang="ru-RU" dirty="0">
                <a:latin typeface="Times New Roman" pitchFamily="18" charset="0"/>
                <a:cs typeface="Times New Roman" pitchFamily="18" charset="0"/>
              </a:rPr>
              <a:t>Битковская Венера Геннадьевна</a:t>
            </a:r>
          </a:p>
          <a:p>
            <a:r>
              <a:rPr lang="ru-RU" dirty="0" err="1">
                <a:latin typeface="Times New Roman" pitchFamily="18" charset="0"/>
                <a:cs typeface="Times New Roman" pitchFamily="18" charset="0"/>
              </a:rPr>
              <a:t>Фукалова</a:t>
            </a:r>
            <a:r>
              <a:rPr lang="ru-RU" dirty="0">
                <a:latin typeface="Times New Roman" pitchFamily="18" charset="0"/>
                <a:cs typeface="Times New Roman" pitchFamily="18" charset="0"/>
              </a:rPr>
              <a:t> Наталья Васильевна</a:t>
            </a:r>
          </a:p>
        </p:txBody>
      </p:sp>
      <p:sp>
        <p:nvSpPr>
          <p:cNvPr id="8" name="Прямоугольник 7"/>
          <p:cNvSpPr/>
          <p:nvPr/>
        </p:nvSpPr>
        <p:spPr>
          <a:xfrm>
            <a:off x="5446928" y="6158984"/>
            <a:ext cx="1848968" cy="369332"/>
          </a:xfrm>
          <a:prstGeom prst="rect">
            <a:avLst/>
          </a:prstGeom>
        </p:spPr>
        <p:txBody>
          <a:bodyPr wrap="none">
            <a:spAutoFit/>
          </a:bodyPr>
          <a:lstStyle/>
          <a:p>
            <a:r>
              <a:rPr lang="ru-RU" dirty="0">
                <a:latin typeface="Times New Roman" pitchFamily="18" charset="0"/>
                <a:cs typeface="Times New Roman" pitchFamily="18" charset="0"/>
              </a:rPr>
              <a:t>Красноярск 2021</a:t>
            </a:r>
          </a:p>
        </p:txBody>
      </p:sp>
    </p:spTree>
    <p:extLst>
      <p:ext uri="{BB962C8B-B14F-4D97-AF65-F5344CB8AC3E}">
        <p14:creationId xmlns:p14="http://schemas.microsoft.com/office/powerpoint/2010/main" val="3701886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Сердечно-сосудистая система.</a:t>
            </a:r>
          </a:p>
        </p:txBody>
      </p:sp>
      <p:sp>
        <p:nvSpPr>
          <p:cNvPr id="3" name="Объект 2"/>
          <p:cNvSpPr>
            <a:spLocks noGrp="1"/>
          </p:cNvSpPr>
          <p:nvPr>
            <p:ph sz="quarter" idx="10"/>
          </p:nvPr>
        </p:nvSpPr>
        <p:spPr>
          <a:xfrm>
            <a:off x="539496" y="1435608"/>
            <a:ext cx="7605884" cy="2197929"/>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ru-RU" sz="2400" i="1" dirty="0">
                <a:latin typeface="Times New Roman" panose="02020603050405020304" pitchFamily="18" charset="0"/>
                <a:cs typeface="Times New Roman" panose="02020603050405020304" pitchFamily="18" charset="0"/>
              </a:rPr>
              <a:t>Частота сердечных сокращений в 1 год – 120 – 110 уд. в мин. </a:t>
            </a:r>
          </a:p>
          <a:p>
            <a:r>
              <a:rPr lang="ru-RU" sz="2400" i="1" dirty="0" smtClean="0">
                <a:latin typeface="Times New Roman" panose="02020603050405020304" pitchFamily="18" charset="0"/>
                <a:cs typeface="Times New Roman" panose="02020603050405020304" pitchFamily="18" charset="0"/>
              </a:rPr>
              <a:t>Формулы </a:t>
            </a:r>
            <a:r>
              <a:rPr lang="ru-RU" sz="2400" i="1" dirty="0">
                <a:latin typeface="Times New Roman" panose="02020603050405020304" pitchFamily="18" charset="0"/>
                <a:cs typeface="Times New Roman" panose="02020603050405020304" pitchFamily="18" charset="0"/>
              </a:rPr>
              <a:t>АД  </a:t>
            </a:r>
            <a:r>
              <a:rPr lang="ru-RU" sz="2400" i="1" dirty="0" err="1">
                <a:latin typeface="Times New Roman" panose="02020603050405020304" pitchFamily="18" charset="0"/>
                <a:cs typeface="Times New Roman" panose="02020603050405020304" pitchFamily="18" charset="0"/>
              </a:rPr>
              <a:t>АД</a:t>
            </a:r>
            <a:r>
              <a:rPr lang="en-US" sz="2400" i="1" baseline="-25000" dirty="0">
                <a:latin typeface="Times New Roman" panose="02020603050405020304" pitchFamily="18" charset="0"/>
                <a:cs typeface="Times New Roman" panose="02020603050405020304" pitchFamily="18" charset="0"/>
              </a:rPr>
              <a:t>max</a:t>
            </a:r>
            <a:r>
              <a:rPr lang="ru-RU" sz="2400" i="1" dirty="0">
                <a:latin typeface="Times New Roman" panose="02020603050405020304" pitchFamily="18" charset="0"/>
                <a:cs typeface="Times New Roman" panose="02020603050405020304" pitchFamily="18" charset="0"/>
              </a:rPr>
              <a:t> = 100 +</a:t>
            </a:r>
            <a:r>
              <a:rPr lang="en-US" sz="2400" i="1" dirty="0">
                <a:latin typeface="Times New Roman" panose="02020603050405020304" pitchFamily="18" charset="0"/>
                <a:cs typeface="Times New Roman" panose="02020603050405020304" pitchFamily="18" charset="0"/>
              </a:rPr>
              <a:t>n</a:t>
            </a:r>
            <a:r>
              <a:rPr lang="ru-RU" sz="2400" i="1" dirty="0">
                <a:latin typeface="Times New Roman" panose="02020603050405020304" pitchFamily="18" charset="0"/>
                <a:cs typeface="Times New Roman" panose="02020603050405020304" pitchFamily="18" charset="0"/>
              </a:rPr>
              <a:t>,    где </a:t>
            </a:r>
            <a:r>
              <a:rPr lang="en-US" sz="2400" i="1" dirty="0">
                <a:latin typeface="Times New Roman" panose="02020603050405020304" pitchFamily="18" charset="0"/>
                <a:cs typeface="Times New Roman" panose="02020603050405020304" pitchFamily="18" charset="0"/>
              </a:rPr>
              <a:t>n</a:t>
            </a:r>
            <a:r>
              <a:rPr lang="ru-RU" sz="2400" i="1" dirty="0">
                <a:latin typeface="Times New Roman" panose="02020603050405020304" pitchFamily="18" charset="0"/>
                <a:cs typeface="Times New Roman" panose="02020603050405020304" pitchFamily="18" charset="0"/>
              </a:rPr>
              <a:t> – число лет;</a:t>
            </a:r>
          </a:p>
          <a:p>
            <a:r>
              <a:rPr lang="ru-RU" sz="2400" i="1" dirty="0">
                <a:latin typeface="Times New Roman" panose="02020603050405020304" pitchFamily="18" charset="0"/>
                <a:cs typeface="Times New Roman" panose="02020603050405020304" pitchFamily="18" charset="0"/>
              </a:rPr>
              <a:t>АД</a:t>
            </a:r>
            <a:r>
              <a:rPr lang="en-US" sz="2400" i="1" baseline="-25000" dirty="0">
                <a:latin typeface="Times New Roman" panose="02020603050405020304" pitchFamily="18" charset="0"/>
                <a:cs typeface="Times New Roman" panose="02020603050405020304" pitchFamily="18" charset="0"/>
              </a:rPr>
              <a:t>min</a:t>
            </a:r>
            <a:r>
              <a:rPr lang="ru-RU" sz="2400" i="1" dirty="0">
                <a:latin typeface="Times New Roman" panose="02020603050405020304" pitchFamily="18" charset="0"/>
                <a:cs typeface="Times New Roman" panose="02020603050405020304" pitchFamily="18" charset="0"/>
              </a:rPr>
              <a:t> =  ½  </a:t>
            </a:r>
            <a:r>
              <a:rPr lang="en-US" sz="2400" i="1" dirty="0">
                <a:latin typeface="Times New Roman" panose="02020603050405020304" pitchFamily="18" charset="0"/>
                <a:cs typeface="Times New Roman" panose="02020603050405020304" pitchFamily="18" charset="0"/>
              </a:rPr>
              <a:t>max</a:t>
            </a:r>
            <a:r>
              <a:rPr lang="ru-RU" sz="2400" i="1" dirty="0">
                <a:latin typeface="Times New Roman" panose="02020603050405020304" pitchFamily="18" charset="0"/>
                <a:cs typeface="Times New Roman" panose="02020603050405020304" pitchFamily="18" charset="0"/>
              </a:rPr>
              <a:t>АД + 10 до 2/3  от АД</a:t>
            </a:r>
            <a:r>
              <a:rPr lang="en-US" sz="2400" i="1" baseline="-25000" dirty="0">
                <a:latin typeface="Times New Roman" panose="02020603050405020304" pitchFamily="18" charset="0"/>
                <a:cs typeface="Times New Roman" panose="02020603050405020304" pitchFamily="18" charset="0"/>
              </a:rPr>
              <a:t>max</a:t>
            </a:r>
            <a:endParaRPr lang="ru-RU" sz="2400" i="1"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289759" y="2227901"/>
            <a:ext cx="3693032" cy="4466479"/>
          </a:xfrm>
          <a:prstGeom prst="rect">
            <a:avLst/>
          </a:prstGeom>
        </p:spPr>
      </p:pic>
    </p:spTree>
    <p:extLst>
      <p:ext uri="{BB962C8B-B14F-4D97-AF65-F5344CB8AC3E}">
        <p14:creationId xmlns:p14="http://schemas.microsoft.com/office/powerpoint/2010/main" val="3875575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Пищеварительная система. </a:t>
            </a:r>
          </a:p>
        </p:txBody>
      </p:sp>
      <p:sp>
        <p:nvSpPr>
          <p:cNvPr id="3" name="Объект 2"/>
          <p:cNvSpPr>
            <a:spLocks noGrp="1"/>
          </p:cNvSpPr>
          <p:nvPr>
            <p:ph sz="quarter" idx="10"/>
          </p:nvPr>
        </p:nvSpPr>
        <p:spPr>
          <a:xfrm>
            <a:off x="539495" y="1435607"/>
            <a:ext cx="6523041" cy="5097539"/>
          </a:xfrm>
        </p:spPr>
        <p:txBody>
          <a:bodyPr>
            <a:normAutofit/>
          </a:bodyPr>
          <a:lstStyle/>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Совершенствуются </a:t>
            </a:r>
            <a:r>
              <a:rPr lang="ru-RU" sz="2400" dirty="0">
                <a:latin typeface="Times New Roman" panose="02020603050405020304" pitchFamily="18" charset="0"/>
                <a:cs typeface="Times New Roman" panose="02020603050405020304" pitchFamily="18" charset="0"/>
              </a:rPr>
              <a:t>функции – ферментативная, двигательная, всасывающая и т.д. </a:t>
            </a:r>
          </a:p>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Поджелудочный </a:t>
            </a:r>
            <a:r>
              <a:rPr lang="ru-RU" sz="2400" dirty="0">
                <a:latin typeface="Times New Roman" panose="02020603050405020304" pitchFamily="18" charset="0"/>
                <a:cs typeface="Times New Roman" panose="02020603050405020304" pitchFamily="18" charset="0"/>
              </a:rPr>
              <a:t>сок, желчь вырабатываются в небольшом количестве. </a:t>
            </a:r>
          </a:p>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Формируется </a:t>
            </a:r>
            <a:r>
              <a:rPr lang="ru-RU" sz="2400" dirty="0">
                <a:latin typeface="Times New Roman" panose="02020603050405020304" pitchFamily="18" charset="0"/>
                <a:cs typeface="Times New Roman" panose="02020603050405020304" pitchFamily="18" charset="0"/>
              </a:rPr>
              <a:t>полостное пищеварение.</a:t>
            </a:r>
          </a:p>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Слизистая </a:t>
            </a:r>
            <a:r>
              <a:rPr lang="ru-RU" sz="2400" dirty="0">
                <a:latin typeface="Times New Roman" panose="02020603050405020304" pitchFamily="18" charset="0"/>
                <a:cs typeface="Times New Roman" panose="02020603050405020304" pitchFamily="18" charset="0"/>
              </a:rPr>
              <a:t>оболочка остается по прежнему уязвимой и при нарушении питания это проявляется симптомами диспепсии.</a:t>
            </a:r>
          </a:p>
          <a:p>
            <a:endParaRPr lang="ru-RU" dirty="0"/>
          </a:p>
        </p:txBody>
      </p:sp>
      <p:pic>
        <p:nvPicPr>
          <p:cNvPr id="4" name="Picture 2"/>
          <p:cNvPicPr>
            <a:picLocks noChangeAspect="1" noChangeArrowheads="1"/>
          </p:cNvPicPr>
          <p:nvPr/>
        </p:nvPicPr>
        <p:blipFill>
          <a:blip r:embed="rId2"/>
          <a:srcRect/>
          <a:stretch>
            <a:fillRect/>
          </a:stretch>
        </p:blipFill>
        <p:spPr bwMode="auto">
          <a:xfrm>
            <a:off x="7567864" y="1854101"/>
            <a:ext cx="3789026" cy="4260549"/>
          </a:xfrm>
          <a:prstGeom prst="rect">
            <a:avLst/>
          </a:prstGeom>
          <a:noFill/>
          <a:ln w="9525">
            <a:noFill/>
            <a:miter lim="800000"/>
            <a:headEnd/>
            <a:tailEnd/>
          </a:ln>
          <a:effectLst/>
        </p:spPr>
      </p:pic>
    </p:spTree>
    <p:extLst>
      <p:ext uri="{BB962C8B-B14F-4D97-AF65-F5344CB8AC3E}">
        <p14:creationId xmlns:p14="http://schemas.microsoft.com/office/powerpoint/2010/main" val="500936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Мочевыделительная система.</a:t>
            </a:r>
          </a:p>
        </p:txBody>
      </p:sp>
      <p:sp>
        <p:nvSpPr>
          <p:cNvPr id="3" name="Объект 2"/>
          <p:cNvSpPr>
            <a:spLocks noGrp="1"/>
          </p:cNvSpPr>
          <p:nvPr>
            <p:ph sz="quarter" idx="10"/>
          </p:nvPr>
        </p:nvSpPr>
        <p:spPr>
          <a:xfrm>
            <a:off x="539496" y="1435607"/>
            <a:ext cx="6715546" cy="5061445"/>
          </a:xfrm>
        </p:spPr>
        <p:txBody>
          <a:bodyPr>
            <a:normAutofit fontScale="92500" lnSpcReduction="10000"/>
          </a:bodyPr>
          <a:lstStyle/>
          <a:p>
            <a:pPr>
              <a:lnSpc>
                <a:spcPct val="120000"/>
              </a:lnSpc>
            </a:pPr>
            <a:r>
              <a:rPr lang="ru-RU" sz="2400" b="1" dirty="0">
                <a:solidFill>
                  <a:schemeClr val="tx1"/>
                </a:solidFill>
                <a:latin typeface="Times New Roman" panose="02020603050405020304" pitchFamily="18" charset="0"/>
                <a:cs typeface="Times New Roman" panose="02020603050405020304" pitchFamily="18" charset="0"/>
              </a:rPr>
              <a:t>Суточное количество мочи =       </a:t>
            </a:r>
            <a:r>
              <a:rPr lang="ru-RU" sz="2400" b="1" i="1" dirty="0">
                <a:solidFill>
                  <a:schemeClr val="tx1"/>
                </a:solidFill>
                <a:latin typeface="Times New Roman" panose="02020603050405020304" pitchFamily="18" charset="0"/>
                <a:cs typeface="Times New Roman" panose="02020603050405020304" pitchFamily="18" charset="0"/>
              </a:rPr>
              <a:t>600 + 100 (</a:t>
            </a:r>
            <a:r>
              <a:rPr lang="en-US" sz="2400" b="1" i="1" dirty="0">
                <a:solidFill>
                  <a:schemeClr val="tx1"/>
                </a:solidFill>
                <a:latin typeface="Times New Roman" panose="02020603050405020304" pitchFamily="18" charset="0"/>
                <a:cs typeface="Times New Roman" panose="02020603050405020304" pitchFamily="18" charset="0"/>
              </a:rPr>
              <a:t>n</a:t>
            </a:r>
            <a:r>
              <a:rPr lang="ru-RU" sz="2400" b="1" i="1" dirty="0">
                <a:solidFill>
                  <a:schemeClr val="tx1"/>
                </a:solidFill>
                <a:latin typeface="Times New Roman" panose="02020603050405020304" pitchFamily="18" charset="0"/>
                <a:cs typeface="Times New Roman" panose="02020603050405020304" pitchFamily="18" charset="0"/>
              </a:rPr>
              <a:t> – 1);</a:t>
            </a:r>
          </a:p>
          <a:p>
            <a:pPr>
              <a:lnSpc>
                <a:spcPct val="120000"/>
              </a:lnSpc>
            </a:pPr>
            <a:r>
              <a:rPr lang="ru-RU" sz="2400" dirty="0" smtClean="0">
                <a:solidFill>
                  <a:schemeClr val="tx1"/>
                </a:solidFill>
                <a:latin typeface="Times New Roman" panose="02020603050405020304" pitchFamily="18" charset="0"/>
                <a:cs typeface="Times New Roman" panose="02020603050405020304" pitchFamily="18" charset="0"/>
              </a:rPr>
              <a:t>где </a:t>
            </a:r>
            <a:r>
              <a:rPr lang="en-US" sz="2400" dirty="0">
                <a:solidFill>
                  <a:schemeClr val="tx1"/>
                </a:solidFill>
                <a:latin typeface="Times New Roman" panose="02020603050405020304" pitchFamily="18" charset="0"/>
                <a:cs typeface="Times New Roman" panose="02020603050405020304" pitchFamily="18" charset="0"/>
              </a:rPr>
              <a:t>n</a:t>
            </a:r>
            <a:r>
              <a:rPr lang="ru-RU" sz="2400" dirty="0">
                <a:solidFill>
                  <a:schemeClr val="tx1"/>
                </a:solidFill>
                <a:latin typeface="Times New Roman" panose="02020603050405020304" pitchFamily="18" charset="0"/>
                <a:cs typeface="Times New Roman" panose="02020603050405020304" pitchFamily="18" charset="0"/>
              </a:rPr>
              <a:t> – число лет ребенка;            600 – суточный диурез в 1 год.</a:t>
            </a:r>
          </a:p>
          <a:p>
            <a:pPr>
              <a:lnSpc>
                <a:spcPct val="120000"/>
              </a:lnSpc>
              <a:buFont typeface="Arial" pitchFamily="34" charset="0"/>
              <a:buChar char="•"/>
            </a:pPr>
            <a:r>
              <a:rPr lang="ru-RU" sz="2400" dirty="0" smtClean="0">
                <a:solidFill>
                  <a:schemeClr val="tx1"/>
                </a:solidFill>
                <a:latin typeface="Times New Roman" panose="02020603050405020304" pitchFamily="18" charset="0"/>
                <a:cs typeface="Times New Roman" panose="02020603050405020304" pitchFamily="18" charset="0"/>
              </a:rPr>
              <a:t> Количество </a:t>
            </a:r>
            <a:r>
              <a:rPr lang="ru-RU" sz="2400" dirty="0">
                <a:solidFill>
                  <a:schemeClr val="tx1"/>
                </a:solidFill>
                <a:latin typeface="Times New Roman" panose="02020603050405020304" pitchFamily="18" charset="0"/>
                <a:cs typeface="Times New Roman" panose="02020603050405020304" pitchFamily="18" charset="0"/>
              </a:rPr>
              <a:t>мочеиспусканий – 8-10 раз в сутки. </a:t>
            </a:r>
          </a:p>
          <a:p>
            <a:pPr>
              <a:lnSpc>
                <a:spcPct val="120000"/>
              </a:lnSpc>
              <a:buFont typeface="Arial" pitchFamily="34" charset="0"/>
              <a:buChar char="•"/>
            </a:pPr>
            <a:r>
              <a:rPr lang="ru-RU" sz="2400" dirty="0" smtClean="0">
                <a:solidFill>
                  <a:schemeClr val="tx1"/>
                </a:solidFill>
                <a:latin typeface="Times New Roman" panose="02020603050405020304" pitchFamily="18" charset="0"/>
                <a:cs typeface="Times New Roman" panose="02020603050405020304" pitchFamily="18" charset="0"/>
              </a:rPr>
              <a:t> Относительная </a:t>
            </a:r>
            <a:r>
              <a:rPr lang="ru-RU" sz="2400" dirty="0">
                <a:solidFill>
                  <a:schemeClr val="tx1"/>
                </a:solidFill>
                <a:latin typeface="Times New Roman" panose="02020603050405020304" pitchFamily="18" charset="0"/>
                <a:cs typeface="Times New Roman" panose="02020603050405020304" pitchFamily="18" charset="0"/>
              </a:rPr>
              <a:t>плотность мочи 1010-1020 ед. </a:t>
            </a:r>
          </a:p>
          <a:p>
            <a:pPr>
              <a:lnSpc>
                <a:spcPct val="120000"/>
              </a:lnSpc>
              <a:buFont typeface="Arial" pitchFamily="34" charset="0"/>
              <a:buChar char="•"/>
            </a:pPr>
            <a:r>
              <a:rPr lang="ru-RU" sz="2400" dirty="0" smtClean="0">
                <a:solidFill>
                  <a:schemeClr val="tx1"/>
                </a:solidFill>
                <a:latin typeface="Times New Roman" panose="02020603050405020304" pitchFamily="18" charset="0"/>
                <a:cs typeface="Times New Roman" panose="02020603050405020304" pitchFamily="18" charset="0"/>
              </a:rPr>
              <a:t> Произвольное </a:t>
            </a:r>
            <a:r>
              <a:rPr lang="ru-RU" sz="2400" dirty="0">
                <a:solidFill>
                  <a:schemeClr val="tx1"/>
                </a:solidFill>
                <a:latin typeface="Times New Roman" panose="02020603050405020304" pitchFamily="18" charset="0"/>
                <a:cs typeface="Times New Roman" panose="02020603050405020304" pitchFamily="18" charset="0"/>
              </a:rPr>
              <a:t>мочеиспускание формируется</a:t>
            </a:r>
            <a:r>
              <a:rPr lang="ru-RU" sz="2400" dirty="0" smtClean="0">
                <a:solidFill>
                  <a:schemeClr val="tx1"/>
                </a:solidFill>
                <a:latin typeface="Times New Roman" panose="02020603050405020304" pitchFamily="18" charset="0"/>
                <a:cs typeface="Times New Roman" panose="02020603050405020304" pitchFamily="18" charset="0"/>
              </a:rPr>
              <a:t>:</a:t>
            </a:r>
          </a:p>
          <a:p>
            <a:pPr marL="342900" indent="-342900">
              <a:lnSpc>
                <a:spcPct val="120000"/>
              </a:lnSpc>
              <a:buFont typeface="Wingdings" panose="05000000000000000000" pitchFamily="2" charset="2"/>
              <a:buChar char="ü"/>
            </a:pP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у девочек – к 1,5-2 годам; </a:t>
            </a:r>
          </a:p>
          <a:p>
            <a:pPr marL="342900" indent="-342900">
              <a:lnSpc>
                <a:spcPct val="120000"/>
              </a:lnSpc>
              <a:buFont typeface="Wingdings" panose="05000000000000000000" pitchFamily="2" charset="2"/>
              <a:buChar char="ü"/>
            </a:pPr>
            <a:r>
              <a:rPr lang="ru-RU" sz="2400" dirty="0" smtClean="0">
                <a:solidFill>
                  <a:schemeClr val="tx1"/>
                </a:solidFill>
                <a:latin typeface="Times New Roman" panose="02020603050405020304" pitchFamily="18" charset="0"/>
                <a:cs typeface="Times New Roman" panose="02020603050405020304" pitchFamily="18" charset="0"/>
              </a:rPr>
              <a:t> у </a:t>
            </a:r>
            <a:r>
              <a:rPr lang="ru-RU" sz="2400" dirty="0">
                <a:solidFill>
                  <a:schemeClr val="tx1"/>
                </a:solidFill>
                <a:latin typeface="Times New Roman" panose="02020603050405020304" pitchFamily="18" charset="0"/>
                <a:cs typeface="Times New Roman" panose="02020603050405020304" pitchFamily="18" charset="0"/>
              </a:rPr>
              <a:t>мальчиков – к 3-3,5 годам.</a:t>
            </a:r>
          </a:p>
          <a:p>
            <a:endParaRPr lang="ru-RU" dirty="0"/>
          </a:p>
        </p:txBody>
      </p:sp>
      <p:pic>
        <p:nvPicPr>
          <p:cNvPr id="4" name="Рисунок 3"/>
          <p:cNvPicPr>
            <a:picLocks noChangeAspect="1"/>
          </p:cNvPicPr>
          <p:nvPr/>
        </p:nvPicPr>
        <p:blipFill>
          <a:blip r:embed="rId2"/>
          <a:stretch>
            <a:fillRect/>
          </a:stretch>
        </p:blipFill>
        <p:spPr>
          <a:xfrm>
            <a:off x="7398326" y="1435607"/>
            <a:ext cx="4020917" cy="4890493"/>
          </a:xfrm>
          <a:prstGeom prst="rect">
            <a:avLst/>
          </a:prstGeom>
        </p:spPr>
      </p:pic>
    </p:spTree>
    <p:extLst>
      <p:ext uri="{BB962C8B-B14F-4D97-AF65-F5344CB8AC3E}">
        <p14:creationId xmlns:p14="http://schemas.microsoft.com/office/powerpoint/2010/main" val="4140393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207" y="448056"/>
            <a:ext cx="9729698" cy="640080"/>
          </a:xfrm>
        </p:spPr>
        <p:txBody>
          <a:bodyPr>
            <a:normAutofit/>
          </a:bodyPr>
          <a:lstStyle/>
          <a:p>
            <a:r>
              <a:rPr lang="ru-RU" b="1" dirty="0">
                <a:solidFill>
                  <a:schemeClr val="tx1"/>
                </a:solidFill>
                <a:latin typeface="Times New Roman" panose="02020603050405020304" pitchFamily="18" charset="0"/>
                <a:cs typeface="Times New Roman" panose="02020603050405020304" pitchFamily="18" charset="0"/>
              </a:rPr>
              <a:t>Рост и развитие </a:t>
            </a:r>
            <a:r>
              <a:rPr lang="ru-RU" b="1" dirty="0" smtClean="0">
                <a:solidFill>
                  <a:schemeClr val="tx1"/>
                </a:solidFill>
                <a:latin typeface="Times New Roman" panose="02020603050405020304" pitchFamily="18" charset="0"/>
                <a:cs typeface="Times New Roman" panose="02020603050405020304" pitchFamily="18" charset="0"/>
              </a:rPr>
              <a:t>ребенка. </a:t>
            </a:r>
            <a:r>
              <a:rPr lang="ru-RU" b="1" dirty="0">
                <a:solidFill>
                  <a:schemeClr val="tx1"/>
                </a:solidFill>
                <a:latin typeface="Times New Roman" panose="02020603050405020304" pitchFamily="18" charset="0"/>
                <a:cs typeface="Times New Roman" panose="02020603050405020304" pitchFamily="18" charset="0"/>
              </a:rPr>
              <a:t>Физическое развитие</a:t>
            </a:r>
          </a:p>
        </p:txBody>
      </p:sp>
      <p:sp>
        <p:nvSpPr>
          <p:cNvPr id="3" name="Объект 2"/>
          <p:cNvSpPr>
            <a:spLocks noGrp="1"/>
          </p:cNvSpPr>
          <p:nvPr>
            <p:ph sz="quarter" idx="10"/>
          </p:nvPr>
        </p:nvSpPr>
        <p:spPr>
          <a:xfrm>
            <a:off x="539496" y="1435609"/>
            <a:ext cx="4938592" cy="2155490"/>
          </a:xfrm>
        </p:spPr>
        <p:style>
          <a:lnRef idx="2">
            <a:schemeClr val="accent4"/>
          </a:lnRef>
          <a:fillRef idx="1">
            <a:schemeClr val="lt1"/>
          </a:fillRef>
          <a:effectRef idx="0">
            <a:schemeClr val="accent4"/>
          </a:effectRef>
          <a:fontRef idx="minor">
            <a:schemeClr val="dk1"/>
          </a:fontRef>
        </p:style>
        <p:txBody>
          <a:bodyPr>
            <a:normAutofit lnSpcReduction="10000"/>
          </a:bodyPr>
          <a:lstStyle/>
          <a:p>
            <a:pPr>
              <a:lnSpc>
                <a:spcPct val="110000"/>
              </a:lnSpc>
            </a:pPr>
            <a:r>
              <a:rPr lang="ru-RU" sz="2800" b="1" dirty="0">
                <a:latin typeface="Times New Roman" panose="02020603050405020304" pitchFamily="18" charset="0"/>
                <a:cs typeface="Times New Roman" panose="02020603050405020304" pitchFamily="18" charset="0"/>
              </a:rPr>
              <a:t>Р = 100 см - 8 (4 — n), </a:t>
            </a:r>
          </a:p>
          <a:p>
            <a:pPr>
              <a:lnSpc>
                <a:spcPct val="110000"/>
              </a:lnSpc>
            </a:pPr>
            <a:r>
              <a:rPr lang="ru-RU" sz="2800" b="1" dirty="0">
                <a:latin typeface="Times New Roman" panose="02020603050405020304" pitchFamily="18" charset="0"/>
                <a:cs typeface="Times New Roman" panose="02020603050405020304" pitchFamily="18" charset="0"/>
              </a:rPr>
              <a:t>где Р – длина  тела ребенка, </a:t>
            </a:r>
          </a:p>
          <a:p>
            <a:pPr>
              <a:lnSpc>
                <a:spcPct val="110000"/>
              </a:lnSpc>
            </a:pPr>
            <a:r>
              <a:rPr lang="ru-RU" sz="2800" b="1" dirty="0">
                <a:latin typeface="Times New Roman" panose="02020603050405020304" pitchFamily="18" charset="0"/>
                <a:cs typeface="Times New Roman" panose="02020603050405020304" pitchFamily="18" charset="0"/>
              </a:rPr>
              <a:t>  n — число лет</a:t>
            </a:r>
          </a:p>
          <a:p>
            <a:endParaRPr lang="ru-RU" dirty="0"/>
          </a:p>
        </p:txBody>
      </p:sp>
      <p:sp>
        <p:nvSpPr>
          <p:cNvPr id="4" name="Прямоугольник 3"/>
          <p:cNvSpPr/>
          <p:nvPr/>
        </p:nvSpPr>
        <p:spPr>
          <a:xfrm>
            <a:off x="4851861" y="4164367"/>
            <a:ext cx="6096000" cy="1815882"/>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m = масса тела ребенка в 1 год + 2 кг х (n — 1), </a:t>
            </a:r>
          </a:p>
          <a:p>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где m — ожидаемая масса, </a:t>
            </a:r>
          </a:p>
          <a:p>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n — число лет</a:t>
            </a:r>
          </a:p>
        </p:txBody>
      </p:sp>
    </p:spTree>
    <p:extLst>
      <p:ext uri="{BB962C8B-B14F-4D97-AF65-F5344CB8AC3E}">
        <p14:creationId xmlns:p14="http://schemas.microsoft.com/office/powerpoint/2010/main" val="1785579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581060" y="1709928"/>
            <a:ext cx="10932068" cy="3294334"/>
          </a:xfrm>
        </p:spPr>
        <p:style>
          <a:lnRef idx="2">
            <a:schemeClr val="accent4"/>
          </a:lnRef>
          <a:fillRef idx="1">
            <a:schemeClr val="lt1"/>
          </a:fillRef>
          <a:effectRef idx="0">
            <a:schemeClr val="accent4"/>
          </a:effectRef>
          <a:fontRef idx="minor">
            <a:schemeClr val="dk1"/>
          </a:fontRef>
        </p:style>
        <p:txBody>
          <a:bodyPr>
            <a:normAutofit/>
          </a:bodyPr>
          <a:lstStyle/>
          <a:p>
            <a:r>
              <a:rPr lang="ru-RU" sz="2800" i="1" u="sng" dirty="0">
                <a:latin typeface="Times New Roman" panose="02020603050405020304" pitchFamily="18" charset="0"/>
                <a:cs typeface="Times New Roman" panose="02020603050405020304" pitchFamily="18" charset="0"/>
              </a:rPr>
              <a:t>Окружность головы</a:t>
            </a:r>
            <a:r>
              <a:rPr lang="ru-RU" sz="2800" dirty="0">
                <a:latin typeface="Times New Roman" panose="02020603050405020304" pitchFamily="18" charset="0"/>
                <a:cs typeface="Times New Roman" panose="02020603050405020304" pitchFamily="18" charset="0"/>
              </a:rPr>
              <a:t> до 5 лет увеличивается по 1 см в год; в 5 лет = 50 см; затем увеличивается по 0,5 см в год.</a:t>
            </a:r>
          </a:p>
          <a:p>
            <a:r>
              <a:rPr lang="ru-RU" sz="2800" i="1" u="sng" dirty="0" smtClean="0">
                <a:latin typeface="Times New Roman" panose="02020603050405020304" pitchFamily="18" charset="0"/>
                <a:cs typeface="Times New Roman" panose="02020603050405020304" pitchFamily="18" charset="0"/>
              </a:rPr>
              <a:t>Окружность </a:t>
            </a:r>
            <a:r>
              <a:rPr lang="ru-RU" sz="2800" i="1" u="sng" dirty="0">
                <a:latin typeface="Times New Roman" panose="02020603050405020304" pitchFamily="18" charset="0"/>
                <a:cs typeface="Times New Roman" panose="02020603050405020304" pitchFamily="18" charset="0"/>
              </a:rPr>
              <a:t>груди</a:t>
            </a:r>
            <a:r>
              <a:rPr lang="ru-RU" sz="2800" dirty="0">
                <a:latin typeface="Times New Roman" panose="02020603050405020304" pitchFamily="18" charset="0"/>
                <a:cs typeface="Times New Roman" panose="02020603050405020304" pitchFamily="18" charset="0"/>
              </a:rPr>
              <a:t> увеличивается по 1,5 см в год до 10 лет; в 10 лет = 63 см; после 10 лет увеличивается на 3 см в год.</a:t>
            </a:r>
          </a:p>
          <a:p>
            <a:endParaRPr lang="ru-RU" dirty="0"/>
          </a:p>
        </p:txBody>
      </p:sp>
    </p:spTree>
    <p:extLst>
      <p:ext uri="{BB962C8B-B14F-4D97-AF65-F5344CB8AC3E}">
        <p14:creationId xmlns:p14="http://schemas.microsoft.com/office/powerpoint/2010/main" val="3794565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Нервно-психическое развитие</a:t>
            </a:r>
          </a:p>
        </p:txBody>
      </p:sp>
      <p:pic>
        <p:nvPicPr>
          <p:cNvPr id="1028" name="Picture 4" descr="Ябеда: по секрету всему свету - Летидо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571" y="4547062"/>
            <a:ext cx="2764546" cy="184176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sz="quarter" idx="10"/>
          </p:nvPr>
        </p:nvSpPr>
        <p:spPr>
          <a:xfrm>
            <a:off x="521207" y="1327542"/>
            <a:ext cx="8712569" cy="5297702"/>
          </a:xfrm>
        </p:spPr>
        <p:txBody>
          <a:bodyPr>
            <a:noAutofit/>
          </a:bodyPr>
          <a:lstStyle/>
          <a:p>
            <a:r>
              <a:rPr lang="ru-RU" sz="2400" dirty="0">
                <a:latin typeface="Times New Roman" panose="02020603050405020304" pitchFamily="18" charset="0"/>
                <a:cs typeface="Times New Roman" panose="02020603050405020304" pitchFamily="18" charset="0"/>
              </a:rPr>
              <a:t>Нервно-психическая сфера и движение характеризуется дальнейшим развитием и созреванием, расширением условно-рефлекторных связей, становлением и развитием второй сигнальной системы – </a:t>
            </a:r>
            <a:r>
              <a:rPr lang="ru-RU" sz="2400" b="1" dirty="0">
                <a:latin typeface="Times New Roman" panose="02020603050405020304" pitchFamily="18" charset="0"/>
                <a:cs typeface="Times New Roman" panose="02020603050405020304" pitchFamily="18" charset="0"/>
              </a:rPr>
              <a:t>речи</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Дети </a:t>
            </a:r>
            <a:r>
              <a:rPr lang="ru-RU" sz="2400" dirty="0">
                <a:latin typeface="Times New Roman" panose="02020603050405020304" pitchFamily="18" charset="0"/>
                <a:cs typeface="Times New Roman" panose="02020603050405020304" pitchFamily="18" charset="0"/>
              </a:rPr>
              <a:t>этого возраста коммуникабельны, активно вступают в контакт, испытывая возрастающую потребность в общении. Они чрезвычайно любознательны, эмоциональны, проявляют привязанность к родителям. Привычки, закрепленные в этом возрасте, сохраняются на всю жизнь. </a:t>
            </a:r>
          </a:p>
        </p:txBody>
      </p:sp>
      <p:pic>
        <p:nvPicPr>
          <p:cNvPr id="1030" name="Picture 6" descr="Папа привёл новую маму, или Как ужиться с чужим ребёнком? Часть 1 |  Материалы от компаний | ШколаЖизни.р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887" y="1496291"/>
            <a:ext cx="2769869" cy="184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4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521207" y="1535360"/>
            <a:ext cx="5852991" cy="3352524"/>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Детям до 3-х лет достаточно общения с членами семьи. Дети старше 3- х лет нуждаются в общении со сверстниками и способны организовать с ними совместные сюжетные и ролевые игры. 100 Поэтому целесообразно, чтобы ребенок с 3 лет посещал детское дошкольное учреждение. </a:t>
            </a:r>
          </a:p>
        </p:txBody>
      </p:sp>
      <p:pic>
        <p:nvPicPr>
          <p:cNvPr id="2050" name="Picture 2" descr="Потом будет поздно: 4 навыка, которым надо научить ребенка до 3 лет -  Летидо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302" y="3586845"/>
            <a:ext cx="4250171" cy="28314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Развиваем речь ребёнка: от звука — к слову и предложению - Телеканал «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133" y="448056"/>
            <a:ext cx="4762425" cy="267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414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chemeClr val="tx1"/>
                </a:solidFill>
                <a:latin typeface="Times New Roman" panose="02020603050405020304" pitchFamily="18" charset="0"/>
                <a:cs typeface="Times New Roman" panose="02020603050405020304" pitchFamily="18" charset="0"/>
              </a:rPr>
              <a:t>Ребенок в возрасте 1 год 3 месяца (15 месяцев)</a:t>
            </a:r>
          </a:p>
        </p:txBody>
      </p:sp>
      <p:sp>
        <p:nvSpPr>
          <p:cNvPr id="3" name="Объект 2"/>
          <p:cNvSpPr>
            <a:spLocks noGrp="1"/>
          </p:cNvSpPr>
          <p:nvPr>
            <p:ph sz="quarter" idx="10"/>
          </p:nvPr>
        </p:nvSpPr>
        <p:spPr>
          <a:xfrm>
            <a:off x="539496" y="1435608"/>
            <a:ext cx="6201546" cy="3977640"/>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Ходит длительно, не присаживаясь, меняет положение (приседает, наклоняется, поворачивается, пятится). Свободно играет с игрушками</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запас понимаемых слов расширяется, произносит отдельные облегченные слова во время ярких эмоциональных переживаний; хорошо понимает просьбы и обращения. Самостоятельно ест густую пищу ложкой. </a:t>
            </a:r>
          </a:p>
        </p:txBody>
      </p:sp>
      <p:pic>
        <p:nvPicPr>
          <p:cNvPr id="3074" name="Picture 2" descr="1 год и 2 месяца. Девятый скачок развития ребенка: абстракции и принципы -  baby-sleep.ru"/>
          <p:cNvPicPr>
            <a:picLocks noChangeAspect="1" noChangeArrowheads="1"/>
          </p:cNvPicPr>
          <p:nvPr/>
        </p:nvPicPr>
        <p:blipFill rotWithShape="1">
          <a:blip r:embed="rId2">
            <a:extLst>
              <a:ext uri="{28A0092B-C50C-407E-A947-70E740481C1C}">
                <a14:useLocalDpi xmlns:a14="http://schemas.microsoft.com/office/drawing/2010/main" val="0"/>
              </a:ext>
            </a:extLst>
          </a:blip>
          <a:srcRect b="7713"/>
          <a:stretch/>
        </p:blipFill>
        <p:spPr bwMode="auto">
          <a:xfrm>
            <a:off x="8034300" y="448057"/>
            <a:ext cx="3735941" cy="23376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Чем кормить ребенка в 1, 2, 3 года - примерное меню | ДЕТСКИЕ РЕЦЕПТЫ, БЛЮ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299" y="3424428"/>
            <a:ext cx="3735941" cy="247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662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207" y="448056"/>
            <a:ext cx="7431946" cy="640080"/>
          </a:xfrm>
        </p:spPr>
        <p:txBody>
          <a:bodyPr>
            <a:normAutofit fontScale="90000"/>
          </a:bodyPr>
          <a:lstStyle/>
          <a:p>
            <a:r>
              <a:rPr lang="ru-RU" b="1" dirty="0">
                <a:solidFill>
                  <a:schemeClr val="tx1"/>
                </a:solidFill>
                <a:latin typeface="Times New Roman" panose="02020603050405020304" pitchFamily="18" charset="0"/>
                <a:cs typeface="Times New Roman" panose="02020603050405020304" pitchFamily="18" charset="0"/>
              </a:rPr>
              <a:t>Ребенок в возрасте 1 год 6 месяцев (18месяцев)</a:t>
            </a:r>
          </a:p>
        </p:txBody>
      </p:sp>
      <p:sp>
        <p:nvSpPr>
          <p:cNvPr id="3" name="Объект 2"/>
          <p:cNvSpPr>
            <a:spLocks noGrp="1"/>
          </p:cNvSpPr>
          <p:nvPr>
            <p:ph sz="quarter" idx="10"/>
          </p:nvPr>
        </p:nvSpPr>
        <p:spPr>
          <a:xfrm>
            <a:off x="539495" y="1435608"/>
            <a:ext cx="6871397" cy="3977640"/>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Залезает на высокие предметы и самостоятельно спускается с них, перешагивает без поддержки через палку, лежащую на полу. Находит по слову среди нескольких схожих предметов два одинаковых по назначению. Различает три контрастные формы предметов (шар, куб, кирпичики, призма). Отражает в игре наблюдаемые действия. Словарный запас 30-40 слов. Самостоятельно ест жидкую пищу ложкой.</a:t>
            </a:r>
          </a:p>
        </p:txBody>
      </p:sp>
      <p:pic>
        <p:nvPicPr>
          <p:cNvPr id="4098" name="Picture 2" descr="Играем с ребенком в развивающие игры - Развитие и воспитание детей, уход за  ребенком, детское воспитание и развитие - Дети - IVONA - bigmir)net - IVONA  bigmi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626" y="448056"/>
            <a:ext cx="3608351" cy="240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12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chemeClr val="tx1"/>
                </a:solidFill>
                <a:latin typeface="Times New Roman" panose="02020603050405020304" pitchFamily="18" charset="0"/>
                <a:cs typeface="Times New Roman" panose="02020603050405020304" pitchFamily="18" charset="0"/>
              </a:rPr>
              <a:t>Ребенок в возрасте 1 год 9 месяцев (21 месяц)</a:t>
            </a:r>
          </a:p>
        </p:txBody>
      </p:sp>
      <p:sp>
        <p:nvSpPr>
          <p:cNvPr id="3" name="Объект 2"/>
          <p:cNvSpPr>
            <a:spLocks noGrp="1"/>
          </p:cNvSpPr>
          <p:nvPr>
            <p:ph sz="quarter" idx="10"/>
          </p:nvPr>
        </p:nvSpPr>
        <p:spPr>
          <a:xfrm>
            <a:off x="539496" y="1435607"/>
            <a:ext cx="6998988" cy="4869499"/>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Понимает несложный рассказ по сюжетной картинке, понимает вопрос взрослого о предметах и действиях, изображенных на картинках. Во время игры словами и двухсложными предложениями обозначает свои действия. Из 3-4 предметов разной формы по образцу и слову подбирает предмет такой же формы (например – к кубику кубик). Строит ворота, домик, скамейку. Ходит по ограниченной поверхности шириной 15-20 см, перешагивает приставным шагом через параллельно положенные на полу 3 палки. Частично снимает одежду с небольшой помощью взрослого (ботинки, шапку).</a:t>
            </a:r>
          </a:p>
        </p:txBody>
      </p:sp>
      <p:pic>
        <p:nvPicPr>
          <p:cNvPr id="5122" name="Picture 2" descr="составь рассказ по картинка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484" y="379858"/>
            <a:ext cx="3217245" cy="237036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Сортер - история и описание игруш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4781" y="3129395"/>
            <a:ext cx="2877003" cy="300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92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dirty="0"/>
              <a:t/>
            </a:r>
            <a:br>
              <a:rPr lang="ru-RU" dirty="0"/>
            </a:br>
            <a:r>
              <a:rPr lang="ru-RU" b="1" dirty="0" smtClean="0">
                <a:latin typeface="Times New Roman" panose="02020603050405020304" pitchFamily="18" charset="0"/>
                <a:cs typeface="Times New Roman" panose="02020603050405020304" pitchFamily="18" charset="0"/>
              </a:rPr>
              <a:t>План </a:t>
            </a:r>
            <a:r>
              <a:rPr lang="ru-RU" b="1" dirty="0">
                <a:latin typeface="Times New Roman" panose="02020603050405020304" pitchFamily="18" charset="0"/>
                <a:cs typeface="Times New Roman" panose="02020603050405020304" pitchFamily="18" charset="0"/>
              </a:rPr>
              <a:t>лекции</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0"/>
          </p:nvPr>
        </p:nvSpPr>
        <p:spPr>
          <a:xfrm>
            <a:off x="539496" y="1435608"/>
            <a:ext cx="7259180" cy="3977640"/>
          </a:xfrm>
        </p:spPr>
        <p:txBody>
          <a:bodyPr>
            <a:normAutofit/>
          </a:bodyPr>
          <a:lstStyle/>
          <a:p>
            <a:pPr marL="457200" indent="-457200">
              <a:lnSpc>
                <a:spcPct val="100000"/>
              </a:lnSpc>
              <a:buAutoNum type="arabicPeriod"/>
            </a:pPr>
            <a:r>
              <a:rPr lang="ru-RU" sz="2000" dirty="0" smtClean="0">
                <a:latin typeface="Times New Roman" panose="02020603050405020304" pitchFamily="18" charset="0"/>
                <a:cs typeface="Times New Roman" panose="02020603050405020304" pitchFamily="18" charset="0"/>
              </a:rPr>
              <a:t>Анатомо-физиологические </a:t>
            </a:r>
            <a:r>
              <a:rPr lang="ru-RU" sz="2000" dirty="0">
                <a:latin typeface="Times New Roman" panose="02020603050405020304" pitchFamily="18" charset="0"/>
                <a:cs typeface="Times New Roman" panose="02020603050405020304" pitchFamily="18" charset="0"/>
              </a:rPr>
              <a:t>особенности, рост и развитие ребенка </a:t>
            </a:r>
            <a:r>
              <a:rPr lang="ru-RU" sz="2000" dirty="0" err="1">
                <a:latin typeface="Times New Roman" panose="02020603050405020304" pitchFamily="18" charset="0"/>
                <a:cs typeface="Times New Roman" panose="02020603050405020304" pitchFamily="18" charset="0"/>
              </a:rPr>
              <a:t>преддошкольного</a:t>
            </a:r>
            <a:r>
              <a:rPr lang="ru-RU" sz="2000" dirty="0">
                <a:latin typeface="Times New Roman" panose="02020603050405020304" pitchFamily="18" charset="0"/>
                <a:cs typeface="Times New Roman" panose="02020603050405020304" pitchFamily="18" charset="0"/>
              </a:rPr>
              <a:t> возраста</a:t>
            </a:r>
            <a:r>
              <a:rPr lang="ru-RU" sz="2000" dirty="0" smtClean="0">
                <a:latin typeface="Times New Roman" panose="02020603050405020304" pitchFamily="18" charset="0"/>
                <a:cs typeface="Times New Roman" panose="02020603050405020304" pitchFamily="18" charset="0"/>
              </a:rPr>
              <a:t>.</a:t>
            </a:r>
          </a:p>
          <a:p>
            <a:pPr marL="457200" indent="-457200">
              <a:lnSpc>
                <a:spcPct val="100000"/>
              </a:lnSpc>
              <a:buAutoNum type="arabicPeriod"/>
            </a:pPr>
            <a:r>
              <a:rPr lang="ru-RU" sz="2000" dirty="0" smtClean="0">
                <a:latin typeface="Times New Roman" panose="02020603050405020304" pitchFamily="18" charset="0"/>
                <a:cs typeface="Times New Roman" panose="02020603050405020304" pitchFamily="18" charset="0"/>
              </a:rPr>
              <a:t>Особенности </a:t>
            </a:r>
            <a:r>
              <a:rPr lang="ru-RU" sz="2000" dirty="0">
                <a:latin typeface="Times New Roman" panose="02020603050405020304" pitchFamily="18" charset="0"/>
                <a:cs typeface="Times New Roman" panose="02020603050405020304" pitchFamily="18" charset="0"/>
              </a:rPr>
              <a:t>развития и питания. </a:t>
            </a:r>
            <a:endParaRPr lang="ru-RU" sz="2000" dirty="0" smtClean="0">
              <a:latin typeface="Times New Roman" panose="02020603050405020304" pitchFamily="18" charset="0"/>
              <a:cs typeface="Times New Roman" panose="02020603050405020304" pitchFamily="18" charset="0"/>
            </a:endParaRPr>
          </a:p>
          <a:p>
            <a:pPr marL="457200" indent="-457200">
              <a:lnSpc>
                <a:spcPct val="100000"/>
              </a:lnSpc>
              <a:buFont typeface="+mj-lt"/>
              <a:buAutoNum type="arabicPeriod"/>
            </a:pPr>
            <a:r>
              <a:rPr lang="ru-RU" sz="2000" dirty="0" smtClean="0">
                <a:latin typeface="Times New Roman" panose="02020603050405020304" pitchFamily="18" charset="0"/>
                <a:cs typeface="Times New Roman" panose="02020603050405020304" pitchFamily="18" charset="0"/>
              </a:rPr>
              <a:t>Универсальные </a:t>
            </a:r>
            <a:r>
              <a:rPr lang="ru-RU" sz="2000" dirty="0">
                <a:latin typeface="Times New Roman" panose="02020603050405020304" pitchFamily="18" charset="0"/>
                <a:cs typeface="Times New Roman" panose="02020603050405020304" pitchFamily="18" charset="0"/>
              </a:rPr>
              <a:t>потребности ребенка, способы их удовлетворения. </a:t>
            </a:r>
            <a:endParaRPr lang="ru-RU" sz="2000" dirty="0" smtClean="0">
              <a:latin typeface="Times New Roman" panose="02020603050405020304" pitchFamily="18" charset="0"/>
              <a:cs typeface="Times New Roman" panose="02020603050405020304" pitchFamily="18" charset="0"/>
            </a:endParaRPr>
          </a:p>
          <a:p>
            <a:pPr marL="457200" indent="-457200">
              <a:lnSpc>
                <a:spcPct val="100000"/>
              </a:lnSpc>
              <a:buFont typeface="+mj-lt"/>
              <a:buAutoNum type="arabicPeriod"/>
            </a:pPr>
            <a:r>
              <a:rPr lang="ru-RU" sz="2000" dirty="0" smtClean="0">
                <a:latin typeface="Times New Roman" panose="02020603050405020304" pitchFamily="18" charset="0"/>
                <a:cs typeface="Times New Roman" panose="02020603050405020304" pitchFamily="18" charset="0"/>
              </a:rPr>
              <a:t>Возможные </a:t>
            </a:r>
            <a:r>
              <a:rPr lang="ru-RU" sz="2000" dirty="0">
                <a:latin typeface="Times New Roman" panose="02020603050405020304" pitchFamily="18" charset="0"/>
                <a:cs typeface="Times New Roman" panose="02020603050405020304" pitchFamily="18" charset="0"/>
              </a:rPr>
              <a:t>проблемы </a:t>
            </a:r>
          </a:p>
        </p:txBody>
      </p:sp>
      <p:pic>
        <p:nvPicPr>
          <p:cNvPr id="5" name="Рисунок 4"/>
          <p:cNvPicPr>
            <a:picLocks noChangeAspect="1"/>
          </p:cNvPicPr>
          <p:nvPr/>
        </p:nvPicPr>
        <p:blipFill>
          <a:blip r:embed="rId2"/>
          <a:stretch>
            <a:fillRect/>
          </a:stretch>
        </p:blipFill>
        <p:spPr>
          <a:xfrm>
            <a:off x="7315201" y="2185258"/>
            <a:ext cx="4303986" cy="3227990"/>
          </a:xfrm>
          <a:prstGeom prst="rect">
            <a:avLst/>
          </a:prstGeom>
        </p:spPr>
      </p:pic>
    </p:spTree>
    <p:extLst>
      <p:ext uri="{BB962C8B-B14F-4D97-AF65-F5344CB8AC3E}">
        <p14:creationId xmlns:p14="http://schemas.microsoft.com/office/powerpoint/2010/main" val="3978929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latin typeface="Times New Roman" panose="02020603050405020304" pitchFamily="18" charset="0"/>
                <a:cs typeface="Times New Roman" panose="02020603050405020304" pitchFamily="18" charset="0"/>
              </a:rPr>
              <a:t>Ребенок в возрасте 2-х лет (24 месяца)</a:t>
            </a:r>
          </a:p>
        </p:txBody>
      </p:sp>
      <p:pic>
        <p:nvPicPr>
          <p:cNvPr id="6148" name="Picture 4" descr="Ребенок учится одеваться самостоятельно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811" y="4883098"/>
            <a:ext cx="2823079" cy="1587982"/>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sz="quarter" idx="10"/>
          </p:nvPr>
        </p:nvSpPr>
        <p:spPr>
          <a:xfrm>
            <a:off x="539495" y="1435608"/>
            <a:ext cx="8997909" cy="3977640"/>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Понимает без иллюстраций короткий рассказ о ранее знакомых событиях. При общении со взрослыми пользуется трехсложными предложениями, употребляя прилагательные и местоимения. Словарный запас 200-300 слов. По образцу и просьбе взрослого находит предмет того же цвета (красны, синий, зеленый). Воспроизводит в игре ряд последовательных действий (куклу купает и вытирает). Ходит, бегает, играет мячом, собирает пирамиду, складывает 6 кубиков в домик, в разнообразные конструкции. Умеет держать карандаш – попытки рисовать. Разглядывает картинки, узнает животных, предметы, называет их. Преодолевает препятствия чередуя шаг, перешагивает без поддержки через палку или веревку, приподнятую над полом на 10 см. Частично одевает одежду (ботинки, шапку)с небольшой помощью взрослого.</a:t>
            </a:r>
          </a:p>
        </p:txBody>
      </p:sp>
      <p:pic>
        <p:nvPicPr>
          <p:cNvPr id="4" name="Picture 4" descr="Самообразование сенсорное развитие детей младшего дошкольного возраст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475" y="2536290"/>
            <a:ext cx="2623749" cy="19678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Почему важны игры с куклами? | Дошколенок - сайт для родителе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402" y="809608"/>
            <a:ext cx="2502565" cy="137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03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latin typeface="Times New Roman" panose="02020603050405020304" pitchFamily="18" charset="0"/>
                <a:cs typeface="Times New Roman" panose="02020603050405020304" pitchFamily="18" charset="0"/>
              </a:rPr>
              <a:t>Ребенок в возрасте 2 года 6 месяцев</a:t>
            </a:r>
          </a:p>
        </p:txBody>
      </p:sp>
      <p:sp>
        <p:nvSpPr>
          <p:cNvPr id="3" name="Объект 2"/>
          <p:cNvSpPr>
            <a:spLocks noGrp="1"/>
          </p:cNvSpPr>
          <p:nvPr>
            <p:ph sz="quarter" idx="10"/>
          </p:nvPr>
        </p:nvSpPr>
        <p:spPr>
          <a:xfrm>
            <a:off x="539496" y="1435608"/>
            <a:ext cx="6858830" cy="3977640"/>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Строит предложения из 3-х и более слов. Появляются вопросы: “Где?”, “Когда?”. Подбирает по образцу разнообразные предметы основных цветов. Игра носит сюжетных характер, в играх действует взаимосвязано и последовательно (кормит кукол, укладывает их спать). Самостоятельно делает простые сюжетные постройки и называет их. Самостоятельно одевается, но еще не умеет застегивать пуговицы и завязывать шнурки. Перешагивает через палку или веревку, приподнятую от пола на 15-20 см (идет по лестнице), перепрыгивает через палку, лежащую на полу. </a:t>
            </a:r>
          </a:p>
        </p:txBody>
      </p:sp>
      <p:pic>
        <p:nvPicPr>
          <p:cNvPr id="7170" name="Picture 2" descr="Игралочка: Как же играть с кукл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821" y="448056"/>
            <a:ext cx="4483633" cy="250779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Как научить ребенка самостоятельно одеватьс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794" y="3099981"/>
            <a:ext cx="2447333" cy="16733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Фотография на тему Маленький мальчик поднимается по лестнице, заросшей  травой | Press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821" y="3604432"/>
            <a:ext cx="1804879" cy="270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24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latin typeface="Times New Roman" panose="02020603050405020304" pitchFamily="18" charset="0"/>
                <a:cs typeface="Times New Roman" panose="02020603050405020304" pitchFamily="18" charset="0"/>
              </a:rPr>
              <a:t>Ребенок в возрасте 3-х лет</a:t>
            </a:r>
          </a:p>
        </p:txBody>
      </p:sp>
      <p:sp>
        <p:nvSpPr>
          <p:cNvPr id="3" name="Объект 2"/>
          <p:cNvSpPr>
            <a:spLocks noGrp="1"/>
          </p:cNvSpPr>
          <p:nvPr>
            <p:ph sz="quarter" idx="10"/>
          </p:nvPr>
        </p:nvSpPr>
        <p:spPr>
          <a:xfrm>
            <a:off x="606267" y="1254855"/>
            <a:ext cx="11100179" cy="3977640"/>
          </a:xfrm>
        </p:spPr>
        <p:txBody>
          <a:bodyPr>
            <a:noAutofit/>
          </a:bodyPr>
          <a:lstStyle/>
          <a:p>
            <a:r>
              <a:rPr lang="ru-RU" sz="1800" dirty="0">
                <a:solidFill>
                  <a:schemeClr val="tx1"/>
                </a:solidFill>
                <a:latin typeface="Times New Roman" panose="02020603050405020304" pitchFamily="18" charset="0"/>
                <a:cs typeface="Times New Roman" panose="02020603050405020304" pitchFamily="18" charset="0"/>
              </a:rPr>
              <a:t>Словарный запас 1200-1300 слов, начинает употреблять сложные придаточные предложения, пересказывает небольшое стихотворение, появляются вопросы: “Почему?”, “Когда</a:t>
            </a:r>
            <a:r>
              <a:rPr lang="ru-RU" sz="1800" dirty="0" smtClean="0">
                <a:solidFill>
                  <a:schemeClr val="tx1"/>
                </a:solidFill>
                <a:latin typeface="Times New Roman" panose="02020603050405020304" pitchFamily="18" charset="0"/>
                <a:cs typeface="Times New Roman" panose="02020603050405020304" pitchFamily="18" charset="0"/>
              </a:rPr>
              <a:t>?”.</a:t>
            </a:r>
          </a:p>
          <a:p>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В своей деятельности использует правильно геометрические фигуры по назначению. Называет четыре основных цвета и форму предметов. </a:t>
            </a:r>
            <a:endParaRPr lang="ru-RU" sz="1800" dirty="0" smtClean="0">
              <a:solidFill>
                <a:schemeClr val="tx1"/>
              </a:solidFill>
              <a:latin typeface="Times New Roman" panose="02020603050405020304" pitchFamily="18" charset="0"/>
              <a:cs typeface="Times New Roman" panose="02020603050405020304" pitchFamily="18" charset="0"/>
            </a:endParaRPr>
          </a:p>
          <a:p>
            <a:r>
              <a:rPr lang="ru-RU" sz="1800" dirty="0" smtClean="0">
                <a:solidFill>
                  <a:schemeClr val="tx1"/>
                </a:solidFill>
                <a:latin typeface="Times New Roman" panose="02020603050405020304" pitchFamily="18" charset="0"/>
                <a:cs typeface="Times New Roman" panose="02020603050405020304" pitchFamily="18" charset="0"/>
              </a:rPr>
              <a:t>Дети </a:t>
            </a:r>
            <a:r>
              <a:rPr lang="ru-RU" sz="1800" dirty="0">
                <a:solidFill>
                  <a:schemeClr val="tx1"/>
                </a:solidFill>
                <a:latin typeface="Times New Roman" panose="02020603050405020304" pitchFamily="18" charset="0"/>
                <a:cs typeface="Times New Roman" panose="02020603050405020304" pitchFamily="18" charset="0"/>
              </a:rPr>
              <a:t>интересуются окружающим, задают много вопросов. Любят рисовать, могут нарисовать круг, крест, рассматривают картинки, считают до трех. </a:t>
            </a:r>
            <a:endParaRPr lang="ru-RU" sz="1800" dirty="0" smtClean="0">
              <a:solidFill>
                <a:schemeClr val="tx1"/>
              </a:solidFill>
              <a:latin typeface="Times New Roman" panose="02020603050405020304" pitchFamily="18" charset="0"/>
              <a:cs typeface="Times New Roman" panose="02020603050405020304" pitchFamily="18" charset="0"/>
            </a:endParaRPr>
          </a:p>
          <a:p>
            <a:r>
              <a:rPr lang="ru-RU" sz="1800" dirty="0" smtClean="0">
                <a:solidFill>
                  <a:schemeClr val="tx1"/>
                </a:solidFill>
                <a:latin typeface="Times New Roman" panose="02020603050405020304" pitchFamily="18" charset="0"/>
                <a:cs typeface="Times New Roman" panose="02020603050405020304" pitchFamily="18" charset="0"/>
              </a:rPr>
              <a:t>Самостоятельно </a:t>
            </a:r>
            <a:r>
              <a:rPr lang="ru-RU" sz="1800" dirty="0">
                <a:solidFill>
                  <a:schemeClr val="tx1"/>
                </a:solidFill>
                <a:latin typeface="Times New Roman" panose="02020603050405020304" pitchFamily="18" charset="0"/>
                <a:cs typeface="Times New Roman" panose="02020603050405020304" pitchFamily="18" charset="0"/>
              </a:rPr>
              <a:t>одевается, может застегнуть пуговицы, завязывать шнурки с небольшой помощью взрослого. Пользуются салфеткой по мере необходимости, без напоминания. Стоит на 1-ой ноге, едет на 3-х колесном велосипеде, проходит по узким предметам. Самостоятельно ест, умывается, начинает чистить зубы. Хорошо понимает отношение взрослых к нему и между собой. Появляются элементы ролевой игры (например при игре с куклой говорит: “Я – мама, я – доктор”).</a:t>
            </a:r>
          </a:p>
        </p:txBody>
      </p:sp>
    </p:spTree>
    <p:extLst>
      <p:ext uri="{BB962C8B-B14F-4D97-AF65-F5344CB8AC3E}">
        <p14:creationId xmlns:p14="http://schemas.microsoft.com/office/powerpoint/2010/main" val="1359202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207" y="448056"/>
            <a:ext cx="10951323" cy="640080"/>
          </a:xfrm>
        </p:spPr>
        <p:txBody>
          <a:bodyPr>
            <a:normAutofit/>
          </a:bodyPr>
          <a:lstStyle/>
          <a:p>
            <a:r>
              <a:rPr lang="ru-RU" b="1" dirty="0">
                <a:solidFill>
                  <a:schemeClr val="tx1"/>
                </a:solidFill>
                <a:latin typeface="Times New Roman" panose="02020603050405020304" pitchFamily="18" charset="0"/>
                <a:cs typeface="Times New Roman" panose="02020603050405020304" pitchFamily="18" charset="0"/>
              </a:rPr>
              <a:t>Универсальные потребности ребенка, способы их удовлетворения</a:t>
            </a:r>
          </a:p>
        </p:txBody>
      </p:sp>
      <p:sp>
        <p:nvSpPr>
          <p:cNvPr id="3" name="Объект 2"/>
          <p:cNvSpPr>
            <a:spLocks noGrp="1"/>
          </p:cNvSpPr>
          <p:nvPr>
            <p:ph sz="quarter" idx="10"/>
          </p:nvPr>
        </p:nvSpPr>
        <p:spPr>
          <a:xfrm>
            <a:off x="539496" y="1435608"/>
            <a:ext cx="4416552" cy="1573406"/>
          </a:xfrm>
        </p:spPr>
        <p:style>
          <a:lnRef idx="2">
            <a:schemeClr val="accent2"/>
          </a:lnRef>
          <a:fillRef idx="1">
            <a:schemeClr val="lt1"/>
          </a:fillRef>
          <a:effectRef idx="0">
            <a:schemeClr val="accent2"/>
          </a:effectRef>
          <a:fontRef idx="minor">
            <a:schemeClr val="dk1"/>
          </a:fontRef>
        </p:style>
        <p:txBody>
          <a:bodyPr>
            <a:normAutofit/>
          </a:bodyPr>
          <a:lstStyle/>
          <a:p>
            <a:pPr algn="ctr"/>
            <a:r>
              <a:rPr lang="ru-RU" sz="2000" dirty="0">
                <a:solidFill>
                  <a:schemeClr val="tx1"/>
                </a:solidFill>
                <a:latin typeface="Times New Roman" panose="02020603050405020304" pitchFamily="18" charset="0"/>
                <a:cs typeface="Times New Roman" panose="02020603050405020304" pitchFamily="18" charset="0"/>
              </a:rPr>
              <a:t>Потребности ребенка этого периода складываются из физиологических, безопасности, социальных </a:t>
            </a:r>
          </a:p>
        </p:txBody>
      </p:sp>
      <p:sp>
        <p:nvSpPr>
          <p:cNvPr id="4" name="Прямоугольник 3"/>
          <p:cNvSpPr/>
          <p:nvPr/>
        </p:nvSpPr>
        <p:spPr>
          <a:xfrm>
            <a:off x="5263116" y="2870790"/>
            <a:ext cx="6081823"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a:latin typeface="Times New Roman" panose="02020603050405020304" pitchFamily="18" charset="0"/>
                <a:cs typeface="Times New Roman" panose="02020603050405020304" pitchFamily="18" charset="0"/>
              </a:rPr>
              <a:t>Наиболее активное влияние на формирование здоровья этого возраста оказывают социальные и средовые факторы: </a:t>
            </a:r>
          </a:p>
          <a:p>
            <a:pPr marL="342900" indent="-3429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санитарно-гигиеническая культура семьи; </a:t>
            </a:r>
          </a:p>
          <a:p>
            <a:pPr marL="342900" indent="-3429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организация режима; </a:t>
            </a:r>
          </a:p>
          <a:p>
            <a:pPr marL="342900" indent="-3429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закаливающие мероприятия; </a:t>
            </a:r>
          </a:p>
          <a:p>
            <a:pPr marL="342900" indent="-3429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 режим питания. </a:t>
            </a:r>
          </a:p>
        </p:txBody>
      </p:sp>
      <p:pic>
        <p:nvPicPr>
          <p:cNvPr id="8194" name="Picture 2" descr="МАЛЫШАТА » Режим ребенка дошкольного возрас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03" y="3310847"/>
            <a:ext cx="4657060" cy="309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14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521207" y="1088136"/>
            <a:ext cx="10919426" cy="3977640"/>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Режим дня должен строиться с учетом определенного чередования по часам питания, игры, бодрствования, прогулки. </a:t>
            </a:r>
            <a:endParaRPr lang="ru-RU" sz="2000" dirty="0" smtClean="0">
              <a:solidFill>
                <a:schemeClr val="tx1"/>
              </a:solidFill>
              <a:latin typeface="Times New Roman" panose="02020603050405020304" pitchFamily="18" charset="0"/>
              <a:cs typeface="Times New Roman" panose="02020603050405020304" pitchFamily="18" charset="0"/>
            </a:endParaRPr>
          </a:p>
          <a:p>
            <a:r>
              <a:rPr lang="ru-RU" sz="2000" dirty="0" smtClean="0">
                <a:solidFill>
                  <a:schemeClr val="tx1"/>
                </a:solidFill>
                <a:latin typeface="Times New Roman" panose="02020603050405020304" pitchFamily="18" charset="0"/>
                <a:cs typeface="Times New Roman" panose="02020603050405020304" pitchFamily="18" charset="0"/>
              </a:rPr>
              <a:t>Максимально </a:t>
            </a:r>
            <a:r>
              <a:rPr lang="ru-RU" sz="2000" dirty="0">
                <a:solidFill>
                  <a:schemeClr val="tx1"/>
                </a:solidFill>
                <a:latin typeface="Times New Roman" panose="02020603050405020304" pitchFamily="18" charset="0"/>
                <a:cs typeface="Times New Roman" panose="02020603050405020304" pitchFamily="18" charset="0"/>
              </a:rPr>
              <a:t>непрерывная продолжительность бодрствования 3,5-4,5 часа. Суточный сон 13-14 часов, из них 3 часа должен составлять дневной сон. До 1,5 лет дневной сон должен быть 2 раза по 1,5 часа. </a:t>
            </a:r>
            <a:endParaRPr lang="ru-RU" sz="2000" dirty="0" smtClean="0">
              <a:solidFill>
                <a:schemeClr val="tx1"/>
              </a:solidFill>
              <a:latin typeface="Times New Roman" panose="02020603050405020304" pitchFamily="18" charset="0"/>
              <a:cs typeface="Times New Roman" panose="02020603050405020304" pitchFamily="18" charset="0"/>
            </a:endParaRPr>
          </a:p>
          <a:p>
            <a:r>
              <a:rPr lang="ru-RU" sz="2000" b="1" dirty="0" smtClean="0">
                <a:solidFill>
                  <a:schemeClr val="tx1"/>
                </a:solidFill>
                <a:latin typeface="Times New Roman" panose="02020603050405020304" pitchFamily="18" charset="0"/>
                <a:cs typeface="Times New Roman" panose="02020603050405020304" pitchFamily="18" charset="0"/>
              </a:rPr>
              <a:t>Длительность </a:t>
            </a:r>
            <a:r>
              <a:rPr lang="ru-RU" sz="2000" b="1" dirty="0">
                <a:solidFill>
                  <a:schemeClr val="tx1"/>
                </a:solidFill>
                <a:latin typeface="Times New Roman" panose="02020603050405020304" pitchFamily="18" charset="0"/>
                <a:cs typeface="Times New Roman" panose="02020603050405020304" pitchFamily="18" charset="0"/>
              </a:rPr>
              <a:t>сна можно подсчитать по формуле: </a:t>
            </a:r>
            <a:endParaRPr lang="ru-RU" sz="2000" b="1" dirty="0" smtClean="0">
              <a:solidFill>
                <a:schemeClr val="tx1"/>
              </a:solidFill>
              <a:latin typeface="Times New Roman" panose="02020603050405020304" pitchFamily="18" charset="0"/>
              <a:cs typeface="Times New Roman" panose="02020603050405020304" pitchFamily="18" charset="0"/>
            </a:endParaRPr>
          </a:p>
          <a:p>
            <a:r>
              <a:rPr lang="ru-RU" sz="2000" b="1" dirty="0" smtClean="0">
                <a:solidFill>
                  <a:schemeClr val="tx1"/>
                </a:solidFill>
                <a:latin typeface="Times New Roman" panose="02020603050405020304" pitchFamily="18" charset="0"/>
                <a:cs typeface="Times New Roman" panose="02020603050405020304" pitchFamily="18" charset="0"/>
              </a:rPr>
              <a:t>16 </a:t>
            </a:r>
            <a:r>
              <a:rPr lang="ru-RU" sz="2000" b="1" dirty="0">
                <a:solidFill>
                  <a:schemeClr val="tx1"/>
                </a:solidFill>
                <a:latin typeface="Times New Roman" panose="02020603050405020304" pitchFamily="18" charset="0"/>
                <a:cs typeface="Times New Roman" panose="02020603050405020304" pitchFamily="18" charset="0"/>
              </a:rPr>
              <a:t>– ½ n, где n – число лет ребенка. </a:t>
            </a:r>
            <a:endParaRPr lang="ru-RU" sz="2000" b="1" dirty="0" smtClean="0">
              <a:solidFill>
                <a:schemeClr val="tx1"/>
              </a:solidFill>
              <a:latin typeface="Times New Roman" panose="02020603050405020304" pitchFamily="18" charset="0"/>
              <a:cs typeface="Times New Roman" panose="02020603050405020304" pitchFamily="18" charset="0"/>
            </a:endParaRPr>
          </a:p>
          <a:p>
            <a:r>
              <a:rPr lang="ru-RU" sz="2000" dirty="0" smtClean="0">
                <a:solidFill>
                  <a:schemeClr val="tx1"/>
                </a:solidFill>
                <a:latin typeface="Times New Roman" panose="02020603050405020304" pitchFamily="18" charset="0"/>
                <a:cs typeface="Times New Roman" panose="02020603050405020304" pitchFamily="18" charset="0"/>
              </a:rPr>
              <a:t>Ребенка </a:t>
            </a:r>
            <a:r>
              <a:rPr lang="ru-RU" sz="2000" dirty="0">
                <a:solidFill>
                  <a:schemeClr val="tx1"/>
                </a:solidFill>
                <a:latin typeface="Times New Roman" panose="02020603050405020304" pitchFamily="18" charset="0"/>
                <a:cs typeface="Times New Roman" panose="02020603050405020304" pitchFamily="18" charset="0"/>
              </a:rPr>
              <a:t>необходимо укладывать в одно время, что способствует выработке привычки и научит готовиться ко сну: раздеться, аккуратно сложить одежду, воспользоваться горшком, умыться.</a:t>
            </a:r>
          </a:p>
        </p:txBody>
      </p:sp>
    </p:spTree>
    <p:extLst>
      <p:ext uri="{BB962C8B-B14F-4D97-AF65-F5344CB8AC3E}">
        <p14:creationId xmlns:p14="http://schemas.microsoft.com/office/powerpoint/2010/main" val="2701167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latin typeface="Times New Roman" panose="02020603050405020304" pitchFamily="18" charset="0"/>
                <a:cs typeface="Times New Roman" panose="02020603050405020304" pitchFamily="18" charset="0"/>
              </a:rPr>
              <a:t>Уход за ребенком</a:t>
            </a:r>
          </a:p>
        </p:txBody>
      </p:sp>
      <p:sp>
        <p:nvSpPr>
          <p:cNvPr id="3" name="Объект 2"/>
          <p:cNvSpPr>
            <a:spLocks noGrp="1"/>
          </p:cNvSpPr>
          <p:nvPr>
            <p:ph sz="quarter" idx="10"/>
          </p:nvPr>
        </p:nvSpPr>
        <p:spPr>
          <a:xfrm>
            <a:off x="539495" y="1435609"/>
            <a:ext cx="6858831" cy="4943926"/>
          </a:xfrm>
        </p:spPr>
        <p:style>
          <a:lnRef idx="2">
            <a:schemeClr val="accent2"/>
          </a:lnRef>
          <a:fillRef idx="1">
            <a:schemeClr val="lt1"/>
          </a:fillRef>
          <a:effectRef idx="0">
            <a:schemeClr val="accent2"/>
          </a:effectRef>
          <a:fontRef idx="minor">
            <a:schemeClr val="dk1"/>
          </a:fontRef>
        </p:style>
        <p:txBody>
          <a:bodyPr>
            <a:normAutofit/>
          </a:bodyPr>
          <a:lstStyle/>
          <a:p>
            <a:r>
              <a:rPr lang="ru-RU" sz="2000" dirty="0">
                <a:solidFill>
                  <a:schemeClr val="tx1"/>
                </a:solidFill>
                <a:latin typeface="Times New Roman" panose="02020603050405020304" pitchFamily="18" charset="0"/>
                <a:cs typeface="Times New Roman" panose="02020603050405020304" pitchFamily="18" charset="0"/>
              </a:rPr>
              <a:t>Комната должна быть светлой, проветриваться. Температура в комнате 20оС, чистота. Необходимо проводить влажную уборку. У ребенка должна быть отдельная кровать, матрац лежать на деревянном щите</a:t>
            </a:r>
            <a:r>
              <a:rPr lang="ru-RU" sz="2000" dirty="0" smtClean="0">
                <a:solidFill>
                  <a:schemeClr val="tx1"/>
                </a:solidFill>
                <a:latin typeface="Times New Roman" panose="02020603050405020304" pitchFamily="18" charset="0"/>
                <a:cs typeface="Times New Roman" panose="02020603050405020304" pitchFamily="18" charset="0"/>
              </a:rPr>
              <a:t>.</a:t>
            </a:r>
          </a:p>
          <a:p>
            <a:r>
              <a:rPr lang="ru-RU" sz="2000" dirty="0">
                <a:solidFill>
                  <a:schemeClr val="tx1"/>
                </a:solidFill>
                <a:latin typeface="Times New Roman" panose="02020603050405020304" pitchFamily="18" charset="0"/>
                <a:cs typeface="Times New Roman" panose="02020603050405020304" pitchFamily="18" charset="0"/>
              </a:rPr>
              <a:t>С 1,5 лет приучить ребенка умываться самостоятельно, полоскать рот, с 3-х лет – чистить зубы, при этом вода должна быть комнатной температуры. Предметы гигиены должны быть индивидуальные. Своевременно обрабатывать ногти. </a:t>
            </a:r>
          </a:p>
          <a:p>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9218" name="Picture 2" descr="Личная гигиена ребенка: воспитываем чистюлю - Статьи - 1 год - 3 года -  Дети Mail.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177" y="199394"/>
            <a:ext cx="4284920" cy="28012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Рекомендации по гигиене полости рта для детей от 0 до 3-х лет - ДЗ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898" y="2483295"/>
            <a:ext cx="2881423" cy="208150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Правила личной гигиены для детей - Растишк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370" y="4678325"/>
            <a:ext cx="4384727" cy="19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39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539496" y="1435607"/>
            <a:ext cx="6858830" cy="4252811"/>
          </a:xfrm>
        </p:spPr>
        <p:style>
          <a:lnRef idx="2">
            <a:schemeClr val="accent2"/>
          </a:lnRef>
          <a:fillRef idx="1">
            <a:schemeClr val="lt1"/>
          </a:fillRef>
          <a:effectRef idx="0">
            <a:schemeClr val="accent2"/>
          </a:effectRef>
          <a:fontRef idx="minor">
            <a:schemeClr val="dk1"/>
          </a:fontRef>
        </p:style>
        <p:txBody>
          <a:bodyPr>
            <a:normAutofit/>
          </a:bodyPr>
          <a:lstStyle/>
          <a:p>
            <a:r>
              <a:rPr lang="ru-RU" sz="2000" dirty="0">
                <a:solidFill>
                  <a:schemeClr val="tx1"/>
                </a:solidFill>
                <a:latin typeface="Times New Roman" panose="02020603050405020304" pitchFamily="18" charset="0"/>
                <a:cs typeface="Times New Roman" panose="02020603050405020304" pitchFamily="18" charset="0"/>
              </a:rPr>
              <a:t>Температура воды при купании 36оС, продолжительность 8-10 минут, постепенно увеличивая время до 10-20 минут к 3-м годам. Купать 2-3 раза в неделю. </a:t>
            </a:r>
            <a:endParaRPr lang="ru-RU" sz="2000" dirty="0" smtClean="0">
              <a:solidFill>
                <a:schemeClr val="tx1"/>
              </a:solidFill>
              <a:latin typeface="Times New Roman" panose="02020603050405020304" pitchFamily="18" charset="0"/>
              <a:cs typeface="Times New Roman" panose="02020603050405020304" pitchFamily="18" charset="0"/>
            </a:endParaRPr>
          </a:p>
          <a:p>
            <a:r>
              <a:rPr lang="ru-RU" sz="2000" dirty="0" smtClean="0">
                <a:solidFill>
                  <a:schemeClr val="tx1"/>
                </a:solidFill>
                <a:latin typeface="Times New Roman" panose="02020603050405020304" pitchFamily="18" charset="0"/>
                <a:cs typeface="Times New Roman" panose="02020603050405020304" pitchFamily="18" charset="0"/>
              </a:rPr>
              <a:t>Белье </a:t>
            </a:r>
            <a:r>
              <a:rPr lang="ru-RU" sz="2000" dirty="0">
                <a:solidFill>
                  <a:schemeClr val="tx1"/>
                </a:solidFill>
                <a:latin typeface="Times New Roman" panose="02020603050405020304" pitchFamily="18" charset="0"/>
                <a:cs typeface="Times New Roman" panose="02020603050405020304" pitchFamily="18" charset="0"/>
              </a:rPr>
              <a:t>ребенка следует стирать отдельно от взрослого, детским мылом. </a:t>
            </a:r>
            <a:endParaRPr lang="ru-RU" sz="2000" dirty="0" smtClean="0">
              <a:solidFill>
                <a:schemeClr val="tx1"/>
              </a:solidFill>
              <a:latin typeface="Times New Roman" panose="02020603050405020304" pitchFamily="18" charset="0"/>
              <a:cs typeface="Times New Roman" panose="02020603050405020304" pitchFamily="18" charset="0"/>
            </a:endParaRPr>
          </a:p>
          <a:p>
            <a:r>
              <a:rPr lang="ru-RU" sz="2000" dirty="0" smtClean="0">
                <a:solidFill>
                  <a:schemeClr val="tx1"/>
                </a:solidFill>
                <a:latin typeface="Times New Roman" panose="02020603050405020304" pitchFamily="18" charset="0"/>
                <a:cs typeface="Times New Roman" panose="02020603050405020304" pitchFamily="18" charset="0"/>
              </a:rPr>
              <a:t>Обязательно </a:t>
            </a:r>
            <a:r>
              <a:rPr lang="ru-RU" sz="2000" dirty="0">
                <a:solidFill>
                  <a:schemeClr val="tx1"/>
                </a:solidFill>
                <a:latin typeface="Times New Roman" panose="02020603050405020304" pitchFamily="18" charset="0"/>
                <a:cs typeface="Times New Roman" panose="02020603050405020304" pitchFamily="18" charset="0"/>
              </a:rPr>
              <a:t>следить за осанкой ребенка.</a:t>
            </a:r>
          </a:p>
        </p:txBody>
      </p:sp>
      <p:pic>
        <p:nvPicPr>
          <p:cNvPr id="10242" name="Picture 2" descr="Правила гигиены девочек: тезисы лекции Натальи Лелюх - Прома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994" y="352362"/>
            <a:ext cx="2579410" cy="18485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Как правильно стира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910" y="2345740"/>
            <a:ext cx="2835290" cy="171584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Внимание! Как эффективные упражнения для осанки для детей подарят им  здоровый позвоночник | Блог valsport.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165" y="4206387"/>
            <a:ext cx="2767491" cy="215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637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539496" y="1435608"/>
            <a:ext cx="6626848" cy="1934913"/>
          </a:xfrm>
        </p:spPr>
        <p:style>
          <a:lnRef idx="2">
            <a:schemeClr val="accent2"/>
          </a:lnRef>
          <a:fillRef idx="1">
            <a:schemeClr val="lt1"/>
          </a:fillRef>
          <a:effectRef idx="0">
            <a:schemeClr val="accent2"/>
          </a:effectRef>
          <a:fontRef idx="minor">
            <a:schemeClr val="dk1"/>
          </a:fontRef>
        </p:style>
        <p:txBody>
          <a:bodyPr/>
          <a:lstStyle/>
          <a:p>
            <a:r>
              <a:rPr lang="ru-RU" sz="2000" dirty="0">
                <a:solidFill>
                  <a:schemeClr val="tx1"/>
                </a:solidFill>
                <a:latin typeface="Times New Roman" panose="02020603050405020304" pitchFamily="18" charset="0"/>
                <a:cs typeface="Times New Roman" panose="02020603050405020304" pitchFamily="18" charset="0"/>
              </a:rPr>
              <a:t>Распределение пищи по объему в течение дня у детей до 1,5 лет равномерное 5 раз в сутки. </a:t>
            </a:r>
          </a:p>
          <a:p>
            <a:r>
              <a:rPr lang="ru-RU" sz="2000" dirty="0" smtClean="0">
                <a:solidFill>
                  <a:schemeClr val="tx1"/>
                </a:solidFill>
                <a:latin typeface="Times New Roman" panose="02020603050405020304" pitchFamily="18" charset="0"/>
                <a:cs typeface="Times New Roman" panose="02020603050405020304" pitchFamily="18" charset="0"/>
              </a:rPr>
              <a:t>После </a:t>
            </a:r>
            <a:r>
              <a:rPr lang="ru-RU" sz="2000" dirty="0">
                <a:solidFill>
                  <a:schemeClr val="tx1"/>
                </a:solidFill>
                <a:latin typeface="Times New Roman" panose="02020603050405020304" pitchFamily="18" charset="0"/>
                <a:cs typeface="Times New Roman" panose="02020603050405020304" pitchFamily="18" charset="0"/>
              </a:rPr>
              <a:t>1,5 лет ребенка переводят на 4-х разовое питание </a:t>
            </a:r>
          </a:p>
          <a:p>
            <a:endParaRPr lang="ru-RU" dirty="0"/>
          </a:p>
        </p:txBody>
      </p:sp>
      <p:sp>
        <p:nvSpPr>
          <p:cNvPr id="4" name="Прямоугольник 3"/>
          <p:cNvSpPr/>
          <p:nvPr/>
        </p:nvSpPr>
        <p:spPr>
          <a:xfrm>
            <a:off x="5578550" y="4210516"/>
            <a:ext cx="6096000" cy="193899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ru-RU" sz="2000" dirty="0">
                <a:latin typeface="Times New Roman" panose="02020603050405020304" pitchFamily="18" charset="0"/>
                <a:cs typeface="Times New Roman" panose="02020603050405020304" pitchFamily="18" charset="0"/>
              </a:rPr>
              <a:t>Суточный рацион распределяется следующим образом:</a:t>
            </a:r>
          </a:p>
          <a:p>
            <a:r>
              <a:rPr lang="ru-RU" sz="2000" dirty="0">
                <a:latin typeface="Times New Roman" panose="02020603050405020304" pitchFamily="18" charset="0"/>
                <a:cs typeface="Times New Roman" panose="02020603050405020304" pitchFamily="18" charset="0"/>
              </a:rPr>
              <a:t>1) завтрак – 20-25%; </a:t>
            </a:r>
          </a:p>
          <a:p>
            <a:r>
              <a:rPr lang="ru-RU" sz="2000" dirty="0">
                <a:latin typeface="Times New Roman" panose="02020603050405020304" pitchFamily="18" charset="0"/>
                <a:cs typeface="Times New Roman" panose="02020603050405020304" pitchFamily="18" charset="0"/>
              </a:rPr>
              <a:t>2) завтрак (полдник) – 10-15%; </a:t>
            </a:r>
          </a:p>
          <a:p>
            <a:r>
              <a:rPr lang="ru-RU" sz="2000" dirty="0">
                <a:latin typeface="Times New Roman" panose="02020603050405020304" pitchFamily="18" charset="0"/>
                <a:cs typeface="Times New Roman" panose="02020603050405020304" pitchFamily="18" charset="0"/>
              </a:rPr>
              <a:t>3) обед – 35-40</a:t>
            </a:r>
          </a:p>
          <a:p>
            <a:r>
              <a:rPr lang="ru-RU" sz="2000" dirty="0">
                <a:latin typeface="Times New Roman" panose="02020603050405020304" pitchFamily="18" charset="0"/>
                <a:cs typeface="Times New Roman" panose="02020603050405020304" pitchFamily="18" charset="0"/>
              </a:rPr>
              <a:t>4) ужин – 20-25%.</a:t>
            </a:r>
          </a:p>
        </p:txBody>
      </p:sp>
    </p:spTree>
    <p:extLst>
      <p:ext uri="{BB962C8B-B14F-4D97-AF65-F5344CB8AC3E}">
        <p14:creationId xmlns:p14="http://schemas.microsoft.com/office/powerpoint/2010/main" val="3336252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496" y="373628"/>
            <a:ext cx="10539630" cy="640080"/>
          </a:xfrm>
        </p:spPr>
        <p:txBody>
          <a:bodyPr>
            <a:normAutofit fontScale="90000"/>
          </a:bodyPr>
          <a:lstStyle/>
          <a:p>
            <a:r>
              <a:rPr lang="ru-RU" b="1" dirty="0">
                <a:solidFill>
                  <a:schemeClr val="tx1"/>
                </a:solidFill>
                <a:latin typeface="Times New Roman" panose="02020603050405020304" pitchFamily="18" charset="0"/>
                <a:cs typeface="Times New Roman" panose="02020603050405020304" pitchFamily="18" charset="0"/>
              </a:rPr>
              <a:t>Подготовка к поступлению в детское дошкольное учреждение (ДДУ)</a:t>
            </a:r>
          </a:p>
        </p:txBody>
      </p:sp>
      <p:sp>
        <p:nvSpPr>
          <p:cNvPr id="3" name="Объект 2"/>
          <p:cNvSpPr>
            <a:spLocks noGrp="1"/>
          </p:cNvSpPr>
          <p:nvPr>
            <p:ph sz="quarter" idx="10"/>
          </p:nvPr>
        </p:nvSpPr>
        <p:spPr>
          <a:xfrm>
            <a:off x="539496" y="1191058"/>
            <a:ext cx="11081890" cy="5433025"/>
          </a:xfrm>
        </p:spPr>
        <p:txBody>
          <a:bodyPr>
            <a:noAutofit/>
          </a:bodyPr>
          <a:lstStyle/>
          <a:p>
            <a:pPr marL="228600" indent="-228600">
              <a:lnSpc>
                <a:spcPct val="100000"/>
              </a:lnSpc>
              <a:buAutoNum type="arabicPeriod"/>
            </a:pPr>
            <a:r>
              <a:rPr lang="ru-RU" sz="1800" dirty="0" smtClean="0">
                <a:solidFill>
                  <a:schemeClr val="tx1"/>
                </a:solidFill>
                <a:latin typeface="Times New Roman" panose="02020603050405020304" pitchFamily="18" charset="0"/>
                <a:cs typeface="Times New Roman" panose="02020603050405020304" pitchFamily="18" charset="0"/>
              </a:rPr>
              <a:t>Максимально </a:t>
            </a:r>
            <a:r>
              <a:rPr lang="ru-RU" sz="1800" dirty="0">
                <a:solidFill>
                  <a:schemeClr val="tx1"/>
                </a:solidFill>
                <a:latin typeface="Times New Roman" panose="02020603050405020304" pitchFamily="18" charset="0"/>
                <a:cs typeface="Times New Roman" panose="02020603050405020304" pitchFamily="18" charset="0"/>
              </a:rPr>
              <a:t>приблизить домашний режим к режиму ДДУ. </a:t>
            </a:r>
            <a:endParaRPr lang="ru-RU" sz="18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800" dirty="0" smtClean="0">
                <a:solidFill>
                  <a:schemeClr val="tx1"/>
                </a:solidFill>
                <a:latin typeface="Times New Roman" panose="02020603050405020304" pitchFamily="18" charset="0"/>
                <a:cs typeface="Times New Roman" panose="02020603050405020304" pitchFamily="18" charset="0"/>
              </a:rPr>
              <a:t>2</a:t>
            </a:r>
            <a:r>
              <a:rPr lang="ru-RU" sz="1800" dirty="0">
                <a:solidFill>
                  <a:schemeClr val="tx1"/>
                </a:solidFill>
                <a:latin typeface="Times New Roman" panose="02020603050405020304" pitchFamily="18" charset="0"/>
                <a:cs typeface="Times New Roman" panose="02020603050405020304" pitchFamily="18" charset="0"/>
              </a:rPr>
              <a:t>. Ликвидировать вредные привычки: укачивание, кормление из бутылочки, пользование пустышкой и т.д</a:t>
            </a:r>
            <a:r>
              <a:rPr lang="ru-RU" sz="1800" dirty="0" smtClean="0">
                <a:solidFill>
                  <a:schemeClr val="tx1"/>
                </a:solidFill>
                <a:latin typeface="Times New Roman" panose="02020603050405020304" pitchFamily="18" charset="0"/>
                <a:cs typeface="Times New Roman" panose="02020603050405020304" pitchFamily="18" charset="0"/>
              </a:rPr>
              <a:t>.</a:t>
            </a:r>
          </a:p>
          <a:p>
            <a:pPr>
              <a:lnSpc>
                <a:spcPct val="100000"/>
              </a:lnSpc>
            </a:pP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3. Выработать основные навыки опрятности и самообслуживания: произвольное мочеиспускание и дефекации, самостоятельное умывание, одевание, пользование столовыми приборами и т.д</a:t>
            </a:r>
            <a:r>
              <a:rPr lang="ru-RU" sz="1800" dirty="0" smtClean="0">
                <a:solidFill>
                  <a:schemeClr val="tx1"/>
                </a:solidFill>
                <a:latin typeface="Times New Roman" panose="02020603050405020304" pitchFamily="18" charset="0"/>
                <a:cs typeface="Times New Roman" panose="02020603050405020304" pitchFamily="18" charset="0"/>
              </a:rPr>
              <a:t>.</a:t>
            </a:r>
          </a:p>
          <a:p>
            <a:pPr>
              <a:lnSpc>
                <a:spcPct val="100000"/>
              </a:lnSpc>
            </a:pPr>
            <a:r>
              <a:rPr lang="ru-RU" sz="1800" dirty="0">
                <a:solidFill>
                  <a:schemeClr val="tx1"/>
                </a:solidFill>
                <a:latin typeface="Times New Roman" panose="02020603050405020304" pitchFamily="18" charset="0"/>
                <a:cs typeface="Times New Roman" panose="02020603050405020304" pitchFamily="18" charset="0"/>
              </a:rPr>
              <a:t>4. Провести вакцинацию в полном объеме для данного возраста, которая должна быть закончена за 1 месяц до поступления в ДДУ или через 1,5-2 месяца после, при хорошем состоянии здоровья. </a:t>
            </a:r>
            <a:endParaRPr lang="ru-RU" sz="18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800" dirty="0" smtClean="0">
                <a:solidFill>
                  <a:schemeClr val="tx1"/>
                </a:solidFill>
                <a:latin typeface="Times New Roman" panose="02020603050405020304" pitchFamily="18" charset="0"/>
                <a:cs typeface="Times New Roman" panose="02020603050405020304" pitchFamily="18" charset="0"/>
              </a:rPr>
              <a:t>5</a:t>
            </a:r>
            <a:r>
              <a:rPr lang="ru-RU" sz="1800" dirty="0">
                <a:solidFill>
                  <a:schemeClr val="tx1"/>
                </a:solidFill>
                <a:latin typeface="Times New Roman" panose="02020603050405020304" pitchFamily="18" charset="0"/>
                <a:cs typeface="Times New Roman" panose="02020603050405020304" pitchFamily="18" charset="0"/>
              </a:rPr>
              <a:t>. Провести оздоровительные мероприятия, если у ребенка имеется анемия, диатез, частые острые респираторно-вирусные инфекции и т.д. </a:t>
            </a:r>
            <a:endParaRPr lang="ru-RU" sz="18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800" dirty="0" smtClean="0">
                <a:solidFill>
                  <a:schemeClr val="tx1"/>
                </a:solidFill>
                <a:latin typeface="Times New Roman" panose="02020603050405020304" pitchFamily="18" charset="0"/>
                <a:cs typeface="Times New Roman" panose="02020603050405020304" pitchFamily="18" charset="0"/>
              </a:rPr>
              <a:t>6</a:t>
            </a:r>
            <a:r>
              <a:rPr lang="ru-RU" sz="1800" dirty="0">
                <a:solidFill>
                  <a:schemeClr val="tx1"/>
                </a:solidFill>
                <a:latin typeface="Times New Roman" panose="02020603050405020304" pitchFamily="18" charset="0"/>
                <a:cs typeface="Times New Roman" panose="02020603050405020304" pitchFamily="18" charset="0"/>
              </a:rPr>
              <a:t>. Провести санитарно-просветительную работу с родителями. </a:t>
            </a:r>
            <a:endParaRPr lang="ru-RU" sz="18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800" dirty="0" smtClean="0">
                <a:solidFill>
                  <a:schemeClr val="tx1"/>
                </a:solidFill>
                <a:latin typeface="Times New Roman" panose="02020603050405020304" pitchFamily="18" charset="0"/>
                <a:cs typeface="Times New Roman" panose="02020603050405020304" pitchFamily="18" charset="0"/>
              </a:rPr>
              <a:t>7</a:t>
            </a:r>
            <a:r>
              <a:rPr lang="ru-RU" sz="1800" dirty="0">
                <a:solidFill>
                  <a:schemeClr val="tx1"/>
                </a:solidFill>
                <a:latin typeface="Times New Roman" panose="02020603050405020304" pitchFamily="18" charset="0"/>
                <a:cs typeface="Times New Roman" panose="02020603050405020304" pitchFamily="18" charset="0"/>
              </a:rPr>
              <a:t>. Постепенно увеличивать длительность пребывания ребенка в ДДУ: – в течение 1-ой недели – 3-4 часа в день (до обеда); – в течение 2-ой недели – 5-6 часов в день (до дневного сна); – с 3-ей недели – 8-9 часов, т.е. полный день. </a:t>
            </a:r>
            <a:endParaRPr lang="ru-RU" sz="18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43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521207" y="1297172"/>
            <a:ext cx="11249035" cy="4116076"/>
          </a:xfrm>
        </p:spPr>
        <p:txBody>
          <a:bodyPr>
            <a:noAutofit/>
          </a:bodyPr>
          <a:lstStyle/>
          <a:p>
            <a:pPr>
              <a:lnSpc>
                <a:spcPct val="100000"/>
              </a:lnSpc>
            </a:pPr>
            <a:r>
              <a:rPr lang="ru-RU" sz="1600" dirty="0">
                <a:solidFill>
                  <a:schemeClr val="tx1"/>
                </a:solidFill>
                <a:latin typeface="Times New Roman" panose="02020603050405020304" pitchFamily="18" charset="0"/>
                <a:cs typeface="Times New Roman" panose="02020603050405020304" pitchFamily="18" charset="0"/>
              </a:rPr>
              <a:t>Контрольные вопросы для закрепления</a:t>
            </a:r>
            <a:r>
              <a:rPr lang="ru-RU" sz="1600" dirty="0" smtClean="0">
                <a:solidFill>
                  <a:schemeClr val="tx1"/>
                </a:solidFill>
                <a:latin typeface="Times New Roman" panose="02020603050405020304" pitchFamily="18" charset="0"/>
                <a:cs typeface="Times New Roman" panose="02020603050405020304" pitchFamily="18" charset="0"/>
              </a:rPr>
              <a:t>:</a:t>
            </a: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1. Назовите продолжительность и основную особенность периода молочных зубов. </a:t>
            </a:r>
            <a:endParaRPr lang="ru-RU" sz="16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2</a:t>
            </a:r>
            <a:r>
              <a:rPr lang="ru-RU" sz="1600" dirty="0">
                <a:solidFill>
                  <a:schemeClr val="tx1"/>
                </a:solidFill>
                <a:latin typeface="Times New Roman" panose="02020603050405020304" pitchFamily="18" charset="0"/>
                <a:cs typeface="Times New Roman" panose="02020603050405020304" pitchFamily="18" charset="0"/>
              </a:rPr>
              <a:t>. Какие разные периоды объединяет этот период детского возраста? </a:t>
            </a:r>
            <a:endParaRPr lang="ru-RU" sz="16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3</a:t>
            </a:r>
            <a:r>
              <a:rPr lang="ru-RU" sz="1600" dirty="0">
                <a:solidFill>
                  <a:schemeClr val="tx1"/>
                </a:solidFill>
                <a:latin typeface="Times New Roman" panose="02020603050405020304" pitchFamily="18" charset="0"/>
                <a:cs typeface="Times New Roman" panose="02020603050405020304" pitchFamily="18" charset="0"/>
              </a:rPr>
              <a:t>. Какие меры необходимо применять для предупреждения деформации костей ребенка? 4. Назовите формулы нарастания массы в </a:t>
            </a:r>
            <a:r>
              <a:rPr lang="ru-RU" sz="1600" dirty="0" err="1">
                <a:solidFill>
                  <a:schemeClr val="tx1"/>
                </a:solidFill>
                <a:latin typeface="Times New Roman" panose="02020603050405020304" pitchFamily="18" charset="0"/>
                <a:cs typeface="Times New Roman" panose="02020603050405020304" pitchFamily="18" charset="0"/>
              </a:rPr>
              <a:t>преддошкольном</a:t>
            </a:r>
            <a:r>
              <a:rPr lang="ru-RU" sz="1600" dirty="0">
                <a:solidFill>
                  <a:schemeClr val="tx1"/>
                </a:solidFill>
                <a:latin typeface="Times New Roman" panose="02020603050405020304" pitchFamily="18" charset="0"/>
                <a:cs typeface="Times New Roman" panose="02020603050405020304" pitchFamily="18" charset="0"/>
              </a:rPr>
              <a:t> возрасте. </a:t>
            </a:r>
            <a:endParaRPr lang="ru-RU" sz="16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5</a:t>
            </a:r>
            <a:r>
              <a:rPr lang="ru-RU" sz="1600" dirty="0">
                <a:solidFill>
                  <a:schemeClr val="tx1"/>
                </a:solidFill>
                <a:latin typeface="Times New Roman" panose="02020603050405020304" pitchFamily="18" charset="0"/>
                <a:cs typeface="Times New Roman" panose="02020603050405020304" pitchFamily="18" charset="0"/>
              </a:rPr>
              <a:t>. Назовите формулы увеличения роста в </a:t>
            </a:r>
            <a:r>
              <a:rPr lang="ru-RU" sz="1600" dirty="0" err="1">
                <a:solidFill>
                  <a:schemeClr val="tx1"/>
                </a:solidFill>
                <a:latin typeface="Times New Roman" panose="02020603050405020304" pitchFamily="18" charset="0"/>
                <a:cs typeface="Times New Roman" panose="02020603050405020304" pitchFamily="18" charset="0"/>
              </a:rPr>
              <a:t>преддошкольном</a:t>
            </a:r>
            <a:r>
              <a:rPr lang="ru-RU" sz="1600" dirty="0">
                <a:solidFill>
                  <a:schemeClr val="tx1"/>
                </a:solidFill>
                <a:latin typeface="Times New Roman" panose="02020603050405020304" pitchFamily="18" charset="0"/>
                <a:cs typeface="Times New Roman" panose="02020603050405020304" pitchFamily="18" charset="0"/>
              </a:rPr>
              <a:t> возрасте. 6. Какие процессы характеризуют развитие нервной системы ребенка от 1 до 3 лет</a:t>
            </a:r>
            <a:r>
              <a:rPr lang="ru-RU" sz="1600" dirty="0" smtClean="0">
                <a:solidFill>
                  <a:schemeClr val="tx1"/>
                </a:solidFill>
                <a:latin typeface="Times New Roman" panose="02020603050405020304" pitchFamily="18" charset="0"/>
                <a:cs typeface="Times New Roman" panose="02020603050405020304" pitchFamily="18" charset="0"/>
              </a:rPr>
              <a:t>?</a:t>
            </a: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7. Какие новые потребности появляются в ясельном возрасте? </a:t>
            </a:r>
            <a:endParaRPr lang="ru-RU" sz="16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8</a:t>
            </a:r>
            <a:r>
              <a:rPr lang="ru-RU" sz="1600" dirty="0">
                <a:solidFill>
                  <a:schemeClr val="tx1"/>
                </a:solidFill>
                <a:latin typeface="Times New Roman" panose="02020603050405020304" pitchFamily="18" charset="0"/>
                <a:cs typeface="Times New Roman" panose="02020603050405020304" pitchFamily="18" charset="0"/>
              </a:rPr>
              <a:t>. Перечислите факторы, влияющие на здоровье </a:t>
            </a:r>
            <a:r>
              <a:rPr lang="ru-RU" sz="1600" dirty="0" smtClean="0">
                <a:solidFill>
                  <a:schemeClr val="tx1"/>
                </a:solidFill>
                <a:latin typeface="Times New Roman" panose="02020603050405020304" pitchFamily="18" charset="0"/>
                <a:cs typeface="Times New Roman" panose="02020603050405020304" pitchFamily="18" charset="0"/>
              </a:rPr>
              <a:t>ребенка </a:t>
            </a:r>
            <a:r>
              <a:rPr lang="ru-RU" sz="1600" dirty="0" err="1">
                <a:solidFill>
                  <a:schemeClr val="tx1"/>
                </a:solidFill>
                <a:latin typeface="Times New Roman" panose="02020603050405020304" pitchFamily="18" charset="0"/>
                <a:cs typeface="Times New Roman" panose="02020603050405020304" pitchFamily="18" charset="0"/>
              </a:rPr>
              <a:t>преддошкольного</a:t>
            </a:r>
            <a:r>
              <a:rPr lang="ru-RU" sz="1600" dirty="0">
                <a:solidFill>
                  <a:schemeClr val="tx1"/>
                </a:solidFill>
                <a:latin typeface="Times New Roman" panose="02020603050405020304" pitchFamily="18" charset="0"/>
                <a:cs typeface="Times New Roman" panose="02020603050405020304" pitchFamily="18" charset="0"/>
              </a:rPr>
              <a:t> возраста. </a:t>
            </a:r>
            <a:endParaRPr lang="ru-RU" sz="16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9</a:t>
            </a:r>
            <a:r>
              <a:rPr lang="ru-RU" sz="1600" dirty="0">
                <a:solidFill>
                  <a:schemeClr val="tx1"/>
                </a:solidFill>
                <a:latin typeface="Times New Roman" panose="02020603050405020304" pitchFamily="18" charset="0"/>
                <a:cs typeface="Times New Roman" panose="02020603050405020304" pitchFamily="18" charset="0"/>
              </a:rPr>
              <a:t>. Назовите формулу расчета сна ребенка от 1 до 3 лет. </a:t>
            </a:r>
            <a:endParaRPr lang="ru-RU" sz="1600"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ru-RU" sz="1600" dirty="0" smtClean="0">
                <a:solidFill>
                  <a:schemeClr val="tx1"/>
                </a:solidFill>
                <a:latin typeface="Times New Roman" panose="02020603050405020304" pitchFamily="18" charset="0"/>
                <a:cs typeface="Times New Roman" panose="02020603050405020304" pitchFamily="18" charset="0"/>
              </a:rPr>
              <a:t>10</a:t>
            </a:r>
            <a:r>
              <a:rPr lang="ru-RU" sz="1600" dirty="0">
                <a:solidFill>
                  <a:schemeClr val="tx1"/>
                </a:solidFill>
                <a:latin typeface="Times New Roman" panose="02020603050405020304" pitchFamily="18" charset="0"/>
                <a:cs typeface="Times New Roman" panose="02020603050405020304" pitchFamily="18" charset="0"/>
              </a:rPr>
              <a:t>. Перечислите принципы питания детей от 1 до 3 лет.</a:t>
            </a:r>
          </a:p>
        </p:txBody>
      </p:sp>
    </p:spTree>
    <p:extLst>
      <p:ext uri="{BB962C8B-B14F-4D97-AF65-F5344CB8AC3E}">
        <p14:creationId xmlns:p14="http://schemas.microsoft.com/office/powerpoint/2010/main" val="2876105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lstStyle/>
          <a:p>
            <a:pPr>
              <a:lnSpc>
                <a:spcPct val="100000"/>
              </a:lnSpc>
            </a:pPr>
            <a:r>
              <a:rPr lang="ru-RU" dirty="0">
                <a:solidFill>
                  <a:schemeClr val="tx1"/>
                </a:solidFill>
                <a:latin typeface="Times New Roman" panose="02020603050405020304" pitchFamily="18" charset="0"/>
                <a:cs typeface="Times New Roman" panose="02020603050405020304" pitchFamily="18" charset="0"/>
              </a:rPr>
              <a:t>Делится на 2  периода:</a:t>
            </a:r>
          </a:p>
          <a:p>
            <a:pPr>
              <a:lnSpc>
                <a:spcPct val="100000"/>
              </a:lnSpc>
            </a:pPr>
            <a:r>
              <a:rPr lang="ru-RU"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преддошкольный</a:t>
            </a:r>
            <a:r>
              <a:rPr lang="ru-RU" b="1" dirty="0">
                <a:solidFill>
                  <a:schemeClr val="tx1"/>
                </a:solidFill>
                <a:latin typeface="Times New Roman" panose="02020603050405020304" pitchFamily="18" charset="0"/>
                <a:cs typeface="Times New Roman" panose="02020603050405020304" pitchFamily="18" charset="0"/>
              </a:rPr>
              <a:t>  (от 1 до 3 лет)</a:t>
            </a:r>
          </a:p>
          <a:p>
            <a:pPr>
              <a:lnSpc>
                <a:spcPct val="100000"/>
              </a:lnSpc>
            </a:pPr>
            <a:r>
              <a:rPr lang="ru-RU" b="1" dirty="0">
                <a:solidFill>
                  <a:schemeClr val="tx1"/>
                </a:solidFill>
                <a:latin typeface="Times New Roman" panose="02020603050405020304" pitchFamily="18" charset="0"/>
                <a:cs typeface="Times New Roman" panose="02020603050405020304" pitchFamily="18" charset="0"/>
              </a:rPr>
              <a:t>-  дошкольный (от 3 до 7 дет)</a:t>
            </a:r>
          </a:p>
          <a:p>
            <a:endParaRPr lang="ru-RU" dirty="0"/>
          </a:p>
        </p:txBody>
      </p:sp>
      <p:sp>
        <p:nvSpPr>
          <p:cNvPr id="4" name="Прямоугольник 3"/>
          <p:cNvSpPr/>
          <p:nvPr/>
        </p:nvSpPr>
        <p:spPr>
          <a:xfrm>
            <a:off x="451944" y="558602"/>
            <a:ext cx="11267090" cy="1384995"/>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Период  молочных зубов  (от 1 до 7 лет) характеризуется быстрым развитием физических, интеллектуальных и психических возможностей ребенка.</a:t>
            </a:r>
          </a:p>
        </p:txBody>
      </p:sp>
    </p:spTree>
    <p:extLst>
      <p:ext uri="{BB962C8B-B14F-4D97-AF65-F5344CB8AC3E}">
        <p14:creationId xmlns:p14="http://schemas.microsoft.com/office/powerpoint/2010/main" val="1491687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0"/>
          </p:nvPr>
        </p:nvSpPr>
        <p:spPr>
          <a:xfrm>
            <a:off x="521207" y="1824491"/>
            <a:ext cx="5997938" cy="3977640"/>
          </a:xfrm>
        </p:spPr>
        <p:txBody>
          <a:bodyPr>
            <a:normAutofit/>
          </a:bodyPr>
          <a:lstStyle/>
          <a:p>
            <a:r>
              <a:rPr lang="ru-RU" sz="2400" b="1" u="sng" dirty="0" err="1">
                <a:latin typeface="Times New Roman" panose="02020603050405020304" pitchFamily="18" charset="0"/>
                <a:cs typeface="Times New Roman" panose="02020603050405020304" pitchFamily="18" charset="0"/>
              </a:rPr>
              <a:t>Преддошкольный</a:t>
            </a:r>
            <a:r>
              <a:rPr lang="ru-RU" sz="2400" b="1" u="sng" dirty="0">
                <a:latin typeface="Times New Roman" panose="02020603050405020304" pitchFamily="18" charset="0"/>
                <a:cs typeface="Times New Roman" panose="02020603050405020304" pitchFamily="18" charset="0"/>
              </a:rPr>
              <a:t> возраст </a:t>
            </a:r>
            <a:r>
              <a:rPr lang="ru-RU" sz="2400" dirty="0">
                <a:latin typeface="Times New Roman" panose="02020603050405020304" pitchFamily="18" charset="0"/>
                <a:cs typeface="Times New Roman" panose="02020603050405020304" pitchFamily="18" charset="0"/>
              </a:rPr>
              <a:t>– это возраст возрастающей активности, </a:t>
            </a:r>
            <a:r>
              <a:rPr lang="ru-RU" sz="2400" dirty="0" err="1">
                <a:latin typeface="Times New Roman" panose="02020603050405020304" pitchFamily="18" charset="0"/>
                <a:cs typeface="Times New Roman" panose="02020603050405020304" pitchFamily="18" charset="0"/>
              </a:rPr>
              <a:t>координированности</a:t>
            </a:r>
            <a:r>
              <a:rPr lang="ru-RU" sz="2400" dirty="0">
                <a:latin typeface="Times New Roman" panose="02020603050405020304" pitchFamily="18" charset="0"/>
                <a:cs typeface="Times New Roman" panose="02020603050405020304" pitchFamily="18" charset="0"/>
              </a:rPr>
              <a:t> движений, бурного развития речи, воображения, памяти, выделения своего «Я»</a:t>
            </a:r>
          </a:p>
          <a:p>
            <a:endParaRPr lang="ru-RU" dirty="0"/>
          </a:p>
        </p:txBody>
      </p:sp>
      <p:pic>
        <p:nvPicPr>
          <p:cNvPr id="4" name="Рисунок 3" descr="DSC01934.JPG"/>
          <p:cNvPicPr>
            <a:picLocks noChangeAspect="1"/>
          </p:cNvPicPr>
          <p:nvPr/>
        </p:nvPicPr>
        <p:blipFill>
          <a:blip r:embed="rId2" cstate="print"/>
          <a:srcRect l="30621" t="13123" r="13852" b="14764"/>
          <a:stretch>
            <a:fillRect/>
          </a:stretch>
        </p:blipFill>
        <p:spPr>
          <a:xfrm>
            <a:off x="8029903" y="448056"/>
            <a:ext cx="3571965" cy="6185338"/>
          </a:xfrm>
          <a:prstGeom prst="rect">
            <a:avLst/>
          </a:prstGeom>
        </p:spPr>
      </p:pic>
    </p:spTree>
    <p:extLst>
      <p:ext uri="{BB962C8B-B14F-4D97-AF65-F5344CB8AC3E}">
        <p14:creationId xmlns:p14="http://schemas.microsoft.com/office/powerpoint/2010/main" val="2559939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207" y="448056"/>
            <a:ext cx="10672310" cy="640080"/>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Анатомо-физиологические особенности </a:t>
            </a:r>
            <a:r>
              <a:rPr lang="ru-RU" b="1" dirty="0" err="1" smtClean="0">
                <a:latin typeface="Times New Roman" panose="02020603050405020304" pitchFamily="18" charset="0"/>
                <a:cs typeface="Times New Roman" panose="02020603050405020304" pitchFamily="18" charset="0"/>
              </a:rPr>
              <a:t>преддошкольного</a:t>
            </a:r>
            <a:r>
              <a:rPr lang="ru-RU" b="1" dirty="0" smtClean="0">
                <a:latin typeface="Times New Roman" panose="02020603050405020304" pitchFamily="18" charset="0"/>
                <a:cs typeface="Times New Roman" panose="02020603050405020304" pitchFamily="18" charset="0"/>
              </a:rPr>
              <a:t> периода</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0"/>
          </p:nvPr>
        </p:nvSpPr>
        <p:spPr>
          <a:xfrm>
            <a:off x="539496" y="1435608"/>
            <a:ext cx="4416552" cy="1139426"/>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ru-RU" sz="2400" b="1" i="1" dirty="0">
                <a:solidFill>
                  <a:schemeClr val="tx1"/>
                </a:solidFill>
                <a:latin typeface="Times New Roman" panose="02020603050405020304" pitchFamily="18" charset="0"/>
                <a:cs typeface="Times New Roman" panose="02020603050405020304" pitchFamily="18" charset="0"/>
              </a:rPr>
              <a:t>К</a:t>
            </a:r>
            <a:r>
              <a:rPr lang="ru-RU" sz="2400" b="1" dirty="0">
                <a:solidFill>
                  <a:schemeClr val="tx1"/>
                </a:solidFill>
                <a:latin typeface="Times New Roman" panose="02020603050405020304" pitchFamily="18" charset="0"/>
                <a:cs typeface="Times New Roman" panose="02020603050405020304" pitchFamily="18" charset="0"/>
              </a:rPr>
              <a:t>ожа</a:t>
            </a:r>
            <a:r>
              <a:rPr lang="ru-RU" sz="2400" b="1" i="1" dirty="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нежная, ранимая, требует постоянного тщательного ухода</a:t>
            </a:r>
          </a:p>
          <a:p>
            <a:endParaRPr lang="ru-RU" dirty="0"/>
          </a:p>
        </p:txBody>
      </p:sp>
      <p:pic>
        <p:nvPicPr>
          <p:cNvPr id="4" name="Рисунок 3"/>
          <p:cNvPicPr>
            <a:picLocks noChangeAspect="1"/>
          </p:cNvPicPr>
          <p:nvPr/>
        </p:nvPicPr>
        <p:blipFill>
          <a:blip r:embed="rId2"/>
          <a:stretch>
            <a:fillRect/>
          </a:stretch>
        </p:blipFill>
        <p:spPr>
          <a:xfrm>
            <a:off x="9928324" y="1241517"/>
            <a:ext cx="1622546" cy="2437104"/>
          </a:xfrm>
          <a:prstGeom prst="rect">
            <a:avLst/>
          </a:prstGeom>
        </p:spPr>
      </p:pic>
      <p:sp>
        <p:nvSpPr>
          <p:cNvPr id="5" name="Прямоугольник 4"/>
          <p:cNvSpPr/>
          <p:nvPr/>
        </p:nvSpPr>
        <p:spPr>
          <a:xfrm>
            <a:off x="636821" y="3520653"/>
            <a:ext cx="6096000" cy="163121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ru-RU" sz="2000" dirty="0">
                <a:latin typeface="Times New Roman" panose="02020603050405020304" pitchFamily="18" charset="0"/>
                <a:cs typeface="Times New Roman" panose="02020603050405020304" pitchFamily="18" charset="0"/>
              </a:rPr>
              <a:t>Ребенка необходимо обучать навыкам </a:t>
            </a:r>
            <a:r>
              <a:rPr lang="ru-RU" sz="2000" dirty="0" err="1">
                <a:latin typeface="Times New Roman" panose="02020603050405020304" pitchFamily="18" charset="0"/>
                <a:cs typeface="Times New Roman" panose="02020603050405020304" pitchFamily="18" charset="0"/>
              </a:rPr>
              <a:t>самогигиены</a:t>
            </a:r>
            <a:r>
              <a:rPr lang="ru-RU" sz="2000" dirty="0">
                <a:latin typeface="Times New Roman" panose="02020603050405020304" pitchFamily="18" charset="0"/>
                <a:cs typeface="Times New Roman" panose="02020603050405020304" pitchFamily="18" charset="0"/>
              </a:rPr>
              <a:t>: подмывание, умывание, чистка зубов (к 3 годам); пользоваться горшком (после 1 года). Гигиеническая ванна в холодное время года может проводиться реже – 2 раза в неделю.</a:t>
            </a:r>
          </a:p>
        </p:txBody>
      </p:sp>
      <p:pic>
        <p:nvPicPr>
          <p:cNvPr id="6" name="Рисунок 5"/>
          <p:cNvPicPr>
            <a:picLocks noChangeAspect="1"/>
          </p:cNvPicPr>
          <p:nvPr/>
        </p:nvPicPr>
        <p:blipFill>
          <a:blip r:embed="rId3"/>
          <a:stretch>
            <a:fillRect/>
          </a:stretch>
        </p:blipFill>
        <p:spPr>
          <a:xfrm>
            <a:off x="7345417" y="2352935"/>
            <a:ext cx="2197976" cy="1648482"/>
          </a:xfrm>
          <a:prstGeom prst="rect">
            <a:avLst/>
          </a:prstGeom>
        </p:spPr>
      </p:pic>
      <p:pic>
        <p:nvPicPr>
          <p:cNvPr id="7" name="Рисунок 6"/>
          <p:cNvPicPr>
            <a:picLocks noChangeAspect="1"/>
          </p:cNvPicPr>
          <p:nvPr/>
        </p:nvPicPr>
        <p:blipFill>
          <a:blip r:embed="rId4"/>
          <a:stretch>
            <a:fillRect/>
          </a:stretch>
        </p:blipFill>
        <p:spPr>
          <a:xfrm>
            <a:off x="8444405" y="4386607"/>
            <a:ext cx="2705100" cy="1759217"/>
          </a:xfrm>
          <a:prstGeom prst="rect">
            <a:avLst/>
          </a:prstGeom>
        </p:spPr>
      </p:pic>
    </p:spTree>
    <p:extLst>
      <p:ext uri="{BB962C8B-B14F-4D97-AF65-F5344CB8AC3E}">
        <p14:creationId xmlns:p14="http://schemas.microsoft.com/office/powerpoint/2010/main" val="1038562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latin typeface="Times New Roman" panose="02020603050405020304" pitchFamily="18" charset="0"/>
                <a:cs typeface="Times New Roman" panose="02020603050405020304" pitchFamily="18" charset="0"/>
              </a:rPr>
              <a:t>Костно-мышечная система</a:t>
            </a:r>
          </a:p>
        </p:txBody>
      </p:sp>
      <p:sp>
        <p:nvSpPr>
          <p:cNvPr id="3" name="Объект 2"/>
          <p:cNvSpPr>
            <a:spLocks noGrp="1"/>
          </p:cNvSpPr>
          <p:nvPr>
            <p:ph sz="quarter" idx="10"/>
          </p:nvPr>
        </p:nvSpPr>
        <p:spPr>
          <a:xfrm>
            <a:off x="539495" y="1435607"/>
            <a:ext cx="6739610" cy="4989255"/>
          </a:xfrm>
        </p:spPr>
        <p:txBody>
          <a:bodyPr>
            <a:noAutofit/>
          </a:bodyPr>
          <a:lstStyle/>
          <a:p>
            <a:r>
              <a:rPr lang="ru-RU" sz="2400" dirty="0">
                <a:solidFill>
                  <a:schemeClr val="tx1"/>
                </a:solidFill>
                <a:latin typeface="Times New Roman" panose="02020603050405020304" pitchFamily="18" charset="0"/>
                <a:cs typeface="Times New Roman" panose="02020603050405020304" pitchFamily="18" charset="0"/>
              </a:rPr>
              <a:t>В костях сохраняется еще много хрящевой ткани, что обеспечивает их гибкость и подвижность. Однако при этом несформировавшиеся кости, в том числе и позвоночник, имеющий неустойчивые изгибы, легко искривляется и деформируется. </a:t>
            </a:r>
          </a:p>
        </p:txBody>
      </p:sp>
      <p:pic>
        <p:nvPicPr>
          <p:cNvPr id="4" name="Picture 2"/>
          <p:cNvPicPr>
            <a:picLocks noChangeAspect="1" noChangeArrowheads="1"/>
          </p:cNvPicPr>
          <p:nvPr/>
        </p:nvPicPr>
        <p:blipFill>
          <a:blip r:embed="rId2"/>
          <a:srcRect/>
          <a:stretch>
            <a:fillRect/>
          </a:stretch>
        </p:blipFill>
        <p:spPr bwMode="auto">
          <a:xfrm>
            <a:off x="7398326" y="3561347"/>
            <a:ext cx="4627989" cy="3173141"/>
          </a:xfrm>
          <a:prstGeom prst="rect">
            <a:avLst/>
          </a:prstGeom>
          <a:noFill/>
          <a:ln w="9525">
            <a:noFill/>
            <a:miter lim="800000"/>
            <a:headEnd/>
            <a:tailEnd/>
          </a:ln>
          <a:effectLst/>
        </p:spPr>
      </p:pic>
    </p:spTree>
    <p:extLst>
      <p:ext uri="{BB962C8B-B14F-4D97-AF65-F5344CB8AC3E}">
        <p14:creationId xmlns:p14="http://schemas.microsoft.com/office/powerpoint/2010/main" val="2053625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Для предупреждения деформации костей необходимо</a:t>
            </a:r>
            <a:r>
              <a:rPr lang="ru-RU" b="1"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0"/>
          </p:nvPr>
        </p:nvSpPr>
        <p:spPr>
          <a:xfrm>
            <a:off x="539495" y="1435607"/>
            <a:ext cx="6691483" cy="5290045"/>
          </a:xfrm>
        </p:spPr>
        <p:txBody>
          <a:bodyPr>
            <a:normAutofit/>
          </a:bodyPr>
          <a:lstStyle/>
          <a:p>
            <a:pPr lvl="0">
              <a:lnSpc>
                <a:spcPct val="110000"/>
              </a:lnSpc>
              <a:buFont typeface="Arial" pitchFamily="34" charset="0"/>
              <a:buChar char="•"/>
            </a:pPr>
            <a:r>
              <a:rPr lang="ru-RU" sz="2800" dirty="0" smtClean="0">
                <a:solidFill>
                  <a:schemeClr val="tx1"/>
                </a:solidFill>
                <a:latin typeface="Times New Roman" panose="02020603050405020304" pitchFamily="18" charset="0"/>
                <a:cs typeface="Times New Roman" panose="02020603050405020304" pitchFamily="18" charset="0"/>
              </a:rPr>
              <a:t> рациональное </a:t>
            </a:r>
            <a:r>
              <a:rPr lang="ru-RU" sz="2800" dirty="0">
                <a:solidFill>
                  <a:schemeClr val="tx1"/>
                </a:solidFill>
                <a:latin typeface="Times New Roman" panose="02020603050405020304" pitchFamily="18" charset="0"/>
                <a:cs typeface="Times New Roman" panose="02020603050405020304" pitchFamily="18" charset="0"/>
              </a:rPr>
              <a:t>питание: (кальций и фосфор)</a:t>
            </a:r>
          </a:p>
          <a:p>
            <a:pPr lvl="0">
              <a:lnSpc>
                <a:spcPct val="110000"/>
              </a:lnSpc>
              <a:buFont typeface="Arial" pitchFamily="34" charset="0"/>
              <a:buChar char="•"/>
            </a:pPr>
            <a:r>
              <a:rPr lang="ru-RU" sz="2800" dirty="0" smtClean="0">
                <a:solidFill>
                  <a:schemeClr val="tx1"/>
                </a:solidFill>
                <a:latin typeface="Times New Roman" panose="02020603050405020304" pitchFamily="18" charset="0"/>
                <a:cs typeface="Times New Roman" panose="02020603050405020304" pitchFamily="18" charset="0"/>
              </a:rPr>
              <a:t> постоянный </a:t>
            </a:r>
            <a:r>
              <a:rPr lang="ru-RU" sz="2800" dirty="0">
                <a:solidFill>
                  <a:schemeClr val="tx1"/>
                </a:solidFill>
                <a:latin typeface="Times New Roman" panose="02020603050405020304" pitchFamily="18" charset="0"/>
                <a:cs typeface="Times New Roman" panose="02020603050405020304" pitchFamily="18" charset="0"/>
              </a:rPr>
              <a:t>контроль за позой, осанкой, игрой, одеждой, обувью;</a:t>
            </a:r>
          </a:p>
          <a:p>
            <a:pPr lvl="0">
              <a:lnSpc>
                <a:spcPct val="110000"/>
              </a:lnSpc>
              <a:buFont typeface="Arial" pitchFamily="34" charset="0"/>
              <a:buChar char="•"/>
            </a:pPr>
            <a:r>
              <a:rPr lang="ru-RU" sz="2800" dirty="0" smtClean="0">
                <a:solidFill>
                  <a:schemeClr val="tx1"/>
                </a:solidFill>
                <a:latin typeface="Times New Roman" panose="02020603050405020304" pitchFamily="18" charset="0"/>
                <a:cs typeface="Times New Roman" panose="02020603050405020304" pitchFamily="18" charset="0"/>
              </a:rPr>
              <a:t> достаточная </a:t>
            </a:r>
            <a:r>
              <a:rPr lang="ru-RU" sz="2800" dirty="0">
                <a:solidFill>
                  <a:schemeClr val="tx1"/>
                </a:solidFill>
                <a:latin typeface="Times New Roman" panose="02020603050405020304" pitchFamily="18" charset="0"/>
                <a:cs typeface="Times New Roman" panose="02020603050405020304" pitchFamily="18" charset="0"/>
              </a:rPr>
              <a:t>двигательная активность;</a:t>
            </a:r>
          </a:p>
          <a:p>
            <a:pPr lvl="0">
              <a:lnSpc>
                <a:spcPct val="110000"/>
              </a:lnSpc>
              <a:buFont typeface="Arial" pitchFamily="34" charset="0"/>
              <a:buChar char="•"/>
            </a:pPr>
            <a:r>
              <a:rPr lang="ru-RU" sz="2800" dirty="0" smtClean="0">
                <a:solidFill>
                  <a:schemeClr val="tx1"/>
                </a:solidFill>
                <a:latin typeface="Times New Roman" panose="02020603050405020304" pitchFamily="18" charset="0"/>
                <a:cs typeface="Times New Roman" panose="02020603050405020304" pitchFamily="18" charset="0"/>
              </a:rPr>
              <a:t> адекватная </a:t>
            </a:r>
            <a:r>
              <a:rPr lang="ru-RU" sz="2800" dirty="0">
                <a:solidFill>
                  <a:schemeClr val="tx1"/>
                </a:solidFill>
                <a:latin typeface="Times New Roman" panose="02020603050405020304" pitchFamily="18" charset="0"/>
                <a:cs typeface="Times New Roman" panose="02020603050405020304" pitchFamily="18" charset="0"/>
              </a:rPr>
              <a:t>физическая нагрузка;</a:t>
            </a:r>
          </a:p>
          <a:p>
            <a:pPr lvl="0">
              <a:lnSpc>
                <a:spcPct val="110000"/>
              </a:lnSpc>
              <a:buFont typeface="Arial" pitchFamily="34" charset="0"/>
              <a:buChar char="•"/>
            </a:pPr>
            <a:r>
              <a:rPr lang="ru-RU" sz="2800" dirty="0" smtClean="0">
                <a:solidFill>
                  <a:schemeClr val="tx1"/>
                </a:solidFill>
                <a:latin typeface="Times New Roman" panose="02020603050405020304" pitchFamily="18" charset="0"/>
                <a:cs typeface="Times New Roman" panose="02020603050405020304" pitchFamily="18" charset="0"/>
              </a:rPr>
              <a:t> правильный </a:t>
            </a:r>
            <a:r>
              <a:rPr lang="ru-RU" sz="2800" dirty="0">
                <a:solidFill>
                  <a:schemeClr val="tx1"/>
                </a:solidFill>
                <a:latin typeface="Times New Roman" panose="02020603050405020304" pitchFamily="18" charset="0"/>
                <a:cs typeface="Times New Roman" panose="02020603050405020304" pitchFamily="18" charset="0"/>
              </a:rPr>
              <a:t>подбор мебели: постель не должна быть мягкой.</a:t>
            </a:r>
          </a:p>
          <a:p>
            <a:endParaRPr lang="ru-RU" dirty="0"/>
          </a:p>
        </p:txBody>
      </p:sp>
      <p:pic>
        <p:nvPicPr>
          <p:cNvPr id="4" name="Picture 2"/>
          <p:cNvPicPr>
            <a:picLocks noChangeAspect="1" noChangeArrowheads="1"/>
          </p:cNvPicPr>
          <p:nvPr/>
        </p:nvPicPr>
        <p:blipFill>
          <a:blip r:embed="rId2"/>
          <a:srcRect/>
          <a:stretch>
            <a:fillRect/>
          </a:stretch>
        </p:blipFill>
        <p:spPr bwMode="auto">
          <a:xfrm>
            <a:off x="7626926" y="448056"/>
            <a:ext cx="4055737" cy="6098853"/>
          </a:xfrm>
          <a:prstGeom prst="rect">
            <a:avLst/>
          </a:prstGeom>
          <a:noFill/>
          <a:ln w="9525">
            <a:noFill/>
            <a:miter lim="800000"/>
            <a:headEnd/>
            <a:tailEnd/>
          </a:ln>
          <a:effectLst/>
        </p:spPr>
      </p:pic>
    </p:spTree>
    <p:extLst>
      <p:ext uri="{BB962C8B-B14F-4D97-AF65-F5344CB8AC3E}">
        <p14:creationId xmlns:p14="http://schemas.microsoft.com/office/powerpoint/2010/main" val="4279788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0"/>
          </p:nvPr>
        </p:nvSpPr>
        <p:spPr>
          <a:xfrm>
            <a:off x="395116" y="448056"/>
            <a:ext cx="5825210" cy="2125739"/>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sz="2400" b="1" dirty="0">
                <a:latin typeface="Times New Roman" panose="02020603050405020304" pitchFamily="18" charset="0"/>
                <a:cs typeface="Times New Roman" panose="02020603050405020304" pitchFamily="18" charset="0"/>
              </a:rPr>
              <a:t>Количество зубов у ребенка до 24 месяцев можно подсчитать по формуле:</a:t>
            </a:r>
          </a:p>
          <a:p>
            <a:r>
              <a:rPr lang="en-US" sz="2400" b="1" i="1" dirty="0">
                <a:latin typeface="Times New Roman" panose="02020603050405020304" pitchFamily="18" charset="0"/>
                <a:cs typeface="Times New Roman" panose="02020603050405020304" pitchFamily="18" charset="0"/>
              </a:rPr>
              <a:t>N</a:t>
            </a:r>
            <a:r>
              <a:rPr lang="ru-RU" sz="2400" b="1" i="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n</a:t>
            </a:r>
            <a:r>
              <a:rPr lang="ru-RU" sz="2400" b="1" i="1" dirty="0">
                <a:latin typeface="Times New Roman" panose="02020603050405020304" pitchFamily="18" charset="0"/>
                <a:cs typeface="Times New Roman" panose="02020603050405020304" pitchFamily="18" charset="0"/>
              </a:rPr>
              <a:t> – 8,</a:t>
            </a:r>
            <a:r>
              <a:rPr lang="ru-RU" sz="2400" b="1" dirty="0">
                <a:latin typeface="Times New Roman" panose="02020603050405020304" pitchFamily="18" charset="0"/>
                <a:cs typeface="Times New Roman" panose="02020603050405020304" pitchFamily="18" charset="0"/>
              </a:rPr>
              <a:t>       где </a:t>
            </a:r>
            <a:r>
              <a:rPr lang="en-US" sz="2400" b="1" dirty="0">
                <a:latin typeface="Times New Roman" panose="02020603050405020304" pitchFamily="18" charset="0"/>
                <a:cs typeface="Times New Roman" panose="02020603050405020304" pitchFamily="18" charset="0"/>
              </a:rPr>
              <a:t>n</a:t>
            </a:r>
            <a:r>
              <a:rPr lang="ru-RU" sz="2400" b="1" dirty="0">
                <a:latin typeface="Times New Roman" panose="02020603050405020304" pitchFamily="18" charset="0"/>
                <a:cs typeface="Times New Roman" panose="02020603050405020304" pitchFamily="18" charset="0"/>
              </a:rPr>
              <a:t> – возраст в месяцах.</a:t>
            </a:r>
          </a:p>
          <a:p>
            <a:endParaRPr lang="ru-RU" dirty="0"/>
          </a:p>
        </p:txBody>
      </p:sp>
      <p:pic>
        <p:nvPicPr>
          <p:cNvPr id="5" name="Рисунок 4"/>
          <p:cNvPicPr>
            <a:picLocks noChangeAspect="1"/>
          </p:cNvPicPr>
          <p:nvPr/>
        </p:nvPicPr>
        <p:blipFill>
          <a:blip r:embed="rId2"/>
          <a:stretch>
            <a:fillRect/>
          </a:stretch>
        </p:blipFill>
        <p:spPr>
          <a:xfrm>
            <a:off x="5125453" y="2687593"/>
            <a:ext cx="6513346" cy="3787904"/>
          </a:xfrm>
          <a:prstGeom prst="rect">
            <a:avLst/>
          </a:prstGeom>
        </p:spPr>
      </p:pic>
    </p:spTree>
    <p:extLst>
      <p:ext uri="{BB962C8B-B14F-4D97-AF65-F5344CB8AC3E}">
        <p14:creationId xmlns:p14="http://schemas.microsoft.com/office/powerpoint/2010/main" val="2052516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latin typeface="Times New Roman" panose="02020603050405020304" pitchFamily="18" charset="0"/>
                <a:cs typeface="Times New Roman" panose="02020603050405020304" pitchFamily="18" charset="0"/>
              </a:rPr>
              <a:t>Органы </a:t>
            </a:r>
            <a:r>
              <a:rPr lang="ru-RU" b="1" dirty="0" smtClean="0">
                <a:latin typeface="Times New Roman" panose="02020603050405020304" pitchFamily="18" charset="0"/>
                <a:cs typeface="Times New Roman" panose="02020603050405020304" pitchFamily="18" charset="0"/>
              </a:rPr>
              <a:t>дыхания</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0"/>
          </p:nvPr>
        </p:nvSpPr>
        <p:spPr>
          <a:xfrm>
            <a:off x="539495" y="1435607"/>
            <a:ext cx="6390693" cy="5169729"/>
          </a:xfrm>
        </p:spPr>
        <p:txBody>
          <a:bodyPr>
            <a:normAutofit/>
          </a:bodyPr>
          <a:lstStyle/>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К </a:t>
            </a:r>
            <a:r>
              <a:rPr lang="ru-RU" sz="2400" dirty="0">
                <a:latin typeface="Times New Roman" panose="02020603050405020304" pitchFamily="18" charset="0"/>
                <a:cs typeface="Times New Roman" panose="02020603050405020304" pitchFamily="18" charset="0"/>
              </a:rPr>
              <a:t>2-м годам формируются придаточные пазухи носа. </a:t>
            </a:r>
          </a:p>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Дыхание </a:t>
            </a:r>
            <a:r>
              <a:rPr lang="ru-RU" sz="2400" dirty="0">
                <a:latin typeface="Times New Roman" panose="02020603050405020304" pitchFamily="18" charset="0"/>
                <a:cs typeface="Times New Roman" panose="02020603050405020304" pitchFamily="18" charset="0"/>
              </a:rPr>
              <a:t>становится более глубоким, тип дыхания до 2-х лет – диафрагмальный, после 2-х лет – смешанный.</a:t>
            </a:r>
          </a:p>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Частота </a:t>
            </a:r>
            <a:r>
              <a:rPr lang="ru-RU" sz="2400" dirty="0">
                <a:latin typeface="Times New Roman" panose="02020603050405020304" pitchFamily="18" charset="0"/>
                <a:cs typeface="Times New Roman" panose="02020603050405020304" pitchFamily="18" charset="0"/>
              </a:rPr>
              <a:t>дыхательных движений в 3 года – 28-32. Сохраняется дыхательная аритмия</a:t>
            </a:r>
          </a:p>
          <a:p>
            <a:pPr>
              <a:lnSpc>
                <a:spcPct val="100000"/>
              </a:lnSpc>
              <a:buFont typeface="Arial" pitchFamily="34" charset="0"/>
              <a:buChar char="•"/>
            </a:pPr>
            <a:r>
              <a:rPr lang="ru-RU" sz="2400" dirty="0" smtClean="0">
                <a:latin typeface="Times New Roman" panose="02020603050405020304" pitchFamily="18" charset="0"/>
                <a:cs typeface="Times New Roman" panose="02020603050405020304" pitchFamily="18" charset="0"/>
              </a:rPr>
              <a:t>  Дыхание </a:t>
            </a:r>
            <a:r>
              <a:rPr lang="ru-RU" sz="2400" dirty="0">
                <a:latin typeface="Times New Roman" panose="02020603050405020304" pitchFamily="18" charset="0"/>
                <a:cs typeface="Times New Roman" panose="02020603050405020304" pitchFamily="18" charset="0"/>
              </a:rPr>
              <a:t>пуэрильное – более громкое, чем у взрослого, слегка удлиненный выдох.</a:t>
            </a:r>
          </a:p>
          <a:p>
            <a:endParaRPr lang="ru-RU" dirty="0"/>
          </a:p>
        </p:txBody>
      </p:sp>
      <p:pic>
        <p:nvPicPr>
          <p:cNvPr id="4" name="Рисунок 3"/>
          <p:cNvPicPr>
            <a:picLocks noChangeAspect="1"/>
          </p:cNvPicPr>
          <p:nvPr/>
        </p:nvPicPr>
        <p:blipFill>
          <a:blip r:embed="rId2"/>
          <a:stretch>
            <a:fillRect/>
          </a:stretch>
        </p:blipFill>
        <p:spPr>
          <a:xfrm>
            <a:off x="6860957" y="1852863"/>
            <a:ext cx="4860833" cy="3140242"/>
          </a:xfrm>
          <a:prstGeom prst="rect">
            <a:avLst/>
          </a:prstGeom>
        </p:spPr>
      </p:pic>
    </p:spTree>
    <p:extLst>
      <p:ext uri="{BB962C8B-B14F-4D97-AF65-F5344CB8AC3E}">
        <p14:creationId xmlns:p14="http://schemas.microsoft.com/office/powerpoint/2010/main" val="608804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715154_TF10001108" id="{AD03B7F0-D966-4354-AC03-7A90B59AFB51}" vid="{C94E022A-E681-4920-85C8-04125627F5A4}"/>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E8C63A-4744-4DE4-BB49-0FF0B5375C60}">
  <ds:schemaRefs>
    <ds:schemaRef ds:uri="http://schemas.microsoft.com/sharepoint/v3/contenttype/forms"/>
  </ds:schemaRefs>
</ds:datastoreItem>
</file>

<file path=customXml/itemProps3.xml><?xml version="1.0" encoding="utf-8"?>
<ds:datastoreItem xmlns:ds="http://schemas.openxmlformats.org/officeDocument/2006/customXml" ds:itemID="{950072C5-DDE0-4258-BA7A-4D4B80DFA632}">
  <ds:schemaRefs>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71af3243-3dd4-4a8d-8c0d-dd76da1f02a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Добро пожаловать в PowerPoint 2016</Template>
  <TotalTime>0</TotalTime>
  <Words>1963</Words>
  <Application>Microsoft Office PowerPoint</Application>
  <PresentationFormat>Широкоэкранный</PresentationFormat>
  <Paragraphs>123</Paragraphs>
  <Slides>29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Arial</vt:lpstr>
      <vt:lpstr>Calibri</vt:lpstr>
      <vt:lpstr>Segoe UI</vt:lpstr>
      <vt:lpstr>Segoe UI Light</vt:lpstr>
      <vt:lpstr>Times New Roman</vt:lpstr>
      <vt:lpstr>Wingdings</vt:lpstr>
      <vt:lpstr>WelcomeDoc</vt:lpstr>
      <vt:lpstr>Презентация PowerPoint</vt:lpstr>
      <vt:lpstr>  План лекции </vt:lpstr>
      <vt:lpstr>Презентация PowerPoint</vt:lpstr>
      <vt:lpstr>Презентация PowerPoint</vt:lpstr>
      <vt:lpstr>Анатомо-физиологические особенности преддошкольного периода</vt:lpstr>
      <vt:lpstr>Костно-мышечная система</vt:lpstr>
      <vt:lpstr>Для предупреждения деформации костей необходимо:</vt:lpstr>
      <vt:lpstr>Презентация PowerPoint</vt:lpstr>
      <vt:lpstr>Органы дыхания</vt:lpstr>
      <vt:lpstr>Сердечно-сосудистая система.</vt:lpstr>
      <vt:lpstr>Пищеварительная система. </vt:lpstr>
      <vt:lpstr>Мочевыделительная система.</vt:lpstr>
      <vt:lpstr>Рост и развитие ребенка. Физическое развитие</vt:lpstr>
      <vt:lpstr>Презентация PowerPoint</vt:lpstr>
      <vt:lpstr>Нервно-психическое развитие</vt:lpstr>
      <vt:lpstr>Презентация PowerPoint</vt:lpstr>
      <vt:lpstr>Ребенок в возрасте 1 год 3 месяца (15 месяцев)</vt:lpstr>
      <vt:lpstr>Ребенок в возрасте 1 год 6 месяцев (18месяцев)</vt:lpstr>
      <vt:lpstr>Ребенок в возрасте 1 год 9 месяцев (21 месяц)</vt:lpstr>
      <vt:lpstr>Ребенок в возрасте 2-х лет (24 месяца)</vt:lpstr>
      <vt:lpstr>Ребенок в возрасте 2 года 6 месяцев</vt:lpstr>
      <vt:lpstr>Ребенок в возрасте 3-х лет</vt:lpstr>
      <vt:lpstr>Универсальные потребности ребенка, способы их удовлетворения</vt:lpstr>
      <vt:lpstr>Презентация PowerPoint</vt:lpstr>
      <vt:lpstr>Уход за ребенком</vt:lpstr>
      <vt:lpstr>Презентация PowerPoint</vt:lpstr>
      <vt:lpstr>Презентация PowerPoint</vt:lpstr>
      <vt:lpstr>Подготовка к поступлению в детское дошкольное учреждение (ДДУ)</vt:lpstr>
      <vt:lpstr>Презентация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2020-12-19T03:49:02Z</dcterms:created>
  <dcterms:modified xsi:type="dcterms:W3CDTF">2021-01-04T06:53:27Z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