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91" r:id="rId1"/>
  </p:sldMasterIdLst>
  <p:notesMasterIdLst>
    <p:notesMasterId r:id="rId82"/>
  </p:notesMasterIdLst>
  <p:handoutMasterIdLst>
    <p:handoutMasterId r:id="rId83"/>
  </p:handoutMasterIdLst>
  <p:sldIdLst>
    <p:sldId id="1177" r:id="rId2"/>
    <p:sldId id="1347" r:id="rId3"/>
    <p:sldId id="1346" r:id="rId4"/>
    <p:sldId id="997" r:id="rId5"/>
    <p:sldId id="1412" r:id="rId6"/>
    <p:sldId id="1421" r:id="rId7"/>
    <p:sldId id="1404" r:id="rId8"/>
    <p:sldId id="1292" r:id="rId9"/>
    <p:sldId id="1084" r:id="rId10"/>
    <p:sldId id="1313" r:id="rId11"/>
    <p:sldId id="1351" r:id="rId12"/>
    <p:sldId id="1352" r:id="rId13"/>
    <p:sldId id="1433" r:id="rId14"/>
    <p:sldId id="1353" r:id="rId15"/>
    <p:sldId id="1415" r:id="rId16"/>
    <p:sldId id="1356" r:id="rId17"/>
    <p:sldId id="1359" r:id="rId18"/>
    <p:sldId id="1439" r:id="rId19"/>
    <p:sldId id="1435" r:id="rId20"/>
    <p:sldId id="1432" r:id="rId21"/>
    <p:sldId id="1437" r:id="rId22"/>
    <p:sldId id="1361" r:id="rId23"/>
    <p:sldId id="1438" r:id="rId24"/>
    <p:sldId id="1364" r:id="rId25"/>
    <p:sldId id="1365" r:id="rId26"/>
    <p:sldId id="1121" r:id="rId27"/>
    <p:sldId id="1440" r:id="rId28"/>
    <p:sldId id="1367" r:id="rId29"/>
    <p:sldId id="1371" r:id="rId30"/>
    <p:sldId id="1416" r:id="rId31"/>
    <p:sldId id="1374" r:id="rId32"/>
    <p:sldId id="1375" r:id="rId33"/>
    <p:sldId id="1376" r:id="rId34"/>
    <p:sldId id="1377" r:id="rId35"/>
    <p:sldId id="1384" r:id="rId36"/>
    <p:sldId id="1378" r:id="rId37"/>
    <p:sldId id="1379" r:id="rId38"/>
    <p:sldId id="1417" r:id="rId39"/>
    <p:sldId id="1380" r:id="rId40"/>
    <p:sldId id="1386" r:id="rId41"/>
    <p:sldId id="1446" r:id="rId42"/>
    <p:sldId id="1447" r:id="rId43"/>
    <p:sldId id="1448" r:id="rId44"/>
    <p:sldId id="1449" r:id="rId45"/>
    <p:sldId id="1450" r:id="rId46"/>
    <p:sldId id="1451" r:id="rId47"/>
    <p:sldId id="1452" r:id="rId48"/>
    <p:sldId id="1453" r:id="rId49"/>
    <p:sldId id="1454" r:id="rId50"/>
    <p:sldId id="1455" r:id="rId51"/>
    <p:sldId id="1456" r:id="rId52"/>
    <p:sldId id="1457" r:id="rId53"/>
    <p:sldId id="1458" r:id="rId54"/>
    <p:sldId id="1459" r:id="rId55"/>
    <p:sldId id="1460" r:id="rId56"/>
    <p:sldId id="1461" r:id="rId57"/>
    <p:sldId id="1462" r:id="rId58"/>
    <p:sldId id="1396" r:id="rId59"/>
    <p:sldId id="1463" r:id="rId60"/>
    <p:sldId id="1397" r:id="rId61"/>
    <p:sldId id="1464" r:id="rId62"/>
    <p:sldId id="1400" r:id="rId63"/>
    <p:sldId id="1465" r:id="rId64"/>
    <p:sldId id="1466" r:id="rId65"/>
    <p:sldId id="1467" r:id="rId66"/>
    <p:sldId id="1468" r:id="rId67"/>
    <p:sldId id="1311" r:id="rId68"/>
    <p:sldId id="1469" r:id="rId69"/>
    <p:sldId id="1470" r:id="rId70"/>
    <p:sldId id="1340" r:id="rId71"/>
    <p:sldId id="1341" r:id="rId72"/>
    <p:sldId id="1430" r:id="rId73"/>
    <p:sldId id="1343" r:id="rId74"/>
    <p:sldId id="1344" r:id="rId75"/>
    <p:sldId id="1426" r:id="rId76"/>
    <p:sldId id="1211" r:id="rId77"/>
    <p:sldId id="1219" r:id="rId78"/>
    <p:sldId id="1229" r:id="rId79"/>
    <p:sldId id="1230" r:id="rId80"/>
    <p:sldId id="1126" r:id="rId81"/>
  </p:sldIdLst>
  <p:sldSz cx="10287000" cy="6858000" type="35mm"/>
  <p:notesSz cx="6870700" cy="9774238"/>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41">
          <p15:clr>
            <a:srgbClr val="A4A3A4"/>
          </p15:clr>
        </p15:guide>
        <p15:guide id="2" orient="horz" pos="3401">
          <p15:clr>
            <a:srgbClr val="A4A3A4"/>
          </p15:clr>
        </p15:guide>
        <p15:guide id="3" pos="4857">
          <p15:clr>
            <a:srgbClr val="A4A3A4"/>
          </p15:clr>
        </p15:guide>
        <p15:guide id="4" pos="3250">
          <p15:clr>
            <a:srgbClr val="A4A3A4"/>
          </p15:clr>
        </p15:guide>
        <p15:guide id="5" pos="6288">
          <p15:clr>
            <a:srgbClr val="A4A3A4"/>
          </p15:clr>
        </p15:guide>
      </p15:sldGuideLst>
    </p:ext>
    <p:ext uri="{2D200454-40CA-4A62-9FC3-DE9A4176ACB9}">
      <p15:notesGuideLst xmlns:p15="http://schemas.microsoft.com/office/powerpoint/2012/main">
        <p15:guide id="1" orient="horz" pos="3079">
          <p15:clr>
            <a:srgbClr val="A4A3A4"/>
          </p15:clr>
        </p15:guide>
        <p15:guide id="2" pos="217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BB8C7"/>
    <a:srgbClr val="CC3300"/>
    <a:srgbClr val="FF6600"/>
    <a:srgbClr val="43005E"/>
    <a:srgbClr val="0000FF"/>
    <a:srgbClr val="FFFF66"/>
    <a:srgbClr val="FFFFCC"/>
    <a:srgbClr val="FFFF0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6" autoAdjust="0"/>
    <p:restoredTop sz="83883" autoAdjust="0"/>
  </p:normalViewPr>
  <p:slideViewPr>
    <p:cSldViewPr snapToGrid="0" showGuides="1">
      <p:cViewPr varScale="1">
        <p:scale>
          <a:sx n="77" d="100"/>
          <a:sy n="77" d="100"/>
        </p:scale>
        <p:origin x="2144" y="184"/>
      </p:cViewPr>
      <p:guideLst>
        <p:guide orient="horz" pos="441"/>
        <p:guide orient="horz" pos="3401"/>
        <p:guide pos="4857"/>
        <p:guide pos="3250"/>
        <p:guide pos="6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2628"/>
    </p:cViewPr>
  </p:sorterViewPr>
  <p:notesViewPr>
    <p:cSldViewPr snapToGrid="0" showGuides="1">
      <p:cViewPr>
        <p:scale>
          <a:sx n="100" d="100"/>
          <a:sy n="100" d="100"/>
        </p:scale>
        <p:origin x="-900" y="504"/>
      </p:cViewPr>
      <p:guideLst>
        <p:guide orient="horz" pos="3079"/>
        <p:guide pos="217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hdr" sz="quarter"/>
          </p:nvPr>
        </p:nvSpPr>
        <p:spPr bwMode="auto">
          <a:xfrm>
            <a:off x="0" y="0"/>
            <a:ext cx="2986088" cy="454025"/>
          </a:xfrm>
          <a:prstGeom prst="rect">
            <a:avLst/>
          </a:prstGeom>
          <a:noFill/>
          <a:ln w="19050">
            <a:noFill/>
            <a:miter lim="800000"/>
            <a:headEnd/>
            <a:tailEnd/>
          </a:ln>
          <a:effectLst/>
        </p:spPr>
        <p:txBody>
          <a:bodyPr vert="horz" wrap="square" lIns="92556" tIns="46278" rIns="92556" bIns="46278" numCol="1" anchor="t" anchorCtr="0" compatLnSpc="1">
            <a:prstTxWarp prst="textNoShape">
              <a:avLst/>
            </a:prstTxWarp>
          </a:bodyPr>
          <a:lstStyle>
            <a:lvl1pPr defTabSz="925513" eaLnBrk="0" hangingPunct="0">
              <a:defRPr sz="1200" b="1">
                <a:latin typeface="Arial" charset="0"/>
                <a:cs typeface="+mn-cs"/>
              </a:defRPr>
            </a:lvl1pPr>
          </a:lstStyle>
          <a:p>
            <a:pPr>
              <a:defRPr/>
            </a:pPr>
            <a:endParaRPr lang="en-GB"/>
          </a:p>
        </p:txBody>
      </p:sp>
      <p:sp>
        <p:nvSpPr>
          <p:cNvPr id="146435" name="Rectangle 3"/>
          <p:cNvSpPr>
            <a:spLocks noGrp="1" noChangeArrowheads="1"/>
          </p:cNvSpPr>
          <p:nvPr>
            <p:ph type="dt" sz="quarter" idx="1"/>
          </p:nvPr>
        </p:nvSpPr>
        <p:spPr bwMode="auto">
          <a:xfrm>
            <a:off x="3929063" y="0"/>
            <a:ext cx="2908300" cy="454025"/>
          </a:xfrm>
          <a:prstGeom prst="rect">
            <a:avLst/>
          </a:prstGeom>
          <a:noFill/>
          <a:ln w="19050">
            <a:noFill/>
            <a:miter lim="800000"/>
            <a:headEnd/>
            <a:tailEnd/>
          </a:ln>
          <a:effectLst/>
        </p:spPr>
        <p:txBody>
          <a:bodyPr vert="horz" wrap="square" lIns="92556" tIns="46278" rIns="92556" bIns="46278" numCol="1" anchor="t" anchorCtr="0" compatLnSpc="1">
            <a:prstTxWarp prst="textNoShape">
              <a:avLst/>
            </a:prstTxWarp>
          </a:bodyPr>
          <a:lstStyle>
            <a:lvl1pPr algn="r" defTabSz="925513" eaLnBrk="0" hangingPunct="0">
              <a:defRPr sz="1200" b="1">
                <a:latin typeface="Arial" charset="0"/>
                <a:cs typeface="+mn-cs"/>
              </a:defRPr>
            </a:lvl1pPr>
          </a:lstStyle>
          <a:p>
            <a:pPr>
              <a:defRPr/>
            </a:pPr>
            <a:endParaRPr lang="en-GB"/>
          </a:p>
        </p:txBody>
      </p:sp>
      <p:sp>
        <p:nvSpPr>
          <p:cNvPr id="146436" name="Rectangle 4"/>
          <p:cNvSpPr>
            <a:spLocks noGrp="1" noChangeArrowheads="1"/>
          </p:cNvSpPr>
          <p:nvPr>
            <p:ph type="ftr" sz="quarter" idx="2"/>
          </p:nvPr>
        </p:nvSpPr>
        <p:spPr bwMode="auto">
          <a:xfrm>
            <a:off x="0" y="9317038"/>
            <a:ext cx="2986088" cy="454025"/>
          </a:xfrm>
          <a:prstGeom prst="rect">
            <a:avLst/>
          </a:prstGeom>
          <a:noFill/>
          <a:ln w="19050">
            <a:noFill/>
            <a:miter lim="800000"/>
            <a:headEnd/>
            <a:tailEnd/>
          </a:ln>
          <a:effectLst/>
        </p:spPr>
        <p:txBody>
          <a:bodyPr vert="horz" wrap="square" lIns="92556" tIns="46278" rIns="92556" bIns="46278" numCol="1" anchor="b" anchorCtr="0" compatLnSpc="1">
            <a:prstTxWarp prst="textNoShape">
              <a:avLst/>
            </a:prstTxWarp>
          </a:bodyPr>
          <a:lstStyle>
            <a:lvl1pPr defTabSz="925513" eaLnBrk="0" hangingPunct="0">
              <a:defRPr sz="1200" b="1">
                <a:latin typeface="Arial" charset="0"/>
                <a:cs typeface="+mn-cs"/>
              </a:defRPr>
            </a:lvl1pPr>
          </a:lstStyle>
          <a:p>
            <a:pPr>
              <a:defRPr/>
            </a:pPr>
            <a:endParaRPr lang="en-GB"/>
          </a:p>
        </p:txBody>
      </p:sp>
      <p:sp>
        <p:nvSpPr>
          <p:cNvPr id="146437" name="Rectangle 5"/>
          <p:cNvSpPr>
            <a:spLocks noGrp="1" noChangeArrowheads="1"/>
          </p:cNvSpPr>
          <p:nvPr>
            <p:ph type="sldNum" sz="quarter" idx="3"/>
          </p:nvPr>
        </p:nvSpPr>
        <p:spPr bwMode="auto">
          <a:xfrm>
            <a:off x="3929063" y="9317038"/>
            <a:ext cx="2908300" cy="454025"/>
          </a:xfrm>
          <a:prstGeom prst="rect">
            <a:avLst/>
          </a:prstGeom>
          <a:noFill/>
          <a:ln w="19050">
            <a:noFill/>
            <a:miter lim="800000"/>
            <a:headEnd/>
            <a:tailEnd/>
          </a:ln>
          <a:effectLst/>
        </p:spPr>
        <p:txBody>
          <a:bodyPr vert="horz" wrap="square" lIns="92556" tIns="46278" rIns="92556" bIns="46278" numCol="1" anchor="b" anchorCtr="0" compatLnSpc="1">
            <a:prstTxWarp prst="textNoShape">
              <a:avLst/>
            </a:prstTxWarp>
          </a:bodyPr>
          <a:lstStyle>
            <a:lvl1pPr algn="r" defTabSz="925513">
              <a:defRPr sz="1200" b="1" smtClean="0"/>
            </a:lvl1pPr>
          </a:lstStyle>
          <a:p>
            <a:pPr>
              <a:defRPr/>
            </a:pPr>
            <a:fld id="{52867D76-CCEE-418B-BA00-76521F164845}" type="slidenum">
              <a:rPr lang="en-GB" altLang="ru-RU"/>
              <a:pPr>
                <a:defRPr/>
              </a:pPr>
              <a:t>‹#›</a:t>
            </a:fld>
            <a:endParaRPr lang="en-GB" altLang="ru-RU"/>
          </a:p>
        </p:txBody>
      </p:sp>
    </p:spTree>
    <p:extLst>
      <p:ext uri="{BB962C8B-B14F-4D97-AF65-F5344CB8AC3E}">
        <p14:creationId xmlns:p14="http://schemas.microsoft.com/office/powerpoint/2010/main" val="4249990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86088" cy="454025"/>
          </a:xfrm>
          <a:prstGeom prst="rect">
            <a:avLst/>
          </a:prstGeom>
          <a:noFill/>
          <a:ln w="19050">
            <a:noFill/>
            <a:miter lim="800000"/>
            <a:headEnd/>
            <a:tailEnd/>
          </a:ln>
          <a:effectLst/>
        </p:spPr>
        <p:txBody>
          <a:bodyPr vert="horz" wrap="square" lIns="92556" tIns="46278" rIns="92556" bIns="46278" numCol="1" anchor="t" anchorCtr="0" compatLnSpc="1">
            <a:prstTxWarp prst="textNoShape">
              <a:avLst/>
            </a:prstTxWarp>
          </a:bodyPr>
          <a:lstStyle>
            <a:lvl1pPr defTabSz="925513" eaLnBrk="0" hangingPunct="0">
              <a:defRPr sz="1200" b="1">
                <a:latin typeface="Arial" charset="0"/>
                <a:cs typeface="+mn-cs"/>
              </a:defRPr>
            </a:lvl1pPr>
          </a:lstStyle>
          <a:p>
            <a:pPr>
              <a:defRPr/>
            </a:pPr>
            <a:endParaRPr lang="en-GB"/>
          </a:p>
        </p:txBody>
      </p:sp>
      <p:sp>
        <p:nvSpPr>
          <p:cNvPr id="80899" name="Rectangle 3"/>
          <p:cNvSpPr>
            <a:spLocks noGrp="1" noChangeArrowheads="1"/>
          </p:cNvSpPr>
          <p:nvPr>
            <p:ph type="dt" idx="1"/>
          </p:nvPr>
        </p:nvSpPr>
        <p:spPr bwMode="auto">
          <a:xfrm>
            <a:off x="3929063" y="0"/>
            <a:ext cx="2908300" cy="454025"/>
          </a:xfrm>
          <a:prstGeom prst="rect">
            <a:avLst/>
          </a:prstGeom>
          <a:noFill/>
          <a:ln w="19050">
            <a:noFill/>
            <a:miter lim="800000"/>
            <a:headEnd/>
            <a:tailEnd/>
          </a:ln>
          <a:effectLst/>
        </p:spPr>
        <p:txBody>
          <a:bodyPr vert="horz" wrap="square" lIns="92556" tIns="46278" rIns="92556" bIns="46278" numCol="1" anchor="t" anchorCtr="0" compatLnSpc="1">
            <a:prstTxWarp prst="textNoShape">
              <a:avLst/>
            </a:prstTxWarp>
          </a:bodyPr>
          <a:lstStyle>
            <a:lvl1pPr algn="r" defTabSz="925513" eaLnBrk="0" hangingPunct="0">
              <a:defRPr sz="1200" b="1">
                <a:latin typeface="Arial" charset="0"/>
                <a:cs typeface="+mn-cs"/>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730250" y="757238"/>
            <a:ext cx="5453063" cy="36353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1" name="Rectangle 5"/>
          <p:cNvSpPr>
            <a:spLocks noGrp="1" noChangeArrowheads="1"/>
          </p:cNvSpPr>
          <p:nvPr>
            <p:ph type="body" sz="quarter" idx="3"/>
          </p:nvPr>
        </p:nvSpPr>
        <p:spPr bwMode="auto">
          <a:xfrm>
            <a:off x="942975" y="4619625"/>
            <a:ext cx="5029200" cy="4394200"/>
          </a:xfrm>
          <a:prstGeom prst="rect">
            <a:avLst/>
          </a:prstGeom>
          <a:noFill/>
          <a:ln w="19050">
            <a:noFill/>
            <a:miter lim="800000"/>
            <a:headEnd/>
            <a:tailEnd/>
          </a:ln>
          <a:effectLst/>
        </p:spPr>
        <p:txBody>
          <a:bodyPr vert="horz" wrap="square" lIns="92556" tIns="46278" rIns="92556" bIns="46278"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0902" name="Rectangle 6"/>
          <p:cNvSpPr>
            <a:spLocks noGrp="1" noChangeArrowheads="1"/>
          </p:cNvSpPr>
          <p:nvPr>
            <p:ph type="ftr" sz="quarter" idx="4"/>
          </p:nvPr>
        </p:nvSpPr>
        <p:spPr bwMode="auto">
          <a:xfrm>
            <a:off x="0" y="9317038"/>
            <a:ext cx="2986088" cy="454025"/>
          </a:xfrm>
          <a:prstGeom prst="rect">
            <a:avLst/>
          </a:prstGeom>
          <a:noFill/>
          <a:ln w="19050">
            <a:noFill/>
            <a:miter lim="800000"/>
            <a:headEnd/>
            <a:tailEnd/>
          </a:ln>
          <a:effectLst/>
        </p:spPr>
        <p:txBody>
          <a:bodyPr vert="horz" wrap="square" lIns="92556" tIns="46278" rIns="92556" bIns="46278" numCol="1" anchor="b" anchorCtr="0" compatLnSpc="1">
            <a:prstTxWarp prst="textNoShape">
              <a:avLst/>
            </a:prstTxWarp>
          </a:bodyPr>
          <a:lstStyle>
            <a:lvl1pPr defTabSz="925513" eaLnBrk="0" hangingPunct="0">
              <a:defRPr sz="1200" b="1">
                <a:latin typeface="Arial" charset="0"/>
                <a:cs typeface="+mn-cs"/>
              </a:defRPr>
            </a:lvl1pPr>
          </a:lstStyle>
          <a:p>
            <a:pPr>
              <a:defRPr/>
            </a:pPr>
            <a:endParaRPr lang="en-GB"/>
          </a:p>
        </p:txBody>
      </p:sp>
      <p:sp>
        <p:nvSpPr>
          <p:cNvPr id="80903" name="Rectangle 7"/>
          <p:cNvSpPr>
            <a:spLocks noGrp="1" noChangeArrowheads="1"/>
          </p:cNvSpPr>
          <p:nvPr>
            <p:ph type="sldNum" sz="quarter" idx="5"/>
          </p:nvPr>
        </p:nvSpPr>
        <p:spPr bwMode="auto">
          <a:xfrm>
            <a:off x="3929063" y="9317038"/>
            <a:ext cx="2908300" cy="454025"/>
          </a:xfrm>
          <a:prstGeom prst="rect">
            <a:avLst/>
          </a:prstGeom>
          <a:noFill/>
          <a:ln w="19050">
            <a:noFill/>
            <a:miter lim="800000"/>
            <a:headEnd/>
            <a:tailEnd/>
          </a:ln>
          <a:effectLst/>
        </p:spPr>
        <p:txBody>
          <a:bodyPr vert="horz" wrap="square" lIns="92556" tIns="46278" rIns="92556" bIns="46278" numCol="1" anchor="b" anchorCtr="0" compatLnSpc="1">
            <a:prstTxWarp prst="textNoShape">
              <a:avLst/>
            </a:prstTxWarp>
          </a:bodyPr>
          <a:lstStyle>
            <a:lvl1pPr algn="r" defTabSz="925513">
              <a:defRPr sz="1200" b="1" smtClean="0"/>
            </a:lvl1pPr>
          </a:lstStyle>
          <a:p>
            <a:pPr>
              <a:defRPr/>
            </a:pPr>
            <a:fld id="{5BEB221D-82D5-4BFE-8816-8A70D38B74FB}" type="slidenum">
              <a:rPr lang="en-GB" altLang="ru-RU"/>
              <a:pPr>
                <a:defRPr/>
              </a:pPr>
              <a:t>‹#›</a:t>
            </a:fld>
            <a:endParaRPr lang="en-GB" altLang="ru-RU"/>
          </a:p>
        </p:txBody>
      </p:sp>
    </p:spTree>
    <p:extLst>
      <p:ext uri="{BB962C8B-B14F-4D97-AF65-F5344CB8AC3E}">
        <p14:creationId xmlns:p14="http://schemas.microsoft.com/office/powerpoint/2010/main" val="39505221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b="1" kern="1200">
        <a:solidFill>
          <a:schemeClr val="tx1"/>
        </a:solidFill>
        <a:latin typeface="Arial" charset="0"/>
        <a:ea typeface="+mn-ea"/>
        <a:cs typeface="+mn-cs"/>
      </a:defRPr>
    </a:lvl1pPr>
    <a:lvl2pPr marL="457200" algn="l" rtl="0" eaLnBrk="0" fontAlgn="base" hangingPunct="0">
      <a:spcBef>
        <a:spcPct val="30000"/>
      </a:spcBef>
      <a:spcAft>
        <a:spcPct val="0"/>
      </a:spcAft>
      <a:defRPr b="1" kern="1200">
        <a:solidFill>
          <a:schemeClr val="tx1"/>
        </a:solidFill>
        <a:latin typeface="Arial" charset="0"/>
        <a:ea typeface="+mn-ea"/>
        <a:cs typeface="+mn-cs"/>
      </a:defRPr>
    </a:lvl2pPr>
    <a:lvl3pPr marL="914400" algn="l" rtl="0" eaLnBrk="0" fontAlgn="base" hangingPunct="0">
      <a:spcBef>
        <a:spcPct val="30000"/>
      </a:spcBef>
      <a:spcAft>
        <a:spcPct val="0"/>
      </a:spcAft>
      <a:defRPr b="1" kern="1200">
        <a:solidFill>
          <a:schemeClr val="tx1"/>
        </a:solidFill>
        <a:latin typeface="Arial" charset="0"/>
        <a:ea typeface="+mn-ea"/>
        <a:cs typeface="+mn-cs"/>
      </a:defRPr>
    </a:lvl3pPr>
    <a:lvl4pPr marL="1371600" algn="l" rtl="0" eaLnBrk="0" fontAlgn="base" hangingPunct="0">
      <a:spcBef>
        <a:spcPct val="30000"/>
      </a:spcBef>
      <a:spcAft>
        <a:spcPct val="0"/>
      </a:spcAft>
      <a:defRPr b="1" kern="1200">
        <a:solidFill>
          <a:schemeClr val="tx1"/>
        </a:solidFill>
        <a:latin typeface="Arial" charset="0"/>
        <a:ea typeface="+mn-ea"/>
        <a:cs typeface="+mn-cs"/>
      </a:defRPr>
    </a:lvl4pPr>
    <a:lvl5pPr marL="1828800" algn="l" rtl="0" eaLnBrk="0" fontAlgn="base" hangingPunct="0">
      <a:spcBef>
        <a:spcPct val="30000"/>
      </a:spcBef>
      <a:spcAft>
        <a:spcPct val="0"/>
      </a:spcAft>
      <a:defRPr b="1"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5BEB221D-82D5-4BFE-8816-8A70D38B74FB}" type="slidenum">
              <a:rPr lang="en-GB" altLang="ru-RU" smtClean="0"/>
              <a:pPr>
                <a:defRPr/>
              </a:pPr>
              <a:t>1</a:t>
            </a:fld>
            <a:endParaRPr lang="en-GB" altLang="ru-RU"/>
          </a:p>
        </p:txBody>
      </p:sp>
    </p:spTree>
    <p:extLst>
      <p:ext uri="{BB962C8B-B14F-4D97-AF65-F5344CB8AC3E}">
        <p14:creationId xmlns:p14="http://schemas.microsoft.com/office/powerpoint/2010/main" val="2600529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960438" y="1222375"/>
            <a:ext cx="4949825" cy="3298825"/>
          </a:xfrm>
          <a:ln/>
        </p:spPr>
      </p:sp>
      <p:sp>
        <p:nvSpPr>
          <p:cNvPr id="184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ru-RU">
              <a:latin typeface="Arial" panose="020B0604020202020204" pitchFamily="34" charset="0"/>
            </a:endParaRPr>
          </a:p>
        </p:txBody>
      </p:sp>
      <p:sp>
        <p:nvSpPr>
          <p:cNvPr id="1843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defTabSz="925513">
              <a:spcBef>
                <a:spcPct val="30000"/>
              </a:spcBef>
              <a:defRPr b="1">
                <a:solidFill>
                  <a:schemeClr val="tx1"/>
                </a:solidFill>
                <a:latin typeface="Arial" panose="020B0604020202020204" pitchFamily="34" charset="0"/>
              </a:defRPr>
            </a:lvl1pPr>
            <a:lvl2pPr marL="742950" indent="-285750" defTabSz="925513">
              <a:spcBef>
                <a:spcPct val="30000"/>
              </a:spcBef>
              <a:defRPr b="1">
                <a:solidFill>
                  <a:schemeClr val="tx1"/>
                </a:solidFill>
                <a:latin typeface="Arial" panose="020B0604020202020204" pitchFamily="34" charset="0"/>
              </a:defRPr>
            </a:lvl2pPr>
            <a:lvl3pPr marL="1143000" indent="-228600" defTabSz="925513">
              <a:spcBef>
                <a:spcPct val="30000"/>
              </a:spcBef>
              <a:defRPr b="1">
                <a:solidFill>
                  <a:schemeClr val="tx1"/>
                </a:solidFill>
                <a:latin typeface="Arial" panose="020B0604020202020204" pitchFamily="34" charset="0"/>
              </a:defRPr>
            </a:lvl3pPr>
            <a:lvl4pPr marL="1600200" indent="-228600" defTabSz="925513">
              <a:spcBef>
                <a:spcPct val="30000"/>
              </a:spcBef>
              <a:defRPr b="1">
                <a:solidFill>
                  <a:schemeClr val="tx1"/>
                </a:solidFill>
                <a:latin typeface="Arial" panose="020B0604020202020204" pitchFamily="34" charset="0"/>
              </a:defRPr>
            </a:lvl4pPr>
            <a:lvl5pPr marL="2057400" indent="-228600" defTabSz="925513">
              <a:spcBef>
                <a:spcPct val="30000"/>
              </a:spcBef>
              <a:defRPr b="1">
                <a:solidFill>
                  <a:schemeClr val="tx1"/>
                </a:solidFill>
                <a:latin typeface="Arial" panose="020B0604020202020204" pitchFamily="34" charset="0"/>
              </a:defRPr>
            </a:lvl5pPr>
            <a:lvl6pPr marL="2514600" indent="-228600" defTabSz="925513" eaLnBrk="0" fontAlgn="base" hangingPunct="0">
              <a:spcBef>
                <a:spcPct val="30000"/>
              </a:spcBef>
              <a:spcAft>
                <a:spcPct val="0"/>
              </a:spcAft>
              <a:defRPr b="1">
                <a:solidFill>
                  <a:schemeClr val="tx1"/>
                </a:solidFill>
                <a:latin typeface="Arial" panose="020B0604020202020204" pitchFamily="34" charset="0"/>
              </a:defRPr>
            </a:lvl6pPr>
            <a:lvl7pPr marL="2971800" indent="-228600" defTabSz="925513" eaLnBrk="0" fontAlgn="base" hangingPunct="0">
              <a:spcBef>
                <a:spcPct val="30000"/>
              </a:spcBef>
              <a:spcAft>
                <a:spcPct val="0"/>
              </a:spcAft>
              <a:defRPr b="1">
                <a:solidFill>
                  <a:schemeClr val="tx1"/>
                </a:solidFill>
                <a:latin typeface="Arial" panose="020B0604020202020204" pitchFamily="34" charset="0"/>
              </a:defRPr>
            </a:lvl7pPr>
            <a:lvl8pPr marL="3429000" indent="-228600" defTabSz="925513" eaLnBrk="0" fontAlgn="base" hangingPunct="0">
              <a:spcBef>
                <a:spcPct val="30000"/>
              </a:spcBef>
              <a:spcAft>
                <a:spcPct val="0"/>
              </a:spcAft>
              <a:defRPr b="1">
                <a:solidFill>
                  <a:schemeClr val="tx1"/>
                </a:solidFill>
                <a:latin typeface="Arial" panose="020B0604020202020204" pitchFamily="34" charset="0"/>
              </a:defRPr>
            </a:lvl8pPr>
            <a:lvl9pPr marL="3886200" indent="-228600" defTabSz="925513" eaLnBrk="0" fontAlgn="base" hangingPunct="0">
              <a:spcBef>
                <a:spcPct val="30000"/>
              </a:spcBef>
              <a:spcAft>
                <a:spcPct val="0"/>
              </a:spcAft>
              <a:defRPr b="1">
                <a:solidFill>
                  <a:schemeClr val="tx1"/>
                </a:solidFill>
                <a:latin typeface="Arial" panose="020B0604020202020204" pitchFamily="34" charset="0"/>
              </a:defRPr>
            </a:lvl9pPr>
          </a:lstStyle>
          <a:p>
            <a:pPr>
              <a:spcBef>
                <a:spcPct val="0"/>
              </a:spcBef>
            </a:pPr>
            <a:fld id="{D908213C-0875-4819-992D-29A154B3486D}" type="slidenum">
              <a:rPr lang="en-US" altLang="ru-RU"/>
              <a:pPr>
                <a:spcBef>
                  <a:spcPct val="0"/>
                </a:spcBef>
              </a:pPr>
              <a:t>8</a:t>
            </a:fld>
            <a:endParaRPr lang="en-US" altLang="ru-RU"/>
          </a:p>
        </p:txBody>
      </p:sp>
    </p:spTree>
    <p:extLst>
      <p:ext uri="{BB962C8B-B14F-4D97-AF65-F5344CB8AC3E}">
        <p14:creationId xmlns:p14="http://schemas.microsoft.com/office/powerpoint/2010/main" val="3331197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defTabSz="925513">
              <a:spcBef>
                <a:spcPct val="30000"/>
              </a:spcBef>
              <a:defRPr b="1">
                <a:solidFill>
                  <a:schemeClr val="tx1"/>
                </a:solidFill>
                <a:latin typeface="Arial" panose="020B0604020202020204" pitchFamily="34" charset="0"/>
              </a:defRPr>
            </a:lvl1pPr>
            <a:lvl2pPr marL="742950" indent="-285750" defTabSz="925513">
              <a:spcBef>
                <a:spcPct val="30000"/>
              </a:spcBef>
              <a:defRPr b="1">
                <a:solidFill>
                  <a:schemeClr val="tx1"/>
                </a:solidFill>
                <a:latin typeface="Arial" panose="020B0604020202020204" pitchFamily="34" charset="0"/>
              </a:defRPr>
            </a:lvl2pPr>
            <a:lvl3pPr marL="1143000" indent="-228600" defTabSz="925513">
              <a:spcBef>
                <a:spcPct val="30000"/>
              </a:spcBef>
              <a:defRPr b="1">
                <a:solidFill>
                  <a:schemeClr val="tx1"/>
                </a:solidFill>
                <a:latin typeface="Arial" panose="020B0604020202020204" pitchFamily="34" charset="0"/>
              </a:defRPr>
            </a:lvl3pPr>
            <a:lvl4pPr marL="1600200" indent="-228600" defTabSz="925513">
              <a:spcBef>
                <a:spcPct val="30000"/>
              </a:spcBef>
              <a:defRPr b="1">
                <a:solidFill>
                  <a:schemeClr val="tx1"/>
                </a:solidFill>
                <a:latin typeface="Arial" panose="020B0604020202020204" pitchFamily="34" charset="0"/>
              </a:defRPr>
            </a:lvl4pPr>
            <a:lvl5pPr marL="2057400" indent="-228600" defTabSz="925513">
              <a:spcBef>
                <a:spcPct val="30000"/>
              </a:spcBef>
              <a:defRPr b="1">
                <a:solidFill>
                  <a:schemeClr val="tx1"/>
                </a:solidFill>
                <a:latin typeface="Arial" panose="020B0604020202020204" pitchFamily="34" charset="0"/>
              </a:defRPr>
            </a:lvl5pPr>
            <a:lvl6pPr marL="2514600" indent="-228600" defTabSz="925513" eaLnBrk="0" fontAlgn="base" hangingPunct="0">
              <a:spcBef>
                <a:spcPct val="30000"/>
              </a:spcBef>
              <a:spcAft>
                <a:spcPct val="0"/>
              </a:spcAft>
              <a:defRPr b="1">
                <a:solidFill>
                  <a:schemeClr val="tx1"/>
                </a:solidFill>
                <a:latin typeface="Arial" panose="020B0604020202020204" pitchFamily="34" charset="0"/>
              </a:defRPr>
            </a:lvl6pPr>
            <a:lvl7pPr marL="2971800" indent="-228600" defTabSz="925513" eaLnBrk="0" fontAlgn="base" hangingPunct="0">
              <a:spcBef>
                <a:spcPct val="30000"/>
              </a:spcBef>
              <a:spcAft>
                <a:spcPct val="0"/>
              </a:spcAft>
              <a:defRPr b="1">
                <a:solidFill>
                  <a:schemeClr val="tx1"/>
                </a:solidFill>
                <a:latin typeface="Arial" panose="020B0604020202020204" pitchFamily="34" charset="0"/>
              </a:defRPr>
            </a:lvl7pPr>
            <a:lvl8pPr marL="3429000" indent="-228600" defTabSz="925513" eaLnBrk="0" fontAlgn="base" hangingPunct="0">
              <a:spcBef>
                <a:spcPct val="30000"/>
              </a:spcBef>
              <a:spcAft>
                <a:spcPct val="0"/>
              </a:spcAft>
              <a:defRPr b="1">
                <a:solidFill>
                  <a:schemeClr val="tx1"/>
                </a:solidFill>
                <a:latin typeface="Arial" panose="020B0604020202020204" pitchFamily="34" charset="0"/>
              </a:defRPr>
            </a:lvl8pPr>
            <a:lvl9pPr marL="3886200" indent="-228600" defTabSz="925513" eaLnBrk="0" fontAlgn="base" hangingPunct="0">
              <a:spcBef>
                <a:spcPct val="30000"/>
              </a:spcBef>
              <a:spcAft>
                <a:spcPct val="0"/>
              </a:spcAft>
              <a:defRPr b="1">
                <a:solidFill>
                  <a:schemeClr val="tx1"/>
                </a:solidFill>
                <a:latin typeface="Arial" panose="020B0604020202020204" pitchFamily="34" charset="0"/>
              </a:defRPr>
            </a:lvl9pPr>
          </a:lstStyle>
          <a:p>
            <a:pPr>
              <a:spcBef>
                <a:spcPct val="0"/>
              </a:spcBef>
            </a:pPr>
            <a:fld id="{ADD824A9-EA4F-4A61-9B00-8399E7AF99ED}" type="slidenum">
              <a:rPr lang="en-GB" altLang="ru-RU"/>
              <a:pPr>
                <a:spcBef>
                  <a:spcPct val="0"/>
                </a:spcBef>
              </a:pPr>
              <a:t>27</a:t>
            </a:fld>
            <a:endParaRPr lang="en-GB" altLang="ru-RU"/>
          </a:p>
        </p:txBody>
      </p:sp>
      <p:sp>
        <p:nvSpPr>
          <p:cNvPr id="38915" name="Rectangle 2"/>
          <p:cNvSpPr>
            <a:spLocks noGrp="1" noRot="1" noChangeAspect="1" noChangeArrowheads="1" noTextEdit="1"/>
          </p:cNvSpPr>
          <p:nvPr>
            <p:ph type="sldImg"/>
          </p:nvPr>
        </p:nvSpPr>
        <p:spPr>
          <a:xfrm>
            <a:off x="687388" y="733425"/>
            <a:ext cx="5497512" cy="3665538"/>
          </a:xfrm>
          <a:ln/>
        </p:spPr>
      </p:sp>
      <p:sp>
        <p:nvSpPr>
          <p:cNvPr id="38916" name="Rectangle 3"/>
          <p:cNvSpPr>
            <a:spLocks noGrp="1" noChangeArrowheads="1"/>
          </p:cNvSpPr>
          <p:nvPr>
            <p:ph type="body" idx="1"/>
          </p:nvPr>
        </p:nvSpPr>
        <p:spPr>
          <a:xfrm>
            <a:off x="687388" y="4641850"/>
            <a:ext cx="5495925" cy="43989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50813" indent="-150813" eaLnBrk="1" hangingPunct="1"/>
            <a:r>
              <a:rPr lang="en-US" altLang="ru-RU" dirty="0">
                <a:latin typeface="Arial" panose="020B0604020202020204" pitchFamily="34" charset="0"/>
              </a:rPr>
              <a:t>Asthma is a chronic disease with short-term consequences (</a:t>
            </a:r>
            <a:r>
              <a:rPr lang="en-US" altLang="ru-RU" dirty="0" err="1">
                <a:latin typeface="Arial" panose="020B0604020202020204" pitchFamily="34" charset="0"/>
              </a:rPr>
              <a:t>eg</a:t>
            </a:r>
            <a:r>
              <a:rPr lang="en-US" altLang="ru-RU" dirty="0">
                <a:latin typeface="Arial" panose="020B0604020202020204" pitchFamily="34" charset="0"/>
              </a:rPr>
              <a:t>, symptoms) and long-term consequences (airway damage and remodeling)</a:t>
            </a:r>
            <a:r>
              <a:rPr lang="en-GB" altLang="ru-RU" dirty="0">
                <a:latin typeface="Arial" panose="020B0604020202020204" pitchFamily="34" charset="0"/>
              </a:rPr>
              <a:t>. </a:t>
            </a:r>
          </a:p>
          <a:p>
            <a:pPr marL="150813" indent="-150813" eaLnBrk="1" hangingPunct="1"/>
            <a:r>
              <a:rPr lang="en-GB" altLang="ru-RU" dirty="0">
                <a:latin typeface="Arial" panose="020B0604020202020204" pitchFamily="34" charset="0"/>
              </a:rPr>
              <a:t> </a:t>
            </a:r>
          </a:p>
          <a:p>
            <a:pPr marL="150813" indent="-150813" eaLnBrk="1" hangingPunct="1">
              <a:buFontTx/>
              <a:buChar char="•"/>
            </a:pPr>
            <a:r>
              <a:rPr lang="en-US" altLang="ru-RU" dirty="0">
                <a:latin typeface="Arial" panose="020B0604020202020204" pitchFamily="34" charset="0"/>
              </a:rPr>
              <a:t>The cause of the short- and long-term consequences of the disease is chronic inflammation in the respiratory tract.(1-4)</a:t>
            </a:r>
          </a:p>
          <a:p>
            <a:pPr marL="150813" indent="-150813" eaLnBrk="1" hangingPunct="1">
              <a:buFontTx/>
              <a:buChar char="•"/>
            </a:pPr>
            <a:r>
              <a:rPr lang="en-US" altLang="ru-RU" dirty="0">
                <a:latin typeface="Arial" panose="020B0604020202020204" pitchFamily="34" charset="0"/>
              </a:rPr>
              <a:t>The main short-term consequences of inflammation are: reappearance of symptoms, bronchial obstruction, exacerbations and deterioration in quality of life</a:t>
            </a:r>
            <a:r>
              <a:rPr lang="en-GB" altLang="ru-RU" dirty="0">
                <a:latin typeface="Arial" panose="020B0604020202020204" pitchFamily="34" charset="0"/>
              </a:rPr>
              <a:t>.</a:t>
            </a:r>
            <a:r>
              <a:rPr lang="en-GB" altLang="ru-RU" baseline="30000" dirty="0">
                <a:latin typeface="Arial" panose="020B0604020202020204" pitchFamily="34" charset="0"/>
              </a:rPr>
              <a:t>(1,5,6)</a:t>
            </a:r>
          </a:p>
          <a:p>
            <a:pPr marL="150813" indent="-150813" eaLnBrk="1" hangingPunct="1">
              <a:buFontTx/>
              <a:buChar char="•"/>
            </a:pPr>
            <a:r>
              <a:rPr lang="en-US" altLang="ru-RU" dirty="0">
                <a:latin typeface="Arial" panose="020B0604020202020204" pitchFamily="34" charset="0"/>
              </a:rPr>
              <a:t>But in addition to symptoms, long-term inflammation can lead to structural changes in the airways, which can result in decreased lung function</a:t>
            </a:r>
            <a:r>
              <a:rPr lang="en-GB" altLang="ru-RU" dirty="0">
                <a:latin typeface="Arial" panose="020B0604020202020204" pitchFamily="34" charset="0"/>
              </a:rPr>
              <a:t>.</a:t>
            </a:r>
            <a:r>
              <a:rPr lang="en-GB" altLang="ru-RU" baseline="30000" dirty="0">
                <a:latin typeface="Arial" panose="020B0604020202020204" pitchFamily="34" charset="0"/>
              </a:rPr>
              <a:t>(1,4,5,7,8)</a:t>
            </a:r>
          </a:p>
          <a:p>
            <a:pPr marL="150813" indent="-150813" eaLnBrk="1" hangingPunct="1"/>
            <a:r>
              <a:rPr lang="en-US" altLang="ru-RU" dirty="0">
                <a:latin typeface="Arial" panose="020B0604020202020204" pitchFamily="34" charset="0"/>
              </a:rPr>
              <a:t>According to research, the remodeling process can develop from the very beginning of the disease, even before symptoms appear</a:t>
            </a:r>
            <a:r>
              <a:rPr lang="en-GB" altLang="ru-RU" dirty="0">
                <a:latin typeface="Arial" panose="020B0604020202020204" pitchFamily="34" charset="0"/>
              </a:rPr>
              <a:t>.</a:t>
            </a:r>
            <a:r>
              <a:rPr lang="en-GB" altLang="ru-RU" baseline="30000" dirty="0">
                <a:latin typeface="Arial" panose="020B0604020202020204" pitchFamily="34" charset="0"/>
              </a:rPr>
              <a:t>(8,9)</a:t>
            </a:r>
          </a:p>
          <a:p>
            <a:pPr marL="150813" indent="-150813" eaLnBrk="1" hangingPunct="1"/>
            <a:r>
              <a:rPr lang="en-US" altLang="ru-RU" dirty="0">
                <a:latin typeface="Arial" panose="020B0604020202020204" pitchFamily="34" charset="0"/>
              </a:rPr>
              <a:t>The main signs of remodeling are</a:t>
            </a:r>
            <a:r>
              <a:rPr lang="en-GB" altLang="ru-RU" dirty="0">
                <a:latin typeface="Arial" panose="020B0604020202020204" pitchFamily="34" charset="0"/>
              </a:rPr>
              <a:t>:</a:t>
            </a:r>
            <a:r>
              <a:rPr lang="en-GB" altLang="ru-RU" baseline="30000" dirty="0">
                <a:latin typeface="Arial" panose="020B0604020202020204" pitchFamily="34" charset="0"/>
              </a:rPr>
              <a:t>(</a:t>
            </a:r>
            <a:r>
              <a:rPr lang="fr-FR" altLang="ru-RU" baseline="30000" dirty="0">
                <a:latin typeface="Arial" panose="020B0604020202020204" pitchFamily="34" charset="0"/>
              </a:rPr>
              <a:t>1, 5)</a:t>
            </a:r>
            <a:endParaRPr lang="en-GB" altLang="ru-RU" baseline="30000" dirty="0">
              <a:latin typeface="Arial" panose="020B0604020202020204" pitchFamily="34" charset="0"/>
            </a:endParaRPr>
          </a:p>
          <a:p>
            <a:pPr marL="608013" lvl="1" indent="-150813" eaLnBrk="1" hangingPunct="1">
              <a:buFontTx/>
              <a:buChar char="•"/>
            </a:pPr>
            <a:r>
              <a:rPr lang="en-US" altLang="ru-RU" dirty="0">
                <a:latin typeface="Arial" panose="020B0604020202020204" pitchFamily="34" charset="0"/>
              </a:rPr>
              <a:t>Increased vascularization (angiogenesis)</a:t>
            </a:r>
          </a:p>
          <a:p>
            <a:pPr marL="608013" lvl="1" indent="-150813" eaLnBrk="1" hangingPunct="1">
              <a:buFontTx/>
              <a:buChar char="•"/>
            </a:pPr>
            <a:r>
              <a:rPr lang="en-US" altLang="ru-RU" dirty="0">
                <a:latin typeface="Arial" panose="020B0604020202020204" pitchFamily="34" charset="0"/>
              </a:rPr>
              <a:t>Epithelial damage</a:t>
            </a:r>
          </a:p>
          <a:p>
            <a:pPr marL="608013" lvl="1" indent="-150813" eaLnBrk="1" hangingPunct="1">
              <a:buFontTx/>
              <a:buChar char="•"/>
            </a:pPr>
            <a:r>
              <a:rPr lang="en-US" altLang="ru-RU" dirty="0">
                <a:latin typeface="Arial" panose="020B0604020202020204" pitchFamily="34" charset="0"/>
              </a:rPr>
              <a:t>Increased bronchial smooth muscle mass (hyperplasia)</a:t>
            </a:r>
          </a:p>
          <a:p>
            <a:pPr marL="608013" lvl="1" indent="-150813" eaLnBrk="1" hangingPunct="1">
              <a:buFontTx/>
              <a:buChar char="•"/>
            </a:pPr>
            <a:r>
              <a:rPr lang="en-US" altLang="ru-RU" dirty="0">
                <a:latin typeface="Arial" panose="020B0604020202020204" pitchFamily="34" charset="0"/>
              </a:rPr>
              <a:t>Thickening of the reticular basement membrane</a:t>
            </a:r>
          </a:p>
          <a:p>
            <a:pPr marL="150813" lvl="0" indent="-150813" eaLnBrk="1" hangingPunct="1">
              <a:buFontTx/>
              <a:buChar char="•"/>
            </a:pPr>
            <a:r>
              <a:rPr lang="en-US" altLang="ru-RU" dirty="0">
                <a:latin typeface="Arial" panose="020B0604020202020204" pitchFamily="34" charset="0"/>
              </a:rPr>
              <a:t>In accordance with international recommendations, the main way to prevent structural changes is to target chronic inflammation</a:t>
            </a:r>
            <a:r>
              <a:rPr lang="en-GB" altLang="ru-RU" dirty="0">
                <a:latin typeface="Arial" panose="020B0604020202020204" pitchFamily="34" charset="0"/>
              </a:rPr>
              <a:t>.</a:t>
            </a:r>
            <a:r>
              <a:rPr lang="en-GB" altLang="ru-RU" baseline="30000" dirty="0">
                <a:latin typeface="Arial" panose="020B0604020202020204" pitchFamily="34" charset="0"/>
              </a:rPr>
              <a:t>(2)</a:t>
            </a:r>
          </a:p>
          <a:p>
            <a:pPr marL="150813" indent="-150813" eaLnBrk="1" hangingPunct="1">
              <a:spcBef>
                <a:spcPct val="50000"/>
              </a:spcBef>
            </a:pPr>
            <a:r>
              <a:rPr lang="en-GB" altLang="ru-RU" sz="1600" dirty="0">
                <a:latin typeface="Arial" panose="020B0604020202020204" pitchFamily="34" charset="0"/>
              </a:rPr>
              <a:t>Literature</a:t>
            </a:r>
            <a:endParaRPr lang="fr-FR" altLang="ru-RU" sz="1600" dirty="0">
              <a:latin typeface="Arial" panose="020B0604020202020204" pitchFamily="34" charset="0"/>
            </a:endParaRPr>
          </a:p>
          <a:p>
            <a:pPr marL="150813" indent="-150813" eaLnBrk="1" hangingPunct="1">
              <a:buFontTx/>
              <a:buAutoNum type="arabicPeriod"/>
            </a:pPr>
            <a:r>
              <a:rPr lang="en-US" altLang="ru-RU" sz="1600" dirty="0" err="1">
                <a:latin typeface="Arial" panose="020B0604020202020204" pitchFamily="34" charset="0"/>
              </a:rPr>
              <a:t>Bousquet</a:t>
            </a:r>
            <a:r>
              <a:rPr lang="en-US" altLang="ru-RU" sz="1600" dirty="0">
                <a:latin typeface="Arial" panose="020B0604020202020204" pitchFamily="34" charset="0"/>
              </a:rPr>
              <a:t> J et al. Am J </a:t>
            </a:r>
            <a:r>
              <a:rPr lang="en-US" altLang="ru-RU" sz="1600" dirty="0" err="1">
                <a:latin typeface="Arial" panose="020B0604020202020204" pitchFamily="34" charset="0"/>
              </a:rPr>
              <a:t>Respir</a:t>
            </a:r>
            <a:r>
              <a:rPr lang="en-US" altLang="ru-RU" sz="1600" dirty="0">
                <a:latin typeface="Arial" panose="020B0604020202020204" pitchFamily="34" charset="0"/>
              </a:rPr>
              <a:t> </a:t>
            </a:r>
            <a:r>
              <a:rPr lang="en-US" altLang="ru-RU" sz="1600" dirty="0" err="1">
                <a:latin typeface="Arial" panose="020B0604020202020204" pitchFamily="34" charset="0"/>
              </a:rPr>
              <a:t>Crit</a:t>
            </a:r>
            <a:r>
              <a:rPr lang="en-US" altLang="ru-RU" sz="1600" dirty="0">
                <a:latin typeface="Arial" panose="020B0604020202020204" pitchFamily="34" charset="0"/>
              </a:rPr>
              <a:t> Care Med 2000;161:1720</a:t>
            </a:r>
            <a:r>
              <a:rPr lang="en-GB" altLang="ru-RU" sz="1600" dirty="0">
                <a:latin typeface="Arial" panose="020B0604020202020204" pitchFamily="34" charset="0"/>
                <a:cs typeface="Arial" panose="020B0604020202020204" pitchFamily="34" charset="0"/>
              </a:rPr>
              <a:t>–</a:t>
            </a:r>
            <a:r>
              <a:rPr lang="en-US" altLang="ru-RU" sz="1600" dirty="0">
                <a:latin typeface="Arial" panose="020B0604020202020204" pitchFamily="34" charset="0"/>
              </a:rPr>
              <a:t>1745 </a:t>
            </a:r>
          </a:p>
          <a:p>
            <a:pPr marL="150813" indent="-150813" eaLnBrk="1" hangingPunct="1">
              <a:buFontTx/>
              <a:buAutoNum type="arabicPeriod"/>
            </a:pPr>
            <a:r>
              <a:rPr lang="en-US" altLang="ru-RU" sz="1600" dirty="0">
                <a:latin typeface="Arial" panose="020B0604020202020204" pitchFamily="34" charset="0"/>
              </a:rPr>
              <a:t>GINA 2006 (www.ginasthma.org) </a:t>
            </a:r>
          </a:p>
          <a:p>
            <a:pPr marL="150813" indent="-150813" eaLnBrk="1" hangingPunct="1">
              <a:buFontTx/>
              <a:buAutoNum type="arabicPeriod"/>
            </a:pPr>
            <a:r>
              <a:rPr lang="en-US" altLang="ru-RU" sz="1600" dirty="0" err="1">
                <a:latin typeface="Arial" panose="020B0604020202020204" pitchFamily="34" charset="0"/>
              </a:rPr>
              <a:t>Fabbri</a:t>
            </a:r>
            <a:r>
              <a:rPr lang="en-US" altLang="ru-RU" sz="1600" dirty="0">
                <a:latin typeface="Arial" panose="020B0604020202020204" pitchFamily="34" charset="0"/>
              </a:rPr>
              <a:t> LM et al. </a:t>
            </a:r>
            <a:r>
              <a:rPr lang="en-US" altLang="ru-RU" sz="1600" dirty="0" err="1">
                <a:latin typeface="Arial" panose="020B0604020202020204" pitchFamily="34" charset="0"/>
              </a:rPr>
              <a:t>Int</a:t>
            </a:r>
            <a:r>
              <a:rPr lang="en-US" altLang="ru-RU" sz="1600" dirty="0">
                <a:latin typeface="Arial" panose="020B0604020202020204" pitchFamily="34" charset="0"/>
              </a:rPr>
              <a:t> J </a:t>
            </a:r>
            <a:r>
              <a:rPr lang="en-US" altLang="ru-RU" sz="1600" dirty="0" err="1">
                <a:latin typeface="Arial" panose="020B0604020202020204" pitchFamily="34" charset="0"/>
              </a:rPr>
              <a:t>Clin</a:t>
            </a:r>
            <a:r>
              <a:rPr lang="en-US" altLang="ru-RU" sz="1600" dirty="0">
                <a:latin typeface="Arial" panose="020B0604020202020204" pitchFamily="34" charset="0"/>
              </a:rPr>
              <a:t> </a:t>
            </a:r>
            <a:r>
              <a:rPr lang="en-US" altLang="ru-RU" sz="1600" dirty="0" err="1">
                <a:latin typeface="Arial" panose="020B0604020202020204" pitchFamily="34" charset="0"/>
              </a:rPr>
              <a:t>Pract</a:t>
            </a:r>
            <a:r>
              <a:rPr lang="en-US" altLang="ru-RU" sz="1600" dirty="0">
                <a:latin typeface="Arial" panose="020B0604020202020204" pitchFamily="34" charset="0"/>
              </a:rPr>
              <a:t> 2005;59:692</a:t>
            </a:r>
            <a:r>
              <a:rPr lang="en-GB" altLang="ru-RU" sz="1600" dirty="0">
                <a:latin typeface="Arial" panose="020B0604020202020204" pitchFamily="34" charset="0"/>
                <a:cs typeface="Arial" panose="020B0604020202020204" pitchFamily="34" charset="0"/>
              </a:rPr>
              <a:t>–</a:t>
            </a:r>
            <a:r>
              <a:rPr lang="en-US" altLang="ru-RU" sz="1600" dirty="0">
                <a:latin typeface="Arial" panose="020B0604020202020204" pitchFamily="34" charset="0"/>
              </a:rPr>
              <a:t>703</a:t>
            </a:r>
          </a:p>
          <a:p>
            <a:pPr marL="150813" indent="-150813" eaLnBrk="1" hangingPunct="1">
              <a:buFontTx/>
              <a:buAutoNum type="arabicPeriod"/>
            </a:pPr>
            <a:r>
              <a:rPr lang="en-US" altLang="ru-RU" sz="1600" dirty="0">
                <a:latin typeface="Arial" panose="020B0604020202020204" pitchFamily="34" charset="0"/>
              </a:rPr>
              <a:t>Singh AM et al. Thorax 2006;61:809</a:t>
            </a:r>
            <a:r>
              <a:rPr lang="en-GB" altLang="ru-RU" sz="1600" dirty="0">
                <a:latin typeface="Arial" panose="020B0604020202020204" pitchFamily="34" charset="0"/>
                <a:cs typeface="Arial" panose="020B0604020202020204" pitchFamily="34" charset="0"/>
              </a:rPr>
              <a:t>–</a:t>
            </a:r>
            <a:r>
              <a:rPr lang="en-US" altLang="ru-RU" sz="1600" dirty="0">
                <a:latin typeface="Arial" panose="020B0604020202020204" pitchFamily="34" charset="0"/>
              </a:rPr>
              <a:t>816</a:t>
            </a:r>
          </a:p>
          <a:p>
            <a:pPr marL="150813" indent="-150813" eaLnBrk="1" hangingPunct="1">
              <a:buFontTx/>
              <a:buAutoNum type="arabicPeriod"/>
            </a:pPr>
            <a:r>
              <a:rPr lang="en-GB" altLang="ru-RU" sz="1600" dirty="0">
                <a:latin typeface="Arial" panose="020B0604020202020204" pitchFamily="34" charset="0"/>
              </a:rPr>
              <a:t>Beckett PA et al. Thorax 2003;58:163</a:t>
            </a:r>
            <a:r>
              <a:rPr lang="en-GB" altLang="ru-RU" sz="1600" dirty="0">
                <a:latin typeface="Arial" panose="020B0604020202020204" pitchFamily="34" charset="0"/>
                <a:cs typeface="Arial" panose="020B0604020202020204" pitchFamily="34" charset="0"/>
              </a:rPr>
              <a:t>–</a:t>
            </a:r>
            <a:r>
              <a:rPr lang="en-GB" altLang="ru-RU" sz="1600" dirty="0">
                <a:latin typeface="Arial" panose="020B0604020202020204" pitchFamily="34" charset="0"/>
              </a:rPr>
              <a:t>174</a:t>
            </a:r>
          </a:p>
          <a:p>
            <a:pPr marL="150813" indent="-150813" eaLnBrk="1" hangingPunct="1">
              <a:buFontTx/>
              <a:buAutoNum type="arabicPeriod"/>
            </a:pPr>
            <a:r>
              <a:rPr lang="en-GB" altLang="ru-RU" sz="1600" dirty="0">
                <a:latin typeface="Arial" panose="020B0604020202020204" pitchFamily="34" charset="0"/>
              </a:rPr>
              <a:t>Vignola AM et al. J Allergy </a:t>
            </a:r>
            <a:r>
              <a:rPr lang="en-GB" altLang="ru-RU" sz="1600" dirty="0" err="1">
                <a:latin typeface="Arial" panose="020B0604020202020204" pitchFamily="34" charset="0"/>
              </a:rPr>
              <a:t>Clin</a:t>
            </a:r>
            <a:r>
              <a:rPr lang="en-GB" altLang="ru-RU" sz="1600" dirty="0">
                <a:latin typeface="Arial" panose="020B0604020202020204" pitchFamily="34" charset="0"/>
              </a:rPr>
              <a:t> </a:t>
            </a:r>
            <a:r>
              <a:rPr lang="en-GB" altLang="ru-RU" sz="1600" dirty="0" err="1">
                <a:latin typeface="Arial" panose="020B0604020202020204" pitchFamily="34" charset="0"/>
              </a:rPr>
              <a:t>Immunol</a:t>
            </a:r>
            <a:r>
              <a:rPr lang="en-GB" altLang="ru-RU" sz="1600" dirty="0">
                <a:latin typeface="Arial" panose="020B0604020202020204" pitchFamily="34" charset="0"/>
              </a:rPr>
              <a:t> 2000;105:S514</a:t>
            </a:r>
            <a:r>
              <a:rPr lang="en-GB" altLang="ru-RU" sz="1600" dirty="0">
                <a:latin typeface="Arial" panose="020B0604020202020204" pitchFamily="34" charset="0"/>
                <a:cs typeface="Arial" panose="020B0604020202020204" pitchFamily="34" charset="0"/>
              </a:rPr>
              <a:t>–</a:t>
            </a:r>
            <a:r>
              <a:rPr lang="en-GB" altLang="ru-RU" sz="1600" dirty="0">
                <a:latin typeface="Arial" panose="020B0604020202020204" pitchFamily="34" charset="0"/>
              </a:rPr>
              <a:t>S517</a:t>
            </a:r>
          </a:p>
          <a:p>
            <a:pPr marL="150813" indent="-150813" eaLnBrk="1" hangingPunct="1">
              <a:buFontTx/>
              <a:buAutoNum type="arabicPeriod"/>
            </a:pPr>
            <a:r>
              <a:rPr lang="en-GB" altLang="ru-RU" sz="1600" dirty="0" err="1">
                <a:latin typeface="Arial" panose="020B0604020202020204" pitchFamily="34" charset="0"/>
              </a:rPr>
              <a:t>Cockroft</a:t>
            </a:r>
            <a:r>
              <a:rPr lang="en-GB" altLang="ru-RU" sz="1600" dirty="0">
                <a:latin typeface="Arial" panose="020B0604020202020204" pitchFamily="34" charset="0"/>
              </a:rPr>
              <a:t> DW et al. J Allergy </a:t>
            </a:r>
            <a:r>
              <a:rPr lang="en-GB" altLang="ru-RU" sz="1600" dirty="0" err="1">
                <a:latin typeface="Arial" panose="020B0604020202020204" pitchFamily="34" charset="0"/>
              </a:rPr>
              <a:t>Clin</a:t>
            </a:r>
            <a:r>
              <a:rPr lang="en-GB" altLang="ru-RU" sz="1600" dirty="0">
                <a:latin typeface="Arial" panose="020B0604020202020204" pitchFamily="34" charset="0"/>
              </a:rPr>
              <a:t> </a:t>
            </a:r>
            <a:r>
              <a:rPr lang="en-GB" altLang="ru-RU" sz="1600" dirty="0" err="1">
                <a:latin typeface="Arial" panose="020B0604020202020204" pitchFamily="34" charset="0"/>
              </a:rPr>
              <a:t>Immunol</a:t>
            </a:r>
            <a:r>
              <a:rPr lang="en-GB" altLang="ru-RU" sz="1600" dirty="0">
                <a:latin typeface="Arial" panose="020B0604020202020204" pitchFamily="34" charset="0"/>
              </a:rPr>
              <a:t> 2006;118:551</a:t>
            </a:r>
            <a:r>
              <a:rPr lang="en-GB" altLang="ru-RU" sz="1600" dirty="0">
                <a:latin typeface="Arial" panose="020B0604020202020204" pitchFamily="34" charset="0"/>
                <a:cs typeface="Arial" panose="020B0604020202020204" pitchFamily="34" charset="0"/>
              </a:rPr>
              <a:t>–</a:t>
            </a:r>
            <a:r>
              <a:rPr lang="en-GB" altLang="ru-RU" sz="1600" dirty="0">
                <a:latin typeface="Arial" panose="020B0604020202020204" pitchFamily="34" charset="0"/>
              </a:rPr>
              <a:t>559 </a:t>
            </a:r>
          </a:p>
          <a:p>
            <a:pPr marL="150813" indent="-150813" eaLnBrk="1" hangingPunct="1">
              <a:buFontTx/>
              <a:buAutoNum type="arabicPeriod"/>
            </a:pPr>
            <a:r>
              <a:rPr lang="en-GB" altLang="ru-RU" sz="1600" dirty="0" err="1">
                <a:latin typeface="Arial" panose="020B0604020202020204" pitchFamily="34" charset="0"/>
              </a:rPr>
              <a:t>Shiba</a:t>
            </a:r>
            <a:r>
              <a:rPr lang="en-GB" altLang="ru-RU" sz="1600" dirty="0">
                <a:latin typeface="Arial" panose="020B0604020202020204" pitchFamily="34" charset="0"/>
              </a:rPr>
              <a:t> K et al. Chest 2002;122:1622</a:t>
            </a:r>
            <a:r>
              <a:rPr lang="en-GB" altLang="ru-RU" sz="1600" dirty="0">
                <a:latin typeface="Arial" panose="020B0604020202020204" pitchFamily="34" charset="0"/>
                <a:cs typeface="Arial" panose="020B0604020202020204" pitchFamily="34" charset="0"/>
              </a:rPr>
              <a:t>–</a:t>
            </a:r>
            <a:r>
              <a:rPr lang="en-GB" altLang="ru-RU" sz="1600" dirty="0">
                <a:latin typeface="Arial" panose="020B0604020202020204" pitchFamily="34" charset="0"/>
              </a:rPr>
              <a:t>1626</a:t>
            </a:r>
          </a:p>
          <a:p>
            <a:pPr marL="150813" indent="-150813" eaLnBrk="1" hangingPunct="1">
              <a:buFontTx/>
              <a:buAutoNum type="arabicPeriod"/>
            </a:pPr>
            <a:r>
              <a:rPr lang="en-GB" altLang="ru-RU" sz="1600" dirty="0" err="1">
                <a:latin typeface="Arial" panose="020B0604020202020204" pitchFamily="34" charset="0"/>
              </a:rPr>
              <a:t>Lemanske</a:t>
            </a:r>
            <a:r>
              <a:rPr lang="en-GB" altLang="ru-RU" sz="1600" dirty="0">
                <a:latin typeface="Arial" panose="020B0604020202020204" pitchFamily="34" charset="0"/>
              </a:rPr>
              <a:t> RF et al. J Allergy </a:t>
            </a:r>
            <a:r>
              <a:rPr lang="en-GB" altLang="ru-RU" sz="1600" dirty="0" err="1">
                <a:latin typeface="Arial" panose="020B0604020202020204" pitchFamily="34" charset="0"/>
              </a:rPr>
              <a:t>Clin</a:t>
            </a:r>
            <a:r>
              <a:rPr lang="en-GB" altLang="ru-RU" sz="1600" dirty="0">
                <a:latin typeface="Arial" panose="020B0604020202020204" pitchFamily="34" charset="0"/>
              </a:rPr>
              <a:t> </a:t>
            </a:r>
            <a:r>
              <a:rPr lang="en-GB" altLang="ru-RU" sz="1600" dirty="0" err="1">
                <a:latin typeface="Arial" panose="020B0604020202020204" pitchFamily="34" charset="0"/>
              </a:rPr>
              <a:t>Immunol</a:t>
            </a:r>
            <a:r>
              <a:rPr lang="en-GB" altLang="ru-RU" sz="1600" dirty="0">
                <a:latin typeface="Arial" panose="020B0604020202020204" pitchFamily="34" charset="0"/>
              </a:rPr>
              <a:t> 2006;117:S456</a:t>
            </a:r>
            <a:r>
              <a:rPr lang="en-GB" altLang="ru-RU" sz="1600" dirty="0">
                <a:latin typeface="Arial" panose="020B0604020202020204" pitchFamily="34" charset="0"/>
                <a:cs typeface="Arial" panose="020B0604020202020204" pitchFamily="34" charset="0"/>
              </a:rPr>
              <a:t>–</a:t>
            </a:r>
            <a:r>
              <a:rPr lang="en-GB" altLang="ru-RU" sz="1600" dirty="0">
                <a:latin typeface="Arial" panose="020B0604020202020204" pitchFamily="34" charset="0"/>
              </a:rPr>
              <a:t>S461</a:t>
            </a:r>
            <a:endParaRPr lang="fr-FR" altLang="ru-RU" sz="1600" dirty="0">
              <a:latin typeface="Arial" panose="020B0604020202020204" pitchFamily="34" charset="0"/>
            </a:endParaRPr>
          </a:p>
        </p:txBody>
      </p:sp>
    </p:spTree>
    <p:extLst>
      <p:ext uri="{BB962C8B-B14F-4D97-AF65-F5344CB8AC3E}">
        <p14:creationId xmlns:p14="http://schemas.microsoft.com/office/powerpoint/2010/main" val="4191355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5C35C1B3-EF99-4235-9955-CA181DF8592D}" type="slidenum">
              <a:rPr lang="en-GB" altLang="ru-RU"/>
              <a:pPr/>
              <a:t>41</a:t>
            </a:fld>
            <a:endParaRPr lang="en-GB" altLang="ru-RU"/>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w="9525"/>
        </p:spPr>
        <p:txBody>
          <a:bodyPr/>
          <a:lstStyle/>
          <a:p>
            <a:pPr eaLnBrk="1" hangingPunct="1"/>
            <a:r>
              <a:rPr lang="ru-RU" altLang="ru-RU" b="0">
                <a:latin typeface="Arial" pitchFamily="34" charset="0"/>
              </a:rPr>
              <a:t>Согласно МКБ-10, выделяют несколько форм БА, используемых для статистического анализа.</a:t>
            </a:r>
          </a:p>
          <a:p>
            <a:pPr eaLnBrk="1" hangingPunct="1"/>
            <a:r>
              <a:rPr lang="ru-RU" altLang="ru-RU" b="0">
                <a:latin typeface="Arial" pitchFamily="34" charset="0"/>
              </a:rPr>
              <a:t>Однако для практических врачей ведущую роль играет клиническая классификация БА, на основе которой больным назначается терапия.</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EE7E29AC-02AD-4DD8-9164-C0028A228FE7}" type="slidenum">
              <a:rPr lang="en-GB" altLang="ru-RU"/>
              <a:pPr/>
              <a:t>43</a:t>
            </a:fld>
            <a:endParaRPr lang="en-GB" altLang="ru-RU"/>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w="9525"/>
        </p:spPr>
        <p:txBody>
          <a:bodyPr/>
          <a:lstStyle/>
          <a:p>
            <a:pPr eaLnBrk="1" hangingPunct="1"/>
            <a:endParaRPr lang="en-US" altLang="ru-RU" b="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Образ слайда 1"/>
          <p:cNvSpPr>
            <a:spLocks noGrp="1" noRot="1" noChangeAspect="1" noChangeArrowheads="1" noTextEdit="1"/>
          </p:cNvSpPr>
          <p:nvPr>
            <p:ph type="sldImg"/>
          </p:nvPr>
        </p:nvSpPr>
        <p:spPr>
          <a:ln/>
        </p:spPr>
      </p:sp>
      <p:sp>
        <p:nvSpPr>
          <p:cNvPr id="80898" name="Заметки 2"/>
          <p:cNvSpPr>
            <a:spLocks noGrp="1" noChangeArrowheads="1"/>
          </p:cNvSpPr>
          <p:nvPr>
            <p:ph type="body" idx="1"/>
          </p:nvPr>
        </p:nvSpPr>
        <p:spPr>
          <a:noFill/>
          <a:ln w="9525"/>
        </p:spPr>
        <p:txBody>
          <a:bodyPr/>
          <a:lstStyle/>
          <a:p>
            <a:r>
              <a:rPr lang="en-US" altLang="ru-RU">
                <a:latin typeface="Arial" pitchFamily="34" charset="0"/>
              </a:rPr>
              <a:t>No</a:t>
            </a:r>
            <a:endParaRPr lang="ru-RU" altLang="ru-RU">
              <a:latin typeface="Arial" pitchFamily="34" charset="0"/>
            </a:endParaRPr>
          </a:p>
        </p:txBody>
      </p:sp>
      <p:sp>
        <p:nvSpPr>
          <p:cNvPr id="80899" name="Номер слайда 3"/>
          <p:cNvSpPr>
            <a:spLocks noGrp="1" noChangeArrowheads="1"/>
          </p:cNvSpPr>
          <p:nvPr>
            <p:ph type="sldNum" sz="quarter" idx="5"/>
          </p:nvPr>
        </p:nvSpPr>
        <p:spPr>
          <a:noFill/>
        </p:spPr>
        <p:txBody>
          <a:bodyPr/>
          <a:lstStyle/>
          <a:p>
            <a:fld id="{10E1EF74-4ADB-4AB1-84C2-24104C112F59}" type="slidenum">
              <a:rPr lang="en-GB" altLang="ru-RU"/>
              <a:pPr/>
              <a:t>53</a:t>
            </a:fld>
            <a:endParaRPr lang="en-GB" alt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xfrm>
            <a:off x="730250" y="757238"/>
            <a:ext cx="5451475" cy="3635375"/>
          </a:xfrm>
          <a:ln/>
        </p:spPr>
      </p:sp>
      <p:sp>
        <p:nvSpPr>
          <p:cNvPr id="83970" name="Rectangle 3"/>
          <p:cNvSpPr>
            <a:spLocks noGrp="1" noChangeArrowheads="1"/>
          </p:cNvSpPr>
          <p:nvPr>
            <p:ph type="body" idx="1"/>
          </p:nvPr>
        </p:nvSpPr>
        <p:spPr>
          <a:noFill/>
          <a:ln w="9525"/>
        </p:spPr>
        <p:txBody>
          <a:bodyPr/>
          <a:lstStyle/>
          <a:p>
            <a:r>
              <a:rPr lang="ru-RU" altLang="ru-RU" i="1">
                <a:latin typeface="Arial" pitchFamily="34" charset="0"/>
              </a:rPr>
              <a:t>Ингаляционные глюкокортикостероиды</a:t>
            </a:r>
            <a:r>
              <a:rPr lang="en-US" altLang="ru-RU" i="1">
                <a:latin typeface="Arial" pitchFamily="34" charset="0"/>
              </a:rPr>
              <a:t>[1]</a:t>
            </a:r>
            <a:endParaRPr lang="ru-RU" altLang="ru-RU" b="0" i="1">
              <a:latin typeface="Arial" pitchFamily="34" charset="0"/>
            </a:endParaRPr>
          </a:p>
          <a:p>
            <a:r>
              <a:rPr lang="ru-RU" altLang="ru-RU" b="0" i="1">
                <a:latin typeface="Arial" pitchFamily="34" charset="0"/>
              </a:rPr>
              <a:t>Место в терапии </a:t>
            </a:r>
            <a:r>
              <a:rPr lang="ru-RU" altLang="ru-RU" b="0">
                <a:latin typeface="Arial" pitchFamily="34" charset="0"/>
              </a:rPr>
              <a:t>– В настоящее время ингаляционные глюкокортикостероиды являются наиболее эффективными противовоспалительными средствами для лечения персистирующей бронхиальной астмы. В исследованиях показано, что они эффективно уменьшают выраженность симптомов бронхиальной астмы9, улучшают качество жизни9 и функцию легких9, уменьшают бронхиальную гиперреактивность10, угнетают воспаление в дыхательных путях11, снижают частоту и тяжесть обострений12 и частоту смертей при бронхиальной астме13. Однако эти препараты не излечивают бронхиальную астму и в случае их отмены у части пациентов в течение недель или месяцев происходит ухудшение состояния </a:t>
            </a:r>
            <a:br>
              <a:rPr lang="ru-RU" altLang="ru-RU" b="0">
                <a:latin typeface="Arial" pitchFamily="34" charset="0"/>
              </a:rPr>
            </a:br>
            <a:r>
              <a:rPr lang="ru-RU" altLang="ru-RU" b="0">
                <a:latin typeface="Arial" pitchFamily="34" charset="0"/>
              </a:rPr>
              <a:t>[1] В этом разделе рекомендованные дозы ингаляционных глюкокортикостероидов приводятся как «экивалентные …мкг/сутки будесонида», так как такой пересчет дозировок является стандартом, который используется в большинстве клинических публикаций, посвященных этой группе препаратов</a:t>
            </a:r>
            <a:r>
              <a:rPr lang="ru-RU" altLang="ru-RU" b="0" i="1">
                <a:latin typeface="Arial" pitchFamily="34" charset="0"/>
              </a:rPr>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5BEB221D-82D5-4BFE-8816-8A70D38B74FB}" type="slidenum">
              <a:rPr lang="en-GB" altLang="ru-RU" smtClean="0"/>
              <a:pPr>
                <a:defRPr/>
              </a:pPr>
              <a:t>71</a:t>
            </a:fld>
            <a:endParaRPr lang="en-GB" alt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defTabSz="925513">
              <a:spcBef>
                <a:spcPct val="30000"/>
              </a:spcBef>
              <a:defRPr b="1">
                <a:solidFill>
                  <a:schemeClr val="tx1"/>
                </a:solidFill>
                <a:latin typeface="Arial" panose="020B0604020202020204" pitchFamily="34" charset="0"/>
              </a:defRPr>
            </a:lvl1pPr>
            <a:lvl2pPr marL="742950" indent="-285750" defTabSz="925513">
              <a:spcBef>
                <a:spcPct val="30000"/>
              </a:spcBef>
              <a:defRPr b="1">
                <a:solidFill>
                  <a:schemeClr val="tx1"/>
                </a:solidFill>
                <a:latin typeface="Arial" panose="020B0604020202020204" pitchFamily="34" charset="0"/>
              </a:defRPr>
            </a:lvl2pPr>
            <a:lvl3pPr marL="1143000" indent="-228600" defTabSz="925513">
              <a:spcBef>
                <a:spcPct val="30000"/>
              </a:spcBef>
              <a:defRPr b="1">
                <a:solidFill>
                  <a:schemeClr val="tx1"/>
                </a:solidFill>
                <a:latin typeface="Arial" panose="020B0604020202020204" pitchFamily="34" charset="0"/>
              </a:defRPr>
            </a:lvl3pPr>
            <a:lvl4pPr marL="1600200" indent="-228600" defTabSz="925513">
              <a:spcBef>
                <a:spcPct val="30000"/>
              </a:spcBef>
              <a:defRPr b="1">
                <a:solidFill>
                  <a:schemeClr val="tx1"/>
                </a:solidFill>
                <a:latin typeface="Arial" panose="020B0604020202020204" pitchFamily="34" charset="0"/>
              </a:defRPr>
            </a:lvl4pPr>
            <a:lvl5pPr marL="2057400" indent="-228600" defTabSz="925513">
              <a:spcBef>
                <a:spcPct val="30000"/>
              </a:spcBef>
              <a:defRPr b="1">
                <a:solidFill>
                  <a:schemeClr val="tx1"/>
                </a:solidFill>
                <a:latin typeface="Arial" panose="020B0604020202020204" pitchFamily="34" charset="0"/>
              </a:defRPr>
            </a:lvl5pPr>
            <a:lvl6pPr marL="2514600" indent="-228600" defTabSz="925513" eaLnBrk="0" fontAlgn="base" hangingPunct="0">
              <a:spcBef>
                <a:spcPct val="30000"/>
              </a:spcBef>
              <a:spcAft>
                <a:spcPct val="0"/>
              </a:spcAft>
              <a:defRPr b="1">
                <a:solidFill>
                  <a:schemeClr val="tx1"/>
                </a:solidFill>
                <a:latin typeface="Arial" panose="020B0604020202020204" pitchFamily="34" charset="0"/>
              </a:defRPr>
            </a:lvl6pPr>
            <a:lvl7pPr marL="2971800" indent="-228600" defTabSz="925513" eaLnBrk="0" fontAlgn="base" hangingPunct="0">
              <a:spcBef>
                <a:spcPct val="30000"/>
              </a:spcBef>
              <a:spcAft>
                <a:spcPct val="0"/>
              </a:spcAft>
              <a:defRPr b="1">
                <a:solidFill>
                  <a:schemeClr val="tx1"/>
                </a:solidFill>
                <a:latin typeface="Arial" panose="020B0604020202020204" pitchFamily="34" charset="0"/>
              </a:defRPr>
            </a:lvl7pPr>
            <a:lvl8pPr marL="3429000" indent="-228600" defTabSz="925513" eaLnBrk="0" fontAlgn="base" hangingPunct="0">
              <a:spcBef>
                <a:spcPct val="30000"/>
              </a:spcBef>
              <a:spcAft>
                <a:spcPct val="0"/>
              </a:spcAft>
              <a:defRPr b="1">
                <a:solidFill>
                  <a:schemeClr val="tx1"/>
                </a:solidFill>
                <a:latin typeface="Arial" panose="020B0604020202020204" pitchFamily="34" charset="0"/>
              </a:defRPr>
            </a:lvl8pPr>
            <a:lvl9pPr marL="3886200" indent="-228600" defTabSz="925513" eaLnBrk="0" fontAlgn="base" hangingPunct="0">
              <a:spcBef>
                <a:spcPct val="30000"/>
              </a:spcBef>
              <a:spcAft>
                <a:spcPct val="0"/>
              </a:spcAft>
              <a:defRPr b="1">
                <a:solidFill>
                  <a:schemeClr val="tx1"/>
                </a:solidFill>
                <a:latin typeface="Arial" panose="020B0604020202020204" pitchFamily="34" charset="0"/>
              </a:defRPr>
            </a:lvl9pPr>
          </a:lstStyle>
          <a:p>
            <a:pPr>
              <a:spcBef>
                <a:spcPct val="0"/>
              </a:spcBef>
            </a:pPr>
            <a:fld id="{932D0DC8-C32B-42D6-AB50-79B054AA3953}" type="slidenum">
              <a:rPr lang="en-GB" altLang="ru-RU"/>
              <a:pPr>
                <a:spcBef>
                  <a:spcPct val="0"/>
                </a:spcBef>
              </a:pPr>
              <a:t>76</a:t>
            </a:fld>
            <a:endParaRPr lang="en-GB" altLang="ru-RU"/>
          </a:p>
        </p:txBody>
      </p:sp>
      <p:sp>
        <p:nvSpPr>
          <p:cNvPr id="94211" name="Rectangle 2"/>
          <p:cNvSpPr>
            <a:spLocks noGrp="1" noRot="1" noChangeAspect="1" noChangeArrowheads="1" noTextEdit="1"/>
          </p:cNvSpPr>
          <p:nvPr>
            <p:ph type="sldImg"/>
          </p:nvPr>
        </p:nvSpPr>
        <p:spPr>
          <a:xfrm>
            <a:off x="730250" y="757238"/>
            <a:ext cx="5451475" cy="3635375"/>
          </a:xfrm>
          <a:ln/>
        </p:spPr>
      </p:sp>
      <p:sp>
        <p:nvSpPr>
          <p:cNvPr id="942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ru-RU">
              <a:latin typeface="Arial" panose="020B0604020202020204" pitchFamily="34" charset="0"/>
            </a:endParaRPr>
          </a:p>
        </p:txBody>
      </p:sp>
    </p:spTree>
    <p:extLst>
      <p:ext uri="{BB962C8B-B14F-4D97-AF65-F5344CB8AC3E}">
        <p14:creationId xmlns:p14="http://schemas.microsoft.com/office/powerpoint/2010/main" val="3800153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71525" y="2130425"/>
            <a:ext cx="8743950" cy="1470025"/>
          </a:xfrm>
        </p:spPr>
        <p:txBody>
          <a:bodyPr/>
          <a:lstStyle/>
          <a:p>
            <a:r>
              <a:rPr lang="ru-RU"/>
              <a:t>Образец заголовка</a:t>
            </a:r>
          </a:p>
        </p:txBody>
      </p:sp>
      <p:sp>
        <p:nvSpPr>
          <p:cNvPr id="3" name="Подзаголовок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fld id="{B89B3754-BD2C-4A90-939A-96012A4DF814}" type="datetimeFigureOut">
              <a:rPr lang="ru-RU"/>
              <a:pPr>
                <a:defRPr/>
              </a:pPr>
              <a:t>26.11.2023</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90B6CB9-85C9-423A-B0FB-D3B9CC684E2E}" type="slidenum">
              <a:rPr lang="ru-RU" altLang="ru-RU"/>
              <a:pPr>
                <a:defRPr/>
              </a:pPr>
              <a:t>‹#›</a:t>
            </a:fld>
            <a:endParaRPr lang="ru-RU" altLang="ru-RU"/>
          </a:p>
        </p:txBody>
      </p:sp>
    </p:spTree>
    <p:extLst>
      <p:ext uri="{BB962C8B-B14F-4D97-AF65-F5344CB8AC3E}">
        <p14:creationId xmlns:p14="http://schemas.microsoft.com/office/powerpoint/2010/main" val="2895590334"/>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fld id="{BCA2E6D5-489A-4898-AC34-086D61733B0C}" type="datetimeFigureOut">
              <a:rPr lang="ru-RU"/>
              <a:pPr>
                <a:defRPr/>
              </a:pPr>
              <a:t>26.11.2023</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FED1088-B10B-453C-B8EC-2F5F8616D0FC}" type="slidenum">
              <a:rPr lang="ru-RU" altLang="ru-RU"/>
              <a:pPr>
                <a:defRPr/>
              </a:pPr>
              <a:t>‹#›</a:t>
            </a:fld>
            <a:endParaRPr lang="ru-RU" altLang="ru-RU"/>
          </a:p>
        </p:txBody>
      </p:sp>
    </p:spTree>
    <p:extLst>
      <p:ext uri="{BB962C8B-B14F-4D97-AF65-F5344CB8AC3E}">
        <p14:creationId xmlns:p14="http://schemas.microsoft.com/office/powerpoint/2010/main" val="710416607"/>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458075" y="274638"/>
            <a:ext cx="2314575"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514350" y="274638"/>
            <a:ext cx="6791325"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fld id="{D0089693-5FF7-474C-8594-228D87C20D19}" type="datetimeFigureOut">
              <a:rPr lang="ru-RU"/>
              <a:pPr>
                <a:defRPr/>
              </a:pPr>
              <a:t>26.11.2023</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9BEB5EA-2BB0-48DF-B8A8-B1BC795E982C}" type="slidenum">
              <a:rPr lang="ru-RU" altLang="ru-RU"/>
              <a:pPr>
                <a:defRPr/>
              </a:pPr>
              <a:t>‹#›</a:t>
            </a:fld>
            <a:endParaRPr lang="ru-RU" altLang="ru-RU"/>
          </a:p>
        </p:txBody>
      </p:sp>
    </p:spTree>
    <p:extLst>
      <p:ext uri="{BB962C8B-B14F-4D97-AF65-F5344CB8AC3E}">
        <p14:creationId xmlns:p14="http://schemas.microsoft.com/office/powerpoint/2010/main" val="674399033"/>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350" y="274638"/>
            <a:ext cx="9258300" cy="1143000"/>
          </a:xfrm>
        </p:spPr>
        <p:txBody>
          <a:bodyPr/>
          <a:lstStyle/>
          <a:p>
            <a:r>
              <a:rPr lang="ru-RU"/>
              <a:t>Образец заголовка</a:t>
            </a:r>
          </a:p>
        </p:txBody>
      </p:sp>
      <p:sp>
        <p:nvSpPr>
          <p:cNvPr id="3" name="Таблица 2"/>
          <p:cNvSpPr>
            <a:spLocks noGrp="1"/>
          </p:cNvSpPr>
          <p:nvPr>
            <p:ph type="tbl" idx="1"/>
          </p:nvPr>
        </p:nvSpPr>
        <p:spPr>
          <a:xfrm>
            <a:off x="514350" y="1600200"/>
            <a:ext cx="92583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ACD30DAB-0E62-4711-BFFB-00ADEF49BE44}" type="datetimeFigureOut">
              <a:rPr lang="ru-RU"/>
              <a:pPr>
                <a:defRPr/>
              </a:pPr>
              <a:t>26.11.2023</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B84E8EC-0DAB-4604-AAFB-B69CB2FD2252}" type="slidenum">
              <a:rPr lang="ru-RU" altLang="ru-RU"/>
              <a:pPr>
                <a:defRPr/>
              </a:pPr>
              <a:t>‹#›</a:t>
            </a:fld>
            <a:endParaRPr lang="ru-RU" altLang="ru-RU"/>
          </a:p>
        </p:txBody>
      </p:sp>
    </p:spTree>
    <p:extLst>
      <p:ext uri="{BB962C8B-B14F-4D97-AF65-F5344CB8AC3E}">
        <p14:creationId xmlns:p14="http://schemas.microsoft.com/office/powerpoint/2010/main" val="1171079077"/>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 page Title">
    <p:spTree>
      <p:nvGrpSpPr>
        <p:cNvPr id="1" name=""/>
        <p:cNvGrpSpPr/>
        <p:nvPr/>
      </p:nvGrpSpPr>
      <p:grpSpPr>
        <a:xfrm>
          <a:off x="0" y="0"/>
          <a:ext cx="0" cy="0"/>
          <a:chOff x="0" y="0"/>
          <a:chExt cx="0" cy="0"/>
        </a:xfrm>
      </p:grpSpPr>
      <p:sp>
        <p:nvSpPr>
          <p:cNvPr id="3" name="Rettangolo 6"/>
          <p:cNvSpPr/>
          <p:nvPr userDrawn="1"/>
        </p:nvSpPr>
        <p:spPr>
          <a:xfrm>
            <a:off x="0" y="6394450"/>
            <a:ext cx="7894638" cy="2714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09728" tIns="54864" rIns="109728" bIns="54864" anchor="ctr"/>
          <a:lstStyle/>
          <a:p>
            <a:pPr algn="ctr">
              <a:defRPr/>
            </a:pPr>
            <a:endParaRPr lang="it-IT"/>
          </a:p>
        </p:txBody>
      </p:sp>
      <p:cxnSp>
        <p:nvCxnSpPr>
          <p:cNvPr id="4" name="Connettore 1 10"/>
          <p:cNvCxnSpPr/>
          <p:nvPr userDrawn="1"/>
        </p:nvCxnSpPr>
        <p:spPr>
          <a:xfrm>
            <a:off x="646113" y="874713"/>
            <a:ext cx="8994775" cy="0"/>
          </a:xfrm>
          <a:prstGeom prst="line">
            <a:avLst/>
          </a:prstGeom>
          <a:ln>
            <a:solidFill>
              <a:schemeClr val="tx2"/>
            </a:solidFill>
          </a:ln>
        </p:spPr>
        <p:style>
          <a:lnRef idx="2">
            <a:schemeClr val="accent3"/>
          </a:lnRef>
          <a:fillRef idx="0">
            <a:schemeClr val="accent3"/>
          </a:fillRef>
          <a:effectRef idx="1">
            <a:schemeClr val="accent3"/>
          </a:effectRef>
          <a:fontRef idx="minor">
            <a:schemeClr val="tx1"/>
          </a:fontRef>
        </p:style>
      </p:cxnSp>
      <p:sp>
        <p:nvSpPr>
          <p:cNvPr id="9" name="Title 1"/>
          <p:cNvSpPr>
            <a:spLocks noGrp="1"/>
          </p:cNvSpPr>
          <p:nvPr>
            <p:ph type="title"/>
          </p:nvPr>
        </p:nvSpPr>
        <p:spPr>
          <a:xfrm>
            <a:off x="560783" y="293246"/>
            <a:ext cx="9080017" cy="482825"/>
          </a:xfrm>
        </p:spPr>
        <p:txBody>
          <a:bodyPr anchor="b"/>
          <a:lstStyle>
            <a:lvl1pPr>
              <a:defRPr sz="3100"/>
            </a:lvl1pPr>
          </a:lstStyle>
          <a:p>
            <a:r>
              <a:rPr lang="ru-RU"/>
              <a:t>Образец заголовка</a:t>
            </a:r>
            <a:endParaRPr dirty="0"/>
          </a:p>
        </p:txBody>
      </p:sp>
    </p:spTree>
    <p:extLst>
      <p:ext uri="{BB962C8B-B14F-4D97-AF65-F5344CB8AC3E}">
        <p14:creationId xmlns:p14="http://schemas.microsoft.com/office/powerpoint/2010/main" val="2687400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699" y="1195200"/>
            <a:ext cx="9397603" cy="16112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p:cNvSpPr>
            <a:spLocks noGrp="1"/>
          </p:cNvSpPr>
          <p:nvPr>
            <p:ph type="title"/>
          </p:nvPr>
        </p:nvSpPr>
        <p:spPr/>
        <p:txBody>
          <a:bodyPr/>
          <a:lstStyle/>
          <a:p>
            <a:r>
              <a:rPr lang="en-US"/>
              <a:t>Click to edit Master title style</a:t>
            </a:r>
            <a:endParaRPr lang="en-GB"/>
          </a:p>
        </p:txBody>
      </p:sp>
      <p:sp>
        <p:nvSpPr>
          <p:cNvPr id="5" name="Slide Number Placeholder 5"/>
          <p:cNvSpPr>
            <a:spLocks noGrp="1"/>
          </p:cNvSpPr>
          <p:nvPr>
            <p:ph type="sldNum" sz="quarter" idx="10"/>
          </p:nvPr>
        </p:nvSpPr>
        <p:spPr/>
        <p:txBody>
          <a:bodyPr/>
          <a:lstStyle>
            <a:lvl1pPr>
              <a:defRPr smtClean="0">
                <a:solidFill>
                  <a:srgbClr val="636363"/>
                </a:solidFill>
              </a:defRPr>
            </a:lvl1pPr>
          </a:lstStyle>
          <a:p>
            <a:pPr>
              <a:defRPr/>
            </a:pPr>
            <a:fld id="{7D3D0908-B1EF-41E3-AE6B-F118CEE16BC3}" type="slidenum">
              <a:rPr lang="en-GB" altLang="ru-RU"/>
              <a:pPr>
                <a:defRPr/>
              </a:pPr>
              <a:t>‹#›</a:t>
            </a:fld>
            <a:endParaRPr lang="en-GB" altLang="ru-RU"/>
          </a:p>
        </p:txBody>
      </p:sp>
    </p:spTree>
    <p:extLst>
      <p:ext uri="{BB962C8B-B14F-4D97-AF65-F5344CB8AC3E}">
        <p14:creationId xmlns:p14="http://schemas.microsoft.com/office/powerpoint/2010/main" val="2361600417"/>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514350" y="274638"/>
            <a:ext cx="92583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Дата 2"/>
          <p:cNvSpPr>
            <a:spLocks noGrp="1"/>
          </p:cNvSpPr>
          <p:nvPr>
            <p:ph type="dt" sz="half" idx="10"/>
          </p:nvPr>
        </p:nvSpPr>
        <p:spPr/>
        <p:txBody>
          <a:bodyPr/>
          <a:lstStyle>
            <a:lvl1pPr>
              <a:defRPr/>
            </a:lvl1pPr>
          </a:lstStyle>
          <a:p>
            <a:pPr>
              <a:defRPr/>
            </a:pPr>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smtClean="0"/>
            </a:lvl1pPr>
          </a:lstStyle>
          <a:p>
            <a:pPr>
              <a:defRPr/>
            </a:pPr>
            <a:fld id="{9E9DCB46-9115-42A5-8825-2ACD0B85C054}" type="slidenum">
              <a:rPr lang="ru-RU" altLang="ru-RU"/>
              <a:pPr>
                <a:defRPr/>
              </a:pPr>
              <a:t>‹#›</a:t>
            </a:fld>
            <a:endParaRPr lang="ru-RU" altLang="ru-RU"/>
          </a:p>
        </p:txBody>
      </p:sp>
    </p:spTree>
    <p:extLst>
      <p:ext uri="{BB962C8B-B14F-4D97-AF65-F5344CB8AC3E}">
        <p14:creationId xmlns:p14="http://schemas.microsoft.com/office/powerpoint/2010/main" val="692409894"/>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6" name="Текст 3"/>
          <p:cNvSpPr>
            <a:spLocks noGrp="1"/>
          </p:cNvSpPr>
          <p:nvPr>
            <p:ph type="body" sz="quarter" idx="10"/>
          </p:nvPr>
        </p:nvSpPr>
        <p:spPr>
          <a:xfrm>
            <a:off x="482203" y="6357938"/>
            <a:ext cx="8358188" cy="500062"/>
          </a:xfrm>
        </p:spPr>
        <p:txBody>
          <a:bodyPr/>
          <a:lstStyle>
            <a:lvl1pPr>
              <a:buNone/>
              <a:defRPr sz="1800">
                <a:solidFill>
                  <a:schemeClr val="accent3">
                    <a:lumMod val="75000"/>
                  </a:schemeClr>
                </a:solidFill>
              </a:defRPr>
            </a:lvl1pPr>
          </a:lstStyle>
          <a:p>
            <a:endParaRPr lang="ru-RU" dirty="0"/>
          </a:p>
        </p:txBody>
      </p:sp>
    </p:spTree>
    <p:extLst>
      <p:ext uri="{BB962C8B-B14F-4D97-AF65-F5344CB8AC3E}">
        <p14:creationId xmlns:p14="http://schemas.microsoft.com/office/powerpoint/2010/main" val="2534083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dirty="0"/>
              <a:t>Образец текста</a:t>
            </a:r>
          </a:p>
          <a:p>
            <a:pPr lvl="1"/>
            <a:r>
              <a:rPr lang="ru-RU" dirty="0"/>
              <a:t>Второй уровень</a:t>
            </a:r>
          </a:p>
          <a:p>
            <a:pPr lvl="2"/>
            <a:r>
              <a:rPr lang="ru-RU" dirty="0"/>
              <a:t>Третий уровень</a:t>
            </a:r>
          </a:p>
        </p:txBody>
      </p:sp>
      <p:sp>
        <p:nvSpPr>
          <p:cNvPr id="7" name="Текст 3"/>
          <p:cNvSpPr>
            <a:spLocks noGrp="1"/>
          </p:cNvSpPr>
          <p:nvPr>
            <p:ph type="body" sz="quarter" idx="10"/>
          </p:nvPr>
        </p:nvSpPr>
        <p:spPr>
          <a:xfrm>
            <a:off x="482203" y="6357938"/>
            <a:ext cx="8358188" cy="500062"/>
          </a:xfrm>
        </p:spPr>
        <p:txBody>
          <a:bodyPr/>
          <a:lstStyle>
            <a:lvl1pPr>
              <a:buNone/>
              <a:defRPr sz="1800">
                <a:solidFill>
                  <a:schemeClr val="accent3">
                    <a:lumMod val="75000"/>
                  </a:schemeClr>
                </a:solidFill>
              </a:defRPr>
            </a:lvl1pPr>
          </a:lstStyle>
          <a:p>
            <a:endParaRPr lang="ru-RU" dirty="0"/>
          </a:p>
        </p:txBody>
      </p:sp>
    </p:spTree>
    <p:extLst>
      <p:ext uri="{BB962C8B-B14F-4D97-AF65-F5344CB8AC3E}">
        <p14:creationId xmlns:p14="http://schemas.microsoft.com/office/powerpoint/2010/main" val="4123512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7" name="Text Placeholder 6"/>
          <p:cNvSpPr>
            <a:spLocks noGrp="1"/>
          </p:cNvSpPr>
          <p:nvPr>
            <p:ph type="body" sz="quarter" idx="12"/>
          </p:nvPr>
        </p:nvSpPr>
        <p:spPr>
          <a:xfrm>
            <a:off x="348300" y="784800"/>
            <a:ext cx="94689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ru-RU"/>
              <a:t>Образец текста</a:t>
            </a:r>
          </a:p>
        </p:txBody>
      </p:sp>
      <p:sp>
        <p:nvSpPr>
          <p:cNvPr id="9" name="Text Placeholder 8"/>
          <p:cNvSpPr>
            <a:spLocks noGrp="1"/>
          </p:cNvSpPr>
          <p:nvPr>
            <p:ph type="body" sz="quarter" idx="13"/>
          </p:nvPr>
        </p:nvSpPr>
        <p:spPr>
          <a:xfrm>
            <a:off x="348300" y="1760400"/>
            <a:ext cx="7545150" cy="4424400"/>
          </a:xfrm>
        </p:spPr>
        <p:txBody>
          <a:bodyPr/>
          <a:lstStyle>
            <a:lvl1pPr marL="0" indent="0">
              <a:buNone/>
              <a:defRPr sz="2400" b="1">
                <a:solidFill>
                  <a:schemeClr val="tx1"/>
                </a:solidFill>
                <a:latin typeface="Arial" pitchFamily="34" charset="0"/>
                <a:cs typeface="Arial" pitchFamily="34" charset="0"/>
              </a:defRPr>
            </a:lvl1pPr>
          </a:lstStyle>
          <a:p>
            <a:pPr lvl="0"/>
            <a:r>
              <a:rPr lang="en-US"/>
              <a:t>Click to edit Master text styles</a:t>
            </a:r>
          </a:p>
        </p:txBody>
      </p:sp>
      <p:sp>
        <p:nvSpPr>
          <p:cNvPr id="5" name="Date Placeholder 10"/>
          <p:cNvSpPr>
            <a:spLocks noGrp="1"/>
          </p:cNvSpPr>
          <p:nvPr>
            <p:ph type="dt" sz="half" idx="14"/>
          </p:nvPr>
        </p:nvSpPr>
        <p:spPr>
          <a:xfrm>
            <a:off x="514350" y="6356350"/>
            <a:ext cx="2400300" cy="365125"/>
          </a:xfrm>
        </p:spPr>
        <p:txBody>
          <a:bodyPr/>
          <a:lstStyle>
            <a:lvl1pPr>
              <a:defRPr/>
            </a:lvl1pPr>
          </a:lstStyle>
          <a:p>
            <a:pPr>
              <a:defRPr/>
            </a:pPr>
            <a:r>
              <a:rPr lang="en-US"/>
              <a:t>Author | 00 Month Year</a:t>
            </a:r>
            <a:endParaRPr lang="sv-SE" dirty="0"/>
          </a:p>
        </p:txBody>
      </p:sp>
      <p:sp>
        <p:nvSpPr>
          <p:cNvPr id="6" name="Slide Number Placeholder 11"/>
          <p:cNvSpPr>
            <a:spLocks noGrp="1"/>
          </p:cNvSpPr>
          <p:nvPr>
            <p:ph type="sldNum" sz="quarter" idx="15"/>
          </p:nvPr>
        </p:nvSpPr>
        <p:spPr/>
        <p:txBody>
          <a:bodyPr/>
          <a:lstStyle>
            <a:lvl1pPr>
              <a:defRPr smtClean="0"/>
            </a:lvl1pPr>
          </a:lstStyle>
          <a:p>
            <a:pPr>
              <a:defRPr/>
            </a:pPr>
            <a:fld id="{9A1DBF0B-09BA-43FD-9167-177AF1406CEA}" type="slidenum">
              <a:rPr lang="en-GB" altLang="ru-RU"/>
              <a:pPr>
                <a:defRPr/>
              </a:pPr>
              <a:t>‹#›</a:t>
            </a:fld>
            <a:endParaRPr lang="en-GB" altLang="ru-RU"/>
          </a:p>
        </p:txBody>
      </p:sp>
      <p:sp>
        <p:nvSpPr>
          <p:cNvPr id="8" name="Footer Placeholder 12"/>
          <p:cNvSpPr>
            <a:spLocks noGrp="1"/>
          </p:cNvSpPr>
          <p:nvPr>
            <p:ph type="ftr" sz="quarter" idx="16"/>
          </p:nvPr>
        </p:nvSpPr>
        <p:spPr>
          <a:xfrm>
            <a:off x="3514725" y="6356350"/>
            <a:ext cx="3257550" cy="365125"/>
          </a:xfrm>
        </p:spPr>
        <p:txBody>
          <a:bodyPr/>
          <a:lstStyle>
            <a:lvl1pPr>
              <a:defRPr/>
            </a:lvl1pPr>
          </a:lstStyle>
          <a:p>
            <a:pPr>
              <a:defRPr/>
            </a:pPr>
            <a:r>
              <a:rPr lang="en-GB"/>
              <a:t>Set area descriptor | Sub level 1</a:t>
            </a:r>
            <a:endParaRPr lang="sv-SE" dirty="0"/>
          </a:p>
        </p:txBody>
      </p:sp>
    </p:spTree>
    <p:extLst>
      <p:ext uri="{BB962C8B-B14F-4D97-AF65-F5344CB8AC3E}">
        <p14:creationId xmlns:p14="http://schemas.microsoft.com/office/powerpoint/2010/main" val="3385095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fld id="{4AD84456-7F98-4724-951D-6D03192AA123}" type="datetimeFigureOut">
              <a:rPr lang="ru-RU"/>
              <a:pPr>
                <a:defRPr/>
              </a:pPr>
              <a:t>26.11.2023</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A8507BB-A526-4F41-8C50-B10B4CD7ED96}" type="slidenum">
              <a:rPr lang="ru-RU" altLang="ru-RU"/>
              <a:pPr>
                <a:defRPr/>
              </a:pPr>
              <a:t>‹#›</a:t>
            </a:fld>
            <a:endParaRPr lang="ru-RU" altLang="ru-RU"/>
          </a:p>
        </p:txBody>
      </p:sp>
    </p:spTree>
    <p:extLst>
      <p:ext uri="{BB962C8B-B14F-4D97-AF65-F5344CB8AC3E}">
        <p14:creationId xmlns:p14="http://schemas.microsoft.com/office/powerpoint/2010/main" val="1451677175"/>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2800" y="4406900"/>
            <a:ext cx="874395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5FE30F5A-FB68-44A4-A886-9DD9422E1C6F}" type="datetimeFigureOut">
              <a:rPr lang="ru-RU"/>
              <a:pPr>
                <a:defRPr/>
              </a:pPr>
              <a:t>26.11.2023</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07E557E-AA83-45F8-8C56-4E048A86290C}" type="slidenum">
              <a:rPr lang="ru-RU" altLang="ru-RU"/>
              <a:pPr>
                <a:defRPr/>
              </a:pPr>
              <a:t>‹#›</a:t>
            </a:fld>
            <a:endParaRPr lang="ru-RU" altLang="ru-RU"/>
          </a:p>
        </p:txBody>
      </p:sp>
    </p:spTree>
    <p:extLst>
      <p:ext uri="{BB962C8B-B14F-4D97-AF65-F5344CB8AC3E}">
        <p14:creationId xmlns:p14="http://schemas.microsoft.com/office/powerpoint/2010/main" val="2883082264"/>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fld id="{8B27DDA1-2D1E-4DE1-99E8-7F5FAF283F66}" type="datetimeFigureOut">
              <a:rPr lang="ru-RU"/>
              <a:pPr>
                <a:defRPr/>
              </a:pPr>
              <a:t>26.11.2023</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91E5C59-4039-4851-A873-5187AD21081F}" type="slidenum">
              <a:rPr lang="ru-RU" altLang="ru-RU"/>
              <a:pPr>
                <a:defRPr/>
              </a:pPr>
              <a:t>‹#›</a:t>
            </a:fld>
            <a:endParaRPr lang="ru-RU" altLang="ru-RU"/>
          </a:p>
        </p:txBody>
      </p:sp>
    </p:spTree>
    <p:extLst>
      <p:ext uri="{BB962C8B-B14F-4D97-AF65-F5344CB8AC3E}">
        <p14:creationId xmlns:p14="http://schemas.microsoft.com/office/powerpoint/2010/main" val="4210538845"/>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fld id="{3748C27A-F35E-467B-842B-91514AD14A04}" type="datetimeFigureOut">
              <a:rPr lang="ru-RU"/>
              <a:pPr>
                <a:defRPr/>
              </a:pPr>
              <a:t>26.11.2023</a:t>
            </a:fld>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98BC0736-FE6F-4395-AE62-746FFA07D4DD}" type="slidenum">
              <a:rPr lang="ru-RU" altLang="ru-RU"/>
              <a:pPr>
                <a:defRPr/>
              </a:pPr>
              <a:t>‹#›</a:t>
            </a:fld>
            <a:endParaRPr lang="ru-RU" altLang="ru-RU"/>
          </a:p>
        </p:txBody>
      </p:sp>
    </p:spTree>
    <p:extLst>
      <p:ext uri="{BB962C8B-B14F-4D97-AF65-F5344CB8AC3E}">
        <p14:creationId xmlns:p14="http://schemas.microsoft.com/office/powerpoint/2010/main" val="3724567807"/>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fld id="{012D52AD-0A5A-43FC-BFA1-91BA06B2951B}" type="datetimeFigureOut">
              <a:rPr lang="ru-RU"/>
              <a:pPr>
                <a:defRPr/>
              </a:pPr>
              <a:t>26.11.2023</a:t>
            </a:fld>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6A4EB0C9-6014-4092-BD92-A79535FF7D47}" type="slidenum">
              <a:rPr lang="ru-RU" altLang="ru-RU"/>
              <a:pPr>
                <a:defRPr/>
              </a:pPr>
              <a:t>‹#›</a:t>
            </a:fld>
            <a:endParaRPr lang="ru-RU" altLang="ru-RU"/>
          </a:p>
        </p:txBody>
      </p:sp>
    </p:spTree>
    <p:extLst>
      <p:ext uri="{BB962C8B-B14F-4D97-AF65-F5344CB8AC3E}">
        <p14:creationId xmlns:p14="http://schemas.microsoft.com/office/powerpoint/2010/main" val="1797415360"/>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14F4947-9AF5-4299-AF57-A77098D9B1A3}" type="datetimeFigureOut">
              <a:rPr lang="ru-RU"/>
              <a:pPr>
                <a:defRPr/>
              </a:pPr>
              <a:t>26.11.2023</a:t>
            </a:fld>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1AE4A6C5-DE06-4CE2-9E3C-C09E4FBFCB34}" type="slidenum">
              <a:rPr lang="ru-RU" altLang="ru-RU"/>
              <a:pPr>
                <a:defRPr/>
              </a:pPr>
              <a:t>‹#›</a:t>
            </a:fld>
            <a:endParaRPr lang="ru-RU" altLang="ru-RU"/>
          </a:p>
        </p:txBody>
      </p:sp>
    </p:spTree>
    <p:extLst>
      <p:ext uri="{BB962C8B-B14F-4D97-AF65-F5344CB8AC3E}">
        <p14:creationId xmlns:p14="http://schemas.microsoft.com/office/powerpoint/2010/main" val="558033780"/>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350" y="273050"/>
            <a:ext cx="3384550"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7A0E0CCF-A425-4478-ADC3-ED21E07836A0}" type="datetimeFigureOut">
              <a:rPr lang="ru-RU"/>
              <a:pPr>
                <a:defRPr/>
              </a:pPr>
              <a:t>26.11.2023</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1AB32DD-3F0A-4535-B513-74150A53D2F6}" type="slidenum">
              <a:rPr lang="ru-RU" altLang="ru-RU"/>
              <a:pPr>
                <a:defRPr/>
              </a:pPr>
              <a:t>‹#›</a:t>
            </a:fld>
            <a:endParaRPr lang="ru-RU" altLang="ru-RU"/>
          </a:p>
        </p:txBody>
      </p:sp>
    </p:spTree>
    <p:extLst>
      <p:ext uri="{BB962C8B-B14F-4D97-AF65-F5344CB8AC3E}">
        <p14:creationId xmlns:p14="http://schemas.microsoft.com/office/powerpoint/2010/main" val="3481724959"/>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16125" y="4800600"/>
            <a:ext cx="6172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19E07B7A-EE09-4479-924F-89755F68DA9D}" type="datetimeFigureOut">
              <a:rPr lang="ru-RU"/>
              <a:pPr>
                <a:defRPr/>
              </a:pPr>
              <a:t>26.11.2023</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764082F-0BD6-40B1-9543-1AEDF6F32798}" type="slidenum">
              <a:rPr lang="ru-RU" altLang="ru-RU"/>
              <a:pPr>
                <a:defRPr/>
              </a:pPr>
              <a:t>‹#›</a:t>
            </a:fld>
            <a:endParaRPr lang="ru-RU" altLang="ru-RU"/>
          </a:p>
        </p:txBody>
      </p:sp>
    </p:spTree>
    <p:extLst>
      <p:ext uri="{BB962C8B-B14F-4D97-AF65-F5344CB8AC3E}">
        <p14:creationId xmlns:p14="http://schemas.microsoft.com/office/powerpoint/2010/main" val="2581025824"/>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274638"/>
            <a:ext cx="9258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Rectangle 3"/>
          <p:cNvSpPr>
            <a:spLocks noGrp="1" noChangeArrowheads="1"/>
          </p:cNvSpPr>
          <p:nvPr>
            <p:ph type="body" idx="1"/>
          </p:nvPr>
        </p:nvSpPr>
        <p:spPr bwMode="auto">
          <a:xfrm>
            <a:off x="514350" y="1600200"/>
            <a:ext cx="9258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222212"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a:defRPr/>
            </a:pPr>
            <a:fld id="{1E4FB57C-9B45-4567-9CED-B723320170FD}" type="datetimeFigureOut">
              <a:rPr lang="ru-RU"/>
              <a:pPr>
                <a:defRPr/>
              </a:pPr>
              <a:t>26.11.2023</a:t>
            </a:fld>
            <a:endParaRPr lang="ru-RU"/>
          </a:p>
        </p:txBody>
      </p:sp>
      <p:sp>
        <p:nvSpPr>
          <p:cNvPr id="222213"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a:defRPr/>
            </a:pPr>
            <a:endParaRPr lang="ru-RU"/>
          </a:p>
        </p:txBody>
      </p:sp>
      <p:sp>
        <p:nvSpPr>
          <p:cNvPr id="222214"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5A78C357-0DAF-4FA1-887F-19364D548DE2}"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7104" r:id="rId1"/>
    <p:sldLayoutId id="2147487105" r:id="rId2"/>
    <p:sldLayoutId id="2147487106" r:id="rId3"/>
    <p:sldLayoutId id="2147487107" r:id="rId4"/>
    <p:sldLayoutId id="2147487108" r:id="rId5"/>
    <p:sldLayoutId id="2147487109" r:id="rId6"/>
    <p:sldLayoutId id="2147487110" r:id="rId7"/>
    <p:sldLayoutId id="2147487111" r:id="rId8"/>
    <p:sldLayoutId id="2147487112" r:id="rId9"/>
    <p:sldLayoutId id="2147487113" r:id="rId10"/>
    <p:sldLayoutId id="2147487114" r:id="rId11"/>
    <p:sldLayoutId id="2147487115" r:id="rId12"/>
    <p:sldLayoutId id="2147487116" r:id="rId13"/>
    <p:sldLayoutId id="2147487117" r:id="rId14"/>
    <p:sldLayoutId id="2147487118" r:id="rId15"/>
    <p:sldLayoutId id="2147487119" r:id="rId16"/>
    <p:sldLayoutId id="2147487120" r:id="rId17"/>
    <p:sldLayoutId id="2147487121" r:id="rId18"/>
  </p:sldLayoutIdLst>
  <p:transition>
    <p:wipe dir="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3.who.int/icd/vol1htm2003/fr-icd.ht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hyperlink" Target="http://www.ginasthma.org/" TargetMode="Externa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http://pulmonolog.com/sites/default/files/images/drugs/singular.jpg" TargetMode="External"/><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http://prescript.ru/components/com_vidal2/5a6d9d9.jpeg"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ctrTitle"/>
          </p:nvPr>
        </p:nvSpPr>
        <p:spPr>
          <a:xfrm>
            <a:off x="738981" y="803275"/>
            <a:ext cx="8524875" cy="765175"/>
          </a:xfrm>
        </p:spPr>
        <p:txBody>
          <a:bodyPr/>
          <a:lstStyle/>
          <a:p>
            <a:pPr>
              <a:defRPr/>
            </a:pPr>
            <a:r>
              <a:rPr lang="en-GB" altLang="ru-RU" sz="3200" b="1" dirty="0">
                <a:solidFill>
                  <a:srgbClr val="002060"/>
                </a:solidFill>
              </a:rPr>
              <a:t>BRONCHIAL ASTHMA</a:t>
            </a:r>
            <a:endParaRPr lang="ru-RU" altLang="ru-RU" sz="2400" b="1" dirty="0">
              <a:solidFill>
                <a:srgbClr val="002060"/>
              </a:solidFill>
            </a:endParaRPr>
          </a:p>
        </p:txBody>
      </p:sp>
      <p:sp>
        <p:nvSpPr>
          <p:cNvPr id="10243" name="Подзаголовок 2"/>
          <p:cNvSpPr>
            <a:spLocks noGrp="1"/>
          </p:cNvSpPr>
          <p:nvPr>
            <p:ph type="subTitle" idx="1"/>
          </p:nvPr>
        </p:nvSpPr>
        <p:spPr>
          <a:xfrm>
            <a:off x="1344613" y="4252913"/>
            <a:ext cx="7486650" cy="4484687"/>
          </a:xfrm>
        </p:spPr>
        <p:txBody>
          <a:bodyPr/>
          <a:lstStyle/>
          <a:p>
            <a:r>
              <a:rPr lang="en-US" altLang="ru-RU" sz="2000" dirty="0"/>
              <a:t>Lecture No. 21 for 4th year students in the discipline </a:t>
            </a:r>
          </a:p>
          <a:p>
            <a:r>
              <a:rPr lang="en-US" altLang="ru-RU" sz="2000" dirty="0"/>
              <a:t>“Faculty Therapy, Occupational Diseases” for specialty 31.05.01 – General Medicine (full-time study)</a:t>
            </a:r>
            <a:br>
              <a:rPr lang="ru-RU" altLang="ru-RU" sz="2000" dirty="0"/>
            </a:br>
            <a:endParaRPr lang="ru-RU" altLang="ru-RU" sz="2000" dirty="0"/>
          </a:p>
          <a:p>
            <a:r>
              <a:rPr lang="en-GB" altLang="en-US" sz="2000" dirty="0">
                <a:cs typeface="Arial" panose="020B0604020202020204" pitchFamily="34" charset="0"/>
              </a:rPr>
              <a:t>prof. </a:t>
            </a:r>
            <a:r>
              <a:rPr lang="en-GB" altLang="en-US" sz="2000" dirty="0" err="1">
                <a:cs typeface="Arial" panose="020B0604020202020204" pitchFamily="34" charset="0"/>
              </a:rPr>
              <a:t>Chernova</a:t>
            </a:r>
            <a:r>
              <a:rPr lang="en-GB" altLang="en-US" sz="2000" dirty="0">
                <a:cs typeface="Arial" panose="020B0604020202020204" pitchFamily="34" charset="0"/>
              </a:rPr>
              <a:t> Anna</a:t>
            </a:r>
            <a:br>
              <a:rPr lang="ru-RU" altLang="en-US" sz="2000" dirty="0">
                <a:cs typeface="Arial" panose="020B0604020202020204" pitchFamily="34" charset="0"/>
              </a:rPr>
            </a:br>
            <a:r>
              <a:rPr lang="ru-RU" altLang="ru-RU" sz="2000" dirty="0"/>
              <a:t> </a:t>
            </a:r>
            <a:r>
              <a:rPr lang="en-GB" altLang="ru-RU" sz="2000" dirty="0"/>
              <a:t> Krasnoyarsk, 2023</a:t>
            </a:r>
            <a:br>
              <a:rPr lang="ru-RU" altLang="ru-RU" sz="1800" dirty="0"/>
            </a:br>
            <a:endParaRPr lang="ru-RU" altLang="ru-RU" sz="1800" dirty="0"/>
          </a:p>
        </p:txBody>
      </p:sp>
      <p:pic>
        <p:nvPicPr>
          <p:cNvPr id="10244" name="Picture 21" descr="Fotolia_62618304_Subscription_Monthly_M.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67150" y="1744663"/>
            <a:ext cx="2268538"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p:txBody>
          <a:bodyPr/>
          <a:lstStyle/>
          <a:p>
            <a:r>
              <a:rPr lang="en-GB" altLang="ru-RU" sz="3200" b="1" dirty="0">
                <a:solidFill>
                  <a:srgbClr val="002060"/>
                </a:solidFill>
              </a:rPr>
              <a:t>Internal factors</a:t>
            </a:r>
            <a:endParaRPr lang="ru-RU" altLang="ru-RU" sz="3200" dirty="0">
              <a:solidFill>
                <a:srgbClr val="002060"/>
              </a:solidFill>
            </a:endParaRPr>
          </a:p>
        </p:txBody>
      </p:sp>
      <p:sp>
        <p:nvSpPr>
          <p:cNvPr id="21507" name="Объект 2"/>
          <p:cNvSpPr>
            <a:spLocks noGrp="1"/>
          </p:cNvSpPr>
          <p:nvPr>
            <p:ph idx="1"/>
          </p:nvPr>
        </p:nvSpPr>
        <p:spPr>
          <a:xfrm>
            <a:off x="493713" y="1100138"/>
            <a:ext cx="7158037" cy="5346700"/>
          </a:xfrm>
        </p:spPr>
        <p:txBody>
          <a:bodyPr/>
          <a:lstStyle/>
          <a:p>
            <a:pPr marL="0" indent="0">
              <a:buFontTx/>
              <a:buNone/>
              <a:defRPr/>
            </a:pPr>
            <a:endParaRPr lang="ru-RU" altLang="ru-RU" sz="2400" b="1" dirty="0">
              <a:solidFill>
                <a:srgbClr val="002060"/>
              </a:solidFill>
            </a:endParaRPr>
          </a:p>
          <a:p>
            <a:pPr>
              <a:defRPr/>
            </a:pPr>
            <a:r>
              <a:rPr lang="en-GB" altLang="ru-RU" sz="2400" b="1" dirty="0"/>
              <a:t>Atopy</a:t>
            </a:r>
            <a:r>
              <a:rPr lang="ru-RU" altLang="ru-RU" sz="2400" dirty="0"/>
              <a:t>— </a:t>
            </a:r>
            <a:r>
              <a:rPr lang="en-US" altLang="ru-RU" sz="2400" dirty="0"/>
              <a:t>genetic predisposition to the synthesis of </a:t>
            </a:r>
            <a:r>
              <a:rPr lang="en-US" altLang="ru-RU" sz="2400" dirty="0" err="1"/>
              <a:t>IgE</a:t>
            </a:r>
            <a:r>
              <a:rPr lang="en-US" altLang="ru-RU" sz="2400" dirty="0"/>
              <a:t> antibodies in response to low doses of antigen, usually of a protein nature.</a:t>
            </a:r>
          </a:p>
          <a:p>
            <a:pPr>
              <a:defRPr/>
            </a:pPr>
            <a:r>
              <a:rPr lang="en-US" altLang="ru-RU" sz="2400" dirty="0"/>
              <a:t>  Atopy is a polygenic condition; associations of atopy with 80 candidate genes have been identified.</a:t>
            </a:r>
          </a:p>
          <a:p>
            <a:pPr>
              <a:defRPr/>
            </a:pPr>
            <a:r>
              <a:rPr lang="en-US" altLang="ru-RU" sz="2400" dirty="0"/>
              <a:t>Having atopy increases the risk of developing asthma by 3–4 times</a:t>
            </a:r>
            <a:r>
              <a:rPr lang="ru-RU" altLang="ru-RU" sz="2400" dirty="0"/>
              <a:t>.</a:t>
            </a:r>
          </a:p>
          <a:p>
            <a:pPr>
              <a:defRPr/>
            </a:pPr>
            <a:endParaRPr lang="ru-RU" altLang="ru-RU" sz="2000" dirty="0"/>
          </a:p>
        </p:txBody>
      </p:sp>
      <p:pic>
        <p:nvPicPr>
          <p:cNvPr id="2048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3688" y="2157413"/>
            <a:ext cx="2120900" cy="1779587"/>
          </a:xfrm>
          <a:prstGeom prst="rect">
            <a:avLst/>
          </a:prstGeom>
          <a:noFill/>
          <a:ln w="2857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2048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3375" y="4059238"/>
            <a:ext cx="2081213" cy="21574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48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3688" y="231775"/>
            <a:ext cx="2120900" cy="17367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p:txBody>
          <a:bodyPr/>
          <a:lstStyle/>
          <a:p>
            <a:r>
              <a:rPr lang="en-US" altLang="ru-RU" sz="3200" b="1" dirty="0">
                <a:solidFill>
                  <a:srgbClr val="002060"/>
                </a:solidFill>
              </a:rPr>
              <a:t>External risk factors for BA development</a:t>
            </a:r>
            <a:endParaRPr lang="ru-RU" altLang="ru-RU" sz="3200" dirty="0">
              <a:solidFill>
                <a:srgbClr val="002060"/>
              </a:solidFill>
            </a:endParaRPr>
          </a:p>
        </p:txBody>
      </p:sp>
      <p:sp>
        <p:nvSpPr>
          <p:cNvPr id="22531" name="Содержимое 2"/>
          <p:cNvSpPr>
            <a:spLocks noGrp="1"/>
          </p:cNvSpPr>
          <p:nvPr>
            <p:ph idx="1"/>
          </p:nvPr>
        </p:nvSpPr>
        <p:spPr>
          <a:xfrm>
            <a:off x="514350" y="1411288"/>
            <a:ext cx="7237413" cy="5056187"/>
          </a:xfrm>
        </p:spPr>
        <p:txBody>
          <a:bodyPr/>
          <a:lstStyle/>
          <a:p>
            <a:pPr marL="0" indent="0">
              <a:buFontTx/>
              <a:buNone/>
              <a:defRPr/>
            </a:pPr>
            <a:r>
              <a:rPr lang="ru-RU" altLang="ru-RU" sz="2400" b="1" dirty="0"/>
              <a:t> </a:t>
            </a:r>
            <a:r>
              <a:rPr lang="en-GB" altLang="ru-RU" sz="2400" b="1" dirty="0"/>
              <a:t>External allergens </a:t>
            </a:r>
            <a:r>
              <a:rPr lang="ru-RU" altLang="ru-RU" sz="2400" b="1" dirty="0"/>
              <a:t>:</a:t>
            </a:r>
          </a:p>
          <a:p>
            <a:pPr>
              <a:defRPr/>
            </a:pPr>
            <a:r>
              <a:rPr lang="en-US" altLang="ru-RU" sz="2400" dirty="0"/>
              <a:t>Pollen from plants (trees, cereals and weeds)</a:t>
            </a:r>
          </a:p>
          <a:p>
            <a:pPr>
              <a:defRPr/>
            </a:pPr>
            <a:r>
              <a:rPr lang="en-US" altLang="ru-RU" sz="2400" dirty="0"/>
              <a:t>  Spores of non-pathogenic molds (</a:t>
            </a:r>
            <a:r>
              <a:rPr lang="en-US" altLang="ru-RU" sz="2400" dirty="0" err="1"/>
              <a:t>Alternaria</a:t>
            </a:r>
            <a:r>
              <a:rPr lang="en-US" altLang="ru-RU" sz="2400" dirty="0"/>
              <a:t> and </a:t>
            </a:r>
            <a:r>
              <a:rPr lang="en-US" altLang="ru-RU" sz="2400" dirty="0" err="1"/>
              <a:t>Cladosporium</a:t>
            </a:r>
            <a:r>
              <a:rPr lang="en-US" altLang="ru-RU" sz="2400" dirty="0"/>
              <a:t>).</a:t>
            </a:r>
          </a:p>
          <a:p>
            <a:pPr>
              <a:defRPr/>
            </a:pPr>
            <a:r>
              <a:rPr lang="en-US" altLang="ru-RU" sz="2400" dirty="0"/>
              <a:t>  Allergy to birch pollen dominates</a:t>
            </a:r>
            <a:r>
              <a:rPr lang="ru-RU" altLang="ru-RU" sz="2400" dirty="0"/>
              <a:t> </a:t>
            </a:r>
          </a:p>
          <a:p>
            <a:pPr>
              <a:defRPr/>
            </a:pPr>
            <a:endParaRPr lang="ru-RU" altLang="ru-RU" sz="2000" dirty="0">
              <a:solidFill>
                <a:srgbClr val="002060"/>
              </a:solidFill>
            </a:endParaRPr>
          </a:p>
        </p:txBody>
      </p:sp>
      <p:pic>
        <p:nvPicPr>
          <p:cNvPr id="22532" name="Picture 2"/>
          <p:cNvPicPr>
            <a:picLocks noChangeAspect="1" noChangeArrowheads="1"/>
          </p:cNvPicPr>
          <p:nvPr/>
        </p:nvPicPr>
        <p:blipFill>
          <a:blip r:embed="rId2" cstate="print"/>
          <a:srcRect/>
          <a:stretch>
            <a:fillRect/>
          </a:stretch>
        </p:blipFill>
        <p:spPr bwMode="auto">
          <a:xfrm>
            <a:off x="7467600" y="2366963"/>
            <a:ext cx="1930400" cy="2187575"/>
          </a:xfrm>
          <a:prstGeom prst="rect">
            <a:avLst/>
          </a:prstGeom>
          <a:solidFill>
            <a:srgbClr val="002060"/>
          </a:solidFill>
          <a:ln w="38100">
            <a:solidFill>
              <a:schemeClr val="bg1">
                <a:lumMod val="65000"/>
              </a:schemeClr>
            </a:solidFill>
            <a:miter lim="800000"/>
            <a:headEnd/>
            <a:tailEnd/>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p:txBody>
          <a:bodyPr/>
          <a:lstStyle/>
          <a:p>
            <a:r>
              <a:rPr lang="en-US" altLang="ru-RU" sz="3200" b="1" dirty="0">
                <a:solidFill>
                  <a:srgbClr val="002060"/>
                </a:solidFill>
              </a:rPr>
              <a:t>External risk factors for BA development</a:t>
            </a:r>
            <a:endParaRPr lang="ru-RU" altLang="ru-RU" sz="3200" dirty="0">
              <a:solidFill>
                <a:srgbClr val="002060"/>
              </a:solidFill>
            </a:endParaRPr>
          </a:p>
        </p:txBody>
      </p:sp>
      <p:sp>
        <p:nvSpPr>
          <p:cNvPr id="23555" name="Содержимое 2"/>
          <p:cNvSpPr>
            <a:spLocks noGrp="1"/>
          </p:cNvSpPr>
          <p:nvPr>
            <p:ph idx="1"/>
          </p:nvPr>
        </p:nvSpPr>
        <p:spPr>
          <a:xfrm>
            <a:off x="1068388" y="1560513"/>
            <a:ext cx="7751762" cy="3702050"/>
          </a:xfrm>
        </p:spPr>
        <p:txBody>
          <a:bodyPr/>
          <a:lstStyle/>
          <a:p>
            <a:pPr marL="0" indent="0">
              <a:spcBef>
                <a:spcPct val="0"/>
              </a:spcBef>
              <a:buFontTx/>
              <a:buNone/>
              <a:defRPr/>
            </a:pPr>
            <a:r>
              <a:rPr lang="ru-RU" altLang="ru-RU" sz="2400" b="1" dirty="0"/>
              <a:t> </a:t>
            </a:r>
            <a:r>
              <a:rPr lang="en-GB" altLang="ru-RU" sz="2400" b="1" dirty="0"/>
              <a:t>Indoor allergens </a:t>
            </a:r>
            <a:r>
              <a:rPr lang="ru-RU" altLang="ru-RU" sz="2400" b="1" dirty="0"/>
              <a:t>:</a:t>
            </a:r>
          </a:p>
          <a:p>
            <a:pPr>
              <a:spcBef>
                <a:spcPct val="0"/>
              </a:spcBef>
              <a:defRPr/>
            </a:pPr>
            <a:r>
              <a:rPr lang="en-US" altLang="ru-RU" sz="2400" dirty="0"/>
              <a:t>A/g of house dust</a:t>
            </a:r>
          </a:p>
          <a:p>
            <a:pPr>
              <a:spcBef>
                <a:spcPct val="0"/>
              </a:spcBef>
              <a:defRPr/>
            </a:pPr>
            <a:r>
              <a:rPr lang="en-US" altLang="ru-RU" sz="2400" dirty="0"/>
              <a:t>A/g of animals</a:t>
            </a:r>
          </a:p>
          <a:p>
            <a:pPr>
              <a:spcBef>
                <a:spcPct val="0"/>
              </a:spcBef>
              <a:defRPr/>
            </a:pPr>
            <a:r>
              <a:rPr lang="en-US" altLang="ru-RU" sz="2400" dirty="0"/>
              <a:t>A/g of cockroaches</a:t>
            </a:r>
          </a:p>
          <a:p>
            <a:pPr>
              <a:spcBef>
                <a:spcPct val="0"/>
              </a:spcBef>
              <a:defRPr/>
            </a:pPr>
            <a:r>
              <a:rPr lang="en-US" altLang="ru-RU" sz="2400" dirty="0"/>
              <a:t>Molds and yeasts</a:t>
            </a:r>
          </a:p>
          <a:p>
            <a:pPr>
              <a:spcBef>
                <a:spcPct val="0"/>
              </a:spcBef>
              <a:defRPr/>
            </a:pPr>
            <a:r>
              <a:rPr lang="en-US" altLang="ru-RU" sz="2400" dirty="0"/>
              <a:t>(Aspergillus, </a:t>
            </a:r>
            <a:r>
              <a:rPr lang="en-US" altLang="ru-RU" sz="2400" dirty="0" err="1"/>
              <a:t>Penicillium</a:t>
            </a:r>
            <a:r>
              <a:rPr lang="en-US" altLang="ru-RU" sz="2400" dirty="0"/>
              <a:t>, Candida, </a:t>
            </a:r>
            <a:r>
              <a:rPr lang="en-US" altLang="ru-RU" sz="2400" dirty="0" err="1"/>
              <a:t>Rizopus</a:t>
            </a:r>
            <a:r>
              <a:rPr lang="en-US" altLang="ru-RU" sz="2400" dirty="0"/>
              <a:t>)</a:t>
            </a:r>
            <a:r>
              <a:rPr lang="ru-RU" altLang="ru-RU" sz="2400" dirty="0"/>
              <a:t>  </a:t>
            </a:r>
          </a:p>
          <a:p>
            <a:pPr>
              <a:spcBef>
                <a:spcPct val="0"/>
              </a:spcBef>
              <a:defRPr/>
            </a:pPr>
            <a:endParaRPr lang="ru-RU" altLang="ru-RU" sz="2400" dirty="0"/>
          </a:p>
          <a:p>
            <a:pPr>
              <a:defRPr/>
            </a:pPr>
            <a:endParaRPr lang="ru-RU" altLang="ru-RU" dirty="0"/>
          </a:p>
        </p:txBody>
      </p:sp>
      <p:pic>
        <p:nvPicPr>
          <p:cNvPr id="2253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4925" y="4284663"/>
            <a:ext cx="1673225" cy="1570037"/>
          </a:xfrm>
          <a:prstGeom prst="rect">
            <a:avLst/>
          </a:prstGeom>
          <a:solidFill>
            <a:schemeClr val="tx1"/>
          </a:solidFill>
          <a:ln w="28575">
            <a:solidFill>
              <a:srgbClr val="43005E"/>
            </a:solidFill>
            <a:miter lim="800000"/>
            <a:headEnd/>
            <a:tailEnd/>
          </a:ln>
        </p:spPr>
      </p:pic>
      <p:pic>
        <p:nvPicPr>
          <p:cNvPr id="23557" name="Picture 5" descr="dog"/>
          <p:cNvPicPr>
            <a:picLocks noChangeAspect="1" noChangeArrowheads="1"/>
          </p:cNvPicPr>
          <p:nvPr/>
        </p:nvPicPr>
        <p:blipFill>
          <a:blip r:embed="rId3" cstate="print"/>
          <a:srcRect/>
          <a:stretch>
            <a:fillRect/>
          </a:stretch>
        </p:blipFill>
        <p:spPr bwMode="auto">
          <a:xfrm>
            <a:off x="4068763" y="4289425"/>
            <a:ext cx="1749425" cy="1565275"/>
          </a:xfrm>
          <a:prstGeom prst="rect">
            <a:avLst/>
          </a:prstGeom>
          <a:noFill/>
          <a:ln w="2857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23558" name="Picture 9"/>
          <p:cNvPicPr>
            <a:picLocks noChangeAspect="1" noChangeArrowheads="1"/>
          </p:cNvPicPr>
          <p:nvPr/>
        </p:nvPicPr>
        <p:blipFill>
          <a:blip r:embed="rId4" cstate="print"/>
          <a:srcRect/>
          <a:stretch>
            <a:fillRect/>
          </a:stretch>
        </p:blipFill>
        <p:spPr bwMode="auto">
          <a:xfrm>
            <a:off x="657225" y="4284663"/>
            <a:ext cx="1838325" cy="1570037"/>
          </a:xfrm>
          <a:prstGeom prst="rect">
            <a:avLst/>
          </a:prstGeom>
          <a:noFill/>
          <a:ln w="19050">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a:xfrm>
            <a:off x="514350" y="171450"/>
            <a:ext cx="9258300" cy="1143000"/>
          </a:xfrm>
        </p:spPr>
        <p:txBody>
          <a:bodyPr/>
          <a:lstStyle/>
          <a:p>
            <a:r>
              <a:rPr lang="en-GB" altLang="ru-RU" sz="3200" b="1" dirty="0">
                <a:solidFill>
                  <a:srgbClr val="002060"/>
                </a:solidFill>
              </a:rPr>
              <a:t>Indoor allergens</a:t>
            </a:r>
            <a:endParaRPr lang="ru-RU" altLang="ru-RU" sz="3200" dirty="0">
              <a:solidFill>
                <a:srgbClr val="002060"/>
              </a:solidFill>
            </a:endParaRPr>
          </a:p>
        </p:txBody>
      </p:sp>
      <p:sp>
        <p:nvSpPr>
          <p:cNvPr id="23555" name="Объект 2"/>
          <p:cNvSpPr>
            <a:spLocks noGrp="1"/>
          </p:cNvSpPr>
          <p:nvPr>
            <p:ph idx="1"/>
          </p:nvPr>
        </p:nvSpPr>
        <p:spPr>
          <a:xfrm>
            <a:off x="431800" y="1314450"/>
            <a:ext cx="9258300" cy="3865563"/>
          </a:xfrm>
        </p:spPr>
        <p:txBody>
          <a:bodyPr/>
          <a:lstStyle/>
          <a:p>
            <a:pPr>
              <a:spcBef>
                <a:spcPct val="0"/>
              </a:spcBef>
            </a:pPr>
            <a:r>
              <a:rPr lang="en-GB" altLang="ru-RU" sz="2400" b="1" dirty="0"/>
              <a:t>House dust </a:t>
            </a:r>
            <a:r>
              <a:rPr lang="ru-RU" altLang="ru-RU" sz="2400" dirty="0"/>
              <a:t>— </a:t>
            </a:r>
            <a:r>
              <a:rPr lang="en-GB" altLang="ru-RU" sz="2400" dirty="0"/>
              <a:t>consists of the epidermis of humans and domestic animals, fungal spores, plant pollen, larvae, excrement of domestic insects, and inorganic components.</a:t>
            </a:r>
          </a:p>
          <a:p>
            <a:pPr>
              <a:spcBef>
                <a:spcPct val="0"/>
              </a:spcBef>
            </a:pPr>
            <a:r>
              <a:rPr lang="en-GB" altLang="ru-RU" sz="2400" dirty="0"/>
              <a:t>The main sensitizing component of house dust is mites - </a:t>
            </a:r>
            <a:r>
              <a:rPr lang="en-GB" altLang="ru-RU" sz="2400" dirty="0" err="1"/>
              <a:t>pyroglyphids</a:t>
            </a:r>
            <a:endParaRPr lang="en-GB" altLang="ru-RU" sz="2400" dirty="0"/>
          </a:p>
          <a:p>
            <a:pPr>
              <a:spcBef>
                <a:spcPct val="0"/>
              </a:spcBef>
            </a:pPr>
            <a:r>
              <a:rPr lang="en-GB" altLang="ru-RU" sz="2400" dirty="0"/>
              <a:t>(</a:t>
            </a:r>
            <a:r>
              <a:rPr lang="en-GB" altLang="ru-RU" sz="2400" dirty="0" err="1"/>
              <a:t>Dermatophagoides</a:t>
            </a:r>
            <a:r>
              <a:rPr lang="en-GB" altLang="ru-RU" sz="2400" dirty="0"/>
              <a:t> </a:t>
            </a:r>
            <a:r>
              <a:rPr lang="en-GB" altLang="ru-RU" sz="2400" dirty="0" err="1"/>
              <a:t>pteronyssinus</a:t>
            </a:r>
            <a:r>
              <a:rPr lang="en-GB" altLang="ru-RU" sz="2400" dirty="0"/>
              <a:t>, D. </a:t>
            </a:r>
            <a:r>
              <a:rPr lang="en-GB" altLang="ru-RU" sz="2400" dirty="0" err="1"/>
              <a:t>farinae</a:t>
            </a:r>
            <a:r>
              <a:rPr lang="en-GB" altLang="ru-RU" sz="2400" dirty="0"/>
              <a:t>, D. </a:t>
            </a:r>
            <a:r>
              <a:rPr lang="en-GB" altLang="ru-RU" sz="2400" dirty="0" err="1"/>
              <a:t>microceras</a:t>
            </a:r>
            <a:r>
              <a:rPr lang="en-GB" altLang="ru-RU" sz="2400" dirty="0"/>
              <a:t>).</a:t>
            </a:r>
          </a:p>
          <a:p>
            <a:pPr>
              <a:spcBef>
                <a:spcPct val="0"/>
              </a:spcBef>
            </a:pPr>
            <a:r>
              <a:rPr lang="en-GB" altLang="ru-RU" sz="2400" dirty="0"/>
              <a:t>Most patients are sensitized to a combination of allergens</a:t>
            </a:r>
            <a:r>
              <a:rPr lang="ru-RU" altLang="ru-RU" sz="2400" dirty="0"/>
              <a:t>.  </a:t>
            </a:r>
          </a:p>
          <a:p>
            <a:endParaRPr lang="ru-RU" altLang="ru-RU" dirty="0"/>
          </a:p>
        </p:txBody>
      </p:sp>
      <p:pic>
        <p:nvPicPr>
          <p:cNvPr id="2355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8450" y="4537075"/>
            <a:ext cx="1673225" cy="1714500"/>
          </a:xfrm>
          <a:prstGeom prst="rect">
            <a:avLst/>
          </a:prstGeom>
          <a:solidFill>
            <a:schemeClr val="tx1"/>
          </a:solidFill>
          <a:ln w="28575">
            <a:solidFill>
              <a:srgbClr val="43005E"/>
            </a:solidFill>
            <a:miter lim="800000"/>
            <a:headEnd/>
            <a:tailEnd/>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p:txBody>
          <a:bodyPr/>
          <a:lstStyle/>
          <a:p>
            <a:r>
              <a:rPr lang="en-US" altLang="ru-RU" sz="3200" b="1" dirty="0">
                <a:solidFill>
                  <a:srgbClr val="002060"/>
                </a:solidFill>
              </a:rPr>
              <a:t>External risk factors for the development of BA. Air pollutants</a:t>
            </a:r>
            <a:br>
              <a:rPr lang="ru-RU" altLang="ru-RU" sz="3200" dirty="0"/>
            </a:br>
            <a:endParaRPr lang="ru-RU" altLang="ru-RU" sz="3200" dirty="0"/>
          </a:p>
        </p:txBody>
      </p:sp>
      <p:sp>
        <p:nvSpPr>
          <p:cNvPr id="24579" name="Содержимое 2"/>
          <p:cNvSpPr>
            <a:spLocks noGrp="1"/>
          </p:cNvSpPr>
          <p:nvPr>
            <p:ph idx="1"/>
          </p:nvPr>
        </p:nvSpPr>
        <p:spPr>
          <a:xfrm>
            <a:off x="514350" y="1589088"/>
            <a:ext cx="7581900" cy="5162550"/>
          </a:xfrm>
        </p:spPr>
        <p:txBody>
          <a:bodyPr/>
          <a:lstStyle/>
          <a:p>
            <a:pPr>
              <a:defRPr/>
            </a:pPr>
            <a:r>
              <a:rPr lang="en-GB" altLang="ru-RU" sz="2400" dirty="0"/>
              <a:t>Main pollutants:</a:t>
            </a:r>
          </a:p>
          <a:p>
            <a:pPr>
              <a:defRPr/>
            </a:pPr>
            <a:r>
              <a:rPr lang="en-GB" altLang="ru-RU" sz="2400" dirty="0"/>
              <a:t>Carbon monoxide (CO)</a:t>
            </a:r>
          </a:p>
          <a:p>
            <a:pPr>
              <a:defRPr/>
            </a:pPr>
            <a:r>
              <a:rPr lang="en-GB" altLang="ru-RU" sz="2400" dirty="0"/>
              <a:t>Nitrogen dioxide (NO2)</a:t>
            </a:r>
          </a:p>
          <a:p>
            <a:pPr>
              <a:defRPr/>
            </a:pPr>
            <a:r>
              <a:rPr lang="en-GB" altLang="ru-RU" sz="2400" dirty="0" err="1"/>
              <a:t>Sulfur</a:t>
            </a:r>
            <a:r>
              <a:rPr lang="en-GB" altLang="ru-RU" sz="2400" dirty="0"/>
              <a:t> oxide (SO2)</a:t>
            </a:r>
          </a:p>
          <a:p>
            <a:pPr>
              <a:defRPr/>
            </a:pPr>
            <a:r>
              <a:rPr lang="en-GB" altLang="ru-RU" sz="2400" dirty="0"/>
              <a:t>Polycyclic aromatic hydrocarbons</a:t>
            </a:r>
            <a:r>
              <a:rPr lang="ru-RU" altLang="ru-RU" sz="2400" dirty="0">
                <a:solidFill>
                  <a:srgbClr val="002060"/>
                </a:solidFill>
              </a:rPr>
              <a:t> </a:t>
            </a:r>
          </a:p>
          <a:p>
            <a:pPr marL="0" indent="0">
              <a:buFontTx/>
              <a:buNone/>
              <a:defRPr/>
            </a:pPr>
            <a:r>
              <a:rPr lang="ru-RU" altLang="ru-RU" sz="2400" dirty="0"/>
              <a:t> </a:t>
            </a:r>
          </a:p>
          <a:p>
            <a:pPr>
              <a:defRPr/>
            </a:pPr>
            <a:endParaRPr lang="ru-RU" altLang="ru-RU" sz="2400" dirty="0"/>
          </a:p>
        </p:txBody>
      </p:sp>
      <p:pic>
        <p:nvPicPr>
          <p:cNvPr id="24580" name="Picture 3"/>
          <p:cNvPicPr>
            <a:picLocks noChangeAspect="1" noChangeArrowheads="1"/>
          </p:cNvPicPr>
          <p:nvPr/>
        </p:nvPicPr>
        <p:blipFill>
          <a:blip r:embed="rId2" cstate="print"/>
          <a:srcRect/>
          <a:stretch>
            <a:fillRect/>
          </a:stretch>
        </p:blipFill>
        <p:spPr bwMode="auto">
          <a:xfrm>
            <a:off x="5581650" y="1589088"/>
            <a:ext cx="2325688" cy="1801812"/>
          </a:xfrm>
          <a:prstGeom prst="rect">
            <a:avLst/>
          </a:prstGeom>
          <a:noFill/>
          <a:ln w="9525">
            <a:solidFill>
              <a:schemeClr val="bg1">
                <a:lumMod val="9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24581" name="Picture 4"/>
          <p:cNvPicPr>
            <a:picLocks noChangeAspect="1" noChangeArrowheads="1"/>
          </p:cNvPicPr>
          <p:nvPr/>
        </p:nvPicPr>
        <p:blipFill>
          <a:blip r:embed="rId3" cstate="print"/>
          <a:srcRect/>
          <a:stretch>
            <a:fillRect/>
          </a:stretch>
        </p:blipFill>
        <p:spPr bwMode="auto">
          <a:xfrm>
            <a:off x="5862638" y="4525963"/>
            <a:ext cx="2376487" cy="1679575"/>
          </a:xfrm>
          <a:prstGeom prst="rect">
            <a:avLst/>
          </a:prstGeom>
          <a:noFill/>
          <a:ln w="19050">
            <a:solidFill>
              <a:schemeClr val="bg1">
                <a:lumMod val="95000"/>
              </a:schemeClr>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Скругленный прямоугольник 1"/>
          <p:cNvSpPr>
            <a:spLocks noChangeArrowheads="1"/>
          </p:cNvSpPr>
          <p:nvPr/>
        </p:nvSpPr>
        <p:spPr bwMode="auto">
          <a:xfrm>
            <a:off x="1752600" y="304800"/>
            <a:ext cx="5022850" cy="609600"/>
          </a:xfrm>
          <a:prstGeom prst="roundRect">
            <a:avLst>
              <a:gd name="adj" fmla="val 16667"/>
            </a:avLst>
          </a:prstGeom>
          <a:solidFill>
            <a:schemeClr val="bg1">
              <a:lumMod val="95000"/>
            </a:schemeClr>
          </a:solidFill>
          <a:ln w="38100" algn="ctr">
            <a:solidFill>
              <a:schemeClr val="bg2">
                <a:lumMod val="20000"/>
                <a:lumOff val="80000"/>
              </a:schemeClr>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GB" altLang="ru-RU" sz="2400" b="1" dirty="0">
                <a:solidFill>
                  <a:srgbClr val="002060"/>
                </a:solidFill>
              </a:rPr>
              <a:t>Smoking</a:t>
            </a:r>
            <a:endParaRPr lang="ru-RU" altLang="ru-RU" sz="2400" b="1" dirty="0">
              <a:solidFill>
                <a:srgbClr val="002060"/>
              </a:solidFill>
            </a:endParaRPr>
          </a:p>
        </p:txBody>
      </p:sp>
      <p:sp>
        <p:nvSpPr>
          <p:cNvPr id="26627" name="Скругленный прямоугольник 3"/>
          <p:cNvSpPr>
            <a:spLocks noChangeArrowheads="1"/>
          </p:cNvSpPr>
          <p:nvPr/>
        </p:nvSpPr>
        <p:spPr bwMode="auto">
          <a:xfrm>
            <a:off x="1692275" y="1384300"/>
            <a:ext cx="4949825" cy="942975"/>
          </a:xfrm>
          <a:prstGeom prst="roundRect">
            <a:avLst>
              <a:gd name="adj" fmla="val 16667"/>
            </a:avLst>
          </a:prstGeom>
          <a:solidFill>
            <a:schemeClr val="bg1">
              <a:lumMod val="95000"/>
            </a:schemeClr>
          </a:solidFill>
          <a:ln w="38100" algn="ctr">
            <a:solidFill>
              <a:schemeClr val="bg1">
                <a:lumMod val="85000"/>
              </a:schemeClr>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ru-RU" altLang="ru-RU" sz="1800" dirty="0"/>
              <a:t> </a:t>
            </a:r>
          </a:p>
          <a:p>
            <a:pPr algn="ctr" eaLnBrk="1" hangingPunct="1">
              <a:spcBef>
                <a:spcPct val="0"/>
              </a:spcBef>
              <a:buFontTx/>
              <a:buNone/>
              <a:defRPr/>
            </a:pPr>
            <a:r>
              <a:rPr lang="en-US" altLang="ru-RU" sz="2400" dirty="0"/>
              <a:t>Effect on the bronchial epithelium</a:t>
            </a:r>
            <a:endParaRPr lang="ru-RU" altLang="ru-RU" sz="2400" dirty="0"/>
          </a:p>
        </p:txBody>
      </p:sp>
      <p:sp>
        <p:nvSpPr>
          <p:cNvPr id="26628" name="Скругленный прямоугольник 5"/>
          <p:cNvSpPr>
            <a:spLocks noChangeArrowheads="1"/>
          </p:cNvSpPr>
          <p:nvPr/>
        </p:nvSpPr>
        <p:spPr bwMode="auto">
          <a:xfrm>
            <a:off x="447675" y="3441700"/>
            <a:ext cx="3030538" cy="2754313"/>
          </a:xfrm>
          <a:prstGeom prst="roundRect">
            <a:avLst>
              <a:gd name="adj" fmla="val 16667"/>
            </a:avLst>
          </a:prstGeom>
          <a:solidFill>
            <a:schemeClr val="bg1">
              <a:lumMod val="95000"/>
            </a:schemeClr>
          </a:solidFill>
          <a:ln w="38100" algn="ctr">
            <a:solidFill>
              <a:schemeClr val="bg1">
                <a:lumMod val="85000"/>
              </a:schemeClr>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ru-RU" altLang="ru-RU" sz="2000" dirty="0">
                <a:solidFill>
                  <a:srgbClr val="002060"/>
                </a:solidFill>
              </a:rPr>
              <a:t> </a:t>
            </a:r>
            <a:r>
              <a:rPr lang="en-US" altLang="ru-RU" sz="2000" dirty="0"/>
              <a:t>Oxidative stress.</a:t>
            </a:r>
          </a:p>
          <a:p>
            <a:pPr algn="ctr" eaLnBrk="1" hangingPunct="1">
              <a:spcBef>
                <a:spcPct val="0"/>
              </a:spcBef>
              <a:buFontTx/>
              <a:buNone/>
              <a:defRPr/>
            </a:pPr>
            <a:r>
              <a:rPr lang="en-US" altLang="ru-RU" sz="2000" dirty="0"/>
              <a:t>Disruption of </a:t>
            </a:r>
            <a:r>
              <a:rPr lang="en-US" altLang="ru-RU" sz="2000" dirty="0" err="1"/>
              <a:t>mucociliary</a:t>
            </a:r>
            <a:r>
              <a:rPr lang="en-US" altLang="ru-RU" sz="2000" dirty="0"/>
              <a:t> transport. ↓ biotransformation of toxic substances by Clara cells.</a:t>
            </a:r>
            <a:endParaRPr lang="ru-RU" altLang="ru-RU" sz="2000" dirty="0"/>
          </a:p>
        </p:txBody>
      </p:sp>
      <p:sp>
        <p:nvSpPr>
          <p:cNvPr id="26629" name="Скругленный прямоугольник 7"/>
          <p:cNvSpPr>
            <a:spLocks noChangeArrowheads="1"/>
          </p:cNvSpPr>
          <p:nvPr/>
        </p:nvSpPr>
        <p:spPr bwMode="auto">
          <a:xfrm>
            <a:off x="4070350" y="3497263"/>
            <a:ext cx="3135313" cy="2938462"/>
          </a:xfrm>
          <a:prstGeom prst="roundRect">
            <a:avLst>
              <a:gd name="adj" fmla="val 16667"/>
            </a:avLst>
          </a:prstGeom>
          <a:solidFill>
            <a:schemeClr val="bg1">
              <a:lumMod val="95000"/>
            </a:schemeClr>
          </a:solidFill>
          <a:ln w="38100" algn="ctr">
            <a:solidFill>
              <a:schemeClr val="bg1">
                <a:lumMod val="85000"/>
              </a:schemeClr>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ru-RU" altLang="ru-RU" sz="1800" dirty="0"/>
              <a:t> </a:t>
            </a:r>
            <a:r>
              <a:rPr lang="en-US" altLang="ru-RU" sz="2000" dirty="0"/>
              <a:t>Release of pro-inflammatory mediators,</a:t>
            </a:r>
          </a:p>
          <a:p>
            <a:pPr algn="ctr" eaLnBrk="1" hangingPunct="1">
              <a:spcBef>
                <a:spcPct val="0"/>
              </a:spcBef>
              <a:buFontTx/>
              <a:buNone/>
              <a:defRPr/>
            </a:pPr>
            <a:r>
              <a:rPr lang="en-US" altLang="ru-RU" sz="2000" dirty="0"/>
              <a:t>  ↑ epithelial permeability and ↑ number of neutrophils in the bronchial mucosa</a:t>
            </a:r>
            <a:r>
              <a:rPr lang="ru-RU" altLang="ru-RU" sz="2000" dirty="0"/>
              <a:t>. </a:t>
            </a:r>
          </a:p>
        </p:txBody>
      </p:sp>
      <p:sp>
        <p:nvSpPr>
          <p:cNvPr id="26630" name="Скругленный прямоугольник 9"/>
          <p:cNvSpPr>
            <a:spLocks noChangeArrowheads="1"/>
          </p:cNvSpPr>
          <p:nvPr/>
        </p:nvSpPr>
        <p:spPr bwMode="auto">
          <a:xfrm>
            <a:off x="7726362" y="3497263"/>
            <a:ext cx="2453223" cy="2938462"/>
          </a:xfrm>
          <a:prstGeom prst="roundRect">
            <a:avLst>
              <a:gd name="adj" fmla="val 16667"/>
            </a:avLst>
          </a:prstGeom>
          <a:solidFill>
            <a:schemeClr val="bg1">
              <a:lumMod val="95000"/>
            </a:schemeClr>
          </a:solidFill>
          <a:ln w="38100" algn="ctr">
            <a:solidFill>
              <a:schemeClr val="bg1">
                <a:lumMod val="85000"/>
              </a:schemeClr>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ru-RU" sz="2000" dirty="0"/>
              <a:t>↓ histone deacetylase activity. ↓ response to glucocorticoids and steroid resistance develops</a:t>
            </a:r>
            <a:endParaRPr lang="ru-RU" altLang="ru-RU" sz="2000" dirty="0"/>
          </a:p>
        </p:txBody>
      </p:sp>
      <p:cxnSp>
        <p:nvCxnSpPr>
          <p:cNvPr id="12" name="Прямая со стрелкой 11"/>
          <p:cNvCxnSpPr/>
          <p:nvPr/>
        </p:nvCxnSpPr>
        <p:spPr bwMode="auto">
          <a:xfrm flipH="1">
            <a:off x="2074863" y="2493963"/>
            <a:ext cx="1778000" cy="947737"/>
          </a:xfrm>
          <a:prstGeom prst="straightConnector1">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14" name="Прямая со стрелкой 13"/>
          <p:cNvCxnSpPr/>
          <p:nvPr/>
        </p:nvCxnSpPr>
        <p:spPr bwMode="auto">
          <a:xfrm>
            <a:off x="4167188" y="2493963"/>
            <a:ext cx="939800" cy="792162"/>
          </a:xfrm>
          <a:prstGeom prst="straightConnector1">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16" name="Прямая со стрелкой 15"/>
          <p:cNvCxnSpPr/>
          <p:nvPr/>
        </p:nvCxnSpPr>
        <p:spPr bwMode="auto">
          <a:xfrm>
            <a:off x="4541838" y="2493963"/>
            <a:ext cx="3509962" cy="904875"/>
          </a:xfrm>
          <a:prstGeom prst="straightConnector1">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18" name="Прямая со стрелкой 17"/>
          <p:cNvCxnSpPr/>
          <p:nvPr/>
        </p:nvCxnSpPr>
        <p:spPr bwMode="auto">
          <a:xfrm rot="5400000">
            <a:off x="4047331" y="1167607"/>
            <a:ext cx="465137" cy="0"/>
          </a:xfrm>
          <a:prstGeom prst="straightConnector1">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pic>
        <p:nvPicPr>
          <p:cNvPr id="11" name="Picture 5"/>
          <p:cNvPicPr>
            <a:picLocks noChangeAspect="1" noChangeArrowheads="1"/>
          </p:cNvPicPr>
          <p:nvPr/>
        </p:nvPicPr>
        <p:blipFill>
          <a:blip r:embed="rId2" cstate="print"/>
          <a:srcRect/>
          <a:stretch>
            <a:fillRect/>
          </a:stretch>
        </p:blipFill>
        <p:spPr bwMode="auto">
          <a:xfrm>
            <a:off x="7877175" y="523875"/>
            <a:ext cx="2124075" cy="1725613"/>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a:xfrm>
            <a:off x="596900" y="171450"/>
            <a:ext cx="9258300" cy="1143000"/>
          </a:xfrm>
        </p:spPr>
        <p:txBody>
          <a:bodyPr/>
          <a:lstStyle/>
          <a:p>
            <a:r>
              <a:rPr lang="ru-RU" altLang="ru-RU" sz="3200" b="1" dirty="0">
                <a:solidFill>
                  <a:schemeClr val="tx1"/>
                </a:solidFill>
              </a:rPr>
              <a:t> </a:t>
            </a:r>
            <a:r>
              <a:rPr lang="en-US" altLang="ru-RU" sz="3200" b="1" dirty="0">
                <a:solidFill>
                  <a:srgbClr val="002060"/>
                </a:solidFill>
              </a:rPr>
              <a:t>External risk factors for BA development</a:t>
            </a:r>
            <a:r>
              <a:rPr lang="ru-RU" altLang="ru-RU" sz="3200" b="1" dirty="0">
                <a:solidFill>
                  <a:srgbClr val="002060"/>
                </a:solidFill>
              </a:rPr>
              <a:t>   </a:t>
            </a:r>
            <a:endParaRPr lang="ru-RU" altLang="ru-RU" dirty="0">
              <a:solidFill>
                <a:srgbClr val="002060"/>
              </a:solidFill>
            </a:endParaRPr>
          </a:p>
        </p:txBody>
      </p:sp>
      <p:sp>
        <p:nvSpPr>
          <p:cNvPr id="26627" name="Содержимое 2"/>
          <p:cNvSpPr>
            <a:spLocks noGrp="1"/>
          </p:cNvSpPr>
          <p:nvPr>
            <p:ph idx="1"/>
          </p:nvPr>
        </p:nvSpPr>
        <p:spPr>
          <a:xfrm>
            <a:off x="404813" y="1530350"/>
            <a:ext cx="9182100" cy="4516438"/>
          </a:xfrm>
        </p:spPr>
        <p:txBody>
          <a:bodyPr/>
          <a:lstStyle/>
          <a:p>
            <a:r>
              <a:rPr lang="en-GB" altLang="ru-RU" sz="2400" b="1" dirty="0"/>
              <a:t>Respiratory viruses</a:t>
            </a:r>
            <a:r>
              <a:rPr lang="ru-RU" altLang="ru-RU" sz="2400" b="1" dirty="0"/>
              <a:t> </a:t>
            </a:r>
            <a:r>
              <a:rPr lang="en-US" altLang="ru-RU" sz="2400" dirty="0"/>
              <a:t>(rhinoviruses, meta-</a:t>
            </a:r>
            <a:r>
              <a:rPr lang="en-US" altLang="ru-RU" sz="2400" dirty="0" err="1"/>
              <a:t>pneumoviruses</a:t>
            </a:r>
            <a:r>
              <a:rPr lang="en-US" altLang="ru-RU" sz="2400" dirty="0"/>
              <a:t>, RS viruses, influenza and parainfluenza) do not induce the development of asthma, but unmask the predisposition to the Th2 immune response, already present during the infection, which later manifests itself in the form of BA</a:t>
            </a:r>
            <a:r>
              <a:rPr lang="ru-RU" altLang="ru-RU" sz="2400" dirty="0"/>
              <a:t>.   </a:t>
            </a:r>
          </a:p>
          <a:p>
            <a:r>
              <a:rPr lang="en-GB" altLang="ru-RU" sz="2400" b="1" dirty="0"/>
              <a:t>Typical pathogens</a:t>
            </a:r>
            <a:r>
              <a:rPr lang="ru-RU" altLang="ru-RU" sz="2400" b="1" dirty="0"/>
              <a:t> </a:t>
            </a:r>
            <a:r>
              <a:rPr lang="en-US" altLang="ru-RU" sz="2400" dirty="0"/>
              <a:t>do not contribute to the development of asthma</a:t>
            </a:r>
            <a:r>
              <a:rPr lang="ru-RU" altLang="ru-RU" sz="2400" dirty="0"/>
              <a:t>.</a:t>
            </a:r>
          </a:p>
          <a:p>
            <a:r>
              <a:rPr lang="en-GB" altLang="ru-RU" sz="2400" b="1" dirty="0"/>
              <a:t>Atypical bacterial infections </a:t>
            </a:r>
            <a:r>
              <a:rPr lang="ru-RU" altLang="ru-RU" sz="2400" b="1" dirty="0"/>
              <a:t>(</a:t>
            </a:r>
            <a:r>
              <a:rPr lang="ru-RU" altLang="ru-RU" sz="2400" i="1" dirty="0" err="1"/>
              <a:t>Chlamydia</a:t>
            </a:r>
            <a:r>
              <a:rPr lang="ru-RU" altLang="ru-RU" sz="2400" i="1" dirty="0"/>
              <a:t> </a:t>
            </a:r>
            <a:r>
              <a:rPr lang="ru-RU" altLang="ru-RU" sz="2400" i="1" dirty="0" err="1"/>
              <a:t>pneumoniae</a:t>
            </a:r>
            <a:r>
              <a:rPr lang="ru-RU" altLang="ru-RU" sz="2400" i="1" dirty="0"/>
              <a:t> </a:t>
            </a:r>
            <a:r>
              <a:rPr lang="en-US" altLang="ru-RU" sz="2400" dirty="0"/>
              <a:t>and </a:t>
            </a:r>
            <a:r>
              <a:rPr lang="ru-RU" altLang="ru-RU" sz="2400" i="1" dirty="0" err="1"/>
              <a:t>Mycoplasma</a:t>
            </a:r>
            <a:r>
              <a:rPr lang="ru-RU" altLang="ru-RU" sz="2400" i="1" dirty="0"/>
              <a:t> </a:t>
            </a:r>
            <a:r>
              <a:rPr lang="ru-RU" altLang="ru-RU" sz="2400" i="1" dirty="0" err="1"/>
              <a:t>pneumoniae</a:t>
            </a:r>
            <a:r>
              <a:rPr lang="ru-RU" altLang="ru-RU" sz="2400" dirty="0"/>
              <a:t>) </a:t>
            </a:r>
            <a:r>
              <a:rPr lang="en-US" altLang="ru-RU" sz="2400" dirty="0"/>
              <a:t>can affect the epithelium of the respiratory tract and lead to chronic inflammation</a:t>
            </a:r>
            <a:r>
              <a:rPr lang="ru-RU" altLang="ru-RU" sz="2400" dirty="0"/>
              <a:t>. </a:t>
            </a:r>
          </a:p>
          <a:p>
            <a:endParaRPr lang="ru-RU" altLang="ru-RU" sz="2000"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p:txBody>
          <a:bodyPr/>
          <a:lstStyle/>
          <a:p>
            <a:r>
              <a:rPr lang="en-GB" altLang="ru-RU" sz="3200" b="1" dirty="0">
                <a:solidFill>
                  <a:srgbClr val="002060"/>
                </a:solidFill>
              </a:rPr>
              <a:t>Professional factors</a:t>
            </a:r>
            <a:endParaRPr lang="ru-RU" altLang="ru-RU" dirty="0">
              <a:solidFill>
                <a:srgbClr val="002060"/>
              </a:solidFill>
            </a:endParaRPr>
          </a:p>
        </p:txBody>
      </p:sp>
      <p:sp>
        <p:nvSpPr>
          <p:cNvPr id="27651" name="Содержимое 2"/>
          <p:cNvSpPr>
            <a:spLocks noGrp="1"/>
          </p:cNvSpPr>
          <p:nvPr>
            <p:ph idx="1"/>
          </p:nvPr>
        </p:nvSpPr>
        <p:spPr>
          <a:xfrm>
            <a:off x="514350" y="1651000"/>
            <a:ext cx="8861425" cy="4760913"/>
          </a:xfrm>
        </p:spPr>
        <p:txBody>
          <a:bodyPr/>
          <a:lstStyle/>
          <a:p>
            <a:pPr>
              <a:defRPr/>
            </a:pPr>
            <a:r>
              <a:rPr lang="en-US" altLang="ru-RU" sz="2400" dirty="0"/>
              <a:t>Nickel salts, platinum, formaldehyde, etc., i.e. simple chemicals with low molecular weight </a:t>
            </a:r>
            <a:r>
              <a:rPr lang="en-US" altLang="ru-RU" sz="2400" b="1" dirty="0"/>
              <a:t>can cause the development of bronchial </a:t>
            </a:r>
            <a:r>
              <a:rPr lang="en-US" altLang="ru-RU" sz="2400" b="1" dirty="0" err="1"/>
              <a:t>hyperresponsiveness</a:t>
            </a:r>
            <a:r>
              <a:rPr lang="ru-RU" altLang="ru-RU" sz="2400" b="1" dirty="0"/>
              <a:t> </a:t>
            </a:r>
            <a:r>
              <a:rPr lang="en-US" altLang="ru-RU" sz="2400" b="1" dirty="0"/>
              <a:t>and the formation of BA</a:t>
            </a:r>
            <a:r>
              <a:rPr lang="en-US" altLang="ru-RU" sz="2400" dirty="0"/>
              <a:t>.</a:t>
            </a:r>
            <a:r>
              <a:rPr lang="ru-RU" altLang="ru-RU" sz="2400" b="1" dirty="0"/>
              <a:t> </a:t>
            </a:r>
          </a:p>
          <a:p>
            <a:pPr marL="0" indent="0">
              <a:buFontTx/>
              <a:buNone/>
              <a:defRPr/>
            </a:pPr>
            <a:endParaRPr lang="ru-RU" altLang="ru-RU" sz="2400" dirty="0"/>
          </a:p>
          <a:p>
            <a:pPr>
              <a:defRPr/>
            </a:pPr>
            <a:endParaRPr lang="ru-RU" altLang="ru-RU" sz="2400" dirty="0"/>
          </a:p>
        </p:txBody>
      </p:sp>
      <p:pic>
        <p:nvPicPr>
          <p:cNvPr id="2765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8988" y="4030663"/>
            <a:ext cx="2490787" cy="187325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p:txBody>
          <a:bodyPr/>
          <a:lstStyle/>
          <a:p>
            <a:r>
              <a:rPr lang="en-GB" altLang="ru-RU" sz="3200" b="1" dirty="0">
                <a:solidFill>
                  <a:srgbClr val="002060"/>
                </a:solidFill>
              </a:rPr>
              <a:t>Pathogenesis of bronchial asthma</a:t>
            </a:r>
            <a:endParaRPr lang="ru-RU" altLang="ru-RU" sz="3200" b="1" dirty="0">
              <a:solidFill>
                <a:srgbClr val="002060"/>
              </a:solidFill>
            </a:endParaRPr>
          </a:p>
        </p:txBody>
      </p:sp>
      <p:sp>
        <p:nvSpPr>
          <p:cNvPr id="28675" name="Содержимое 2"/>
          <p:cNvSpPr>
            <a:spLocks noGrp="1"/>
          </p:cNvSpPr>
          <p:nvPr>
            <p:ph idx="1"/>
          </p:nvPr>
        </p:nvSpPr>
        <p:spPr>
          <a:xfrm>
            <a:off x="514350" y="1633538"/>
            <a:ext cx="9258300" cy="4525962"/>
          </a:xfrm>
        </p:spPr>
        <p:txBody>
          <a:bodyPr/>
          <a:lstStyle/>
          <a:p>
            <a:pPr>
              <a:spcBef>
                <a:spcPct val="0"/>
              </a:spcBef>
            </a:pPr>
            <a:r>
              <a:rPr lang="en-US" altLang="ru-RU" sz="2400" dirty="0"/>
              <a:t>Atopic phenotype of asthma – in 71 - 77% of patients.</a:t>
            </a:r>
          </a:p>
          <a:p>
            <a:pPr>
              <a:spcBef>
                <a:spcPct val="0"/>
              </a:spcBef>
            </a:pPr>
            <a:r>
              <a:rPr lang="en-US" altLang="ru-RU" sz="2400" dirty="0"/>
              <a:t>The basis of immunological disorders is the predominance of the Th2 immune response</a:t>
            </a:r>
            <a:r>
              <a:rPr lang="ru-RU" altLang="ru-RU" sz="2400" dirty="0"/>
              <a:t>.</a:t>
            </a:r>
          </a:p>
          <a:p>
            <a:pPr>
              <a:spcBef>
                <a:spcPct val="0"/>
              </a:spcBef>
            </a:pPr>
            <a:endParaRPr lang="ru-RU" altLang="ru-RU" sz="2400" dirty="0"/>
          </a:p>
        </p:txBody>
      </p:sp>
      <p:grpSp>
        <p:nvGrpSpPr>
          <p:cNvPr id="5" name="Группа 4"/>
          <p:cNvGrpSpPr/>
          <p:nvPr/>
        </p:nvGrpSpPr>
        <p:grpSpPr>
          <a:xfrm>
            <a:off x="2880007" y="2754217"/>
            <a:ext cx="4558735" cy="4009004"/>
            <a:chOff x="2880007" y="2754217"/>
            <a:chExt cx="4558735" cy="4009004"/>
          </a:xfrm>
        </p:grpSpPr>
        <p:pic>
          <p:nvPicPr>
            <p:cNvPr id="3" name="Рисунок 2"/>
            <p:cNvPicPr>
              <a:picLocks noChangeAspect="1"/>
            </p:cNvPicPr>
            <p:nvPr/>
          </p:nvPicPr>
          <p:blipFill>
            <a:blip r:embed="rId2" cstate="print"/>
            <a:stretch>
              <a:fillRect/>
            </a:stretch>
          </p:blipFill>
          <p:spPr>
            <a:xfrm>
              <a:off x="2880007" y="2754217"/>
              <a:ext cx="4558735" cy="4009004"/>
            </a:xfrm>
            <a:prstGeom prst="rect">
              <a:avLst/>
            </a:prstGeom>
          </p:spPr>
        </p:pic>
        <p:sp>
          <p:nvSpPr>
            <p:cNvPr id="4" name="Прямоугольник 3"/>
            <p:cNvSpPr/>
            <p:nvPr/>
          </p:nvSpPr>
          <p:spPr>
            <a:xfrm>
              <a:off x="4909634" y="3051672"/>
              <a:ext cx="664902" cy="286439"/>
            </a:xfrm>
            <a:prstGeom prst="rect">
              <a:avLst/>
            </a:prstGeom>
            <a:solidFill>
              <a:srgbClr val="92D050"/>
            </a:solidFill>
          </p:spPr>
          <p:txBody>
            <a:bodyPr wrap="square">
              <a:spAutoFit/>
            </a:bodyPr>
            <a:lstStyle/>
            <a:p>
              <a:r>
                <a:rPr lang="en-GB" sz="1200" dirty="0"/>
                <a:t>mucus</a:t>
              </a:r>
              <a:endParaRPr lang="ru-RU" sz="1200" dirty="0"/>
            </a:p>
          </p:txBody>
        </p:sp>
        <p:sp>
          <p:nvSpPr>
            <p:cNvPr id="8" name="Прямоугольник 7"/>
            <p:cNvSpPr/>
            <p:nvPr/>
          </p:nvSpPr>
          <p:spPr>
            <a:xfrm>
              <a:off x="6174188" y="3051672"/>
              <a:ext cx="664902" cy="286439"/>
            </a:xfrm>
            <a:prstGeom prst="rect">
              <a:avLst/>
            </a:prstGeom>
            <a:solidFill>
              <a:srgbClr val="92D050"/>
            </a:solidFill>
          </p:spPr>
          <p:txBody>
            <a:bodyPr wrap="square">
              <a:spAutoFit/>
            </a:bodyPr>
            <a:lstStyle/>
            <a:p>
              <a:r>
                <a:rPr lang="en-GB" sz="1200" dirty="0"/>
                <a:t>mucus</a:t>
              </a:r>
              <a:endParaRPr lang="ru-RU" sz="1200" dirty="0"/>
            </a:p>
          </p:txBody>
        </p:sp>
      </p:gr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p:nvPr>
        </p:nvSpPr>
        <p:spPr/>
        <p:txBody>
          <a:bodyPr/>
          <a:lstStyle/>
          <a:p>
            <a:r>
              <a:rPr lang="en-GB" altLang="ru-RU" sz="3200" b="1" dirty="0">
                <a:solidFill>
                  <a:srgbClr val="002060"/>
                </a:solidFill>
              </a:rPr>
              <a:t>Pathogenesis of bronchial asthma</a:t>
            </a:r>
            <a:endParaRPr lang="ru-RU" altLang="ru-RU" sz="3200" dirty="0"/>
          </a:p>
        </p:txBody>
      </p:sp>
      <p:sp>
        <p:nvSpPr>
          <p:cNvPr id="29699" name="Объект 2"/>
          <p:cNvSpPr>
            <a:spLocks noGrp="1"/>
          </p:cNvSpPr>
          <p:nvPr>
            <p:ph idx="1"/>
          </p:nvPr>
        </p:nvSpPr>
        <p:spPr>
          <a:xfrm>
            <a:off x="514350" y="1160463"/>
            <a:ext cx="9258300" cy="5546725"/>
          </a:xfrm>
        </p:spPr>
        <p:txBody>
          <a:bodyPr/>
          <a:lstStyle/>
          <a:p>
            <a:endParaRPr lang="ru-RU" altLang="ru-RU"/>
          </a:p>
          <a:p>
            <a:endParaRPr lang="ru-RU" altLang="ru-RU"/>
          </a:p>
        </p:txBody>
      </p:sp>
      <p:sp>
        <p:nvSpPr>
          <p:cNvPr id="4" name="Скругленный прямоугольник 3"/>
          <p:cNvSpPr/>
          <p:nvPr/>
        </p:nvSpPr>
        <p:spPr bwMode="auto">
          <a:xfrm>
            <a:off x="3225800" y="1550988"/>
            <a:ext cx="3719513" cy="534987"/>
          </a:xfrm>
          <a:prstGeom prst="roundRect">
            <a:avLst/>
          </a:prstGeom>
          <a:solidFill>
            <a:schemeClr val="bg1">
              <a:lumMod val="95000"/>
            </a:schemeClr>
          </a:solidFill>
          <a:ln w="19050" cap="flat" cmpd="sng" algn="ctr">
            <a:solidFill>
              <a:schemeClr val="bg1">
                <a:lumMod val="75000"/>
              </a:schemeClr>
            </a:solidFill>
            <a:prstDash val="solid"/>
            <a:round/>
            <a:headEnd type="none" w="med" len="med"/>
            <a:tailEnd type="none" w="med" len="med"/>
          </a:ln>
          <a:effectLst/>
        </p:spPr>
        <p:txBody>
          <a:bodyPr/>
          <a:lstStyle/>
          <a:p>
            <a:pPr algn="ctr">
              <a:defRPr/>
            </a:pPr>
            <a:r>
              <a:rPr lang="en-GB" altLang="ru-RU" sz="2400" dirty="0"/>
              <a:t>Dendritic cells</a:t>
            </a:r>
            <a:endParaRPr lang="ru-RU" sz="2400" dirty="0"/>
          </a:p>
        </p:txBody>
      </p:sp>
      <p:sp>
        <p:nvSpPr>
          <p:cNvPr id="8" name="Стрелка вниз 7"/>
          <p:cNvSpPr/>
          <p:nvPr/>
        </p:nvSpPr>
        <p:spPr bwMode="auto">
          <a:xfrm>
            <a:off x="4843391" y="2219414"/>
            <a:ext cx="484632" cy="978408"/>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lstStyle/>
          <a:p>
            <a:pPr eaLnBrk="1" hangingPunct="1">
              <a:defRPr/>
            </a:pPr>
            <a:endParaRPr lang="ru-RU">
              <a:solidFill>
                <a:schemeClr val="tx1"/>
              </a:solidFill>
            </a:endParaRPr>
          </a:p>
        </p:txBody>
      </p:sp>
      <p:sp>
        <p:nvSpPr>
          <p:cNvPr id="9" name="Скругленный прямоугольник 8"/>
          <p:cNvSpPr/>
          <p:nvPr/>
        </p:nvSpPr>
        <p:spPr bwMode="auto">
          <a:xfrm>
            <a:off x="2846388" y="3332163"/>
            <a:ext cx="4540250" cy="914400"/>
          </a:xfrm>
          <a:prstGeom prst="roundRect">
            <a:avLst/>
          </a:prstGeom>
          <a:solidFill>
            <a:schemeClr val="bg1">
              <a:lumMod val="95000"/>
            </a:schemeClr>
          </a:solidFill>
          <a:ln w="19050" cap="flat" cmpd="sng" algn="ctr">
            <a:solidFill>
              <a:schemeClr val="bg1">
                <a:lumMod val="75000"/>
              </a:schemeClr>
            </a:solidFill>
            <a:prstDash val="solid"/>
            <a:round/>
            <a:headEnd type="none" w="med" len="med"/>
            <a:tailEnd type="none" w="med" len="med"/>
          </a:ln>
          <a:effectLst/>
        </p:spPr>
        <p:txBody>
          <a:bodyPr/>
          <a:lstStyle/>
          <a:p>
            <a:pPr eaLnBrk="1" hangingPunct="1">
              <a:defRPr/>
            </a:pPr>
            <a:r>
              <a:rPr lang="en-US" altLang="ru-RU" sz="2400" dirty="0"/>
              <a:t>Transformation of naive T cells into Th2 CD4+ cells</a:t>
            </a:r>
            <a:endParaRPr lang="ru-RU" sz="2400" dirty="0">
              <a:latin typeface="Arial" charset="0"/>
            </a:endParaRPr>
          </a:p>
        </p:txBody>
      </p:sp>
      <p:sp>
        <p:nvSpPr>
          <p:cNvPr id="29705" name="Стрелка вниз 9"/>
          <p:cNvSpPr>
            <a:spLocks noChangeArrowheads="1"/>
          </p:cNvSpPr>
          <p:nvPr/>
        </p:nvSpPr>
        <p:spPr bwMode="auto">
          <a:xfrm>
            <a:off x="5095875" y="4489450"/>
            <a:ext cx="46038" cy="46038"/>
          </a:xfrm>
          <a:prstGeom prst="downArrow">
            <a:avLst>
              <a:gd name="adj1" fmla="val 50000"/>
              <a:gd name="adj2" fmla="val 50000"/>
            </a:avLst>
          </a:prstGeom>
          <a:solidFill>
            <a:schemeClr val="accent1"/>
          </a:solidFill>
          <a:ln w="19050"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11" name="Стрелка вниз 10"/>
          <p:cNvSpPr/>
          <p:nvPr/>
        </p:nvSpPr>
        <p:spPr bwMode="auto">
          <a:xfrm>
            <a:off x="4843391" y="4379742"/>
            <a:ext cx="484632" cy="978408"/>
          </a:xfrm>
          <a:prstGeom prst="down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lstStyle/>
          <a:p>
            <a:pPr eaLnBrk="1" hangingPunct="1">
              <a:defRPr/>
            </a:pPr>
            <a:endParaRPr lang="ru-RU">
              <a:solidFill>
                <a:schemeClr val="tx1"/>
              </a:solidFill>
            </a:endParaRPr>
          </a:p>
        </p:txBody>
      </p:sp>
      <p:sp>
        <p:nvSpPr>
          <p:cNvPr id="12" name="Скругленный прямоугольник 11"/>
          <p:cNvSpPr/>
          <p:nvPr/>
        </p:nvSpPr>
        <p:spPr bwMode="auto">
          <a:xfrm>
            <a:off x="2846388" y="5503863"/>
            <a:ext cx="4540250" cy="914400"/>
          </a:xfrm>
          <a:prstGeom prst="roundRect">
            <a:avLst/>
          </a:prstGeom>
          <a:solidFill>
            <a:schemeClr val="bg1">
              <a:lumMod val="95000"/>
            </a:schemeClr>
          </a:solidFill>
          <a:ln w="19050" cap="flat" cmpd="sng" algn="ctr">
            <a:solidFill>
              <a:schemeClr val="bg1">
                <a:lumMod val="75000"/>
              </a:schemeClr>
            </a:solidFill>
            <a:prstDash val="solid"/>
            <a:round/>
            <a:headEnd type="none" w="med" len="med"/>
            <a:tailEnd type="none" w="med" len="med"/>
          </a:ln>
          <a:effectLst/>
        </p:spPr>
        <p:txBody>
          <a:bodyPr/>
          <a:lstStyle/>
          <a:p>
            <a:pPr algn="ctr">
              <a:defRPr/>
            </a:pPr>
            <a:r>
              <a:rPr lang="ru-RU" altLang="ru-RU" dirty="0"/>
              <a:t> </a:t>
            </a:r>
            <a:r>
              <a:rPr lang="en-GB" altLang="ru-RU" sz="2400" dirty="0"/>
              <a:t>Secretion of Th2-profile cytokines</a:t>
            </a:r>
            <a:r>
              <a:rPr lang="ru-RU" altLang="ru-RU" sz="2400" dirty="0"/>
              <a:t> (</a:t>
            </a:r>
            <a:r>
              <a:rPr lang="en-US" altLang="ru-RU" sz="2400" dirty="0"/>
              <a:t>IL</a:t>
            </a:r>
            <a:r>
              <a:rPr lang="ru-RU" altLang="ru-RU" sz="2400" dirty="0"/>
              <a:t>-4,-5,-9,-13)</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95263" y="182563"/>
            <a:ext cx="9258300" cy="1143000"/>
          </a:xfrm>
        </p:spPr>
        <p:txBody>
          <a:bodyPr/>
          <a:lstStyle/>
          <a:p>
            <a:pPr eaLnBrk="1" hangingPunct="1"/>
            <a:r>
              <a:rPr lang="en-GB" altLang="ru-RU" sz="3200" b="1" dirty="0">
                <a:solidFill>
                  <a:srgbClr val="002060"/>
                </a:solidFill>
              </a:rPr>
              <a:t>Lecture outline</a:t>
            </a:r>
            <a:endParaRPr lang="ru-RU" altLang="ru-RU" sz="3200" b="1" dirty="0">
              <a:solidFill>
                <a:srgbClr val="002060"/>
              </a:solidFill>
            </a:endParaRPr>
          </a:p>
        </p:txBody>
      </p:sp>
      <p:sp>
        <p:nvSpPr>
          <p:cNvPr id="3075" name="Rectangle 3"/>
          <p:cNvSpPr>
            <a:spLocks noGrp="1" noChangeArrowheads="1"/>
          </p:cNvSpPr>
          <p:nvPr>
            <p:ph type="body" idx="4294967295"/>
          </p:nvPr>
        </p:nvSpPr>
        <p:spPr>
          <a:xfrm>
            <a:off x="585788" y="1465263"/>
            <a:ext cx="9240837" cy="4689475"/>
          </a:xfrm>
        </p:spPr>
        <p:txBody>
          <a:bodyPr/>
          <a:lstStyle/>
          <a:p>
            <a:pPr eaLnBrk="1" hangingPunct="1">
              <a:lnSpc>
                <a:spcPct val="90000"/>
              </a:lnSpc>
              <a:buClr>
                <a:schemeClr val="tx1"/>
              </a:buClr>
              <a:buFontTx/>
              <a:buNone/>
              <a:defRPr/>
            </a:pPr>
            <a:r>
              <a:rPr lang="ru-RU" sz="2400" dirty="0"/>
              <a:t>1</a:t>
            </a:r>
            <a:r>
              <a:rPr lang="en-US" sz="2400" dirty="0"/>
              <a:t>. Epidemiology of BA</a:t>
            </a:r>
          </a:p>
          <a:p>
            <a:pPr eaLnBrk="1" hangingPunct="1">
              <a:lnSpc>
                <a:spcPct val="90000"/>
              </a:lnSpc>
              <a:buClr>
                <a:schemeClr val="tx1"/>
              </a:buClr>
              <a:buFontTx/>
              <a:buNone/>
              <a:defRPr/>
            </a:pPr>
            <a:r>
              <a:rPr lang="en-US" sz="2400" dirty="0"/>
              <a:t>2. Definition of BA</a:t>
            </a:r>
          </a:p>
          <a:p>
            <a:pPr eaLnBrk="1" hangingPunct="1">
              <a:lnSpc>
                <a:spcPct val="90000"/>
              </a:lnSpc>
              <a:buClr>
                <a:schemeClr val="tx1"/>
              </a:buClr>
              <a:buFontTx/>
              <a:buNone/>
              <a:defRPr/>
            </a:pPr>
            <a:r>
              <a:rPr lang="en-US" sz="2400" dirty="0"/>
              <a:t>3. Etiology</a:t>
            </a:r>
          </a:p>
          <a:p>
            <a:pPr eaLnBrk="1" hangingPunct="1">
              <a:lnSpc>
                <a:spcPct val="90000"/>
              </a:lnSpc>
              <a:buClr>
                <a:schemeClr val="tx1"/>
              </a:buClr>
              <a:buFontTx/>
              <a:buNone/>
              <a:defRPr/>
            </a:pPr>
            <a:r>
              <a:rPr lang="en-US" sz="2400" dirty="0"/>
              <a:t>4. Pathogenesis</a:t>
            </a:r>
          </a:p>
          <a:p>
            <a:pPr eaLnBrk="1" hangingPunct="1">
              <a:lnSpc>
                <a:spcPct val="90000"/>
              </a:lnSpc>
              <a:buClr>
                <a:schemeClr val="tx1"/>
              </a:buClr>
              <a:buFontTx/>
              <a:buNone/>
              <a:defRPr/>
            </a:pPr>
            <a:r>
              <a:rPr lang="en-US" sz="2400" dirty="0"/>
              <a:t>5 . Clinical picture</a:t>
            </a:r>
          </a:p>
          <a:p>
            <a:pPr eaLnBrk="1" hangingPunct="1">
              <a:lnSpc>
                <a:spcPct val="90000"/>
              </a:lnSpc>
              <a:buClr>
                <a:schemeClr val="tx1"/>
              </a:buClr>
              <a:buFontTx/>
              <a:buNone/>
              <a:defRPr/>
            </a:pPr>
            <a:r>
              <a:rPr lang="en-US" sz="2400" dirty="0"/>
              <a:t>6. Diagnostics</a:t>
            </a:r>
          </a:p>
          <a:p>
            <a:pPr eaLnBrk="1" hangingPunct="1">
              <a:lnSpc>
                <a:spcPct val="90000"/>
              </a:lnSpc>
              <a:buClr>
                <a:schemeClr val="tx1"/>
              </a:buClr>
              <a:buFontTx/>
              <a:buNone/>
              <a:defRPr/>
            </a:pPr>
            <a:r>
              <a:rPr lang="en-US" sz="2400" dirty="0"/>
              <a:t>7. Classification of BA</a:t>
            </a:r>
          </a:p>
          <a:p>
            <a:pPr eaLnBrk="1" hangingPunct="1">
              <a:lnSpc>
                <a:spcPct val="90000"/>
              </a:lnSpc>
              <a:buClr>
                <a:schemeClr val="tx1"/>
              </a:buClr>
              <a:buFontTx/>
              <a:buNone/>
              <a:defRPr/>
            </a:pPr>
            <a:r>
              <a:rPr lang="en-US" sz="2400" dirty="0"/>
              <a:t>8. Formulation of diagnosis</a:t>
            </a:r>
          </a:p>
          <a:p>
            <a:pPr eaLnBrk="1" hangingPunct="1">
              <a:lnSpc>
                <a:spcPct val="90000"/>
              </a:lnSpc>
              <a:buClr>
                <a:schemeClr val="tx1"/>
              </a:buClr>
              <a:buFontTx/>
              <a:buNone/>
              <a:defRPr/>
            </a:pPr>
            <a:r>
              <a:rPr lang="en-US" sz="2400" dirty="0"/>
              <a:t>9. International and Russian recommendations for the treatment of asthma</a:t>
            </a:r>
          </a:p>
          <a:p>
            <a:pPr eaLnBrk="1" hangingPunct="1">
              <a:lnSpc>
                <a:spcPct val="90000"/>
              </a:lnSpc>
              <a:buClr>
                <a:schemeClr val="tx1"/>
              </a:buClr>
              <a:buFontTx/>
              <a:buNone/>
              <a:defRPr/>
            </a:pPr>
            <a:r>
              <a:rPr lang="en-US" sz="2400" dirty="0"/>
              <a:t>10. Prevention of BA</a:t>
            </a:r>
            <a:endParaRPr lang="ru-RU" sz="2800" dirty="0"/>
          </a:p>
          <a:p>
            <a:pPr marL="514350" indent="-514350" eaLnBrk="1" hangingPunct="1">
              <a:lnSpc>
                <a:spcPct val="90000"/>
              </a:lnSpc>
              <a:buClr>
                <a:schemeClr val="tx1"/>
              </a:buClr>
              <a:buFontTx/>
              <a:buAutoNum type="arabicPeriod" startAt="8"/>
              <a:defRPr/>
            </a:pPr>
            <a:endParaRPr lang="ru-RU" sz="2800" dirty="0"/>
          </a:p>
          <a:p>
            <a:pPr eaLnBrk="1" hangingPunct="1">
              <a:lnSpc>
                <a:spcPct val="90000"/>
              </a:lnSpc>
              <a:buFontTx/>
              <a:buNone/>
              <a:defRPr/>
            </a:pPr>
            <a:endParaRPr lang="ru-RU" sz="2400" dirty="0">
              <a:effectLst>
                <a:outerShdw blurRad="38100" dist="38100" dir="2700000" algn="tl">
                  <a:srgbClr val="C0C0C0"/>
                </a:outerShdw>
              </a:effectLst>
            </a:endParaRPr>
          </a:p>
          <a:p>
            <a:pPr eaLnBrk="1" hangingPunct="1">
              <a:lnSpc>
                <a:spcPct val="90000"/>
              </a:lnSpc>
              <a:defRPr/>
            </a:pPr>
            <a:endParaRPr lang="ru-RU" sz="2800" i="1" dirty="0">
              <a:effectLst>
                <a:outerShdw blurRad="38100" dist="38100" dir="2700000" algn="tl">
                  <a:srgbClr val="C0C0C0"/>
                </a:outerShdw>
              </a:effectLst>
            </a:endParaRPr>
          </a:p>
          <a:p>
            <a:pPr eaLnBrk="1" hangingPunct="1">
              <a:lnSpc>
                <a:spcPct val="90000"/>
              </a:lnSpc>
              <a:buFontTx/>
              <a:buNone/>
              <a:defRPr/>
            </a:pPr>
            <a:endParaRPr lang="ru-RU" sz="3600" dirty="0">
              <a:effectLst>
                <a:outerShdw blurRad="38100" dist="38100" dir="2700000" algn="tl">
                  <a:srgbClr val="C0C0C0"/>
                </a:outerShdw>
              </a:effectLst>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p:txBody>
          <a:bodyPr/>
          <a:lstStyle/>
          <a:p>
            <a:r>
              <a:rPr lang="en-GB" altLang="ru-RU" sz="3200" b="1" dirty="0">
                <a:solidFill>
                  <a:srgbClr val="002060"/>
                </a:solidFill>
              </a:rPr>
              <a:t>Pathogenesis of bronchial asthma</a:t>
            </a:r>
            <a:endParaRPr lang="ru-RU" altLang="ru-RU" sz="3200" b="1" dirty="0">
              <a:solidFill>
                <a:srgbClr val="002060"/>
              </a:solidFill>
            </a:endParaRPr>
          </a:p>
        </p:txBody>
      </p:sp>
      <p:sp>
        <p:nvSpPr>
          <p:cNvPr id="30723" name="Содержимое 2"/>
          <p:cNvSpPr>
            <a:spLocks noGrp="1"/>
          </p:cNvSpPr>
          <p:nvPr>
            <p:ph idx="1"/>
          </p:nvPr>
        </p:nvSpPr>
        <p:spPr>
          <a:xfrm>
            <a:off x="514350" y="1333500"/>
            <a:ext cx="9258300" cy="5827713"/>
          </a:xfrm>
        </p:spPr>
        <p:txBody>
          <a:bodyPr/>
          <a:lstStyle/>
          <a:p>
            <a:pPr marL="0" indent="0" algn="ctr">
              <a:spcBef>
                <a:spcPct val="0"/>
              </a:spcBef>
              <a:buFontTx/>
              <a:buNone/>
            </a:pPr>
            <a:r>
              <a:rPr lang="en-US" altLang="ru-RU" sz="2400" dirty="0"/>
              <a:t>IL-4 stimulates the production of allergen-specific </a:t>
            </a:r>
            <a:r>
              <a:rPr lang="en-US" altLang="ru-RU" sz="2400" dirty="0" err="1"/>
              <a:t>IgE</a:t>
            </a:r>
            <a:endParaRPr lang="ru-RU" altLang="ru-RU" sz="2400" dirty="0"/>
          </a:p>
          <a:p>
            <a:pPr marL="0" indent="0">
              <a:spcBef>
                <a:spcPct val="0"/>
              </a:spcBef>
              <a:buFontTx/>
              <a:buNone/>
            </a:pPr>
            <a:endParaRPr lang="ru-RU" altLang="ru-RU" sz="2400" dirty="0"/>
          </a:p>
          <a:p>
            <a:pPr marL="0" indent="0" algn="ctr">
              <a:spcBef>
                <a:spcPct val="0"/>
              </a:spcBef>
              <a:buFontTx/>
              <a:buNone/>
            </a:pPr>
            <a:endParaRPr lang="en-US" altLang="ru-RU" sz="2400" dirty="0"/>
          </a:p>
          <a:p>
            <a:pPr marL="0" indent="0" algn="ctr">
              <a:spcBef>
                <a:spcPct val="0"/>
              </a:spcBef>
              <a:buFontTx/>
              <a:buNone/>
            </a:pPr>
            <a:r>
              <a:rPr lang="en-US" altLang="ru-RU" sz="2400" dirty="0"/>
              <a:t> </a:t>
            </a:r>
            <a:r>
              <a:rPr lang="en-US" altLang="ru-RU" sz="2400" dirty="0" err="1"/>
              <a:t>IgE</a:t>
            </a:r>
            <a:r>
              <a:rPr lang="en-US" altLang="ru-RU" sz="2400" dirty="0"/>
              <a:t> binds to the receptors of mast cells and basophils and leads to their sensitization</a:t>
            </a:r>
            <a:r>
              <a:rPr lang="ru-RU" altLang="ru-RU" sz="2400" dirty="0"/>
              <a:t>  </a:t>
            </a:r>
            <a:endParaRPr lang="en-US" altLang="ru-RU" sz="2400" dirty="0"/>
          </a:p>
          <a:p>
            <a:pPr marL="0" indent="0">
              <a:spcBef>
                <a:spcPct val="0"/>
              </a:spcBef>
              <a:buFontTx/>
              <a:buNone/>
            </a:pPr>
            <a:endParaRPr lang="ru-RU" altLang="ru-RU" sz="2400" dirty="0"/>
          </a:p>
          <a:p>
            <a:pPr marL="0" indent="0">
              <a:spcBef>
                <a:spcPct val="0"/>
              </a:spcBef>
              <a:buFontTx/>
              <a:buNone/>
            </a:pPr>
            <a:r>
              <a:rPr lang="ru-RU" altLang="ru-RU" sz="2400" dirty="0"/>
              <a:t> </a:t>
            </a:r>
          </a:p>
          <a:p>
            <a:pPr marL="0" indent="0" algn="ctr">
              <a:spcBef>
                <a:spcPct val="0"/>
              </a:spcBef>
              <a:buFontTx/>
              <a:buNone/>
            </a:pPr>
            <a:r>
              <a:rPr lang="en-US" altLang="ru-RU" sz="2400" dirty="0"/>
              <a:t>Contact of </a:t>
            </a:r>
            <a:r>
              <a:rPr lang="en-US" altLang="ru-RU" sz="2400" dirty="0" err="1"/>
              <a:t>IgE</a:t>
            </a:r>
            <a:r>
              <a:rPr lang="en-US" altLang="ru-RU" sz="2400" dirty="0"/>
              <a:t> with allergen</a:t>
            </a:r>
          </a:p>
          <a:p>
            <a:pPr marL="0" indent="0" algn="ctr">
              <a:spcBef>
                <a:spcPct val="0"/>
              </a:spcBef>
              <a:buFontTx/>
              <a:buNone/>
            </a:pPr>
            <a:endParaRPr lang="ru-RU" altLang="ru-RU" sz="2400" dirty="0"/>
          </a:p>
          <a:p>
            <a:pPr marL="0" indent="0">
              <a:spcBef>
                <a:spcPct val="0"/>
              </a:spcBef>
              <a:buFontTx/>
              <a:buNone/>
            </a:pPr>
            <a:r>
              <a:rPr lang="ru-RU" altLang="ru-RU" sz="2400" dirty="0"/>
              <a:t> </a:t>
            </a:r>
          </a:p>
          <a:p>
            <a:pPr marL="0" indent="0" algn="ctr">
              <a:spcBef>
                <a:spcPct val="0"/>
              </a:spcBef>
              <a:buFontTx/>
              <a:buNone/>
            </a:pPr>
            <a:r>
              <a:rPr lang="en-US" altLang="ru-RU" sz="2400" dirty="0"/>
              <a:t>Synthesis and release of pro-inflammatory mediators</a:t>
            </a:r>
            <a:r>
              <a:rPr lang="ru-RU" altLang="ru-RU" sz="2400" dirty="0"/>
              <a:t> </a:t>
            </a:r>
          </a:p>
          <a:p>
            <a:pPr marL="0" indent="0">
              <a:spcBef>
                <a:spcPct val="0"/>
              </a:spcBef>
              <a:buFontTx/>
              <a:buNone/>
            </a:pPr>
            <a:endParaRPr lang="en-US" altLang="ru-RU" sz="2400" dirty="0"/>
          </a:p>
          <a:p>
            <a:pPr marL="0" indent="0">
              <a:spcBef>
                <a:spcPct val="0"/>
              </a:spcBef>
              <a:buFontTx/>
              <a:buNone/>
            </a:pPr>
            <a:endParaRPr lang="ru-RU" altLang="ru-RU" sz="2400" dirty="0"/>
          </a:p>
          <a:p>
            <a:pPr marL="0" indent="0" algn="ctr">
              <a:spcBef>
                <a:spcPct val="0"/>
              </a:spcBef>
              <a:buFontTx/>
              <a:buNone/>
            </a:pPr>
            <a:r>
              <a:rPr lang="en-US" altLang="ru-RU" sz="2400" dirty="0"/>
              <a:t>Triggering early and late stage allergic reactions</a:t>
            </a:r>
            <a:endParaRPr lang="ru-RU" altLang="ru-RU" sz="2400" dirty="0"/>
          </a:p>
        </p:txBody>
      </p:sp>
      <p:sp>
        <p:nvSpPr>
          <p:cNvPr id="30724" name="Стрелка вниз 6"/>
          <p:cNvSpPr>
            <a:spLocks noChangeArrowheads="1"/>
          </p:cNvSpPr>
          <p:nvPr/>
        </p:nvSpPr>
        <p:spPr bwMode="auto">
          <a:xfrm>
            <a:off x="4900613" y="1797050"/>
            <a:ext cx="485775" cy="642938"/>
          </a:xfrm>
          <a:prstGeom prst="downArrow">
            <a:avLst>
              <a:gd name="adj1" fmla="val 50000"/>
              <a:gd name="adj2" fmla="val 49951"/>
            </a:avLst>
          </a:prstGeom>
          <a:solidFill>
            <a:schemeClr val="accent1"/>
          </a:solidFill>
          <a:ln w="19050"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30725" name="Стрелка вниз 7"/>
          <p:cNvSpPr>
            <a:spLocks noChangeArrowheads="1"/>
          </p:cNvSpPr>
          <p:nvPr/>
        </p:nvSpPr>
        <p:spPr bwMode="auto">
          <a:xfrm>
            <a:off x="4900613" y="3194050"/>
            <a:ext cx="485775" cy="788988"/>
          </a:xfrm>
          <a:prstGeom prst="downArrow">
            <a:avLst>
              <a:gd name="adj1" fmla="val 50000"/>
              <a:gd name="adj2" fmla="val 49944"/>
            </a:avLst>
          </a:prstGeom>
          <a:solidFill>
            <a:schemeClr val="accent1"/>
          </a:solidFill>
          <a:ln w="19050"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30726" name="Стрелка вниз 8"/>
          <p:cNvSpPr>
            <a:spLocks noChangeArrowheads="1"/>
          </p:cNvSpPr>
          <p:nvPr/>
        </p:nvSpPr>
        <p:spPr bwMode="auto">
          <a:xfrm>
            <a:off x="4900613" y="4348163"/>
            <a:ext cx="485775" cy="731837"/>
          </a:xfrm>
          <a:prstGeom prst="downArrow">
            <a:avLst>
              <a:gd name="adj1" fmla="val 50000"/>
              <a:gd name="adj2" fmla="val 49848"/>
            </a:avLst>
          </a:prstGeom>
          <a:solidFill>
            <a:schemeClr val="accent1"/>
          </a:solidFill>
          <a:ln w="19050"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30727" name="Стрелка вниз 9"/>
          <p:cNvSpPr>
            <a:spLocks noChangeArrowheads="1"/>
          </p:cNvSpPr>
          <p:nvPr/>
        </p:nvSpPr>
        <p:spPr bwMode="auto">
          <a:xfrm>
            <a:off x="4900613" y="5534025"/>
            <a:ext cx="485775" cy="604838"/>
          </a:xfrm>
          <a:prstGeom prst="downArrow">
            <a:avLst>
              <a:gd name="adj1" fmla="val 50000"/>
              <a:gd name="adj2" fmla="val 49931"/>
            </a:avLst>
          </a:prstGeom>
          <a:solidFill>
            <a:schemeClr val="accent1"/>
          </a:solidFill>
          <a:ln w="19050"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p:txBody>
          <a:bodyPr/>
          <a:lstStyle/>
          <a:p>
            <a:r>
              <a:rPr lang="en-US" altLang="ru-RU" sz="3200" b="1" dirty="0">
                <a:solidFill>
                  <a:srgbClr val="002060"/>
                </a:solidFill>
              </a:rPr>
              <a:t>Early phase of allergic response</a:t>
            </a:r>
            <a:endParaRPr lang="ru-RU" altLang="ru-RU" sz="3200" dirty="0"/>
          </a:p>
        </p:txBody>
      </p:sp>
      <p:sp>
        <p:nvSpPr>
          <p:cNvPr id="33795" name="Объект 2"/>
          <p:cNvSpPr>
            <a:spLocks noGrp="1"/>
          </p:cNvSpPr>
          <p:nvPr>
            <p:ph idx="1"/>
          </p:nvPr>
        </p:nvSpPr>
        <p:spPr>
          <a:xfrm>
            <a:off x="514350" y="1808163"/>
            <a:ext cx="9258300" cy="5445125"/>
          </a:xfrm>
        </p:spPr>
        <p:txBody>
          <a:bodyPr/>
          <a:lstStyle/>
          <a:p>
            <a:pPr>
              <a:defRPr/>
            </a:pPr>
            <a:endParaRPr lang="ru-RU" altLang="ru-RU" dirty="0"/>
          </a:p>
          <a:p>
            <a:pPr>
              <a:defRPr/>
            </a:pPr>
            <a:endParaRPr lang="ru-RU" altLang="ru-RU" dirty="0"/>
          </a:p>
          <a:p>
            <a:pPr>
              <a:defRPr/>
            </a:pPr>
            <a:endParaRPr lang="ru-RU" altLang="ru-RU" dirty="0"/>
          </a:p>
          <a:p>
            <a:pPr>
              <a:defRPr/>
            </a:pPr>
            <a:endParaRPr lang="ru-RU" altLang="ru-RU" dirty="0"/>
          </a:p>
          <a:p>
            <a:pPr>
              <a:defRPr/>
            </a:pPr>
            <a:endParaRPr lang="ru-RU" altLang="ru-RU" sz="2400" dirty="0"/>
          </a:p>
          <a:p>
            <a:pPr>
              <a:defRPr/>
            </a:pPr>
            <a:endParaRPr lang="ru-RU" altLang="ru-RU" sz="2400" dirty="0">
              <a:solidFill>
                <a:srgbClr val="002060"/>
              </a:solidFill>
            </a:endParaRPr>
          </a:p>
          <a:p>
            <a:pPr marL="0" indent="0">
              <a:buFontTx/>
              <a:buNone/>
              <a:defRPr/>
            </a:pPr>
            <a:endParaRPr lang="ru-RU" altLang="ru-RU" sz="2400" dirty="0"/>
          </a:p>
          <a:p>
            <a:pPr marL="0" indent="0" algn="ctr">
              <a:buFontTx/>
              <a:buNone/>
              <a:defRPr/>
            </a:pPr>
            <a:r>
              <a:rPr lang="en-US" altLang="ru-RU" sz="2400" dirty="0"/>
              <a:t>The occurrence of clinical symptoms of BA</a:t>
            </a:r>
            <a:endParaRPr lang="ru-RU" altLang="ru-RU" sz="2400" dirty="0"/>
          </a:p>
        </p:txBody>
      </p:sp>
      <p:graphicFrame>
        <p:nvGraphicFramePr>
          <p:cNvPr id="4" name="Таблица 3"/>
          <p:cNvGraphicFramePr>
            <a:graphicFrameLocks noGrp="1"/>
          </p:cNvGraphicFramePr>
          <p:nvPr>
            <p:extLst>
              <p:ext uri="{D42A27DB-BD31-4B8C-83A1-F6EECF244321}">
                <p14:modId xmlns:p14="http://schemas.microsoft.com/office/powerpoint/2010/main" val="2567877378"/>
              </p:ext>
            </p:extLst>
          </p:nvPr>
        </p:nvGraphicFramePr>
        <p:xfrm>
          <a:off x="514350" y="1663700"/>
          <a:ext cx="9378950" cy="2276476"/>
        </p:xfrm>
        <a:graphic>
          <a:graphicData uri="http://schemas.openxmlformats.org/drawingml/2006/table">
            <a:tbl>
              <a:tblPr firstRow="1" bandRow="1">
                <a:tableStyleId>{5C22544A-7EE6-4342-B048-85BDC9FD1C3A}</a:tableStyleId>
              </a:tblPr>
              <a:tblGrid>
                <a:gridCol w="4689475">
                  <a:extLst>
                    <a:ext uri="{9D8B030D-6E8A-4147-A177-3AD203B41FA5}">
                      <a16:colId xmlns:a16="http://schemas.microsoft.com/office/drawing/2014/main" val="20000"/>
                    </a:ext>
                  </a:extLst>
                </a:gridCol>
                <a:gridCol w="4689475">
                  <a:extLst>
                    <a:ext uri="{9D8B030D-6E8A-4147-A177-3AD203B41FA5}">
                      <a16:colId xmlns:a16="http://schemas.microsoft.com/office/drawing/2014/main" val="20001"/>
                    </a:ext>
                  </a:extLst>
                </a:gridCol>
              </a:tblGrid>
              <a:tr h="691644">
                <a:tc>
                  <a:txBody>
                    <a:bodyPr/>
                    <a:lstStyle/>
                    <a:p>
                      <a:r>
                        <a:rPr lang="en-GB" sz="2000" b="0" dirty="0">
                          <a:solidFill>
                            <a:schemeClr val="tx1"/>
                          </a:solidFill>
                        </a:rPr>
                        <a:t>Preformed mediators</a:t>
                      </a:r>
                      <a:endParaRPr lang="ru-RU" sz="2000" b="0" dirty="0">
                        <a:solidFill>
                          <a:schemeClr val="tx1"/>
                        </a:solidFill>
                      </a:endParaRPr>
                    </a:p>
                  </a:txBody>
                  <a:tcPr marL="91433" marR="91433" marT="45704" marB="45704"/>
                </a:tc>
                <a:tc>
                  <a:txBody>
                    <a:bodyPr/>
                    <a:lstStyle/>
                    <a:p>
                      <a:r>
                        <a:rPr lang="en-GB" sz="2000" b="0" dirty="0">
                          <a:solidFill>
                            <a:schemeClr val="tx1"/>
                          </a:solidFill>
                        </a:rPr>
                        <a:t>Synthesized mediators</a:t>
                      </a:r>
                      <a:endParaRPr lang="ru-RU" sz="2000" b="0" dirty="0">
                        <a:solidFill>
                          <a:schemeClr val="tx1"/>
                        </a:solidFill>
                      </a:endParaRPr>
                    </a:p>
                  </a:txBody>
                  <a:tcPr marL="91433" marR="91433" marT="45704" marB="45704"/>
                </a:tc>
                <a:extLst>
                  <a:ext uri="{0D108BD9-81ED-4DB2-BD59-A6C34878D82A}">
                    <a16:rowId xmlns:a16="http://schemas.microsoft.com/office/drawing/2014/main" val="10000"/>
                  </a:ext>
                </a:extLst>
              </a:tr>
              <a:tr h="396208">
                <a:tc>
                  <a:txBody>
                    <a:bodyPr/>
                    <a:lstStyle/>
                    <a:p>
                      <a:r>
                        <a:rPr lang="en-GB" sz="2000" dirty="0">
                          <a:solidFill>
                            <a:schemeClr val="tx1"/>
                          </a:solidFill>
                        </a:rPr>
                        <a:t>Histamine</a:t>
                      </a:r>
                      <a:endParaRPr lang="ru-RU" sz="2000" dirty="0">
                        <a:solidFill>
                          <a:schemeClr val="tx1"/>
                        </a:solidFill>
                      </a:endParaRPr>
                    </a:p>
                  </a:txBody>
                  <a:tcPr marL="91433" marR="91433" marT="45704" marB="45704"/>
                </a:tc>
                <a:tc>
                  <a:txBody>
                    <a:bodyPr/>
                    <a:lstStyle/>
                    <a:p>
                      <a:r>
                        <a:rPr lang="en-GB" sz="2000" dirty="0">
                          <a:solidFill>
                            <a:schemeClr val="tx1"/>
                          </a:solidFill>
                        </a:rPr>
                        <a:t>Leukotrienes</a:t>
                      </a:r>
                      <a:r>
                        <a:rPr lang="ru-RU" sz="2000" dirty="0">
                          <a:solidFill>
                            <a:schemeClr val="tx1"/>
                          </a:solidFill>
                        </a:rPr>
                        <a:t>В4, С4</a:t>
                      </a:r>
                    </a:p>
                  </a:txBody>
                  <a:tcPr marL="91433" marR="91433" marT="45704" marB="45704"/>
                </a:tc>
                <a:extLst>
                  <a:ext uri="{0D108BD9-81ED-4DB2-BD59-A6C34878D82A}">
                    <a16:rowId xmlns:a16="http://schemas.microsoft.com/office/drawing/2014/main" val="10001"/>
                  </a:ext>
                </a:extLst>
              </a:tr>
              <a:tr h="396208">
                <a:tc>
                  <a:txBody>
                    <a:bodyPr/>
                    <a:lstStyle/>
                    <a:p>
                      <a:r>
                        <a:rPr lang="en-GB" sz="2000" dirty="0">
                          <a:solidFill>
                            <a:schemeClr val="tx1"/>
                          </a:solidFill>
                        </a:rPr>
                        <a:t>Serotonin</a:t>
                      </a:r>
                      <a:endParaRPr lang="ru-RU" sz="2000" dirty="0">
                        <a:solidFill>
                          <a:schemeClr val="tx1"/>
                        </a:solidFill>
                      </a:endParaRPr>
                    </a:p>
                  </a:txBody>
                  <a:tcPr marL="91433" marR="91433" marT="45704" marB="45704"/>
                </a:tc>
                <a:tc>
                  <a:txBody>
                    <a:bodyPr/>
                    <a:lstStyle/>
                    <a:p>
                      <a:r>
                        <a:rPr lang="en-GB" sz="2000" dirty="0">
                          <a:solidFill>
                            <a:schemeClr val="tx1"/>
                          </a:solidFill>
                        </a:rPr>
                        <a:t>Prostaglandin</a:t>
                      </a:r>
                      <a:r>
                        <a:rPr lang="en-US" sz="2000" dirty="0">
                          <a:solidFill>
                            <a:schemeClr val="tx1"/>
                          </a:solidFill>
                        </a:rPr>
                        <a:t>D2</a:t>
                      </a:r>
                      <a:endParaRPr lang="ru-RU" sz="2000" dirty="0">
                        <a:solidFill>
                          <a:schemeClr val="tx1"/>
                        </a:solidFill>
                      </a:endParaRPr>
                    </a:p>
                  </a:txBody>
                  <a:tcPr marL="91433" marR="91433" marT="45704" marB="45704"/>
                </a:tc>
                <a:extLst>
                  <a:ext uri="{0D108BD9-81ED-4DB2-BD59-A6C34878D82A}">
                    <a16:rowId xmlns:a16="http://schemas.microsoft.com/office/drawing/2014/main" val="10002"/>
                  </a:ext>
                </a:extLst>
              </a:tr>
              <a:tr h="396208">
                <a:tc>
                  <a:txBody>
                    <a:bodyPr/>
                    <a:lstStyle/>
                    <a:p>
                      <a:r>
                        <a:rPr lang="en-GB" sz="2000" dirty="0" err="1">
                          <a:solidFill>
                            <a:schemeClr val="tx1"/>
                          </a:solidFill>
                        </a:rPr>
                        <a:t>Tryptase</a:t>
                      </a:r>
                      <a:r>
                        <a:rPr lang="en-GB" sz="2000" dirty="0">
                          <a:solidFill>
                            <a:schemeClr val="tx1"/>
                          </a:solidFill>
                        </a:rPr>
                        <a:t>, proteases</a:t>
                      </a:r>
                      <a:endParaRPr lang="ru-RU" sz="2000" dirty="0">
                        <a:solidFill>
                          <a:schemeClr val="tx1"/>
                        </a:solidFill>
                      </a:endParaRPr>
                    </a:p>
                  </a:txBody>
                  <a:tcPr marL="91433" marR="91433" marT="45704" marB="45704"/>
                </a:tc>
                <a:tc>
                  <a:txBody>
                    <a:bodyPr/>
                    <a:lstStyle/>
                    <a:p>
                      <a:r>
                        <a:rPr lang="en-GB" sz="2000" dirty="0">
                          <a:solidFill>
                            <a:schemeClr val="tx1"/>
                          </a:solidFill>
                        </a:rPr>
                        <a:t>Platelet activating factor</a:t>
                      </a:r>
                      <a:endParaRPr lang="ru-RU" sz="2000" dirty="0">
                        <a:solidFill>
                          <a:schemeClr val="tx1"/>
                        </a:solidFill>
                      </a:endParaRPr>
                    </a:p>
                  </a:txBody>
                  <a:tcPr marL="91433" marR="91433" marT="45704" marB="45704"/>
                </a:tc>
                <a:extLst>
                  <a:ext uri="{0D108BD9-81ED-4DB2-BD59-A6C34878D82A}">
                    <a16:rowId xmlns:a16="http://schemas.microsoft.com/office/drawing/2014/main" val="10003"/>
                  </a:ext>
                </a:extLst>
              </a:tr>
              <a:tr h="396208">
                <a:tc>
                  <a:txBody>
                    <a:bodyPr/>
                    <a:lstStyle/>
                    <a:p>
                      <a:r>
                        <a:rPr lang="en-GB" sz="2000" dirty="0">
                          <a:solidFill>
                            <a:schemeClr val="tx1"/>
                          </a:solidFill>
                        </a:rPr>
                        <a:t>Heparin</a:t>
                      </a:r>
                      <a:endParaRPr lang="ru-RU" sz="2000" dirty="0">
                        <a:solidFill>
                          <a:schemeClr val="tx1"/>
                        </a:solidFill>
                      </a:endParaRPr>
                    </a:p>
                  </a:txBody>
                  <a:tcPr marL="91433" marR="91433" marT="45704" marB="45704"/>
                </a:tc>
                <a:tc>
                  <a:txBody>
                    <a:bodyPr/>
                    <a:lstStyle/>
                    <a:p>
                      <a:r>
                        <a:rPr lang="en-GB" sz="2000" dirty="0">
                          <a:solidFill>
                            <a:schemeClr val="tx1"/>
                          </a:solidFill>
                        </a:rPr>
                        <a:t>Cytokines</a:t>
                      </a:r>
                      <a:endParaRPr lang="ru-RU" sz="2000" dirty="0">
                        <a:solidFill>
                          <a:schemeClr val="tx1"/>
                        </a:solidFill>
                      </a:endParaRPr>
                    </a:p>
                  </a:txBody>
                  <a:tcPr marL="91433" marR="91433" marT="45704" marB="45704"/>
                </a:tc>
                <a:extLst>
                  <a:ext uri="{0D108BD9-81ED-4DB2-BD59-A6C34878D82A}">
                    <a16:rowId xmlns:a16="http://schemas.microsoft.com/office/drawing/2014/main" val="10004"/>
                  </a:ext>
                </a:extLst>
              </a:tr>
            </a:tbl>
          </a:graphicData>
        </a:graphic>
      </p:graphicFrame>
      <p:sp>
        <p:nvSpPr>
          <p:cNvPr id="31768" name="Стрелка вниз 1"/>
          <p:cNvSpPr>
            <a:spLocks noChangeArrowheads="1"/>
          </p:cNvSpPr>
          <p:nvPr/>
        </p:nvSpPr>
        <p:spPr bwMode="auto">
          <a:xfrm>
            <a:off x="4900613" y="4318000"/>
            <a:ext cx="485775" cy="979488"/>
          </a:xfrm>
          <a:prstGeom prst="downArrow">
            <a:avLst>
              <a:gd name="adj1" fmla="val 50000"/>
              <a:gd name="adj2" fmla="val 49942"/>
            </a:avLst>
          </a:prstGeom>
          <a:solidFill>
            <a:schemeClr val="accent1"/>
          </a:solidFill>
          <a:ln w="19050"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p:nvPr>
        </p:nvSpPr>
        <p:spPr/>
        <p:txBody>
          <a:bodyPr/>
          <a:lstStyle/>
          <a:p>
            <a:r>
              <a:rPr lang="ru-RU" altLang="ru-RU" sz="3200" b="1" dirty="0"/>
              <a:t> </a:t>
            </a:r>
            <a:r>
              <a:rPr lang="en-US" altLang="ru-RU" sz="3200" b="1" dirty="0">
                <a:solidFill>
                  <a:srgbClr val="002060"/>
                </a:solidFill>
              </a:rPr>
              <a:t>Pathogenesis of bronchial asthma. </a:t>
            </a:r>
            <a:br>
              <a:rPr lang="en-US" altLang="ru-RU" sz="3200" b="1" dirty="0">
                <a:solidFill>
                  <a:srgbClr val="002060"/>
                </a:solidFill>
              </a:rPr>
            </a:br>
            <a:r>
              <a:rPr lang="en-US" altLang="ru-RU" sz="3200" b="1" dirty="0">
                <a:solidFill>
                  <a:srgbClr val="002060"/>
                </a:solidFill>
              </a:rPr>
              <a:t>Late phase of allergic reaction</a:t>
            </a:r>
            <a:endParaRPr lang="ru-RU" altLang="ru-RU" sz="3200" dirty="0">
              <a:solidFill>
                <a:srgbClr val="002060"/>
              </a:solidFill>
            </a:endParaRPr>
          </a:p>
        </p:txBody>
      </p:sp>
      <p:sp>
        <p:nvSpPr>
          <p:cNvPr id="32771" name="Содержимое 2"/>
          <p:cNvSpPr>
            <a:spLocks noGrp="1"/>
          </p:cNvSpPr>
          <p:nvPr>
            <p:ph idx="1"/>
          </p:nvPr>
        </p:nvSpPr>
        <p:spPr>
          <a:xfrm>
            <a:off x="514350" y="1679575"/>
            <a:ext cx="9047163" cy="4525963"/>
          </a:xfrm>
        </p:spPr>
        <p:txBody>
          <a:bodyPr/>
          <a:lstStyle/>
          <a:p>
            <a:r>
              <a:rPr lang="en-US" altLang="ru-RU" sz="2400" dirty="0"/>
              <a:t>The late phase of the allergic reaction develops after 2–6 hours, lasts 24–48 hours and is caused by an increase in the number and activation of eosinophils and T-lymphocytes.</a:t>
            </a:r>
          </a:p>
          <a:p>
            <a:r>
              <a:rPr lang="en-US" altLang="ru-RU" sz="2400" dirty="0"/>
              <a:t>This supports the activity of MCs and leads to the development of chronic inflammation and the formation of specific and nonspecific </a:t>
            </a:r>
            <a:r>
              <a:rPr lang="en-GB" altLang="ru-RU" sz="2400" dirty="0">
                <a:solidFill>
                  <a:schemeClr val="tx2"/>
                </a:solidFill>
              </a:rPr>
              <a:t>airway </a:t>
            </a:r>
            <a:r>
              <a:rPr lang="en-GB" altLang="ru-RU" sz="2400" dirty="0" err="1">
                <a:solidFill>
                  <a:schemeClr val="tx2"/>
                </a:solidFill>
              </a:rPr>
              <a:t>hyperresponsiveness</a:t>
            </a:r>
            <a:r>
              <a:rPr lang="ru-RU" altLang="ru-RU" sz="2400" dirty="0"/>
              <a:t>. </a:t>
            </a:r>
          </a:p>
          <a:p>
            <a:endParaRPr lang="ru-RU" altLang="ru-RU" sz="2000"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p:nvPr>
        </p:nvSpPr>
        <p:spPr>
          <a:xfrm>
            <a:off x="442913" y="0"/>
            <a:ext cx="9258300" cy="1143000"/>
          </a:xfrm>
        </p:spPr>
        <p:txBody>
          <a:bodyPr/>
          <a:lstStyle/>
          <a:p>
            <a:r>
              <a:rPr lang="en-GB" altLang="ru-RU" sz="3200" b="1" dirty="0">
                <a:solidFill>
                  <a:srgbClr val="002060"/>
                </a:solidFill>
              </a:rPr>
              <a:t>Cells and mediators</a:t>
            </a:r>
            <a:endParaRPr lang="ru-RU" altLang="ru-RU" dirty="0"/>
          </a:p>
        </p:txBody>
      </p:sp>
      <p:sp>
        <p:nvSpPr>
          <p:cNvPr id="33795" name="Объект 2"/>
          <p:cNvSpPr>
            <a:spLocks noGrp="1"/>
          </p:cNvSpPr>
          <p:nvPr>
            <p:ph idx="1"/>
          </p:nvPr>
        </p:nvSpPr>
        <p:spPr>
          <a:xfrm>
            <a:off x="442913" y="711200"/>
            <a:ext cx="9258300" cy="6264275"/>
          </a:xfrm>
        </p:spPr>
        <p:txBody>
          <a:bodyPr/>
          <a:lstStyle/>
          <a:p>
            <a:r>
              <a:rPr lang="ru-RU" altLang="ru-RU" sz="2400" b="1" dirty="0">
                <a:solidFill>
                  <a:srgbClr val="C00000"/>
                </a:solidFill>
              </a:rPr>
              <a:t>CD4+ -</a:t>
            </a:r>
            <a:r>
              <a:rPr lang="en-GB" altLang="ru-RU" sz="2400" b="1" dirty="0">
                <a:solidFill>
                  <a:srgbClr val="C00000"/>
                </a:solidFill>
              </a:rPr>
              <a:t> T lymphocytes </a:t>
            </a:r>
            <a:r>
              <a:rPr lang="en-GB" altLang="ru-RU" sz="2400" dirty="0">
                <a:solidFill>
                  <a:schemeClr val="tx2"/>
                </a:solidFill>
              </a:rPr>
              <a:t>secrete</a:t>
            </a:r>
            <a:r>
              <a:rPr lang="ru-RU" altLang="ru-RU" sz="2400" dirty="0">
                <a:solidFill>
                  <a:schemeClr val="tx2"/>
                </a:solidFill>
              </a:rPr>
              <a:t> </a:t>
            </a:r>
            <a:r>
              <a:rPr lang="ru-RU" altLang="ru-RU" sz="2400" dirty="0"/>
              <a:t>IL-4,-5, -9, -13. </a:t>
            </a:r>
          </a:p>
          <a:p>
            <a:r>
              <a:rPr lang="en-GB" altLang="ru-RU" sz="2400" b="1" dirty="0">
                <a:solidFill>
                  <a:srgbClr val="C00000"/>
                </a:solidFill>
              </a:rPr>
              <a:t>Eosinophils </a:t>
            </a:r>
            <a:r>
              <a:rPr lang="ru-RU" altLang="ru-RU" sz="2400" dirty="0"/>
              <a:t>- </a:t>
            </a:r>
            <a:r>
              <a:rPr lang="en-US" altLang="ru-RU" sz="2400" dirty="0"/>
              <a:t>inflammation in the bronchial mucosa, synthesize cytokines and growth factors</a:t>
            </a:r>
            <a:r>
              <a:rPr lang="ru-RU" altLang="ru-RU" sz="2400" dirty="0"/>
              <a:t>.</a:t>
            </a:r>
          </a:p>
          <a:p>
            <a:r>
              <a:rPr lang="en-GB" altLang="ru-RU" sz="2400" b="1" dirty="0">
                <a:solidFill>
                  <a:srgbClr val="C00000"/>
                </a:solidFill>
              </a:rPr>
              <a:t>Mast cells</a:t>
            </a:r>
            <a:r>
              <a:rPr lang="ru-RU" altLang="ru-RU" sz="2400" b="1" dirty="0">
                <a:solidFill>
                  <a:srgbClr val="C00000"/>
                </a:solidFill>
              </a:rPr>
              <a:t> </a:t>
            </a:r>
            <a:r>
              <a:rPr lang="ru-RU" altLang="ru-RU" sz="2400" dirty="0"/>
              <a:t>- </a:t>
            </a:r>
            <a:r>
              <a:rPr lang="en-GB" altLang="ru-RU" sz="2400" dirty="0"/>
              <a:t>central effector cells in asthma</a:t>
            </a:r>
            <a:r>
              <a:rPr lang="ru-RU" altLang="ru-RU" sz="2400" dirty="0"/>
              <a:t>.      </a:t>
            </a:r>
          </a:p>
          <a:p>
            <a:r>
              <a:rPr lang="en-GB" altLang="ru-RU" sz="2400" b="1" dirty="0">
                <a:solidFill>
                  <a:srgbClr val="C00000"/>
                </a:solidFill>
              </a:rPr>
              <a:t>Basophils</a:t>
            </a:r>
            <a:r>
              <a:rPr lang="ru-RU" altLang="ru-RU" sz="2400" b="1" dirty="0"/>
              <a:t> </a:t>
            </a:r>
            <a:r>
              <a:rPr lang="ru-RU" altLang="ru-RU" sz="2400" dirty="0"/>
              <a:t>— </a:t>
            </a:r>
            <a:r>
              <a:rPr lang="en-US" altLang="ru-RU" sz="2400" dirty="0"/>
              <a:t>migration and accumulation in areas of allergic inflammation</a:t>
            </a:r>
            <a:r>
              <a:rPr lang="ru-RU" altLang="ru-RU" sz="2400" dirty="0"/>
              <a:t>.  </a:t>
            </a:r>
          </a:p>
          <a:p>
            <a:pPr>
              <a:spcBef>
                <a:spcPct val="0"/>
              </a:spcBef>
            </a:pPr>
            <a:r>
              <a:rPr lang="en-GB" altLang="ru-RU" sz="2400" b="1" dirty="0">
                <a:solidFill>
                  <a:srgbClr val="C00000"/>
                </a:solidFill>
              </a:rPr>
              <a:t>Macrophages</a:t>
            </a:r>
            <a:r>
              <a:rPr lang="ru-RU" altLang="ru-RU" sz="2400" b="1" dirty="0"/>
              <a:t> </a:t>
            </a:r>
            <a:r>
              <a:rPr lang="en-GB" altLang="ru-RU" sz="2400" dirty="0"/>
              <a:t>secrete inflammatory mediators</a:t>
            </a:r>
            <a:r>
              <a:rPr lang="ru-RU" altLang="ru-RU" sz="2400" dirty="0"/>
              <a:t>   </a:t>
            </a:r>
          </a:p>
          <a:p>
            <a:pPr>
              <a:spcBef>
                <a:spcPct val="0"/>
              </a:spcBef>
            </a:pPr>
            <a:r>
              <a:rPr lang="en-US" altLang="ru-RU" sz="2400" b="1" dirty="0">
                <a:solidFill>
                  <a:srgbClr val="C00000"/>
                </a:solidFill>
              </a:rPr>
              <a:t>Products of arachidonic acid metabolism</a:t>
            </a:r>
            <a:r>
              <a:rPr lang="ru-RU" altLang="ru-RU" sz="2400" dirty="0">
                <a:solidFill>
                  <a:srgbClr val="C00000"/>
                </a:solidFill>
              </a:rPr>
              <a:t> </a:t>
            </a:r>
            <a:r>
              <a:rPr lang="en-US" altLang="ru-RU" sz="2400" dirty="0"/>
              <a:t>(</a:t>
            </a:r>
            <a:r>
              <a:rPr lang="en-US" altLang="ru-RU" sz="2400" dirty="0" err="1"/>
              <a:t>cysteinyl</a:t>
            </a:r>
            <a:r>
              <a:rPr lang="en-US" altLang="ru-RU" sz="2400" dirty="0"/>
              <a:t> leukotrienes and prostaglandins) have pro-inflammatory and bronchoconstrictor properties</a:t>
            </a:r>
            <a:r>
              <a:rPr lang="ru-RU" altLang="ru-RU" sz="2400" dirty="0"/>
              <a:t>.</a:t>
            </a:r>
            <a:r>
              <a:rPr lang="ru-RU" altLang="ru-RU" sz="2400" b="1" dirty="0"/>
              <a:t>   </a:t>
            </a:r>
          </a:p>
          <a:p>
            <a:pPr>
              <a:spcBef>
                <a:spcPct val="0"/>
              </a:spcBef>
            </a:pPr>
            <a:r>
              <a:rPr lang="en-GB" altLang="ru-RU" sz="2400" b="1" dirty="0">
                <a:solidFill>
                  <a:srgbClr val="C00000"/>
                </a:solidFill>
              </a:rPr>
              <a:t>Neutrophils</a:t>
            </a:r>
            <a:r>
              <a:rPr lang="ru-RU" altLang="ru-RU" sz="2400" b="1" dirty="0"/>
              <a:t> </a:t>
            </a:r>
            <a:r>
              <a:rPr lang="ru-RU" altLang="ru-RU" sz="2400" dirty="0"/>
              <a:t> - </a:t>
            </a:r>
            <a:r>
              <a:rPr lang="en-US" altLang="ru-RU" sz="2400" dirty="0"/>
              <a:t>increase oxidative stress, activate epithelial cells and promote goblet cell degranulation</a:t>
            </a:r>
            <a:r>
              <a:rPr lang="ru-RU" altLang="ru-RU" sz="2400" dirty="0"/>
              <a:t>.   </a:t>
            </a:r>
          </a:p>
          <a:p>
            <a:pPr>
              <a:spcBef>
                <a:spcPct val="0"/>
              </a:spcBef>
            </a:pPr>
            <a:endParaRPr lang="ru-RU" altLang="ru-RU" sz="2400" dirty="0">
              <a:solidFill>
                <a:srgbClr val="002060"/>
              </a:solidFill>
            </a:endParaRPr>
          </a:p>
          <a:p>
            <a:pPr>
              <a:spcBef>
                <a:spcPct val="0"/>
              </a:spcBef>
            </a:pPr>
            <a:endParaRPr lang="ru-RU" altLang="ru-RU" sz="2400" dirty="0">
              <a:solidFill>
                <a:srgbClr val="002060"/>
              </a:solidFill>
            </a:endParaRPr>
          </a:p>
          <a:p>
            <a:pPr>
              <a:spcBef>
                <a:spcPct val="0"/>
              </a:spcBef>
            </a:pPr>
            <a:endParaRPr lang="ru-RU" altLang="ru-RU" sz="2400" dirty="0">
              <a:solidFill>
                <a:srgbClr val="002060"/>
              </a:solidFill>
            </a:endParaRPr>
          </a:p>
          <a:p>
            <a:pPr>
              <a:spcBef>
                <a:spcPct val="0"/>
              </a:spcBef>
            </a:pPr>
            <a:endParaRPr lang="ru-RU" altLang="ru-RU" sz="2400" dirty="0">
              <a:solidFill>
                <a:srgbClr val="002060"/>
              </a:solidFill>
            </a:endParaRPr>
          </a:p>
          <a:p>
            <a:endParaRPr lang="ru-RU" altLang="ru-RU" sz="2400" dirty="0">
              <a:solidFill>
                <a:srgbClr val="002060"/>
              </a:solidFill>
            </a:endParaRPr>
          </a:p>
          <a:p>
            <a:endParaRPr lang="ru-RU" altLang="ru-RU" sz="2400"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Заголовок 1"/>
          <p:cNvSpPr>
            <a:spLocks noGrp="1"/>
          </p:cNvSpPr>
          <p:nvPr>
            <p:ph type="title"/>
          </p:nvPr>
        </p:nvSpPr>
        <p:spPr>
          <a:xfrm>
            <a:off x="514350" y="809625"/>
            <a:ext cx="9258300" cy="1143000"/>
          </a:xfrm>
        </p:spPr>
        <p:txBody>
          <a:bodyPr/>
          <a:lstStyle/>
          <a:p>
            <a:r>
              <a:rPr lang="en-US" altLang="ru-RU" sz="3200" b="1" dirty="0">
                <a:solidFill>
                  <a:srgbClr val="002060"/>
                </a:solidFill>
              </a:rPr>
              <a:t>Nerves and nerve receptors in the pathogenesis of asthma</a:t>
            </a:r>
            <a:endParaRPr lang="ru-RU" altLang="ru-RU" dirty="0">
              <a:solidFill>
                <a:srgbClr val="002060"/>
              </a:solidFill>
            </a:endParaRPr>
          </a:p>
        </p:txBody>
      </p:sp>
      <p:sp>
        <p:nvSpPr>
          <p:cNvPr id="34819" name="Содержимое 2"/>
          <p:cNvSpPr>
            <a:spLocks noGrp="1"/>
          </p:cNvSpPr>
          <p:nvPr>
            <p:ph idx="1"/>
          </p:nvPr>
        </p:nvSpPr>
        <p:spPr>
          <a:xfrm>
            <a:off x="612775" y="2033588"/>
            <a:ext cx="9159875" cy="4525962"/>
          </a:xfrm>
        </p:spPr>
        <p:txBody>
          <a:bodyPr/>
          <a:lstStyle/>
          <a:p>
            <a:r>
              <a:rPr lang="en-US" altLang="ru-RU" sz="2400" dirty="0"/>
              <a:t>The lungs are a highly innervated organ.</a:t>
            </a:r>
          </a:p>
          <a:p>
            <a:r>
              <a:rPr lang="en-US" altLang="ru-RU" sz="2400" dirty="0" err="1"/>
              <a:t>Peptidergic</a:t>
            </a:r>
            <a:r>
              <a:rPr lang="en-US" altLang="ru-RU" sz="2400" dirty="0"/>
              <a:t>, cholinergic, adrenergic and other neurogenic mediators and their receptors can modulate the tone and inflammation of the airways.</a:t>
            </a:r>
          </a:p>
          <a:p>
            <a:r>
              <a:rPr lang="en-US" altLang="ru-RU" sz="2400" dirty="0"/>
              <a:t>In BA - increased parasympathetic tone</a:t>
            </a:r>
            <a:r>
              <a:rPr lang="ru-RU" altLang="ru-RU" sz="2400" dirty="0"/>
              <a:t>.</a:t>
            </a:r>
            <a:r>
              <a:rPr lang="ru-RU" altLang="ru-RU" sz="2400" dirty="0">
                <a:solidFill>
                  <a:srgbClr val="002060"/>
                </a:solidFill>
              </a:rPr>
              <a:t>   </a:t>
            </a:r>
          </a:p>
          <a:p>
            <a:endParaRPr lang="ru-RU" altLang="ru-RU" sz="2000"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1"/>
          <p:cNvSpPr>
            <a:spLocks noGrp="1"/>
          </p:cNvSpPr>
          <p:nvPr>
            <p:ph type="title"/>
          </p:nvPr>
        </p:nvSpPr>
        <p:spPr>
          <a:xfrm>
            <a:off x="514350" y="674688"/>
            <a:ext cx="9258300" cy="1143000"/>
          </a:xfrm>
        </p:spPr>
        <p:txBody>
          <a:bodyPr/>
          <a:lstStyle/>
          <a:p>
            <a:r>
              <a:rPr lang="en-US" altLang="ru-RU" sz="3200" b="1" dirty="0">
                <a:solidFill>
                  <a:srgbClr val="002060"/>
                </a:solidFill>
              </a:rPr>
              <a:t>Non-Th2-mediated mechanism in the pathogenesis of BA</a:t>
            </a:r>
            <a:endParaRPr lang="ru-RU" altLang="ru-RU" dirty="0">
              <a:solidFill>
                <a:srgbClr val="002060"/>
              </a:solidFill>
            </a:endParaRPr>
          </a:p>
        </p:txBody>
      </p:sp>
      <p:sp>
        <p:nvSpPr>
          <p:cNvPr id="35843" name="Содержимое 2"/>
          <p:cNvSpPr>
            <a:spLocks noGrp="1"/>
          </p:cNvSpPr>
          <p:nvPr>
            <p:ph idx="1"/>
          </p:nvPr>
        </p:nvSpPr>
        <p:spPr>
          <a:xfrm>
            <a:off x="241300" y="1663700"/>
            <a:ext cx="9802813" cy="5116513"/>
          </a:xfrm>
        </p:spPr>
        <p:txBody>
          <a:bodyPr/>
          <a:lstStyle/>
          <a:p>
            <a:r>
              <a:rPr lang="ru-RU" altLang="ru-RU" sz="2400" dirty="0"/>
              <a:t> </a:t>
            </a:r>
            <a:r>
              <a:rPr lang="en-US" altLang="ru-RU" sz="2400" dirty="0"/>
              <a:t>Th2-low type of immune response and inflammation.</a:t>
            </a:r>
          </a:p>
          <a:p>
            <a:r>
              <a:rPr lang="en-US" altLang="ru-RU" sz="2400" dirty="0"/>
              <a:t>Possibly due to Th1 immune responses or IL-17-mediated inflammatory mechanism.</a:t>
            </a:r>
          </a:p>
          <a:p>
            <a:r>
              <a:rPr lang="en-US" altLang="ru-RU" sz="2400" dirty="0"/>
              <a:t>T-helper type 17 (Th17 lymphocytes) - one of the subpopulations of CD4+ T-helper cells</a:t>
            </a:r>
            <a:r>
              <a:rPr lang="ru-RU" altLang="ru-RU" sz="2400" dirty="0"/>
              <a:t>.</a:t>
            </a:r>
          </a:p>
          <a:p>
            <a:r>
              <a:rPr lang="en-US" altLang="ru-RU" sz="2400" dirty="0"/>
              <a:t>Activated Th17 lymphocytes produce pro-inflammatory interleukins - IL-17, -21, -22.</a:t>
            </a:r>
          </a:p>
          <a:p>
            <a:r>
              <a:rPr lang="en-US" altLang="ru-RU" sz="2400" dirty="0"/>
              <a:t>The effect of IL-17A in asthma is the activation of neutrophils and macrophages at the site of inflammation, increased activity of other cytokines (IFN-γ, IL-6, -8, etc.), participation in bronchial </a:t>
            </a:r>
            <a:r>
              <a:rPr lang="en-US" altLang="ru-RU" sz="2400" dirty="0" err="1"/>
              <a:t>hyperresponsiveness</a:t>
            </a:r>
            <a:r>
              <a:rPr lang="en-US" altLang="ru-RU" sz="2400" dirty="0"/>
              <a:t> and neutrophilia of the mucous membrane of the respiratory tract</a:t>
            </a:r>
            <a:r>
              <a:rPr lang="ru-RU" altLang="ru-RU" sz="2400" dirty="0"/>
              <a:t>.   </a:t>
            </a:r>
          </a:p>
          <a:p>
            <a:endParaRPr lang="ru-RU" altLang="ru-RU" sz="2000"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827088" y="277813"/>
            <a:ext cx="8620125" cy="668337"/>
          </a:xfrm>
        </p:spPr>
        <p:txBody>
          <a:bodyPr/>
          <a:lstStyle/>
          <a:p>
            <a:r>
              <a:rPr lang="en-US" altLang="ru-RU" sz="3200" b="1" dirty="0">
                <a:solidFill>
                  <a:srgbClr val="002060"/>
                </a:solidFill>
              </a:rPr>
              <a:t>Pathological changes in the airways in BA</a:t>
            </a:r>
            <a:endParaRPr lang="ru-RU" altLang="ru-RU" sz="3200" dirty="0">
              <a:solidFill>
                <a:srgbClr val="002060"/>
              </a:solidFill>
            </a:endParaRPr>
          </a:p>
        </p:txBody>
      </p:sp>
      <p:sp>
        <p:nvSpPr>
          <p:cNvPr id="944131" name="Rectangle 3"/>
          <p:cNvSpPr>
            <a:spLocks noGrp="1" noChangeArrowheads="1"/>
          </p:cNvSpPr>
          <p:nvPr>
            <p:ph type="body" idx="4294967295"/>
          </p:nvPr>
        </p:nvSpPr>
        <p:spPr>
          <a:xfrm>
            <a:off x="363538" y="1279525"/>
            <a:ext cx="9405937" cy="4073525"/>
          </a:xfrm>
          <a:solidFill>
            <a:schemeClr val="accent3"/>
          </a:solidFill>
        </p:spPr>
        <p:txBody>
          <a:bodyPr/>
          <a:lstStyle/>
          <a:p>
            <a:pPr eaLnBrk="1" hangingPunct="1">
              <a:lnSpc>
                <a:spcPct val="120000"/>
              </a:lnSpc>
              <a:buFontTx/>
              <a:buNone/>
              <a:defRPr/>
            </a:pPr>
            <a:r>
              <a:rPr lang="ru-RU" dirty="0">
                <a:effectLst>
                  <a:outerShdw blurRad="38100" dist="38100" dir="2700000" algn="tl">
                    <a:srgbClr val="C0C0C0"/>
                  </a:outerShdw>
                </a:effectLst>
              </a:rPr>
              <a:t>	</a:t>
            </a:r>
            <a:r>
              <a:rPr lang="en-US" sz="2400" dirty="0"/>
              <a:t> The physiology of asthma is based on episodic bronchial obstruction, which is characterized by limitation of expiratory air flow.</a:t>
            </a:r>
            <a:r>
              <a:rPr lang="ru-RU" sz="2400" dirty="0"/>
              <a:t> </a:t>
            </a:r>
          </a:p>
          <a:p>
            <a:pPr eaLnBrk="1" hangingPunct="1">
              <a:lnSpc>
                <a:spcPct val="120000"/>
              </a:lnSpc>
              <a:buFontTx/>
              <a:buNone/>
              <a:defRPr/>
            </a:pPr>
            <a:r>
              <a:rPr lang="ru-RU" sz="2000" dirty="0">
                <a:solidFill>
                  <a:srgbClr val="002060"/>
                </a:solidFill>
              </a:rPr>
              <a:t>	</a:t>
            </a:r>
            <a:endParaRPr lang="ru-RU" sz="2000" dirty="0">
              <a:solidFill>
                <a:srgbClr val="002060"/>
              </a:solidFill>
              <a:effectLst>
                <a:outerShdw blurRad="38100" dist="38100" dir="2700000" algn="tl">
                  <a:srgbClr val="C0C0C0"/>
                </a:outerShdw>
              </a:effectLst>
            </a:endParaRPr>
          </a:p>
          <a:p>
            <a:pPr marL="0" indent="0" eaLnBrk="1" hangingPunct="1">
              <a:buFontTx/>
              <a:buNone/>
              <a:defRPr/>
            </a:pPr>
            <a:endParaRPr lang="ru-RU" dirty="0">
              <a:effectLst>
                <a:outerShdw blurRad="38100" dist="38100" dir="2700000" algn="tl">
                  <a:srgbClr val="C0C0C0"/>
                </a:outerShdw>
              </a:effectLst>
            </a:endParaRPr>
          </a:p>
        </p:txBody>
      </p:sp>
      <p:pic>
        <p:nvPicPr>
          <p:cNvPr id="3686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5588" y="3127375"/>
            <a:ext cx="2324100"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3686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0250" y="3276600"/>
            <a:ext cx="2395538"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36870" name="Прямоугольник 1"/>
          <p:cNvSpPr>
            <a:spLocks noChangeArrowheads="1"/>
          </p:cNvSpPr>
          <p:nvPr/>
        </p:nvSpPr>
        <p:spPr bwMode="auto">
          <a:xfrm>
            <a:off x="2147888" y="2941638"/>
            <a:ext cx="2098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ru-RU" sz="1800" b="1" dirty="0"/>
              <a:t>Norm</a:t>
            </a:r>
            <a:endParaRPr lang="ru-RU" altLang="ru-RU" sz="1800" b="1" dirty="0"/>
          </a:p>
        </p:txBody>
      </p:sp>
      <p:sp>
        <p:nvSpPr>
          <p:cNvPr id="36871" name="Прямоугольник 2"/>
          <p:cNvSpPr>
            <a:spLocks noChangeArrowheads="1"/>
          </p:cNvSpPr>
          <p:nvPr/>
        </p:nvSpPr>
        <p:spPr bwMode="auto">
          <a:xfrm rot="10800000" flipV="1">
            <a:off x="5905500" y="2943225"/>
            <a:ext cx="2398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ru-RU" sz="1800" b="1" dirty="0"/>
              <a:t>Attack of BA</a:t>
            </a:r>
            <a:endParaRPr lang="ru-RU" altLang="ru-RU" sz="1800" b="1" dirty="0"/>
          </a:p>
        </p:txBody>
      </p:sp>
      <p:sp>
        <p:nvSpPr>
          <p:cNvPr id="43017" name="Прямоугольник 1"/>
          <p:cNvSpPr>
            <a:spLocks noChangeArrowheads="1"/>
          </p:cNvSpPr>
          <p:nvPr/>
        </p:nvSpPr>
        <p:spPr bwMode="auto">
          <a:xfrm>
            <a:off x="827088" y="5199063"/>
            <a:ext cx="8570912" cy="1500187"/>
          </a:xfrm>
          <a:prstGeom prst="rect">
            <a:avLst/>
          </a:prstGeom>
          <a:solidFill>
            <a:schemeClr val="bg1">
              <a:lumMod val="95000"/>
            </a:schemeClr>
          </a:solidFill>
          <a:ln w="38100" algn="ctr">
            <a:solidFill>
              <a:schemeClr val="bg1">
                <a:lumMod val="75000"/>
              </a:schemeClr>
            </a:solidFill>
            <a:round/>
            <a:headEnd/>
            <a:tailEnd/>
          </a:ln>
        </p:spPr>
        <p:txBody>
          <a:bodyPr/>
          <a:lstStyle/>
          <a:p>
            <a:pPr eaLnBrk="1" hangingPunct="1">
              <a:lnSpc>
                <a:spcPct val="120000"/>
              </a:lnSpc>
              <a:defRPr/>
            </a:pPr>
            <a:r>
              <a:rPr lang="ru-RU" altLang="ru-RU" sz="2400" dirty="0">
                <a:latin typeface="Arial" charset="0"/>
                <a:cs typeface="Arial" charset="0"/>
              </a:rPr>
              <a:t> </a:t>
            </a:r>
            <a:r>
              <a:rPr lang="en-US" altLang="ru-RU" sz="2400" dirty="0">
                <a:latin typeface="Arial" charset="0"/>
                <a:cs typeface="Arial" charset="0"/>
              </a:rPr>
              <a:t>Narrowing of the airways occurs: contraction of bronchial smooth muscles, swelling of the airways, hypersecretion of mucus, remodeling of the bronchial wall</a:t>
            </a:r>
            <a:endParaRPr lang="ru-RU" altLang="ru-RU" sz="2400" dirty="0">
              <a:latin typeface="Arial" charset="0"/>
              <a:cs typeface="Arial"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AsthmaticBronchi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9013" y="2349500"/>
            <a:ext cx="3162300"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3"/>
          <p:cNvSpPr>
            <a:spLocks noGrp="1" noChangeArrowheads="1"/>
          </p:cNvSpPr>
          <p:nvPr>
            <p:ph type="title" idx="4294967295"/>
          </p:nvPr>
        </p:nvSpPr>
        <p:spPr>
          <a:xfrm>
            <a:off x="493713" y="0"/>
            <a:ext cx="9258300" cy="1143000"/>
          </a:xfrm>
        </p:spPr>
        <p:txBody>
          <a:bodyPr/>
          <a:lstStyle/>
          <a:p>
            <a:pPr eaLnBrk="1" hangingPunct="1"/>
            <a:r>
              <a:rPr lang="en-GB" altLang="ru-RU" sz="3200" b="1" dirty="0">
                <a:solidFill>
                  <a:srgbClr val="002060"/>
                </a:solidFill>
              </a:rPr>
              <a:t>Morphological changes in BA</a:t>
            </a:r>
          </a:p>
        </p:txBody>
      </p:sp>
      <p:sp>
        <p:nvSpPr>
          <p:cNvPr id="37892" name="Rectangle 4"/>
          <p:cNvSpPr>
            <a:spLocks noChangeArrowheads="1"/>
          </p:cNvSpPr>
          <p:nvPr/>
        </p:nvSpPr>
        <p:spPr bwMode="auto">
          <a:xfrm>
            <a:off x="444500" y="1287463"/>
            <a:ext cx="9315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2400" dirty="0"/>
              <a:t>The morphological sign of BA is chronic inflammation in the airways.</a:t>
            </a:r>
            <a:endParaRPr lang="en-GB" altLang="ru-RU" sz="2400" dirty="0"/>
          </a:p>
        </p:txBody>
      </p:sp>
      <p:sp>
        <p:nvSpPr>
          <p:cNvPr id="37893" name="Text Box 5"/>
          <p:cNvSpPr txBox="1">
            <a:spLocks noChangeArrowheads="1"/>
          </p:cNvSpPr>
          <p:nvPr/>
        </p:nvSpPr>
        <p:spPr bwMode="auto">
          <a:xfrm>
            <a:off x="201613" y="2852738"/>
            <a:ext cx="2928937"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5738" indent="-1857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600" b="1" dirty="0">
                <a:solidFill>
                  <a:srgbClr val="0070C0"/>
                </a:solidFill>
              </a:rPr>
              <a:t>Bronchial obstruction and symptoms due to</a:t>
            </a:r>
            <a:r>
              <a:rPr lang="en-GB" altLang="ru-RU" sz="1600" b="1" dirty="0">
                <a:solidFill>
                  <a:srgbClr val="0070C0"/>
                </a:solidFill>
              </a:rPr>
              <a:t>:</a:t>
            </a:r>
          </a:p>
          <a:p>
            <a:pPr eaLnBrk="1" hangingPunct="1">
              <a:spcBef>
                <a:spcPct val="0"/>
              </a:spcBef>
              <a:buClr>
                <a:srgbClr val="FFFF00"/>
              </a:buClr>
              <a:buFont typeface="Wingdings" panose="05000000000000000000" pitchFamily="2" charset="2"/>
              <a:buNone/>
            </a:pPr>
            <a:r>
              <a:rPr lang="ru-RU" altLang="ru-RU" sz="1600" b="1" dirty="0"/>
              <a:t> </a:t>
            </a:r>
            <a:r>
              <a:rPr lang="en-US" altLang="ru-RU" sz="1600" b="1" dirty="0"/>
              <a:t> </a:t>
            </a:r>
            <a:r>
              <a:rPr lang="en-US" altLang="ru-RU" sz="1600" dirty="0"/>
              <a:t>Bronchospasm</a:t>
            </a:r>
          </a:p>
          <a:p>
            <a:pPr eaLnBrk="1" hangingPunct="1">
              <a:spcBef>
                <a:spcPct val="0"/>
              </a:spcBef>
              <a:buClr>
                <a:srgbClr val="FFFF00"/>
              </a:buClr>
              <a:buFont typeface="Wingdings" panose="05000000000000000000" pitchFamily="2" charset="2"/>
              <a:buNone/>
            </a:pPr>
            <a:r>
              <a:rPr lang="en-US" altLang="ru-RU" sz="1600" dirty="0"/>
              <a:t>  Mucus “plugs”</a:t>
            </a:r>
          </a:p>
          <a:p>
            <a:pPr eaLnBrk="1" hangingPunct="1">
              <a:spcBef>
                <a:spcPct val="0"/>
              </a:spcBef>
              <a:buClr>
                <a:srgbClr val="FFFF00"/>
              </a:buClr>
              <a:buFont typeface="Wingdings" panose="05000000000000000000" pitchFamily="2" charset="2"/>
              <a:buNone/>
            </a:pPr>
            <a:r>
              <a:rPr lang="en-US" altLang="ru-RU" sz="1600" dirty="0"/>
              <a:t>  Edema of the mucous membrane</a:t>
            </a:r>
            <a:endParaRPr lang="en-GB" altLang="ru-RU" sz="1600" b="1" dirty="0"/>
          </a:p>
        </p:txBody>
      </p:sp>
      <p:sp>
        <p:nvSpPr>
          <p:cNvPr id="37894" name="Line 6"/>
          <p:cNvSpPr>
            <a:spLocks noChangeShapeType="1"/>
          </p:cNvSpPr>
          <p:nvPr/>
        </p:nvSpPr>
        <p:spPr bwMode="auto">
          <a:xfrm>
            <a:off x="2470150" y="3789363"/>
            <a:ext cx="2430463" cy="1152525"/>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37895" name="Rectangle 7"/>
          <p:cNvSpPr>
            <a:spLocks noChangeArrowheads="1"/>
          </p:cNvSpPr>
          <p:nvPr/>
        </p:nvSpPr>
        <p:spPr bwMode="auto">
          <a:xfrm>
            <a:off x="255588" y="5302250"/>
            <a:ext cx="27955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600" dirty="0"/>
              <a:t>Infiltration by inflammatory cells and their activation</a:t>
            </a:r>
            <a:endParaRPr lang="en-GB" altLang="ru-RU" sz="1600" dirty="0"/>
          </a:p>
        </p:txBody>
      </p:sp>
      <p:sp>
        <p:nvSpPr>
          <p:cNvPr id="37896" name="Line 8"/>
          <p:cNvSpPr>
            <a:spLocks noChangeShapeType="1"/>
          </p:cNvSpPr>
          <p:nvPr/>
        </p:nvSpPr>
        <p:spPr bwMode="auto">
          <a:xfrm flipV="1">
            <a:off x="2552700" y="5229225"/>
            <a:ext cx="2185988" cy="792163"/>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grpSp>
        <p:nvGrpSpPr>
          <p:cNvPr id="37897" name="Group 9"/>
          <p:cNvGrpSpPr>
            <a:grpSpLocks/>
          </p:cNvGrpSpPr>
          <p:nvPr/>
        </p:nvGrpSpPr>
        <p:grpSpPr bwMode="auto">
          <a:xfrm>
            <a:off x="5629275" y="1879600"/>
            <a:ext cx="4576763" cy="4087813"/>
            <a:chOff x="3152" y="1184"/>
            <a:chExt cx="2563" cy="2575"/>
          </a:xfrm>
        </p:grpSpPr>
        <p:sp>
          <p:nvSpPr>
            <p:cNvPr id="37898" name="Rectangle 10"/>
            <p:cNvSpPr>
              <a:spLocks noChangeArrowheads="1"/>
            </p:cNvSpPr>
            <p:nvPr/>
          </p:nvSpPr>
          <p:spPr bwMode="auto">
            <a:xfrm>
              <a:off x="3878" y="2150"/>
              <a:ext cx="1837" cy="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ru-RU" sz="1600" b="1" dirty="0" err="1">
                  <a:solidFill>
                    <a:srgbClr val="0070C0"/>
                  </a:solidFill>
                </a:rPr>
                <a:t>Remodeling</a:t>
              </a:r>
              <a:r>
                <a:rPr lang="en-GB" altLang="ru-RU" sz="1600" b="1" dirty="0">
                  <a:solidFill>
                    <a:srgbClr val="0070C0"/>
                  </a:solidFill>
                </a:rPr>
                <a:t>:</a:t>
              </a:r>
            </a:p>
            <a:p>
              <a:pPr eaLnBrk="1" hangingPunct="1">
                <a:spcBef>
                  <a:spcPct val="0"/>
                </a:spcBef>
                <a:buFontTx/>
                <a:buNone/>
              </a:pPr>
              <a:r>
                <a:rPr lang="en-GB" altLang="ru-RU" sz="1600" dirty="0"/>
                <a:t>Increased vascularity</a:t>
              </a:r>
            </a:p>
            <a:p>
              <a:pPr eaLnBrk="1" hangingPunct="1">
                <a:spcBef>
                  <a:spcPct val="0"/>
                </a:spcBef>
                <a:buFontTx/>
                <a:buNone/>
              </a:pPr>
              <a:endParaRPr lang="en-GB" altLang="ru-RU" sz="1600" dirty="0"/>
            </a:p>
            <a:p>
              <a:pPr eaLnBrk="1" hangingPunct="1">
                <a:spcBef>
                  <a:spcPct val="0"/>
                </a:spcBef>
                <a:buFontTx/>
                <a:buNone/>
              </a:pPr>
              <a:r>
                <a:rPr lang="en-US" altLang="ru-RU" sz="1600" dirty="0"/>
                <a:t>Epithelial damage</a:t>
              </a:r>
            </a:p>
            <a:p>
              <a:pPr eaLnBrk="1" hangingPunct="1">
                <a:spcBef>
                  <a:spcPct val="0"/>
                </a:spcBef>
                <a:buFontTx/>
                <a:buNone/>
              </a:pPr>
              <a:endParaRPr lang="en-US" altLang="ru-RU" sz="1600" dirty="0"/>
            </a:p>
            <a:p>
              <a:pPr eaLnBrk="1" hangingPunct="1">
                <a:spcBef>
                  <a:spcPct val="0"/>
                </a:spcBef>
                <a:buFontTx/>
                <a:buNone/>
              </a:pPr>
              <a:r>
                <a:rPr lang="en-US" altLang="ru-RU" sz="1600" dirty="0"/>
                <a:t>Increased bronchial smooth muscle mass (hyperplasia)</a:t>
              </a:r>
            </a:p>
            <a:p>
              <a:pPr eaLnBrk="1" hangingPunct="1">
                <a:spcBef>
                  <a:spcPct val="0"/>
                </a:spcBef>
                <a:buFontTx/>
                <a:buNone/>
              </a:pPr>
              <a:endParaRPr lang="en-US" altLang="ru-RU" sz="1600" dirty="0"/>
            </a:p>
            <a:p>
              <a:pPr eaLnBrk="1" hangingPunct="1">
                <a:spcBef>
                  <a:spcPct val="0"/>
                </a:spcBef>
                <a:buFontTx/>
                <a:buNone/>
              </a:pPr>
              <a:r>
                <a:rPr lang="en-US" altLang="ru-RU" sz="1600" dirty="0"/>
                <a:t>Thickening of the reticular basement membrane</a:t>
              </a:r>
              <a:endParaRPr lang="en-GB" altLang="ru-RU" sz="1600" dirty="0"/>
            </a:p>
          </p:txBody>
        </p:sp>
        <p:sp>
          <p:nvSpPr>
            <p:cNvPr id="37899" name="Line 11"/>
            <p:cNvSpPr>
              <a:spLocks noChangeShapeType="1"/>
            </p:cNvSpPr>
            <p:nvPr/>
          </p:nvSpPr>
          <p:spPr bwMode="auto">
            <a:xfrm flipH="1" flipV="1">
              <a:off x="3152" y="3249"/>
              <a:ext cx="681" cy="272"/>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37900" name="Line 12"/>
            <p:cNvSpPr>
              <a:spLocks noChangeShapeType="1"/>
            </p:cNvSpPr>
            <p:nvPr/>
          </p:nvSpPr>
          <p:spPr bwMode="auto">
            <a:xfrm flipH="1">
              <a:off x="3424" y="3113"/>
              <a:ext cx="454" cy="45"/>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37901" name="Line 13"/>
            <p:cNvSpPr>
              <a:spLocks noChangeShapeType="1"/>
            </p:cNvSpPr>
            <p:nvPr/>
          </p:nvSpPr>
          <p:spPr bwMode="auto">
            <a:xfrm flipH="1">
              <a:off x="3198" y="2750"/>
              <a:ext cx="680" cy="363"/>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37902" name="Line 14"/>
            <p:cNvSpPr>
              <a:spLocks noChangeShapeType="1"/>
            </p:cNvSpPr>
            <p:nvPr/>
          </p:nvSpPr>
          <p:spPr bwMode="auto">
            <a:xfrm flipH="1">
              <a:off x="3334" y="2432"/>
              <a:ext cx="544" cy="272"/>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37903" name="Rectangle 15"/>
            <p:cNvSpPr>
              <a:spLocks noChangeArrowheads="1"/>
            </p:cNvSpPr>
            <p:nvPr/>
          </p:nvSpPr>
          <p:spPr bwMode="auto">
            <a:xfrm>
              <a:off x="3288" y="1184"/>
              <a:ext cx="14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000" b="1"/>
                <a:t> </a:t>
              </a:r>
              <a:endParaRPr lang="en-GB" altLang="ru-RU" sz="2000" b="1"/>
            </a:p>
          </p:txBody>
        </p:sp>
      </p:gr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1"/>
          <p:cNvSpPr>
            <a:spLocks noGrp="1"/>
          </p:cNvSpPr>
          <p:nvPr>
            <p:ph type="title"/>
          </p:nvPr>
        </p:nvSpPr>
        <p:spPr>
          <a:xfrm>
            <a:off x="560388" y="0"/>
            <a:ext cx="9258300" cy="1143000"/>
          </a:xfrm>
        </p:spPr>
        <p:txBody>
          <a:bodyPr/>
          <a:lstStyle/>
          <a:p>
            <a:br>
              <a:rPr lang="ru-RU" altLang="ru-RU" sz="2800" b="1">
                <a:solidFill>
                  <a:srgbClr val="002060"/>
                </a:solidFill>
              </a:rPr>
            </a:br>
            <a:endParaRPr lang="ru-RU" altLang="ru-RU" sz="2800" b="1">
              <a:solidFill>
                <a:srgbClr val="002060"/>
              </a:solidFill>
            </a:endParaRPr>
          </a:p>
        </p:txBody>
      </p:sp>
      <p:sp>
        <p:nvSpPr>
          <p:cNvPr id="40963" name="Объект 2"/>
          <p:cNvSpPr>
            <a:spLocks noGrp="1"/>
          </p:cNvSpPr>
          <p:nvPr>
            <p:ph idx="1"/>
          </p:nvPr>
        </p:nvSpPr>
        <p:spPr>
          <a:xfrm>
            <a:off x="552450" y="1949450"/>
            <a:ext cx="7259638" cy="4746625"/>
          </a:xfrm>
          <a:solidFill>
            <a:schemeClr val="accent3"/>
          </a:solidFill>
        </p:spPr>
        <p:txBody>
          <a:bodyPr/>
          <a:lstStyle/>
          <a:p>
            <a:pPr marL="0" indent="0">
              <a:buFontTx/>
              <a:buNone/>
              <a:defRPr/>
            </a:pPr>
            <a:r>
              <a:rPr lang="ru-RU" altLang="ru-RU" sz="1800" b="1" dirty="0"/>
              <a:t>    </a:t>
            </a:r>
            <a:endParaRPr lang="en-US" altLang="ru-RU" sz="1800" dirty="0"/>
          </a:p>
          <a:p>
            <a:pPr marL="0" indent="0">
              <a:buFontTx/>
              <a:buNone/>
              <a:defRPr/>
            </a:pPr>
            <a:r>
              <a:rPr lang="ru-RU" altLang="ru-RU" sz="2000" dirty="0"/>
              <a:t> </a:t>
            </a:r>
          </a:p>
          <a:p>
            <a:pPr>
              <a:defRPr/>
            </a:pPr>
            <a:endParaRPr lang="ru-RU" altLang="ru-RU" dirty="0"/>
          </a:p>
        </p:txBody>
      </p:sp>
      <p:sp>
        <p:nvSpPr>
          <p:cNvPr id="3" name="Прямоугольник 2"/>
          <p:cNvSpPr/>
          <p:nvPr/>
        </p:nvSpPr>
        <p:spPr bwMode="auto">
          <a:xfrm>
            <a:off x="658813" y="2124075"/>
            <a:ext cx="6751637" cy="3987800"/>
          </a:xfrm>
          <a:prstGeom prst="rect">
            <a:avLst/>
          </a:prstGeom>
          <a:solidFill>
            <a:schemeClr val="accent3"/>
          </a:solidFill>
          <a:ln w="19050" cap="flat" cmpd="sng" algn="ctr">
            <a:solidFill>
              <a:schemeClr val="accent3"/>
            </a:solidFill>
            <a:prstDash val="solid"/>
            <a:round/>
            <a:headEnd type="none" w="med" len="med"/>
            <a:tailEnd type="none" w="med" len="med"/>
          </a:ln>
          <a:effectLst/>
        </p:spPr>
        <p:txBody>
          <a:bodyPr/>
          <a:lstStyle/>
          <a:p>
            <a:pPr marL="285750" indent="-285750">
              <a:buFont typeface="Arial" panose="020B0604020202020204" pitchFamily="34" charset="0"/>
              <a:buChar char="•"/>
              <a:defRPr/>
            </a:pPr>
            <a:endParaRPr lang="en-US" altLang="ru-RU" sz="2000" dirty="0">
              <a:cs typeface="+mn-cs"/>
            </a:endParaRPr>
          </a:p>
          <a:p>
            <a:pPr marL="285750" indent="-285750">
              <a:buFont typeface="Arial" panose="020B0604020202020204" pitchFamily="34" charset="0"/>
              <a:buChar char="•"/>
              <a:defRPr/>
            </a:pPr>
            <a:r>
              <a:rPr lang="en-US" altLang="ru-RU" sz="2400" dirty="0">
                <a:cs typeface="+mn-cs"/>
              </a:rPr>
              <a:t>Complaints</a:t>
            </a:r>
          </a:p>
          <a:p>
            <a:pPr marL="285750" indent="-285750">
              <a:buFont typeface="Arial" panose="020B0604020202020204" pitchFamily="34" charset="0"/>
              <a:buChar char="•"/>
              <a:defRPr/>
            </a:pPr>
            <a:r>
              <a:rPr lang="en-US" altLang="ru-RU" sz="2400" dirty="0">
                <a:cs typeface="+mn-cs"/>
              </a:rPr>
              <a:t>History</a:t>
            </a:r>
          </a:p>
          <a:p>
            <a:pPr marL="285750" indent="-285750">
              <a:buFont typeface="Arial" panose="020B0604020202020204" pitchFamily="34" charset="0"/>
              <a:buChar char="•"/>
              <a:defRPr/>
            </a:pPr>
            <a:r>
              <a:rPr lang="en-US" altLang="ru-RU" sz="2400" dirty="0">
                <a:cs typeface="+mn-cs"/>
              </a:rPr>
              <a:t>Clinical and functional examination</a:t>
            </a:r>
          </a:p>
          <a:p>
            <a:pPr marL="285750" indent="-285750">
              <a:buFont typeface="Arial" panose="020B0604020202020204" pitchFamily="34" charset="0"/>
              <a:buChar char="•"/>
              <a:defRPr/>
            </a:pPr>
            <a:r>
              <a:rPr lang="en-US" altLang="ru-RU" sz="2400" dirty="0">
                <a:cs typeface="+mn-cs"/>
              </a:rPr>
              <a:t>Specific allergy examination</a:t>
            </a:r>
          </a:p>
          <a:p>
            <a:pPr marL="285750" indent="-285750">
              <a:buFont typeface="Arial" panose="020B0604020202020204" pitchFamily="34" charset="0"/>
              <a:buChar char="•"/>
              <a:defRPr/>
            </a:pPr>
            <a:r>
              <a:rPr lang="en-US" altLang="ru-RU" sz="2400" dirty="0">
                <a:cs typeface="+mn-cs"/>
              </a:rPr>
              <a:t>Exceptions for other diseases</a:t>
            </a:r>
            <a:endParaRPr lang="ru-RU" altLang="ru-RU" sz="2400" dirty="0">
              <a:cs typeface="+mn-cs"/>
            </a:endParaRPr>
          </a:p>
        </p:txBody>
      </p:sp>
      <p:pic>
        <p:nvPicPr>
          <p:cNvPr id="3994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89863" y="1071563"/>
            <a:ext cx="1824037"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3994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3525" y="2974975"/>
            <a:ext cx="1766888"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3994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4894263"/>
            <a:ext cx="1838325"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39944" name="Скругленный прямоугольник 7"/>
          <p:cNvSpPr>
            <a:spLocks noChangeArrowheads="1"/>
          </p:cNvSpPr>
          <p:nvPr/>
        </p:nvSpPr>
        <p:spPr bwMode="auto">
          <a:xfrm>
            <a:off x="585788" y="766763"/>
            <a:ext cx="6897687" cy="1209675"/>
          </a:xfrm>
          <a:prstGeom prst="roundRect">
            <a:avLst>
              <a:gd name="adj" fmla="val 16667"/>
            </a:avLst>
          </a:prstGeom>
          <a:solidFill>
            <a:schemeClr val="bg1"/>
          </a:solidFill>
          <a:ln w="38100" algn="ctr">
            <a:solidFill>
              <a:srgbClr val="00206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2800" b="1" dirty="0"/>
              <a:t>The diagnosis of BA is clinical and is established on the basis of:</a:t>
            </a:r>
            <a:endParaRPr lang="ru-RU" altLang="ru-RU" sz="2800" b="1"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головок 1"/>
          <p:cNvSpPr>
            <a:spLocks noGrp="1"/>
          </p:cNvSpPr>
          <p:nvPr>
            <p:ph type="title"/>
          </p:nvPr>
        </p:nvSpPr>
        <p:spPr>
          <a:xfrm>
            <a:off x="514350" y="611188"/>
            <a:ext cx="9258300" cy="898525"/>
          </a:xfrm>
        </p:spPr>
        <p:txBody>
          <a:bodyPr/>
          <a:lstStyle/>
          <a:p>
            <a:r>
              <a:rPr lang="en-GB" altLang="ru-RU" sz="3200" b="1" dirty="0">
                <a:solidFill>
                  <a:srgbClr val="002060"/>
                </a:solidFill>
              </a:rPr>
              <a:t>Medical history</a:t>
            </a:r>
            <a:r>
              <a:rPr lang="ru-RU" altLang="ru-RU" sz="3200" b="1" dirty="0">
                <a:solidFill>
                  <a:srgbClr val="002060"/>
                </a:solidFill>
              </a:rPr>
              <a:t> (</a:t>
            </a:r>
            <a:r>
              <a:rPr lang="ru-RU" altLang="ru-RU" sz="3200" b="1" dirty="0" err="1">
                <a:solidFill>
                  <a:srgbClr val="002060"/>
                </a:solidFill>
              </a:rPr>
              <a:t>anamnesis</a:t>
            </a:r>
            <a:r>
              <a:rPr lang="ru-RU" altLang="ru-RU" sz="3200" b="1" dirty="0">
                <a:solidFill>
                  <a:srgbClr val="002060"/>
                </a:solidFill>
              </a:rPr>
              <a:t> </a:t>
            </a:r>
            <a:r>
              <a:rPr lang="ru-RU" altLang="ru-RU" sz="3200" b="1" dirty="0" err="1">
                <a:solidFill>
                  <a:srgbClr val="002060"/>
                </a:solidFill>
              </a:rPr>
              <a:t>morbi</a:t>
            </a:r>
            <a:r>
              <a:rPr lang="ru-RU" altLang="ru-RU" sz="3200" b="1" dirty="0">
                <a:solidFill>
                  <a:srgbClr val="002060"/>
                </a:solidFill>
              </a:rPr>
              <a:t>)</a:t>
            </a:r>
            <a:br>
              <a:rPr lang="ru-RU" altLang="ru-RU" sz="3200" dirty="0">
                <a:solidFill>
                  <a:srgbClr val="002060"/>
                </a:solidFill>
              </a:rPr>
            </a:br>
            <a:endParaRPr lang="ru-RU" altLang="ru-RU" sz="3200" dirty="0">
              <a:solidFill>
                <a:srgbClr val="002060"/>
              </a:solidFill>
            </a:endParaRPr>
          </a:p>
        </p:txBody>
      </p:sp>
      <p:sp>
        <p:nvSpPr>
          <p:cNvPr id="46083" name="Содержимое 2"/>
          <p:cNvSpPr>
            <a:spLocks noGrp="1"/>
          </p:cNvSpPr>
          <p:nvPr>
            <p:ph idx="1"/>
          </p:nvPr>
        </p:nvSpPr>
        <p:spPr>
          <a:xfrm>
            <a:off x="514350" y="1509713"/>
            <a:ext cx="9258300" cy="5089525"/>
          </a:xfrm>
        </p:spPr>
        <p:txBody>
          <a:bodyPr/>
          <a:lstStyle/>
          <a:p>
            <a:pPr>
              <a:defRPr/>
            </a:pPr>
            <a:r>
              <a:rPr lang="en-US" altLang="ru-RU" sz="2400" dirty="0"/>
              <a:t>Onset of the disease (BA can occur at any age, but more often in childhood);</a:t>
            </a:r>
          </a:p>
          <a:p>
            <a:pPr>
              <a:defRPr/>
            </a:pPr>
            <a:r>
              <a:rPr lang="en-US" altLang="ru-RU" sz="2400" dirty="0"/>
              <a:t>Asthma in the family</a:t>
            </a:r>
            <a:r>
              <a:rPr lang="ru-RU" altLang="ru-RU" sz="2400" dirty="0"/>
              <a:t> ; </a:t>
            </a:r>
          </a:p>
          <a:p>
            <a:pPr>
              <a:defRPr/>
            </a:pPr>
            <a:r>
              <a:rPr lang="en-GB" altLang="ru-RU" sz="2400" dirty="0"/>
              <a:t>Presence of atopy (atopic dermatitis, seasonal allergic rhinitis, conjunctivitis);</a:t>
            </a:r>
          </a:p>
          <a:p>
            <a:pPr>
              <a:defRPr/>
            </a:pPr>
            <a:r>
              <a:rPr lang="en-GB" altLang="ru-RU" sz="2400" dirty="0"/>
              <a:t>Intolerance to acetylsalicylic acid and other NSAIDs</a:t>
            </a:r>
            <a:r>
              <a:rPr lang="ru-RU" altLang="ru-RU" sz="2400" dirty="0"/>
              <a:t>; </a:t>
            </a:r>
          </a:p>
          <a:p>
            <a:pPr>
              <a:spcBef>
                <a:spcPct val="0"/>
              </a:spcBef>
              <a:defRPr/>
            </a:pPr>
            <a:r>
              <a:rPr lang="en-US" altLang="ru-RU" sz="2400" dirty="0"/>
              <a:t>Contact with exposure to chemical toxins or allergens;</a:t>
            </a:r>
          </a:p>
          <a:p>
            <a:pPr>
              <a:spcBef>
                <a:spcPct val="0"/>
              </a:spcBef>
              <a:defRPr/>
            </a:pPr>
            <a:r>
              <a:rPr lang="en-US" altLang="ru-RU" sz="2400" dirty="0"/>
              <a:t>Connection with professional activities</a:t>
            </a:r>
            <a:r>
              <a:rPr lang="ru-RU" altLang="ru-RU" sz="2400" dirty="0"/>
              <a:t>.</a:t>
            </a:r>
          </a:p>
          <a:p>
            <a:pPr marL="0" indent="0">
              <a:spcBef>
                <a:spcPct val="0"/>
              </a:spcBef>
              <a:buFontTx/>
              <a:buNone/>
              <a:defRPr/>
            </a:pPr>
            <a:endParaRPr lang="ru-RU" altLang="ru-RU" sz="2400" dirty="0">
              <a:solidFill>
                <a:srgbClr val="002060"/>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500063" y="288925"/>
            <a:ext cx="9258300" cy="1143000"/>
          </a:xfrm>
        </p:spPr>
        <p:txBody>
          <a:bodyPr/>
          <a:lstStyle/>
          <a:p>
            <a:pPr eaLnBrk="1" hangingPunct="1"/>
            <a:r>
              <a:rPr lang="en-GB" altLang="ru-RU" sz="3200" b="1" dirty="0">
                <a:solidFill>
                  <a:srgbClr val="002060"/>
                </a:solidFill>
              </a:rPr>
              <a:t>Purpose of the lecture</a:t>
            </a:r>
            <a:endParaRPr lang="ru-RU" altLang="ru-RU" sz="3200" b="1" dirty="0">
              <a:solidFill>
                <a:srgbClr val="002060"/>
              </a:solidFill>
            </a:endParaRPr>
          </a:p>
        </p:txBody>
      </p:sp>
      <p:sp>
        <p:nvSpPr>
          <p:cNvPr id="3075" name="Rectangle 3"/>
          <p:cNvSpPr>
            <a:spLocks noGrp="1" noChangeArrowheads="1"/>
          </p:cNvSpPr>
          <p:nvPr>
            <p:ph type="body" idx="4294967295"/>
          </p:nvPr>
        </p:nvSpPr>
        <p:spPr/>
        <p:txBody>
          <a:bodyPr/>
          <a:lstStyle/>
          <a:p>
            <a:pPr eaLnBrk="1" hangingPunct="1">
              <a:defRPr/>
            </a:pPr>
            <a:endParaRPr lang="ru-RU" sz="2400" i="1" dirty="0">
              <a:effectLst>
                <a:outerShdw blurRad="38100" dist="38100" dir="2700000" algn="tl">
                  <a:srgbClr val="C0C0C0"/>
                </a:outerShdw>
              </a:effectLst>
            </a:endParaRPr>
          </a:p>
          <a:p>
            <a:pPr eaLnBrk="1" hangingPunct="1">
              <a:buFontTx/>
              <a:buNone/>
              <a:defRPr/>
            </a:pPr>
            <a:r>
              <a:rPr lang="en-US" sz="2800" dirty="0">
                <a:effectLst>
                  <a:outerShdw blurRad="38100" dist="38100" dir="2700000" algn="tl">
                    <a:srgbClr val="C0C0C0"/>
                  </a:outerShdw>
                </a:effectLst>
              </a:rPr>
              <a:t>Introduce students to the etiology, pathogenesis, clinical picture, diagnosis and treatment of bronchial asthma</a:t>
            </a:r>
            <a:endParaRPr lang="ru-RU" sz="2800"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Заголовок 1"/>
          <p:cNvSpPr>
            <a:spLocks noGrp="1"/>
          </p:cNvSpPr>
          <p:nvPr>
            <p:ph type="title"/>
          </p:nvPr>
        </p:nvSpPr>
        <p:spPr/>
        <p:txBody>
          <a:bodyPr/>
          <a:lstStyle/>
          <a:p>
            <a:r>
              <a:rPr lang="en-GB" altLang="ru-RU" sz="3200" b="1" dirty="0">
                <a:solidFill>
                  <a:srgbClr val="002060"/>
                </a:solidFill>
              </a:rPr>
              <a:t>Clinical presentation</a:t>
            </a:r>
            <a:endParaRPr lang="ru-RU" altLang="ru-RU" sz="3200" b="1" dirty="0">
              <a:solidFill>
                <a:srgbClr val="002060"/>
              </a:solidFill>
            </a:endParaRPr>
          </a:p>
        </p:txBody>
      </p:sp>
      <p:sp>
        <p:nvSpPr>
          <p:cNvPr id="41987" name="Содержимое 2"/>
          <p:cNvSpPr>
            <a:spLocks noGrp="1"/>
          </p:cNvSpPr>
          <p:nvPr>
            <p:ph idx="1"/>
          </p:nvPr>
        </p:nvSpPr>
        <p:spPr>
          <a:xfrm>
            <a:off x="501650" y="1344613"/>
            <a:ext cx="7327900" cy="4525962"/>
          </a:xfrm>
        </p:spPr>
        <p:txBody>
          <a:bodyPr/>
          <a:lstStyle/>
          <a:p>
            <a:r>
              <a:rPr lang="en-US" altLang="ru-RU" sz="2400" dirty="0"/>
              <a:t>Cough is dry or with sputum (may worsen at night, when moving, after exposure to allergens).</a:t>
            </a:r>
          </a:p>
          <a:p>
            <a:r>
              <a:rPr lang="en-US" altLang="ru-RU" sz="2400" dirty="0"/>
              <a:t>Shortness of breath and wheezing (on exhalation) after exposure to allergens, cold air, chemical and other irritants in the air, infection, exercise.</a:t>
            </a:r>
          </a:p>
          <a:p>
            <a:r>
              <a:rPr lang="en-US" altLang="ru-RU" sz="2400" dirty="0"/>
              <a:t>Chest tightness or heaviness in the chest.</a:t>
            </a:r>
          </a:p>
          <a:p>
            <a:r>
              <a:rPr lang="en-US" altLang="ru-RU" sz="2400" dirty="0"/>
              <a:t>The duration of symptoms ranges from several minutes to several days.</a:t>
            </a:r>
          </a:p>
          <a:p>
            <a:r>
              <a:rPr lang="en-US" altLang="ru-RU" sz="2400" dirty="0"/>
              <a:t>During an exacerbation, there may be attacks of expiratory suffocation</a:t>
            </a:r>
            <a:r>
              <a:rPr lang="ru-RU" altLang="ru-RU" sz="2400" dirty="0"/>
              <a:t>.</a:t>
            </a:r>
          </a:p>
          <a:p>
            <a:endParaRPr lang="ru-RU" altLang="ru-RU" sz="2400" dirty="0"/>
          </a:p>
        </p:txBody>
      </p:sp>
      <p:pic>
        <p:nvPicPr>
          <p:cNvPr id="4198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9550" y="1522413"/>
            <a:ext cx="227647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Заголовок 1"/>
          <p:cNvSpPr>
            <a:spLocks noGrp="1"/>
          </p:cNvSpPr>
          <p:nvPr>
            <p:ph type="title"/>
          </p:nvPr>
        </p:nvSpPr>
        <p:spPr>
          <a:xfrm>
            <a:off x="433388" y="409575"/>
            <a:ext cx="9258300" cy="1143000"/>
          </a:xfrm>
        </p:spPr>
        <p:txBody>
          <a:bodyPr/>
          <a:lstStyle/>
          <a:p>
            <a:r>
              <a:rPr lang="en-GB" altLang="ru-RU" sz="3200" b="1" dirty="0">
                <a:solidFill>
                  <a:srgbClr val="002060"/>
                </a:solidFill>
              </a:rPr>
              <a:t>Physical examination</a:t>
            </a:r>
            <a:endParaRPr lang="ru-RU" altLang="ru-RU" dirty="0">
              <a:solidFill>
                <a:srgbClr val="002060"/>
              </a:solidFill>
            </a:endParaRPr>
          </a:p>
        </p:txBody>
      </p:sp>
      <p:sp>
        <p:nvSpPr>
          <p:cNvPr id="43011" name="Содержимое 2"/>
          <p:cNvSpPr>
            <a:spLocks noGrp="1"/>
          </p:cNvSpPr>
          <p:nvPr>
            <p:ph idx="1"/>
          </p:nvPr>
        </p:nvSpPr>
        <p:spPr>
          <a:xfrm>
            <a:off x="306388" y="1552575"/>
            <a:ext cx="7080250" cy="4525963"/>
          </a:xfrm>
        </p:spPr>
        <p:txBody>
          <a:bodyPr/>
          <a:lstStyle/>
          <a:p>
            <a:r>
              <a:rPr lang="en-US" altLang="ru-RU" sz="2400" dirty="0"/>
              <a:t>Physical examination findings may be normal.</a:t>
            </a:r>
          </a:p>
          <a:p>
            <a:r>
              <a:rPr lang="en-US" altLang="ru-RU" sz="2400" dirty="0"/>
              <a:t>Wheezing and/or prolongation of expiration.</a:t>
            </a:r>
          </a:p>
          <a:p>
            <a:r>
              <a:rPr lang="en-US" altLang="ru-RU" sz="2400" dirty="0"/>
              <a:t>When examining the skin, there are signs of atopic dermatitis, eczema and </a:t>
            </a:r>
            <a:r>
              <a:rPr lang="en-US" altLang="ru-RU" sz="2400" dirty="0" err="1"/>
              <a:t>urticaria</a:t>
            </a:r>
            <a:r>
              <a:rPr lang="en-US" altLang="ru-RU" sz="2400" dirty="0"/>
              <a:t>.</a:t>
            </a:r>
          </a:p>
          <a:p>
            <a:r>
              <a:rPr lang="en-US" altLang="ru-RU" sz="2400" dirty="0"/>
              <a:t>Inflammation of the upper respiratory tract and/or nasal polyps, enlarged tonsils</a:t>
            </a:r>
            <a:r>
              <a:rPr lang="ru-RU" altLang="ru-RU" sz="2400" dirty="0"/>
              <a:t>.</a:t>
            </a:r>
          </a:p>
          <a:p>
            <a:endParaRPr lang="ru-RU" altLang="ru-RU" sz="2400" dirty="0"/>
          </a:p>
        </p:txBody>
      </p:sp>
      <p:pic>
        <p:nvPicPr>
          <p:cNvPr id="50180" name="Picture 6"/>
          <p:cNvPicPr>
            <a:picLocks noChangeAspect="1" noChangeArrowheads="1"/>
          </p:cNvPicPr>
          <p:nvPr/>
        </p:nvPicPr>
        <p:blipFill>
          <a:blip r:embed="rId2" cstate="print"/>
          <a:srcRect/>
          <a:stretch>
            <a:fillRect/>
          </a:stretch>
        </p:blipFill>
        <p:spPr bwMode="auto">
          <a:xfrm>
            <a:off x="7386638" y="1619250"/>
            <a:ext cx="2411412" cy="2058988"/>
          </a:xfrm>
          <a:prstGeom prst="rect">
            <a:avLst/>
          </a:prstGeom>
          <a:ln>
            <a:headEnd/>
            <a:tailEnd/>
          </a:ln>
        </p:spPr>
        <p:style>
          <a:lnRef idx="2">
            <a:schemeClr val="accent2"/>
          </a:lnRef>
          <a:fillRef idx="1">
            <a:schemeClr val="lt1"/>
          </a:fillRef>
          <a:effectRef idx="0">
            <a:schemeClr val="accent2"/>
          </a:effectRef>
          <a:fontRef idx="minor">
            <a:schemeClr val="dk1"/>
          </a:fontRef>
        </p:style>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Заголовок 1"/>
          <p:cNvSpPr>
            <a:spLocks noGrp="1"/>
          </p:cNvSpPr>
          <p:nvPr>
            <p:ph type="title"/>
          </p:nvPr>
        </p:nvSpPr>
        <p:spPr>
          <a:xfrm>
            <a:off x="339725" y="233363"/>
            <a:ext cx="9258300" cy="1143000"/>
          </a:xfrm>
        </p:spPr>
        <p:txBody>
          <a:bodyPr/>
          <a:lstStyle/>
          <a:p>
            <a:r>
              <a:rPr lang="ru-RU" altLang="ru-RU" sz="3200" b="1" dirty="0">
                <a:solidFill>
                  <a:srgbClr val="002060"/>
                </a:solidFill>
              </a:rPr>
              <a:t> </a:t>
            </a:r>
            <a:r>
              <a:rPr lang="en-US" altLang="ru-RU" sz="3200" b="1" dirty="0">
                <a:solidFill>
                  <a:srgbClr val="002060"/>
                </a:solidFill>
              </a:rPr>
              <a:t>Spirometry (study of unprovoked flows and volumes)</a:t>
            </a:r>
            <a:endParaRPr lang="ru-RU" altLang="ru-RU" sz="2800" dirty="0">
              <a:solidFill>
                <a:srgbClr val="002060"/>
              </a:solidFill>
            </a:endParaRPr>
          </a:p>
        </p:txBody>
      </p:sp>
      <p:sp>
        <p:nvSpPr>
          <p:cNvPr id="3" name="Объект 2"/>
          <p:cNvSpPr>
            <a:spLocks noGrp="1"/>
          </p:cNvSpPr>
          <p:nvPr>
            <p:ph idx="1"/>
          </p:nvPr>
        </p:nvSpPr>
        <p:spPr>
          <a:xfrm>
            <a:off x="596900" y="1831975"/>
            <a:ext cx="7704138" cy="4584700"/>
          </a:xfrm>
        </p:spPr>
        <p:txBody>
          <a:bodyPr/>
          <a:lstStyle/>
          <a:p>
            <a:pPr eaLnBrk="1" hangingPunct="1">
              <a:spcBef>
                <a:spcPct val="0"/>
              </a:spcBef>
              <a:buFontTx/>
              <a:buNone/>
              <a:defRPr/>
            </a:pPr>
            <a:r>
              <a:rPr lang="en-US" sz="2400" dirty="0"/>
              <a:t>Spirometry is performed to identify and assess the severity of airway obstruction</a:t>
            </a:r>
            <a:r>
              <a:rPr lang="ru-RU" sz="2400" dirty="0"/>
              <a:t>. </a:t>
            </a:r>
          </a:p>
          <a:p>
            <a:pPr eaLnBrk="1" hangingPunct="1">
              <a:spcBef>
                <a:spcPct val="0"/>
              </a:spcBef>
              <a:buFontTx/>
              <a:buNone/>
              <a:defRPr/>
            </a:pPr>
            <a:r>
              <a:rPr lang="en-GB" sz="2400" dirty="0"/>
              <a:t>Indicator of bronchial obstruction</a:t>
            </a:r>
            <a:r>
              <a:rPr lang="ru-RU" sz="2400" dirty="0"/>
              <a:t> - ОФВ1; </a:t>
            </a:r>
          </a:p>
          <a:p>
            <a:pPr eaLnBrk="1" hangingPunct="1">
              <a:spcBef>
                <a:spcPct val="0"/>
              </a:spcBef>
              <a:buFontTx/>
              <a:buNone/>
              <a:defRPr/>
            </a:pPr>
            <a:r>
              <a:rPr lang="en-GB" altLang="ru-RU" sz="2400" dirty="0"/>
              <a:t>With BA </a:t>
            </a:r>
            <a:r>
              <a:rPr lang="ru-RU" altLang="ru-RU" sz="2400" dirty="0"/>
              <a:t>: </a:t>
            </a:r>
          </a:p>
          <a:p>
            <a:pPr marL="0" indent="0" eaLnBrk="1" fontAlgn="auto" hangingPunct="1">
              <a:spcAft>
                <a:spcPts val="0"/>
              </a:spcAft>
              <a:buFontTx/>
              <a:buNone/>
              <a:defRPr/>
            </a:pPr>
            <a:r>
              <a:rPr lang="en-US" sz="2400" dirty="0">
                <a:cs typeface="Arial" pitchFamily="34" charset="0"/>
              </a:rPr>
              <a:t>FEV1 &lt;</a:t>
            </a:r>
            <a:r>
              <a:rPr lang="ru-RU" sz="2400" dirty="0">
                <a:cs typeface="Arial" pitchFamily="34" charset="0"/>
              </a:rPr>
              <a:t>80%;</a:t>
            </a:r>
          </a:p>
          <a:p>
            <a:pPr marL="0" indent="0" eaLnBrk="1" fontAlgn="auto" hangingPunct="1">
              <a:spcAft>
                <a:spcPts val="0"/>
              </a:spcAft>
              <a:buFontTx/>
              <a:buNone/>
              <a:defRPr/>
            </a:pPr>
            <a:r>
              <a:rPr lang="en-GB" sz="2400" dirty="0">
                <a:cs typeface="Arial" pitchFamily="34" charset="0"/>
              </a:rPr>
              <a:t>FEV1/FVC ratio is reduced</a:t>
            </a:r>
            <a:r>
              <a:rPr lang="ru-RU" sz="2400" dirty="0">
                <a:cs typeface="Arial" pitchFamily="34" charset="0"/>
              </a:rPr>
              <a:t>;</a:t>
            </a:r>
          </a:p>
          <a:p>
            <a:pPr marL="0" indent="0" eaLnBrk="1" fontAlgn="auto" hangingPunct="1">
              <a:spcAft>
                <a:spcPts val="0"/>
              </a:spcAft>
              <a:buFontTx/>
              <a:buNone/>
              <a:defRPr/>
            </a:pPr>
            <a:r>
              <a:rPr lang="en-US" sz="2400" dirty="0">
                <a:cs typeface="Arial" pitchFamily="34" charset="0"/>
              </a:rPr>
              <a:t>FVC is normal or moderately reduced</a:t>
            </a:r>
            <a:r>
              <a:rPr lang="ru-RU" sz="2400" dirty="0">
                <a:cs typeface="Arial" pitchFamily="34" charset="0"/>
              </a:rPr>
              <a:t>. </a:t>
            </a:r>
          </a:p>
          <a:p>
            <a:pPr marL="0" indent="0">
              <a:buFontTx/>
              <a:buNone/>
              <a:defRPr/>
            </a:pPr>
            <a:endParaRPr lang="ru-RU" sz="2800" dirty="0"/>
          </a:p>
        </p:txBody>
      </p:sp>
      <p:pic>
        <p:nvPicPr>
          <p:cNvPr id="4403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2838" y="2065338"/>
            <a:ext cx="2657475" cy="2058987"/>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51205" name="Picture 9" descr="https://crm.spulmo.ru/upload/srv_02.jpg"/>
          <p:cNvPicPr>
            <a:picLocks noChangeAspect="1" noChangeArrowheads="1"/>
          </p:cNvPicPr>
          <p:nvPr/>
        </p:nvPicPr>
        <p:blipFill>
          <a:blip r:embed="rId3" cstate="print"/>
          <a:srcRect/>
          <a:stretch>
            <a:fillRect/>
          </a:stretch>
        </p:blipFill>
        <p:spPr bwMode="auto">
          <a:xfrm>
            <a:off x="7462838" y="4427538"/>
            <a:ext cx="2657475" cy="1685925"/>
          </a:xfrm>
          <a:prstGeom prst="rect">
            <a:avLst/>
          </a:prstGeom>
          <a:noFill/>
          <a:ln w="9525">
            <a:solidFill>
              <a:schemeClr val="accent5">
                <a:lumMod val="25000"/>
              </a:schemeClr>
            </a:solidFill>
            <a:miter lim="800000"/>
            <a:headEnd/>
            <a:tailEnd/>
          </a:ln>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719138" y="276225"/>
            <a:ext cx="9102725" cy="887413"/>
          </a:xfrm>
        </p:spPr>
        <p:txBody>
          <a:bodyPr/>
          <a:lstStyle/>
          <a:p>
            <a:pPr eaLnBrk="1" hangingPunct="1"/>
            <a:r>
              <a:rPr lang="en-GB" altLang="ru-RU" sz="3200" b="1" dirty="0">
                <a:solidFill>
                  <a:srgbClr val="002060"/>
                </a:solidFill>
                <a:cs typeface="Arial" panose="020B0604020202020204" pitchFamily="34" charset="0"/>
              </a:rPr>
              <a:t>Bronchodilation test</a:t>
            </a:r>
            <a:r>
              <a:rPr lang="ru-RU" altLang="ru-RU" sz="3200" b="1" dirty="0">
                <a:solidFill>
                  <a:srgbClr val="002060"/>
                </a:solidFill>
                <a:cs typeface="Arial" panose="020B0604020202020204" pitchFamily="34" charset="0"/>
              </a:rPr>
              <a:t> </a:t>
            </a:r>
          </a:p>
        </p:txBody>
      </p:sp>
      <p:sp>
        <p:nvSpPr>
          <p:cNvPr id="967683" name="Rectangle 3"/>
          <p:cNvSpPr>
            <a:spLocks noGrp="1" noChangeArrowheads="1"/>
          </p:cNvSpPr>
          <p:nvPr>
            <p:ph type="body" idx="4294967295"/>
          </p:nvPr>
        </p:nvSpPr>
        <p:spPr>
          <a:xfrm>
            <a:off x="627063" y="1255713"/>
            <a:ext cx="9194800" cy="4940300"/>
          </a:xfrm>
        </p:spPr>
        <p:txBody>
          <a:bodyPr rtlCol="0">
            <a:normAutofit fontScale="25000" lnSpcReduction="20000"/>
          </a:bodyPr>
          <a:lstStyle/>
          <a:p>
            <a:pPr marL="0" indent="0" eaLnBrk="1" fontAlgn="auto" hangingPunct="1">
              <a:spcBef>
                <a:spcPts val="0"/>
              </a:spcBef>
              <a:spcAft>
                <a:spcPts val="0"/>
              </a:spcAft>
              <a:buFontTx/>
              <a:buNone/>
              <a:defRPr/>
            </a:pPr>
            <a:r>
              <a:rPr lang="ru-RU" sz="9600" dirty="0">
                <a:solidFill>
                  <a:srgbClr val="002060"/>
                </a:solidFill>
              </a:rPr>
              <a:t> </a:t>
            </a:r>
            <a:r>
              <a:rPr lang="en-US" sz="9600" dirty="0"/>
              <a:t>A bronchodilator test is performed to determine the degree of reversibility of obstruction under the influence of bronchodilators</a:t>
            </a:r>
            <a:r>
              <a:rPr lang="ru-RU" sz="9600" dirty="0"/>
              <a:t>.</a:t>
            </a:r>
          </a:p>
          <a:p>
            <a:pPr marL="0" indent="0" eaLnBrk="1" fontAlgn="auto" hangingPunct="1">
              <a:spcAft>
                <a:spcPts val="0"/>
              </a:spcAft>
              <a:buFontTx/>
              <a:buNone/>
              <a:defRPr/>
            </a:pPr>
            <a:endParaRPr lang="ru-RU" sz="9600" dirty="0">
              <a:cs typeface="Arial" pitchFamily="34" charset="0"/>
            </a:endParaRPr>
          </a:p>
          <a:p>
            <a:pPr marL="0" indent="0" eaLnBrk="1" fontAlgn="auto" hangingPunct="1">
              <a:spcAft>
                <a:spcPts val="0"/>
              </a:spcAft>
              <a:buFontTx/>
              <a:buNone/>
              <a:defRPr/>
            </a:pPr>
            <a:r>
              <a:rPr lang="ru-RU" sz="9600" dirty="0">
                <a:cs typeface="Arial" pitchFamily="34" charset="0"/>
              </a:rPr>
              <a:t> </a:t>
            </a:r>
            <a:r>
              <a:rPr lang="en-US" sz="9600" dirty="0">
                <a:cs typeface="Arial" pitchFamily="34" charset="0"/>
              </a:rPr>
              <a:t>Bronchodilation test</a:t>
            </a:r>
            <a:r>
              <a:rPr lang="ru-RU" sz="9600" dirty="0">
                <a:cs typeface="Arial" pitchFamily="34" charset="0"/>
              </a:rPr>
              <a:t>:</a:t>
            </a:r>
          </a:p>
          <a:p>
            <a:pPr eaLnBrk="1" fontAlgn="auto" hangingPunct="1">
              <a:spcAft>
                <a:spcPts val="0"/>
              </a:spcAft>
              <a:defRPr/>
            </a:pPr>
            <a:endParaRPr lang="ru-RU" sz="9600" b="1" dirty="0">
              <a:cs typeface="Arial" pitchFamily="34" charset="0"/>
            </a:endParaRPr>
          </a:p>
          <a:p>
            <a:pPr eaLnBrk="1" fontAlgn="auto" hangingPunct="1">
              <a:spcAft>
                <a:spcPts val="0"/>
              </a:spcAft>
              <a:buClr>
                <a:schemeClr val="tx1"/>
              </a:buClr>
              <a:buFont typeface="Arial" pitchFamily="34" charset="0"/>
              <a:buNone/>
              <a:defRPr/>
            </a:pPr>
            <a:r>
              <a:rPr lang="en-US" sz="9600" dirty="0">
                <a:cs typeface="Arial" pitchFamily="34" charset="0"/>
              </a:rPr>
              <a:t>                 FEV</a:t>
            </a:r>
            <a:r>
              <a:rPr lang="ru-RU" sz="9600" dirty="0">
                <a:cs typeface="Arial" pitchFamily="34" charset="0"/>
              </a:rPr>
              <a:t>1 </a:t>
            </a:r>
            <a:r>
              <a:rPr lang="en-GB" sz="9600" dirty="0">
                <a:cs typeface="Arial" pitchFamily="34" charset="0"/>
              </a:rPr>
              <a:t>after inhalation</a:t>
            </a:r>
            <a:r>
              <a:rPr lang="ru-RU" sz="9600" dirty="0">
                <a:cs typeface="Arial" pitchFamily="34" charset="0"/>
              </a:rPr>
              <a:t> – </a:t>
            </a:r>
            <a:r>
              <a:rPr lang="en-US" sz="9600" dirty="0">
                <a:cs typeface="Arial" pitchFamily="34" charset="0"/>
              </a:rPr>
              <a:t>FEV</a:t>
            </a:r>
            <a:r>
              <a:rPr lang="ru-RU" sz="9600" dirty="0">
                <a:cs typeface="Arial" pitchFamily="34" charset="0"/>
              </a:rPr>
              <a:t>1 </a:t>
            </a:r>
            <a:r>
              <a:rPr lang="en-GB" sz="9600" dirty="0">
                <a:cs typeface="Arial" pitchFamily="34" charset="0"/>
              </a:rPr>
              <a:t>initial</a:t>
            </a:r>
            <a:r>
              <a:rPr lang="ru-RU" sz="9600" dirty="0">
                <a:cs typeface="Arial" pitchFamily="34" charset="0"/>
              </a:rPr>
              <a:t>.</a:t>
            </a:r>
          </a:p>
          <a:p>
            <a:pPr eaLnBrk="1" fontAlgn="auto" hangingPunct="1">
              <a:spcAft>
                <a:spcPts val="0"/>
              </a:spcAft>
              <a:buClr>
                <a:schemeClr val="tx1"/>
              </a:buClr>
              <a:buFont typeface="Arial" pitchFamily="34" charset="0"/>
              <a:buNone/>
              <a:defRPr/>
            </a:pPr>
            <a:r>
              <a:rPr lang="en-US" sz="9600" dirty="0">
                <a:cs typeface="Arial" pitchFamily="34" charset="0"/>
              </a:rPr>
              <a:t>ΔFEV</a:t>
            </a:r>
            <a:r>
              <a:rPr lang="ru-RU" sz="9600" dirty="0">
                <a:cs typeface="Arial" pitchFamily="34" charset="0"/>
              </a:rPr>
              <a:t>1 =  ------------------------------------------------  Х  100% </a:t>
            </a:r>
          </a:p>
          <a:p>
            <a:pPr eaLnBrk="1" fontAlgn="auto" hangingPunct="1">
              <a:spcAft>
                <a:spcPts val="0"/>
              </a:spcAft>
              <a:buClr>
                <a:schemeClr val="tx1"/>
              </a:buClr>
              <a:buFont typeface="Arial" pitchFamily="34" charset="0"/>
              <a:buNone/>
              <a:defRPr/>
            </a:pPr>
            <a:r>
              <a:rPr lang="ru-RU" sz="9600" dirty="0">
                <a:cs typeface="Arial" pitchFamily="34" charset="0"/>
              </a:rPr>
              <a:t>                                    </a:t>
            </a:r>
            <a:r>
              <a:rPr lang="en-US" sz="9600" dirty="0">
                <a:cs typeface="Arial" pitchFamily="34" charset="0"/>
              </a:rPr>
              <a:t>FEV</a:t>
            </a:r>
            <a:r>
              <a:rPr lang="ru-RU" sz="9600" dirty="0">
                <a:cs typeface="Arial" pitchFamily="34" charset="0"/>
              </a:rPr>
              <a:t>1 </a:t>
            </a:r>
            <a:r>
              <a:rPr lang="en-GB" sz="9600" dirty="0">
                <a:cs typeface="Arial" pitchFamily="34" charset="0"/>
              </a:rPr>
              <a:t>proper (initial)</a:t>
            </a:r>
            <a:r>
              <a:rPr lang="ru-RU" sz="9600" dirty="0">
                <a:cs typeface="Arial" pitchFamily="34" charset="0"/>
              </a:rPr>
              <a:t> </a:t>
            </a:r>
          </a:p>
          <a:p>
            <a:pPr eaLnBrk="1" fontAlgn="auto" hangingPunct="1">
              <a:spcAft>
                <a:spcPts val="0"/>
              </a:spcAft>
              <a:buClr>
                <a:schemeClr val="tx1"/>
              </a:buClr>
              <a:buFont typeface="Arial" pitchFamily="34" charset="0"/>
              <a:buNone/>
              <a:defRPr/>
            </a:pPr>
            <a:endParaRPr lang="ru-RU" sz="9600" b="1" dirty="0">
              <a:cs typeface="Arial" pitchFamily="34" charset="0"/>
            </a:endParaRPr>
          </a:p>
          <a:p>
            <a:pPr marL="0" indent="0">
              <a:lnSpc>
                <a:spcPct val="120000"/>
              </a:lnSpc>
              <a:buFontTx/>
              <a:buNone/>
              <a:defRPr/>
            </a:pPr>
            <a:r>
              <a:rPr lang="ru-RU" sz="9600" dirty="0"/>
              <a:t> </a:t>
            </a:r>
            <a:r>
              <a:rPr lang="en-US" sz="9600" dirty="0"/>
              <a:t>An increase in FEV1 values by more than 12% and 200 ml after bronchodilator therapy proves reversible obstruction and suggests (but does not diagnose) BA</a:t>
            </a:r>
            <a:r>
              <a:rPr lang="ru-RU" sz="9600" dirty="0"/>
              <a:t>. </a:t>
            </a:r>
          </a:p>
          <a:p>
            <a:pPr marL="0" indent="0">
              <a:lnSpc>
                <a:spcPct val="120000"/>
              </a:lnSpc>
              <a:buFontTx/>
              <a:buNone/>
              <a:defRPr/>
            </a:pPr>
            <a:endParaRPr lang="ru-RU" sz="2900" dirty="0"/>
          </a:p>
          <a:p>
            <a:pPr marL="0" indent="0" eaLnBrk="1" fontAlgn="auto" hangingPunct="1">
              <a:lnSpc>
                <a:spcPct val="120000"/>
              </a:lnSpc>
              <a:spcAft>
                <a:spcPts val="0"/>
              </a:spcAft>
              <a:buFontTx/>
              <a:buNone/>
              <a:defRPr/>
            </a:pPr>
            <a:br>
              <a:rPr lang="ru-RU" sz="2200" b="1" dirty="0">
                <a:solidFill>
                  <a:srgbClr val="CC0000"/>
                </a:solidFill>
                <a:cs typeface="Arial" pitchFamily="34" charset="0"/>
              </a:rPr>
            </a:br>
            <a:endParaRPr lang="ru-RU" sz="2200" b="1" dirty="0">
              <a:effectLst>
                <a:outerShdw blurRad="38100" dist="38100" dir="2700000" algn="tl">
                  <a:srgbClr val="C0C0C0"/>
                </a:outerShdw>
              </a:effectLst>
              <a:cs typeface="Arial" pitchFamily="34" charset="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Заголовок 1"/>
          <p:cNvSpPr>
            <a:spLocks noGrp="1"/>
          </p:cNvSpPr>
          <p:nvPr>
            <p:ph type="title"/>
          </p:nvPr>
        </p:nvSpPr>
        <p:spPr>
          <a:xfrm>
            <a:off x="596900" y="369888"/>
            <a:ext cx="9258300" cy="1143000"/>
          </a:xfrm>
        </p:spPr>
        <p:txBody>
          <a:bodyPr/>
          <a:lstStyle/>
          <a:p>
            <a:r>
              <a:rPr lang="en-US" altLang="ru-RU" sz="3200" b="1" dirty="0">
                <a:solidFill>
                  <a:srgbClr val="002060"/>
                </a:solidFill>
              </a:rPr>
              <a:t>Study of bronchial </a:t>
            </a:r>
            <a:r>
              <a:rPr lang="en-US" altLang="ru-RU" sz="3200" b="1" dirty="0" err="1">
                <a:solidFill>
                  <a:srgbClr val="002060"/>
                </a:solidFill>
              </a:rPr>
              <a:t>hyperresponsiveness</a:t>
            </a:r>
            <a:r>
              <a:rPr lang="en-US" altLang="ru-RU" sz="3200" b="1" dirty="0">
                <a:solidFill>
                  <a:srgbClr val="002060"/>
                </a:solidFill>
              </a:rPr>
              <a:t> (provocative tests)</a:t>
            </a:r>
            <a:endParaRPr lang="ru-RU" altLang="ru-RU" sz="3200" dirty="0">
              <a:solidFill>
                <a:srgbClr val="002060"/>
              </a:solidFill>
            </a:endParaRPr>
          </a:p>
        </p:txBody>
      </p:sp>
      <p:sp>
        <p:nvSpPr>
          <p:cNvPr id="46083" name="Объект 2"/>
          <p:cNvSpPr>
            <a:spLocks noGrp="1"/>
          </p:cNvSpPr>
          <p:nvPr>
            <p:ph idx="1"/>
          </p:nvPr>
        </p:nvSpPr>
        <p:spPr>
          <a:xfrm>
            <a:off x="484188" y="2046288"/>
            <a:ext cx="9258300" cy="4525962"/>
          </a:xfrm>
        </p:spPr>
        <p:txBody>
          <a:bodyPr/>
          <a:lstStyle/>
          <a:p>
            <a:r>
              <a:rPr lang="ru-RU" altLang="ru-RU" sz="2400" dirty="0">
                <a:solidFill>
                  <a:srgbClr val="002060"/>
                </a:solidFill>
              </a:rPr>
              <a:t> </a:t>
            </a:r>
            <a:r>
              <a:rPr lang="en-US" altLang="ru-RU" sz="2400" dirty="0"/>
              <a:t>To confirm the diagnosis of BA, tests are used to detect bronchial </a:t>
            </a:r>
            <a:r>
              <a:rPr lang="en-US" altLang="ru-RU" sz="2400" dirty="0" err="1"/>
              <a:t>hyperresponsiveness</a:t>
            </a:r>
            <a:r>
              <a:rPr lang="en-US" altLang="ru-RU" sz="2400" dirty="0"/>
              <a:t> (BHR) - bronchoconstriction tests.</a:t>
            </a:r>
          </a:p>
          <a:p>
            <a:r>
              <a:rPr lang="en-US" altLang="ru-RU" sz="2400" dirty="0"/>
              <a:t>Detection of BHR is based on measuring the FEV1 response to inhalation of increasing concentrations of methacholine.</a:t>
            </a:r>
          </a:p>
          <a:p>
            <a:r>
              <a:rPr lang="en-US" altLang="ru-RU" sz="2400" dirty="0"/>
              <a:t>The response is calculated as the concentration (or dose) of the challenge agent causing a 20% drop in FEV1</a:t>
            </a:r>
            <a:r>
              <a:rPr lang="ru-RU" altLang="ru-RU" sz="2400" dirty="0"/>
              <a:t>. </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Заголовок 1"/>
          <p:cNvSpPr>
            <a:spLocks noGrp="1"/>
          </p:cNvSpPr>
          <p:nvPr>
            <p:ph type="title"/>
          </p:nvPr>
        </p:nvSpPr>
        <p:spPr/>
        <p:txBody>
          <a:bodyPr/>
          <a:lstStyle/>
          <a:p>
            <a:r>
              <a:rPr lang="en-GB" altLang="ru-RU" sz="3200" b="1" dirty="0">
                <a:solidFill>
                  <a:srgbClr val="002060"/>
                </a:solidFill>
              </a:rPr>
              <a:t>Bronchoconstriction test with exercise</a:t>
            </a:r>
            <a:endParaRPr lang="ru-RU" altLang="ru-RU" sz="3200" b="1" dirty="0">
              <a:solidFill>
                <a:srgbClr val="002060"/>
              </a:solidFill>
            </a:endParaRPr>
          </a:p>
        </p:txBody>
      </p:sp>
      <p:sp>
        <p:nvSpPr>
          <p:cNvPr id="47107" name="Содержимое 2"/>
          <p:cNvSpPr>
            <a:spLocks noGrp="1"/>
          </p:cNvSpPr>
          <p:nvPr>
            <p:ph idx="1"/>
          </p:nvPr>
        </p:nvSpPr>
        <p:spPr>
          <a:xfrm>
            <a:off x="390525" y="2041525"/>
            <a:ext cx="9258300" cy="4525963"/>
          </a:xfrm>
        </p:spPr>
        <p:txBody>
          <a:bodyPr/>
          <a:lstStyle/>
          <a:p>
            <a:r>
              <a:rPr lang="en-US" altLang="ru-RU" sz="2400" dirty="0"/>
              <a:t>If exercise-induced asthma is suspected, a bronchoconstriction test with physical activity is performed to exclude bronchospasm caused by cooling and drying of the airway mucosa during physical activity.</a:t>
            </a:r>
          </a:p>
          <a:p>
            <a:r>
              <a:rPr lang="en-US" altLang="ru-RU" sz="2400" dirty="0"/>
              <a:t>A positive response to exercise (a drop in FEV1 by more than 10%) is a specific indicator of asthma.</a:t>
            </a:r>
            <a:r>
              <a:rPr lang="ru-RU" altLang="ru-RU" sz="2400" dirty="0"/>
              <a:t> </a:t>
            </a:r>
          </a:p>
          <a:p>
            <a:endParaRPr lang="ru-RU" altLang="ru-RU"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1042" name="Rectangle 2"/>
          <p:cNvSpPr>
            <a:spLocks noGrp="1" noChangeArrowheads="1"/>
          </p:cNvSpPr>
          <p:nvPr>
            <p:ph type="title" idx="4294967295"/>
          </p:nvPr>
        </p:nvSpPr>
        <p:spPr>
          <a:xfrm>
            <a:off x="261815" y="216695"/>
            <a:ext cx="9564687" cy="1027112"/>
          </a:xfrm>
        </p:spPr>
        <p:txBody>
          <a:bodyPr/>
          <a:lstStyle/>
          <a:p>
            <a:pPr eaLnBrk="1" hangingPunct="1">
              <a:defRPr/>
            </a:pPr>
            <a:r>
              <a:rPr lang="en-US" sz="3200" b="1" dirty="0">
                <a:solidFill>
                  <a:srgbClr val="002060"/>
                </a:solidFill>
              </a:rPr>
              <a:t>Peak expiratory flow (PEF) monitoring</a:t>
            </a:r>
            <a:r>
              <a:rPr lang="ru-RU" sz="3200" b="1" dirty="0">
                <a:solidFill>
                  <a:srgbClr val="7030A0"/>
                </a:solidFill>
                <a:effectLst>
                  <a:outerShdw blurRad="38100" dist="38100" dir="2700000" algn="tl">
                    <a:srgbClr val="C0C0C0"/>
                  </a:outerShdw>
                </a:effectLst>
                <a:latin typeface="Tahoma" pitchFamily="34" charset="0"/>
              </a:rPr>
              <a:t> </a:t>
            </a:r>
            <a:r>
              <a:rPr lang="ru-RU" sz="2800" b="1" dirty="0">
                <a:solidFill>
                  <a:srgbClr val="002060"/>
                </a:solidFill>
                <a:cs typeface="Arial" pitchFamily="34" charset="0"/>
              </a:rPr>
              <a:t> </a:t>
            </a:r>
            <a:endParaRPr lang="ru-RU" sz="2800" b="1" dirty="0">
              <a:solidFill>
                <a:srgbClr val="002060"/>
              </a:solidFill>
            </a:endParaRPr>
          </a:p>
        </p:txBody>
      </p:sp>
      <p:sp>
        <p:nvSpPr>
          <p:cNvPr id="48131" name="Rectangle 3"/>
          <p:cNvSpPr>
            <a:spLocks noChangeArrowheads="1"/>
          </p:cNvSpPr>
          <p:nvPr/>
        </p:nvSpPr>
        <p:spPr bwMode="auto">
          <a:xfrm>
            <a:off x="0" y="224472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i="1">
              <a:latin typeface="Calibri" panose="020F0502020204030204" pitchFamily="34" charset="0"/>
              <a:cs typeface="Times New Roman" panose="02020603050405020304" pitchFamily="18" charset="0"/>
            </a:endParaRPr>
          </a:p>
        </p:txBody>
      </p:sp>
      <p:pic>
        <p:nvPicPr>
          <p:cNvPr id="4813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l="-945" t="-822" b="3098"/>
          <a:stretch>
            <a:fillRect/>
          </a:stretch>
        </p:blipFill>
        <p:spPr bwMode="auto">
          <a:xfrm>
            <a:off x="5000625" y="4410075"/>
            <a:ext cx="882650" cy="20034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48133" name="Прямоугольник 1"/>
          <p:cNvSpPr>
            <a:spLocks noChangeArrowheads="1"/>
          </p:cNvSpPr>
          <p:nvPr/>
        </p:nvSpPr>
        <p:spPr bwMode="auto">
          <a:xfrm>
            <a:off x="357188" y="1023938"/>
            <a:ext cx="49307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2000"/>
          </a:p>
          <a:p>
            <a:pPr eaLnBrk="1" hangingPunct="1">
              <a:spcBef>
                <a:spcPct val="0"/>
              </a:spcBef>
              <a:buFontTx/>
              <a:buNone/>
            </a:pPr>
            <a:endParaRPr lang="ru-RU" altLang="ru-RU" sz="2000"/>
          </a:p>
          <a:p>
            <a:pPr eaLnBrk="1" hangingPunct="1">
              <a:spcBef>
                <a:spcPct val="0"/>
              </a:spcBef>
              <a:buFontTx/>
              <a:buNone/>
            </a:pPr>
            <a:endParaRPr lang="ru-RU" altLang="ru-RU" sz="2000"/>
          </a:p>
        </p:txBody>
      </p:sp>
      <p:pic>
        <p:nvPicPr>
          <p:cNvPr id="4813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1750" y="4010025"/>
            <a:ext cx="3614738"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4813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9450" y="998538"/>
            <a:ext cx="2500313" cy="247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48136" name="Прямоугольник 8"/>
          <p:cNvSpPr>
            <a:spLocks noChangeArrowheads="1"/>
          </p:cNvSpPr>
          <p:nvPr/>
        </p:nvSpPr>
        <p:spPr bwMode="auto">
          <a:xfrm>
            <a:off x="241300" y="1531938"/>
            <a:ext cx="570388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ru-RU" sz="2400" dirty="0"/>
              <a:t>Measure PEF over 2 weeks to confirm airflow variability.</a:t>
            </a:r>
          </a:p>
          <a:p>
            <a:pPr eaLnBrk="1" hangingPunct="1">
              <a:spcBef>
                <a:spcPct val="0"/>
              </a:spcBef>
            </a:pPr>
            <a:r>
              <a:rPr lang="en-US" altLang="ru-RU" sz="2400" dirty="0"/>
              <a:t>In patients with asthma, detection of increased mean daily PEF variability (&gt;10% in adults and &gt;13% in children) confirms the diagnosis of asthma</a:t>
            </a:r>
            <a:r>
              <a:rPr lang="ru-RU" altLang="ru-RU" sz="2400" dirty="0"/>
              <a:t>. </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504825" y="0"/>
            <a:ext cx="9677400" cy="1227138"/>
          </a:xfrm>
        </p:spPr>
        <p:txBody>
          <a:bodyPr/>
          <a:lstStyle/>
          <a:p>
            <a:pPr eaLnBrk="1" hangingPunct="1"/>
            <a:r>
              <a:rPr lang="en-GB" altLang="ru-RU" sz="3200" b="1" dirty="0">
                <a:solidFill>
                  <a:srgbClr val="002060"/>
                </a:solidFill>
                <a:cs typeface="Arial" panose="020B0604020202020204" pitchFamily="34" charset="0"/>
              </a:rPr>
              <a:t>PEF variability</a:t>
            </a:r>
            <a:endParaRPr lang="ru-RU" altLang="ru-RU" sz="3200" b="1" dirty="0">
              <a:solidFill>
                <a:srgbClr val="002060"/>
              </a:solidFill>
              <a:cs typeface="Arial" panose="020B0604020202020204" pitchFamily="34" charset="0"/>
            </a:endParaRPr>
          </a:p>
        </p:txBody>
      </p:sp>
      <p:sp>
        <p:nvSpPr>
          <p:cNvPr id="54275" name="Rectangle 3"/>
          <p:cNvSpPr>
            <a:spLocks noGrp="1" noChangeArrowheads="1"/>
          </p:cNvSpPr>
          <p:nvPr>
            <p:ph type="body" idx="4294967295"/>
          </p:nvPr>
        </p:nvSpPr>
        <p:spPr>
          <a:xfrm>
            <a:off x="212725" y="1292225"/>
            <a:ext cx="9445625" cy="4733925"/>
          </a:xfrm>
        </p:spPr>
        <p:txBody>
          <a:bodyPr/>
          <a:lstStyle/>
          <a:p>
            <a:pPr eaLnBrk="1" hangingPunct="1">
              <a:buFontTx/>
              <a:buNone/>
              <a:defRPr/>
            </a:pPr>
            <a:r>
              <a:rPr lang="en-GB" sz="2000" dirty="0"/>
              <a:t>                                   PEF </a:t>
            </a:r>
            <a:r>
              <a:rPr lang="en-US" sz="2000" dirty="0"/>
              <a:t>in the evening- </a:t>
            </a:r>
            <a:r>
              <a:rPr lang="en-GB" sz="2000" dirty="0"/>
              <a:t>PEF </a:t>
            </a:r>
            <a:r>
              <a:rPr lang="en-US" sz="2000" dirty="0"/>
              <a:t>in the morning</a:t>
            </a:r>
          </a:p>
          <a:p>
            <a:pPr eaLnBrk="1" hangingPunct="1">
              <a:buFontTx/>
              <a:buNone/>
              <a:defRPr/>
            </a:pPr>
            <a:r>
              <a:rPr lang="ru-RU" sz="2000" dirty="0">
                <a:solidFill>
                  <a:srgbClr val="002060"/>
                </a:solidFill>
              </a:rPr>
              <a:t> </a:t>
            </a:r>
            <a:r>
              <a:rPr lang="en-GB" sz="2000" dirty="0">
                <a:solidFill>
                  <a:srgbClr val="002060"/>
                </a:solidFill>
              </a:rPr>
              <a:t>Daily variation</a:t>
            </a:r>
            <a:r>
              <a:rPr lang="ru-RU" sz="2000" dirty="0"/>
              <a:t> </a:t>
            </a:r>
            <a:r>
              <a:rPr lang="en-US" sz="2000" dirty="0"/>
              <a:t> =</a:t>
            </a:r>
            <a:r>
              <a:rPr lang="ru-RU" sz="2000" dirty="0"/>
              <a:t>    </a:t>
            </a:r>
            <a:r>
              <a:rPr lang="en-US" sz="2000" dirty="0"/>
              <a:t>---------------------------------------</a:t>
            </a:r>
            <a:r>
              <a:rPr lang="ru-RU" sz="2000" dirty="0"/>
              <a:t>-------</a:t>
            </a:r>
            <a:r>
              <a:rPr lang="en-US" sz="2000" dirty="0"/>
              <a:t>-------------</a:t>
            </a:r>
            <a:r>
              <a:rPr lang="ru-RU" sz="2000" dirty="0"/>
              <a:t>-----   Х  100%</a:t>
            </a:r>
          </a:p>
          <a:p>
            <a:pPr eaLnBrk="1" hangingPunct="1">
              <a:buFontTx/>
              <a:buNone/>
              <a:defRPr/>
            </a:pPr>
            <a:r>
              <a:rPr lang="ru-RU" sz="2000" dirty="0"/>
              <a:t>                          </a:t>
            </a:r>
            <a:r>
              <a:rPr lang="en-US" sz="2000" dirty="0"/>
              <a:t>   </a:t>
            </a:r>
            <a:r>
              <a:rPr lang="ru-RU" sz="2000" dirty="0"/>
              <a:t>   (</a:t>
            </a:r>
            <a:r>
              <a:rPr lang="en-GB" sz="2000" dirty="0"/>
              <a:t>PEF </a:t>
            </a:r>
            <a:r>
              <a:rPr lang="en-US" sz="2000" dirty="0"/>
              <a:t>in the evening + </a:t>
            </a:r>
            <a:r>
              <a:rPr lang="en-GB" sz="2000" dirty="0"/>
              <a:t>PEF </a:t>
            </a:r>
            <a:r>
              <a:rPr lang="en-US" sz="2000" dirty="0"/>
              <a:t>in the morning)</a:t>
            </a:r>
            <a:r>
              <a:rPr lang="ru-RU" sz="2000" dirty="0"/>
              <a:t> х 0,5</a:t>
            </a:r>
          </a:p>
          <a:p>
            <a:pPr eaLnBrk="1" hangingPunct="1">
              <a:defRPr/>
            </a:pPr>
            <a:endParaRPr lang="ru-RU" sz="2000" dirty="0"/>
          </a:p>
          <a:p>
            <a:pPr marL="0" indent="0" eaLnBrk="1" hangingPunct="1">
              <a:buFontTx/>
              <a:buNone/>
              <a:defRPr/>
            </a:pPr>
            <a:r>
              <a:rPr lang="ru-RU" sz="2000" dirty="0"/>
              <a:t> </a:t>
            </a:r>
            <a:r>
              <a:rPr lang="en-US" sz="2000" dirty="0"/>
              <a:t>Average daily 24-hour variability of PEF</a:t>
            </a:r>
            <a:r>
              <a:rPr lang="ru-RU" sz="2000" dirty="0"/>
              <a:t> &gt; 10%</a:t>
            </a:r>
          </a:p>
          <a:p>
            <a:pPr eaLnBrk="1" hangingPunct="1">
              <a:buFontTx/>
              <a:buNone/>
              <a:defRPr/>
            </a:pPr>
            <a:r>
              <a:rPr lang="en-US" sz="2000" dirty="0"/>
              <a:t>		</a:t>
            </a:r>
            <a:r>
              <a:rPr lang="ru-RU" sz="2000" dirty="0"/>
              <a:t> </a:t>
            </a:r>
          </a:p>
        </p:txBody>
      </p:sp>
      <p:grpSp>
        <p:nvGrpSpPr>
          <p:cNvPr id="4" name="Группа 3"/>
          <p:cNvGrpSpPr/>
          <p:nvPr/>
        </p:nvGrpSpPr>
        <p:grpSpPr>
          <a:xfrm>
            <a:off x="2628900" y="3086100"/>
            <a:ext cx="5638800" cy="3771900"/>
            <a:chOff x="2628900" y="3086100"/>
            <a:chExt cx="5638800" cy="3771900"/>
          </a:xfrm>
        </p:grpSpPr>
        <p:pic>
          <p:nvPicPr>
            <p:cNvPr id="2" name="Рисунок 1"/>
            <p:cNvPicPr>
              <a:picLocks noChangeAspect="1"/>
            </p:cNvPicPr>
            <p:nvPr/>
          </p:nvPicPr>
          <p:blipFill>
            <a:blip r:embed="rId2" cstate="print"/>
            <a:stretch>
              <a:fillRect/>
            </a:stretch>
          </p:blipFill>
          <p:spPr>
            <a:xfrm>
              <a:off x="2628900" y="3086100"/>
              <a:ext cx="5638800" cy="3771900"/>
            </a:xfrm>
            <a:prstGeom prst="rect">
              <a:avLst/>
            </a:prstGeom>
          </p:spPr>
        </p:pic>
        <p:sp>
          <p:nvSpPr>
            <p:cNvPr id="3" name="TextBox 2"/>
            <p:cNvSpPr txBox="1"/>
            <p:nvPr/>
          </p:nvSpPr>
          <p:spPr>
            <a:xfrm rot="16200000">
              <a:off x="2460205" y="4936312"/>
              <a:ext cx="851009" cy="276999"/>
            </a:xfrm>
            <a:prstGeom prst="rect">
              <a:avLst/>
            </a:prstGeom>
            <a:solidFill>
              <a:srgbClr val="5BB8C7"/>
            </a:solidFill>
          </p:spPr>
          <p:txBody>
            <a:bodyPr wrap="square" rtlCol="0">
              <a:spAutoFit/>
            </a:bodyPr>
            <a:lstStyle/>
            <a:p>
              <a:r>
                <a:rPr lang="en-US" sz="1200" dirty="0"/>
                <a:t>L/min</a:t>
              </a:r>
              <a:endParaRPr lang="ru-RU" sz="1200" dirty="0"/>
            </a:p>
          </p:txBody>
        </p:sp>
      </p:gr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236538"/>
            <a:ext cx="9258300" cy="1143000"/>
          </a:xfrm>
        </p:spPr>
        <p:txBody>
          <a:bodyPr/>
          <a:lstStyle/>
          <a:p>
            <a:pPr eaLnBrk="1" hangingPunct="1">
              <a:defRPr/>
            </a:pPr>
            <a:r>
              <a:rPr lang="en-GB" sz="3200" b="1" dirty="0">
                <a:solidFill>
                  <a:srgbClr val="002060"/>
                </a:solidFill>
                <a:latin typeface="+mn-lt"/>
              </a:rPr>
              <a:t>Assessment of </a:t>
            </a:r>
            <a:r>
              <a:rPr lang="en-GB" sz="3200" b="1" dirty="0" err="1">
                <a:solidFill>
                  <a:srgbClr val="002060"/>
                </a:solidFill>
                <a:latin typeface="+mn-lt"/>
              </a:rPr>
              <a:t>allergological</a:t>
            </a:r>
            <a:r>
              <a:rPr lang="en-GB" sz="3200" b="1" dirty="0">
                <a:solidFill>
                  <a:srgbClr val="002060"/>
                </a:solidFill>
                <a:latin typeface="+mn-lt"/>
              </a:rPr>
              <a:t> status</a:t>
            </a:r>
            <a:endParaRPr lang="ru-RU" sz="3200" b="1" dirty="0">
              <a:solidFill>
                <a:srgbClr val="002060"/>
              </a:solidFill>
              <a:latin typeface="+mn-lt"/>
            </a:endParaRPr>
          </a:p>
        </p:txBody>
      </p:sp>
      <p:sp>
        <p:nvSpPr>
          <p:cNvPr id="50179" name="Rectangle 3"/>
          <p:cNvSpPr>
            <a:spLocks noGrp="1" noChangeArrowheads="1"/>
          </p:cNvSpPr>
          <p:nvPr>
            <p:ph type="body" idx="1"/>
          </p:nvPr>
        </p:nvSpPr>
        <p:spPr>
          <a:xfrm>
            <a:off x="623888" y="1430338"/>
            <a:ext cx="9258300" cy="4525962"/>
          </a:xfrm>
        </p:spPr>
        <p:txBody>
          <a:bodyPr/>
          <a:lstStyle/>
          <a:p>
            <a:pPr indent="20638" eaLnBrk="1" hangingPunct="1">
              <a:lnSpc>
                <a:spcPct val="90000"/>
              </a:lnSpc>
              <a:buFontTx/>
              <a:buNone/>
            </a:pPr>
            <a:r>
              <a:rPr lang="ru-RU" altLang="ru-RU" sz="2400" dirty="0"/>
              <a:t>1. </a:t>
            </a:r>
            <a:r>
              <a:rPr lang="en-US" altLang="ru-RU" sz="2400" dirty="0"/>
              <a:t>Skin testing is a method of identifying specific sensitization of the body by introducing an allergen through the skin, assessing the size and nature of swelling or inflammatory reaction</a:t>
            </a:r>
            <a:r>
              <a:rPr lang="ru-RU" altLang="ru-RU" sz="2400" dirty="0"/>
              <a:t>.</a:t>
            </a:r>
          </a:p>
          <a:p>
            <a:pPr indent="20638" eaLnBrk="1" hangingPunct="1">
              <a:lnSpc>
                <a:spcPct val="90000"/>
              </a:lnSpc>
              <a:buFontTx/>
              <a:buNone/>
            </a:pPr>
            <a:r>
              <a:rPr lang="en-US" altLang="ru-RU" sz="2400" dirty="0"/>
              <a:t>Scarification tests, prick tests, intradermal tests, and patch tests are used</a:t>
            </a:r>
            <a:r>
              <a:rPr lang="ru-RU" altLang="ru-RU" sz="2400" dirty="0"/>
              <a:t>.</a:t>
            </a:r>
          </a:p>
          <a:p>
            <a:pPr indent="20638" eaLnBrk="1" hangingPunct="1">
              <a:lnSpc>
                <a:spcPct val="90000"/>
              </a:lnSpc>
              <a:buFontTx/>
              <a:buNone/>
            </a:pPr>
            <a:r>
              <a:rPr lang="ru-RU" altLang="ru-RU" sz="2400" dirty="0"/>
              <a:t>2. </a:t>
            </a:r>
            <a:r>
              <a:rPr lang="en-US" altLang="ru-RU" sz="2400" dirty="0"/>
              <a:t>Study of specific </a:t>
            </a:r>
            <a:r>
              <a:rPr lang="en-US" altLang="ru-RU" sz="2400" dirty="0" err="1"/>
              <a:t>IgE</a:t>
            </a:r>
            <a:r>
              <a:rPr lang="en-US" altLang="ru-RU" sz="2400" dirty="0"/>
              <a:t> antibodies in blood serum</a:t>
            </a:r>
            <a:r>
              <a:rPr lang="ru-RU" altLang="ru-RU" sz="2400" dirty="0"/>
              <a:t>.</a:t>
            </a:r>
          </a:p>
        </p:txBody>
      </p:sp>
      <p:pic>
        <p:nvPicPr>
          <p:cNvPr id="5018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1638" y="4516438"/>
            <a:ext cx="2786062" cy="178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5018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3525" y="4570413"/>
            <a:ext cx="2901950" cy="178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Заголовок 1"/>
          <p:cNvSpPr>
            <a:spLocks noGrp="1"/>
          </p:cNvSpPr>
          <p:nvPr>
            <p:ph type="title"/>
          </p:nvPr>
        </p:nvSpPr>
        <p:spPr/>
        <p:txBody>
          <a:bodyPr/>
          <a:lstStyle/>
          <a:p>
            <a:r>
              <a:rPr lang="en-GB" altLang="ru-RU" sz="3200" b="1" dirty="0">
                <a:solidFill>
                  <a:srgbClr val="002060"/>
                </a:solidFill>
              </a:rPr>
              <a:t>Other diagnostic methods</a:t>
            </a:r>
            <a:br>
              <a:rPr lang="ru-RU" altLang="ru-RU" sz="3200" dirty="0">
                <a:solidFill>
                  <a:schemeClr val="tx1"/>
                </a:solidFill>
              </a:rPr>
            </a:br>
            <a:endParaRPr lang="ru-RU" altLang="ru-RU" sz="3200" dirty="0">
              <a:solidFill>
                <a:schemeClr val="tx1"/>
              </a:solidFill>
            </a:endParaRPr>
          </a:p>
        </p:txBody>
      </p:sp>
      <p:sp>
        <p:nvSpPr>
          <p:cNvPr id="51203" name="Объект 2"/>
          <p:cNvSpPr>
            <a:spLocks noGrp="1"/>
          </p:cNvSpPr>
          <p:nvPr>
            <p:ph idx="1"/>
          </p:nvPr>
        </p:nvSpPr>
        <p:spPr>
          <a:xfrm>
            <a:off x="419100" y="1200150"/>
            <a:ext cx="9258300" cy="1460500"/>
          </a:xfrm>
        </p:spPr>
        <p:txBody>
          <a:bodyPr/>
          <a:lstStyle/>
          <a:p>
            <a:r>
              <a:rPr lang="en-US" altLang="ru-RU" sz="2400" dirty="0"/>
              <a:t>As markers of allergic inflammation in asthma, it is recommended to study the fraction of nitric oxide in exhaled air (Fractional Exhaled Nitric Oxide Testing - FENO) and the level of eosinophils in sputum.</a:t>
            </a:r>
            <a:r>
              <a:rPr lang="ru-RU" altLang="ru-RU" sz="2400" dirty="0"/>
              <a:t> </a:t>
            </a:r>
          </a:p>
        </p:txBody>
      </p:sp>
      <p:pic>
        <p:nvPicPr>
          <p:cNvPr id="5120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563" y="3432175"/>
            <a:ext cx="1377950"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8863" y="4354513"/>
            <a:ext cx="9445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1050" y="3297238"/>
            <a:ext cx="1622425"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3821113" y="4899025"/>
            <a:ext cx="2838450" cy="369888"/>
          </a:xfrm>
          <a:prstGeom prst="rect">
            <a:avLst/>
          </a:prstGeom>
        </p:spPr>
        <p:txBody>
          <a:bodyPr>
            <a:spAutoFit/>
          </a:bodyPr>
          <a:lstStyle/>
          <a:p>
            <a:pPr eaLnBrk="1" hangingPunct="1">
              <a:defRPr/>
            </a:pPr>
            <a:r>
              <a:rPr lang="ru-RU" dirty="0">
                <a:solidFill>
                  <a:schemeClr val="accent6">
                    <a:lumMod val="50000"/>
                  </a:schemeClr>
                </a:solidFill>
              </a:rPr>
              <a:t> </a:t>
            </a:r>
          </a:p>
        </p:txBody>
      </p:sp>
      <p:sp>
        <p:nvSpPr>
          <p:cNvPr id="5" name="Прямоугольник 4"/>
          <p:cNvSpPr/>
          <p:nvPr/>
        </p:nvSpPr>
        <p:spPr>
          <a:xfrm>
            <a:off x="771525" y="5513388"/>
            <a:ext cx="2198038" cy="369332"/>
          </a:xfrm>
          <a:prstGeom prst="rect">
            <a:avLst/>
          </a:prstGeom>
        </p:spPr>
        <p:txBody>
          <a:bodyPr wrap="none">
            <a:spAutoFit/>
          </a:bodyPr>
          <a:lstStyle/>
          <a:p>
            <a:pPr eaLnBrk="1" hangingPunct="1">
              <a:defRPr/>
            </a:pPr>
            <a:r>
              <a:rPr lang="en-GB" dirty="0">
                <a:solidFill>
                  <a:schemeClr val="accent6">
                    <a:lumMod val="50000"/>
                  </a:schemeClr>
                </a:solidFill>
              </a:rPr>
              <a:t>Sputum eosinophils</a:t>
            </a:r>
            <a:endParaRPr lang="ru-RU" dirty="0">
              <a:solidFill>
                <a:schemeClr val="accent6">
                  <a:lumMod val="50000"/>
                </a:schemeClr>
              </a:solidFill>
            </a:endParaRPr>
          </a:p>
        </p:txBody>
      </p:sp>
      <p:pic>
        <p:nvPicPr>
          <p:cNvPr id="51209" name="Picture 14" descr="https://crm.spulmo.ru/upload/srv_0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3475" y="3263900"/>
            <a:ext cx="3765550"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0" name="Прямоугольник 11"/>
          <p:cNvSpPr>
            <a:spLocks noChangeArrowheads="1"/>
          </p:cNvSpPr>
          <p:nvPr/>
        </p:nvSpPr>
        <p:spPr bwMode="auto">
          <a:xfrm>
            <a:off x="4506913" y="5511800"/>
            <a:ext cx="5472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800" dirty="0">
                <a:solidFill>
                  <a:srgbClr val="002060"/>
                </a:solidFill>
              </a:rPr>
              <a:t>Fractional Exhaled Nitric Oxide Testing</a:t>
            </a:r>
            <a:endParaRPr lang="ru-RU" altLang="ru-RU" sz="1800" dirty="0">
              <a:solidFill>
                <a:srgbClr val="002060"/>
              </a:solidFil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1143000" y="266700"/>
            <a:ext cx="8486775" cy="1431925"/>
          </a:xfrm>
        </p:spPr>
        <p:txBody>
          <a:bodyPr/>
          <a:lstStyle/>
          <a:p>
            <a:pPr eaLnBrk="1" hangingPunct="1"/>
            <a:r>
              <a:rPr lang="en-GB" altLang="ru-RU" sz="3200" b="1" dirty="0">
                <a:solidFill>
                  <a:srgbClr val="002060"/>
                </a:solidFill>
              </a:rPr>
              <a:t>Lecture objectives</a:t>
            </a:r>
            <a:endParaRPr lang="ru-RU" altLang="ru-RU" sz="3200" b="1" dirty="0">
              <a:solidFill>
                <a:srgbClr val="002060"/>
              </a:solidFill>
            </a:endParaRPr>
          </a:p>
        </p:txBody>
      </p:sp>
      <p:sp>
        <p:nvSpPr>
          <p:cNvPr id="3075" name="Rectangle 3"/>
          <p:cNvSpPr>
            <a:spLocks noGrp="1" noChangeArrowheads="1"/>
          </p:cNvSpPr>
          <p:nvPr>
            <p:ph type="body" idx="4294967295"/>
          </p:nvPr>
        </p:nvSpPr>
        <p:spPr>
          <a:xfrm>
            <a:off x="914400" y="1200150"/>
            <a:ext cx="8601075" cy="5295900"/>
          </a:xfrm>
        </p:spPr>
        <p:txBody>
          <a:bodyPr/>
          <a:lstStyle/>
          <a:p>
            <a:pPr eaLnBrk="1" hangingPunct="1">
              <a:defRPr/>
            </a:pPr>
            <a:endParaRPr lang="ru-RU" sz="2400" i="1" dirty="0">
              <a:effectLst>
                <a:outerShdw blurRad="38100" dist="38100" dir="2700000" algn="tl">
                  <a:srgbClr val="C0C0C0"/>
                </a:outerShdw>
              </a:effectLst>
            </a:endParaRPr>
          </a:p>
          <a:p>
            <a:pPr marL="363538" indent="-363538" eaLnBrk="1" hangingPunct="1">
              <a:buFontTx/>
              <a:buNone/>
              <a:defRPr/>
            </a:pPr>
            <a:r>
              <a:rPr lang="ru-RU" sz="2000" dirty="0"/>
              <a:t>1</a:t>
            </a:r>
            <a:r>
              <a:rPr lang="ru-RU" sz="2400" dirty="0"/>
              <a:t>. </a:t>
            </a:r>
            <a:r>
              <a:rPr lang="en-US" sz="2400" dirty="0"/>
              <a:t>Introduce the epidemiology, definition, etiology and mechanisms of development of BA</a:t>
            </a:r>
          </a:p>
          <a:p>
            <a:pPr marL="363538" indent="-363538" eaLnBrk="1" hangingPunct="1">
              <a:buFontTx/>
              <a:buNone/>
              <a:defRPr/>
            </a:pPr>
            <a:r>
              <a:rPr lang="en-US" sz="2400" dirty="0"/>
              <a:t>2. Cover the issues of diagnosing BA</a:t>
            </a:r>
          </a:p>
          <a:p>
            <a:pPr marL="363538" indent="-363538" eaLnBrk="1" hangingPunct="1">
              <a:buFontTx/>
              <a:buNone/>
              <a:defRPr/>
            </a:pPr>
            <a:r>
              <a:rPr lang="en-US" sz="2400" dirty="0"/>
              <a:t>3. Consider the classifications and formulation of the diagnosis of BA</a:t>
            </a:r>
          </a:p>
          <a:p>
            <a:pPr marL="363538" indent="-363538" eaLnBrk="1" hangingPunct="1">
              <a:buFontTx/>
              <a:buNone/>
              <a:defRPr/>
            </a:pPr>
            <a:r>
              <a:rPr lang="en-US" sz="2400" dirty="0"/>
              <a:t>4. Study the treatment of BA during exacerbation and non-exacerbation</a:t>
            </a:r>
          </a:p>
          <a:p>
            <a:pPr marL="363538" indent="-363538" eaLnBrk="1" hangingPunct="1">
              <a:buFontTx/>
              <a:buNone/>
              <a:defRPr/>
            </a:pPr>
            <a:r>
              <a:rPr lang="en-US" sz="2400" dirty="0"/>
              <a:t>5. Cover the issues of primary, secondary and tertiary prevention of BA</a:t>
            </a:r>
            <a:r>
              <a:rPr lang="ru-RU" sz="2800" dirty="0"/>
              <a:t>.</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Заголовок 1"/>
          <p:cNvSpPr>
            <a:spLocks noGrp="1"/>
          </p:cNvSpPr>
          <p:nvPr>
            <p:ph type="title"/>
          </p:nvPr>
        </p:nvSpPr>
        <p:spPr>
          <a:xfrm>
            <a:off x="369888" y="282575"/>
            <a:ext cx="9258300" cy="1143000"/>
          </a:xfrm>
        </p:spPr>
        <p:txBody>
          <a:bodyPr/>
          <a:lstStyle/>
          <a:p>
            <a:r>
              <a:rPr lang="en-GB" altLang="ru-RU" sz="3200" b="1" dirty="0">
                <a:solidFill>
                  <a:srgbClr val="002060"/>
                </a:solidFill>
              </a:rPr>
              <a:t>Diagnosis of bronchial asthma</a:t>
            </a:r>
            <a:endParaRPr lang="ru-RU" altLang="ru-RU" sz="3200" dirty="0">
              <a:solidFill>
                <a:srgbClr val="002060"/>
              </a:solidFill>
            </a:endParaRPr>
          </a:p>
        </p:txBody>
      </p:sp>
      <p:sp>
        <p:nvSpPr>
          <p:cNvPr id="52227" name="Объект 2"/>
          <p:cNvSpPr>
            <a:spLocks noGrp="1"/>
          </p:cNvSpPr>
          <p:nvPr>
            <p:ph idx="1"/>
          </p:nvPr>
        </p:nvSpPr>
        <p:spPr>
          <a:xfrm>
            <a:off x="590550" y="1319213"/>
            <a:ext cx="8963025" cy="4764087"/>
          </a:xfrm>
        </p:spPr>
        <p:txBody>
          <a:bodyPr/>
          <a:lstStyle/>
          <a:p>
            <a:r>
              <a:rPr lang="en-US" altLang="ru-RU" sz="2400" dirty="0">
                <a:solidFill>
                  <a:srgbClr val="002060"/>
                </a:solidFill>
              </a:rPr>
              <a:t>6 - 8 week course of inhaled </a:t>
            </a:r>
            <a:r>
              <a:rPr lang="en-US" altLang="ru-RU" sz="2400" dirty="0" err="1">
                <a:solidFill>
                  <a:srgbClr val="002060"/>
                </a:solidFill>
              </a:rPr>
              <a:t>glucocorticosteroids</a:t>
            </a:r>
            <a:r>
              <a:rPr lang="en-US" altLang="ru-RU" sz="2400" dirty="0">
                <a:solidFill>
                  <a:srgbClr val="002060"/>
                </a:solidFill>
              </a:rPr>
              <a:t> at a dose equivalent to 200 mcg beclomethasone twice a day</a:t>
            </a:r>
          </a:p>
          <a:p>
            <a:r>
              <a:rPr lang="en-US" altLang="ru-RU" sz="2400" dirty="0">
                <a:solidFill>
                  <a:srgbClr val="002060"/>
                </a:solidFill>
              </a:rPr>
              <a:t>  or oral prednisolone at a dose of 30 mg per day for 2 weeks.</a:t>
            </a:r>
          </a:p>
          <a:p>
            <a:r>
              <a:rPr lang="en-US" altLang="ru-RU" sz="2400" dirty="0">
                <a:solidFill>
                  <a:srgbClr val="002060"/>
                </a:solidFill>
              </a:rPr>
              <a:t>An increase in FEV1 &gt; 200 ml or 12% in response to a beta2-agonist test or a therapeutic course of corticosteroid can confirm the diagnosis of BA.</a:t>
            </a:r>
            <a:r>
              <a:rPr lang="ru-RU" altLang="ru-RU" sz="2800" dirty="0"/>
              <a:t>  </a:t>
            </a:r>
          </a:p>
          <a:p>
            <a:endParaRPr lang="ru-RU" altLang="ru-RU" dirty="0">
              <a:solidFill>
                <a:srgbClr val="002060"/>
              </a:solidFill>
            </a:endParaRPr>
          </a:p>
        </p:txBody>
      </p:sp>
      <p:pic>
        <p:nvPicPr>
          <p:cNvPr id="5222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7075" y="4327525"/>
            <a:ext cx="2778125"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89" name="Rectangle 2"/>
          <p:cNvSpPr>
            <a:spLocks noGrp="1" noChangeArrowheads="1"/>
          </p:cNvSpPr>
          <p:nvPr>
            <p:ph type="title" idx="4294967295"/>
          </p:nvPr>
        </p:nvSpPr>
        <p:spPr/>
        <p:txBody>
          <a:bodyPr/>
          <a:lstStyle/>
          <a:p>
            <a:pPr eaLnBrk="1" hangingPunct="1"/>
            <a:r>
              <a:rPr lang="ru-RU" altLang="ru-RU" sz="2800" b="1">
                <a:solidFill>
                  <a:srgbClr val="000000"/>
                </a:solidFill>
              </a:rPr>
              <a:t>Classification of BA.</a:t>
            </a:r>
            <a:br>
              <a:rPr lang="ru-RU" altLang="ru-RU" sz="2800" b="1">
                <a:solidFill>
                  <a:srgbClr val="000000"/>
                </a:solidFill>
              </a:rPr>
            </a:br>
            <a:r>
              <a:rPr lang="ru-RU" altLang="ru-RU" sz="2800" b="1">
                <a:solidFill>
                  <a:srgbClr val="000000"/>
                </a:solidFill>
              </a:rPr>
              <a:t>International Classification of Diseases, X revision</a:t>
            </a:r>
            <a:endParaRPr lang="ru-RU" altLang="ru-RU" sz="2800" b="1">
              <a:solidFill>
                <a:srgbClr val="002060"/>
              </a:solidFill>
            </a:endParaRPr>
          </a:p>
        </p:txBody>
      </p:sp>
      <p:sp>
        <p:nvSpPr>
          <p:cNvPr id="63490" name="Text Box 9"/>
          <p:cNvSpPr txBox="1">
            <a:spLocks noChangeArrowheads="1"/>
          </p:cNvSpPr>
          <p:nvPr/>
        </p:nvSpPr>
        <p:spPr bwMode="auto">
          <a:xfrm>
            <a:off x="5024438" y="6218238"/>
            <a:ext cx="5262562" cy="639762"/>
          </a:xfrm>
          <a:prstGeom prst="rect">
            <a:avLst/>
          </a:prstGeom>
          <a:solidFill>
            <a:schemeClr val="bg1"/>
          </a:solidFill>
          <a:ln w="19050">
            <a:noFill/>
            <a:miter lim="800000"/>
            <a:headEnd/>
            <a:tailEnd/>
          </a:ln>
        </p:spPr>
        <p:txBody>
          <a:bodyPr>
            <a:spAutoFit/>
          </a:bodyPr>
          <a:lstStyle/>
          <a:p>
            <a:r>
              <a:rPr lang="ru-RU" altLang="ru-RU" sz="1200"/>
              <a:t>РРО. Руководство по диагностике, лечению и профилактике бронхиальной астмы. под редакцией акад. А.Г. Чучалина, 2005.</a:t>
            </a:r>
          </a:p>
          <a:p>
            <a:r>
              <a:rPr lang="ru-RU" altLang="ru-RU" sz="1200">
                <a:latin typeface="Tahoma" pitchFamily="34" charset="0"/>
                <a:hlinkClick r:id="rId3"/>
              </a:rPr>
              <a:t>http://www3.who.int/icd/vol1htm2003/fr-icd.htm</a:t>
            </a:r>
            <a:r>
              <a:rPr lang="en-US" altLang="ru-RU" sz="1200">
                <a:latin typeface="Tahoma" pitchFamily="34" charset="0"/>
              </a:rPr>
              <a:t> - </a:t>
            </a:r>
            <a:r>
              <a:rPr lang="ru-RU" altLang="ru-RU" sz="1200">
                <a:latin typeface="Tahoma" pitchFamily="34" charset="0"/>
              </a:rPr>
              <a:t>на 15.06.2006</a:t>
            </a:r>
          </a:p>
        </p:txBody>
      </p:sp>
      <p:graphicFrame>
        <p:nvGraphicFramePr>
          <p:cNvPr id="65546" name="Group 10"/>
          <p:cNvGraphicFramePr>
            <a:graphicFrameLocks noGrp="1"/>
          </p:cNvGraphicFramePr>
          <p:nvPr>
            <p:ph idx="4294967295"/>
          </p:nvPr>
        </p:nvGraphicFramePr>
        <p:xfrm>
          <a:off x="930275" y="1612900"/>
          <a:ext cx="8486775" cy="5016840"/>
        </p:xfrm>
        <a:graphic>
          <a:graphicData uri="http://schemas.openxmlformats.org/drawingml/2006/table">
            <a:tbl>
              <a:tblPr/>
              <a:tblGrid>
                <a:gridCol w="1069975">
                  <a:extLst>
                    <a:ext uri="{9D8B030D-6E8A-4147-A177-3AD203B41FA5}">
                      <a16:colId xmlns:a16="http://schemas.microsoft.com/office/drawing/2014/main" val="20000"/>
                    </a:ext>
                  </a:extLst>
                </a:gridCol>
                <a:gridCol w="7416800">
                  <a:extLst>
                    <a:ext uri="{9D8B030D-6E8A-4147-A177-3AD203B41FA5}">
                      <a16:colId xmlns:a16="http://schemas.microsoft.com/office/drawing/2014/main" val="20001"/>
                    </a:ext>
                  </a:extLst>
                </a:gridCol>
              </a:tblGrid>
              <a:tr h="5016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2060"/>
                          </a:solidFill>
                          <a:effectLst/>
                          <a:latin typeface="Arial" charset="0"/>
                        </a:rPr>
                        <a:t>J45</a:t>
                      </a:r>
                      <a:endParaRPr kumimoji="0" lang="ru-RU" sz="1600" b="0" i="0" u="none" strike="noStrike" cap="none" normalizeH="0" baseline="0" dirty="0">
                        <a:ln>
                          <a:noFill/>
                        </a:ln>
                        <a:solidFill>
                          <a:srgbClr val="00206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2060"/>
                          </a:solidFill>
                          <a:effectLst/>
                          <a:latin typeface="Arial" charset="0"/>
                        </a:rPr>
                        <a:t>J</a:t>
                      </a:r>
                      <a:r>
                        <a:rPr kumimoji="0" lang="ru-RU" sz="1600" b="0" i="0" u="none" strike="noStrike" cap="none" normalizeH="0" baseline="0" dirty="0">
                          <a:ln>
                            <a:noFill/>
                          </a:ln>
                          <a:solidFill>
                            <a:srgbClr val="002060"/>
                          </a:solidFill>
                          <a:effectLst/>
                          <a:latin typeface="Arial" charset="0"/>
                        </a:rPr>
                        <a:t>45.0</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dirty="0">
                        <a:ln>
                          <a:noFill/>
                        </a:ln>
                        <a:solidFill>
                          <a:srgbClr val="00206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dirty="0">
                        <a:ln>
                          <a:noFill/>
                        </a:ln>
                        <a:solidFill>
                          <a:srgbClr val="00206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dirty="0">
                        <a:ln>
                          <a:noFill/>
                        </a:ln>
                        <a:solidFill>
                          <a:srgbClr val="00206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dirty="0">
                        <a:ln>
                          <a:noFill/>
                        </a:ln>
                        <a:solidFill>
                          <a:srgbClr val="00206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dirty="0">
                        <a:ln>
                          <a:noFill/>
                        </a:ln>
                        <a:solidFill>
                          <a:srgbClr val="00206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2060"/>
                          </a:solidFill>
                          <a:effectLst/>
                          <a:latin typeface="Arial" charset="0"/>
                        </a:rPr>
                        <a:t>J</a:t>
                      </a:r>
                      <a:r>
                        <a:rPr kumimoji="0" lang="ru-RU" sz="1600" b="0" i="0" u="none" strike="noStrike" cap="none" normalizeH="0" baseline="0" dirty="0">
                          <a:ln>
                            <a:noFill/>
                          </a:ln>
                          <a:solidFill>
                            <a:srgbClr val="002060"/>
                          </a:solidFill>
                          <a:effectLst/>
                          <a:latin typeface="Arial" charset="0"/>
                        </a:rPr>
                        <a:t>45.1</a:t>
                      </a:r>
                      <a:r>
                        <a:rPr kumimoji="0" lang="en-US" sz="1600" b="0" i="0" u="none" strike="noStrike" cap="none" normalizeH="0" baseline="0" dirty="0">
                          <a:ln>
                            <a:noFill/>
                          </a:ln>
                          <a:solidFill>
                            <a:srgbClr val="002060"/>
                          </a:solidFill>
                          <a:effectLst/>
                          <a:latin typeface="Arial" charset="0"/>
                        </a:rPr>
                        <a:t>          </a:t>
                      </a:r>
                      <a:endParaRPr kumimoji="0" lang="ru-RU" sz="1600" b="0" i="0" u="none" strike="noStrike" cap="none" normalizeH="0" baseline="0" dirty="0">
                        <a:ln>
                          <a:noFill/>
                        </a:ln>
                        <a:solidFill>
                          <a:srgbClr val="00206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dirty="0">
                        <a:ln>
                          <a:noFill/>
                        </a:ln>
                        <a:solidFill>
                          <a:srgbClr val="00206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dirty="0">
                        <a:ln>
                          <a:noFill/>
                        </a:ln>
                        <a:solidFill>
                          <a:srgbClr val="00206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2060"/>
                          </a:solidFill>
                          <a:effectLst/>
                          <a:latin typeface="Arial" charset="0"/>
                        </a:rPr>
                        <a:t>J</a:t>
                      </a:r>
                      <a:r>
                        <a:rPr kumimoji="0" lang="ru-RU" sz="1600" b="0" i="0" u="none" strike="noStrike" cap="none" normalizeH="0" baseline="0" dirty="0">
                          <a:ln>
                            <a:noFill/>
                          </a:ln>
                          <a:solidFill>
                            <a:srgbClr val="002060"/>
                          </a:solidFill>
                          <a:effectLst/>
                          <a:latin typeface="Arial" charset="0"/>
                        </a:rPr>
                        <a:t>45.8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2060"/>
                          </a:solidFill>
                          <a:effectLst/>
                          <a:latin typeface="Arial" charset="0"/>
                        </a:rPr>
                        <a:t>J</a:t>
                      </a:r>
                      <a:r>
                        <a:rPr kumimoji="0" lang="ru-RU" sz="1600" b="0" i="0" u="none" strike="noStrike" cap="none" normalizeH="0" baseline="0" dirty="0">
                          <a:ln>
                            <a:noFill/>
                          </a:ln>
                          <a:solidFill>
                            <a:srgbClr val="002060"/>
                          </a:solidFill>
                          <a:effectLst/>
                          <a:latin typeface="Arial" charset="0"/>
                        </a:rPr>
                        <a:t>45.9</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dirty="0">
                        <a:ln>
                          <a:noFill/>
                        </a:ln>
                        <a:solidFill>
                          <a:srgbClr val="00206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0" i="0" u="none" strike="noStrike" cap="none" normalizeH="0" baseline="0" dirty="0">
                        <a:ln>
                          <a:noFill/>
                        </a:ln>
                        <a:solidFill>
                          <a:srgbClr val="00206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2060"/>
                          </a:solidFill>
                          <a:effectLst/>
                          <a:latin typeface="Arial" charset="0"/>
                        </a:rPr>
                        <a:t>J</a:t>
                      </a:r>
                      <a:r>
                        <a:rPr kumimoji="0" lang="ru-RU" sz="1600" b="0" i="0" u="none" strike="noStrike" cap="none" normalizeH="0" baseline="0" dirty="0">
                          <a:ln>
                            <a:noFill/>
                          </a:ln>
                          <a:solidFill>
                            <a:srgbClr val="002060"/>
                          </a:solidFill>
                          <a:effectLst/>
                          <a:latin typeface="Arial" charset="0"/>
                        </a:rPr>
                        <a:t>46.0</a:t>
                      </a:r>
                    </a:p>
                  </a:txBody>
                  <a:tcPr marT="45636" marB="45636"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Asthma</a:t>
                      </a:r>
                      <a:endParaRPr kumimoji="0" lang="ru-RU" sz="16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lang="en" sz="1600" b="0" i="0" u="none" strike="noStrike" kern="1200" dirty="0">
                          <a:solidFill>
                            <a:schemeClr val="tx1"/>
                          </a:solidFill>
                          <a:effectLst/>
                          <a:latin typeface="+mn-lt"/>
                          <a:ea typeface="+mn-ea"/>
                          <a:cs typeface="+mn-cs"/>
                        </a:rPr>
                        <a:t>Predominantly allergic asthma </a:t>
                      </a:r>
                    </a:p>
                    <a:p>
                      <a:pPr marL="0" marR="0" lvl="0" indent="0" algn="l" defTabSz="914400" rtl="0" eaLnBrk="1" fontAlgn="base" latinLnBrk="0" hangingPunct="1">
                        <a:lnSpc>
                          <a:spcPct val="100000"/>
                        </a:lnSpc>
                        <a:spcBef>
                          <a:spcPct val="20000"/>
                        </a:spcBef>
                        <a:spcAft>
                          <a:spcPct val="0"/>
                        </a:spcAft>
                        <a:buClrTx/>
                        <a:buSzTx/>
                        <a:buFontTx/>
                        <a:buNone/>
                        <a:tabLst/>
                      </a:pPr>
                      <a:r>
                        <a:rPr lang="en" sz="1600" b="0" i="0" u="none" strike="noStrike" kern="1200" dirty="0">
                          <a:solidFill>
                            <a:schemeClr val="tx1"/>
                          </a:solidFill>
                          <a:effectLst/>
                          <a:latin typeface="+mn-lt"/>
                          <a:ea typeface="+mn-ea"/>
                          <a:cs typeface="+mn-cs"/>
                        </a:rPr>
                        <a:t>Allergic bronchitis </a:t>
                      </a:r>
                    </a:p>
                    <a:p>
                      <a:pPr marL="0" marR="0" lvl="0" indent="0" algn="l" defTabSz="914400" rtl="0" eaLnBrk="1" fontAlgn="base" latinLnBrk="0" hangingPunct="1">
                        <a:lnSpc>
                          <a:spcPct val="100000"/>
                        </a:lnSpc>
                        <a:spcBef>
                          <a:spcPct val="20000"/>
                        </a:spcBef>
                        <a:spcAft>
                          <a:spcPct val="0"/>
                        </a:spcAft>
                        <a:buClrTx/>
                        <a:buSzTx/>
                        <a:buFontTx/>
                        <a:buNone/>
                        <a:tabLst/>
                      </a:pPr>
                      <a:r>
                        <a:rPr lang="en" sz="1600" b="0" i="0" u="none" strike="noStrike" kern="1200" dirty="0">
                          <a:solidFill>
                            <a:schemeClr val="tx1"/>
                          </a:solidFill>
                          <a:effectLst/>
                          <a:latin typeface="+mn-lt"/>
                          <a:ea typeface="+mn-ea"/>
                          <a:cs typeface="+mn-cs"/>
                        </a:rPr>
                        <a:t>Allergic rhinitis with asthma </a:t>
                      </a:r>
                    </a:p>
                    <a:p>
                      <a:pPr marL="0" marR="0" lvl="0" indent="0" algn="l" defTabSz="914400" rtl="0" eaLnBrk="1" fontAlgn="base" latinLnBrk="0" hangingPunct="1">
                        <a:lnSpc>
                          <a:spcPct val="100000"/>
                        </a:lnSpc>
                        <a:spcBef>
                          <a:spcPct val="20000"/>
                        </a:spcBef>
                        <a:spcAft>
                          <a:spcPct val="0"/>
                        </a:spcAft>
                        <a:buClrTx/>
                        <a:buSzTx/>
                        <a:buFontTx/>
                        <a:buNone/>
                        <a:tabLst/>
                      </a:pPr>
                      <a:r>
                        <a:rPr lang="en" sz="1600" b="0" i="0" u="none" strike="noStrike" kern="1200" dirty="0">
                          <a:solidFill>
                            <a:schemeClr val="tx1"/>
                          </a:solidFill>
                          <a:effectLst/>
                          <a:latin typeface="+mn-lt"/>
                          <a:ea typeface="+mn-ea"/>
                          <a:cs typeface="+mn-cs"/>
                        </a:rPr>
                        <a:t>Atopic asthma </a:t>
                      </a:r>
                    </a:p>
                    <a:p>
                      <a:pPr marL="0" marR="0" lvl="0" indent="0" algn="l" defTabSz="914400" rtl="0" eaLnBrk="1" fontAlgn="base" latinLnBrk="0" hangingPunct="1">
                        <a:lnSpc>
                          <a:spcPct val="100000"/>
                        </a:lnSpc>
                        <a:spcBef>
                          <a:spcPct val="20000"/>
                        </a:spcBef>
                        <a:spcAft>
                          <a:spcPct val="0"/>
                        </a:spcAft>
                        <a:buClrTx/>
                        <a:buSzTx/>
                        <a:buFontTx/>
                        <a:buNone/>
                        <a:tabLst/>
                      </a:pPr>
                      <a:r>
                        <a:rPr lang="en" sz="1600" b="0" i="0" u="none" strike="noStrike" kern="1200" dirty="0">
                          <a:solidFill>
                            <a:schemeClr val="tx1"/>
                          </a:solidFill>
                          <a:effectLst/>
                          <a:latin typeface="+mn-lt"/>
                          <a:ea typeface="+mn-ea"/>
                          <a:cs typeface="+mn-cs"/>
                        </a:rPr>
                        <a:t>Exogenous allergic asthma </a:t>
                      </a:r>
                    </a:p>
                    <a:p>
                      <a:pPr marL="0" marR="0" lvl="0" indent="0" algn="l" defTabSz="914400" rtl="0" eaLnBrk="1" fontAlgn="base" latinLnBrk="0" hangingPunct="1">
                        <a:lnSpc>
                          <a:spcPct val="100000"/>
                        </a:lnSpc>
                        <a:spcBef>
                          <a:spcPct val="20000"/>
                        </a:spcBef>
                        <a:spcAft>
                          <a:spcPct val="0"/>
                        </a:spcAft>
                        <a:buClrTx/>
                        <a:buSzTx/>
                        <a:buFontTx/>
                        <a:buNone/>
                        <a:tabLst/>
                      </a:pPr>
                      <a:r>
                        <a:rPr lang="en" sz="1600" b="0" i="0" u="none" strike="noStrike" kern="1200" dirty="0">
                          <a:solidFill>
                            <a:schemeClr val="tx1"/>
                          </a:solidFill>
                          <a:effectLst/>
                          <a:latin typeface="+mn-lt"/>
                          <a:ea typeface="+mn-ea"/>
                          <a:cs typeface="+mn-cs"/>
                        </a:rPr>
                        <a:t>Hay fever with asthma</a:t>
                      </a:r>
                      <a:endParaRPr kumimoji="0" lang="en-US" sz="16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Non-allergic asthma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Idiosyncratic asthma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Endogenous non-allergic asthma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Mixed asthma </a:t>
                      </a:r>
                      <a:r>
                        <a:rPr kumimoji="0" lang="en-US" sz="1400" b="0" i="0" u="none" strike="noStrike" cap="none" normalizeH="0" baseline="0" dirty="0">
                          <a:ln>
                            <a:noFill/>
                          </a:ln>
                          <a:solidFill>
                            <a:schemeClr val="tx1"/>
                          </a:solidFill>
                          <a:effectLst/>
                          <a:latin typeface="Arial" charset="0"/>
                        </a:rPr>
                        <a:t>(combination of diseases listed in </a:t>
                      </a:r>
                      <a:r>
                        <a:rPr kumimoji="0" lang="en-US" sz="1400" b="0" i="0" u="none" strike="noStrike" cap="none" normalizeH="0" baseline="0" dirty="0" err="1">
                          <a:ln>
                            <a:noFill/>
                          </a:ln>
                          <a:solidFill>
                            <a:schemeClr val="tx1"/>
                          </a:solidFill>
                          <a:effectLst/>
                          <a:latin typeface="Arial" charset="0"/>
                        </a:rPr>
                        <a:t>subparagtaphs</a:t>
                      </a:r>
                      <a:r>
                        <a:rPr kumimoji="0" lang="en-US" sz="1400" b="0" i="0" u="none" strike="noStrike" cap="none" normalizeH="0" baseline="0" dirty="0">
                          <a:ln>
                            <a:noFill/>
                          </a:ln>
                          <a:solidFill>
                            <a:schemeClr val="tx1"/>
                          </a:solidFill>
                          <a:effectLst/>
                          <a:latin typeface="Arial" charset="0"/>
                        </a:rPr>
                        <a:t> J45.0 and J45.1)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Unspecified asthma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Asthmatic bronchitis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Late asthma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Asthmaticus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Acute severe asthma</a:t>
                      </a:r>
                      <a:endParaRPr kumimoji="0" lang="ru-RU" sz="1600" b="0" i="0" u="none" strike="noStrike" cap="none" normalizeH="0" baseline="0" dirty="0">
                        <a:ln>
                          <a:noFill/>
                        </a:ln>
                        <a:solidFill>
                          <a:schemeClr val="tx1"/>
                        </a:solidFill>
                        <a:effectLst/>
                        <a:latin typeface="Arial" charset="0"/>
                      </a:endParaRPr>
                    </a:p>
                  </a:txBody>
                  <a:tcPr marT="45636" marB="45636"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63494" name="Picture 46" descr="who_logo_en"/>
          <p:cNvPicPr>
            <a:picLocks noChangeAspect="1" noChangeArrowheads="1"/>
          </p:cNvPicPr>
          <p:nvPr/>
        </p:nvPicPr>
        <p:blipFill>
          <a:blip r:embed="rId4" cstate="print"/>
          <a:srcRect/>
          <a:stretch>
            <a:fillRect/>
          </a:stretch>
        </p:blipFill>
        <p:spPr bwMode="auto">
          <a:xfrm>
            <a:off x="8059738" y="217488"/>
            <a:ext cx="2020887" cy="619125"/>
          </a:xfrm>
          <a:prstGeom prst="rect">
            <a:avLst/>
          </a:prstGeom>
          <a:noFill/>
          <a:ln w="9525">
            <a:noFill/>
            <a:miter lim="800000"/>
            <a:headEnd/>
            <a:tailEnd/>
          </a:ln>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Заголовок 1"/>
          <p:cNvSpPr>
            <a:spLocks noGrp="1" noChangeArrowheads="1"/>
          </p:cNvSpPr>
          <p:nvPr>
            <p:ph type="title"/>
          </p:nvPr>
        </p:nvSpPr>
        <p:spPr>
          <a:xfrm>
            <a:off x="465138" y="687388"/>
            <a:ext cx="9201150" cy="687387"/>
          </a:xfrm>
        </p:spPr>
        <p:txBody>
          <a:bodyPr/>
          <a:lstStyle/>
          <a:p>
            <a:r>
              <a:rPr lang="en-US" altLang="ru-RU" sz="3200" b="1">
                <a:solidFill>
                  <a:srgbClr val="002060"/>
                </a:solidFill>
              </a:rPr>
              <a:t>Classification of BA according to phenotype</a:t>
            </a:r>
            <a:endParaRPr lang="ru-RU" altLang="ru-RU" sz="3200" b="1">
              <a:solidFill>
                <a:srgbClr val="002060"/>
              </a:solidFill>
            </a:endParaRPr>
          </a:p>
        </p:txBody>
      </p:sp>
      <p:sp>
        <p:nvSpPr>
          <p:cNvPr id="71683" name="Объект 2"/>
          <p:cNvSpPr>
            <a:spLocks noGrp="1"/>
          </p:cNvSpPr>
          <p:nvPr>
            <p:ph idx="1"/>
          </p:nvPr>
        </p:nvSpPr>
        <p:spPr>
          <a:xfrm>
            <a:off x="757238" y="1635125"/>
            <a:ext cx="9063037" cy="5106988"/>
          </a:xfrm>
        </p:spPr>
        <p:txBody>
          <a:bodyPr/>
          <a:lstStyle/>
          <a:p>
            <a:pPr>
              <a:defRPr/>
            </a:pPr>
            <a:r>
              <a:rPr lang="en-US" altLang="ru-RU" sz="2400" dirty="0"/>
              <a:t>Allergic BA</a:t>
            </a:r>
            <a:r>
              <a:rPr lang="ru-RU" altLang="ru-RU" sz="2400" dirty="0"/>
              <a:t>  </a:t>
            </a:r>
          </a:p>
          <a:p>
            <a:pPr>
              <a:defRPr/>
            </a:pPr>
            <a:r>
              <a:rPr lang="en-US" altLang="ru-RU" sz="2400" dirty="0"/>
              <a:t>Non-allergic</a:t>
            </a:r>
            <a:r>
              <a:rPr lang="ru-RU" altLang="ru-RU" sz="2400" dirty="0"/>
              <a:t> </a:t>
            </a:r>
            <a:r>
              <a:rPr lang="en-US" altLang="ru-RU" sz="2400" dirty="0"/>
              <a:t>BA</a:t>
            </a:r>
            <a:r>
              <a:rPr lang="ru-RU" altLang="ru-RU" sz="2400" dirty="0"/>
              <a:t>  </a:t>
            </a:r>
          </a:p>
          <a:p>
            <a:pPr>
              <a:defRPr/>
            </a:pPr>
            <a:r>
              <a:rPr lang="en-US" altLang="ru-RU" sz="2400" dirty="0"/>
              <a:t>BA with late debut</a:t>
            </a:r>
            <a:r>
              <a:rPr lang="ru-RU" altLang="ru-RU" sz="2400" dirty="0"/>
              <a:t>    </a:t>
            </a:r>
          </a:p>
          <a:p>
            <a:pPr>
              <a:defRPr/>
            </a:pPr>
            <a:r>
              <a:rPr lang="en-US" altLang="ru-RU" sz="2400" dirty="0"/>
              <a:t>BA with fixed airway obstruction</a:t>
            </a:r>
            <a:r>
              <a:rPr lang="ru-RU" altLang="ru-RU" sz="2400" dirty="0"/>
              <a:t> </a:t>
            </a:r>
          </a:p>
          <a:p>
            <a:pPr>
              <a:defRPr/>
            </a:pPr>
            <a:r>
              <a:rPr lang="en-US" altLang="ru-RU" sz="2400" dirty="0"/>
              <a:t>BA in patients with obesity</a:t>
            </a:r>
            <a:r>
              <a:rPr lang="ru-RU" altLang="ru-RU" sz="2400" dirty="0"/>
              <a:t>  </a:t>
            </a:r>
          </a:p>
          <a:p>
            <a:pPr>
              <a:defRPr/>
            </a:pPr>
            <a:r>
              <a:rPr lang="en-US" altLang="ru-RU" sz="2400" dirty="0"/>
              <a:t>BA intolerant to</a:t>
            </a:r>
            <a:r>
              <a:rPr lang="ru-RU" altLang="ru-RU" sz="2400" dirty="0"/>
              <a:t> </a:t>
            </a:r>
            <a:r>
              <a:rPr lang="en-US" altLang="ru-RU" sz="2400" dirty="0"/>
              <a:t>NAID</a:t>
            </a:r>
            <a:r>
              <a:rPr lang="ru-RU" altLang="ru-RU" sz="2400" dirty="0"/>
              <a:t> </a:t>
            </a:r>
            <a:r>
              <a:rPr lang="en-US" altLang="ru-RU" sz="2400" dirty="0"/>
              <a:t>(non-steroidal anti-inflammatory drugs)</a:t>
            </a:r>
            <a:r>
              <a:rPr lang="ru-RU" altLang="ru-RU" sz="2400" dirty="0"/>
              <a:t> </a:t>
            </a:r>
          </a:p>
          <a:p>
            <a:pPr marL="288925" indent="-288925">
              <a:lnSpc>
                <a:spcPct val="110000"/>
              </a:lnSpc>
              <a:defRPr/>
            </a:pPr>
            <a:r>
              <a:rPr lang="en-US" sz="2400" i="1" dirty="0"/>
              <a:t>According to the severity of running (of disease)</a:t>
            </a:r>
            <a:r>
              <a:rPr lang="ru-RU" sz="2400" i="1" dirty="0"/>
              <a:t>:</a:t>
            </a:r>
            <a:endParaRPr lang="en-GB" sz="2400" i="1" dirty="0"/>
          </a:p>
          <a:p>
            <a:pPr marL="288925" indent="-288925">
              <a:lnSpc>
                <a:spcPct val="110000"/>
              </a:lnSpc>
              <a:defRPr/>
            </a:pPr>
            <a:r>
              <a:rPr lang="en-US" sz="2400" dirty="0"/>
              <a:t>Light</a:t>
            </a:r>
            <a:r>
              <a:rPr lang="ru-RU" sz="2400" dirty="0"/>
              <a:t>   </a:t>
            </a:r>
            <a:r>
              <a:rPr lang="en-US" sz="2400" dirty="0"/>
              <a:t>BA</a:t>
            </a:r>
            <a:r>
              <a:rPr lang="ru-RU" sz="2400" dirty="0"/>
              <a:t> </a:t>
            </a:r>
            <a:endParaRPr lang="en-GB" sz="2400" dirty="0"/>
          </a:p>
          <a:p>
            <a:pPr marL="288925" indent="-288925">
              <a:lnSpc>
                <a:spcPct val="110000"/>
              </a:lnSpc>
              <a:defRPr/>
            </a:pPr>
            <a:r>
              <a:rPr lang="en-US" sz="2400" dirty="0"/>
              <a:t>Moderate BA</a:t>
            </a:r>
            <a:r>
              <a:rPr lang="ru-RU" sz="2400" dirty="0"/>
              <a:t> </a:t>
            </a:r>
          </a:p>
          <a:p>
            <a:pPr marL="288925" indent="-288925">
              <a:lnSpc>
                <a:spcPct val="110000"/>
              </a:lnSpc>
              <a:defRPr/>
            </a:pPr>
            <a:r>
              <a:rPr lang="en-US" sz="2400" dirty="0"/>
              <a:t>Severe BA</a:t>
            </a:r>
            <a:r>
              <a:rPr lang="ru-RU" sz="2400" dirty="0"/>
              <a:t> </a:t>
            </a:r>
            <a:endParaRPr lang="en-GB" sz="2000" dirty="0"/>
          </a:p>
          <a:p>
            <a:pPr>
              <a:defRPr/>
            </a:pPr>
            <a:endParaRPr lang="ru-RU" altLang="ru-RU" sz="2400" dirty="0"/>
          </a:p>
          <a:p>
            <a:pPr>
              <a:defRPr/>
            </a:pPr>
            <a:endParaRPr lang="ru-RU" altLang="ru-RU" sz="1800" dirty="0">
              <a:solidFill>
                <a:srgbClr val="002060"/>
              </a:solidFill>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4" name="Rectangle 2"/>
          <p:cNvSpPr>
            <a:spLocks noGrp="1" noChangeArrowheads="1"/>
          </p:cNvSpPr>
          <p:nvPr>
            <p:ph type="title" idx="4294967295"/>
          </p:nvPr>
        </p:nvSpPr>
        <p:spPr>
          <a:xfrm>
            <a:off x="-153988" y="258763"/>
            <a:ext cx="10440988" cy="533400"/>
          </a:xfrm>
        </p:spPr>
        <p:txBody>
          <a:bodyPr/>
          <a:lstStyle/>
          <a:p>
            <a:pPr eaLnBrk="1" hangingPunct="1">
              <a:defRPr/>
            </a:pPr>
            <a:r>
              <a:rPr lang="en-US" sz="2800" b="1" dirty="0">
                <a:solidFill>
                  <a:srgbClr val="002060"/>
                </a:solidFill>
              </a:rPr>
              <a:t>Classification of BA according to the degree of severity</a:t>
            </a:r>
            <a:br>
              <a:rPr lang="en-US" sz="3200" b="1" dirty="0">
                <a:solidFill>
                  <a:srgbClr val="002060"/>
                </a:solidFill>
              </a:rPr>
            </a:br>
            <a:r>
              <a:rPr lang="ru-RU" sz="3200" b="1" i="1" dirty="0">
                <a:solidFill>
                  <a:schemeClr val="tx1"/>
                </a:solidFill>
                <a:effectLst>
                  <a:outerShdw blurRad="38100" dist="38100" dir="2700000" algn="tl">
                    <a:srgbClr val="C0C0C0"/>
                  </a:outerShdw>
                </a:effectLst>
              </a:rPr>
              <a:t> </a:t>
            </a:r>
            <a:endParaRPr lang="en-US" sz="3200" dirty="0">
              <a:solidFill>
                <a:schemeClr val="tx1"/>
              </a:solidFill>
              <a:effectLst>
                <a:outerShdw blurRad="38100" dist="38100" dir="2700000" algn="tl">
                  <a:srgbClr val="C0C0C0"/>
                </a:outerShdw>
              </a:effectLst>
            </a:endParaRPr>
          </a:p>
        </p:txBody>
      </p:sp>
      <p:sp>
        <p:nvSpPr>
          <p:cNvPr id="66562" name="Text Box 6"/>
          <p:cNvSpPr txBox="1">
            <a:spLocks noChangeArrowheads="1"/>
          </p:cNvSpPr>
          <p:nvPr/>
        </p:nvSpPr>
        <p:spPr bwMode="auto">
          <a:xfrm>
            <a:off x="7723188" y="6488113"/>
            <a:ext cx="2566987" cy="366712"/>
          </a:xfrm>
          <a:prstGeom prst="rect">
            <a:avLst/>
          </a:prstGeom>
          <a:noFill/>
          <a:ln w="19050">
            <a:noFill/>
            <a:miter lim="800000"/>
            <a:headEnd/>
            <a:tailEnd/>
          </a:ln>
        </p:spPr>
        <p:txBody>
          <a:bodyPr>
            <a:spAutoFit/>
          </a:bodyPr>
          <a:lstStyle/>
          <a:p>
            <a:pPr algn="r">
              <a:spcBef>
                <a:spcPct val="50000"/>
              </a:spcBef>
            </a:pPr>
            <a:r>
              <a:rPr lang="en-US" altLang="ru-RU" b="1" i="1"/>
              <a:t>GINA, 2002</a:t>
            </a:r>
          </a:p>
        </p:txBody>
      </p:sp>
      <p:graphicFrame>
        <p:nvGraphicFramePr>
          <p:cNvPr id="2" name="Таблица 1"/>
          <p:cNvGraphicFramePr>
            <a:graphicFrameLocks noGrp="1"/>
          </p:cNvGraphicFramePr>
          <p:nvPr/>
        </p:nvGraphicFramePr>
        <p:xfrm>
          <a:off x="238125" y="1143000"/>
          <a:ext cx="9744076" cy="5121273"/>
        </p:xfrm>
        <a:graphic>
          <a:graphicData uri="http://schemas.openxmlformats.org/drawingml/2006/table">
            <a:tbl>
              <a:tblPr firstRow="1" bandRow="1">
                <a:tableStyleId>{5C22544A-7EE6-4342-B048-85BDC9FD1C3A}</a:tableStyleId>
              </a:tblPr>
              <a:tblGrid>
                <a:gridCol w="2436019">
                  <a:extLst>
                    <a:ext uri="{9D8B030D-6E8A-4147-A177-3AD203B41FA5}">
                      <a16:colId xmlns:a16="http://schemas.microsoft.com/office/drawing/2014/main" val="20000"/>
                    </a:ext>
                  </a:extLst>
                </a:gridCol>
                <a:gridCol w="2436019">
                  <a:extLst>
                    <a:ext uri="{9D8B030D-6E8A-4147-A177-3AD203B41FA5}">
                      <a16:colId xmlns:a16="http://schemas.microsoft.com/office/drawing/2014/main" val="20001"/>
                    </a:ext>
                  </a:extLst>
                </a:gridCol>
                <a:gridCol w="2436019">
                  <a:extLst>
                    <a:ext uri="{9D8B030D-6E8A-4147-A177-3AD203B41FA5}">
                      <a16:colId xmlns:a16="http://schemas.microsoft.com/office/drawing/2014/main" val="20002"/>
                    </a:ext>
                  </a:extLst>
                </a:gridCol>
                <a:gridCol w="2436019">
                  <a:extLst>
                    <a:ext uri="{9D8B030D-6E8A-4147-A177-3AD203B41FA5}">
                      <a16:colId xmlns:a16="http://schemas.microsoft.com/office/drawing/2014/main" val="20003"/>
                    </a:ext>
                  </a:extLst>
                </a:gridCol>
              </a:tblGrid>
              <a:tr h="640159">
                <a:tc>
                  <a:txBody>
                    <a:bodyPr/>
                    <a:lstStyle/>
                    <a:p>
                      <a:endParaRPr lang="ru-RU" sz="1800" dirty="0"/>
                    </a:p>
                  </a:txBody>
                  <a:tcPr marL="91434" marR="91434" marT="45726" marB="45726"/>
                </a:tc>
                <a:tc>
                  <a:txBody>
                    <a:bodyPr/>
                    <a:lstStyle/>
                    <a:p>
                      <a:r>
                        <a:rPr lang="en-US" sz="1800" dirty="0"/>
                        <a:t>Day symptoms</a:t>
                      </a:r>
                      <a:endParaRPr lang="ru-RU" sz="1800" dirty="0"/>
                    </a:p>
                  </a:txBody>
                  <a:tcPr marL="91434" marR="91434" marT="45726" marB="45726"/>
                </a:tc>
                <a:tc>
                  <a:txBody>
                    <a:bodyPr/>
                    <a:lstStyle/>
                    <a:p>
                      <a:r>
                        <a:rPr lang="en-US" sz="1800" dirty="0"/>
                        <a:t>Night symptoms</a:t>
                      </a:r>
                      <a:endParaRPr lang="ru-RU" sz="1800" dirty="0"/>
                    </a:p>
                  </a:txBody>
                  <a:tcPr marL="91434" marR="91434" marT="45726" marB="45726"/>
                </a:tc>
                <a:tc>
                  <a:txBody>
                    <a:bodyPr/>
                    <a:lstStyle/>
                    <a:p>
                      <a:r>
                        <a:rPr lang="en-US" sz="1800" dirty="0"/>
                        <a:t>PES or</a:t>
                      </a:r>
                    </a:p>
                    <a:p>
                      <a:r>
                        <a:rPr lang="en-US" sz="1800" dirty="0"/>
                        <a:t>Variability of PES</a:t>
                      </a:r>
                      <a:endParaRPr lang="ru-RU" sz="1800" dirty="0"/>
                    </a:p>
                  </a:txBody>
                  <a:tcPr marL="91434" marR="91434" marT="45726" marB="45726"/>
                </a:tc>
                <a:extLst>
                  <a:ext uri="{0D108BD9-81ED-4DB2-BD59-A6C34878D82A}">
                    <a16:rowId xmlns:a16="http://schemas.microsoft.com/office/drawing/2014/main" val="10000"/>
                  </a:ext>
                </a:extLst>
              </a:tr>
              <a:tr h="1188867">
                <a:tc>
                  <a:txBody>
                    <a:bodyPr/>
                    <a:lstStyle/>
                    <a:p>
                      <a:r>
                        <a:rPr lang="en-US" sz="1800" dirty="0"/>
                        <a:t>Stage I</a:t>
                      </a:r>
                    </a:p>
                    <a:p>
                      <a:r>
                        <a:rPr lang="en-US" sz="1800" dirty="0"/>
                        <a:t>Intermitting</a:t>
                      </a:r>
                    </a:p>
                    <a:p>
                      <a:endParaRPr lang="ru-RU" sz="1800" dirty="0"/>
                    </a:p>
                  </a:txBody>
                  <a:tcPr marL="91434" marR="91434" marT="45726" marB="45726"/>
                </a:tc>
                <a:tc>
                  <a:txBody>
                    <a:bodyPr/>
                    <a:lstStyle/>
                    <a:p>
                      <a:r>
                        <a:rPr lang="en-US" sz="1800" dirty="0"/>
                        <a:t>&lt;1 a week</a:t>
                      </a:r>
                    </a:p>
                    <a:p>
                      <a:r>
                        <a:rPr lang="en-US" sz="1800" dirty="0"/>
                        <a:t>No symptoms</a:t>
                      </a:r>
                    </a:p>
                    <a:p>
                      <a:r>
                        <a:rPr lang="en-US" sz="1800" dirty="0"/>
                        <a:t>Normal PES between exacerbation</a:t>
                      </a:r>
                      <a:endParaRPr lang="ru-RU" sz="1800" dirty="0"/>
                    </a:p>
                  </a:txBody>
                  <a:tcPr marL="91434" marR="91434" marT="45726" marB="45726"/>
                </a:tc>
                <a:tc>
                  <a:txBody>
                    <a:bodyPr/>
                    <a:lstStyle/>
                    <a:p>
                      <a:r>
                        <a:rPr lang="en-US" sz="1800" dirty="0"/>
                        <a:t>&lt;= 2 a month</a:t>
                      </a:r>
                      <a:endParaRPr lang="ru-RU" sz="1800" dirty="0"/>
                    </a:p>
                  </a:txBody>
                  <a:tcPr marL="91434" marR="91434" marT="45726" marB="45726"/>
                </a:tc>
                <a:tc>
                  <a:txBody>
                    <a:bodyPr/>
                    <a:lstStyle/>
                    <a:p>
                      <a:r>
                        <a:rPr lang="en-AU" sz="1800" b="1" u="sng" kern="1200" dirty="0">
                          <a:solidFill>
                            <a:schemeClr val="dk1"/>
                          </a:solidFill>
                          <a:effectLst/>
                          <a:latin typeface="+mn-lt"/>
                          <a:ea typeface="+mn-ea"/>
                          <a:cs typeface="+mn-cs"/>
                          <a:sym typeface="Symbol" pitchFamily="2" charset="2"/>
                        </a:rPr>
                        <a:t></a:t>
                      </a:r>
                      <a:r>
                        <a:rPr lang="ru-RU" sz="1800" b="1" u="sng" kern="1200" dirty="0">
                          <a:solidFill>
                            <a:schemeClr val="dk1"/>
                          </a:solidFill>
                          <a:effectLst/>
                          <a:latin typeface="+mn-lt"/>
                          <a:ea typeface="+mn-ea"/>
                          <a:cs typeface="+mn-cs"/>
                        </a:rPr>
                        <a:t> 80%</a:t>
                      </a:r>
                      <a:endParaRPr lang="ru-RU" sz="1800" kern="1200" dirty="0">
                        <a:solidFill>
                          <a:schemeClr val="dk1"/>
                        </a:solidFill>
                        <a:effectLst/>
                        <a:latin typeface="+mn-lt"/>
                        <a:ea typeface="+mn-ea"/>
                        <a:cs typeface="+mn-cs"/>
                      </a:endParaRPr>
                    </a:p>
                    <a:p>
                      <a:r>
                        <a:rPr lang="en-US" sz="1800" b="1" kern="1200" dirty="0">
                          <a:solidFill>
                            <a:schemeClr val="dk1"/>
                          </a:solidFill>
                          <a:effectLst/>
                          <a:latin typeface="+mn-lt"/>
                          <a:ea typeface="+mn-ea"/>
                          <a:cs typeface="+mn-cs"/>
                        </a:rPr>
                        <a:t>&lt;20%</a:t>
                      </a:r>
                      <a:r>
                        <a:rPr lang="ru-RU" sz="1800" dirty="0">
                          <a:effectLst/>
                        </a:rPr>
                        <a:t> </a:t>
                      </a:r>
                      <a:endParaRPr lang="ru-RU" sz="1800" dirty="0"/>
                    </a:p>
                  </a:txBody>
                  <a:tcPr marL="91434" marR="91434" marT="45726" marB="45726"/>
                </a:tc>
                <a:extLst>
                  <a:ext uri="{0D108BD9-81ED-4DB2-BD59-A6C34878D82A}">
                    <a16:rowId xmlns:a16="http://schemas.microsoft.com/office/drawing/2014/main" val="10001"/>
                  </a:ext>
                </a:extLst>
              </a:tr>
              <a:tr h="1188867">
                <a:tc>
                  <a:txBody>
                    <a:bodyPr/>
                    <a:lstStyle/>
                    <a:p>
                      <a:r>
                        <a:rPr lang="en-US" sz="1800" dirty="0"/>
                        <a:t>Stage II</a:t>
                      </a:r>
                    </a:p>
                    <a:p>
                      <a:r>
                        <a:rPr lang="en-US" sz="1800" dirty="0"/>
                        <a:t>Light </a:t>
                      </a:r>
                    </a:p>
                    <a:p>
                      <a:r>
                        <a:rPr lang="en-US" sz="1800" dirty="0"/>
                        <a:t>Persistent</a:t>
                      </a:r>
                      <a:endParaRPr lang="ru-RU" sz="1800" dirty="0"/>
                    </a:p>
                  </a:txBody>
                  <a:tcPr marL="91434" marR="91434" marT="45726" marB="45726"/>
                </a:tc>
                <a:tc>
                  <a:txBody>
                    <a:bodyPr/>
                    <a:lstStyle/>
                    <a:p>
                      <a:r>
                        <a:rPr lang="en-US" sz="1800" dirty="0"/>
                        <a:t>&gt;1 per week, but &lt;1 a day</a:t>
                      </a:r>
                    </a:p>
                    <a:p>
                      <a:r>
                        <a:rPr lang="en-US" sz="1800" dirty="0"/>
                        <a:t>Exacerbations can disrupt activity</a:t>
                      </a:r>
                      <a:endParaRPr lang="ru-RU" sz="1800" dirty="0"/>
                    </a:p>
                  </a:txBody>
                  <a:tcPr marL="91434" marR="91434" marT="45726" marB="45726"/>
                </a:tc>
                <a:tc>
                  <a:txBody>
                    <a:bodyPr/>
                    <a:lstStyle/>
                    <a:p>
                      <a:r>
                        <a:rPr lang="en-US" sz="1800" dirty="0"/>
                        <a:t>&gt; 2 a month</a:t>
                      </a:r>
                      <a:endParaRPr lang="ru-RU" sz="1800" dirty="0"/>
                    </a:p>
                  </a:txBody>
                  <a:tcPr marL="91434" marR="91434" marT="45726" marB="45726"/>
                </a:tc>
                <a:tc>
                  <a:txBody>
                    <a:bodyPr/>
                    <a:lstStyle/>
                    <a:p>
                      <a:r>
                        <a:rPr lang="en-AU" sz="1800" b="1" u="sng" kern="1200" dirty="0">
                          <a:solidFill>
                            <a:schemeClr val="dk1"/>
                          </a:solidFill>
                          <a:effectLst/>
                          <a:latin typeface="+mn-lt"/>
                          <a:ea typeface="+mn-ea"/>
                          <a:cs typeface="+mn-cs"/>
                          <a:sym typeface="Symbol" pitchFamily="2" charset="2"/>
                        </a:rPr>
                        <a:t></a:t>
                      </a:r>
                      <a:r>
                        <a:rPr lang="ru-RU" sz="1800" b="1" u="sng" kern="1200" dirty="0">
                          <a:solidFill>
                            <a:schemeClr val="dk1"/>
                          </a:solidFill>
                          <a:effectLst/>
                          <a:latin typeface="+mn-lt"/>
                          <a:ea typeface="+mn-ea"/>
                          <a:cs typeface="+mn-cs"/>
                        </a:rPr>
                        <a:t> 80%</a:t>
                      </a:r>
                      <a:endParaRPr lang="ru-RU" sz="1800" kern="1200" dirty="0">
                        <a:solidFill>
                          <a:schemeClr val="dk1"/>
                        </a:solidFill>
                        <a:effectLst/>
                        <a:latin typeface="+mn-lt"/>
                        <a:ea typeface="+mn-ea"/>
                        <a:cs typeface="+mn-cs"/>
                      </a:endParaRPr>
                    </a:p>
                    <a:p>
                      <a:r>
                        <a:rPr lang="en-US" sz="1800" b="1" kern="1200" dirty="0">
                          <a:solidFill>
                            <a:schemeClr val="dk1"/>
                          </a:solidFill>
                          <a:effectLst/>
                          <a:latin typeface="+mn-lt"/>
                          <a:ea typeface="+mn-ea"/>
                          <a:cs typeface="+mn-cs"/>
                        </a:rPr>
                        <a:t>20-30%</a:t>
                      </a:r>
                      <a:r>
                        <a:rPr lang="ru-RU" sz="1800" dirty="0">
                          <a:effectLst/>
                        </a:rPr>
                        <a:t> </a:t>
                      </a:r>
                      <a:endParaRPr lang="ru-RU" sz="1800" dirty="0"/>
                    </a:p>
                  </a:txBody>
                  <a:tcPr marL="91434" marR="91434" marT="45726" marB="45726"/>
                </a:tc>
                <a:extLst>
                  <a:ext uri="{0D108BD9-81ED-4DB2-BD59-A6C34878D82A}">
                    <a16:rowId xmlns:a16="http://schemas.microsoft.com/office/drawing/2014/main" val="10002"/>
                  </a:ext>
                </a:extLst>
              </a:tr>
              <a:tr h="1188867">
                <a:tc>
                  <a:txBody>
                    <a:bodyPr/>
                    <a:lstStyle/>
                    <a:p>
                      <a:r>
                        <a:rPr lang="en-US" sz="1800" dirty="0"/>
                        <a:t>Stage III</a:t>
                      </a:r>
                    </a:p>
                    <a:p>
                      <a:r>
                        <a:rPr lang="en-US" sz="1800" dirty="0"/>
                        <a:t>Medium heavy</a:t>
                      </a:r>
                    </a:p>
                    <a:p>
                      <a:r>
                        <a:rPr lang="en-US" sz="1800" dirty="0"/>
                        <a:t>persistent</a:t>
                      </a:r>
                    </a:p>
                    <a:p>
                      <a:endParaRPr lang="ru-RU" sz="1800" dirty="0"/>
                    </a:p>
                  </a:txBody>
                  <a:tcPr marL="91434" marR="91434" marT="45726" marB="45726"/>
                </a:tc>
                <a:tc>
                  <a:txBody>
                    <a:bodyPr/>
                    <a:lstStyle/>
                    <a:p>
                      <a:pPr algn="ctr"/>
                      <a:r>
                        <a:rPr lang="en-US" sz="1800" dirty="0"/>
                        <a:t>Everyday</a:t>
                      </a:r>
                    </a:p>
                    <a:p>
                      <a:pPr algn="ctr"/>
                      <a:r>
                        <a:rPr lang="en-US" sz="1800" dirty="0"/>
                        <a:t>Exacerbations disrupt activity</a:t>
                      </a:r>
                      <a:endParaRPr lang="ru-RU" sz="1800" dirty="0"/>
                    </a:p>
                  </a:txBody>
                  <a:tcPr marL="91434" marR="91434" marT="45726" marB="45726"/>
                </a:tc>
                <a:tc>
                  <a:txBody>
                    <a:bodyPr/>
                    <a:lstStyle/>
                    <a:p>
                      <a:r>
                        <a:rPr lang="en-US" sz="1800" dirty="0"/>
                        <a:t>&gt; 1 a week</a:t>
                      </a:r>
                      <a:endParaRPr lang="ru-RU" sz="1800" dirty="0"/>
                    </a:p>
                  </a:txBody>
                  <a:tcPr marL="91434" marR="91434" marT="45726" marB="45726"/>
                </a:tc>
                <a:tc>
                  <a:txBody>
                    <a:bodyPr/>
                    <a:lstStyle/>
                    <a:p>
                      <a:r>
                        <a:rPr lang="en-AU" sz="1800" b="1" u="sng" kern="1200" dirty="0">
                          <a:solidFill>
                            <a:schemeClr val="dk1"/>
                          </a:solidFill>
                          <a:effectLst/>
                          <a:latin typeface="+mn-lt"/>
                          <a:ea typeface="+mn-ea"/>
                          <a:cs typeface="+mn-cs"/>
                        </a:rPr>
                        <a:t>60-80%</a:t>
                      </a:r>
                      <a:endParaRPr lang="ru-RU" sz="1800" kern="1200" dirty="0">
                        <a:solidFill>
                          <a:schemeClr val="dk1"/>
                        </a:solidFill>
                        <a:effectLst/>
                        <a:latin typeface="+mn-lt"/>
                        <a:ea typeface="+mn-ea"/>
                        <a:cs typeface="+mn-cs"/>
                      </a:endParaRPr>
                    </a:p>
                    <a:p>
                      <a:r>
                        <a:rPr lang="en-US" sz="1800" b="1" kern="1200" dirty="0">
                          <a:solidFill>
                            <a:schemeClr val="dk1"/>
                          </a:solidFill>
                          <a:effectLst/>
                          <a:latin typeface="+mn-lt"/>
                          <a:ea typeface="+mn-ea"/>
                          <a:cs typeface="+mn-cs"/>
                        </a:rPr>
                        <a:t>&gt;30%</a:t>
                      </a:r>
                      <a:r>
                        <a:rPr lang="ru-RU" sz="1800" dirty="0">
                          <a:effectLst/>
                        </a:rPr>
                        <a:t> </a:t>
                      </a:r>
                      <a:endParaRPr lang="ru-RU" sz="1800" dirty="0"/>
                    </a:p>
                  </a:txBody>
                  <a:tcPr marL="91434" marR="91434" marT="45726" marB="45726"/>
                </a:tc>
                <a:extLst>
                  <a:ext uri="{0D108BD9-81ED-4DB2-BD59-A6C34878D82A}">
                    <a16:rowId xmlns:a16="http://schemas.microsoft.com/office/drawing/2014/main" val="10003"/>
                  </a:ext>
                </a:extLst>
              </a:tr>
              <a:tr h="914513">
                <a:tc>
                  <a:txBody>
                    <a:bodyPr/>
                    <a:lstStyle/>
                    <a:p>
                      <a:r>
                        <a:rPr lang="en-US" sz="1800" dirty="0"/>
                        <a:t>Stage IV</a:t>
                      </a:r>
                    </a:p>
                    <a:p>
                      <a:r>
                        <a:rPr lang="en-US" sz="1800" dirty="0"/>
                        <a:t>Heavy </a:t>
                      </a:r>
                    </a:p>
                    <a:p>
                      <a:r>
                        <a:rPr lang="en-US" sz="1800" dirty="0"/>
                        <a:t>persistent</a:t>
                      </a:r>
                      <a:endParaRPr lang="ru-RU" sz="1800" dirty="0"/>
                    </a:p>
                  </a:txBody>
                  <a:tcPr marL="91434" marR="91434" marT="45726" marB="45726"/>
                </a:tc>
                <a:tc>
                  <a:txBody>
                    <a:bodyPr/>
                    <a:lstStyle/>
                    <a:p>
                      <a:r>
                        <a:rPr lang="en-US" sz="1800" dirty="0"/>
                        <a:t>Permanent</a:t>
                      </a:r>
                    </a:p>
                    <a:p>
                      <a:r>
                        <a:rPr lang="en-US" sz="1800" dirty="0"/>
                        <a:t>Restriction of physical activity</a:t>
                      </a:r>
                      <a:endParaRPr lang="ru-RU" sz="1800" dirty="0"/>
                    </a:p>
                  </a:txBody>
                  <a:tcPr marL="91434" marR="91434" marT="45726" marB="45726"/>
                </a:tc>
                <a:tc>
                  <a:txBody>
                    <a:bodyPr/>
                    <a:lstStyle/>
                    <a:p>
                      <a:r>
                        <a:rPr lang="en-US" sz="1800" dirty="0"/>
                        <a:t>Frequent</a:t>
                      </a:r>
                      <a:endParaRPr lang="ru-RU" sz="1800" dirty="0"/>
                    </a:p>
                  </a:txBody>
                  <a:tcPr marL="91434" marR="91434" marT="45726" marB="45726"/>
                </a:tc>
                <a:tc>
                  <a:txBody>
                    <a:bodyPr/>
                    <a:lstStyle/>
                    <a:p>
                      <a:r>
                        <a:rPr lang="en-AU" sz="1800" b="1" u="sng" kern="1200" dirty="0">
                          <a:solidFill>
                            <a:schemeClr val="dk1"/>
                          </a:solidFill>
                          <a:effectLst/>
                          <a:latin typeface="+mn-lt"/>
                          <a:ea typeface="+mn-ea"/>
                          <a:cs typeface="+mn-cs"/>
                          <a:sym typeface="Symbol" pitchFamily="2" charset="2"/>
                        </a:rPr>
                        <a:t></a:t>
                      </a:r>
                      <a:r>
                        <a:rPr lang="en-AU" sz="1800" b="1" u="sng" kern="1200" dirty="0">
                          <a:solidFill>
                            <a:schemeClr val="dk1"/>
                          </a:solidFill>
                          <a:effectLst/>
                          <a:latin typeface="+mn-lt"/>
                          <a:ea typeface="+mn-ea"/>
                          <a:cs typeface="+mn-cs"/>
                        </a:rPr>
                        <a:t>60%</a:t>
                      </a:r>
                      <a:endParaRPr lang="ru-RU" sz="1800" kern="1200" dirty="0">
                        <a:solidFill>
                          <a:schemeClr val="dk1"/>
                        </a:solidFill>
                        <a:effectLst/>
                        <a:latin typeface="+mn-lt"/>
                        <a:ea typeface="+mn-ea"/>
                        <a:cs typeface="+mn-cs"/>
                      </a:endParaRPr>
                    </a:p>
                    <a:p>
                      <a:r>
                        <a:rPr lang="en-AU" sz="1800" b="1" kern="1200" dirty="0">
                          <a:solidFill>
                            <a:schemeClr val="dk1"/>
                          </a:solidFill>
                          <a:effectLst/>
                          <a:latin typeface="+mn-lt"/>
                          <a:ea typeface="+mn-ea"/>
                          <a:cs typeface="+mn-cs"/>
                        </a:rPr>
                        <a:t>&gt;30%</a:t>
                      </a:r>
                      <a:r>
                        <a:rPr lang="ru-RU" sz="1800" dirty="0">
                          <a:effectLst/>
                        </a:rPr>
                        <a:t> </a:t>
                      </a:r>
                      <a:endParaRPr lang="ru-RU" sz="1800" dirty="0"/>
                    </a:p>
                  </a:txBody>
                  <a:tcPr marL="91434" marR="91434" marT="45726" marB="45726"/>
                </a:tc>
                <a:extLst>
                  <a:ext uri="{0D108BD9-81ED-4DB2-BD59-A6C34878D82A}">
                    <a16:rowId xmlns:a16="http://schemas.microsoft.com/office/drawing/2014/main" val="10004"/>
                  </a:ext>
                </a:extLst>
              </a:tr>
            </a:tbl>
          </a:graphicData>
        </a:graphic>
      </p:graphicFrame>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Заголовок 1"/>
          <p:cNvSpPr>
            <a:spLocks noGrp="1" noChangeArrowheads="1"/>
          </p:cNvSpPr>
          <p:nvPr>
            <p:ph type="title"/>
          </p:nvPr>
        </p:nvSpPr>
        <p:spPr>
          <a:xfrm>
            <a:off x="0" y="0"/>
            <a:ext cx="10285413" cy="914400"/>
          </a:xfrm>
        </p:spPr>
        <p:txBody>
          <a:bodyPr/>
          <a:lstStyle/>
          <a:p>
            <a:r>
              <a:rPr lang="en-US" altLang="ru-RU" sz="2800" b="1">
                <a:solidFill>
                  <a:srgbClr val="002060"/>
                </a:solidFill>
              </a:rPr>
              <a:t>Classification of BA</a:t>
            </a:r>
            <a:r>
              <a:rPr lang="ru-RU" altLang="ru-RU" sz="2800" b="1">
                <a:solidFill>
                  <a:srgbClr val="002060"/>
                </a:solidFill>
              </a:rPr>
              <a:t> </a:t>
            </a:r>
            <a:r>
              <a:rPr lang="en-US" altLang="ru-RU" sz="2800" b="1">
                <a:solidFill>
                  <a:srgbClr val="002060"/>
                </a:solidFill>
              </a:rPr>
              <a:t>according to the process severity</a:t>
            </a:r>
            <a:r>
              <a:rPr lang="ru-RU" altLang="ru-RU" sz="2800" b="1">
                <a:solidFill>
                  <a:srgbClr val="002060"/>
                </a:solidFill>
              </a:rPr>
              <a:t> </a:t>
            </a:r>
            <a:r>
              <a:rPr lang="en-US" altLang="ru-RU" sz="2800" b="1">
                <a:solidFill>
                  <a:srgbClr val="002060"/>
                </a:solidFill>
              </a:rPr>
              <a:t>in patients who were under the treatment </a:t>
            </a:r>
            <a:endParaRPr lang="ru-RU" altLang="ru-RU" sz="2800" b="1">
              <a:solidFill>
                <a:srgbClr val="002060"/>
              </a:solidFill>
            </a:endParaRPr>
          </a:p>
        </p:txBody>
      </p:sp>
      <p:sp>
        <p:nvSpPr>
          <p:cNvPr id="68610" name="Прямоугольник 6"/>
          <p:cNvSpPr>
            <a:spLocks noChangeArrowheads="1"/>
          </p:cNvSpPr>
          <p:nvPr/>
        </p:nvSpPr>
        <p:spPr bwMode="auto">
          <a:xfrm>
            <a:off x="0" y="6297613"/>
            <a:ext cx="8453438" cy="403225"/>
          </a:xfrm>
          <a:prstGeom prst="rect">
            <a:avLst/>
          </a:prstGeom>
          <a:noFill/>
          <a:ln w="9525">
            <a:noFill/>
            <a:miter lim="800000"/>
            <a:headEnd/>
            <a:tailEnd/>
          </a:ln>
        </p:spPr>
        <p:txBody>
          <a:bodyPr wrap="none" lIns="109728" tIns="54864" rIns="109728" bIns="54864">
            <a:spAutoFit/>
          </a:bodyPr>
          <a:lstStyle/>
          <a:p>
            <a:r>
              <a:rPr lang="en-US" altLang="ru-RU" sz="1900">
                <a:solidFill>
                  <a:schemeClr val="bg1"/>
                </a:solidFill>
              </a:rPr>
              <a:t>GINA 2008, </a:t>
            </a:r>
            <a:r>
              <a:rPr lang="en-US" altLang="ru-RU" sz="1900">
                <a:solidFill>
                  <a:schemeClr val="bg1"/>
                </a:solidFill>
                <a:hlinkClick r:id="rId2"/>
              </a:rPr>
              <a:t>www.ginasthma.org</a:t>
            </a:r>
            <a:r>
              <a:rPr lang="en-US" altLang="ru-RU" sz="1900">
                <a:solidFill>
                  <a:schemeClr val="bg1"/>
                </a:solidFill>
              </a:rPr>
              <a:t>.</a:t>
            </a:r>
            <a:r>
              <a:rPr lang="ru-RU" altLang="ru-RU" sz="1900">
                <a:solidFill>
                  <a:schemeClr val="bg1"/>
                </a:solidFill>
              </a:rPr>
              <a:t> Федеральные Рекомендации РРО, 2016 </a:t>
            </a:r>
            <a:endParaRPr lang="en-US" altLang="ru-RU" sz="1900">
              <a:solidFill>
                <a:schemeClr val="bg1"/>
              </a:solidFill>
            </a:endParaRPr>
          </a:p>
        </p:txBody>
      </p:sp>
      <p:sp>
        <p:nvSpPr>
          <p:cNvPr id="68611" name="TextBox 1"/>
          <p:cNvSpPr txBox="1">
            <a:spLocks noChangeArrowheads="1"/>
          </p:cNvSpPr>
          <p:nvPr/>
        </p:nvSpPr>
        <p:spPr bwMode="auto">
          <a:xfrm>
            <a:off x="249238" y="1306513"/>
            <a:ext cx="9732962" cy="2862262"/>
          </a:xfrm>
          <a:prstGeom prst="rect">
            <a:avLst/>
          </a:prstGeom>
          <a:noFill/>
          <a:ln w="9525">
            <a:noFill/>
            <a:miter lim="800000"/>
            <a:headEnd/>
            <a:tailEnd/>
          </a:ln>
        </p:spPr>
        <p:txBody>
          <a:bodyPr>
            <a:spAutoFit/>
          </a:bodyPr>
          <a:lstStyle/>
          <a:p>
            <a:pPr marL="285750" indent="-285750">
              <a:buFont typeface="Wingdings" pitchFamily="2" charset="2"/>
              <a:buChar char="§"/>
            </a:pPr>
            <a:r>
              <a:rPr lang="en-US" altLang="ru-RU"/>
              <a:t>Light BA – it is the asthma, which is nicely controlled by therapy of 1</a:t>
            </a:r>
            <a:r>
              <a:rPr lang="en-US" altLang="ru-RU" baseline="30000"/>
              <a:t>st</a:t>
            </a:r>
            <a:r>
              <a:rPr lang="en-US" altLang="ru-RU"/>
              <a:t> and 2d steps, i.e. isolated application of shortly affecting Beta2-agonists (SABA) due to the necessity, or together with low doses of inhalation glucocorticoids (IGC)) or anti-leucotrenic drugs (ALD), or cromones.</a:t>
            </a:r>
          </a:p>
          <a:p>
            <a:pPr marL="285750" indent="-285750">
              <a:buFont typeface="Wingdings" pitchFamily="2" charset="2"/>
              <a:buChar char="§"/>
            </a:pPr>
            <a:r>
              <a:rPr lang="en-US" altLang="ru-RU"/>
              <a:t>Medium-heavy BA – is a kind of asthma, which is well controlled by therapy-stage 3, i.e. low doses of combined drugs of inhalation glucocorticoids and long-lasting Beta2-agonists (IGC/LLBA) </a:t>
            </a:r>
          </a:p>
          <a:p>
            <a:pPr marL="285750" indent="-285750">
              <a:buFont typeface="Wingdings" pitchFamily="2" charset="2"/>
              <a:buChar char="§"/>
            </a:pPr>
            <a:r>
              <a:rPr lang="en-US" altLang="ru-RU"/>
              <a:t>Heavy BA – is a kind of asthma which demands therapy stages 4 and 5, i.e. heavy doses of  IGC/LLBA to preserve control or which is uncontrolled despite maximum therapy attempts [5].</a:t>
            </a:r>
            <a:endParaRPr lang="ru-RU" altLang="ru-RU"/>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Заголовок 1"/>
          <p:cNvSpPr>
            <a:spLocks noGrp="1" noChangeArrowheads="1"/>
          </p:cNvSpPr>
          <p:nvPr>
            <p:ph type="title"/>
          </p:nvPr>
        </p:nvSpPr>
        <p:spPr>
          <a:xfrm>
            <a:off x="742950" y="274638"/>
            <a:ext cx="9029700" cy="525462"/>
          </a:xfrm>
        </p:spPr>
        <p:txBody>
          <a:bodyPr/>
          <a:lstStyle/>
          <a:p>
            <a:r>
              <a:rPr lang="ru-RU" altLang="ru-RU" sz="3200" b="1">
                <a:solidFill>
                  <a:srgbClr val="002060"/>
                </a:solidFill>
              </a:rPr>
              <a:t>Classification of BA according to the level of control</a:t>
            </a:r>
          </a:p>
        </p:txBody>
      </p:sp>
      <p:graphicFrame>
        <p:nvGraphicFramePr>
          <p:cNvPr id="2" name="Таблица 1"/>
          <p:cNvGraphicFramePr>
            <a:graphicFrameLocks noGrp="1"/>
          </p:cNvGraphicFramePr>
          <p:nvPr/>
        </p:nvGraphicFramePr>
        <p:xfrm>
          <a:off x="238125" y="1143000"/>
          <a:ext cx="9642475" cy="5353049"/>
        </p:xfrm>
        <a:graphic>
          <a:graphicData uri="http://schemas.openxmlformats.org/drawingml/2006/table">
            <a:tbl>
              <a:tblPr firstRow="1" bandRow="1">
                <a:tableStyleId>{5C22544A-7EE6-4342-B048-85BDC9FD1C3A}</a:tableStyleId>
              </a:tblPr>
              <a:tblGrid>
                <a:gridCol w="1928495">
                  <a:extLst>
                    <a:ext uri="{9D8B030D-6E8A-4147-A177-3AD203B41FA5}">
                      <a16:colId xmlns:a16="http://schemas.microsoft.com/office/drawing/2014/main" val="20000"/>
                    </a:ext>
                  </a:extLst>
                </a:gridCol>
                <a:gridCol w="1928495">
                  <a:extLst>
                    <a:ext uri="{9D8B030D-6E8A-4147-A177-3AD203B41FA5}">
                      <a16:colId xmlns:a16="http://schemas.microsoft.com/office/drawing/2014/main" val="20001"/>
                    </a:ext>
                  </a:extLst>
                </a:gridCol>
                <a:gridCol w="1928495">
                  <a:extLst>
                    <a:ext uri="{9D8B030D-6E8A-4147-A177-3AD203B41FA5}">
                      <a16:colId xmlns:a16="http://schemas.microsoft.com/office/drawing/2014/main" val="20002"/>
                    </a:ext>
                  </a:extLst>
                </a:gridCol>
                <a:gridCol w="1928495">
                  <a:extLst>
                    <a:ext uri="{9D8B030D-6E8A-4147-A177-3AD203B41FA5}">
                      <a16:colId xmlns:a16="http://schemas.microsoft.com/office/drawing/2014/main" val="20003"/>
                    </a:ext>
                  </a:extLst>
                </a:gridCol>
                <a:gridCol w="1928495">
                  <a:extLst>
                    <a:ext uri="{9D8B030D-6E8A-4147-A177-3AD203B41FA5}">
                      <a16:colId xmlns:a16="http://schemas.microsoft.com/office/drawing/2014/main" val="20004"/>
                    </a:ext>
                  </a:extLst>
                </a:gridCol>
              </a:tblGrid>
              <a:tr h="457579">
                <a:tc gridSpan="5">
                  <a:txBody>
                    <a:bodyPr/>
                    <a:lstStyle/>
                    <a:p>
                      <a:r>
                        <a:rPr lang="ru-RU" sz="1800" b="0" dirty="0">
                          <a:solidFill>
                            <a:schemeClr val="tx1"/>
                          </a:solidFill>
                        </a:rPr>
                        <a:t>А. </a:t>
                      </a:r>
                      <a:r>
                        <a:rPr lang="en-US" sz="1800" b="0" dirty="0">
                          <a:solidFill>
                            <a:schemeClr val="tx1"/>
                          </a:solidFill>
                        </a:rPr>
                        <a:t>Control of asthma symptoms.                      Control level</a:t>
                      </a:r>
                      <a:endParaRPr lang="ru-RU" sz="1800" b="0" dirty="0">
                        <a:solidFill>
                          <a:schemeClr val="tx1"/>
                        </a:solidFill>
                      </a:endParaRPr>
                    </a:p>
                  </a:txBody>
                  <a:tcPr marL="91437" marR="91437" marT="45722" marB="45722"/>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10000"/>
                  </a:ext>
                </a:extLst>
              </a:tr>
              <a:tr h="789794">
                <a:tc>
                  <a:txBody>
                    <a:bodyPr/>
                    <a:lstStyle/>
                    <a:p>
                      <a:r>
                        <a:rPr lang="en-US" sz="1400" dirty="0"/>
                        <a:t>Over the past 4 weeks patient had:</a:t>
                      </a:r>
                      <a:endParaRPr lang="ru-RU" sz="1400" dirty="0"/>
                    </a:p>
                  </a:txBody>
                  <a:tcPr marL="91437" marR="91437" marT="45722" marB="45722"/>
                </a:tc>
                <a:tc>
                  <a:txBody>
                    <a:bodyPr/>
                    <a:lstStyle/>
                    <a:p>
                      <a:endParaRPr lang="ru-RU" sz="1800" dirty="0"/>
                    </a:p>
                  </a:txBody>
                  <a:tcPr marL="91437" marR="91437" marT="45722" marB="45722"/>
                </a:tc>
                <a:tc>
                  <a:txBody>
                    <a:bodyPr/>
                    <a:lstStyle/>
                    <a:p>
                      <a:r>
                        <a:rPr lang="en-US" sz="1800" dirty="0"/>
                        <a:t>Well controlled</a:t>
                      </a:r>
                      <a:endParaRPr lang="ru-RU" sz="1800" dirty="0"/>
                    </a:p>
                  </a:txBody>
                  <a:tcPr marL="91437" marR="91437" marT="45722" marB="45722"/>
                </a:tc>
                <a:tc>
                  <a:txBody>
                    <a:bodyPr/>
                    <a:lstStyle/>
                    <a:p>
                      <a:r>
                        <a:rPr lang="en-US" sz="1800" dirty="0"/>
                        <a:t>Partially controlled</a:t>
                      </a:r>
                      <a:endParaRPr lang="ru-RU" sz="1800" dirty="0"/>
                    </a:p>
                  </a:txBody>
                  <a:tcPr marL="91437" marR="91437" marT="45722" marB="45722"/>
                </a:tc>
                <a:tc>
                  <a:txBody>
                    <a:bodyPr/>
                    <a:lstStyle/>
                    <a:p>
                      <a:r>
                        <a:rPr lang="en-US" sz="1800" dirty="0"/>
                        <a:t>Uncontrolled</a:t>
                      </a:r>
                      <a:endParaRPr lang="ru-RU" sz="1800" dirty="0"/>
                    </a:p>
                  </a:txBody>
                  <a:tcPr marL="91437" marR="91437" marT="45722" marB="45722"/>
                </a:tc>
                <a:extLst>
                  <a:ext uri="{0D108BD9-81ED-4DB2-BD59-A6C34878D82A}">
                    <a16:rowId xmlns:a16="http://schemas.microsoft.com/office/drawing/2014/main" val="10001"/>
                  </a:ext>
                </a:extLst>
              </a:tr>
              <a:tr h="902622">
                <a:tc>
                  <a:txBody>
                    <a:bodyPr/>
                    <a:lstStyle/>
                    <a:p>
                      <a:r>
                        <a:rPr lang="en-US" sz="1400" dirty="0"/>
                        <a:t>Day symptoms happen more than 2 times a week</a:t>
                      </a:r>
                      <a:endParaRPr lang="ru-RU" sz="1400" dirty="0"/>
                    </a:p>
                  </a:txBody>
                  <a:tcPr marL="91437" marR="91437" marT="45722" marB="45722"/>
                </a:tc>
                <a:tc>
                  <a:txBody>
                    <a:bodyPr/>
                    <a:lstStyle/>
                    <a:p>
                      <a:r>
                        <a:rPr lang="en-US" sz="1800" dirty="0"/>
                        <a:t>YES</a:t>
                      </a:r>
                    </a:p>
                    <a:p>
                      <a:r>
                        <a:rPr lang="en-US" sz="1800" dirty="0"/>
                        <a:t>NO</a:t>
                      </a:r>
                      <a:endParaRPr lang="ru-RU" sz="1800" dirty="0"/>
                    </a:p>
                  </a:txBody>
                  <a:tcPr marL="91437" marR="91437" marT="45722" marB="45722"/>
                </a:tc>
                <a:tc rowSpan="4">
                  <a:txBody>
                    <a:bodyPr/>
                    <a:lstStyle/>
                    <a:p>
                      <a:endParaRPr lang="en-US" sz="1800" dirty="0"/>
                    </a:p>
                    <a:p>
                      <a:endParaRPr lang="en-US" sz="1800" dirty="0"/>
                    </a:p>
                    <a:p>
                      <a:endParaRPr lang="en-US" sz="1800" dirty="0"/>
                    </a:p>
                    <a:p>
                      <a:endParaRPr lang="en-US" sz="1800" dirty="0"/>
                    </a:p>
                    <a:p>
                      <a:r>
                        <a:rPr lang="en-US" sz="1800" dirty="0"/>
                        <a:t>Nothing from mentioned</a:t>
                      </a:r>
                      <a:endParaRPr lang="ru-RU" sz="1800" dirty="0"/>
                    </a:p>
                  </a:txBody>
                  <a:tcPr marL="91437" marR="91437" marT="45722" marB="45722"/>
                </a:tc>
                <a:tc rowSpan="4">
                  <a:txBody>
                    <a:bodyPr/>
                    <a:lstStyle/>
                    <a:p>
                      <a:endParaRPr lang="en-US" sz="1800" dirty="0"/>
                    </a:p>
                    <a:p>
                      <a:endParaRPr lang="en-US" sz="1800" dirty="0"/>
                    </a:p>
                    <a:p>
                      <a:endParaRPr lang="en-US" sz="1800" dirty="0"/>
                    </a:p>
                    <a:p>
                      <a:endParaRPr lang="en-US" sz="1800" dirty="0"/>
                    </a:p>
                    <a:p>
                      <a:r>
                        <a:rPr lang="en-US" sz="1800" dirty="0"/>
                        <a:t>1-2 from mentioned</a:t>
                      </a:r>
                      <a:endParaRPr lang="ru-RU" sz="1800" dirty="0"/>
                    </a:p>
                  </a:txBody>
                  <a:tcPr marL="91437" marR="91437" marT="45722" marB="45722"/>
                </a:tc>
                <a:tc rowSpan="4">
                  <a:txBody>
                    <a:bodyPr/>
                    <a:lstStyle/>
                    <a:p>
                      <a:endParaRPr lang="en-US" sz="1800" dirty="0"/>
                    </a:p>
                    <a:p>
                      <a:endParaRPr lang="en-US" sz="1800" dirty="0"/>
                    </a:p>
                    <a:p>
                      <a:endParaRPr lang="en-US" sz="1800" dirty="0"/>
                    </a:p>
                    <a:p>
                      <a:endParaRPr lang="en-US" sz="1800" dirty="0"/>
                    </a:p>
                    <a:p>
                      <a:r>
                        <a:rPr lang="en-US" sz="1800" dirty="0"/>
                        <a:t>3-4 from mentioned</a:t>
                      </a:r>
                      <a:endParaRPr lang="ru-RU" sz="1800" dirty="0"/>
                    </a:p>
                  </a:txBody>
                  <a:tcPr marL="91437" marR="91437" marT="45722" marB="45722"/>
                </a:tc>
                <a:extLst>
                  <a:ext uri="{0D108BD9-81ED-4DB2-BD59-A6C34878D82A}">
                    <a16:rowId xmlns:a16="http://schemas.microsoft.com/office/drawing/2014/main" val="10002"/>
                  </a:ext>
                </a:extLst>
              </a:tr>
              <a:tr h="789794">
                <a:tc>
                  <a:txBody>
                    <a:bodyPr/>
                    <a:lstStyle/>
                    <a:p>
                      <a:r>
                        <a:rPr lang="en-US" sz="1400" dirty="0"/>
                        <a:t>Night awakening because of BA</a:t>
                      </a:r>
                      <a:endParaRPr lang="ru-RU" sz="1400" dirty="0"/>
                    </a:p>
                  </a:txBody>
                  <a:tcPr marL="91437" marR="91437" marT="45722" marB="45722"/>
                </a:tc>
                <a:tc>
                  <a:txBody>
                    <a:bodyPr/>
                    <a:lstStyle/>
                    <a:p>
                      <a:r>
                        <a:rPr lang="en-US" sz="1800" dirty="0"/>
                        <a:t>YES</a:t>
                      </a:r>
                    </a:p>
                    <a:p>
                      <a:r>
                        <a:rPr lang="en-US" sz="1800" dirty="0"/>
                        <a:t>NO</a:t>
                      </a:r>
                      <a:endParaRPr lang="ru-RU" sz="1800" dirty="0"/>
                    </a:p>
                  </a:txBody>
                  <a:tcPr marL="91437" marR="91437" marT="45722" marB="45722"/>
                </a:tc>
                <a:tc vMerge="1">
                  <a:txBody>
                    <a:bodyPr/>
                    <a:lstStyle/>
                    <a:p>
                      <a:endParaRPr lang="ru-RU" dirty="0"/>
                    </a:p>
                  </a:txBody>
                  <a:tcPr/>
                </a:tc>
                <a:tc vMerge="1">
                  <a:txBody>
                    <a:bodyPr/>
                    <a:lstStyle/>
                    <a:p>
                      <a:endParaRPr lang="ru-RU" dirty="0"/>
                    </a:p>
                  </a:txBody>
                  <a:tcPr/>
                </a:tc>
                <a:tc vMerge="1">
                  <a:txBody>
                    <a:bodyPr/>
                    <a:lstStyle/>
                    <a:p>
                      <a:endParaRPr lang="ru-RU" dirty="0"/>
                    </a:p>
                  </a:txBody>
                  <a:tcPr/>
                </a:tc>
                <a:extLst>
                  <a:ext uri="{0D108BD9-81ED-4DB2-BD59-A6C34878D82A}">
                    <a16:rowId xmlns:a16="http://schemas.microsoft.com/office/drawing/2014/main" val="10003"/>
                  </a:ext>
                </a:extLst>
              </a:tr>
              <a:tr h="1165887">
                <a:tc>
                  <a:txBody>
                    <a:bodyPr/>
                    <a:lstStyle/>
                    <a:p>
                      <a:r>
                        <a:rPr lang="en-US" sz="1400" dirty="0"/>
                        <a:t>The necessity for the drug to stop the symptoms more than 2 times a week</a:t>
                      </a:r>
                      <a:endParaRPr lang="ru-RU" sz="1400" dirty="0"/>
                    </a:p>
                  </a:txBody>
                  <a:tcPr marL="91437" marR="91437" marT="45722" marB="45722"/>
                </a:tc>
                <a:tc>
                  <a:txBody>
                    <a:bodyPr/>
                    <a:lstStyle/>
                    <a:p>
                      <a:r>
                        <a:rPr lang="en-US" sz="1800" dirty="0"/>
                        <a:t>YES</a:t>
                      </a:r>
                    </a:p>
                    <a:p>
                      <a:r>
                        <a:rPr lang="en-US" sz="1800" dirty="0"/>
                        <a:t>NO</a:t>
                      </a:r>
                      <a:endParaRPr lang="ru-RU" sz="1800" dirty="0"/>
                    </a:p>
                  </a:txBody>
                  <a:tcPr marL="91437" marR="91437" marT="45722" marB="45722"/>
                </a:tc>
                <a:tc vMerge="1">
                  <a:txBody>
                    <a:bodyPr/>
                    <a:lstStyle/>
                    <a:p>
                      <a:endParaRPr lang="ru-RU" dirty="0"/>
                    </a:p>
                  </a:txBody>
                  <a:tcPr/>
                </a:tc>
                <a:tc vMerge="1">
                  <a:txBody>
                    <a:bodyPr/>
                    <a:lstStyle/>
                    <a:p>
                      <a:endParaRPr lang="ru-RU" dirty="0"/>
                    </a:p>
                  </a:txBody>
                  <a:tcPr/>
                </a:tc>
                <a:tc vMerge="1">
                  <a:txBody>
                    <a:bodyPr/>
                    <a:lstStyle/>
                    <a:p>
                      <a:endParaRPr lang="ru-RU" dirty="0"/>
                    </a:p>
                  </a:txBody>
                  <a:tcPr/>
                </a:tc>
                <a:extLst>
                  <a:ext uri="{0D108BD9-81ED-4DB2-BD59-A6C34878D82A}">
                    <a16:rowId xmlns:a16="http://schemas.microsoft.com/office/drawing/2014/main" val="10004"/>
                  </a:ext>
                </a:extLst>
              </a:tr>
              <a:tr h="789794">
                <a:tc>
                  <a:txBody>
                    <a:bodyPr/>
                    <a:lstStyle/>
                    <a:p>
                      <a:r>
                        <a:rPr lang="en-US" sz="1400" dirty="0"/>
                        <a:t>Any activity restriction due to BA</a:t>
                      </a:r>
                      <a:endParaRPr lang="ru-RU" sz="1400" dirty="0"/>
                    </a:p>
                  </a:txBody>
                  <a:tcPr marL="91437" marR="91437" marT="45722" marB="45722"/>
                </a:tc>
                <a:tc>
                  <a:txBody>
                    <a:bodyPr/>
                    <a:lstStyle/>
                    <a:p>
                      <a:r>
                        <a:rPr lang="en-US" sz="1800" dirty="0"/>
                        <a:t>YES</a:t>
                      </a:r>
                    </a:p>
                    <a:p>
                      <a:r>
                        <a:rPr lang="en-US" sz="1800" dirty="0"/>
                        <a:t>NO</a:t>
                      </a:r>
                      <a:endParaRPr lang="ru-RU" sz="1800" dirty="0"/>
                    </a:p>
                  </a:txBody>
                  <a:tcPr marL="91437" marR="91437" marT="45722" marB="45722"/>
                </a:tc>
                <a:tc vMerge="1">
                  <a:txBody>
                    <a:bodyPr/>
                    <a:lstStyle/>
                    <a:p>
                      <a:endParaRPr lang="ru-RU" dirty="0"/>
                    </a:p>
                  </a:txBody>
                  <a:tcPr/>
                </a:tc>
                <a:tc vMerge="1">
                  <a:txBody>
                    <a:bodyPr/>
                    <a:lstStyle/>
                    <a:p>
                      <a:endParaRPr lang="ru-RU" dirty="0"/>
                    </a:p>
                  </a:txBody>
                  <a:tcPr/>
                </a:tc>
                <a:tc vMerge="1">
                  <a:txBody>
                    <a:bodyPr/>
                    <a:lstStyle/>
                    <a:p>
                      <a:endParaRPr lang="ru-RU" dirty="0"/>
                    </a:p>
                  </a:txBody>
                  <a:tcPr/>
                </a:tc>
                <a:extLst>
                  <a:ext uri="{0D108BD9-81ED-4DB2-BD59-A6C34878D82A}">
                    <a16:rowId xmlns:a16="http://schemas.microsoft.com/office/drawing/2014/main" val="10005"/>
                  </a:ext>
                </a:extLst>
              </a:tr>
              <a:tr h="457579">
                <a:tc gridSpan="5">
                  <a:txBody>
                    <a:bodyPr/>
                    <a:lstStyle/>
                    <a:p>
                      <a:r>
                        <a:rPr lang="en-US" sz="1800" b="1" dirty="0"/>
                        <a:t>B. Risk factor for unfavorable outcomes</a:t>
                      </a:r>
                      <a:endParaRPr lang="ru-RU" sz="1800" b="1" dirty="0"/>
                    </a:p>
                  </a:txBody>
                  <a:tcPr marL="91437" marR="91437" marT="45722" marB="45722"/>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10006"/>
                  </a:ext>
                </a:extLst>
              </a:tr>
            </a:tbl>
          </a:graphicData>
        </a:graphic>
      </p:graphicFrame>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6688" y="403225"/>
            <a:ext cx="2541587" cy="10956925"/>
          </a:xfrm>
          <a:prstGeom prst="rect">
            <a:avLst/>
          </a:prstGeom>
          <a:noFill/>
        </p:spPr>
        <p:txBody>
          <a:bodyPr>
            <a:spAutoFit/>
          </a:bodyPr>
          <a:lstStyle/>
          <a:p>
            <a:pPr>
              <a:defRPr/>
            </a:pPr>
            <a:r>
              <a:rPr lang="en-US" sz="2400" b="1" dirty="0">
                <a:latin typeface="+mj-lt"/>
              </a:rPr>
              <a:t>Test for asthma control</a:t>
            </a:r>
          </a:p>
          <a:p>
            <a:pPr>
              <a:defRPr/>
            </a:pPr>
            <a:endParaRPr lang="en-US" b="1" dirty="0">
              <a:latin typeface="+mj-lt"/>
            </a:endParaRPr>
          </a:p>
          <a:p>
            <a:pPr>
              <a:defRPr/>
            </a:pPr>
            <a:r>
              <a:rPr lang="en-US" sz="1600" dirty="0">
                <a:latin typeface="+mn-lt"/>
              </a:rPr>
              <a:t>This test helps to people suffering from asthma (from 12 and older) to estimate how they control disease</a:t>
            </a:r>
          </a:p>
          <a:p>
            <a:pPr>
              <a:defRPr/>
            </a:pPr>
            <a:endParaRPr lang="en-US" sz="1600" dirty="0">
              <a:latin typeface="+mn-lt"/>
            </a:endParaRPr>
          </a:p>
          <a:p>
            <a:pPr>
              <a:defRPr/>
            </a:pPr>
            <a:r>
              <a:rPr lang="en-US" sz="1600" dirty="0">
                <a:latin typeface="+mn-lt"/>
              </a:rPr>
              <a:t>In every question choose the answer, which suits you best and underline the corresponding number. There are 5 questions.</a:t>
            </a:r>
          </a:p>
          <a:p>
            <a:pPr>
              <a:defRPr/>
            </a:pPr>
            <a:endParaRPr lang="en-US" sz="1600" dirty="0">
              <a:latin typeface="+mn-lt"/>
            </a:endParaRPr>
          </a:p>
          <a:p>
            <a:pPr>
              <a:defRPr/>
            </a:pPr>
            <a:r>
              <a:rPr lang="en-US" sz="1600" dirty="0">
                <a:latin typeface="+mn-lt"/>
              </a:rPr>
              <a:t>To calculate the result of asthma control test add all numbers from your answers. Discuss results with your doctor.</a:t>
            </a:r>
          </a:p>
          <a:p>
            <a:pPr>
              <a:defRPr/>
            </a:pPr>
            <a:endParaRPr lang="en-US" sz="1600" dirty="0">
              <a:latin typeface="+mn-lt"/>
            </a:endParaRPr>
          </a:p>
          <a:p>
            <a:pPr>
              <a:defRPr/>
            </a:pPr>
            <a:r>
              <a:rPr lang="en-US" sz="1600" dirty="0">
                <a:latin typeface="+mn-lt"/>
              </a:rPr>
              <a:t>Turn the page and read what is meaning of your calculated result.</a:t>
            </a:r>
          </a:p>
          <a:p>
            <a:pPr>
              <a:defRPr/>
            </a:pPr>
            <a:endParaRPr lang="en-US" dirty="0">
              <a:latin typeface="+mn-lt"/>
            </a:endParaRPr>
          </a:p>
          <a:p>
            <a:pPr>
              <a:defRPr/>
            </a:pPr>
            <a:endParaRPr lang="en-US" dirty="0">
              <a:latin typeface="+mn-lt"/>
            </a:endParaRPr>
          </a:p>
          <a:p>
            <a:pPr>
              <a:defRPr/>
            </a:pPr>
            <a:endParaRPr lang="en-US" dirty="0">
              <a:latin typeface="+mn-lt"/>
            </a:endParaRPr>
          </a:p>
          <a:p>
            <a:pPr>
              <a:defRPr/>
            </a:pPr>
            <a:endParaRPr lang="en-US" dirty="0">
              <a:latin typeface="+mn-lt"/>
            </a:endParaRPr>
          </a:p>
          <a:p>
            <a:pPr>
              <a:defRPr/>
            </a:pPr>
            <a:endParaRPr lang="en-US" dirty="0">
              <a:latin typeface="+mn-lt"/>
            </a:endParaRPr>
          </a:p>
          <a:p>
            <a:pPr>
              <a:defRPr/>
            </a:pPr>
            <a:endParaRPr lang="en-US" dirty="0">
              <a:latin typeface="+mn-lt"/>
            </a:endParaRPr>
          </a:p>
          <a:p>
            <a:pPr>
              <a:defRPr/>
            </a:pPr>
            <a:endParaRPr lang="en-US" dirty="0">
              <a:latin typeface="+mn-lt"/>
            </a:endParaRPr>
          </a:p>
          <a:p>
            <a:pPr>
              <a:defRPr/>
            </a:pPr>
            <a:endParaRPr lang="en-US" dirty="0">
              <a:latin typeface="+mn-lt"/>
            </a:endParaRPr>
          </a:p>
          <a:p>
            <a:pPr>
              <a:defRPr/>
            </a:pPr>
            <a:endParaRPr lang="en-US" dirty="0">
              <a:latin typeface="+mn-lt"/>
            </a:endParaRPr>
          </a:p>
          <a:p>
            <a:pPr>
              <a:defRPr/>
            </a:pPr>
            <a:endParaRPr lang="en-US" dirty="0">
              <a:latin typeface="+mn-lt"/>
            </a:endParaRPr>
          </a:p>
          <a:p>
            <a:pPr>
              <a:defRPr/>
            </a:pPr>
            <a:endParaRPr lang="en-US" dirty="0">
              <a:latin typeface="+mn-lt"/>
            </a:endParaRPr>
          </a:p>
          <a:p>
            <a:pPr>
              <a:defRPr/>
            </a:pPr>
            <a:endParaRPr lang="en-US" dirty="0">
              <a:latin typeface="+mn-lt"/>
            </a:endParaRPr>
          </a:p>
          <a:p>
            <a:pPr>
              <a:defRPr/>
            </a:pPr>
            <a:endParaRPr lang="en-US" dirty="0">
              <a:latin typeface="+mn-lt"/>
            </a:endParaRPr>
          </a:p>
          <a:p>
            <a:pPr>
              <a:defRPr/>
            </a:pPr>
            <a:endParaRPr lang="en-US" dirty="0">
              <a:latin typeface="+mn-lt"/>
            </a:endParaRPr>
          </a:p>
          <a:p>
            <a:pPr>
              <a:defRPr/>
            </a:pPr>
            <a:endParaRPr lang="en-US" dirty="0">
              <a:latin typeface="+mn-lt"/>
            </a:endParaRPr>
          </a:p>
          <a:p>
            <a:pPr>
              <a:defRPr/>
            </a:pPr>
            <a:endParaRPr lang="ru-RU" dirty="0">
              <a:latin typeface="+mn-lt"/>
            </a:endParaRPr>
          </a:p>
        </p:txBody>
      </p:sp>
      <p:sp>
        <p:nvSpPr>
          <p:cNvPr id="72706" name="TextBox 3"/>
          <p:cNvSpPr txBox="1">
            <a:spLocks noChangeArrowheads="1"/>
          </p:cNvSpPr>
          <p:nvPr/>
        </p:nvSpPr>
        <p:spPr bwMode="auto">
          <a:xfrm>
            <a:off x="2600325" y="95250"/>
            <a:ext cx="7519988" cy="13849350"/>
          </a:xfrm>
          <a:prstGeom prst="rect">
            <a:avLst/>
          </a:prstGeom>
          <a:noFill/>
          <a:ln w="9525">
            <a:noFill/>
            <a:miter lim="800000"/>
            <a:headEnd/>
            <a:tailEnd/>
          </a:ln>
        </p:spPr>
        <p:txBody>
          <a:bodyPr>
            <a:spAutoFit/>
          </a:bodyPr>
          <a:lstStyle/>
          <a:p>
            <a:pPr algn="ctr"/>
            <a:r>
              <a:rPr lang="en-US" altLang="ru-RU" b="1"/>
              <a:t>Learn your result</a:t>
            </a:r>
          </a:p>
          <a:p>
            <a:pPr algn="just"/>
            <a:r>
              <a:rPr lang="en-US" altLang="ru-RU" sz="1400" b="1"/>
              <a:t>Quest. 1</a:t>
            </a:r>
            <a:r>
              <a:rPr lang="en-US" altLang="ru-RU" sz="1400"/>
              <a:t>: How often over the past 4 weeks did asthma disturb you usual studies in school, work, household activities? </a:t>
            </a:r>
          </a:p>
          <a:p>
            <a:pPr algn="just"/>
            <a:r>
              <a:rPr lang="en-US" altLang="ru-RU" sz="1400"/>
              <a:t>                                                                                                                               total points</a:t>
            </a:r>
          </a:p>
          <a:p>
            <a:pPr algn="just"/>
            <a:r>
              <a:rPr lang="en-US" altLang="ru-RU" sz="1400"/>
              <a:t>All time (1)    Very often(2)      Sometimes (3)     Seldom (4)      Never (5)</a:t>
            </a:r>
          </a:p>
          <a:p>
            <a:pPr algn="just"/>
            <a:endParaRPr lang="en-US" altLang="ru-RU" sz="1400"/>
          </a:p>
          <a:p>
            <a:pPr algn="just"/>
            <a:r>
              <a:rPr lang="en-US" altLang="ru-RU" sz="1400" b="1"/>
              <a:t>Quest.2</a:t>
            </a:r>
            <a:r>
              <a:rPr lang="en-US" altLang="ru-RU" sz="1400"/>
              <a:t>:  How often over the past 4 weeks did you notice difficult breathing?</a:t>
            </a:r>
          </a:p>
          <a:p>
            <a:pPr algn="just"/>
            <a:endParaRPr lang="en-US" altLang="ru-RU" sz="1400"/>
          </a:p>
          <a:p>
            <a:pPr algn="just"/>
            <a:r>
              <a:rPr lang="en-US" altLang="ru-RU" sz="1400"/>
              <a:t>More than      (1)    once a day (2)   from 3-6 a week (3)  1-2 a week  (4)   no (5) </a:t>
            </a:r>
          </a:p>
          <a:p>
            <a:pPr algn="just"/>
            <a:r>
              <a:rPr lang="en-US" altLang="ru-RU" sz="1400"/>
              <a:t>1 time a week</a:t>
            </a:r>
          </a:p>
          <a:p>
            <a:pPr algn="just"/>
            <a:endParaRPr lang="en-US" altLang="ru-RU" sz="1400"/>
          </a:p>
          <a:p>
            <a:pPr algn="just"/>
            <a:r>
              <a:rPr lang="en-US" altLang="ru-RU" sz="1400" b="1"/>
              <a:t>Quest.3</a:t>
            </a:r>
            <a:r>
              <a:rPr lang="en-US" altLang="ru-RU" sz="1400"/>
              <a:t>: How often over 4 past weeks did you wake up at night or earlier because</a:t>
            </a:r>
          </a:p>
          <a:p>
            <a:pPr algn="just"/>
            <a:r>
              <a:rPr lang="en-US" altLang="ru-RU" sz="1400"/>
              <a:t>of asthma symptoms (whistling breath, cough, difficult breathing, feeling tight in chest, pain in chest)?</a:t>
            </a:r>
          </a:p>
          <a:p>
            <a:pPr algn="just"/>
            <a:endParaRPr lang="en-US" altLang="ru-RU" sz="1400"/>
          </a:p>
          <a:p>
            <a:pPr algn="just"/>
            <a:r>
              <a:rPr lang="en-US" altLang="ru-RU" sz="1400"/>
              <a:t>4 nights  (1)  2-3nights a week (2)  once a week (3)   1-2times (4)  never (5)</a:t>
            </a:r>
          </a:p>
          <a:p>
            <a:pPr algn="just"/>
            <a:r>
              <a:rPr lang="en-US" altLang="ru-RU" sz="1400"/>
              <a:t>a week </a:t>
            </a:r>
          </a:p>
          <a:p>
            <a:pPr algn="just"/>
            <a:endParaRPr lang="en-US" altLang="ru-RU" sz="1400"/>
          </a:p>
          <a:p>
            <a:pPr algn="just"/>
            <a:r>
              <a:rPr lang="en-US" altLang="ru-RU" sz="1400" b="1"/>
              <a:t>Quest.4</a:t>
            </a:r>
            <a:r>
              <a:rPr lang="en-US" altLang="ru-RU" sz="1400"/>
              <a:t>: How often over 4 past weeks did you use high speed inhaler (Ventoline, Berotec, </a:t>
            </a:r>
          </a:p>
          <a:p>
            <a:pPr algn="just"/>
            <a:r>
              <a:rPr lang="en-US" altLang="ru-RU" sz="1400"/>
              <a:t>Berodual, Atrovent, Salamol, Salben) or nebulizer (aerosol machine) with drug (Berotec, Berodual, Ventolin) ?</a:t>
            </a:r>
          </a:p>
          <a:p>
            <a:pPr algn="just"/>
            <a:endParaRPr lang="en-US" altLang="ru-RU" sz="1400"/>
          </a:p>
          <a:p>
            <a:pPr algn="just"/>
            <a:r>
              <a:rPr lang="en-US" altLang="ru-RU" sz="1400"/>
              <a:t>3 times a day (1) 1-2times a day (2)   2-3 a week (3)  once a week (4)  never (5) </a:t>
            </a:r>
          </a:p>
          <a:p>
            <a:pPr algn="just"/>
            <a:endParaRPr lang="en-US" altLang="ru-RU" sz="1400"/>
          </a:p>
          <a:p>
            <a:pPr algn="just"/>
            <a:r>
              <a:rPr lang="en-US" altLang="ru-RU" sz="1400" b="1"/>
              <a:t>Quest.5</a:t>
            </a:r>
            <a:r>
              <a:rPr lang="en-US" altLang="ru-RU" sz="1400"/>
              <a:t>: How do you estimate you asthma control over 4 past weeks?</a:t>
            </a:r>
          </a:p>
          <a:p>
            <a:pPr algn="just"/>
            <a:endParaRPr lang="en-US" altLang="ru-RU" sz="1400"/>
          </a:p>
          <a:p>
            <a:pPr algn="just"/>
            <a:r>
              <a:rPr lang="en-US" altLang="ru-RU" sz="1400"/>
              <a:t>didn’t control (1)  badly controlled (2)  to some extent (3)   well controlled (4)  totally (5)</a:t>
            </a:r>
          </a:p>
          <a:p>
            <a:pPr algn="just"/>
            <a:r>
              <a:rPr lang="en-US" altLang="ru-RU" sz="1400"/>
              <a:t>                                                              </a:t>
            </a:r>
          </a:p>
          <a:p>
            <a:pPr algn="just"/>
            <a:r>
              <a:rPr lang="en-US" altLang="ru-RU" sz="1400"/>
              <a:t>Sum up your results and fix your final number   </a:t>
            </a:r>
          </a:p>
          <a:p>
            <a:pPr algn="just"/>
            <a:endParaRPr lang="en-US" altLang="ru-RU" sz="1400"/>
          </a:p>
          <a:p>
            <a:pPr algn="just"/>
            <a:r>
              <a:rPr lang="en-US" altLang="ru-RU" sz="1400"/>
              <a:t>                 </a:t>
            </a:r>
          </a:p>
          <a:p>
            <a:pPr algn="just"/>
            <a:endParaRPr lang="en-US" altLang="ru-RU" sz="1400"/>
          </a:p>
          <a:p>
            <a:pPr algn="just"/>
            <a:endParaRPr lang="en-US" altLang="ru-RU" sz="1400"/>
          </a:p>
          <a:p>
            <a:pPr algn="just"/>
            <a:endParaRPr lang="en-US" altLang="ru-RU"/>
          </a:p>
          <a:p>
            <a:pPr algn="ctr"/>
            <a:endParaRPr lang="en-US" altLang="ru-RU" b="1"/>
          </a:p>
          <a:p>
            <a:pPr algn="ctr"/>
            <a:endParaRPr lang="en-US" altLang="ru-RU" b="1"/>
          </a:p>
          <a:p>
            <a:pPr algn="ctr"/>
            <a:endParaRPr lang="en-US" altLang="ru-RU" b="1"/>
          </a:p>
          <a:p>
            <a:pPr algn="ctr"/>
            <a:endParaRPr lang="en-US" altLang="ru-RU" b="1"/>
          </a:p>
          <a:p>
            <a:pPr algn="ctr"/>
            <a:endParaRPr lang="en-US" altLang="ru-RU" b="1"/>
          </a:p>
          <a:p>
            <a:pPr algn="ctr"/>
            <a:endParaRPr lang="en-US" altLang="ru-RU" b="1"/>
          </a:p>
          <a:p>
            <a:pPr algn="ctr"/>
            <a:endParaRPr lang="en-US" altLang="ru-RU" b="1"/>
          </a:p>
          <a:p>
            <a:pPr algn="ctr"/>
            <a:endParaRPr lang="en-US" altLang="ru-RU" b="1"/>
          </a:p>
          <a:p>
            <a:pPr algn="ctr"/>
            <a:endParaRPr lang="en-US" altLang="ru-RU" b="1"/>
          </a:p>
          <a:p>
            <a:pPr algn="ctr"/>
            <a:endParaRPr lang="en-US" altLang="ru-RU" b="1"/>
          </a:p>
          <a:p>
            <a:pPr algn="ctr"/>
            <a:endParaRPr lang="en-US" altLang="ru-RU" b="1"/>
          </a:p>
          <a:p>
            <a:pPr algn="ctr"/>
            <a:endParaRPr lang="en-US" altLang="ru-RU" b="1"/>
          </a:p>
          <a:p>
            <a:pPr algn="ctr"/>
            <a:endParaRPr lang="en-US" altLang="ru-RU" b="1"/>
          </a:p>
          <a:p>
            <a:pPr algn="ctr"/>
            <a:endParaRPr lang="en-US" altLang="ru-RU" b="1"/>
          </a:p>
          <a:p>
            <a:pPr algn="ctr"/>
            <a:endParaRPr lang="en-US" altLang="ru-RU" b="1"/>
          </a:p>
          <a:p>
            <a:pPr algn="ctr"/>
            <a:endParaRPr lang="en-US" altLang="ru-RU" b="1"/>
          </a:p>
          <a:p>
            <a:pPr algn="ctr"/>
            <a:endParaRPr lang="en-US" altLang="ru-RU" b="1"/>
          </a:p>
          <a:p>
            <a:pPr algn="ctr"/>
            <a:endParaRPr lang="en-US" altLang="ru-RU" b="1"/>
          </a:p>
          <a:p>
            <a:pPr algn="ctr"/>
            <a:endParaRPr lang="en-US" altLang="ru-RU" b="1"/>
          </a:p>
          <a:p>
            <a:pPr algn="ctr"/>
            <a:endParaRPr lang="en-US" altLang="ru-RU" b="1"/>
          </a:p>
          <a:p>
            <a:pPr algn="ctr"/>
            <a:endParaRPr lang="en-US" altLang="ru-RU" b="1"/>
          </a:p>
          <a:p>
            <a:pPr algn="ctr"/>
            <a:endParaRPr lang="ru-RU" altLang="ru-RU" b="1"/>
          </a:p>
        </p:txBody>
      </p:sp>
      <p:sp>
        <p:nvSpPr>
          <p:cNvPr id="72707" name="Прямоугольник 4"/>
          <p:cNvSpPr>
            <a:spLocks noChangeArrowheads="1"/>
          </p:cNvSpPr>
          <p:nvPr/>
        </p:nvSpPr>
        <p:spPr bwMode="auto">
          <a:xfrm>
            <a:off x="9571038" y="1104900"/>
            <a:ext cx="411162" cy="427038"/>
          </a:xfrm>
          <a:prstGeom prst="rect">
            <a:avLst/>
          </a:prstGeom>
          <a:solidFill>
            <a:schemeClr val="accent1"/>
          </a:solidFill>
          <a:ln w="19050" algn="ctr">
            <a:solidFill>
              <a:schemeClr val="tx1"/>
            </a:solidFill>
            <a:round/>
            <a:headEnd/>
            <a:tailEnd/>
          </a:ln>
        </p:spPr>
        <p:txBody>
          <a:bodyPr/>
          <a:lstStyle/>
          <a:p>
            <a:pPr eaLnBrk="1" hangingPunct="1"/>
            <a:endParaRPr lang="ru-RU" altLang="ru-RU"/>
          </a:p>
        </p:txBody>
      </p:sp>
      <p:sp>
        <p:nvSpPr>
          <p:cNvPr id="72708" name="Прямоугольник 5"/>
          <p:cNvSpPr>
            <a:spLocks noChangeArrowheads="1"/>
          </p:cNvSpPr>
          <p:nvPr/>
        </p:nvSpPr>
        <p:spPr bwMode="auto">
          <a:xfrm>
            <a:off x="9559925" y="1911350"/>
            <a:ext cx="422275" cy="404813"/>
          </a:xfrm>
          <a:prstGeom prst="rect">
            <a:avLst/>
          </a:prstGeom>
          <a:solidFill>
            <a:schemeClr val="accent1"/>
          </a:solidFill>
          <a:ln w="19050" algn="ctr">
            <a:solidFill>
              <a:schemeClr val="tx1"/>
            </a:solidFill>
            <a:round/>
            <a:headEnd/>
            <a:tailEnd/>
          </a:ln>
        </p:spPr>
        <p:txBody>
          <a:bodyPr/>
          <a:lstStyle/>
          <a:p>
            <a:pPr eaLnBrk="1" hangingPunct="1"/>
            <a:endParaRPr lang="ru-RU" altLang="ru-RU"/>
          </a:p>
        </p:txBody>
      </p:sp>
      <p:sp>
        <p:nvSpPr>
          <p:cNvPr id="72709" name="Прямоугольник 6"/>
          <p:cNvSpPr>
            <a:spLocks noChangeArrowheads="1"/>
          </p:cNvSpPr>
          <p:nvPr/>
        </p:nvSpPr>
        <p:spPr bwMode="auto">
          <a:xfrm>
            <a:off x="9523413" y="3265488"/>
            <a:ext cx="458787" cy="415925"/>
          </a:xfrm>
          <a:prstGeom prst="rect">
            <a:avLst/>
          </a:prstGeom>
          <a:solidFill>
            <a:schemeClr val="accent1"/>
          </a:solidFill>
          <a:ln w="19050" algn="ctr">
            <a:solidFill>
              <a:schemeClr val="tx1"/>
            </a:solidFill>
            <a:round/>
            <a:headEnd/>
            <a:tailEnd/>
          </a:ln>
        </p:spPr>
        <p:txBody>
          <a:bodyPr/>
          <a:lstStyle/>
          <a:p>
            <a:pPr eaLnBrk="1" hangingPunct="1"/>
            <a:endParaRPr lang="ru-RU" altLang="ru-RU"/>
          </a:p>
        </p:txBody>
      </p:sp>
      <p:sp>
        <p:nvSpPr>
          <p:cNvPr id="72710" name="Прямоугольник 7"/>
          <p:cNvSpPr>
            <a:spLocks noChangeArrowheads="1"/>
          </p:cNvSpPr>
          <p:nvPr/>
        </p:nvSpPr>
        <p:spPr bwMode="auto">
          <a:xfrm>
            <a:off x="9523413" y="4749800"/>
            <a:ext cx="458787" cy="415925"/>
          </a:xfrm>
          <a:prstGeom prst="rect">
            <a:avLst/>
          </a:prstGeom>
          <a:solidFill>
            <a:schemeClr val="accent1"/>
          </a:solidFill>
          <a:ln w="19050" algn="ctr">
            <a:solidFill>
              <a:schemeClr val="tx1"/>
            </a:solidFill>
            <a:round/>
            <a:headEnd/>
            <a:tailEnd/>
          </a:ln>
        </p:spPr>
        <p:txBody>
          <a:bodyPr/>
          <a:lstStyle/>
          <a:p>
            <a:pPr eaLnBrk="1" hangingPunct="1"/>
            <a:endParaRPr lang="ru-RU" altLang="ru-RU"/>
          </a:p>
        </p:txBody>
      </p:sp>
      <p:sp>
        <p:nvSpPr>
          <p:cNvPr id="72711" name="Прямоугольник 8"/>
          <p:cNvSpPr>
            <a:spLocks noChangeArrowheads="1"/>
          </p:cNvSpPr>
          <p:nvPr/>
        </p:nvSpPr>
        <p:spPr bwMode="auto">
          <a:xfrm>
            <a:off x="9523413" y="5748338"/>
            <a:ext cx="458787" cy="427037"/>
          </a:xfrm>
          <a:prstGeom prst="rect">
            <a:avLst/>
          </a:prstGeom>
          <a:solidFill>
            <a:schemeClr val="accent1"/>
          </a:solidFill>
          <a:ln w="19050" algn="ctr">
            <a:solidFill>
              <a:schemeClr val="tx1"/>
            </a:solidFill>
            <a:round/>
            <a:headEnd/>
            <a:tailEnd/>
          </a:ln>
        </p:spPr>
        <p:txBody>
          <a:bodyPr/>
          <a:lstStyle/>
          <a:p>
            <a:pPr eaLnBrk="1" hangingPunct="1"/>
            <a:endParaRPr lang="ru-RU" altLang="ru-RU"/>
          </a:p>
        </p:txBody>
      </p:sp>
      <p:sp>
        <p:nvSpPr>
          <p:cNvPr id="72712" name="Прямоугольник 9"/>
          <p:cNvSpPr>
            <a:spLocks noChangeArrowheads="1"/>
          </p:cNvSpPr>
          <p:nvPr/>
        </p:nvSpPr>
        <p:spPr bwMode="auto">
          <a:xfrm>
            <a:off x="6602413" y="6186488"/>
            <a:ext cx="1579562" cy="381000"/>
          </a:xfrm>
          <a:prstGeom prst="rect">
            <a:avLst/>
          </a:prstGeom>
          <a:solidFill>
            <a:schemeClr val="accent1"/>
          </a:solidFill>
          <a:ln w="19050" algn="ctr">
            <a:solidFill>
              <a:schemeClr val="tx1"/>
            </a:solidFill>
            <a:round/>
            <a:headEnd/>
            <a:tailEnd/>
          </a:ln>
        </p:spPr>
        <p:txBody>
          <a:bodyPr/>
          <a:lstStyle/>
          <a:p>
            <a:pPr eaLnBrk="1" hangingPunct="1"/>
            <a:r>
              <a:rPr lang="en-US" altLang="ru-RU"/>
              <a:t>Total </a:t>
            </a:r>
            <a:endParaRPr lang="ru-RU" altLang="ru-RU"/>
          </a:p>
        </p:txBody>
      </p:sp>
    </p:spTree>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body" sz="half" idx="1"/>
          </p:nvPr>
        </p:nvSpPr>
        <p:spPr>
          <a:xfrm>
            <a:off x="582613" y="1544638"/>
            <a:ext cx="9043987" cy="5057775"/>
          </a:xfrm>
        </p:spPr>
        <p:txBody>
          <a:bodyPr/>
          <a:lstStyle/>
          <a:p>
            <a:pPr eaLnBrk="1" hangingPunct="1">
              <a:spcBef>
                <a:spcPct val="10000"/>
              </a:spcBef>
            </a:pPr>
            <a:r>
              <a:rPr lang="ru-RU" altLang="ru-RU" sz="2400">
                <a:solidFill>
                  <a:srgbClr val="000000"/>
                </a:solidFill>
              </a:rPr>
              <a:t>The total score of </a:t>
            </a:r>
            <a:r>
              <a:rPr lang="ru-RU" altLang="ru-RU" sz="2400" b="1">
                <a:solidFill>
                  <a:srgbClr val="000000"/>
                </a:solidFill>
              </a:rPr>
              <a:t>25 points </a:t>
            </a:r>
            <a:r>
              <a:rPr lang="ru-RU" altLang="ru-RU" sz="2400">
                <a:solidFill>
                  <a:srgbClr val="000000"/>
                </a:solidFill>
              </a:rPr>
              <a:t>means total control</a:t>
            </a:r>
            <a:endParaRPr lang="ru-RU" altLang="ru-RU" sz="2400"/>
          </a:p>
          <a:p>
            <a:pPr eaLnBrk="1" hangingPunct="1">
              <a:spcBef>
                <a:spcPct val="10000"/>
              </a:spcBef>
            </a:pPr>
            <a:r>
              <a:rPr lang="ru-RU" altLang="ru-RU" sz="2400">
                <a:solidFill>
                  <a:srgbClr val="000000"/>
                </a:solidFill>
              </a:rPr>
              <a:t>The total score of </a:t>
            </a:r>
            <a:r>
              <a:rPr lang="ru-RU" altLang="ru-RU" sz="2400" b="1">
                <a:solidFill>
                  <a:srgbClr val="000000"/>
                </a:solidFill>
              </a:rPr>
              <a:t>20-24</a:t>
            </a:r>
            <a:r>
              <a:rPr lang="ru-RU" altLang="ru-RU" sz="2400">
                <a:solidFill>
                  <a:srgbClr val="000000"/>
                </a:solidFill>
              </a:rPr>
              <a:t> means that asthma is well controlled, but not completely.</a:t>
            </a:r>
            <a:r>
              <a:rPr lang="ru-RU" altLang="ru-RU" sz="2400"/>
              <a:t>  </a:t>
            </a:r>
          </a:p>
          <a:p>
            <a:pPr eaLnBrk="1" hangingPunct="1">
              <a:spcBef>
                <a:spcPct val="10000"/>
              </a:spcBef>
            </a:pPr>
            <a:r>
              <a:rPr lang="ru-RU" altLang="ru-RU" sz="2400"/>
              <a:t> </a:t>
            </a:r>
            <a:r>
              <a:rPr lang="ru-RU" altLang="ru-RU" sz="2400">
                <a:solidFill>
                  <a:srgbClr val="000000"/>
                </a:solidFill>
              </a:rPr>
              <a:t>The total score of </a:t>
            </a:r>
            <a:r>
              <a:rPr lang="ru-RU" altLang="ru-RU" sz="2400" b="1">
                <a:solidFill>
                  <a:srgbClr val="000000"/>
                </a:solidFill>
              </a:rPr>
              <a:t>19</a:t>
            </a:r>
            <a:r>
              <a:rPr lang="ru-RU" altLang="ru-RU" sz="2400">
                <a:solidFill>
                  <a:srgbClr val="000000"/>
                </a:solidFill>
              </a:rPr>
              <a:t> or less indicates uncontrolled asthma.</a:t>
            </a:r>
            <a:r>
              <a:rPr lang="ru-RU" altLang="ru-RU" sz="2400"/>
              <a:t> </a:t>
            </a:r>
            <a:endParaRPr lang="en-US" altLang="ru-RU" sz="2400"/>
          </a:p>
          <a:p>
            <a:pPr eaLnBrk="1" hangingPunct="1">
              <a:spcBef>
                <a:spcPct val="10000"/>
              </a:spcBef>
            </a:pPr>
            <a:r>
              <a:rPr lang="ru-RU" altLang="ru-RU" sz="2400">
                <a:solidFill>
                  <a:srgbClr val="000000"/>
                </a:solidFill>
              </a:rPr>
              <a:t>The total score of </a:t>
            </a:r>
            <a:r>
              <a:rPr lang="ru-RU" altLang="ru-RU" sz="2400" b="1">
                <a:solidFill>
                  <a:srgbClr val="000000"/>
                </a:solidFill>
              </a:rPr>
              <a:t>14</a:t>
            </a:r>
            <a:r>
              <a:rPr lang="ru-RU" altLang="ru-RU" sz="2400">
                <a:solidFill>
                  <a:srgbClr val="000000"/>
                </a:solidFill>
              </a:rPr>
              <a:t> or less indicates that a patient's asthma is seriously out of control.</a:t>
            </a:r>
            <a:endParaRPr lang="ru-RU" altLang="ru-RU" sz="2400"/>
          </a:p>
        </p:txBody>
      </p:sp>
      <p:sp>
        <p:nvSpPr>
          <p:cNvPr id="73730" name="Rectangle 4"/>
          <p:cNvSpPr>
            <a:spLocks noGrp="1" noChangeArrowheads="1"/>
          </p:cNvSpPr>
          <p:nvPr>
            <p:ph type="title"/>
          </p:nvPr>
        </p:nvSpPr>
        <p:spPr>
          <a:xfrm>
            <a:off x="1250950" y="0"/>
            <a:ext cx="8110538" cy="1143000"/>
          </a:xfrm>
        </p:spPr>
        <p:txBody>
          <a:bodyPr anchorCtr="1"/>
          <a:lstStyle/>
          <a:p>
            <a:pPr eaLnBrk="1" hangingPunct="1"/>
            <a:r>
              <a:rPr lang="ru-RU" altLang="ru-RU" sz="2800" b="1">
                <a:solidFill>
                  <a:srgbClr val="000000"/>
                </a:solidFill>
              </a:rPr>
              <a:t>Interpretation of Asthma Control Test (ACT)</a:t>
            </a:r>
            <a:r>
              <a:rPr lang="en-US" altLang="ru-RU" sz="2800" b="1">
                <a:solidFill>
                  <a:srgbClr val="000000"/>
                </a:solidFill>
              </a:rPr>
              <a:t> results</a:t>
            </a:r>
            <a:endParaRPr lang="en-US" altLang="ru-RU" sz="2800" b="1">
              <a:solidFill>
                <a:srgbClr val="002060"/>
              </a:solidFill>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p:cNvSpPr>
            <a:spLocks noGrp="1"/>
          </p:cNvSpPr>
          <p:nvPr>
            <p:ph type="title"/>
          </p:nvPr>
        </p:nvSpPr>
        <p:spPr>
          <a:xfrm>
            <a:off x="0" y="0"/>
            <a:ext cx="10287000" cy="1143000"/>
          </a:xfrm>
        </p:spPr>
        <p:txBody>
          <a:bodyPr/>
          <a:lstStyle/>
          <a:p>
            <a:pPr>
              <a:defRPr/>
            </a:pPr>
            <a:r>
              <a:rPr lang="en-US" sz="3200" b="1" dirty="0">
                <a:solidFill>
                  <a:srgbClr val="002060"/>
                </a:solidFill>
                <a:latin typeface="+mn-lt"/>
                <a:cs typeface="Arial" pitchFamily="34" charset="0"/>
              </a:rPr>
              <a:t>ACQ Form</a:t>
            </a:r>
            <a:endParaRPr lang="ru-RU" sz="3200" b="1" dirty="0">
              <a:solidFill>
                <a:srgbClr val="002060"/>
              </a:solidFill>
              <a:latin typeface="+mn-lt"/>
              <a:cs typeface="Arial" pitchFamily="34" charset="0"/>
            </a:endParaRPr>
          </a:p>
        </p:txBody>
      </p:sp>
      <p:sp>
        <p:nvSpPr>
          <p:cNvPr id="60419" name="Текст 2"/>
          <p:cNvSpPr>
            <a:spLocks noGrp="1"/>
          </p:cNvSpPr>
          <p:nvPr>
            <p:ph type="body" sz="quarter" idx="10"/>
          </p:nvPr>
        </p:nvSpPr>
        <p:spPr>
          <a:xfrm>
            <a:off x="1928813" y="6357938"/>
            <a:ext cx="8358187" cy="500062"/>
          </a:xfrm>
        </p:spPr>
        <p:txBody>
          <a:bodyPr/>
          <a:lstStyle/>
          <a:p>
            <a:pPr algn="r">
              <a:defRPr/>
            </a:pPr>
            <a:r>
              <a:rPr lang="en-US" sz="1200" dirty="0">
                <a:solidFill>
                  <a:schemeClr val="accent6">
                    <a:lumMod val="50000"/>
                  </a:schemeClr>
                </a:solidFill>
                <a:latin typeface="Comic Sans MS" pitchFamily="66" charset="0"/>
              </a:rPr>
              <a:t>Juniper EF, et al. Am J </a:t>
            </a:r>
            <a:r>
              <a:rPr lang="en-US" sz="1200" dirty="0" err="1">
                <a:solidFill>
                  <a:schemeClr val="accent6">
                    <a:lumMod val="50000"/>
                  </a:schemeClr>
                </a:solidFill>
                <a:latin typeface="Comic Sans MS" pitchFamily="66" charset="0"/>
              </a:rPr>
              <a:t>Respir</a:t>
            </a:r>
            <a:r>
              <a:rPr lang="en-US" sz="1200" dirty="0">
                <a:solidFill>
                  <a:schemeClr val="accent6">
                    <a:lumMod val="50000"/>
                  </a:schemeClr>
                </a:solidFill>
                <a:latin typeface="Comic Sans MS" pitchFamily="66" charset="0"/>
              </a:rPr>
              <a:t> </a:t>
            </a:r>
            <a:r>
              <a:rPr lang="en-US" sz="1200" dirty="0" err="1">
                <a:solidFill>
                  <a:schemeClr val="accent6">
                    <a:lumMod val="50000"/>
                  </a:schemeClr>
                </a:solidFill>
                <a:latin typeface="Comic Sans MS" pitchFamily="66" charset="0"/>
              </a:rPr>
              <a:t>Crit</a:t>
            </a:r>
            <a:r>
              <a:rPr lang="en-US" sz="1200" dirty="0">
                <a:solidFill>
                  <a:schemeClr val="accent6">
                    <a:lumMod val="50000"/>
                  </a:schemeClr>
                </a:solidFill>
                <a:latin typeface="Comic Sans MS" pitchFamily="66" charset="0"/>
              </a:rPr>
              <a:t> Care Med 2000; 162:1330–1334.</a:t>
            </a:r>
          </a:p>
          <a:p>
            <a:pPr algn="r">
              <a:defRPr/>
            </a:pPr>
            <a:r>
              <a:rPr lang="en-US" sz="1200" dirty="0">
                <a:solidFill>
                  <a:schemeClr val="accent6">
                    <a:lumMod val="50000"/>
                  </a:schemeClr>
                </a:solidFill>
                <a:latin typeface="Comic Sans MS" pitchFamily="66" charset="0"/>
              </a:rPr>
              <a:t>Juniper EF, et al. </a:t>
            </a:r>
            <a:r>
              <a:rPr lang="en-US" sz="1200" dirty="0" err="1">
                <a:solidFill>
                  <a:schemeClr val="accent6">
                    <a:lumMod val="50000"/>
                  </a:schemeClr>
                </a:solidFill>
                <a:latin typeface="Comic Sans MS" pitchFamily="66" charset="0"/>
              </a:rPr>
              <a:t>Eur</a:t>
            </a:r>
            <a:r>
              <a:rPr lang="en-US" sz="1200" dirty="0">
                <a:solidFill>
                  <a:schemeClr val="accent6">
                    <a:lumMod val="50000"/>
                  </a:schemeClr>
                </a:solidFill>
                <a:latin typeface="Comic Sans MS" pitchFamily="66" charset="0"/>
              </a:rPr>
              <a:t> </a:t>
            </a:r>
            <a:r>
              <a:rPr lang="en-US" sz="1200" dirty="0" err="1">
                <a:solidFill>
                  <a:schemeClr val="accent6">
                    <a:lumMod val="50000"/>
                  </a:schemeClr>
                </a:solidFill>
                <a:latin typeface="Comic Sans MS" pitchFamily="66" charset="0"/>
              </a:rPr>
              <a:t>Respir</a:t>
            </a:r>
            <a:r>
              <a:rPr lang="en-US" sz="1200" dirty="0">
                <a:solidFill>
                  <a:schemeClr val="accent6">
                    <a:lumMod val="50000"/>
                  </a:schemeClr>
                </a:solidFill>
                <a:latin typeface="Comic Sans MS" pitchFamily="66" charset="0"/>
              </a:rPr>
              <a:t> J 1999; 14:902–907</a:t>
            </a:r>
            <a:endParaRPr lang="ru-RU" sz="1200" dirty="0">
              <a:solidFill>
                <a:schemeClr val="accent6">
                  <a:lumMod val="50000"/>
                </a:schemeClr>
              </a:solidFill>
              <a:latin typeface="Comic Sans MS" pitchFamily="66" charset="0"/>
            </a:endParaRPr>
          </a:p>
        </p:txBody>
      </p:sp>
      <p:sp>
        <p:nvSpPr>
          <p:cNvPr id="60421" name="Rectangle 3"/>
          <p:cNvSpPr>
            <a:spLocks noChangeArrowheads="1"/>
          </p:cNvSpPr>
          <p:nvPr/>
        </p:nvSpPr>
        <p:spPr bwMode="auto">
          <a:xfrm>
            <a:off x="8942388" y="5303838"/>
            <a:ext cx="1101725" cy="984250"/>
          </a:xfrm>
          <a:prstGeom prst="rect">
            <a:avLst/>
          </a:prstGeom>
          <a:noFill/>
          <a:ln w="25400">
            <a:solidFill>
              <a:schemeClr val="bg2"/>
            </a:solidFill>
            <a:miter lim="800000"/>
            <a:headEnd/>
            <a:tailEnd/>
          </a:ln>
        </p:spPr>
        <p:txBody>
          <a:bodyPr lIns="90000" tIns="46800" rIns="90000" bIns="46800"/>
          <a:lstStyle/>
          <a:p>
            <a:pPr eaLnBrk="1" hangingPunct="1">
              <a:defRPr/>
            </a:pPr>
            <a:r>
              <a:rPr lang="en-GB" altLang="ja-JP" sz="1000" dirty="0">
                <a:solidFill>
                  <a:schemeClr val="accent6">
                    <a:lumMod val="50000"/>
                  </a:schemeClr>
                </a:solidFill>
                <a:ea typeface="MS Mincho" pitchFamily="49" charset="-128"/>
                <a:cs typeface="Arial Unicode MS" pitchFamily="34" charset="-128"/>
              </a:rPr>
              <a:t>6 = </a:t>
            </a:r>
            <a:r>
              <a:rPr lang="en-US" altLang="ja-JP" sz="1000" dirty="0">
                <a:solidFill>
                  <a:schemeClr val="accent6">
                    <a:lumMod val="50000"/>
                  </a:schemeClr>
                </a:solidFill>
                <a:ea typeface="MS Mincho" pitchFamily="49" charset="-128"/>
                <a:cs typeface="Arial Unicode MS" pitchFamily="34" charset="-128"/>
              </a:rPr>
              <a:t>all time</a:t>
            </a:r>
            <a:endParaRPr lang="en-GB" altLang="ja-JP" sz="1000" dirty="0">
              <a:solidFill>
                <a:schemeClr val="accent6">
                  <a:lumMod val="50000"/>
                </a:schemeClr>
              </a:solidFill>
              <a:ea typeface="MS Mincho" pitchFamily="49" charset="-128"/>
              <a:cs typeface="Arial Unicode MS" pitchFamily="34" charset="-128"/>
            </a:endParaRPr>
          </a:p>
        </p:txBody>
      </p:sp>
      <p:sp>
        <p:nvSpPr>
          <p:cNvPr id="60422" name="Rectangle 4"/>
          <p:cNvSpPr>
            <a:spLocks noChangeArrowheads="1"/>
          </p:cNvSpPr>
          <p:nvPr/>
        </p:nvSpPr>
        <p:spPr bwMode="auto">
          <a:xfrm>
            <a:off x="7839075" y="5303838"/>
            <a:ext cx="1103313" cy="984250"/>
          </a:xfrm>
          <a:prstGeom prst="rect">
            <a:avLst/>
          </a:prstGeom>
          <a:noFill/>
          <a:ln w="25400">
            <a:solidFill>
              <a:schemeClr val="bg2"/>
            </a:solidFill>
            <a:miter lim="800000"/>
            <a:headEnd/>
            <a:tailEnd/>
          </a:ln>
        </p:spPr>
        <p:txBody>
          <a:bodyPr lIns="90000" tIns="46800" rIns="90000" bIns="46800"/>
          <a:lstStyle/>
          <a:p>
            <a:pPr eaLnBrk="1" hangingPunct="1">
              <a:tabLst>
                <a:tab pos="0" algn="l"/>
                <a:tab pos="228600" algn="r"/>
              </a:tabLst>
              <a:defRPr/>
            </a:pPr>
            <a:r>
              <a:rPr lang="en-GB" altLang="ja-JP" sz="1000" dirty="0">
                <a:solidFill>
                  <a:schemeClr val="accent6">
                    <a:lumMod val="50000"/>
                  </a:schemeClr>
                </a:solidFill>
                <a:ea typeface="MS Mincho" pitchFamily="49" charset="-128"/>
                <a:cs typeface="Arial Unicode MS" pitchFamily="34" charset="-128"/>
              </a:rPr>
              <a:t>5 = </a:t>
            </a:r>
            <a:r>
              <a:rPr lang="en-US" altLang="ja-JP" sz="1000" dirty="0">
                <a:solidFill>
                  <a:schemeClr val="accent6">
                    <a:lumMod val="50000"/>
                  </a:schemeClr>
                </a:solidFill>
                <a:ea typeface="MS Mincho" pitchFamily="49" charset="-128"/>
                <a:cs typeface="Arial Unicode MS" pitchFamily="34" charset="-128"/>
              </a:rPr>
              <a:t>most of the time</a:t>
            </a:r>
            <a:endParaRPr lang="en-GB" altLang="ja-JP" sz="1000" dirty="0">
              <a:solidFill>
                <a:schemeClr val="accent6">
                  <a:lumMod val="50000"/>
                </a:schemeClr>
              </a:solidFill>
              <a:ea typeface="MS Mincho" pitchFamily="49" charset="-128"/>
              <a:cs typeface="Arial Unicode MS" pitchFamily="34" charset="-128"/>
            </a:endParaRPr>
          </a:p>
        </p:txBody>
      </p:sp>
      <p:sp>
        <p:nvSpPr>
          <p:cNvPr id="60423" name="Rectangle 5"/>
          <p:cNvSpPr>
            <a:spLocks noChangeArrowheads="1"/>
          </p:cNvSpPr>
          <p:nvPr/>
        </p:nvSpPr>
        <p:spPr bwMode="auto">
          <a:xfrm>
            <a:off x="6735763" y="5303838"/>
            <a:ext cx="1103312" cy="984250"/>
          </a:xfrm>
          <a:prstGeom prst="rect">
            <a:avLst/>
          </a:prstGeom>
          <a:noFill/>
          <a:ln w="25400">
            <a:solidFill>
              <a:schemeClr val="bg2"/>
            </a:solidFill>
            <a:miter lim="800000"/>
            <a:headEnd/>
            <a:tailEnd/>
          </a:ln>
        </p:spPr>
        <p:txBody>
          <a:bodyPr lIns="90000" tIns="46800" rIns="90000" bIns="46800"/>
          <a:lstStyle/>
          <a:p>
            <a:pPr eaLnBrk="1" hangingPunct="1">
              <a:tabLst>
                <a:tab pos="0" algn="l"/>
                <a:tab pos="228600" algn="r"/>
              </a:tabLst>
              <a:defRPr/>
            </a:pPr>
            <a:r>
              <a:rPr lang="en-GB" altLang="ja-JP" sz="1000" dirty="0">
                <a:solidFill>
                  <a:schemeClr val="accent6">
                    <a:lumMod val="50000"/>
                  </a:schemeClr>
                </a:solidFill>
                <a:ea typeface="MS Mincho" pitchFamily="49" charset="-128"/>
                <a:cs typeface="Arial Unicode MS" pitchFamily="34" charset="-128"/>
              </a:rPr>
              <a:t>4 = much time experiencing</a:t>
            </a:r>
          </a:p>
        </p:txBody>
      </p:sp>
      <p:sp>
        <p:nvSpPr>
          <p:cNvPr id="60424" name="Rectangle 6"/>
          <p:cNvSpPr>
            <a:spLocks noChangeArrowheads="1"/>
          </p:cNvSpPr>
          <p:nvPr/>
        </p:nvSpPr>
        <p:spPr bwMode="auto">
          <a:xfrm>
            <a:off x="5632450" y="5303838"/>
            <a:ext cx="1104900" cy="984250"/>
          </a:xfrm>
          <a:prstGeom prst="rect">
            <a:avLst/>
          </a:prstGeom>
          <a:noFill/>
          <a:ln w="25400">
            <a:solidFill>
              <a:schemeClr val="bg2"/>
            </a:solidFill>
            <a:miter lim="800000"/>
            <a:headEnd/>
            <a:tailEnd/>
          </a:ln>
        </p:spPr>
        <p:txBody>
          <a:bodyPr lIns="90000" tIns="46800" rIns="90000" bIns="46800"/>
          <a:lstStyle/>
          <a:p>
            <a:pPr eaLnBrk="1" hangingPunct="1">
              <a:tabLst>
                <a:tab pos="0" algn="l"/>
                <a:tab pos="228600" algn="r"/>
              </a:tabLst>
              <a:defRPr/>
            </a:pPr>
            <a:r>
              <a:rPr lang="en-GB" altLang="ja-JP" sz="1000" dirty="0">
                <a:solidFill>
                  <a:schemeClr val="accent6">
                    <a:lumMod val="50000"/>
                  </a:schemeClr>
                </a:solidFill>
                <a:ea typeface="MS Mincho" pitchFamily="49" charset="-128"/>
                <a:cs typeface="Arial Unicode MS" pitchFamily="34" charset="-128"/>
              </a:rPr>
              <a:t>3 = experienced </a:t>
            </a:r>
            <a:r>
              <a:rPr lang="en-US" altLang="ja-JP" sz="1000" dirty="0">
                <a:solidFill>
                  <a:schemeClr val="accent6">
                    <a:lumMod val="50000"/>
                  </a:schemeClr>
                </a:solidFill>
                <a:ea typeface="MS Mincho" pitchFamily="49" charset="-128"/>
                <a:cs typeface="Arial Unicode MS" pitchFamily="34" charset="-128"/>
              </a:rPr>
              <a:t>moderate time</a:t>
            </a:r>
            <a:endParaRPr lang="en-GB" altLang="ja-JP" sz="1000" dirty="0">
              <a:solidFill>
                <a:schemeClr val="accent6">
                  <a:lumMod val="50000"/>
                </a:schemeClr>
              </a:solidFill>
              <a:ea typeface="MS Mincho" pitchFamily="49" charset="-128"/>
              <a:cs typeface="Arial Unicode MS" pitchFamily="34" charset="-128"/>
            </a:endParaRPr>
          </a:p>
        </p:txBody>
      </p:sp>
      <p:sp>
        <p:nvSpPr>
          <p:cNvPr id="60425" name="Rectangle 7"/>
          <p:cNvSpPr>
            <a:spLocks noChangeArrowheads="1"/>
          </p:cNvSpPr>
          <p:nvPr/>
        </p:nvSpPr>
        <p:spPr bwMode="auto">
          <a:xfrm>
            <a:off x="4533900" y="5303838"/>
            <a:ext cx="1098550" cy="984250"/>
          </a:xfrm>
          <a:prstGeom prst="rect">
            <a:avLst/>
          </a:prstGeom>
          <a:noFill/>
          <a:ln w="25400">
            <a:solidFill>
              <a:schemeClr val="bg2"/>
            </a:solidFill>
            <a:miter lim="800000"/>
            <a:headEnd/>
            <a:tailEnd/>
          </a:ln>
        </p:spPr>
        <p:txBody>
          <a:bodyPr lIns="90000" tIns="46800" rIns="90000" bIns="46800"/>
          <a:lstStyle/>
          <a:p>
            <a:pPr eaLnBrk="1" hangingPunct="1">
              <a:tabLst>
                <a:tab pos="0" algn="l"/>
                <a:tab pos="228600" algn="r"/>
              </a:tabLst>
              <a:defRPr/>
            </a:pPr>
            <a:r>
              <a:rPr lang="en-GB" altLang="ja-JP" sz="1000" dirty="0">
                <a:solidFill>
                  <a:schemeClr val="accent6">
                    <a:lumMod val="50000"/>
                  </a:schemeClr>
                </a:solidFill>
                <a:ea typeface="MS Mincho" pitchFamily="49" charset="-128"/>
                <a:cs typeface="Arial Unicode MS" pitchFamily="34" charset="-128"/>
              </a:rPr>
              <a:t>2 =short period</a:t>
            </a:r>
          </a:p>
        </p:txBody>
      </p:sp>
      <p:sp>
        <p:nvSpPr>
          <p:cNvPr id="60426" name="Rectangle 8"/>
          <p:cNvSpPr>
            <a:spLocks noChangeArrowheads="1"/>
          </p:cNvSpPr>
          <p:nvPr/>
        </p:nvSpPr>
        <p:spPr bwMode="auto">
          <a:xfrm>
            <a:off x="3430588" y="5303838"/>
            <a:ext cx="1103312" cy="984250"/>
          </a:xfrm>
          <a:prstGeom prst="rect">
            <a:avLst/>
          </a:prstGeom>
          <a:noFill/>
          <a:ln w="25400">
            <a:solidFill>
              <a:schemeClr val="bg2"/>
            </a:solidFill>
            <a:miter lim="800000"/>
            <a:headEnd/>
            <a:tailEnd/>
          </a:ln>
        </p:spPr>
        <p:txBody>
          <a:bodyPr lIns="90000" tIns="46800" rIns="90000" bIns="46800"/>
          <a:lstStyle/>
          <a:p>
            <a:pPr eaLnBrk="1" hangingPunct="1">
              <a:tabLst>
                <a:tab pos="0" algn="l"/>
                <a:tab pos="228600" algn="r"/>
              </a:tabLst>
              <a:defRPr/>
            </a:pPr>
            <a:r>
              <a:rPr lang="en-GB" altLang="ja-JP" sz="1000" dirty="0">
                <a:solidFill>
                  <a:schemeClr val="accent6">
                    <a:lumMod val="50000"/>
                  </a:schemeClr>
                </a:solidFill>
                <a:ea typeface="MS Mincho" pitchFamily="49" charset="-128"/>
                <a:cs typeface="Arial Unicode MS" pitchFamily="34" charset="-128"/>
              </a:rPr>
              <a:t>1 = </a:t>
            </a:r>
            <a:r>
              <a:rPr lang="en-US" altLang="ja-JP" sz="1000" dirty="0">
                <a:solidFill>
                  <a:schemeClr val="accent6">
                    <a:lumMod val="50000"/>
                  </a:schemeClr>
                </a:solidFill>
                <a:ea typeface="MS Mincho" pitchFamily="49" charset="-128"/>
                <a:cs typeface="Arial Unicode MS" pitchFamily="34" charset="-128"/>
              </a:rPr>
              <a:t>practically did not experience</a:t>
            </a:r>
            <a:endParaRPr lang="en-GB" altLang="ja-JP" sz="1000" dirty="0">
              <a:solidFill>
                <a:schemeClr val="accent6">
                  <a:lumMod val="50000"/>
                </a:schemeClr>
              </a:solidFill>
              <a:ea typeface="MS Mincho" pitchFamily="49" charset="-128"/>
              <a:cs typeface="Arial Unicode MS" pitchFamily="34" charset="-128"/>
            </a:endParaRPr>
          </a:p>
        </p:txBody>
      </p:sp>
      <p:sp>
        <p:nvSpPr>
          <p:cNvPr id="60427" name="Rectangle 9"/>
          <p:cNvSpPr>
            <a:spLocks noChangeArrowheads="1"/>
          </p:cNvSpPr>
          <p:nvPr/>
        </p:nvSpPr>
        <p:spPr bwMode="auto">
          <a:xfrm>
            <a:off x="2330450" y="5303838"/>
            <a:ext cx="1100138" cy="984250"/>
          </a:xfrm>
          <a:prstGeom prst="rect">
            <a:avLst/>
          </a:prstGeom>
          <a:noFill/>
          <a:ln w="25400">
            <a:solidFill>
              <a:schemeClr val="bg2"/>
            </a:solidFill>
            <a:miter lim="800000"/>
            <a:headEnd/>
            <a:tailEnd/>
          </a:ln>
        </p:spPr>
        <p:txBody>
          <a:bodyPr lIns="90000" tIns="46800" rIns="90000" bIns="46800"/>
          <a:lstStyle/>
          <a:p>
            <a:pPr eaLnBrk="1" hangingPunct="1">
              <a:tabLst>
                <a:tab pos="0" algn="l"/>
                <a:tab pos="228600" algn="r"/>
              </a:tabLst>
              <a:defRPr/>
            </a:pPr>
            <a:r>
              <a:rPr lang="en-GB" altLang="ja-JP" sz="1000" dirty="0">
                <a:solidFill>
                  <a:schemeClr val="accent6">
                    <a:lumMod val="50000"/>
                  </a:schemeClr>
                </a:solidFill>
                <a:ea typeface="MS Mincho" pitchFamily="49" charset="-128"/>
                <a:cs typeface="Arial Unicode MS" pitchFamily="34" charset="-128"/>
              </a:rPr>
              <a:t>0 = </a:t>
            </a:r>
            <a:r>
              <a:rPr lang="en-US" altLang="ja-JP" sz="1000" dirty="0">
                <a:solidFill>
                  <a:schemeClr val="accent6">
                    <a:lumMod val="50000"/>
                  </a:schemeClr>
                </a:solidFill>
                <a:ea typeface="MS Mincho" pitchFamily="49" charset="-128"/>
                <a:cs typeface="Arial Unicode MS" pitchFamily="34" charset="-128"/>
              </a:rPr>
              <a:t>not</a:t>
            </a:r>
            <a:endParaRPr lang="en-GB" altLang="ja-JP" sz="1000" dirty="0">
              <a:solidFill>
                <a:schemeClr val="accent6">
                  <a:lumMod val="50000"/>
                </a:schemeClr>
              </a:solidFill>
              <a:ea typeface="MS Mincho" pitchFamily="49" charset="-128"/>
              <a:cs typeface="Arial Unicode MS" pitchFamily="34" charset="-128"/>
            </a:endParaRPr>
          </a:p>
        </p:txBody>
      </p:sp>
      <p:sp>
        <p:nvSpPr>
          <p:cNvPr id="60428" name="Rectangle 10"/>
          <p:cNvSpPr>
            <a:spLocks noChangeArrowheads="1"/>
          </p:cNvSpPr>
          <p:nvPr/>
        </p:nvSpPr>
        <p:spPr bwMode="auto">
          <a:xfrm>
            <a:off x="363538" y="5303838"/>
            <a:ext cx="1966912" cy="984250"/>
          </a:xfrm>
          <a:prstGeom prst="rect">
            <a:avLst/>
          </a:prstGeom>
          <a:noFill/>
          <a:ln w="25400">
            <a:solidFill>
              <a:schemeClr val="bg2"/>
            </a:solidFill>
            <a:miter lim="800000"/>
            <a:headEnd/>
            <a:tailEnd/>
          </a:ln>
        </p:spPr>
        <p:txBody>
          <a:bodyPr lIns="90000" tIns="46800" rIns="90000" bIns="46800"/>
          <a:lstStyle/>
          <a:p>
            <a:pPr marL="342900" indent="-342900" eaLnBrk="1" hangingPunct="1">
              <a:defRPr/>
            </a:pPr>
            <a:r>
              <a:rPr lang="en-GB" altLang="ja-JP" sz="900" b="1" dirty="0">
                <a:solidFill>
                  <a:schemeClr val="accent6">
                    <a:lumMod val="50000"/>
                  </a:schemeClr>
                </a:solidFill>
                <a:ea typeface="MS Mincho" pitchFamily="49" charset="-128"/>
                <a:cs typeface="Arial Unicode MS" pitchFamily="34" charset="-128"/>
              </a:rPr>
              <a:t>Q5.</a:t>
            </a:r>
            <a:r>
              <a:rPr lang="en-GB" altLang="ja-JP" sz="900" dirty="0">
                <a:solidFill>
                  <a:schemeClr val="accent6">
                    <a:lumMod val="50000"/>
                  </a:schemeClr>
                </a:solidFill>
                <a:ea typeface="MS Mincho" pitchFamily="49" charset="-128"/>
                <a:cs typeface="Arial Unicode MS" pitchFamily="34" charset="-128"/>
              </a:rPr>
              <a:t>    </a:t>
            </a:r>
          </a:p>
        </p:txBody>
      </p:sp>
      <p:sp>
        <p:nvSpPr>
          <p:cNvPr id="60429" name="Rectangle 11"/>
          <p:cNvSpPr>
            <a:spLocks noChangeArrowheads="1"/>
          </p:cNvSpPr>
          <p:nvPr/>
        </p:nvSpPr>
        <p:spPr bwMode="auto">
          <a:xfrm>
            <a:off x="8942388" y="4318000"/>
            <a:ext cx="1101725" cy="985838"/>
          </a:xfrm>
          <a:prstGeom prst="rect">
            <a:avLst/>
          </a:prstGeom>
          <a:noFill/>
          <a:ln w="25400">
            <a:solidFill>
              <a:schemeClr val="bg2"/>
            </a:solidFill>
            <a:miter lim="800000"/>
            <a:headEnd/>
            <a:tailEnd/>
          </a:ln>
        </p:spPr>
        <p:txBody>
          <a:bodyPr lIns="90000" tIns="46800" rIns="90000" bIns="46800"/>
          <a:lstStyle/>
          <a:p>
            <a:pPr eaLnBrk="1" hangingPunct="1">
              <a:defRPr/>
            </a:pPr>
            <a:r>
              <a:rPr lang="en-GB" altLang="ja-JP" sz="1000" dirty="0">
                <a:solidFill>
                  <a:schemeClr val="accent6">
                    <a:lumMod val="50000"/>
                  </a:schemeClr>
                </a:solidFill>
                <a:ea typeface="MS Mincho" pitchFamily="49" charset="-128"/>
                <a:cs typeface="Arial Unicode MS" pitchFamily="34" charset="-128"/>
              </a:rPr>
              <a:t>6 = </a:t>
            </a:r>
            <a:r>
              <a:rPr lang="en-US" altLang="ja-JP" sz="1000" dirty="0">
                <a:solidFill>
                  <a:schemeClr val="accent6">
                    <a:lumMod val="50000"/>
                  </a:schemeClr>
                </a:solidFill>
                <a:ea typeface="MS Mincho" pitchFamily="49" charset="-128"/>
                <a:cs typeface="Arial Unicode MS" pitchFamily="34" charset="-128"/>
              </a:rPr>
              <a:t>very expressed</a:t>
            </a:r>
            <a:endParaRPr lang="en-GB" altLang="ja-JP" sz="1000" dirty="0">
              <a:solidFill>
                <a:schemeClr val="accent6">
                  <a:lumMod val="50000"/>
                </a:schemeClr>
              </a:solidFill>
              <a:ea typeface="MS Mincho" pitchFamily="49" charset="-128"/>
              <a:cs typeface="Arial Unicode MS" pitchFamily="34" charset="-128"/>
            </a:endParaRPr>
          </a:p>
        </p:txBody>
      </p:sp>
      <p:sp>
        <p:nvSpPr>
          <p:cNvPr id="60430" name="Rectangle 12"/>
          <p:cNvSpPr>
            <a:spLocks noChangeArrowheads="1"/>
          </p:cNvSpPr>
          <p:nvPr/>
        </p:nvSpPr>
        <p:spPr bwMode="auto">
          <a:xfrm>
            <a:off x="7839075" y="4318000"/>
            <a:ext cx="1103313" cy="985838"/>
          </a:xfrm>
          <a:prstGeom prst="rect">
            <a:avLst/>
          </a:prstGeom>
          <a:noFill/>
          <a:ln w="25400">
            <a:solidFill>
              <a:schemeClr val="bg2"/>
            </a:solidFill>
            <a:miter lim="800000"/>
            <a:headEnd/>
            <a:tailEnd/>
          </a:ln>
        </p:spPr>
        <p:txBody>
          <a:bodyPr lIns="90000" tIns="46800" rIns="90000" bIns="46800"/>
          <a:lstStyle/>
          <a:p>
            <a:pPr eaLnBrk="1" hangingPunct="1">
              <a:tabLst>
                <a:tab pos="0" algn="l"/>
                <a:tab pos="228600" algn="r"/>
              </a:tabLst>
              <a:defRPr/>
            </a:pPr>
            <a:r>
              <a:rPr lang="en-GB" altLang="ja-JP" sz="1000" dirty="0">
                <a:solidFill>
                  <a:schemeClr val="accent6">
                    <a:lumMod val="50000"/>
                  </a:schemeClr>
                </a:solidFill>
                <a:ea typeface="MS Mincho" pitchFamily="49" charset="-128"/>
                <a:cs typeface="Arial Unicode MS" pitchFamily="34" charset="-128"/>
              </a:rPr>
              <a:t>5 = </a:t>
            </a:r>
            <a:r>
              <a:rPr lang="en-US" altLang="ja-JP" sz="1000" dirty="0">
                <a:solidFill>
                  <a:schemeClr val="accent6">
                    <a:lumMod val="50000"/>
                  </a:schemeClr>
                </a:solidFill>
                <a:ea typeface="MS Mincho" pitchFamily="49" charset="-128"/>
                <a:cs typeface="Arial Unicode MS" pitchFamily="34" charset="-128"/>
              </a:rPr>
              <a:t>significant</a:t>
            </a:r>
            <a:endParaRPr lang="en-GB" altLang="ja-JP" sz="1000" dirty="0">
              <a:solidFill>
                <a:schemeClr val="accent6">
                  <a:lumMod val="50000"/>
                </a:schemeClr>
              </a:solidFill>
              <a:ea typeface="MS Mincho" pitchFamily="49" charset="-128"/>
              <a:cs typeface="Arial Unicode MS" pitchFamily="34" charset="-128"/>
            </a:endParaRPr>
          </a:p>
        </p:txBody>
      </p:sp>
      <p:sp>
        <p:nvSpPr>
          <p:cNvPr id="60431" name="Rectangle 13"/>
          <p:cNvSpPr>
            <a:spLocks noChangeArrowheads="1"/>
          </p:cNvSpPr>
          <p:nvPr/>
        </p:nvSpPr>
        <p:spPr bwMode="auto">
          <a:xfrm>
            <a:off x="6735763" y="4318000"/>
            <a:ext cx="1103312" cy="985838"/>
          </a:xfrm>
          <a:prstGeom prst="rect">
            <a:avLst/>
          </a:prstGeom>
          <a:noFill/>
          <a:ln w="25400">
            <a:solidFill>
              <a:schemeClr val="bg2"/>
            </a:solidFill>
            <a:miter lim="800000"/>
            <a:headEnd/>
            <a:tailEnd/>
          </a:ln>
        </p:spPr>
        <p:txBody>
          <a:bodyPr lIns="90000" tIns="46800" rIns="90000" bIns="46800"/>
          <a:lstStyle/>
          <a:p>
            <a:pPr eaLnBrk="1" hangingPunct="1">
              <a:tabLst>
                <a:tab pos="0" algn="l"/>
                <a:tab pos="228600" algn="r"/>
              </a:tabLst>
              <a:defRPr/>
            </a:pPr>
            <a:r>
              <a:rPr lang="en-GB" altLang="ja-JP" sz="1000" dirty="0">
                <a:solidFill>
                  <a:schemeClr val="accent6">
                    <a:lumMod val="50000"/>
                  </a:schemeClr>
                </a:solidFill>
                <a:ea typeface="MS Mincho" pitchFamily="49" charset="-128"/>
                <a:cs typeface="Arial Unicode MS" pitchFamily="34" charset="-128"/>
              </a:rPr>
              <a:t>4 = </a:t>
            </a:r>
            <a:r>
              <a:rPr lang="en-US" altLang="ja-JP" sz="1000" dirty="0">
                <a:solidFill>
                  <a:schemeClr val="accent6">
                    <a:lumMod val="50000"/>
                  </a:schemeClr>
                </a:solidFill>
                <a:ea typeface="MS Mincho" pitchFamily="49" charset="-128"/>
                <a:cs typeface="Arial Unicode MS" pitchFamily="34" charset="-128"/>
              </a:rPr>
              <a:t>expressed enough</a:t>
            </a:r>
            <a:endParaRPr lang="en-GB" altLang="ja-JP" sz="1000" dirty="0">
              <a:solidFill>
                <a:schemeClr val="accent6">
                  <a:lumMod val="50000"/>
                </a:schemeClr>
              </a:solidFill>
              <a:ea typeface="MS Mincho" pitchFamily="49" charset="-128"/>
              <a:cs typeface="Arial Unicode MS" pitchFamily="34" charset="-128"/>
            </a:endParaRPr>
          </a:p>
        </p:txBody>
      </p:sp>
      <p:sp>
        <p:nvSpPr>
          <p:cNvPr id="60432" name="Rectangle 14"/>
          <p:cNvSpPr>
            <a:spLocks noChangeArrowheads="1"/>
          </p:cNvSpPr>
          <p:nvPr/>
        </p:nvSpPr>
        <p:spPr bwMode="auto">
          <a:xfrm>
            <a:off x="5632450" y="4318000"/>
            <a:ext cx="1104900" cy="985838"/>
          </a:xfrm>
          <a:prstGeom prst="rect">
            <a:avLst/>
          </a:prstGeom>
          <a:noFill/>
          <a:ln w="25400">
            <a:solidFill>
              <a:schemeClr val="bg2"/>
            </a:solidFill>
            <a:miter lim="800000"/>
            <a:headEnd/>
            <a:tailEnd/>
          </a:ln>
        </p:spPr>
        <p:txBody>
          <a:bodyPr lIns="90000" tIns="46800" rIns="90000" bIns="46800"/>
          <a:lstStyle/>
          <a:p>
            <a:pPr eaLnBrk="1" hangingPunct="1">
              <a:tabLst>
                <a:tab pos="0" algn="l"/>
                <a:tab pos="228600" algn="r"/>
              </a:tabLst>
              <a:defRPr/>
            </a:pPr>
            <a:r>
              <a:rPr lang="en-GB" altLang="ja-JP" sz="1000" dirty="0">
                <a:solidFill>
                  <a:schemeClr val="accent6">
                    <a:lumMod val="50000"/>
                  </a:schemeClr>
                </a:solidFill>
                <a:ea typeface="MS Mincho" pitchFamily="49" charset="-128"/>
                <a:cs typeface="Arial Unicode MS" pitchFamily="34" charset="-128"/>
              </a:rPr>
              <a:t>3 = </a:t>
            </a:r>
            <a:r>
              <a:rPr lang="en-US" altLang="ja-JP" sz="1000" dirty="0">
                <a:solidFill>
                  <a:schemeClr val="accent6">
                    <a:lumMod val="50000"/>
                  </a:schemeClr>
                </a:solidFill>
                <a:ea typeface="MS Mincho" pitchFamily="49" charset="-128"/>
                <a:cs typeface="Arial Unicode MS" pitchFamily="34" charset="-128"/>
              </a:rPr>
              <a:t>moderate</a:t>
            </a:r>
            <a:endParaRPr lang="en-GB" altLang="ja-JP" sz="1000" dirty="0">
              <a:solidFill>
                <a:schemeClr val="accent6">
                  <a:lumMod val="50000"/>
                </a:schemeClr>
              </a:solidFill>
              <a:ea typeface="MS Mincho" pitchFamily="49" charset="-128"/>
              <a:cs typeface="Arial Unicode MS" pitchFamily="34" charset="-128"/>
            </a:endParaRPr>
          </a:p>
        </p:txBody>
      </p:sp>
      <p:sp>
        <p:nvSpPr>
          <p:cNvPr id="60433" name="Rectangle 15"/>
          <p:cNvSpPr>
            <a:spLocks noChangeArrowheads="1"/>
          </p:cNvSpPr>
          <p:nvPr/>
        </p:nvSpPr>
        <p:spPr bwMode="auto">
          <a:xfrm>
            <a:off x="4533900" y="4318000"/>
            <a:ext cx="1098550" cy="985838"/>
          </a:xfrm>
          <a:prstGeom prst="rect">
            <a:avLst/>
          </a:prstGeom>
          <a:noFill/>
          <a:ln w="25400">
            <a:solidFill>
              <a:schemeClr val="bg2"/>
            </a:solidFill>
            <a:miter lim="800000"/>
            <a:headEnd/>
            <a:tailEnd/>
          </a:ln>
        </p:spPr>
        <p:txBody>
          <a:bodyPr lIns="90000" tIns="46800" rIns="90000" bIns="46800"/>
          <a:lstStyle/>
          <a:p>
            <a:pPr eaLnBrk="1" hangingPunct="1">
              <a:tabLst>
                <a:tab pos="0" algn="l"/>
                <a:tab pos="228600" algn="r"/>
              </a:tabLst>
              <a:defRPr/>
            </a:pPr>
            <a:r>
              <a:rPr lang="en-GB" altLang="ja-JP" sz="1000" dirty="0">
                <a:solidFill>
                  <a:schemeClr val="accent6">
                    <a:lumMod val="50000"/>
                  </a:schemeClr>
                </a:solidFill>
                <a:ea typeface="MS Mincho" pitchFamily="49" charset="-128"/>
                <a:cs typeface="Arial Unicode MS" pitchFamily="34" charset="-128"/>
              </a:rPr>
              <a:t>2 = </a:t>
            </a:r>
            <a:r>
              <a:rPr lang="en-US" altLang="ja-JP" sz="1000" dirty="0">
                <a:solidFill>
                  <a:schemeClr val="accent6">
                    <a:lumMod val="50000"/>
                  </a:schemeClr>
                </a:solidFill>
                <a:ea typeface="MS Mincho" pitchFamily="49" charset="-128"/>
                <a:cs typeface="Arial Unicode MS" pitchFamily="34" charset="-128"/>
              </a:rPr>
              <a:t>little</a:t>
            </a:r>
            <a:endParaRPr lang="en-GB" altLang="ja-JP" sz="1000" dirty="0">
              <a:solidFill>
                <a:schemeClr val="accent6">
                  <a:lumMod val="50000"/>
                </a:schemeClr>
              </a:solidFill>
              <a:ea typeface="MS Mincho" pitchFamily="49" charset="-128"/>
              <a:cs typeface="Arial Unicode MS" pitchFamily="34" charset="-128"/>
            </a:endParaRPr>
          </a:p>
        </p:txBody>
      </p:sp>
      <p:sp>
        <p:nvSpPr>
          <p:cNvPr id="60434" name="Rectangle 16"/>
          <p:cNvSpPr>
            <a:spLocks noChangeArrowheads="1"/>
          </p:cNvSpPr>
          <p:nvPr/>
        </p:nvSpPr>
        <p:spPr bwMode="auto">
          <a:xfrm>
            <a:off x="3430588" y="4318000"/>
            <a:ext cx="1103312" cy="985838"/>
          </a:xfrm>
          <a:prstGeom prst="rect">
            <a:avLst/>
          </a:prstGeom>
          <a:noFill/>
          <a:ln w="25400">
            <a:solidFill>
              <a:schemeClr val="bg2"/>
            </a:solidFill>
            <a:miter lim="800000"/>
            <a:headEnd/>
            <a:tailEnd/>
          </a:ln>
        </p:spPr>
        <p:txBody>
          <a:bodyPr lIns="90000" tIns="46800" rIns="90000" bIns="46800"/>
          <a:lstStyle/>
          <a:p>
            <a:pPr eaLnBrk="1" hangingPunct="1">
              <a:tabLst>
                <a:tab pos="0" algn="l"/>
                <a:tab pos="228600" algn="r"/>
              </a:tabLst>
              <a:defRPr/>
            </a:pPr>
            <a:r>
              <a:rPr lang="en-GB" altLang="ja-JP" sz="1000" dirty="0">
                <a:solidFill>
                  <a:schemeClr val="accent6">
                    <a:lumMod val="50000"/>
                  </a:schemeClr>
                </a:solidFill>
                <a:ea typeface="MS Mincho" pitchFamily="49" charset="-128"/>
                <a:cs typeface="Arial Unicode MS" pitchFamily="34" charset="-128"/>
              </a:rPr>
              <a:t>1 = </a:t>
            </a:r>
            <a:r>
              <a:rPr lang="en-US" altLang="ja-JP" sz="1000" dirty="0">
                <a:solidFill>
                  <a:schemeClr val="accent6">
                    <a:lumMod val="50000"/>
                  </a:schemeClr>
                </a:solidFill>
                <a:ea typeface="MS Mincho" pitchFamily="49" charset="-128"/>
                <a:cs typeface="Arial Unicode MS" pitchFamily="34" charset="-128"/>
              </a:rPr>
              <a:t>very little</a:t>
            </a:r>
            <a:endParaRPr lang="en-GB" altLang="ja-JP" sz="1000" dirty="0">
              <a:solidFill>
                <a:schemeClr val="accent6">
                  <a:lumMod val="50000"/>
                </a:schemeClr>
              </a:solidFill>
              <a:ea typeface="MS Mincho" pitchFamily="49" charset="-128"/>
              <a:cs typeface="Arial Unicode MS" pitchFamily="34" charset="-128"/>
            </a:endParaRPr>
          </a:p>
        </p:txBody>
      </p:sp>
      <p:sp>
        <p:nvSpPr>
          <p:cNvPr id="60435" name="Rectangle 17"/>
          <p:cNvSpPr>
            <a:spLocks noChangeArrowheads="1"/>
          </p:cNvSpPr>
          <p:nvPr/>
        </p:nvSpPr>
        <p:spPr bwMode="auto">
          <a:xfrm>
            <a:off x="2330450" y="4318000"/>
            <a:ext cx="1100138" cy="985838"/>
          </a:xfrm>
          <a:prstGeom prst="rect">
            <a:avLst/>
          </a:prstGeom>
          <a:noFill/>
          <a:ln w="25400">
            <a:solidFill>
              <a:schemeClr val="bg2"/>
            </a:solidFill>
            <a:miter lim="800000"/>
            <a:headEnd/>
            <a:tailEnd/>
          </a:ln>
        </p:spPr>
        <p:txBody>
          <a:bodyPr lIns="90000" tIns="46800" rIns="90000" bIns="46800"/>
          <a:lstStyle/>
          <a:p>
            <a:pPr eaLnBrk="1" hangingPunct="1">
              <a:tabLst>
                <a:tab pos="0" algn="l"/>
                <a:tab pos="228600" algn="r"/>
              </a:tabLst>
              <a:defRPr/>
            </a:pPr>
            <a:r>
              <a:rPr lang="en-GB" altLang="ja-JP" sz="1000" dirty="0">
                <a:solidFill>
                  <a:schemeClr val="accent6">
                    <a:lumMod val="50000"/>
                  </a:schemeClr>
                </a:solidFill>
                <a:ea typeface="MS Mincho" pitchFamily="49" charset="-128"/>
                <a:cs typeface="Arial Unicode MS" pitchFamily="34" charset="-128"/>
              </a:rPr>
              <a:t>0 = </a:t>
            </a:r>
            <a:r>
              <a:rPr lang="en-US" altLang="ja-JP" sz="1000" dirty="0">
                <a:solidFill>
                  <a:schemeClr val="accent6">
                    <a:lumMod val="50000"/>
                  </a:schemeClr>
                </a:solidFill>
                <a:ea typeface="MS Mincho" pitchFamily="49" charset="-128"/>
                <a:cs typeface="Arial Unicode MS" pitchFamily="34" charset="-128"/>
              </a:rPr>
              <a:t>absent</a:t>
            </a:r>
            <a:endParaRPr lang="en-GB" altLang="ja-JP" sz="1000" dirty="0">
              <a:solidFill>
                <a:schemeClr val="accent6">
                  <a:lumMod val="50000"/>
                </a:schemeClr>
              </a:solidFill>
              <a:ea typeface="MS Mincho" pitchFamily="49" charset="-128"/>
              <a:cs typeface="Arial Unicode MS" pitchFamily="34" charset="-128"/>
            </a:endParaRPr>
          </a:p>
        </p:txBody>
      </p:sp>
      <p:sp>
        <p:nvSpPr>
          <p:cNvPr id="60436" name="Rectangle 18"/>
          <p:cNvSpPr>
            <a:spLocks noChangeArrowheads="1"/>
          </p:cNvSpPr>
          <p:nvPr/>
        </p:nvSpPr>
        <p:spPr bwMode="auto">
          <a:xfrm>
            <a:off x="363538" y="4318000"/>
            <a:ext cx="1966912" cy="985838"/>
          </a:xfrm>
          <a:prstGeom prst="rect">
            <a:avLst/>
          </a:prstGeom>
          <a:noFill/>
          <a:ln w="25400">
            <a:solidFill>
              <a:schemeClr val="bg2"/>
            </a:solidFill>
            <a:miter lim="800000"/>
            <a:headEnd/>
            <a:tailEnd/>
          </a:ln>
        </p:spPr>
        <p:txBody>
          <a:bodyPr lIns="90000" tIns="46800" rIns="90000" bIns="46800"/>
          <a:lstStyle/>
          <a:p>
            <a:pPr marL="342900" indent="-342900" eaLnBrk="1" hangingPunct="1">
              <a:defRPr/>
            </a:pPr>
            <a:r>
              <a:rPr lang="en-GB" altLang="ja-JP" sz="1000" b="1" dirty="0">
                <a:solidFill>
                  <a:schemeClr val="accent6">
                    <a:lumMod val="50000"/>
                  </a:schemeClr>
                </a:solidFill>
                <a:ea typeface="MS Mincho" pitchFamily="49" charset="-128"/>
                <a:cs typeface="Arial Unicode MS" pitchFamily="34" charset="-128"/>
              </a:rPr>
              <a:t>Q4.</a:t>
            </a:r>
            <a:r>
              <a:rPr lang="en-GB" altLang="ja-JP" sz="1000" dirty="0">
                <a:solidFill>
                  <a:schemeClr val="accent6">
                    <a:lumMod val="50000"/>
                  </a:schemeClr>
                </a:solidFill>
                <a:ea typeface="MS Mincho" pitchFamily="49" charset="-128"/>
                <a:cs typeface="Arial Unicode MS" pitchFamily="34" charset="-128"/>
              </a:rPr>
              <a:t> </a:t>
            </a:r>
          </a:p>
        </p:txBody>
      </p:sp>
      <p:sp>
        <p:nvSpPr>
          <p:cNvPr id="60437" name="Rectangle 19"/>
          <p:cNvSpPr>
            <a:spLocks noChangeArrowheads="1"/>
          </p:cNvSpPr>
          <p:nvPr/>
        </p:nvSpPr>
        <p:spPr bwMode="auto">
          <a:xfrm>
            <a:off x="8942388" y="3333750"/>
            <a:ext cx="1101725" cy="984250"/>
          </a:xfrm>
          <a:prstGeom prst="rect">
            <a:avLst/>
          </a:prstGeom>
          <a:noFill/>
          <a:ln w="25400">
            <a:solidFill>
              <a:schemeClr val="bg2"/>
            </a:solidFill>
            <a:miter lim="800000"/>
            <a:headEnd/>
            <a:tailEnd/>
          </a:ln>
        </p:spPr>
        <p:txBody>
          <a:bodyPr lIns="90000" tIns="46800" rIns="90000" bIns="46800"/>
          <a:lstStyle/>
          <a:p>
            <a:pPr eaLnBrk="1" hangingPunct="1">
              <a:defRPr/>
            </a:pPr>
            <a:r>
              <a:rPr lang="en-GB" altLang="ja-JP" sz="1000" dirty="0">
                <a:solidFill>
                  <a:schemeClr val="accent6">
                    <a:lumMod val="50000"/>
                  </a:schemeClr>
                </a:solidFill>
                <a:ea typeface="MS Mincho" pitchFamily="49" charset="-128"/>
                <a:cs typeface="Arial Unicode MS" pitchFamily="34" charset="-128"/>
              </a:rPr>
              <a:t>6 = </a:t>
            </a:r>
            <a:r>
              <a:rPr lang="en-US" altLang="ja-JP" sz="1000" dirty="0">
                <a:solidFill>
                  <a:schemeClr val="accent6">
                    <a:lumMod val="50000"/>
                  </a:schemeClr>
                </a:solidFill>
                <a:ea typeface="MS Mincho" pitchFamily="49" charset="-128"/>
                <a:cs typeface="Arial Unicode MS" pitchFamily="34" charset="-128"/>
              </a:rPr>
              <a:t>totally limited</a:t>
            </a:r>
            <a:endParaRPr lang="en-GB" altLang="ja-JP" sz="1000" dirty="0">
              <a:solidFill>
                <a:schemeClr val="accent6">
                  <a:lumMod val="50000"/>
                </a:schemeClr>
              </a:solidFill>
              <a:ea typeface="MS Mincho" pitchFamily="49" charset="-128"/>
              <a:cs typeface="Arial Unicode MS" pitchFamily="34" charset="-128"/>
            </a:endParaRPr>
          </a:p>
        </p:txBody>
      </p:sp>
      <p:sp>
        <p:nvSpPr>
          <p:cNvPr id="60438" name="Rectangle 20"/>
          <p:cNvSpPr>
            <a:spLocks noChangeArrowheads="1"/>
          </p:cNvSpPr>
          <p:nvPr/>
        </p:nvSpPr>
        <p:spPr bwMode="auto">
          <a:xfrm>
            <a:off x="7839075" y="3333750"/>
            <a:ext cx="1081088" cy="984250"/>
          </a:xfrm>
          <a:prstGeom prst="rect">
            <a:avLst/>
          </a:prstGeom>
          <a:noFill/>
          <a:ln w="25400">
            <a:solidFill>
              <a:schemeClr val="bg2"/>
            </a:solidFill>
            <a:miter lim="800000"/>
            <a:headEnd/>
            <a:tailEnd/>
          </a:ln>
        </p:spPr>
        <p:txBody>
          <a:bodyPr lIns="90000" tIns="46800" rIns="90000" bIns="46800"/>
          <a:lstStyle/>
          <a:p>
            <a:pPr eaLnBrk="1" hangingPunct="1">
              <a:tabLst>
                <a:tab pos="0" algn="l"/>
                <a:tab pos="228600" algn="r"/>
              </a:tabLst>
              <a:defRPr/>
            </a:pPr>
            <a:r>
              <a:rPr lang="en-GB" altLang="ja-JP" sz="1000" dirty="0">
                <a:solidFill>
                  <a:schemeClr val="accent6">
                    <a:lumMod val="50000"/>
                  </a:schemeClr>
                </a:solidFill>
                <a:ea typeface="MS Mincho" pitchFamily="49" charset="-128"/>
                <a:cs typeface="Arial Unicode MS" pitchFamily="34" charset="-128"/>
              </a:rPr>
              <a:t>5 = </a:t>
            </a:r>
            <a:r>
              <a:rPr lang="en-US" altLang="ja-JP" sz="1000" dirty="0">
                <a:solidFill>
                  <a:schemeClr val="accent6">
                    <a:lumMod val="50000"/>
                  </a:schemeClr>
                </a:solidFill>
                <a:ea typeface="MS Mincho" pitchFamily="49" charset="-128"/>
                <a:cs typeface="Arial Unicode MS" pitchFamily="34" charset="-128"/>
              </a:rPr>
              <a:t>strongly limited</a:t>
            </a:r>
            <a:endParaRPr lang="en-GB" altLang="ja-JP" sz="1000" dirty="0">
              <a:solidFill>
                <a:schemeClr val="accent6">
                  <a:lumMod val="50000"/>
                </a:schemeClr>
              </a:solidFill>
              <a:ea typeface="MS Mincho" pitchFamily="49" charset="-128"/>
              <a:cs typeface="Arial Unicode MS" pitchFamily="34" charset="-128"/>
            </a:endParaRPr>
          </a:p>
        </p:txBody>
      </p:sp>
      <p:sp>
        <p:nvSpPr>
          <p:cNvPr id="60439" name="Rectangle 21"/>
          <p:cNvSpPr>
            <a:spLocks noChangeArrowheads="1"/>
          </p:cNvSpPr>
          <p:nvPr/>
        </p:nvSpPr>
        <p:spPr bwMode="auto">
          <a:xfrm>
            <a:off x="6735763" y="3333750"/>
            <a:ext cx="1103312" cy="984250"/>
          </a:xfrm>
          <a:prstGeom prst="rect">
            <a:avLst/>
          </a:prstGeom>
          <a:noFill/>
          <a:ln w="25400">
            <a:solidFill>
              <a:schemeClr val="bg2"/>
            </a:solidFill>
            <a:miter lim="800000"/>
            <a:headEnd/>
            <a:tailEnd/>
          </a:ln>
        </p:spPr>
        <p:txBody>
          <a:bodyPr lIns="90000" tIns="46800" rIns="90000" bIns="46800"/>
          <a:lstStyle/>
          <a:p>
            <a:pPr eaLnBrk="1" hangingPunct="1">
              <a:tabLst>
                <a:tab pos="0" algn="l"/>
                <a:tab pos="228600" algn="r"/>
              </a:tabLst>
              <a:defRPr/>
            </a:pPr>
            <a:r>
              <a:rPr lang="en-GB" altLang="ja-JP" sz="1000" dirty="0">
                <a:solidFill>
                  <a:schemeClr val="accent6">
                    <a:lumMod val="50000"/>
                  </a:schemeClr>
                </a:solidFill>
                <a:ea typeface="MS Mincho" pitchFamily="49" charset="-128"/>
                <a:cs typeface="Arial Unicode MS" pitchFamily="34" charset="-128"/>
              </a:rPr>
              <a:t>4 = </a:t>
            </a:r>
            <a:r>
              <a:rPr lang="en-US" altLang="ja-JP" sz="1000" dirty="0">
                <a:solidFill>
                  <a:schemeClr val="accent6">
                    <a:lumMod val="50000"/>
                  </a:schemeClr>
                </a:solidFill>
                <a:ea typeface="MS Mincho" pitchFamily="49" charset="-128"/>
                <a:cs typeface="Arial Unicode MS" pitchFamily="34" charset="-128"/>
              </a:rPr>
              <a:t>very limited</a:t>
            </a:r>
            <a:endParaRPr lang="en-GB" altLang="ja-JP" sz="1000" dirty="0">
              <a:solidFill>
                <a:schemeClr val="accent6">
                  <a:lumMod val="50000"/>
                </a:schemeClr>
              </a:solidFill>
              <a:ea typeface="MS Mincho" pitchFamily="49" charset="-128"/>
              <a:cs typeface="Arial Unicode MS" pitchFamily="34" charset="-128"/>
            </a:endParaRPr>
          </a:p>
        </p:txBody>
      </p:sp>
      <p:sp>
        <p:nvSpPr>
          <p:cNvPr id="60440" name="Rectangle 22"/>
          <p:cNvSpPr>
            <a:spLocks noChangeArrowheads="1"/>
          </p:cNvSpPr>
          <p:nvPr/>
        </p:nvSpPr>
        <p:spPr bwMode="auto">
          <a:xfrm>
            <a:off x="5632450" y="3333750"/>
            <a:ext cx="1104900" cy="984250"/>
          </a:xfrm>
          <a:prstGeom prst="rect">
            <a:avLst/>
          </a:prstGeom>
          <a:noFill/>
          <a:ln w="25400">
            <a:solidFill>
              <a:schemeClr val="bg2"/>
            </a:solidFill>
            <a:miter lim="800000"/>
            <a:headEnd/>
            <a:tailEnd/>
          </a:ln>
        </p:spPr>
        <p:txBody>
          <a:bodyPr lIns="90000" tIns="46800" rIns="90000" bIns="46800"/>
          <a:lstStyle/>
          <a:p>
            <a:pPr eaLnBrk="1" hangingPunct="1">
              <a:tabLst>
                <a:tab pos="0" algn="l"/>
                <a:tab pos="228600" algn="r"/>
              </a:tabLst>
              <a:defRPr/>
            </a:pPr>
            <a:r>
              <a:rPr lang="en-GB" altLang="ja-JP" sz="1000" dirty="0">
                <a:solidFill>
                  <a:schemeClr val="accent6">
                    <a:lumMod val="50000"/>
                  </a:schemeClr>
                </a:solidFill>
                <a:ea typeface="MS Mincho" pitchFamily="49" charset="-128"/>
                <a:cs typeface="Arial Unicode MS" pitchFamily="34" charset="-128"/>
              </a:rPr>
              <a:t>3 = limited moderately</a:t>
            </a:r>
          </a:p>
        </p:txBody>
      </p:sp>
      <p:sp>
        <p:nvSpPr>
          <p:cNvPr id="60441" name="Rectangle 23"/>
          <p:cNvSpPr>
            <a:spLocks noChangeArrowheads="1"/>
          </p:cNvSpPr>
          <p:nvPr/>
        </p:nvSpPr>
        <p:spPr bwMode="auto">
          <a:xfrm>
            <a:off x="4533900" y="3333750"/>
            <a:ext cx="1098550" cy="984250"/>
          </a:xfrm>
          <a:prstGeom prst="rect">
            <a:avLst/>
          </a:prstGeom>
          <a:noFill/>
          <a:ln w="25400">
            <a:solidFill>
              <a:schemeClr val="bg2"/>
            </a:solidFill>
            <a:miter lim="800000"/>
            <a:headEnd/>
            <a:tailEnd/>
          </a:ln>
        </p:spPr>
        <p:txBody>
          <a:bodyPr lIns="90000" tIns="46800" rIns="90000" bIns="46800"/>
          <a:lstStyle/>
          <a:p>
            <a:pPr eaLnBrk="1" hangingPunct="1">
              <a:tabLst>
                <a:tab pos="0" algn="l"/>
                <a:tab pos="228600" algn="r"/>
              </a:tabLst>
              <a:defRPr/>
            </a:pPr>
            <a:r>
              <a:rPr lang="en-GB" altLang="ja-JP" sz="1000" dirty="0">
                <a:solidFill>
                  <a:schemeClr val="accent6">
                    <a:lumMod val="50000"/>
                  </a:schemeClr>
                </a:solidFill>
                <a:ea typeface="MS Mincho" pitchFamily="49" charset="-128"/>
                <a:cs typeface="Arial Unicode MS" pitchFamily="34" charset="-128"/>
              </a:rPr>
              <a:t>2 = </a:t>
            </a:r>
            <a:r>
              <a:rPr lang="en-US" altLang="ja-JP" sz="1000" dirty="0">
                <a:solidFill>
                  <a:schemeClr val="accent6">
                    <a:lumMod val="50000"/>
                  </a:schemeClr>
                </a:solidFill>
                <a:ea typeface="MS Mincho" pitchFamily="49" charset="-128"/>
                <a:cs typeface="Arial Unicode MS" pitchFamily="34" charset="-128"/>
              </a:rPr>
              <a:t>slightly limited</a:t>
            </a:r>
            <a:endParaRPr lang="en-GB" altLang="ja-JP" sz="1000" dirty="0">
              <a:solidFill>
                <a:schemeClr val="accent6">
                  <a:lumMod val="50000"/>
                </a:schemeClr>
              </a:solidFill>
              <a:ea typeface="MS Mincho" pitchFamily="49" charset="-128"/>
              <a:cs typeface="Arial Unicode MS" pitchFamily="34" charset="-128"/>
            </a:endParaRPr>
          </a:p>
        </p:txBody>
      </p:sp>
      <p:sp>
        <p:nvSpPr>
          <p:cNvPr id="60442" name="Rectangle 24"/>
          <p:cNvSpPr>
            <a:spLocks noChangeArrowheads="1"/>
          </p:cNvSpPr>
          <p:nvPr/>
        </p:nvSpPr>
        <p:spPr bwMode="auto">
          <a:xfrm>
            <a:off x="3430588" y="3333750"/>
            <a:ext cx="1103312" cy="984250"/>
          </a:xfrm>
          <a:prstGeom prst="rect">
            <a:avLst/>
          </a:prstGeom>
          <a:noFill/>
          <a:ln w="25400">
            <a:solidFill>
              <a:schemeClr val="bg2"/>
            </a:solidFill>
            <a:miter lim="800000"/>
            <a:headEnd/>
            <a:tailEnd/>
          </a:ln>
        </p:spPr>
        <p:txBody>
          <a:bodyPr lIns="90000" tIns="46800" rIns="90000" bIns="46800"/>
          <a:lstStyle/>
          <a:p>
            <a:pPr eaLnBrk="1" hangingPunct="1">
              <a:defRPr/>
            </a:pPr>
            <a:r>
              <a:rPr lang="en-GB" altLang="ja-JP" sz="1000" dirty="0">
                <a:solidFill>
                  <a:schemeClr val="accent6">
                    <a:lumMod val="50000"/>
                  </a:schemeClr>
                </a:solidFill>
                <a:ea typeface="MS Mincho" pitchFamily="49" charset="-128"/>
                <a:cs typeface="Arial Unicode MS" pitchFamily="34" charset="-128"/>
              </a:rPr>
              <a:t>1 = </a:t>
            </a:r>
            <a:r>
              <a:rPr lang="en-US" altLang="ja-JP" sz="1000" dirty="0">
                <a:solidFill>
                  <a:schemeClr val="accent6">
                    <a:lumMod val="50000"/>
                  </a:schemeClr>
                </a:solidFill>
                <a:ea typeface="MS Mincho" pitchFamily="49" charset="-128"/>
                <a:cs typeface="Arial Unicode MS" pitchFamily="34" charset="-128"/>
              </a:rPr>
              <a:t>was limited but insignificantly</a:t>
            </a:r>
            <a:endParaRPr lang="en-GB" altLang="ja-JP" sz="1000" dirty="0">
              <a:solidFill>
                <a:schemeClr val="accent6">
                  <a:lumMod val="50000"/>
                </a:schemeClr>
              </a:solidFill>
              <a:ea typeface="MS Mincho" pitchFamily="49" charset="-128"/>
              <a:cs typeface="Arial Unicode MS" pitchFamily="34" charset="-128"/>
            </a:endParaRPr>
          </a:p>
          <a:p>
            <a:pPr eaLnBrk="1" hangingPunct="1">
              <a:defRPr/>
            </a:pPr>
            <a:endParaRPr lang="en-GB" altLang="ja-JP" sz="1000" dirty="0">
              <a:solidFill>
                <a:schemeClr val="accent6">
                  <a:lumMod val="50000"/>
                </a:schemeClr>
              </a:solidFill>
              <a:ea typeface="MS Mincho" pitchFamily="49" charset="-128"/>
              <a:cs typeface="Arial Unicode MS" pitchFamily="34" charset="-128"/>
            </a:endParaRPr>
          </a:p>
        </p:txBody>
      </p:sp>
      <p:sp>
        <p:nvSpPr>
          <p:cNvPr id="60443" name="Rectangle 25"/>
          <p:cNvSpPr>
            <a:spLocks noChangeArrowheads="1"/>
          </p:cNvSpPr>
          <p:nvPr/>
        </p:nvSpPr>
        <p:spPr bwMode="auto">
          <a:xfrm>
            <a:off x="2330450" y="3333750"/>
            <a:ext cx="1100138" cy="984250"/>
          </a:xfrm>
          <a:prstGeom prst="rect">
            <a:avLst/>
          </a:prstGeom>
          <a:noFill/>
          <a:ln w="25400">
            <a:solidFill>
              <a:schemeClr val="bg2"/>
            </a:solidFill>
            <a:miter lim="800000"/>
            <a:headEnd/>
            <a:tailEnd/>
          </a:ln>
        </p:spPr>
        <p:txBody>
          <a:bodyPr lIns="90000" tIns="46800" rIns="90000" bIns="46800"/>
          <a:lstStyle/>
          <a:p>
            <a:pPr eaLnBrk="1" hangingPunct="1">
              <a:tabLst>
                <a:tab pos="0" algn="l"/>
                <a:tab pos="228600" algn="r"/>
              </a:tabLst>
              <a:defRPr/>
            </a:pPr>
            <a:r>
              <a:rPr lang="en-GB" altLang="ja-JP" sz="1000" dirty="0">
                <a:solidFill>
                  <a:schemeClr val="accent6">
                    <a:lumMod val="50000"/>
                  </a:schemeClr>
                </a:solidFill>
                <a:ea typeface="MS Mincho" pitchFamily="49" charset="-128"/>
                <a:cs typeface="Arial Unicode MS" pitchFamily="34" charset="-128"/>
              </a:rPr>
              <a:t>0 =  </a:t>
            </a:r>
            <a:r>
              <a:rPr lang="en-US" altLang="ja-JP" sz="1000" dirty="0">
                <a:solidFill>
                  <a:schemeClr val="accent6">
                    <a:lumMod val="50000"/>
                  </a:schemeClr>
                </a:solidFill>
                <a:ea typeface="MS Mincho" pitchFamily="49" charset="-128"/>
                <a:cs typeface="Arial Unicode MS" pitchFamily="34" charset="-128"/>
              </a:rPr>
              <a:t>Not limited at all</a:t>
            </a:r>
            <a:endParaRPr lang="en-GB" altLang="ja-JP" sz="1000" dirty="0">
              <a:solidFill>
                <a:schemeClr val="accent6">
                  <a:lumMod val="50000"/>
                </a:schemeClr>
              </a:solidFill>
              <a:ea typeface="MS Mincho" pitchFamily="49" charset="-128"/>
              <a:cs typeface="Arial Unicode MS" pitchFamily="34" charset="-128"/>
            </a:endParaRPr>
          </a:p>
        </p:txBody>
      </p:sp>
      <p:sp>
        <p:nvSpPr>
          <p:cNvPr id="60444" name="Rectangle 26"/>
          <p:cNvSpPr>
            <a:spLocks noChangeArrowheads="1"/>
          </p:cNvSpPr>
          <p:nvPr/>
        </p:nvSpPr>
        <p:spPr bwMode="auto">
          <a:xfrm>
            <a:off x="363538" y="3333750"/>
            <a:ext cx="1966912" cy="984250"/>
          </a:xfrm>
          <a:prstGeom prst="rect">
            <a:avLst/>
          </a:prstGeom>
          <a:noFill/>
          <a:ln w="25400">
            <a:solidFill>
              <a:schemeClr val="bg2"/>
            </a:solidFill>
            <a:miter lim="800000"/>
            <a:headEnd/>
            <a:tailEnd/>
          </a:ln>
        </p:spPr>
        <p:txBody>
          <a:bodyPr lIns="90000" tIns="46800" rIns="90000" bIns="46800"/>
          <a:lstStyle/>
          <a:p>
            <a:pPr marL="342900" indent="-342900" eaLnBrk="1" hangingPunct="1">
              <a:defRPr/>
            </a:pPr>
            <a:r>
              <a:rPr lang="en-GB" altLang="ja-JP" sz="1000" b="1" dirty="0">
                <a:solidFill>
                  <a:schemeClr val="accent6">
                    <a:lumMod val="50000"/>
                  </a:schemeClr>
                </a:solidFill>
                <a:ea typeface="MS Mincho" pitchFamily="49" charset="-128"/>
                <a:cs typeface="Arial Unicode MS" pitchFamily="34" charset="-128"/>
              </a:rPr>
              <a:t>Q3.</a:t>
            </a:r>
            <a:r>
              <a:rPr lang="en-GB" altLang="ja-JP" sz="1000" dirty="0">
                <a:solidFill>
                  <a:schemeClr val="accent6">
                    <a:lumMod val="50000"/>
                  </a:schemeClr>
                </a:solidFill>
                <a:ea typeface="MS Mincho" pitchFamily="49" charset="-128"/>
                <a:cs typeface="Arial Unicode MS" pitchFamily="34" charset="-128"/>
              </a:rPr>
              <a:t> </a:t>
            </a:r>
          </a:p>
        </p:txBody>
      </p:sp>
      <p:sp>
        <p:nvSpPr>
          <p:cNvPr id="60445" name="Rectangle 27"/>
          <p:cNvSpPr>
            <a:spLocks noChangeArrowheads="1"/>
          </p:cNvSpPr>
          <p:nvPr/>
        </p:nvSpPr>
        <p:spPr bwMode="auto">
          <a:xfrm>
            <a:off x="8942388" y="2341563"/>
            <a:ext cx="1101725" cy="992187"/>
          </a:xfrm>
          <a:prstGeom prst="rect">
            <a:avLst/>
          </a:prstGeom>
          <a:noFill/>
          <a:ln w="25400">
            <a:solidFill>
              <a:schemeClr val="bg2"/>
            </a:solidFill>
            <a:miter lim="800000"/>
            <a:headEnd/>
            <a:tailEnd/>
          </a:ln>
        </p:spPr>
        <p:txBody>
          <a:bodyPr lIns="90000" tIns="46800" rIns="90000" bIns="46800"/>
          <a:lstStyle/>
          <a:p>
            <a:pPr eaLnBrk="1" hangingPunct="1">
              <a:defRPr/>
            </a:pPr>
            <a:r>
              <a:rPr lang="en-GB" altLang="ja-JP" sz="1000" dirty="0">
                <a:solidFill>
                  <a:schemeClr val="accent6">
                    <a:lumMod val="50000"/>
                  </a:schemeClr>
                </a:solidFill>
                <a:ea typeface="MS Mincho" pitchFamily="49" charset="-128"/>
                <a:cs typeface="Arial Unicode MS" pitchFamily="34" charset="-128"/>
              </a:rPr>
              <a:t>6 = </a:t>
            </a:r>
            <a:r>
              <a:rPr lang="en-US" altLang="ja-JP" sz="1000" dirty="0">
                <a:solidFill>
                  <a:schemeClr val="accent6">
                    <a:lumMod val="50000"/>
                  </a:schemeClr>
                </a:solidFill>
                <a:ea typeface="MS Mincho" pitchFamily="49" charset="-128"/>
                <a:cs typeface="Arial Unicode MS" pitchFamily="34" charset="-128"/>
              </a:rPr>
              <a:t>very severe symptoms</a:t>
            </a:r>
            <a:endParaRPr lang="en-GB" altLang="ja-JP" sz="1000" dirty="0">
              <a:solidFill>
                <a:schemeClr val="accent6">
                  <a:lumMod val="50000"/>
                </a:schemeClr>
              </a:solidFill>
              <a:ea typeface="MS Mincho" pitchFamily="49" charset="-128"/>
              <a:cs typeface="Arial Unicode MS" pitchFamily="34" charset="-128"/>
            </a:endParaRPr>
          </a:p>
        </p:txBody>
      </p:sp>
      <p:sp>
        <p:nvSpPr>
          <p:cNvPr id="60446" name="Rectangle 28"/>
          <p:cNvSpPr>
            <a:spLocks noChangeArrowheads="1"/>
          </p:cNvSpPr>
          <p:nvPr/>
        </p:nvSpPr>
        <p:spPr bwMode="auto">
          <a:xfrm>
            <a:off x="7839075" y="2341563"/>
            <a:ext cx="1103313" cy="992187"/>
          </a:xfrm>
          <a:prstGeom prst="rect">
            <a:avLst/>
          </a:prstGeom>
          <a:noFill/>
          <a:ln w="25400">
            <a:solidFill>
              <a:schemeClr val="bg2"/>
            </a:solidFill>
            <a:miter lim="800000"/>
            <a:headEnd/>
            <a:tailEnd/>
          </a:ln>
        </p:spPr>
        <p:txBody>
          <a:bodyPr lIns="90000" tIns="46800" rIns="90000" bIns="46800"/>
          <a:lstStyle/>
          <a:p>
            <a:pPr eaLnBrk="1" hangingPunct="1">
              <a:defRPr/>
            </a:pPr>
            <a:r>
              <a:rPr lang="en-GB" altLang="ja-JP" sz="1000" dirty="0">
                <a:solidFill>
                  <a:schemeClr val="accent6">
                    <a:lumMod val="50000"/>
                  </a:schemeClr>
                </a:solidFill>
                <a:ea typeface="MS Mincho" pitchFamily="49" charset="-128"/>
                <a:cs typeface="Arial Unicode MS" pitchFamily="34" charset="-128"/>
              </a:rPr>
              <a:t>5 =  </a:t>
            </a:r>
            <a:r>
              <a:rPr lang="en-US" altLang="ja-JP" sz="1000" dirty="0">
                <a:solidFill>
                  <a:schemeClr val="accent6">
                    <a:lumMod val="50000"/>
                  </a:schemeClr>
                </a:solidFill>
                <a:ea typeface="MS Mincho" pitchFamily="49" charset="-128"/>
                <a:cs typeface="Arial Unicode MS" pitchFamily="34" charset="-128"/>
              </a:rPr>
              <a:t>severe symptoms</a:t>
            </a:r>
            <a:endParaRPr lang="en-GB" altLang="ja-JP" sz="1000" dirty="0">
              <a:solidFill>
                <a:schemeClr val="accent6">
                  <a:lumMod val="50000"/>
                </a:schemeClr>
              </a:solidFill>
              <a:ea typeface="MS Mincho" pitchFamily="49" charset="-128"/>
              <a:cs typeface="Arial Unicode MS" pitchFamily="34" charset="-128"/>
            </a:endParaRPr>
          </a:p>
        </p:txBody>
      </p:sp>
      <p:sp>
        <p:nvSpPr>
          <p:cNvPr id="60447" name="Rectangle 29"/>
          <p:cNvSpPr>
            <a:spLocks noChangeArrowheads="1"/>
          </p:cNvSpPr>
          <p:nvPr/>
        </p:nvSpPr>
        <p:spPr bwMode="auto">
          <a:xfrm>
            <a:off x="6735763" y="2341563"/>
            <a:ext cx="1103312" cy="992187"/>
          </a:xfrm>
          <a:prstGeom prst="rect">
            <a:avLst/>
          </a:prstGeom>
          <a:noFill/>
          <a:ln w="25400">
            <a:solidFill>
              <a:schemeClr val="bg2"/>
            </a:solidFill>
            <a:miter lim="800000"/>
            <a:headEnd/>
            <a:tailEnd/>
          </a:ln>
        </p:spPr>
        <p:txBody>
          <a:bodyPr lIns="90000" tIns="46800" rIns="90000" bIns="46800"/>
          <a:lstStyle/>
          <a:p>
            <a:pPr eaLnBrk="1" hangingPunct="1">
              <a:tabLst>
                <a:tab pos="0" algn="l"/>
                <a:tab pos="228600" algn="r"/>
              </a:tabLst>
              <a:defRPr/>
            </a:pPr>
            <a:r>
              <a:rPr lang="en-GB" altLang="ja-JP" sz="1000" dirty="0">
                <a:solidFill>
                  <a:schemeClr val="accent6">
                    <a:lumMod val="50000"/>
                  </a:schemeClr>
                </a:solidFill>
                <a:ea typeface="MS Mincho" pitchFamily="49" charset="-128"/>
                <a:cs typeface="Arial Unicode MS" pitchFamily="34" charset="-128"/>
              </a:rPr>
              <a:t>4 = </a:t>
            </a:r>
            <a:r>
              <a:rPr lang="en-US" altLang="ja-JP" sz="900" dirty="0">
                <a:solidFill>
                  <a:schemeClr val="accent6">
                    <a:lumMod val="50000"/>
                  </a:schemeClr>
                </a:solidFill>
                <a:ea typeface="MS Mincho" pitchFamily="49" charset="-128"/>
                <a:cs typeface="Arial Unicode MS" pitchFamily="34" charset="-128"/>
              </a:rPr>
              <a:t>severe enough symptoms</a:t>
            </a:r>
            <a:endParaRPr lang="en-GB" altLang="ja-JP" sz="900" dirty="0">
              <a:solidFill>
                <a:schemeClr val="accent6">
                  <a:lumMod val="50000"/>
                </a:schemeClr>
              </a:solidFill>
              <a:ea typeface="MS Mincho" pitchFamily="49" charset="-128"/>
              <a:cs typeface="Arial Unicode MS" pitchFamily="34" charset="-128"/>
            </a:endParaRPr>
          </a:p>
        </p:txBody>
      </p:sp>
      <p:sp>
        <p:nvSpPr>
          <p:cNvPr id="60448" name="Rectangle 30"/>
          <p:cNvSpPr>
            <a:spLocks noChangeArrowheads="1"/>
          </p:cNvSpPr>
          <p:nvPr/>
        </p:nvSpPr>
        <p:spPr bwMode="auto">
          <a:xfrm>
            <a:off x="5632450" y="2341563"/>
            <a:ext cx="1104900" cy="992187"/>
          </a:xfrm>
          <a:prstGeom prst="rect">
            <a:avLst/>
          </a:prstGeom>
          <a:noFill/>
          <a:ln w="25400">
            <a:solidFill>
              <a:schemeClr val="bg2"/>
            </a:solidFill>
            <a:miter lim="800000"/>
            <a:headEnd/>
            <a:tailEnd/>
          </a:ln>
        </p:spPr>
        <p:txBody>
          <a:bodyPr lIns="90000" tIns="46800" rIns="90000" bIns="46800"/>
          <a:lstStyle/>
          <a:p>
            <a:pPr eaLnBrk="1" hangingPunct="1">
              <a:tabLst>
                <a:tab pos="0" algn="l"/>
                <a:tab pos="228600" algn="r"/>
              </a:tabLst>
              <a:defRPr/>
            </a:pPr>
            <a:r>
              <a:rPr lang="en-GB" altLang="ja-JP" sz="1000" dirty="0">
                <a:solidFill>
                  <a:schemeClr val="accent6">
                    <a:lumMod val="50000"/>
                  </a:schemeClr>
                </a:solidFill>
                <a:ea typeface="MS Mincho" pitchFamily="49" charset="-128"/>
                <a:cs typeface="Arial Unicode MS" pitchFamily="34" charset="-128"/>
              </a:rPr>
              <a:t>3 =</a:t>
            </a:r>
            <a:r>
              <a:rPr lang="ru-RU" altLang="ja-JP" sz="1000" dirty="0">
                <a:solidFill>
                  <a:schemeClr val="accent6">
                    <a:lumMod val="50000"/>
                  </a:schemeClr>
                </a:solidFill>
                <a:ea typeface="MS Mincho" pitchFamily="49" charset="-128"/>
                <a:cs typeface="Arial Unicode MS" pitchFamily="34" charset="-128"/>
              </a:rPr>
              <a:t> </a:t>
            </a:r>
            <a:r>
              <a:rPr lang="en-US" altLang="ja-JP" sz="1000" dirty="0">
                <a:solidFill>
                  <a:schemeClr val="accent6">
                    <a:lumMod val="50000"/>
                  </a:schemeClr>
                </a:solidFill>
                <a:ea typeface="MS Mincho" pitchFamily="49" charset="-128"/>
                <a:cs typeface="Arial Unicode MS" pitchFamily="34" charset="-128"/>
              </a:rPr>
              <a:t>moderate symptoms</a:t>
            </a:r>
            <a:endParaRPr lang="en-GB" altLang="ja-JP" sz="1000" dirty="0">
              <a:solidFill>
                <a:schemeClr val="accent6">
                  <a:lumMod val="50000"/>
                </a:schemeClr>
              </a:solidFill>
              <a:ea typeface="MS Mincho" pitchFamily="49" charset="-128"/>
              <a:cs typeface="Arial Unicode MS" pitchFamily="34" charset="-128"/>
            </a:endParaRPr>
          </a:p>
        </p:txBody>
      </p:sp>
      <p:sp>
        <p:nvSpPr>
          <p:cNvPr id="60449" name="Rectangle 31"/>
          <p:cNvSpPr>
            <a:spLocks noChangeArrowheads="1"/>
          </p:cNvSpPr>
          <p:nvPr/>
        </p:nvSpPr>
        <p:spPr bwMode="auto">
          <a:xfrm>
            <a:off x="4533900" y="2341563"/>
            <a:ext cx="1098550" cy="992187"/>
          </a:xfrm>
          <a:prstGeom prst="rect">
            <a:avLst/>
          </a:prstGeom>
          <a:noFill/>
          <a:ln w="25400">
            <a:solidFill>
              <a:schemeClr val="bg2"/>
            </a:solidFill>
            <a:miter lim="800000"/>
            <a:headEnd/>
            <a:tailEnd/>
          </a:ln>
        </p:spPr>
        <p:txBody>
          <a:bodyPr lIns="90000" tIns="46800" rIns="90000" bIns="46800"/>
          <a:lstStyle/>
          <a:p>
            <a:pPr eaLnBrk="1" hangingPunct="1">
              <a:tabLst>
                <a:tab pos="0" algn="l"/>
                <a:tab pos="228600" algn="r"/>
              </a:tabLst>
              <a:defRPr/>
            </a:pPr>
            <a:r>
              <a:rPr lang="en-GB" altLang="ja-JP" sz="1000" dirty="0">
                <a:solidFill>
                  <a:schemeClr val="accent6">
                    <a:lumMod val="50000"/>
                  </a:schemeClr>
                </a:solidFill>
                <a:ea typeface="MS Mincho" pitchFamily="49" charset="-128"/>
                <a:cs typeface="Arial Unicode MS" pitchFamily="34" charset="-128"/>
              </a:rPr>
              <a:t>2 = </a:t>
            </a:r>
            <a:r>
              <a:rPr lang="en-US" altLang="ja-JP" sz="1000" dirty="0">
                <a:solidFill>
                  <a:schemeClr val="accent6">
                    <a:lumMod val="50000"/>
                  </a:schemeClr>
                </a:solidFill>
                <a:ea typeface="MS Mincho" pitchFamily="49" charset="-128"/>
                <a:cs typeface="Arial Unicode MS" pitchFamily="34" charset="-128"/>
              </a:rPr>
              <a:t>light symptoms</a:t>
            </a:r>
            <a:endParaRPr lang="en-GB" altLang="ja-JP" sz="1000" dirty="0">
              <a:solidFill>
                <a:schemeClr val="accent6">
                  <a:lumMod val="50000"/>
                </a:schemeClr>
              </a:solidFill>
              <a:ea typeface="MS Mincho" pitchFamily="49" charset="-128"/>
              <a:cs typeface="Arial Unicode MS" pitchFamily="34" charset="-128"/>
            </a:endParaRPr>
          </a:p>
        </p:txBody>
      </p:sp>
      <p:sp>
        <p:nvSpPr>
          <p:cNvPr id="60450" name="Rectangle 32"/>
          <p:cNvSpPr>
            <a:spLocks noChangeArrowheads="1"/>
          </p:cNvSpPr>
          <p:nvPr/>
        </p:nvSpPr>
        <p:spPr bwMode="auto">
          <a:xfrm>
            <a:off x="3430588" y="2341563"/>
            <a:ext cx="1103312" cy="992187"/>
          </a:xfrm>
          <a:prstGeom prst="rect">
            <a:avLst/>
          </a:prstGeom>
          <a:noFill/>
          <a:ln w="25400">
            <a:solidFill>
              <a:schemeClr val="bg2"/>
            </a:solidFill>
            <a:miter lim="800000"/>
            <a:headEnd/>
            <a:tailEnd/>
          </a:ln>
        </p:spPr>
        <p:txBody>
          <a:bodyPr lIns="90000" tIns="46800" rIns="90000" bIns="46800"/>
          <a:lstStyle/>
          <a:p>
            <a:pPr eaLnBrk="1" hangingPunct="1">
              <a:tabLst>
                <a:tab pos="0" algn="l"/>
                <a:tab pos="228600" algn="r"/>
              </a:tabLst>
              <a:defRPr/>
            </a:pPr>
            <a:r>
              <a:rPr lang="en-GB" altLang="ja-JP" sz="1000" dirty="0">
                <a:solidFill>
                  <a:schemeClr val="accent6">
                    <a:lumMod val="50000"/>
                  </a:schemeClr>
                </a:solidFill>
                <a:ea typeface="MS Mincho" pitchFamily="49" charset="-128"/>
                <a:cs typeface="Arial Unicode MS" pitchFamily="34" charset="-128"/>
              </a:rPr>
              <a:t>1 = very light symptoms</a:t>
            </a:r>
          </a:p>
        </p:txBody>
      </p:sp>
      <p:sp>
        <p:nvSpPr>
          <p:cNvPr id="60451" name="Rectangle 33"/>
          <p:cNvSpPr>
            <a:spLocks noChangeArrowheads="1"/>
          </p:cNvSpPr>
          <p:nvPr/>
        </p:nvSpPr>
        <p:spPr bwMode="auto">
          <a:xfrm>
            <a:off x="2330450" y="2341563"/>
            <a:ext cx="1100138" cy="992187"/>
          </a:xfrm>
          <a:prstGeom prst="rect">
            <a:avLst/>
          </a:prstGeom>
          <a:noFill/>
          <a:ln w="25400">
            <a:solidFill>
              <a:schemeClr val="bg2"/>
            </a:solidFill>
            <a:miter lim="800000"/>
            <a:headEnd/>
            <a:tailEnd/>
          </a:ln>
        </p:spPr>
        <p:txBody>
          <a:bodyPr lIns="90000" tIns="46800" rIns="90000" bIns="46800"/>
          <a:lstStyle/>
          <a:p>
            <a:pPr eaLnBrk="1" hangingPunct="1">
              <a:tabLst>
                <a:tab pos="0" algn="l"/>
                <a:tab pos="228600" algn="r"/>
              </a:tabLst>
              <a:defRPr/>
            </a:pPr>
            <a:r>
              <a:rPr lang="en-GB" altLang="ja-JP" sz="1000" dirty="0">
                <a:solidFill>
                  <a:schemeClr val="accent6">
                    <a:lumMod val="50000"/>
                  </a:schemeClr>
                </a:solidFill>
                <a:ea typeface="MS Mincho" pitchFamily="49" charset="-128"/>
                <a:cs typeface="Arial Unicode MS" pitchFamily="34" charset="-128"/>
              </a:rPr>
              <a:t>0 = </a:t>
            </a:r>
            <a:r>
              <a:rPr lang="en-US" altLang="ja-JP" sz="1000" dirty="0">
                <a:solidFill>
                  <a:schemeClr val="accent6">
                    <a:lumMod val="50000"/>
                  </a:schemeClr>
                </a:solidFill>
                <a:ea typeface="MS Mincho" pitchFamily="49" charset="-128"/>
                <a:cs typeface="Arial Unicode MS" pitchFamily="34" charset="-128"/>
              </a:rPr>
              <a:t>absence of symptoms</a:t>
            </a:r>
            <a:endParaRPr lang="en-GB" altLang="ja-JP" sz="1000" dirty="0">
              <a:solidFill>
                <a:schemeClr val="accent6">
                  <a:lumMod val="50000"/>
                </a:schemeClr>
              </a:solidFill>
              <a:ea typeface="MS Mincho" pitchFamily="49" charset="-128"/>
              <a:cs typeface="Arial Unicode MS" pitchFamily="34" charset="-128"/>
            </a:endParaRPr>
          </a:p>
        </p:txBody>
      </p:sp>
      <p:sp>
        <p:nvSpPr>
          <p:cNvPr id="60452" name="Rectangle 34"/>
          <p:cNvSpPr>
            <a:spLocks noChangeArrowheads="1"/>
          </p:cNvSpPr>
          <p:nvPr/>
        </p:nvSpPr>
        <p:spPr bwMode="auto">
          <a:xfrm>
            <a:off x="363538" y="2341563"/>
            <a:ext cx="1966912" cy="992187"/>
          </a:xfrm>
          <a:prstGeom prst="rect">
            <a:avLst/>
          </a:prstGeom>
          <a:noFill/>
          <a:ln w="25400">
            <a:solidFill>
              <a:schemeClr val="bg2"/>
            </a:solidFill>
            <a:miter lim="800000"/>
            <a:headEnd/>
            <a:tailEnd/>
          </a:ln>
        </p:spPr>
        <p:txBody>
          <a:bodyPr lIns="90000" tIns="46800" rIns="90000" bIns="46800"/>
          <a:lstStyle/>
          <a:p>
            <a:pPr marL="342900" indent="-342900" eaLnBrk="1" hangingPunct="1">
              <a:defRPr/>
            </a:pPr>
            <a:r>
              <a:rPr lang="en-GB" altLang="ja-JP" sz="1000" b="1" dirty="0">
                <a:solidFill>
                  <a:schemeClr val="accent6">
                    <a:lumMod val="50000"/>
                  </a:schemeClr>
                </a:solidFill>
                <a:ea typeface="MS Mincho" pitchFamily="49" charset="-128"/>
                <a:cs typeface="Arial Unicode MS" pitchFamily="34" charset="-128"/>
              </a:rPr>
              <a:t>Q2.</a:t>
            </a:r>
            <a:r>
              <a:rPr lang="en-GB" altLang="ja-JP" sz="1000" dirty="0">
                <a:solidFill>
                  <a:schemeClr val="accent6">
                    <a:lumMod val="50000"/>
                  </a:schemeClr>
                </a:solidFill>
                <a:ea typeface="MS Mincho" pitchFamily="49" charset="-128"/>
                <a:cs typeface="Arial Unicode MS" pitchFamily="34" charset="-128"/>
              </a:rPr>
              <a:t>    </a:t>
            </a:r>
            <a:r>
              <a:rPr lang="en" altLang="ja-JP" sz="1000" dirty="0">
                <a:solidFill>
                  <a:srgbClr val="000000"/>
                </a:solidFill>
                <a:latin typeface="+mn-lt"/>
                <a:ea typeface="MS Mincho" pitchFamily="49" charset="-128"/>
                <a:cs typeface="Arial Unicode MS" pitchFamily="34" charset="-128"/>
              </a:rPr>
              <a:t>I</a:t>
            </a:r>
            <a:r>
              <a:rPr lang="en" sz="1000" dirty="0">
                <a:solidFill>
                  <a:srgbClr val="000000"/>
                </a:solidFill>
                <a:latin typeface="+mn-lt"/>
              </a:rPr>
              <a:t>n average over the past week, how severe were the symptoms of BA when you woke up in the morning</a:t>
            </a:r>
            <a:r>
              <a:rPr lang="en" sz="1000" dirty="0">
                <a:solidFill>
                  <a:srgbClr val="000000"/>
                </a:solidFill>
                <a:latin typeface="Segoe UI Web (West European)"/>
              </a:rPr>
              <a:t>?</a:t>
            </a:r>
            <a:endParaRPr lang="en-GB" altLang="ja-JP" sz="1000" dirty="0">
              <a:solidFill>
                <a:schemeClr val="accent6">
                  <a:lumMod val="50000"/>
                </a:schemeClr>
              </a:solidFill>
              <a:ea typeface="MS Mincho" pitchFamily="49" charset="-128"/>
              <a:cs typeface="Arial Unicode MS" pitchFamily="34" charset="-128"/>
            </a:endParaRPr>
          </a:p>
        </p:txBody>
      </p:sp>
      <p:sp>
        <p:nvSpPr>
          <p:cNvPr id="60453" name="Rectangle 35"/>
          <p:cNvSpPr>
            <a:spLocks noChangeArrowheads="1"/>
          </p:cNvSpPr>
          <p:nvPr/>
        </p:nvSpPr>
        <p:spPr bwMode="auto">
          <a:xfrm>
            <a:off x="8942388" y="1357313"/>
            <a:ext cx="1101725" cy="984250"/>
          </a:xfrm>
          <a:prstGeom prst="rect">
            <a:avLst/>
          </a:prstGeom>
          <a:noFill/>
          <a:ln w="25400">
            <a:solidFill>
              <a:schemeClr val="bg2"/>
            </a:solidFill>
            <a:miter lim="800000"/>
            <a:headEnd/>
            <a:tailEnd/>
          </a:ln>
        </p:spPr>
        <p:txBody>
          <a:bodyPr lIns="90000" tIns="46800" rIns="90000" bIns="46800"/>
          <a:lstStyle/>
          <a:p>
            <a:pPr eaLnBrk="1" hangingPunct="1">
              <a:tabLst>
                <a:tab pos="0" algn="l"/>
                <a:tab pos="228600" algn="r"/>
              </a:tabLst>
              <a:defRPr/>
            </a:pPr>
            <a:r>
              <a:rPr lang="en-GB" altLang="ja-JP" sz="1000" dirty="0">
                <a:solidFill>
                  <a:schemeClr val="accent6">
                    <a:lumMod val="50000"/>
                  </a:schemeClr>
                </a:solidFill>
                <a:ea typeface="MS Mincho" pitchFamily="49" charset="-128"/>
                <a:cs typeface="Arial Unicode MS" pitchFamily="34" charset="-128"/>
              </a:rPr>
              <a:t>6 = </a:t>
            </a:r>
            <a:r>
              <a:rPr lang="en-US" altLang="ja-JP" sz="1000" dirty="0">
                <a:solidFill>
                  <a:schemeClr val="accent6">
                    <a:lumMod val="50000"/>
                  </a:schemeClr>
                </a:solidFill>
                <a:ea typeface="MS Mincho" pitchFamily="49" charset="-128"/>
                <a:cs typeface="Arial Unicode MS" pitchFamily="34" charset="-128"/>
              </a:rPr>
              <a:t>I can’t sleep because of BA</a:t>
            </a:r>
            <a:endParaRPr lang="en-GB" altLang="ja-JP" sz="1000" dirty="0">
              <a:solidFill>
                <a:schemeClr val="accent6">
                  <a:lumMod val="50000"/>
                </a:schemeClr>
              </a:solidFill>
              <a:ea typeface="MS Mincho" pitchFamily="49" charset="-128"/>
              <a:cs typeface="Arial Unicode MS" pitchFamily="34" charset="-128"/>
            </a:endParaRPr>
          </a:p>
        </p:txBody>
      </p:sp>
      <p:sp>
        <p:nvSpPr>
          <p:cNvPr id="60454" name="Rectangle 36"/>
          <p:cNvSpPr>
            <a:spLocks noChangeArrowheads="1"/>
          </p:cNvSpPr>
          <p:nvPr/>
        </p:nvSpPr>
        <p:spPr bwMode="auto">
          <a:xfrm>
            <a:off x="7839075" y="1357313"/>
            <a:ext cx="1103313" cy="984250"/>
          </a:xfrm>
          <a:prstGeom prst="rect">
            <a:avLst/>
          </a:prstGeom>
          <a:noFill/>
          <a:ln w="25400">
            <a:solidFill>
              <a:schemeClr val="bg2"/>
            </a:solidFill>
            <a:miter lim="800000"/>
            <a:headEnd/>
            <a:tailEnd/>
          </a:ln>
        </p:spPr>
        <p:txBody>
          <a:bodyPr lIns="90000" tIns="46800" rIns="90000" bIns="46800"/>
          <a:lstStyle/>
          <a:p>
            <a:pPr eaLnBrk="1" hangingPunct="1">
              <a:tabLst>
                <a:tab pos="0" algn="l"/>
                <a:tab pos="228600" algn="r"/>
              </a:tabLst>
              <a:defRPr/>
            </a:pPr>
            <a:r>
              <a:rPr lang="en-GB" altLang="ja-JP" sz="1000" dirty="0">
                <a:solidFill>
                  <a:schemeClr val="accent6">
                    <a:lumMod val="50000"/>
                  </a:schemeClr>
                </a:solidFill>
                <a:ea typeface="MS Mincho" pitchFamily="49" charset="-128"/>
                <a:cs typeface="Arial Unicode MS" pitchFamily="34" charset="-128"/>
              </a:rPr>
              <a:t>5 = </a:t>
            </a:r>
            <a:r>
              <a:rPr lang="en-US" altLang="ja-JP" sz="1000" dirty="0">
                <a:solidFill>
                  <a:schemeClr val="accent6">
                    <a:lumMod val="50000"/>
                  </a:schemeClr>
                </a:solidFill>
                <a:ea typeface="MS Mincho" pitchFamily="49" charset="-128"/>
                <a:cs typeface="Arial Unicode MS" pitchFamily="34" charset="-128"/>
              </a:rPr>
              <a:t>very many times</a:t>
            </a:r>
            <a:endParaRPr lang="en-GB" altLang="ja-JP" sz="1000" dirty="0">
              <a:solidFill>
                <a:schemeClr val="accent6">
                  <a:lumMod val="50000"/>
                </a:schemeClr>
              </a:solidFill>
              <a:ea typeface="MS Mincho" pitchFamily="49" charset="-128"/>
              <a:cs typeface="Arial Unicode MS" pitchFamily="34" charset="-128"/>
            </a:endParaRPr>
          </a:p>
        </p:txBody>
      </p:sp>
      <p:sp>
        <p:nvSpPr>
          <p:cNvPr id="60455" name="Rectangle 37"/>
          <p:cNvSpPr>
            <a:spLocks noChangeArrowheads="1"/>
          </p:cNvSpPr>
          <p:nvPr/>
        </p:nvSpPr>
        <p:spPr bwMode="auto">
          <a:xfrm>
            <a:off x="6735763" y="1357313"/>
            <a:ext cx="1103312" cy="984250"/>
          </a:xfrm>
          <a:prstGeom prst="rect">
            <a:avLst/>
          </a:prstGeom>
          <a:noFill/>
          <a:ln w="25400">
            <a:solidFill>
              <a:schemeClr val="bg2"/>
            </a:solidFill>
            <a:miter lim="800000"/>
            <a:headEnd/>
            <a:tailEnd/>
          </a:ln>
        </p:spPr>
        <p:txBody>
          <a:bodyPr lIns="90000" tIns="46800" rIns="90000" bIns="46800"/>
          <a:lstStyle/>
          <a:p>
            <a:pPr eaLnBrk="1" hangingPunct="1">
              <a:tabLst>
                <a:tab pos="0" algn="l"/>
                <a:tab pos="228600" algn="r"/>
              </a:tabLst>
              <a:defRPr/>
            </a:pPr>
            <a:r>
              <a:rPr lang="en-GB" altLang="ja-JP" sz="1000" dirty="0">
                <a:solidFill>
                  <a:schemeClr val="accent6">
                    <a:lumMod val="50000"/>
                  </a:schemeClr>
                </a:solidFill>
                <a:ea typeface="MS Mincho" pitchFamily="49" charset="-128"/>
                <a:cs typeface="Arial Unicode MS" pitchFamily="34" charset="-128"/>
              </a:rPr>
              <a:t>4 = </a:t>
            </a:r>
            <a:r>
              <a:rPr lang="en-US" altLang="ja-JP" sz="1000" dirty="0">
                <a:solidFill>
                  <a:schemeClr val="accent6">
                    <a:lumMod val="50000"/>
                  </a:schemeClr>
                </a:solidFill>
                <a:ea typeface="MS Mincho" pitchFamily="49" charset="-128"/>
                <a:cs typeface="Arial Unicode MS" pitchFamily="34" charset="-128"/>
              </a:rPr>
              <a:t>many times</a:t>
            </a:r>
            <a:endParaRPr lang="en-GB" altLang="ja-JP" sz="1000" dirty="0">
              <a:solidFill>
                <a:schemeClr val="accent6">
                  <a:lumMod val="50000"/>
                </a:schemeClr>
              </a:solidFill>
              <a:ea typeface="MS Mincho" pitchFamily="49" charset="-128"/>
              <a:cs typeface="Arial Unicode MS" pitchFamily="34" charset="-128"/>
            </a:endParaRPr>
          </a:p>
        </p:txBody>
      </p:sp>
      <p:sp>
        <p:nvSpPr>
          <p:cNvPr id="60456" name="Rectangle 38"/>
          <p:cNvSpPr>
            <a:spLocks noChangeArrowheads="1"/>
          </p:cNvSpPr>
          <p:nvPr/>
        </p:nvSpPr>
        <p:spPr bwMode="auto">
          <a:xfrm>
            <a:off x="5632450" y="1357313"/>
            <a:ext cx="1104900" cy="984250"/>
          </a:xfrm>
          <a:prstGeom prst="rect">
            <a:avLst/>
          </a:prstGeom>
          <a:noFill/>
          <a:ln w="25400">
            <a:solidFill>
              <a:schemeClr val="bg2"/>
            </a:solidFill>
            <a:miter lim="800000"/>
            <a:headEnd/>
            <a:tailEnd/>
          </a:ln>
        </p:spPr>
        <p:txBody>
          <a:bodyPr lIns="90000" tIns="46800" rIns="90000" bIns="46800"/>
          <a:lstStyle/>
          <a:p>
            <a:pPr eaLnBrk="1" hangingPunct="1">
              <a:tabLst>
                <a:tab pos="0" algn="l"/>
                <a:tab pos="228600" algn="r"/>
              </a:tabLst>
              <a:defRPr/>
            </a:pPr>
            <a:r>
              <a:rPr lang="en-GB" altLang="ja-JP" sz="1000" dirty="0">
                <a:solidFill>
                  <a:schemeClr val="accent6">
                    <a:lumMod val="50000"/>
                  </a:schemeClr>
                </a:solidFill>
                <a:ea typeface="MS Mincho" pitchFamily="49" charset="-128"/>
                <a:cs typeface="Arial Unicode MS" pitchFamily="34" charset="-128"/>
              </a:rPr>
              <a:t>3 = </a:t>
            </a:r>
            <a:r>
              <a:rPr lang="en-US" altLang="ja-JP" sz="1000" dirty="0">
                <a:solidFill>
                  <a:schemeClr val="accent6">
                    <a:lumMod val="50000"/>
                  </a:schemeClr>
                </a:solidFill>
                <a:ea typeface="MS Mincho" pitchFamily="49" charset="-128"/>
                <a:cs typeface="Arial Unicode MS" pitchFamily="34" charset="-128"/>
              </a:rPr>
              <a:t>several times</a:t>
            </a:r>
            <a:endParaRPr lang="en-GB" altLang="ja-JP" sz="1000" dirty="0">
              <a:solidFill>
                <a:schemeClr val="accent6">
                  <a:lumMod val="50000"/>
                </a:schemeClr>
              </a:solidFill>
              <a:ea typeface="MS Mincho" pitchFamily="49" charset="-128"/>
              <a:cs typeface="Arial Unicode MS" pitchFamily="34" charset="-128"/>
            </a:endParaRPr>
          </a:p>
        </p:txBody>
      </p:sp>
      <p:sp>
        <p:nvSpPr>
          <p:cNvPr id="60457" name="Rectangle 39"/>
          <p:cNvSpPr>
            <a:spLocks noChangeArrowheads="1"/>
          </p:cNvSpPr>
          <p:nvPr/>
        </p:nvSpPr>
        <p:spPr bwMode="auto">
          <a:xfrm>
            <a:off x="4533900" y="1357313"/>
            <a:ext cx="1098550" cy="984250"/>
          </a:xfrm>
          <a:prstGeom prst="rect">
            <a:avLst/>
          </a:prstGeom>
          <a:noFill/>
          <a:ln w="25400">
            <a:solidFill>
              <a:schemeClr val="bg2"/>
            </a:solidFill>
            <a:miter lim="800000"/>
            <a:headEnd/>
            <a:tailEnd/>
          </a:ln>
        </p:spPr>
        <p:txBody>
          <a:bodyPr lIns="90000" tIns="46800" rIns="90000" bIns="46800"/>
          <a:lstStyle/>
          <a:p>
            <a:pPr eaLnBrk="1" hangingPunct="1">
              <a:tabLst>
                <a:tab pos="0" algn="l"/>
                <a:tab pos="228600" algn="r"/>
              </a:tabLst>
              <a:defRPr/>
            </a:pPr>
            <a:r>
              <a:rPr lang="en-GB" altLang="ja-JP" sz="1000" dirty="0">
                <a:solidFill>
                  <a:schemeClr val="accent6">
                    <a:lumMod val="50000"/>
                  </a:schemeClr>
                </a:solidFill>
                <a:ea typeface="MS Mincho" pitchFamily="49" charset="-128"/>
                <a:cs typeface="Arial Unicode MS" pitchFamily="34" charset="-128"/>
              </a:rPr>
              <a:t>2 = </a:t>
            </a:r>
            <a:r>
              <a:rPr lang="en-US" altLang="ja-JP" sz="1000" dirty="0">
                <a:solidFill>
                  <a:schemeClr val="accent6">
                    <a:lumMod val="50000"/>
                  </a:schemeClr>
                </a:solidFill>
                <a:ea typeface="MS Mincho" pitchFamily="49" charset="-128"/>
                <a:cs typeface="Arial Unicode MS" pitchFamily="34" charset="-128"/>
              </a:rPr>
              <a:t>very seldom</a:t>
            </a:r>
            <a:endParaRPr lang="en-GB" altLang="ja-JP" sz="1000" dirty="0">
              <a:solidFill>
                <a:schemeClr val="accent6">
                  <a:lumMod val="50000"/>
                </a:schemeClr>
              </a:solidFill>
              <a:ea typeface="MS Mincho" pitchFamily="49" charset="-128"/>
              <a:cs typeface="Arial Unicode MS" pitchFamily="34" charset="-128"/>
            </a:endParaRPr>
          </a:p>
        </p:txBody>
      </p:sp>
      <p:sp>
        <p:nvSpPr>
          <p:cNvPr id="60458" name="Rectangle 40"/>
          <p:cNvSpPr>
            <a:spLocks noChangeArrowheads="1"/>
          </p:cNvSpPr>
          <p:nvPr/>
        </p:nvSpPr>
        <p:spPr bwMode="auto">
          <a:xfrm>
            <a:off x="3430588" y="1357313"/>
            <a:ext cx="1103312" cy="984250"/>
          </a:xfrm>
          <a:prstGeom prst="rect">
            <a:avLst/>
          </a:prstGeom>
          <a:noFill/>
          <a:ln w="25400">
            <a:solidFill>
              <a:schemeClr val="bg2"/>
            </a:solidFill>
            <a:miter lim="800000"/>
            <a:headEnd/>
            <a:tailEnd/>
          </a:ln>
        </p:spPr>
        <p:txBody>
          <a:bodyPr lIns="90000" tIns="46800" rIns="90000" bIns="46800"/>
          <a:lstStyle/>
          <a:p>
            <a:pPr eaLnBrk="1" hangingPunct="1">
              <a:tabLst>
                <a:tab pos="0" algn="l"/>
                <a:tab pos="228600" algn="r"/>
              </a:tabLst>
              <a:defRPr/>
            </a:pPr>
            <a:r>
              <a:rPr lang="en-GB" altLang="ja-JP" sz="1000" dirty="0">
                <a:solidFill>
                  <a:schemeClr val="accent6">
                    <a:lumMod val="50000"/>
                  </a:schemeClr>
                </a:solidFill>
                <a:ea typeface="MS Mincho" pitchFamily="49" charset="-128"/>
                <a:cs typeface="Arial Unicode MS" pitchFamily="34" charset="-128"/>
              </a:rPr>
              <a:t>1 = </a:t>
            </a:r>
            <a:r>
              <a:rPr lang="en-US" altLang="ja-JP" sz="1000" dirty="0">
                <a:solidFill>
                  <a:schemeClr val="accent6">
                    <a:lumMod val="50000"/>
                  </a:schemeClr>
                </a:solidFill>
                <a:ea typeface="MS Mincho" pitchFamily="49" charset="-128"/>
                <a:cs typeface="Arial Unicode MS" pitchFamily="34" charset="-128"/>
              </a:rPr>
              <a:t>almost never</a:t>
            </a:r>
            <a:endParaRPr lang="en-GB" altLang="ja-JP" sz="1000" dirty="0">
              <a:solidFill>
                <a:schemeClr val="accent6">
                  <a:lumMod val="50000"/>
                </a:schemeClr>
              </a:solidFill>
              <a:ea typeface="MS Mincho" pitchFamily="49" charset="-128"/>
              <a:cs typeface="Arial Unicode MS" pitchFamily="34" charset="-128"/>
            </a:endParaRPr>
          </a:p>
        </p:txBody>
      </p:sp>
      <p:sp>
        <p:nvSpPr>
          <p:cNvPr id="60459" name="Rectangle 41"/>
          <p:cNvSpPr>
            <a:spLocks noChangeArrowheads="1"/>
          </p:cNvSpPr>
          <p:nvPr/>
        </p:nvSpPr>
        <p:spPr bwMode="auto">
          <a:xfrm>
            <a:off x="2330450" y="1357313"/>
            <a:ext cx="1100138" cy="984250"/>
          </a:xfrm>
          <a:prstGeom prst="rect">
            <a:avLst/>
          </a:prstGeom>
          <a:noFill/>
          <a:ln w="25400">
            <a:solidFill>
              <a:schemeClr val="bg2"/>
            </a:solidFill>
            <a:miter lim="800000"/>
            <a:headEnd/>
            <a:tailEnd/>
          </a:ln>
        </p:spPr>
        <p:txBody>
          <a:bodyPr lIns="90000" tIns="46800" rIns="90000" bIns="46800"/>
          <a:lstStyle/>
          <a:p>
            <a:pPr marL="342900" indent="-342900" eaLnBrk="1" hangingPunct="1">
              <a:tabLst>
                <a:tab pos="0" algn="l"/>
                <a:tab pos="228600" algn="r"/>
              </a:tabLst>
              <a:defRPr/>
            </a:pPr>
            <a:r>
              <a:rPr lang="en-GB" altLang="ja-JP" sz="900" dirty="0">
                <a:solidFill>
                  <a:schemeClr val="accent6">
                    <a:lumMod val="50000"/>
                  </a:schemeClr>
                </a:solidFill>
                <a:ea typeface="MS Mincho" pitchFamily="49" charset="-128"/>
                <a:cs typeface="Arial Unicode MS" pitchFamily="34" charset="-128"/>
              </a:rPr>
              <a:t>0 = </a:t>
            </a:r>
            <a:r>
              <a:rPr lang="en-US" altLang="ja-JP" sz="900" dirty="0">
                <a:solidFill>
                  <a:schemeClr val="accent6">
                    <a:lumMod val="50000"/>
                  </a:schemeClr>
                </a:solidFill>
                <a:ea typeface="MS Mincho" pitchFamily="49" charset="-128"/>
                <a:cs typeface="Arial Unicode MS" pitchFamily="34" charset="-128"/>
              </a:rPr>
              <a:t>never</a:t>
            </a:r>
            <a:endParaRPr lang="en-GB" altLang="ja-JP" sz="900" dirty="0">
              <a:solidFill>
                <a:schemeClr val="accent6">
                  <a:lumMod val="50000"/>
                </a:schemeClr>
              </a:solidFill>
              <a:ea typeface="MS Mincho" pitchFamily="49" charset="-128"/>
              <a:cs typeface="Arial Unicode MS" pitchFamily="34" charset="-128"/>
            </a:endParaRPr>
          </a:p>
        </p:txBody>
      </p:sp>
      <p:sp>
        <p:nvSpPr>
          <p:cNvPr id="60460" name="Rectangle 42"/>
          <p:cNvSpPr>
            <a:spLocks noChangeArrowheads="1"/>
          </p:cNvSpPr>
          <p:nvPr/>
        </p:nvSpPr>
        <p:spPr bwMode="auto">
          <a:xfrm>
            <a:off x="363538" y="1357313"/>
            <a:ext cx="1966912" cy="984250"/>
          </a:xfrm>
          <a:prstGeom prst="rect">
            <a:avLst/>
          </a:prstGeom>
          <a:noFill/>
          <a:ln w="25400">
            <a:solidFill>
              <a:schemeClr val="bg2"/>
            </a:solidFill>
            <a:miter lim="800000"/>
            <a:headEnd/>
            <a:tailEnd/>
          </a:ln>
        </p:spPr>
        <p:txBody>
          <a:bodyPr lIns="90000" tIns="46800" rIns="90000" bIns="46800"/>
          <a:lstStyle/>
          <a:p>
            <a:pPr marL="342900" indent="-342900" eaLnBrk="1" hangingPunct="1">
              <a:defRPr/>
            </a:pPr>
            <a:r>
              <a:rPr lang="en-GB" altLang="ja-JP" sz="900" b="1" dirty="0">
                <a:solidFill>
                  <a:schemeClr val="accent6">
                    <a:lumMod val="50000"/>
                  </a:schemeClr>
                </a:solidFill>
                <a:ea typeface="MS Mincho" pitchFamily="49" charset="-128"/>
                <a:cs typeface="Arial Unicode MS" pitchFamily="34" charset="-128"/>
              </a:rPr>
              <a:t>Q1.</a:t>
            </a:r>
            <a:r>
              <a:rPr lang="en-GB" altLang="ja-JP" sz="900" dirty="0">
                <a:solidFill>
                  <a:schemeClr val="accent6">
                    <a:lumMod val="50000"/>
                  </a:schemeClr>
                </a:solidFill>
                <a:ea typeface="MS Mincho" pitchFamily="49" charset="-128"/>
                <a:cs typeface="Arial Unicode MS" pitchFamily="34" charset="-128"/>
              </a:rPr>
              <a:t>   </a:t>
            </a:r>
          </a:p>
        </p:txBody>
      </p:sp>
      <p:sp>
        <p:nvSpPr>
          <p:cNvPr id="74795" name="Line 43"/>
          <p:cNvSpPr>
            <a:spLocks noChangeShapeType="1"/>
          </p:cNvSpPr>
          <p:nvPr/>
        </p:nvSpPr>
        <p:spPr bwMode="auto">
          <a:xfrm>
            <a:off x="363538" y="2341563"/>
            <a:ext cx="9680575" cy="0"/>
          </a:xfrm>
          <a:prstGeom prst="line">
            <a:avLst/>
          </a:prstGeom>
          <a:noFill/>
          <a:ln w="25400">
            <a:solidFill>
              <a:schemeClr val="bg2"/>
            </a:solidFill>
            <a:round/>
            <a:headEnd/>
            <a:tailEnd/>
          </a:ln>
        </p:spPr>
        <p:txBody>
          <a:bodyPr wrap="none" lIns="90000" tIns="46800" rIns="90000" bIns="46800">
            <a:spAutoFit/>
          </a:bodyPr>
          <a:lstStyle/>
          <a:p>
            <a:endParaRPr lang="ru-RU"/>
          </a:p>
        </p:txBody>
      </p:sp>
      <p:sp>
        <p:nvSpPr>
          <p:cNvPr id="74796" name="Line 44"/>
          <p:cNvSpPr>
            <a:spLocks noChangeShapeType="1"/>
          </p:cNvSpPr>
          <p:nvPr/>
        </p:nvSpPr>
        <p:spPr bwMode="auto">
          <a:xfrm>
            <a:off x="2330450" y="1357313"/>
            <a:ext cx="0" cy="4930775"/>
          </a:xfrm>
          <a:prstGeom prst="line">
            <a:avLst/>
          </a:prstGeom>
          <a:noFill/>
          <a:ln w="25400">
            <a:solidFill>
              <a:schemeClr val="bg2"/>
            </a:solidFill>
            <a:round/>
            <a:headEnd/>
            <a:tailEnd/>
          </a:ln>
        </p:spPr>
        <p:txBody>
          <a:bodyPr wrap="none" lIns="90000" tIns="46800" rIns="90000" bIns="46800">
            <a:spAutoFit/>
          </a:bodyPr>
          <a:lstStyle/>
          <a:p>
            <a:endParaRPr lang="ru-RU"/>
          </a:p>
        </p:txBody>
      </p:sp>
      <p:sp>
        <p:nvSpPr>
          <p:cNvPr id="74797" name="Line 45"/>
          <p:cNvSpPr>
            <a:spLocks noChangeShapeType="1"/>
          </p:cNvSpPr>
          <p:nvPr/>
        </p:nvSpPr>
        <p:spPr bwMode="auto">
          <a:xfrm>
            <a:off x="3430588" y="1357313"/>
            <a:ext cx="0" cy="4930775"/>
          </a:xfrm>
          <a:prstGeom prst="line">
            <a:avLst/>
          </a:prstGeom>
          <a:noFill/>
          <a:ln w="25400">
            <a:solidFill>
              <a:schemeClr val="bg2"/>
            </a:solidFill>
            <a:round/>
            <a:headEnd/>
            <a:tailEnd/>
          </a:ln>
        </p:spPr>
        <p:txBody>
          <a:bodyPr wrap="none" lIns="90000" tIns="46800" rIns="90000" bIns="46800">
            <a:spAutoFit/>
          </a:bodyPr>
          <a:lstStyle/>
          <a:p>
            <a:endParaRPr lang="ru-RU"/>
          </a:p>
        </p:txBody>
      </p:sp>
      <p:sp>
        <p:nvSpPr>
          <p:cNvPr id="74798" name="Line 46"/>
          <p:cNvSpPr>
            <a:spLocks noChangeShapeType="1"/>
          </p:cNvSpPr>
          <p:nvPr/>
        </p:nvSpPr>
        <p:spPr bwMode="auto">
          <a:xfrm>
            <a:off x="4533900" y="1357313"/>
            <a:ext cx="0" cy="4930775"/>
          </a:xfrm>
          <a:prstGeom prst="line">
            <a:avLst/>
          </a:prstGeom>
          <a:noFill/>
          <a:ln w="25400">
            <a:solidFill>
              <a:schemeClr val="bg2"/>
            </a:solidFill>
            <a:round/>
            <a:headEnd/>
            <a:tailEnd/>
          </a:ln>
        </p:spPr>
        <p:txBody>
          <a:bodyPr wrap="none" lIns="90000" tIns="46800" rIns="90000" bIns="46800">
            <a:spAutoFit/>
          </a:bodyPr>
          <a:lstStyle/>
          <a:p>
            <a:endParaRPr lang="ru-RU"/>
          </a:p>
        </p:txBody>
      </p:sp>
      <p:sp>
        <p:nvSpPr>
          <p:cNvPr id="74799" name="Line 47"/>
          <p:cNvSpPr>
            <a:spLocks noChangeShapeType="1"/>
          </p:cNvSpPr>
          <p:nvPr/>
        </p:nvSpPr>
        <p:spPr bwMode="auto">
          <a:xfrm>
            <a:off x="5632450" y="1357313"/>
            <a:ext cx="0" cy="4930775"/>
          </a:xfrm>
          <a:prstGeom prst="line">
            <a:avLst/>
          </a:prstGeom>
          <a:noFill/>
          <a:ln w="25400">
            <a:solidFill>
              <a:schemeClr val="bg2"/>
            </a:solidFill>
            <a:round/>
            <a:headEnd/>
            <a:tailEnd/>
          </a:ln>
        </p:spPr>
        <p:txBody>
          <a:bodyPr wrap="none" lIns="90000" tIns="46800" rIns="90000" bIns="46800">
            <a:spAutoFit/>
          </a:bodyPr>
          <a:lstStyle/>
          <a:p>
            <a:endParaRPr lang="ru-RU"/>
          </a:p>
        </p:txBody>
      </p:sp>
      <p:sp>
        <p:nvSpPr>
          <p:cNvPr id="74800" name="Line 48"/>
          <p:cNvSpPr>
            <a:spLocks noChangeShapeType="1"/>
          </p:cNvSpPr>
          <p:nvPr/>
        </p:nvSpPr>
        <p:spPr bwMode="auto">
          <a:xfrm>
            <a:off x="6735763" y="1357313"/>
            <a:ext cx="0" cy="4930775"/>
          </a:xfrm>
          <a:prstGeom prst="line">
            <a:avLst/>
          </a:prstGeom>
          <a:noFill/>
          <a:ln w="25400">
            <a:solidFill>
              <a:schemeClr val="bg2"/>
            </a:solidFill>
            <a:round/>
            <a:headEnd/>
            <a:tailEnd/>
          </a:ln>
        </p:spPr>
        <p:txBody>
          <a:bodyPr wrap="none" lIns="90000" tIns="46800" rIns="90000" bIns="46800">
            <a:spAutoFit/>
          </a:bodyPr>
          <a:lstStyle/>
          <a:p>
            <a:endParaRPr lang="ru-RU"/>
          </a:p>
        </p:txBody>
      </p:sp>
      <p:sp>
        <p:nvSpPr>
          <p:cNvPr id="74801" name="Line 49"/>
          <p:cNvSpPr>
            <a:spLocks noChangeShapeType="1"/>
          </p:cNvSpPr>
          <p:nvPr/>
        </p:nvSpPr>
        <p:spPr bwMode="auto">
          <a:xfrm>
            <a:off x="7839075" y="1357313"/>
            <a:ext cx="0" cy="4930775"/>
          </a:xfrm>
          <a:prstGeom prst="line">
            <a:avLst/>
          </a:prstGeom>
          <a:noFill/>
          <a:ln w="25400">
            <a:solidFill>
              <a:schemeClr val="bg2"/>
            </a:solidFill>
            <a:round/>
            <a:headEnd/>
            <a:tailEnd/>
          </a:ln>
        </p:spPr>
        <p:txBody>
          <a:bodyPr wrap="none" lIns="90000" tIns="46800" rIns="90000" bIns="46800">
            <a:spAutoFit/>
          </a:bodyPr>
          <a:lstStyle/>
          <a:p>
            <a:endParaRPr lang="ru-RU"/>
          </a:p>
        </p:txBody>
      </p:sp>
      <p:sp>
        <p:nvSpPr>
          <p:cNvPr id="74802" name="Line 50"/>
          <p:cNvSpPr>
            <a:spLocks noChangeShapeType="1"/>
          </p:cNvSpPr>
          <p:nvPr/>
        </p:nvSpPr>
        <p:spPr bwMode="auto">
          <a:xfrm>
            <a:off x="8942388" y="1357313"/>
            <a:ext cx="0" cy="4930775"/>
          </a:xfrm>
          <a:prstGeom prst="line">
            <a:avLst/>
          </a:prstGeom>
          <a:noFill/>
          <a:ln w="25400">
            <a:solidFill>
              <a:schemeClr val="bg2"/>
            </a:solidFill>
            <a:round/>
            <a:headEnd/>
            <a:tailEnd/>
          </a:ln>
        </p:spPr>
        <p:txBody>
          <a:bodyPr wrap="none" lIns="90000" tIns="46800" rIns="90000" bIns="46800">
            <a:spAutoFit/>
          </a:bodyPr>
          <a:lstStyle/>
          <a:p>
            <a:endParaRPr lang="ru-RU"/>
          </a:p>
        </p:txBody>
      </p:sp>
      <p:sp>
        <p:nvSpPr>
          <p:cNvPr id="74803" name="Line 51"/>
          <p:cNvSpPr>
            <a:spLocks noChangeShapeType="1"/>
          </p:cNvSpPr>
          <p:nvPr/>
        </p:nvSpPr>
        <p:spPr bwMode="auto">
          <a:xfrm>
            <a:off x="363538" y="3333750"/>
            <a:ext cx="9680575" cy="0"/>
          </a:xfrm>
          <a:prstGeom prst="line">
            <a:avLst/>
          </a:prstGeom>
          <a:noFill/>
          <a:ln w="25400">
            <a:solidFill>
              <a:schemeClr val="bg2"/>
            </a:solidFill>
            <a:round/>
            <a:headEnd/>
            <a:tailEnd/>
          </a:ln>
        </p:spPr>
        <p:txBody>
          <a:bodyPr wrap="none" lIns="90000" tIns="46800" rIns="90000" bIns="46800">
            <a:spAutoFit/>
          </a:bodyPr>
          <a:lstStyle/>
          <a:p>
            <a:endParaRPr lang="ru-RU"/>
          </a:p>
        </p:txBody>
      </p:sp>
      <p:sp>
        <p:nvSpPr>
          <p:cNvPr id="74804" name="Line 52"/>
          <p:cNvSpPr>
            <a:spLocks noChangeShapeType="1"/>
          </p:cNvSpPr>
          <p:nvPr/>
        </p:nvSpPr>
        <p:spPr bwMode="auto">
          <a:xfrm>
            <a:off x="363538" y="4318000"/>
            <a:ext cx="9680575" cy="0"/>
          </a:xfrm>
          <a:prstGeom prst="line">
            <a:avLst/>
          </a:prstGeom>
          <a:noFill/>
          <a:ln w="25400">
            <a:solidFill>
              <a:schemeClr val="bg2"/>
            </a:solidFill>
            <a:round/>
            <a:headEnd/>
            <a:tailEnd/>
          </a:ln>
        </p:spPr>
        <p:txBody>
          <a:bodyPr wrap="none" lIns="90000" tIns="46800" rIns="90000" bIns="46800">
            <a:spAutoFit/>
          </a:bodyPr>
          <a:lstStyle/>
          <a:p>
            <a:endParaRPr lang="ru-RU"/>
          </a:p>
        </p:txBody>
      </p:sp>
      <p:sp>
        <p:nvSpPr>
          <p:cNvPr id="74805" name="Line 53"/>
          <p:cNvSpPr>
            <a:spLocks noChangeShapeType="1"/>
          </p:cNvSpPr>
          <p:nvPr/>
        </p:nvSpPr>
        <p:spPr bwMode="auto">
          <a:xfrm>
            <a:off x="363538" y="5303838"/>
            <a:ext cx="9680575" cy="0"/>
          </a:xfrm>
          <a:prstGeom prst="line">
            <a:avLst/>
          </a:prstGeom>
          <a:noFill/>
          <a:ln w="25400">
            <a:solidFill>
              <a:schemeClr val="bg2"/>
            </a:solidFill>
            <a:round/>
            <a:headEnd/>
            <a:tailEnd/>
          </a:ln>
        </p:spPr>
        <p:txBody>
          <a:bodyPr wrap="none" lIns="90000" tIns="46800" rIns="90000" bIns="46800">
            <a:spAutoFit/>
          </a:bodyPr>
          <a:lstStyle/>
          <a:p>
            <a:endParaRPr lang="ru-RU"/>
          </a:p>
        </p:txBody>
      </p:sp>
      <p:sp>
        <p:nvSpPr>
          <p:cNvPr id="74806" name="Line 54"/>
          <p:cNvSpPr>
            <a:spLocks noChangeShapeType="1"/>
          </p:cNvSpPr>
          <p:nvPr/>
        </p:nvSpPr>
        <p:spPr bwMode="auto">
          <a:xfrm>
            <a:off x="242888" y="1090613"/>
            <a:ext cx="9680575" cy="0"/>
          </a:xfrm>
          <a:prstGeom prst="line">
            <a:avLst/>
          </a:prstGeom>
          <a:noFill/>
          <a:ln w="25400" cap="sq">
            <a:solidFill>
              <a:schemeClr val="bg2"/>
            </a:solidFill>
            <a:round/>
            <a:headEnd/>
            <a:tailEnd/>
          </a:ln>
        </p:spPr>
        <p:txBody>
          <a:bodyPr wrap="none" lIns="90000" tIns="46800" rIns="90000" bIns="46800">
            <a:spAutoFit/>
          </a:bodyPr>
          <a:lstStyle/>
          <a:p>
            <a:endParaRPr lang="ru-RU"/>
          </a:p>
        </p:txBody>
      </p:sp>
      <p:sp>
        <p:nvSpPr>
          <p:cNvPr id="74807" name="Line 55"/>
          <p:cNvSpPr>
            <a:spLocks noChangeShapeType="1"/>
          </p:cNvSpPr>
          <p:nvPr/>
        </p:nvSpPr>
        <p:spPr bwMode="auto">
          <a:xfrm>
            <a:off x="363538" y="1357313"/>
            <a:ext cx="0" cy="4930775"/>
          </a:xfrm>
          <a:prstGeom prst="line">
            <a:avLst/>
          </a:prstGeom>
          <a:noFill/>
          <a:ln w="25400" cap="sq">
            <a:solidFill>
              <a:schemeClr val="bg2"/>
            </a:solidFill>
            <a:round/>
            <a:headEnd/>
            <a:tailEnd/>
          </a:ln>
        </p:spPr>
        <p:txBody>
          <a:bodyPr wrap="none" lIns="90000" tIns="46800" rIns="90000" bIns="46800">
            <a:spAutoFit/>
          </a:bodyPr>
          <a:lstStyle/>
          <a:p>
            <a:endParaRPr lang="ru-RU"/>
          </a:p>
        </p:txBody>
      </p:sp>
      <p:sp>
        <p:nvSpPr>
          <p:cNvPr id="74808" name="Line 56"/>
          <p:cNvSpPr>
            <a:spLocks noChangeShapeType="1"/>
          </p:cNvSpPr>
          <p:nvPr/>
        </p:nvSpPr>
        <p:spPr bwMode="auto">
          <a:xfrm>
            <a:off x="10058400" y="1343025"/>
            <a:ext cx="0" cy="4930775"/>
          </a:xfrm>
          <a:prstGeom prst="line">
            <a:avLst/>
          </a:prstGeom>
          <a:noFill/>
          <a:ln w="25400" cap="sq">
            <a:solidFill>
              <a:schemeClr val="bg2"/>
            </a:solidFill>
            <a:round/>
            <a:headEnd/>
            <a:tailEnd/>
          </a:ln>
        </p:spPr>
        <p:txBody>
          <a:bodyPr wrap="none" lIns="90000" tIns="46800" rIns="90000" bIns="46800">
            <a:spAutoFit/>
          </a:bodyPr>
          <a:lstStyle/>
          <a:p>
            <a:endParaRPr lang="ru-RU"/>
          </a:p>
        </p:txBody>
      </p:sp>
      <p:sp>
        <p:nvSpPr>
          <p:cNvPr id="74809" name="Line 57"/>
          <p:cNvSpPr>
            <a:spLocks noChangeShapeType="1"/>
          </p:cNvSpPr>
          <p:nvPr/>
        </p:nvSpPr>
        <p:spPr bwMode="auto">
          <a:xfrm>
            <a:off x="327025" y="5973763"/>
            <a:ext cx="9680575" cy="0"/>
          </a:xfrm>
          <a:prstGeom prst="line">
            <a:avLst/>
          </a:prstGeom>
          <a:noFill/>
          <a:ln w="25400" cap="sq">
            <a:solidFill>
              <a:schemeClr val="bg2"/>
            </a:solidFill>
            <a:round/>
            <a:headEnd/>
            <a:tailEnd/>
          </a:ln>
        </p:spPr>
        <p:txBody>
          <a:bodyPr wrap="none" lIns="90000" tIns="46800" rIns="90000" bIns="46800">
            <a:spAutoFit/>
          </a:bodyPr>
          <a:lstStyle/>
          <a:p>
            <a:endParaRPr lang="ru-RU"/>
          </a:p>
        </p:txBody>
      </p:sp>
      <p:sp>
        <p:nvSpPr>
          <p:cNvPr id="3" name="TextBox 2"/>
          <p:cNvSpPr txBox="1"/>
          <p:nvPr/>
        </p:nvSpPr>
        <p:spPr>
          <a:xfrm>
            <a:off x="700088" y="1365250"/>
            <a:ext cx="1377950" cy="862013"/>
          </a:xfrm>
          <a:prstGeom prst="rect">
            <a:avLst/>
          </a:prstGeom>
          <a:noFill/>
        </p:spPr>
        <p:txBody>
          <a:bodyPr>
            <a:spAutoFit/>
          </a:bodyPr>
          <a:lstStyle/>
          <a:p>
            <a:pPr>
              <a:defRPr/>
            </a:pPr>
            <a:r>
              <a:rPr lang="en" sz="1000" dirty="0">
                <a:solidFill>
                  <a:srgbClr val="000000"/>
                </a:solidFill>
                <a:latin typeface="+mn-lt"/>
              </a:rPr>
              <a:t>In average, over the past week, how often did you wake up at night due  because of asthma attack?</a:t>
            </a:r>
            <a:endParaRPr lang="ru-RU" sz="1000" dirty="0">
              <a:latin typeface="+mn-lt"/>
            </a:endParaRPr>
          </a:p>
        </p:txBody>
      </p:sp>
      <p:sp>
        <p:nvSpPr>
          <p:cNvPr id="5" name="TextBox 4"/>
          <p:cNvSpPr txBox="1"/>
          <p:nvPr/>
        </p:nvSpPr>
        <p:spPr>
          <a:xfrm rot="10800000" flipV="1">
            <a:off x="676275" y="3344863"/>
            <a:ext cx="1497013" cy="862012"/>
          </a:xfrm>
          <a:prstGeom prst="rect">
            <a:avLst/>
          </a:prstGeom>
          <a:noFill/>
        </p:spPr>
        <p:txBody>
          <a:bodyPr>
            <a:spAutoFit/>
          </a:bodyPr>
          <a:lstStyle/>
          <a:p>
            <a:pPr>
              <a:defRPr/>
            </a:pPr>
            <a:r>
              <a:rPr lang="en" sz="1000" dirty="0">
                <a:solidFill>
                  <a:srgbClr val="000000"/>
                </a:solidFill>
                <a:latin typeface="+mn-lt"/>
              </a:rPr>
              <a:t>In general, over the past week, how limited were you  in your daily activities due to asthma?</a:t>
            </a:r>
            <a:endParaRPr lang="ru-RU" sz="1000" dirty="0">
              <a:latin typeface="+mn-lt"/>
            </a:endParaRPr>
          </a:p>
        </p:txBody>
      </p:sp>
      <p:sp>
        <p:nvSpPr>
          <p:cNvPr id="6" name="TextBox 5"/>
          <p:cNvSpPr txBox="1"/>
          <p:nvPr/>
        </p:nvSpPr>
        <p:spPr>
          <a:xfrm>
            <a:off x="641350" y="4357688"/>
            <a:ext cx="1519238" cy="862012"/>
          </a:xfrm>
          <a:prstGeom prst="rect">
            <a:avLst/>
          </a:prstGeom>
          <a:noFill/>
        </p:spPr>
        <p:txBody>
          <a:bodyPr>
            <a:spAutoFit/>
          </a:bodyPr>
          <a:lstStyle/>
          <a:p>
            <a:pPr>
              <a:defRPr/>
            </a:pPr>
            <a:r>
              <a:rPr lang="en" sz="1000" dirty="0">
                <a:solidFill>
                  <a:srgbClr val="000000"/>
                </a:solidFill>
                <a:latin typeface="+mn-lt"/>
              </a:rPr>
              <a:t>In general, over the past week, describe the degree of shortness of breath associated with BA?</a:t>
            </a:r>
            <a:endParaRPr lang="ru-RU" sz="1000" dirty="0">
              <a:latin typeface="+mn-lt"/>
            </a:endParaRPr>
          </a:p>
        </p:txBody>
      </p:sp>
      <p:sp>
        <p:nvSpPr>
          <p:cNvPr id="9" name="TextBox 8"/>
          <p:cNvSpPr txBox="1"/>
          <p:nvPr/>
        </p:nvSpPr>
        <p:spPr>
          <a:xfrm>
            <a:off x="641350" y="5332413"/>
            <a:ext cx="1698625" cy="708025"/>
          </a:xfrm>
          <a:prstGeom prst="rect">
            <a:avLst/>
          </a:prstGeom>
          <a:noFill/>
        </p:spPr>
        <p:txBody>
          <a:bodyPr>
            <a:spAutoFit/>
          </a:bodyPr>
          <a:lstStyle/>
          <a:p>
            <a:pPr>
              <a:defRPr/>
            </a:pPr>
            <a:r>
              <a:rPr lang="en" sz="1000" dirty="0">
                <a:solidFill>
                  <a:srgbClr val="000000"/>
                </a:solidFill>
                <a:latin typeface="+mn-lt"/>
              </a:rPr>
              <a:t>In general, in the last week, how long did you experience difficulty in breathing?</a:t>
            </a:r>
            <a:endParaRPr lang="ru-RU" sz="1000" dirty="0">
              <a:latin typeface="+mn-lt"/>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Заголовок 3"/>
          <p:cNvSpPr>
            <a:spLocks noGrp="1"/>
          </p:cNvSpPr>
          <p:nvPr>
            <p:ph type="title"/>
          </p:nvPr>
        </p:nvSpPr>
        <p:spPr>
          <a:xfrm>
            <a:off x="0" y="142875"/>
            <a:ext cx="10287000" cy="1143000"/>
          </a:xfrm>
        </p:spPr>
        <p:txBody>
          <a:bodyPr/>
          <a:lstStyle/>
          <a:p>
            <a:pPr>
              <a:defRPr/>
            </a:pPr>
            <a:r>
              <a:rPr lang="en-US" sz="2800" b="1" dirty="0">
                <a:solidFill>
                  <a:srgbClr val="002060"/>
                </a:solidFill>
                <a:latin typeface="+mn-lt"/>
                <a:cs typeface="Arial" pitchFamily="34" charset="0"/>
              </a:rPr>
              <a:t>The initial</a:t>
            </a:r>
            <a:r>
              <a:rPr lang="ru-RU" sz="2800" b="1" dirty="0">
                <a:solidFill>
                  <a:srgbClr val="002060"/>
                </a:solidFill>
                <a:latin typeface="+mn-lt"/>
                <a:cs typeface="Arial" pitchFamily="34" charset="0"/>
              </a:rPr>
              <a:t> </a:t>
            </a:r>
            <a:r>
              <a:rPr lang="en-US" sz="2800" b="1" dirty="0">
                <a:solidFill>
                  <a:srgbClr val="002060"/>
                </a:solidFill>
                <a:latin typeface="+mn-lt"/>
                <a:cs typeface="Arial" pitchFamily="34" charset="0"/>
              </a:rPr>
              <a:t>ACQ data is the precise predictor of exacerbation in the future</a:t>
            </a:r>
            <a:endParaRPr lang="ru-RU" sz="2800" b="1" dirty="0">
              <a:solidFill>
                <a:srgbClr val="002060"/>
              </a:solidFill>
              <a:latin typeface="+mn-lt"/>
              <a:cs typeface="Arial" pitchFamily="34" charset="0"/>
            </a:endParaRPr>
          </a:p>
        </p:txBody>
      </p:sp>
      <p:graphicFrame>
        <p:nvGraphicFramePr>
          <p:cNvPr id="7" name="Содержимое 6"/>
          <p:cNvGraphicFramePr>
            <a:graphicFrameLocks noGrp="1"/>
          </p:cNvGraphicFramePr>
          <p:nvPr>
            <p:ph idx="1"/>
          </p:nvPr>
        </p:nvGraphicFramePr>
        <p:xfrm>
          <a:off x="520700" y="1387475"/>
          <a:ext cx="9291637" cy="3748089"/>
        </p:xfrm>
        <a:graphic>
          <a:graphicData uri="http://schemas.openxmlformats.org/drawingml/2006/table">
            <a:tbl>
              <a:tblPr firstRow="1" bandRow="1">
                <a:tableStyleId>{5940675A-B579-460E-94D1-54222C63F5DA}</a:tableStyleId>
              </a:tblPr>
              <a:tblGrid>
                <a:gridCol w="3504438">
                  <a:extLst>
                    <a:ext uri="{9D8B030D-6E8A-4147-A177-3AD203B41FA5}">
                      <a16:colId xmlns:a16="http://schemas.microsoft.com/office/drawing/2014/main" val="20000"/>
                    </a:ext>
                  </a:extLst>
                </a:gridCol>
                <a:gridCol w="3385265">
                  <a:extLst>
                    <a:ext uri="{9D8B030D-6E8A-4147-A177-3AD203B41FA5}">
                      <a16:colId xmlns:a16="http://schemas.microsoft.com/office/drawing/2014/main" val="20001"/>
                    </a:ext>
                  </a:extLst>
                </a:gridCol>
                <a:gridCol w="2401934">
                  <a:extLst>
                    <a:ext uri="{9D8B030D-6E8A-4147-A177-3AD203B41FA5}">
                      <a16:colId xmlns:a16="http://schemas.microsoft.com/office/drawing/2014/main" val="20002"/>
                    </a:ext>
                  </a:extLst>
                </a:gridCol>
              </a:tblGrid>
              <a:tr h="914553">
                <a:tc>
                  <a:txBody>
                    <a:bodyPr/>
                    <a:lstStyle/>
                    <a:p>
                      <a:r>
                        <a:rPr lang="en-US" sz="1800" dirty="0">
                          <a:solidFill>
                            <a:schemeClr val="accent6">
                              <a:lumMod val="50000"/>
                            </a:schemeClr>
                          </a:solidFill>
                          <a:latin typeface="Arial" pitchFamily="34" charset="0"/>
                          <a:cs typeface="Arial" pitchFamily="34" charset="0"/>
                        </a:rPr>
                        <a:t>Control of BA according to GOAL criteria</a:t>
                      </a:r>
                      <a:endParaRPr lang="ru-RU" sz="1800" dirty="0">
                        <a:solidFill>
                          <a:schemeClr val="accent6">
                            <a:lumMod val="50000"/>
                          </a:schemeClr>
                        </a:solidFill>
                        <a:latin typeface="Arial" pitchFamily="34" charset="0"/>
                        <a:cs typeface="Arial" pitchFamily="34" charset="0"/>
                      </a:endParaRPr>
                    </a:p>
                  </a:txBody>
                  <a:tcPr marL="102883" marR="102883" marT="45730" marB="45730">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a:r>
                        <a:rPr lang="ru-RU" sz="1800" baseline="0" dirty="0">
                          <a:solidFill>
                            <a:schemeClr val="accent6">
                              <a:lumMod val="50000"/>
                            </a:schemeClr>
                          </a:solidFill>
                          <a:latin typeface="Arial" pitchFamily="34" charset="0"/>
                          <a:cs typeface="Arial" pitchFamily="34" charset="0"/>
                        </a:rPr>
                        <a:t> </a:t>
                      </a:r>
                      <a:r>
                        <a:rPr lang="en-US" sz="1800" baseline="0" dirty="0">
                          <a:solidFill>
                            <a:schemeClr val="accent6">
                              <a:lumMod val="50000"/>
                            </a:schemeClr>
                          </a:solidFill>
                          <a:latin typeface="Arial" pitchFamily="34" charset="0"/>
                          <a:cs typeface="Arial" pitchFamily="34" charset="0"/>
                        </a:rPr>
                        <a:t>The original value ACQ-5</a:t>
                      </a:r>
                      <a:endParaRPr lang="ru-RU" sz="1800" dirty="0">
                        <a:solidFill>
                          <a:schemeClr val="accent6">
                            <a:lumMod val="50000"/>
                          </a:schemeClr>
                        </a:solidFill>
                        <a:latin typeface="Arial" pitchFamily="34" charset="0"/>
                        <a:cs typeface="Arial" pitchFamily="34" charset="0"/>
                      </a:endParaRPr>
                    </a:p>
                  </a:txBody>
                  <a:tcPr marL="102883" marR="102883" marT="45730" marB="45730">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a:r>
                        <a:rPr lang="en-US" sz="1800" kern="1200" baseline="0" dirty="0">
                          <a:solidFill>
                            <a:schemeClr val="accent6">
                              <a:lumMod val="50000"/>
                            </a:schemeClr>
                          </a:solidFill>
                          <a:latin typeface="Arial" pitchFamily="34" charset="0"/>
                          <a:ea typeface="+mn-ea"/>
                          <a:cs typeface="Arial" pitchFamily="34" charset="0"/>
                        </a:rPr>
                        <a:t>Number of exacerbations per year</a:t>
                      </a:r>
                      <a:endParaRPr lang="ru-RU" sz="1800" kern="1200" baseline="0" dirty="0">
                        <a:solidFill>
                          <a:schemeClr val="accent6">
                            <a:lumMod val="50000"/>
                          </a:schemeClr>
                        </a:solidFill>
                        <a:latin typeface="Arial" pitchFamily="34" charset="0"/>
                        <a:ea typeface="+mn-ea"/>
                        <a:cs typeface="Arial" pitchFamily="34" charset="0"/>
                      </a:endParaRPr>
                    </a:p>
                  </a:txBody>
                  <a:tcPr marL="102883" marR="102883" marT="45730" marB="45730">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extLst>
                  <a:ext uri="{0D108BD9-81ED-4DB2-BD59-A6C34878D82A}">
                    <a16:rowId xmlns:a16="http://schemas.microsoft.com/office/drawing/2014/main" val="10000"/>
                  </a:ext>
                </a:extLst>
              </a:tr>
              <a:tr h="472256">
                <a:tc rowSpan="2">
                  <a:txBody>
                    <a:bodyPr/>
                    <a:lstStyle/>
                    <a:p>
                      <a:r>
                        <a:rPr lang="en-US" sz="1800" b="1" dirty="0">
                          <a:solidFill>
                            <a:schemeClr val="bg1"/>
                          </a:solidFill>
                          <a:latin typeface="Arial" pitchFamily="34" charset="0"/>
                          <a:cs typeface="Arial" pitchFamily="34" charset="0"/>
                        </a:rPr>
                        <a:t>General control</a:t>
                      </a:r>
                      <a:endParaRPr lang="ru-RU" sz="1800" b="1" dirty="0">
                        <a:solidFill>
                          <a:schemeClr val="bg1"/>
                        </a:solidFill>
                        <a:latin typeface="Arial" pitchFamily="34" charset="0"/>
                        <a:cs typeface="Arial" pitchFamily="34" charset="0"/>
                      </a:endParaRPr>
                    </a:p>
                  </a:txBody>
                  <a:tcPr marL="102883" marR="102883" marT="45730" marB="45730" anchor="ct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solidFill>
                      <a:srgbClr val="006600"/>
                    </a:solidFill>
                  </a:tcPr>
                </a:tc>
                <a:tc>
                  <a:txBody>
                    <a:bodyPr/>
                    <a:lstStyle/>
                    <a:p>
                      <a:pPr algn="ctr"/>
                      <a:r>
                        <a:rPr lang="en-US" sz="1800" dirty="0">
                          <a:solidFill>
                            <a:schemeClr val="accent6">
                              <a:lumMod val="50000"/>
                            </a:schemeClr>
                          </a:solidFill>
                          <a:latin typeface="Arial" pitchFamily="34" charset="0"/>
                          <a:cs typeface="Arial" pitchFamily="34" charset="0"/>
                        </a:rPr>
                        <a:t>&lt;</a:t>
                      </a:r>
                      <a:r>
                        <a:rPr lang="ru-RU" sz="1800" dirty="0">
                          <a:solidFill>
                            <a:schemeClr val="accent6">
                              <a:lumMod val="50000"/>
                            </a:schemeClr>
                          </a:solidFill>
                          <a:latin typeface="Arial" pitchFamily="34" charset="0"/>
                          <a:cs typeface="Arial" pitchFamily="34" charset="0"/>
                        </a:rPr>
                        <a:t>0,5</a:t>
                      </a:r>
                    </a:p>
                  </a:txBody>
                  <a:tcPr marL="102883" marR="102883" marT="45730" marB="45730">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a:r>
                        <a:rPr lang="ru-RU" sz="1800" dirty="0">
                          <a:solidFill>
                            <a:schemeClr val="accent6">
                              <a:lumMod val="50000"/>
                            </a:schemeClr>
                          </a:solidFill>
                          <a:latin typeface="Arial" pitchFamily="34" charset="0"/>
                          <a:cs typeface="Arial" pitchFamily="34" charset="0"/>
                        </a:rPr>
                        <a:t>0,13</a:t>
                      </a:r>
                    </a:p>
                  </a:txBody>
                  <a:tcPr marL="102883" marR="102883" marT="45730" marB="45730">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extLst>
                  <a:ext uri="{0D108BD9-81ED-4DB2-BD59-A6C34878D82A}">
                    <a16:rowId xmlns:a16="http://schemas.microsoft.com/office/drawing/2014/main" val="10001"/>
                  </a:ext>
                </a:extLst>
              </a:tr>
              <a:tr h="472256">
                <a:tc vMerge="1">
                  <a:txBody>
                    <a:bodyPr/>
                    <a:lstStyle/>
                    <a:p>
                      <a:endParaRPr lang="ru-RU" dirty="0"/>
                    </a:p>
                  </a:txBody>
                  <a:tcPr/>
                </a:tc>
                <a:tc>
                  <a:txBody>
                    <a:bodyPr/>
                    <a:lstStyle/>
                    <a:p>
                      <a:pPr algn="ctr"/>
                      <a:r>
                        <a:rPr lang="ru-RU" sz="1800" dirty="0">
                          <a:solidFill>
                            <a:schemeClr val="accent6">
                              <a:lumMod val="50000"/>
                            </a:schemeClr>
                          </a:solidFill>
                          <a:latin typeface="Arial" pitchFamily="34" charset="0"/>
                          <a:cs typeface="Arial" pitchFamily="34" charset="0"/>
                        </a:rPr>
                        <a:t>0,5 - 0,75</a:t>
                      </a:r>
                    </a:p>
                  </a:txBody>
                  <a:tcPr marL="102883" marR="102883" marT="45730" marB="45730">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a:r>
                        <a:rPr lang="ru-RU" sz="1800" dirty="0">
                          <a:solidFill>
                            <a:schemeClr val="accent6">
                              <a:lumMod val="50000"/>
                            </a:schemeClr>
                          </a:solidFill>
                          <a:latin typeface="Arial" pitchFamily="34" charset="0"/>
                          <a:cs typeface="Arial" pitchFamily="34" charset="0"/>
                        </a:rPr>
                        <a:t>0,18</a:t>
                      </a:r>
                    </a:p>
                  </a:txBody>
                  <a:tcPr marL="102883" marR="102883" marT="45730" marB="45730">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extLst>
                  <a:ext uri="{0D108BD9-81ED-4DB2-BD59-A6C34878D82A}">
                    <a16:rowId xmlns:a16="http://schemas.microsoft.com/office/drawing/2014/main" val="10002"/>
                  </a:ext>
                </a:extLst>
              </a:tr>
              <a:tr h="472256">
                <a:tc rowSpan="3">
                  <a:txBody>
                    <a:bodyPr/>
                    <a:lstStyle/>
                    <a:p>
                      <a:r>
                        <a:rPr lang="en-US" sz="1800" b="1" dirty="0">
                          <a:solidFill>
                            <a:schemeClr val="bg1"/>
                          </a:solidFill>
                          <a:latin typeface="Arial" pitchFamily="34" charset="0"/>
                          <a:cs typeface="Arial" pitchFamily="34" charset="0"/>
                        </a:rPr>
                        <a:t>Intermediate control</a:t>
                      </a:r>
                      <a:endParaRPr lang="ru-RU" sz="1800" b="1" dirty="0">
                        <a:solidFill>
                          <a:schemeClr val="bg1"/>
                        </a:solidFill>
                        <a:latin typeface="Arial" pitchFamily="34" charset="0"/>
                        <a:cs typeface="Arial" pitchFamily="34" charset="0"/>
                      </a:endParaRPr>
                    </a:p>
                  </a:txBody>
                  <a:tcPr marL="102883" marR="102883" marT="45730" marB="45730" anchor="ct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solidFill>
                      <a:srgbClr val="002060"/>
                    </a:solidFill>
                  </a:tcPr>
                </a:tc>
                <a:tc>
                  <a:txBody>
                    <a:bodyPr/>
                    <a:lstStyle/>
                    <a:p>
                      <a:pPr algn="ctr"/>
                      <a:r>
                        <a:rPr lang="ru-RU" sz="1800" dirty="0">
                          <a:solidFill>
                            <a:schemeClr val="accent6">
                              <a:lumMod val="50000"/>
                            </a:schemeClr>
                          </a:solidFill>
                          <a:latin typeface="Arial" pitchFamily="34" charset="0"/>
                          <a:cs typeface="Arial" pitchFamily="34" charset="0"/>
                        </a:rPr>
                        <a:t>0,75 – 1</a:t>
                      </a:r>
                    </a:p>
                  </a:txBody>
                  <a:tcPr marL="102883" marR="102883" marT="45730" marB="45730">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a:r>
                        <a:rPr lang="ru-RU" sz="1800" dirty="0">
                          <a:solidFill>
                            <a:schemeClr val="accent6">
                              <a:lumMod val="50000"/>
                            </a:schemeClr>
                          </a:solidFill>
                          <a:latin typeface="Arial" pitchFamily="34" charset="0"/>
                          <a:cs typeface="Arial" pitchFamily="34" charset="0"/>
                        </a:rPr>
                        <a:t>0,24*</a:t>
                      </a:r>
                    </a:p>
                  </a:txBody>
                  <a:tcPr marL="102883" marR="102883" marT="45730" marB="45730">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extLst>
                  <a:ext uri="{0D108BD9-81ED-4DB2-BD59-A6C34878D82A}">
                    <a16:rowId xmlns:a16="http://schemas.microsoft.com/office/drawing/2014/main" val="10003"/>
                  </a:ext>
                </a:extLst>
              </a:tr>
              <a:tr h="472256">
                <a:tc vMerge="1">
                  <a:txBody>
                    <a:bodyPr/>
                    <a:lstStyle/>
                    <a:p>
                      <a:endParaRPr lang="ru-RU" dirty="0"/>
                    </a:p>
                  </a:txBody>
                  <a:tcPr/>
                </a:tc>
                <a:tc>
                  <a:txBody>
                    <a:bodyPr/>
                    <a:lstStyle/>
                    <a:p>
                      <a:pPr algn="ctr"/>
                      <a:r>
                        <a:rPr lang="ru-RU" sz="1800" dirty="0">
                          <a:solidFill>
                            <a:schemeClr val="accent6">
                              <a:lumMod val="50000"/>
                            </a:schemeClr>
                          </a:solidFill>
                          <a:latin typeface="Arial" pitchFamily="34" charset="0"/>
                          <a:cs typeface="Arial" pitchFamily="34" charset="0"/>
                        </a:rPr>
                        <a:t>1 – 1,25</a:t>
                      </a:r>
                    </a:p>
                  </a:txBody>
                  <a:tcPr marL="102883" marR="102883" marT="45730" marB="45730">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a:r>
                        <a:rPr lang="ru-RU" sz="1800" dirty="0">
                          <a:solidFill>
                            <a:schemeClr val="accent6">
                              <a:lumMod val="50000"/>
                            </a:schemeClr>
                          </a:solidFill>
                          <a:latin typeface="Arial" pitchFamily="34" charset="0"/>
                          <a:cs typeface="Arial" pitchFamily="34" charset="0"/>
                        </a:rPr>
                        <a:t>0,23*</a:t>
                      </a:r>
                    </a:p>
                  </a:txBody>
                  <a:tcPr marL="102883" marR="102883" marT="45730" marB="45730">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extLst>
                  <a:ext uri="{0D108BD9-81ED-4DB2-BD59-A6C34878D82A}">
                    <a16:rowId xmlns:a16="http://schemas.microsoft.com/office/drawing/2014/main" val="10004"/>
                  </a:ext>
                </a:extLst>
              </a:tr>
              <a:tr h="472256">
                <a:tc vMerge="1">
                  <a:txBody>
                    <a:bodyPr/>
                    <a:lstStyle/>
                    <a:p>
                      <a:endParaRPr lang="ru-RU" b="1" dirty="0">
                        <a:solidFill>
                          <a:schemeClr val="bg1"/>
                        </a:solidFill>
                        <a:latin typeface="Arial" pitchFamily="34" charset="0"/>
                        <a:cs typeface="Arial" pitchFamily="34" charset="0"/>
                      </a:endParaRPr>
                    </a:p>
                  </a:txBody>
                  <a:tcPr anchor="ct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solidFill>
                      <a:srgbClr val="FF0000"/>
                    </a:solidFill>
                  </a:tcPr>
                </a:tc>
                <a:tc>
                  <a:txBody>
                    <a:bodyPr/>
                    <a:lstStyle/>
                    <a:p>
                      <a:pPr algn="ctr"/>
                      <a:r>
                        <a:rPr lang="ru-RU" sz="1800" dirty="0">
                          <a:solidFill>
                            <a:schemeClr val="accent6">
                              <a:lumMod val="50000"/>
                            </a:schemeClr>
                          </a:solidFill>
                          <a:latin typeface="Arial" pitchFamily="34" charset="0"/>
                          <a:cs typeface="Arial" pitchFamily="34" charset="0"/>
                        </a:rPr>
                        <a:t>1,25 – 1,5</a:t>
                      </a:r>
                    </a:p>
                  </a:txBody>
                  <a:tcPr marL="102883" marR="102883" marT="45730" marB="45730">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a:r>
                        <a:rPr lang="ru-RU" sz="1800" dirty="0">
                          <a:solidFill>
                            <a:schemeClr val="accent6">
                              <a:lumMod val="50000"/>
                            </a:schemeClr>
                          </a:solidFill>
                          <a:latin typeface="Arial" pitchFamily="34" charset="0"/>
                          <a:cs typeface="Arial" pitchFamily="34" charset="0"/>
                        </a:rPr>
                        <a:t>0,25*</a:t>
                      </a:r>
                    </a:p>
                  </a:txBody>
                  <a:tcPr marL="102883" marR="102883" marT="45730" marB="45730">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extLst>
                  <a:ext uri="{0D108BD9-81ED-4DB2-BD59-A6C34878D82A}">
                    <a16:rowId xmlns:a16="http://schemas.microsoft.com/office/drawing/2014/main" val="10005"/>
                  </a:ext>
                </a:extLst>
              </a:tr>
              <a:tr h="472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Arial" pitchFamily="34" charset="0"/>
                          <a:cs typeface="Arial" pitchFamily="34" charset="0"/>
                        </a:rPr>
                        <a:t>Uncontrolled asthma</a:t>
                      </a:r>
                      <a:endParaRPr lang="ru-RU" sz="1800" b="1" dirty="0">
                        <a:solidFill>
                          <a:schemeClr val="bg1"/>
                        </a:solidFill>
                        <a:latin typeface="Arial" pitchFamily="34" charset="0"/>
                        <a:cs typeface="Arial" pitchFamily="34" charset="0"/>
                      </a:endParaRPr>
                    </a:p>
                  </a:txBody>
                  <a:tcPr marL="102883" marR="102883" marT="45730" marB="45730" anchor="ctr">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solidFill>
                      <a:srgbClr val="FF0000"/>
                    </a:solidFill>
                  </a:tcPr>
                </a:tc>
                <a:tc>
                  <a:txBody>
                    <a:bodyPr/>
                    <a:lstStyle/>
                    <a:p>
                      <a:pPr algn="ctr"/>
                      <a:r>
                        <a:rPr lang="en-US" sz="1800" u="sng" dirty="0">
                          <a:solidFill>
                            <a:schemeClr val="accent6">
                              <a:lumMod val="50000"/>
                            </a:schemeClr>
                          </a:solidFill>
                          <a:latin typeface="Arial" pitchFamily="34" charset="0"/>
                          <a:cs typeface="Arial" pitchFamily="34" charset="0"/>
                        </a:rPr>
                        <a:t>&gt;</a:t>
                      </a:r>
                      <a:r>
                        <a:rPr lang="en-US" sz="1800" baseline="0" dirty="0">
                          <a:solidFill>
                            <a:schemeClr val="accent6">
                              <a:lumMod val="50000"/>
                            </a:schemeClr>
                          </a:solidFill>
                          <a:latin typeface="Arial" pitchFamily="34" charset="0"/>
                          <a:cs typeface="Arial" pitchFamily="34" charset="0"/>
                        </a:rPr>
                        <a:t> </a:t>
                      </a:r>
                      <a:r>
                        <a:rPr lang="ru-RU" sz="1800" baseline="0" dirty="0">
                          <a:solidFill>
                            <a:schemeClr val="accent6">
                              <a:lumMod val="50000"/>
                            </a:schemeClr>
                          </a:solidFill>
                          <a:latin typeface="Arial" pitchFamily="34" charset="0"/>
                          <a:cs typeface="Arial" pitchFamily="34" charset="0"/>
                        </a:rPr>
                        <a:t>1,5</a:t>
                      </a:r>
                      <a:endParaRPr lang="ru-RU" sz="1800" dirty="0">
                        <a:solidFill>
                          <a:schemeClr val="accent6">
                            <a:lumMod val="50000"/>
                          </a:schemeClr>
                        </a:solidFill>
                        <a:latin typeface="Arial" pitchFamily="34" charset="0"/>
                        <a:cs typeface="Arial" pitchFamily="34" charset="0"/>
                      </a:endParaRPr>
                    </a:p>
                  </a:txBody>
                  <a:tcPr marL="102883" marR="102883" marT="45730" marB="45730">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tc>
                  <a:txBody>
                    <a:bodyPr/>
                    <a:lstStyle/>
                    <a:p>
                      <a:pPr algn="ctr"/>
                      <a:r>
                        <a:rPr lang="ru-RU" sz="1800" dirty="0">
                          <a:solidFill>
                            <a:schemeClr val="accent6">
                              <a:lumMod val="50000"/>
                            </a:schemeClr>
                          </a:solidFill>
                          <a:latin typeface="Arial" pitchFamily="34" charset="0"/>
                          <a:cs typeface="Arial" pitchFamily="34" charset="0"/>
                        </a:rPr>
                        <a:t>0,36**</a:t>
                      </a:r>
                    </a:p>
                  </a:txBody>
                  <a:tcPr marL="102883" marR="102883" marT="45730" marB="45730">
                    <a:lnL w="12700" cap="flat" cmpd="sng" algn="ctr">
                      <a:solidFill>
                        <a:schemeClr val="accent2">
                          <a:lumMod val="40000"/>
                          <a:lumOff val="60000"/>
                        </a:schemeClr>
                      </a:solid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75809" name="TextBox 7"/>
          <p:cNvSpPr txBox="1">
            <a:spLocks noChangeArrowheads="1"/>
          </p:cNvSpPr>
          <p:nvPr/>
        </p:nvSpPr>
        <p:spPr bwMode="auto">
          <a:xfrm>
            <a:off x="6715125" y="5119688"/>
            <a:ext cx="3009900" cy="523875"/>
          </a:xfrm>
          <a:prstGeom prst="rect">
            <a:avLst/>
          </a:prstGeom>
          <a:noFill/>
          <a:ln w="9525">
            <a:noFill/>
            <a:miter lim="800000"/>
            <a:headEnd/>
            <a:tailEnd/>
          </a:ln>
        </p:spPr>
        <p:txBody>
          <a:bodyPr>
            <a:spAutoFit/>
          </a:bodyPr>
          <a:lstStyle/>
          <a:p>
            <a:pPr eaLnBrk="1" hangingPunct="1"/>
            <a:r>
              <a:rPr lang="ru-RU" altLang="ru-RU" sz="1400">
                <a:solidFill>
                  <a:schemeClr val="bg1"/>
                </a:solidFill>
              </a:rPr>
              <a:t>* - </a:t>
            </a:r>
            <a:r>
              <a:rPr lang="en-US" altLang="ru-RU" sz="1400">
                <a:solidFill>
                  <a:schemeClr val="bg1"/>
                </a:solidFill>
              </a:rPr>
              <a:t>p&lt;0,05 vs ACQ-5 &lt;0,5</a:t>
            </a:r>
          </a:p>
          <a:p>
            <a:pPr eaLnBrk="1" hangingPunct="1"/>
            <a:r>
              <a:rPr lang="en-US" altLang="ru-RU" sz="1400">
                <a:solidFill>
                  <a:schemeClr val="bg1"/>
                </a:solidFill>
              </a:rPr>
              <a:t>*</a:t>
            </a:r>
            <a:r>
              <a:rPr lang="ru-RU" altLang="ru-RU" sz="1400">
                <a:solidFill>
                  <a:schemeClr val="bg1"/>
                </a:solidFill>
              </a:rPr>
              <a:t>* - </a:t>
            </a:r>
            <a:r>
              <a:rPr lang="en-US" altLang="ru-RU" sz="1400">
                <a:solidFill>
                  <a:schemeClr val="bg1"/>
                </a:solidFill>
              </a:rPr>
              <a:t>p&lt;0,001 vs ACQ-5 &lt;0,5</a:t>
            </a:r>
            <a:endParaRPr lang="ru-RU" altLang="ru-RU" sz="1400">
              <a:solidFill>
                <a:schemeClr val="bg1"/>
              </a:solidFill>
            </a:endParaRPr>
          </a:p>
        </p:txBody>
      </p:sp>
      <p:sp>
        <p:nvSpPr>
          <p:cNvPr id="65571" name="TextBox 7"/>
          <p:cNvSpPr txBox="1">
            <a:spLocks noChangeArrowheads="1"/>
          </p:cNvSpPr>
          <p:nvPr/>
        </p:nvSpPr>
        <p:spPr bwMode="auto">
          <a:xfrm>
            <a:off x="261938" y="5213350"/>
            <a:ext cx="9720262" cy="1016000"/>
          </a:xfrm>
          <a:prstGeom prst="rect">
            <a:avLst/>
          </a:prstGeom>
          <a:noFill/>
          <a:ln w="9525">
            <a:noFill/>
            <a:miter lim="800000"/>
            <a:headEnd/>
            <a:tailEnd/>
          </a:ln>
        </p:spPr>
        <p:txBody>
          <a:bodyPr>
            <a:spAutoFit/>
          </a:bodyPr>
          <a:lstStyle/>
          <a:p>
            <a:pPr algn="ctr" eaLnBrk="1" hangingPunct="1">
              <a:defRPr/>
            </a:pPr>
            <a:r>
              <a:rPr lang="en-US" sz="2000" dirty="0">
                <a:solidFill>
                  <a:schemeClr val="accent6">
                    <a:lumMod val="50000"/>
                  </a:schemeClr>
                </a:solidFill>
                <a:cs typeface="+mn-cs"/>
              </a:rPr>
              <a:t>ACQ-5 allows to determine among</a:t>
            </a:r>
            <a:r>
              <a:rPr lang="ru-RU" sz="2000" dirty="0">
                <a:solidFill>
                  <a:schemeClr val="accent6">
                    <a:lumMod val="50000"/>
                  </a:schemeClr>
                </a:solidFill>
                <a:cs typeface="+mn-cs"/>
              </a:rPr>
              <a:t> </a:t>
            </a:r>
            <a:r>
              <a:rPr lang="en-US" sz="2000" dirty="0">
                <a:solidFill>
                  <a:schemeClr val="accent6">
                    <a:lumMod val="50000"/>
                  </a:schemeClr>
                </a:solidFill>
                <a:cs typeface="+mn-cs"/>
              </a:rPr>
              <a:t>patients with uncontrolled asthma patients with moderate risk of exacerbations</a:t>
            </a:r>
            <a:r>
              <a:rPr lang="ru-RU" sz="2000" dirty="0">
                <a:solidFill>
                  <a:schemeClr val="accent6">
                    <a:lumMod val="50000"/>
                  </a:schemeClr>
                </a:solidFill>
                <a:cs typeface="+mn-cs"/>
              </a:rPr>
              <a:t> (0,25 </a:t>
            </a:r>
            <a:r>
              <a:rPr lang="en-US" sz="2000" dirty="0">
                <a:solidFill>
                  <a:schemeClr val="accent6">
                    <a:lumMod val="50000"/>
                  </a:schemeClr>
                </a:solidFill>
                <a:cs typeface="+mn-cs"/>
              </a:rPr>
              <a:t>per year</a:t>
            </a:r>
            <a:r>
              <a:rPr lang="ru-RU" sz="2000" dirty="0">
                <a:solidFill>
                  <a:schemeClr val="accent6">
                    <a:lumMod val="50000"/>
                  </a:schemeClr>
                </a:solidFill>
                <a:cs typeface="+mn-cs"/>
              </a:rPr>
              <a:t>) </a:t>
            </a:r>
            <a:r>
              <a:rPr lang="en-US" sz="2000" dirty="0">
                <a:solidFill>
                  <a:schemeClr val="accent6">
                    <a:lumMod val="50000"/>
                  </a:schemeClr>
                </a:solidFill>
                <a:cs typeface="+mn-cs"/>
              </a:rPr>
              <a:t>and high risk (</a:t>
            </a:r>
            <a:r>
              <a:rPr lang="ru-RU" sz="2000" dirty="0">
                <a:solidFill>
                  <a:schemeClr val="accent6">
                    <a:lumMod val="50000"/>
                  </a:schemeClr>
                </a:solidFill>
                <a:cs typeface="+mn-cs"/>
              </a:rPr>
              <a:t>0,36 </a:t>
            </a:r>
            <a:r>
              <a:rPr lang="en-US" sz="2000" dirty="0">
                <a:solidFill>
                  <a:schemeClr val="accent6">
                    <a:lumMod val="50000"/>
                  </a:schemeClr>
                </a:solidFill>
                <a:cs typeface="+mn-cs"/>
              </a:rPr>
              <a:t>per year</a:t>
            </a:r>
            <a:r>
              <a:rPr lang="ru-RU" sz="2000" dirty="0">
                <a:solidFill>
                  <a:schemeClr val="accent6">
                    <a:lumMod val="50000"/>
                  </a:schemeClr>
                </a:solidFill>
                <a:cs typeface="+mn-cs"/>
              </a:rPr>
              <a:t>)</a:t>
            </a:r>
          </a:p>
          <a:p>
            <a:pPr algn="ctr" eaLnBrk="1" hangingPunct="1">
              <a:defRPr/>
            </a:pPr>
            <a:r>
              <a:rPr lang="en-US" sz="2000" dirty="0">
                <a:solidFill>
                  <a:schemeClr val="accent6">
                    <a:lumMod val="50000"/>
                  </a:schemeClr>
                </a:solidFill>
                <a:cs typeface="+mn-cs"/>
              </a:rPr>
              <a:t>of exacerbations</a:t>
            </a:r>
            <a:r>
              <a:rPr lang="ru-RU" sz="2000" dirty="0">
                <a:solidFill>
                  <a:schemeClr val="accent6">
                    <a:lumMod val="50000"/>
                  </a:schemeClr>
                </a:solidFill>
                <a:cs typeface="+mn-cs"/>
              </a:rPr>
              <a:t>.</a:t>
            </a:r>
          </a:p>
        </p:txBody>
      </p:sp>
      <p:sp>
        <p:nvSpPr>
          <p:cNvPr id="65574" name="TextBox 708"/>
          <p:cNvSpPr txBox="1">
            <a:spLocks noChangeArrowheads="1"/>
          </p:cNvSpPr>
          <p:nvPr/>
        </p:nvSpPr>
        <p:spPr bwMode="auto">
          <a:xfrm>
            <a:off x="4575175" y="6550025"/>
            <a:ext cx="5711825" cy="307975"/>
          </a:xfrm>
          <a:prstGeom prst="rect">
            <a:avLst/>
          </a:prstGeom>
          <a:noFill/>
          <a:ln w="9525">
            <a:noFill/>
            <a:miter lim="800000"/>
            <a:headEnd/>
            <a:tailEnd/>
          </a:ln>
        </p:spPr>
        <p:txBody>
          <a:bodyPr>
            <a:spAutoFit/>
          </a:bodyPr>
          <a:lstStyle/>
          <a:p>
            <a:pPr algn="r" eaLnBrk="1" hangingPunct="1">
              <a:defRPr/>
            </a:pPr>
            <a:r>
              <a:rPr lang="en-US" sz="1400" dirty="0">
                <a:solidFill>
                  <a:schemeClr val="accent6">
                    <a:lumMod val="50000"/>
                  </a:schemeClr>
                </a:solidFill>
                <a:latin typeface="Comic Sans MS" pitchFamily="66" charset="0"/>
                <a:cs typeface="+mn-cs"/>
              </a:rPr>
              <a:t>Bateman et al. J Allergy </a:t>
            </a:r>
            <a:r>
              <a:rPr lang="en-US" sz="1400" dirty="0" err="1">
                <a:solidFill>
                  <a:schemeClr val="accent6">
                    <a:lumMod val="50000"/>
                  </a:schemeClr>
                </a:solidFill>
                <a:latin typeface="Comic Sans MS" pitchFamily="66" charset="0"/>
                <a:cs typeface="+mn-cs"/>
              </a:rPr>
              <a:t>Clin</a:t>
            </a:r>
            <a:r>
              <a:rPr lang="en-US" sz="1400" dirty="0">
                <a:solidFill>
                  <a:schemeClr val="accent6">
                    <a:lumMod val="50000"/>
                  </a:schemeClr>
                </a:solidFill>
                <a:latin typeface="Comic Sans MS" pitchFamily="66" charset="0"/>
                <a:cs typeface="+mn-cs"/>
              </a:rPr>
              <a:t> </a:t>
            </a:r>
            <a:r>
              <a:rPr lang="en-US" sz="1400" dirty="0" err="1">
                <a:solidFill>
                  <a:schemeClr val="accent6">
                    <a:lumMod val="50000"/>
                  </a:schemeClr>
                </a:solidFill>
                <a:latin typeface="Comic Sans MS" pitchFamily="66" charset="0"/>
                <a:cs typeface="+mn-cs"/>
              </a:rPr>
              <a:t>Immunol</a:t>
            </a:r>
            <a:r>
              <a:rPr lang="en-US" sz="1400" dirty="0">
                <a:solidFill>
                  <a:schemeClr val="accent6">
                    <a:lumMod val="50000"/>
                  </a:schemeClr>
                </a:solidFill>
                <a:latin typeface="Comic Sans MS" pitchFamily="66" charset="0"/>
                <a:cs typeface="+mn-cs"/>
              </a:rPr>
              <a:t> </a:t>
            </a:r>
            <a:r>
              <a:rPr lang="ru-RU" sz="1400" dirty="0">
                <a:solidFill>
                  <a:schemeClr val="accent6">
                    <a:lumMod val="50000"/>
                  </a:schemeClr>
                </a:solidFill>
                <a:latin typeface="Comic Sans MS" pitchFamily="66" charset="0"/>
                <a:cs typeface="+mn-cs"/>
              </a:rPr>
              <a:t>2010;</a:t>
            </a:r>
            <a:r>
              <a:rPr lang="en-US" sz="1400" dirty="0">
                <a:solidFill>
                  <a:schemeClr val="accent6">
                    <a:lumMod val="50000"/>
                  </a:schemeClr>
                </a:solidFill>
                <a:latin typeface="Comic Sans MS" pitchFamily="66" charset="0"/>
                <a:cs typeface="+mn-cs"/>
              </a:rPr>
              <a:t> </a:t>
            </a:r>
            <a:r>
              <a:rPr lang="ru-RU" sz="1400" dirty="0">
                <a:solidFill>
                  <a:schemeClr val="accent6">
                    <a:lumMod val="50000"/>
                  </a:schemeClr>
                </a:solidFill>
                <a:latin typeface="Comic Sans MS" pitchFamily="66" charset="0"/>
                <a:cs typeface="+mn-cs"/>
              </a:rPr>
              <a:t>125:</a:t>
            </a:r>
            <a:r>
              <a:rPr lang="en-US" sz="1400" dirty="0">
                <a:solidFill>
                  <a:schemeClr val="accent6">
                    <a:lumMod val="50000"/>
                  </a:schemeClr>
                </a:solidFill>
                <a:latin typeface="Comic Sans MS" pitchFamily="66" charset="0"/>
                <a:cs typeface="+mn-cs"/>
              </a:rPr>
              <a:t> </a:t>
            </a:r>
            <a:r>
              <a:rPr lang="ru-RU" sz="1400" dirty="0">
                <a:solidFill>
                  <a:schemeClr val="accent6">
                    <a:lumMod val="50000"/>
                  </a:schemeClr>
                </a:solidFill>
                <a:latin typeface="Comic Sans MS" pitchFamily="66" charset="0"/>
                <a:cs typeface="+mn-cs"/>
              </a:rPr>
              <a:t>600-8</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420688" y="0"/>
            <a:ext cx="9258300" cy="1143000"/>
          </a:xfrm>
        </p:spPr>
        <p:txBody>
          <a:bodyPr/>
          <a:lstStyle/>
          <a:p>
            <a:r>
              <a:rPr lang="en-GB" altLang="ru-RU" sz="3200" b="1" dirty="0">
                <a:solidFill>
                  <a:srgbClr val="002060"/>
                </a:solidFill>
              </a:rPr>
              <a:t>Prevalence of BA</a:t>
            </a:r>
            <a:endParaRPr lang="ru-RU" altLang="ru-RU" sz="3200" dirty="0">
              <a:solidFill>
                <a:srgbClr val="002060"/>
              </a:solidFill>
            </a:endParaRPr>
          </a:p>
        </p:txBody>
      </p:sp>
      <p:sp>
        <p:nvSpPr>
          <p:cNvPr id="14339" name="Содержимое 2"/>
          <p:cNvSpPr>
            <a:spLocks noGrp="1"/>
          </p:cNvSpPr>
          <p:nvPr>
            <p:ph idx="1"/>
          </p:nvPr>
        </p:nvSpPr>
        <p:spPr>
          <a:xfrm>
            <a:off x="539750" y="1358900"/>
            <a:ext cx="9491663" cy="4432300"/>
          </a:xfrm>
        </p:spPr>
        <p:txBody>
          <a:bodyPr/>
          <a:lstStyle/>
          <a:p>
            <a:r>
              <a:rPr lang="en-GB" altLang="ru-RU" sz="2400" b="1" dirty="0">
                <a:solidFill>
                  <a:srgbClr val="002060"/>
                </a:solidFill>
              </a:rPr>
              <a:t>BA </a:t>
            </a:r>
            <a:r>
              <a:rPr lang="en-US" altLang="ru-RU" sz="2400" dirty="0"/>
              <a:t>is one of the oldest known diseases in the world.</a:t>
            </a:r>
          </a:p>
          <a:p>
            <a:r>
              <a:rPr lang="en-US" altLang="ru-RU" sz="2400" dirty="0"/>
              <a:t>“Asthma” - “difficult and frequent breathing” (from the ancient Greek word).</a:t>
            </a:r>
          </a:p>
          <a:p>
            <a:r>
              <a:rPr lang="en-US" altLang="ru-RU" sz="2400" dirty="0"/>
              <a:t>According to WHO estimates, about 348 million people in the world currently suffer from </a:t>
            </a:r>
            <a:r>
              <a:rPr lang="en-GB" altLang="ru-RU" sz="2400" b="1" dirty="0">
                <a:solidFill>
                  <a:srgbClr val="002060"/>
                </a:solidFill>
              </a:rPr>
              <a:t>BA</a:t>
            </a:r>
            <a:r>
              <a:rPr lang="en-US" altLang="ru-RU" sz="2400" dirty="0"/>
              <a:t>.</a:t>
            </a:r>
          </a:p>
          <a:p>
            <a:r>
              <a:rPr lang="en-US" altLang="ru-RU" sz="2400" dirty="0"/>
              <a:t>Every year the number of patients increases by 1.7%.</a:t>
            </a:r>
          </a:p>
          <a:p>
            <a:r>
              <a:rPr lang="en-US" altLang="ru-RU" sz="2400" dirty="0"/>
              <a:t>In the Russian Federation, the prevalence of </a:t>
            </a:r>
            <a:r>
              <a:rPr lang="en-GB" altLang="ru-RU" sz="2400" b="1" dirty="0">
                <a:solidFill>
                  <a:srgbClr val="002060"/>
                </a:solidFill>
              </a:rPr>
              <a:t>BA </a:t>
            </a:r>
            <a:r>
              <a:rPr lang="en-US" altLang="ru-RU" sz="2400" dirty="0"/>
              <a:t>among adults is 6.9%.</a:t>
            </a:r>
          </a:p>
          <a:p>
            <a:r>
              <a:rPr lang="en-US" altLang="ru-RU" sz="2400" dirty="0"/>
              <a:t>Every year there are 250,000 deaths due to </a:t>
            </a:r>
            <a:r>
              <a:rPr lang="en-GB" altLang="ru-RU" sz="2400" b="1" dirty="0">
                <a:solidFill>
                  <a:srgbClr val="002060"/>
                </a:solidFill>
              </a:rPr>
              <a:t>BA </a:t>
            </a:r>
            <a:r>
              <a:rPr lang="en-US" altLang="ru-RU" sz="2400" dirty="0"/>
              <a:t>worldwide</a:t>
            </a:r>
            <a:r>
              <a:rPr lang="ru-RU" altLang="ru-RU" sz="2400" dirty="0"/>
              <a:t>. </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Название 1"/>
          <p:cNvSpPr txBox="1">
            <a:spLocks/>
          </p:cNvSpPr>
          <p:nvPr/>
        </p:nvSpPr>
        <p:spPr bwMode="auto">
          <a:xfrm>
            <a:off x="150813" y="146050"/>
            <a:ext cx="9526587" cy="571500"/>
          </a:xfrm>
          <a:prstGeom prst="rect">
            <a:avLst/>
          </a:prstGeom>
          <a:noFill/>
          <a:ln>
            <a:noFill/>
          </a:ln>
        </p:spPr>
        <p:txBody>
          <a:bodyPr lIns="109728" tIns="54864" rIns="109728" bIns="54864"/>
          <a:lstStyle>
            <a:lvl1pPr defTabSz="457200">
              <a:spcBef>
                <a:spcPct val="20000"/>
              </a:spcBef>
              <a:buChar char="•"/>
              <a:defRPr sz="3200">
                <a:solidFill>
                  <a:schemeClr val="tx1"/>
                </a:solidFill>
                <a:latin typeface="Arial" pitchFamily="34" charset="0"/>
              </a:defRPr>
            </a:lvl1pPr>
            <a:lvl2pPr marL="742950" indent="-285750" defTabSz="457200">
              <a:spcBef>
                <a:spcPct val="20000"/>
              </a:spcBef>
              <a:buChar char="–"/>
              <a:defRPr sz="2800">
                <a:solidFill>
                  <a:schemeClr val="tx1"/>
                </a:solidFill>
                <a:latin typeface="Arial" pitchFamily="34" charset="0"/>
              </a:defRPr>
            </a:lvl2pPr>
            <a:lvl3pPr marL="1143000" indent="-228600" defTabSz="457200">
              <a:spcBef>
                <a:spcPct val="20000"/>
              </a:spcBef>
              <a:buChar char="•"/>
              <a:defRPr sz="2400">
                <a:solidFill>
                  <a:schemeClr val="tx1"/>
                </a:solidFill>
                <a:latin typeface="Arial" pitchFamily="34" charset="0"/>
              </a:defRPr>
            </a:lvl3pPr>
            <a:lvl4pPr marL="1600200" indent="-228600" defTabSz="457200">
              <a:spcBef>
                <a:spcPct val="20000"/>
              </a:spcBef>
              <a:buChar char="–"/>
              <a:defRPr sz="2000">
                <a:solidFill>
                  <a:schemeClr val="tx1"/>
                </a:solidFill>
                <a:latin typeface="Arial" pitchFamily="34" charset="0"/>
              </a:defRPr>
            </a:lvl4pPr>
            <a:lvl5pPr marL="2057400" indent="-228600" defTabSz="45720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en-US" altLang="ru-RU" b="1" dirty="0">
                <a:solidFill>
                  <a:srgbClr val="002060"/>
                </a:solidFill>
                <a:cs typeface="+mn-cs"/>
              </a:rPr>
              <a:t>BA Exacerbation</a:t>
            </a:r>
            <a:endParaRPr lang="ru-RU" altLang="ru-RU" b="1" dirty="0">
              <a:solidFill>
                <a:srgbClr val="002060"/>
              </a:solidFill>
              <a:cs typeface="+mn-cs"/>
            </a:endParaRPr>
          </a:p>
        </p:txBody>
      </p:sp>
      <p:sp>
        <p:nvSpPr>
          <p:cNvPr id="75778" name="Содержимое 2"/>
          <p:cNvSpPr txBox="1">
            <a:spLocks/>
          </p:cNvSpPr>
          <p:nvPr/>
        </p:nvSpPr>
        <p:spPr bwMode="auto">
          <a:xfrm>
            <a:off x="430213" y="1228725"/>
            <a:ext cx="9521825" cy="3930650"/>
          </a:xfrm>
          <a:prstGeom prst="rect">
            <a:avLst/>
          </a:prstGeom>
          <a:noFill/>
          <a:ln>
            <a:noFill/>
          </a:ln>
        </p:spPr>
        <p:txBody>
          <a:bodyPr lIns="109728" tIns="54864" rIns="109728" bIns="54864"/>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defRPr/>
            </a:pPr>
            <a:r>
              <a:rPr lang="en" sz="2400" dirty="0">
                <a:solidFill>
                  <a:srgbClr val="000000"/>
                </a:solidFill>
                <a:latin typeface="+mn-lt"/>
              </a:rPr>
              <a:t>Exacerbation of BA - episodes of increasing shortness of breath, coughing, wheezing or chest congestion, requiring changes in the usual therapy.</a:t>
            </a:r>
          </a:p>
          <a:p>
            <a:pPr eaLnBrk="1" hangingPunct="1">
              <a:buFontTx/>
              <a:buNone/>
              <a:defRPr/>
            </a:pPr>
            <a:r>
              <a:rPr lang="en-US" altLang="ru-RU" sz="2400" dirty="0"/>
              <a:t>BA exacerbation is characterized by decrease</a:t>
            </a:r>
            <a:r>
              <a:rPr lang="ru-RU" altLang="ru-RU" sz="2400" dirty="0"/>
              <a:t> </a:t>
            </a:r>
            <a:r>
              <a:rPr lang="en-US" altLang="ru-RU" sz="2400" dirty="0"/>
              <a:t>PEF</a:t>
            </a:r>
            <a:r>
              <a:rPr lang="ru-RU" altLang="ru-RU" sz="2400" dirty="0"/>
              <a:t> </a:t>
            </a:r>
            <a:r>
              <a:rPr lang="en-US" altLang="ru-RU" sz="2400" dirty="0"/>
              <a:t>and FEV1</a:t>
            </a:r>
            <a:r>
              <a:rPr lang="ru-RU" altLang="ru-RU" sz="2400" dirty="0"/>
              <a:t>.</a:t>
            </a:r>
          </a:p>
          <a:p>
            <a:pPr eaLnBrk="1" hangingPunct="1">
              <a:buFontTx/>
              <a:buNone/>
              <a:defRPr/>
            </a:pPr>
            <a:r>
              <a:rPr lang="ru-RU" altLang="ru-RU" sz="2400" dirty="0"/>
              <a:t> </a:t>
            </a:r>
            <a:r>
              <a:rPr lang="en-US" altLang="ru-RU" sz="2400" b="1" i="1" dirty="0"/>
              <a:t>Asthmatic status</a:t>
            </a:r>
            <a:r>
              <a:rPr lang="ru-RU" altLang="ru-RU" sz="2400" b="1" i="1" dirty="0"/>
              <a:t>  </a:t>
            </a:r>
            <a:r>
              <a:rPr lang="ru-RU" altLang="ru-RU" sz="2400" dirty="0"/>
              <a:t>-</a:t>
            </a:r>
            <a:r>
              <a:rPr lang="en" sz="1400" dirty="0">
                <a:solidFill>
                  <a:srgbClr val="000000"/>
                </a:solidFill>
                <a:latin typeface="Segoe UI Web (West European)"/>
              </a:rPr>
              <a:t> </a:t>
            </a:r>
            <a:r>
              <a:rPr lang="en" sz="2400" dirty="0">
                <a:solidFill>
                  <a:srgbClr val="000000"/>
                </a:solidFill>
                <a:latin typeface="+mn-lt"/>
              </a:rPr>
              <a:t>an episode of acute respiratory failure due to the exacerbation of BA. In modern classifications, </a:t>
            </a:r>
            <a:r>
              <a:rPr lang="en-US" sz="2400" dirty="0">
                <a:solidFill>
                  <a:srgbClr val="000000"/>
                </a:solidFill>
                <a:latin typeface="+mn-lt"/>
              </a:rPr>
              <a:t>a</a:t>
            </a:r>
            <a:r>
              <a:rPr lang="en-US" altLang="ru-RU" sz="2400" dirty="0"/>
              <a:t>sthmatic status</a:t>
            </a:r>
            <a:r>
              <a:rPr lang="en" sz="2400" dirty="0">
                <a:solidFill>
                  <a:srgbClr val="000000"/>
                </a:solidFill>
                <a:latin typeface="+mn-lt"/>
              </a:rPr>
              <a:t> is equivalent to the notions "life-threatening asthma" and "near-fatal asthma."</a:t>
            </a:r>
            <a:endParaRPr lang="ru-RU" altLang="ru-RU" sz="2400" b="1" dirty="0">
              <a:latin typeface="+mn-lt"/>
            </a:endParaRPr>
          </a:p>
        </p:txBody>
      </p:sp>
      <p:sp>
        <p:nvSpPr>
          <p:cNvPr id="76803" name="Rectangle 5"/>
          <p:cNvSpPr>
            <a:spLocks noChangeArrowheads="1"/>
          </p:cNvSpPr>
          <p:nvPr/>
        </p:nvSpPr>
        <p:spPr bwMode="auto">
          <a:xfrm>
            <a:off x="317500" y="5670550"/>
            <a:ext cx="9634538" cy="479425"/>
          </a:xfrm>
          <a:prstGeom prst="rect">
            <a:avLst/>
          </a:prstGeom>
          <a:noFill/>
          <a:ln w="9525">
            <a:noFill/>
            <a:miter lim="800000"/>
            <a:headEnd/>
            <a:tailEnd/>
          </a:ln>
        </p:spPr>
        <p:txBody>
          <a:bodyPr lIns="109728" tIns="54864" rIns="109728" bIns="54864">
            <a:spAutoFit/>
          </a:bodyPr>
          <a:lstStyle/>
          <a:p>
            <a:pPr eaLnBrk="1" hangingPunct="1"/>
            <a:r>
              <a:rPr lang="ru-RU" altLang="ru-RU" sz="1200">
                <a:solidFill>
                  <a:srgbClr val="000000"/>
                </a:solidFill>
                <a:latin typeface="Segoe UI Web (West European)"/>
              </a:rPr>
              <a:t>Federal Clinical Guidelines for the Diagnosis and Treatment of Bronchial Asthma 2016 Russian Respiratory Society. Electronic resource</a:t>
            </a:r>
            <a:r>
              <a:rPr lang="ru-RU" altLang="ru-RU" sz="1200" i="1">
                <a:cs typeface="Calibri" pitchFamily="34" charset="0"/>
              </a:rPr>
              <a:t> </a:t>
            </a:r>
            <a:r>
              <a:rPr lang="en-US" altLang="ru-RU" sz="1200" i="1" u="sng">
                <a:cs typeface="Calibri" pitchFamily="34" charset="0"/>
              </a:rPr>
              <a:t>http://spulmo.ru/obrazovatelnye-resursy/federalnye-klinicheskie-rekomendatsii/</a:t>
            </a:r>
            <a:endParaRPr lang="en-US" altLang="ru-RU" sz="1200">
              <a:cs typeface="Calibri" pitchFamily="34" charset="0"/>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3"/>
          <p:cNvSpPr>
            <a:spLocks noChangeArrowheads="1"/>
          </p:cNvSpPr>
          <p:nvPr/>
        </p:nvSpPr>
        <p:spPr bwMode="auto">
          <a:xfrm>
            <a:off x="242888" y="6407150"/>
            <a:ext cx="7559675" cy="417513"/>
          </a:xfrm>
          <a:prstGeom prst="rect">
            <a:avLst/>
          </a:prstGeom>
          <a:noFill/>
          <a:ln w="9525">
            <a:noFill/>
            <a:miter lim="800000"/>
            <a:headEnd/>
            <a:tailEnd/>
          </a:ln>
        </p:spPr>
        <p:txBody>
          <a:bodyPr lIns="109728" tIns="54864" rIns="109728" bIns="54864">
            <a:spAutoFit/>
          </a:bodyPr>
          <a:lstStyle/>
          <a:p>
            <a:pPr eaLnBrk="1" hangingPunct="1"/>
            <a:r>
              <a:rPr lang="ru-RU" altLang="ru-RU" sz="1000">
                <a:latin typeface="Calibri" pitchFamily="34" charset="0"/>
                <a:ea typeface="Calibri" pitchFamily="34" charset="0"/>
                <a:cs typeface="Times New Roman" pitchFamily="18" charset="0"/>
              </a:rPr>
              <a:t>Федеральные клинические рекомендации по диагностике и лечению Бронхиальной астмы 2016  </a:t>
            </a:r>
            <a:r>
              <a:rPr lang="ru-RU" altLang="ru-RU" sz="1000" i="1">
                <a:latin typeface="Calibri" pitchFamily="34" charset="0"/>
                <a:ea typeface="Calibri" pitchFamily="34" charset="0"/>
                <a:cs typeface="Times New Roman" pitchFamily="18" charset="0"/>
              </a:rPr>
              <a:t>Российское респираторное общество. Электронный ресурс 16.01.2017 </a:t>
            </a:r>
            <a:r>
              <a:rPr lang="en-US" altLang="ru-RU" sz="1000" i="1" u="sng">
                <a:latin typeface="Calibri" pitchFamily="34" charset="0"/>
                <a:ea typeface="Calibri" pitchFamily="34" charset="0"/>
                <a:cs typeface="Times New Roman" pitchFamily="18" charset="0"/>
              </a:rPr>
              <a:t>http://spulmo.ru/obrazovatelnye-resursy/federalnye-klinicheskie-rekomendatsii/</a:t>
            </a:r>
            <a:endParaRPr lang="en-US" altLang="ru-RU" sz="1000">
              <a:latin typeface="Calibri" pitchFamily="34" charset="0"/>
              <a:ea typeface="Calibri" pitchFamily="34" charset="0"/>
              <a:cs typeface="Times New Roman" pitchFamily="18" charset="0"/>
            </a:endParaRPr>
          </a:p>
        </p:txBody>
      </p:sp>
      <p:graphicFrame>
        <p:nvGraphicFramePr>
          <p:cNvPr id="5" name="Table 4"/>
          <p:cNvGraphicFramePr>
            <a:graphicFrameLocks noGrp="1"/>
          </p:cNvGraphicFramePr>
          <p:nvPr/>
        </p:nvGraphicFramePr>
        <p:xfrm>
          <a:off x="355600" y="549275"/>
          <a:ext cx="9466263" cy="6149224"/>
        </p:xfrm>
        <a:graphic>
          <a:graphicData uri="http://schemas.openxmlformats.org/drawingml/2006/table">
            <a:tbl>
              <a:tblPr firstRow="1" bandRow="1">
                <a:tableStyleId>{5C22544A-7EE6-4342-B048-85BDC9FD1C3A}</a:tableStyleId>
              </a:tblPr>
              <a:tblGrid>
                <a:gridCol w="2253129">
                  <a:extLst>
                    <a:ext uri="{9D8B030D-6E8A-4147-A177-3AD203B41FA5}">
                      <a16:colId xmlns:a16="http://schemas.microsoft.com/office/drawing/2014/main" val="20000"/>
                    </a:ext>
                  </a:extLst>
                </a:gridCol>
                <a:gridCol w="3280954">
                  <a:extLst>
                    <a:ext uri="{9D8B030D-6E8A-4147-A177-3AD203B41FA5}">
                      <a16:colId xmlns:a16="http://schemas.microsoft.com/office/drawing/2014/main" val="20001"/>
                    </a:ext>
                  </a:extLst>
                </a:gridCol>
                <a:gridCol w="3932180">
                  <a:extLst>
                    <a:ext uri="{9D8B030D-6E8A-4147-A177-3AD203B41FA5}">
                      <a16:colId xmlns:a16="http://schemas.microsoft.com/office/drawing/2014/main" val="20002"/>
                    </a:ext>
                  </a:extLst>
                </a:gridCol>
              </a:tblGrid>
              <a:tr h="569274">
                <a:tc>
                  <a:txBody>
                    <a:bodyPr/>
                    <a:lstStyle/>
                    <a:p>
                      <a:r>
                        <a:rPr lang="en-US" sz="1500" dirty="0">
                          <a:solidFill>
                            <a:schemeClr val="tx1"/>
                          </a:solidFill>
                        </a:rPr>
                        <a:t>Severity of exacerbation</a:t>
                      </a:r>
                      <a:endParaRPr lang="ru-RU" sz="1500" dirty="0">
                        <a:solidFill>
                          <a:schemeClr val="tx1"/>
                        </a:solidFill>
                      </a:endParaRPr>
                    </a:p>
                  </a:txBody>
                  <a:tcPr marL="102869" marR="102869" marT="60897" marB="60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500" dirty="0">
                          <a:solidFill>
                            <a:schemeClr val="tx1"/>
                          </a:solidFill>
                        </a:rPr>
                        <a:t>Criteria</a:t>
                      </a:r>
                      <a:endParaRPr lang="ru-RU" sz="1500" dirty="0">
                        <a:solidFill>
                          <a:schemeClr val="tx1"/>
                        </a:solidFill>
                      </a:endParaRPr>
                    </a:p>
                  </a:txBody>
                  <a:tcPr marL="102869" marR="102869" marT="60897" marB="60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extLst>
                  <a:ext uri="{0D108BD9-81ED-4DB2-BD59-A6C34878D82A}">
                    <a16:rowId xmlns:a16="http://schemas.microsoft.com/office/drawing/2014/main" val="10000"/>
                  </a:ext>
                </a:extLst>
              </a:tr>
              <a:tr h="1615312">
                <a:tc>
                  <a:txBody>
                    <a:bodyPr/>
                    <a:lstStyle/>
                    <a:p>
                      <a:r>
                        <a:rPr lang="en-US" sz="1400" b="1" dirty="0">
                          <a:solidFill>
                            <a:schemeClr val="tx1"/>
                          </a:solidFill>
                        </a:rPr>
                        <a:t>Moderately severe exacerbation of BA</a:t>
                      </a:r>
                      <a:endParaRPr lang="ru-RU" sz="1400" b="1" dirty="0">
                        <a:solidFill>
                          <a:schemeClr val="tx1"/>
                        </a:solidFill>
                      </a:endParaRPr>
                    </a:p>
                  </a:txBody>
                  <a:tcPr marL="102869" marR="102869" marT="60897" marB="60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1400" dirty="0">
                          <a:solidFill>
                            <a:schemeClr val="tx1"/>
                          </a:solidFill>
                        </a:rPr>
                        <a:t>One from the list of criteria</a:t>
                      </a:r>
                      <a:r>
                        <a:rPr lang="ru-RU" sz="1400" dirty="0">
                          <a:solidFill>
                            <a:schemeClr val="tx1"/>
                          </a:solidFill>
                        </a:rPr>
                        <a:t>:</a:t>
                      </a:r>
                    </a:p>
                    <a:p>
                      <a:pPr marL="285750" indent="-285750">
                        <a:buFont typeface="Arial" panose="020B0604020202020204" pitchFamily="34" charset="0"/>
                        <a:buChar char="•"/>
                      </a:pPr>
                      <a:r>
                        <a:rPr lang="en-US" sz="1400" dirty="0">
                          <a:solidFill>
                            <a:schemeClr val="tx1"/>
                          </a:solidFill>
                        </a:rPr>
                        <a:t>Increased symptoms</a:t>
                      </a:r>
                      <a:endParaRPr lang="ru-RU" sz="1400" dirty="0">
                        <a:solidFill>
                          <a:schemeClr val="tx1"/>
                        </a:solidFill>
                      </a:endParaRPr>
                    </a:p>
                    <a:p>
                      <a:pPr marL="285750" indent="-285750">
                        <a:buFont typeface="Arial" panose="020B0604020202020204" pitchFamily="34" charset="0"/>
                        <a:buChar char="•"/>
                      </a:pPr>
                      <a:r>
                        <a:rPr lang="en-US" sz="1400" dirty="0">
                          <a:solidFill>
                            <a:schemeClr val="tx1"/>
                          </a:solidFill>
                        </a:rPr>
                        <a:t>PEF</a:t>
                      </a:r>
                      <a:r>
                        <a:rPr lang="ru-RU" sz="1400" dirty="0">
                          <a:solidFill>
                            <a:schemeClr val="tx1"/>
                          </a:solidFill>
                        </a:rPr>
                        <a:t> ~ 50-75% </a:t>
                      </a:r>
                      <a:r>
                        <a:rPr lang="en-US" sz="1400" dirty="0">
                          <a:solidFill>
                            <a:schemeClr val="tx1"/>
                          </a:solidFill>
                        </a:rPr>
                        <a:t>from the best</a:t>
                      </a:r>
                      <a:r>
                        <a:rPr lang="ru-RU" sz="1400" dirty="0">
                          <a:solidFill>
                            <a:schemeClr val="tx1"/>
                          </a:solidFill>
                        </a:rPr>
                        <a:t> </a:t>
                      </a:r>
                      <a:r>
                        <a:rPr lang="en-US" sz="1400" dirty="0">
                          <a:solidFill>
                            <a:schemeClr val="tx1"/>
                          </a:solidFill>
                        </a:rPr>
                        <a:t>or calculated result</a:t>
                      </a:r>
                      <a:endParaRPr lang="ru-RU" sz="1400" dirty="0">
                        <a:solidFill>
                          <a:schemeClr val="tx1"/>
                        </a:solidFill>
                      </a:endParaRPr>
                    </a:p>
                    <a:p>
                      <a:pPr marL="285750" indent="-285750">
                        <a:buFont typeface="Arial" panose="020B0604020202020204" pitchFamily="34" charset="0"/>
                        <a:buChar char="•"/>
                      </a:pPr>
                      <a:r>
                        <a:rPr lang="en" sz="1400" b="0" i="0" u="none" strike="noStrike" kern="1200" dirty="0">
                          <a:solidFill>
                            <a:schemeClr val="dk1"/>
                          </a:solidFill>
                          <a:effectLst/>
                          <a:latin typeface="+mn-lt"/>
                          <a:ea typeface="+mn-ea"/>
                          <a:cs typeface="+mn-cs"/>
                        </a:rPr>
                        <a:t>Increase in the frequency of using ambulance medicines ≥ 50% or their additional use in the form of a </a:t>
                      </a:r>
                      <a:r>
                        <a:rPr lang="en" sz="1400" b="0" i="0" u="none" strike="noStrike" kern="1200" dirty="0" err="1">
                          <a:solidFill>
                            <a:schemeClr val="dk1"/>
                          </a:solidFill>
                          <a:effectLst/>
                          <a:latin typeface="+mn-lt"/>
                          <a:ea typeface="+mn-ea"/>
                          <a:cs typeface="+mn-cs"/>
                        </a:rPr>
                        <a:t>nebuliser</a:t>
                      </a:r>
                      <a:endParaRPr lang="en-US" sz="1400" b="0" i="0" u="none" strike="noStrike" kern="1200" dirty="0">
                        <a:solidFill>
                          <a:schemeClr val="tx1"/>
                        </a:solidFill>
                        <a:effectLst/>
                        <a:latin typeface="+mn-lt"/>
                        <a:ea typeface="+mn-ea"/>
                        <a:cs typeface="+mn-cs"/>
                      </a:endParaRPr>
                    </a:p>
                    <a:p>
                      <a:pPr marL="285750" indent="-285750">
                        <a:buFont typeface="Arial" panose="020B0604020202020204" pitchFamily="34" charset="0"/>
                        <a:buChar char="•"/>
                      </a:pPr>
                      <a:r>
                        <a:rPr lang="en" sz="1400" b="0" i="0" u="none" strike="noStrike" kern="1200" dirty="0">
                          <a:solidFill>
                            <a:schemeClr val="dk1"/>
                          </a:solidFill>
                          <a:effectLst/>
                          <a:latin typeface="+mn-lt"/>
                          <a:ea typeface="+mn-ea"/>
                          <a:cs typeface="+mn-cs"/>
                        </a:rPr>
                        <a:t>Awakening at night because of BA symptoms and requiring the usage of emergency medications</a:t>
                      </a:r>
                      <a:endParaRPr lang="ru-RU" sz="1400" dirty="0">
                        <a:solidFill>
                          <a:schemeClr val="tx1"/>
                        </a:solidFill>
                      </a:endParaRPr>
                    </a:p>
                  </a:txBody>
                  <a:tcPr marL="102869" marR="102869" marT="60897" marB="60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extLst>
                  <a:ext uri="{0D108BD9-81ED-4DB2-BD59-A6C34878D82A}">
                    <a16:rowId xmlns:a16="http://schemas.microsoft.com/office/drawing/2014/main" val="10001"/>
                  </a:ext>
                </a:extLst>
              </a:tr>
              <a:tr h="1188593">
                <a:tc>
                  <a:txBody>
                    <a:bodyPr/>
                    <a:lstStyle/>
                    <a:p>
                      <a:r>
                        <a:rPr lang="en-US" sz="1400" b="1" dirty="0">
                          <a:solidFill>
                            <a:schemeClr val="tx1"/>
                          </a:solidFill>
                        </a:rPr>
                        <a:t>Severe exacerbation of BA</a:t>
                      </a:r>
                      <a:endParaRPr lang="ru-RU" sz="1400" b="1" dirty="0">
                        <a:solidFill>
                          <a:schemeClr val="tx1"/>
                        </a:solidFill>
                      </a:endParaRPr>
                    </a:p>
                  </a:txBody>
                  <a:tcPr marL="102869" marR="102869" marT="60897" marB="60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indent="0">
                        <a:buFont typeface="Arial" panose="020B0604020202020204" pitchFamily="34" charset="0"/>
                        <a:buNone/>
                      </a:pPr>
                      <a:r>
                        <a:rPr lang="en-US" sz="1400" dirty="0">
                          <a:solidFill>
                            <a:schemeClr val="tx1"/>
                          </a:solidFill>
                        </a:rPr>
                        <a:t>One the next criteria</a:t>
                      </a:r>
                      <a:r>
                        <a:rPr lang="ru-RU" sz="1400" dirty="0">
                          <a:solidFill>
                            <a:schemeClr val="tx1"/>
                          </a:solidFill>
                        </a:rPr>
                        <a:t>:</a:t>
                      </a:r>
                    </a:p>
                    <a:p>
                      <a:pPr marL="285750" indent="-285750">
                        <a:buFont typeface="Arial" panose="020B0604020202020204" pitchFamily="34" charset="0"/>
                        <a:buChar char="•"/>
                      </a:pPr>
                      <a:r>
                        <a:rPr lang="en-US" sz="1400" dirty="0">
                          <a:solidFill>
                            <a:schemeClr val="tx1"/>
                          </a:solidFill>
                        </a:rPr>
                        <a:t>PEF</a:t>
                      </a:r>
                      <a:r>
                        <a:rPr lang="ru-RU" sz="1400" dirty="0">
                          <a:solidFill>
                            <a:schemeClr val="tx1"/>
                          </a:solidFill>
                        </a:rPr>
                        <a:t> ~ 33-50% </a:t>
                      </a:r>
                      <a:r>
                        <a:rPr lang="en-US" sz="1400" dirty="0">
                          <a:solidFill>
                            <a:schemeClr val="tx1"/>
                          </a:solidFill>
                        </a:rPr>
                        <a:t>from better performance (data)</a:t>
                      </a:r>
                      <a:endParaRPr lang="ru-RU" sz="1400" dirty="0">
                        <a:solidFill>
                          <a:schemeClr val="tx1"/>
                        </a:solidFill>
                      </a:endParaRPr>
                    </a:p>
                    <a:p>
                      <a:pPr marL="285750" indent="-285750">
                        <a:buFont typeface="Arial" panose="020B0604020202020204" pitchFamily="34" charset="0"/>
                        <a:buChar char="•"/>
                      </a:pPr>
                      <a:r>
                        <a:rPr lang="en-US" sz="1400" dirty="0">
                          <a:solidFill>
                            <a:schemeClr val="tx1"/>
                          </a:solidFill>
                        </a:rPr>
                        <a:t>Breathing frequency</a:t>
                      </a:r>
                      <a:r>
                        <a:rPr lang="ru-RU" sz="1400" dirty="0">
                          <a:solidFill>
                            <a:schemeClr val="tx1"/>
                          </a:solidFill>
                        </a:rPr>
                        <a:t> ≥ 25 </a:t>
                      </a:r>
                      <a:r>
                        <a:rPr lang="en-US" sz="1400" dirty="0">
                          <a:solidFill>
                            <a:schemeClr val="tx1"/>
                          </a:solidFill>
                        </a:rPr>
                        <a:t>in a min</a:t>
                      </a:r>
                      <a:endParaRPr lang="ru-RU" sz="1400" dirty="0">
                        <a:solidFill>
                          <a:schemeClr val="tx1"/>
                        </a:solidFill>
                      </a:endParaRPr>
                    </a:p>
                    <a:p>
                      <a:pPr marL="285750" indent="-285750">
                        <a:buFont typeface="Arial" panose="020B0604020202020204" pitchFamily="34" charset="0"/>
                        <a:buChar char="•"/>
                      </a:pPr>
                      <a:r>
                        <a:rPr lang="en-US" sz="1400" dirty="0">
                          <a:solidFill>
                            <a:schemeClr val="tx1"/>
                          </a:solidFill>
                        </a:rPr>
                        <a:t>Pulse</a:t>
                      </a:r>
                      <a:r>
                        <a:rPr lang="ru-RU" sz="1400" dirty="0">
                          <a:solidFill>
                            <a:schemeClr val="tx1"/>
                          </a:solidFill>
                        </a:rPr>
                        <a:t> ≥ 110</a:t>
                      </a:r>
                      <a:r>
                        <a:rPr lang="en-US" sz="1400" dirty="0">
                          <a:solidFill>
                            <a:schemeClr val="tx1"/>
                          </a:solidFill>
                        </a:rPr>
                        <a:t> per min</a:t>
                      </a:r>
                      <a:endParaRPr lang="ru-RU" sz="1400" dirty="0">
                        <a:solidFill>
                          <a:schemeClr val="tx1"/>
                        </a:solidFill>
                      </a:endParaRPr>
                    </a:p>
                    <a:p>
                      <a:pPr marL="285750" indent="-285750">
                        <a:buFont typeface="Arial" panose="020B0604020202020204" pitchFamily="34" charset="0"/>
                        <a:buChar char="•"/>
                      </a:pPr>
                      <a:r>
                        <a:rPr lang="en-US" sz="1400" dirty="0">
                          <a:solidFill>
                            <a:schemeClr val="tx1"/>
                          </a:solidFill>
                        </a:rPr>
                        <a:t>Impossible to pronounce a statemen when breathing out</a:t>
                      </a:r>
                      <a:endParaRPr lang="ru-RU" sz="1400" dirty="0">
                        <a:solidFill>
                          <a:schemeClr val="tx1"/>
                        </a:solidFill>
                      </a:endParaRPr>
                    </a:p>
                  </a:txBody>
                  <a:tcPr marL="102869" marR="102869" marT="60897" marB="60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extLst>
                  <a:ext uri="{0D108BD9-81ED-4DB2-BD59-A6C34878D82A}">
                    <a16:rowId xmlns:a16="http://schemas.microsoft.com/office/drawing/2014/main" val="10002"/>
                  </a:ext>
                </a:extLst>
              </a:tr>
              <a:tr h="389134">
                <a:tc rowSpan="2">
                  <a:txBody>
                    <a:bodyPr/>
                    <a:lstStyle/>
                    <a:p>
                      <a:r>
                        <a:rPr lang="en-US" sz="1400" b="1" dirty="0">
                          <a:solidFill>
                            <a:schemeClr val="tx1"/>
                          </a:solidFill>
                        </a:rPr>
                        <a:t>Life threatening Asthma</a:t>
                      </a:r>
                      <a:endParaRPr lang="ru-RU" sz="1400" b="1" dirty="0">
                        <a:solidFill>
                          <a:schemeClr val="tx1"/>
                        </a:solidFill>
                      </a:endParaRPr>
                    </a:p>
                  </a:txBody>
                  <a:tcPr marL="102869" marR="102869" marT="60897" marB="60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solidFill>
                            <a:schemeClr val="tx1"/>
                          </a:solidFill>
                        </a:rPr>
                        <a:t>One of the next criteria</a:t>
                      </a:r>
                      <a:r>
                        <a:rPr lang="ru-RU" sz="1400" dirty="0">
                          <a:solidFill>
                            <a:schemeClr val="tx1"/>
                          </a:solidFill>
                        </a:rPr>
                        <a:t>:</a:t>
                      </a:r>
                    </a:p>
                  </a:txBody>
                  <a:tcPr marL="102869" marR="102869" marT="60897" marB="60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171450" indent="-171450">
                        <a:buFont typeface="Arial" panose="020B0604020202020204" pitchFamily="34" charset="0"/>
                        <a:buChar char="•"/>
                      </a:pPr>
                      <a:endParaRPr lang="ru-RU" sz="1050" dirty="0"/>
                    </a:p>
                  </a:txBody>
                  <a:tcPr/>
                </a:tc>
                <a:extLst>
                  <a:ext uri="{0D108BD9-81ED-4DB2-BD59-A6C34878D82A}">
                    <a16:rowId xmlns:a16="http://schemas.microsoft.com/office/drawing/2014/main" val="10003"/>
                  </a:ext>
                </a:extLst>
              </a:tr>
              <a:tr h="1615312">
                <a:tc vMerge="1">
                  <a:txBody>
                    <a:bodyPr/>
                    <a:lstStyle/>
                    <a:p>
                      <a:endParaRPr lang="ru-RU"/>
                    </a:p>
                  </a:txBody>
                  <a:tcPr/>
                </a:tc>
                <a:tc>
                  <a:txBody>
                    <a:bodyPr/>
                    <a:lstStyle/>
                    <a:p>
                      <a:pPr marL="171450" indent="-171450">
                        <a:buFont typeface="Arial" panose="020B0604020202020204" pitchFamily="34" charset="0"/>
                        <a:buChar char="•"/>
                      </a:pPr>
                      <a:r>
                        <a:rPr lang="en-US" sz="1400" dirty="0">
                          <a:solidFill>
                            <a:schemeClr val="tx1"/>
                          </a:solidFill>
                        </a:rPr>
                        <a:t>PEF</a:t>
                      </a:r>
                      <a:r>
                        <a:rPr lang="ru-RU" sz="1400" dirty="0">
                          <a:solidFill>
                            <a:schemeClr val="tx1"/>
                          </a:solidFill>
                        </a:rPr>
                        <a:t> &lt; 33% </a:t>
                      </a:r>
                      <a:r>
                        <a:rPr lang="en-US" sz="1400" dirty="0">
                          <a:solidFill>
                            <a:schemeClr val="tx1"/>
                          </a:solidFill>
                        </a:rPr>
                        <a:t>from best data (performance) </a:t>
                      </a:r>
                      <a:r>
                        <a:rPr lang="ru-RU" sz="1400" dirty="0">
                          <a:solidFill>
                            <a:schemeClr val="tx1"/>
                          </a:solidFill>
                        </a:rPr>
                        <a:t>     </a:t>
                      </a:r>
                    </a:p>
                    <a:p>
                      <a:pPr marL="171450" indent="-171450">
                        <a:buFont typeface="Arial" panose="020B0604020202020204" pitchFamily="34" charset="0"/>
                        <a:buChar char="•"/>
                      </a:pPr>
                      <a:r>
                        <a:rPr lang="en-US" sz="1400" dirty="0">
                          <a:solidFill>
                            <a:schemeClr val="tx1"/>
                          </a:solidFill>
                        </a:rPr>
                        <a:t>S</a:t>
                      </a:r>
                      <a:r>
                        <a:rPr lang="ru-RU" sz="1400" dirty="0">
                          <a:solidFill>
                            <a:schemeClr val="tx1"/>
                          </a:solidFill>
                        </a:rPr>
                        <a:t>р</a:t>
                      </a:r>
                      <a:r>
                        <a:rPr lang="en-US" sz="1400" dirty="0">
                          <a:solidFill>
                            <a:schemeClr val="tx1"/>
                          </a:solidFill>
                        </a:rPr>
                        <a:t>O2 &lt; 92%</a:t>
                      </a:r>
                    </a:p>
                    <a:p>
                      <a:pPr marL="171450" indent="-171450">
                        <a:buFont typeface="Arial" panose="020B0604020202020204" pitchFamily="34" charset="0"/>
                        <a:buChar char="•"/>
                      </a:pPr>
                      <a:r>
                        <a:rPr lang="en-US" sz="1400" dirty="0">
                          <a:solidFill>
                            <a:schemeClr val="tx1"/>
                          </a:solidFill>
                        </a:rPr>
                        <a:t>PaO2 &lt; 60 ml of mercury</a:t>
                      </a:r>
                      <a:endParaRPr lang="ru-RU" sz="1400" dirty="0">
                        <a:solidFill>
                          <a:schemeClr val="tx1"/>
                        </a:solidFill>
                      </a:endParaRPr>
                    </a:p>
                    <a:p>
                      <a:pPr marL="171450" indent="-171450">
                        <a:buFont typeface="Arial" panose="020B0604020202020204" pitchFamily="34" charset="0"/>
                        <a:buChar char="•"/>
                      </a:pPr>
                      <a:r>
                        <a:rPr lang="en-US" sz="1400" dirty="0">
                          <a:solidFill>
                            <a:schemeClr val="tx1"/>
                          </a:solidFill>
                        </a:rPr>
                        <a:t>Normocapnia</a:t>
                      </a:r>
                      <a:r>
                        <a:rPr lang="ru-RU" sz="1400" dirty="0">
                          <a:solidFill>
                            <a:schemeClr val="tx1"/>
                          </a:solidFill>
                        </a:rPr>
                        <a:t> (РаСО2 35-45</a:t>
                      </a:r>
                      <a:r>
                        <a:rPr lang="en-US" sz="1400" dirty="0">
                          <a:solidFill>
                            <a:schemeClr val="tx1"/>
                          </a:solidFill>
                        </a:rPr>
                        <a:t> mm Hg</a:t>
                      </a:r>
                      <a:r>
                        <a:rPr lang="ru-RU" sz="1400" dirty="0">
                          <a:solidFill>
                            <a:schemeClr val="tx1"/>
                          </a:solidFill>
                        </a:rPr>
                        <a:t>)</a:t>
                      </a:r>
                    </a:p>
                    <a:p>
                      <a:pPr marL="171450" indent="-171450">
                        <a:buFont typeface="Arial" panose="020B0604020202020204" pitchFamily="34" charset="0"/>
                        <a:buChar char="•"/>
                      </a:pPr>
                      <a:r>
                        <a:rPr lang="en" sz="1400" b="0" i="0" u="none" strike="noStrike" kern="1200" dirty="0">
                          <a:solidFill>
                            <a:schemeClr val="dk1"/>
                          </a:solidFill>
                          <a:effectLst/>
                          <a:latin typeface="+mn-lt"/>
                          <a:ea typeface="+mn-ea"/>
                          <a:cs typeface="+mn-cs"/>
                        </a:rPr>
                        <a:t>"Dumb" lung</a:t>
                      </a:r>
                      <a:endParaRPr lang="en-US" sz="14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400" b="0" i="0" u="none" strike="noStrike" kern="1200" dirty="0">
                          <a:solidFill>
                            <a:schemeClr val="tx1"/>
                          </a:solidFill>
                          <a:effectLst/>
                          <a:latin typeface="+mn-lt"/>
                          <a:ea typeface="+mn-ea"/>
                          <a:cs typeface="+mn-cs"/>
                        </a:rPr>
                        <a:t>Cyanosis</a:t>
                      </a:r>
                      <a:endParaRPr lang="ru-RU" sz="1400" dirty="0">
                        <a:solidFill>
                          <a:schemeClr val="tx1"/>
                        </a:solidFill>
                      </a:endParaRPr>
                    </a:p>
                  </a:txBody>
                  <a:tcPr marL="102869" marR="102869" marT="60897" marB="60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 sz="1400" b="0" i="0" u="none" strike="noStrike" kern="1200" dirty="0">
                          <a:solidFill>
                            <a:schemeClr val="dk1"/>
                          </a:solidFill>
                          <a:effectLst/>
                          <a:latin typeface="+mn-lt"/>
                          <a:ea typeface="+mn-ea"/>
                          <a:cs typeface="+mn-cs"/>
                        </a:rPr>
                        <a:t>Weak breathing effort</a:t>
                      </a:r>
                      <a:endParaRPr lang="ru-RU" sz="1400" dirty="0">
                        <a:solidFill>
                          <a:schemeClr val="tx1"/>
                        </a:solidFill>
                      </a:endParaRPr>
                    </a:p>
                    <a:p>
                      <a:pPr marL="171450" indent="-171450">
                        <a:buFont typeface="Arial" panose="020B0604020202020204" pitchFamily="34" charset="0"/>
                        <a:buChar char="•"/>
                      </a:pPr>
                      <a:r>
                        <a:rPr lang="en-US" sz="1400" dirty="0">
                          <a:solidFill>
                            <a:schemeClr val="tx1"/>
                          </a:solidFill>
                        </a:rPr>
                        <a:t>Bradycardia</a:t>
                      </a:r>
                      <a:endParaRPr lang="ru-RU" sz="1400" dirty="0">
                        <a:solidFill>
                          <a:schemeClr val="tx1"/>
                        </a:solidFill>
                      </a:endParaRPr>
                    </a:p>
                    <a:p>
                      <a:pPr marL="171450" indent="-171450">
                        <a:buFont typeface="Arial" panose="020B0604020202020204" pitchFamily="34" charset="0"/>
                        <a:buChar char="•"/>
                      </a:pPr>
                      <a:r>
                        <a:rPr lang="en-US" sz="1400" dirty="0">
                          <a:solidFill>
                            <a:schemeClr val="tx1"/>
                          </a:solidFill>
                        </a:rPr>
                        <a:t>Hypotension</a:t>
                      </a:r>
                    </a:p>
                    <a:p>
                      <a:pPr marL="171450" indent="-171450">
                        <a:buFont typeface="Arial" panose="020B0604020202020204" pitchFamily="34" charset="0"/>
                        <a:buChar char="•"/>
                      </a:pPr>
                      <a:r>
                        <a:rPr lang="en-US" sz="1400" dirty="0">
                          <a:solidFill>
                            <a:schemeClr val="tx1"/>
                          </a:solidFill>
                        </a:rPr>
                        <a:t>Fatigue</a:t>
                      </a:r>
                      <a:endParaRPr lang="ru-RU" sz="1400" dirty="0">
                        <a:solidFill>
                          <a:schemeClr val="tx1"/>
                        </a:solidFill>
                      </a:endParaRPr>
                    </a:p>
                    <a:p>
                      <a:pPr marL="171450" indent="-171450">
                        <a:buFont typeface="Arial" panose="020B0604020202020204" pitchFamily="34" charset="0"/>
                        <a:buChar char="•"/>
                      </a:pPr>
                      <a:r>
                        <a:rPr lang="en-US" sz="1400" dirty="0">
                          <a:solidFill>
                            <a:schemeClr val="tx1"/>
                          </a:solidFill>
                        </a:rPr>
                        <a:t>Stunning</a:t>
                      </a:r>
                      <a:endParaRPr lang="ru-RU" sz="1400" dirty="0">
                        <a:solidFill>
                          <a:schemeClr val="tx1"/>
                        </a:solidFill>
                      </a:endParaRPr>
                    </a:p>
                    <a:p>
                      <a:pPr marL="171450" indent="-171450">
                        <a:buFont typeface="Arial" panose="020B0604020202020204" pitchFamily="34" charset="0"/>
                        <a:buChar char="•"/>
                      </a:pPr>
                      <a:r>
                        <a:rPr lang="en-US" sz="1400" dirty="0">
                          <a:solidFill>
                            <a:schemeClr val="tx1"/>
                          </a:solidFill>
                        </a:rPr>
                        <a:t>Coma</a:t>
                      </a:r>
                      <a:endParaRPr lang="ru-RU" sz="1400" dirty="0">
                        <a:solidFill>
                          <a:schemeClr val="tx1"/>
                        </a:solidFill>
                      </a:endParaRPr>
                    </a:p>
                  </a:txBody>
                  <a:tcPr marL="102869" marR="102869" marT="60897" marB="60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48513">
                <a:tc>
                  <a:txBody>
                    <a:bodyPr/>
                    <a:lstStyle/>
                    <a:p>
                      <a:r>
                        <a:rPr lang="en-US" sz="1400" b="1" dirty="0">
                          <a:solidFill>
                            <a:schemeClr val="tx1"/>
                          </a:solidFill>
                        </a:rPr>
                        <a:t>Asthma close to fatal</a:t>
                      </a:r>
                      <a:endParaRPr lang="ru-RU" sz="1400" b="1" dirty="0">
                        <a:solidFill>
                          <a:schemeClr val="tx1"/>
                        </a:solidFill>
                      </a:endParaRPr>
                    </a:p>
                  </a:txBody>
                  <a:tcPr marL="102869" marR="102869" marT="60897" marB="60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171450" indent="-171450">
                        <a:buFont typeface="Arial" panose="020B0604020202020204" pitchFamily="34" charset="0"/>
                        <a:buChar char="•"/>
                      </a:pPr>
                      <a:r>
                        <a:rPr lang="en" sz="1400" b="0" i="0" u="none" strike="noStrike" kern="1200" dirty="0">
                          <a:solidFill>
                            <a:schemeClr val="dk1"/>
                          </a:solidFill>
                          <a:effectLst/>
                          <a:latin typeface="+mn-lt"/>
                          <a:ea typeface="+mn-ea"/>
                          <a:cs typeface="+mn-cs"/>
                        </a:rPr>
                        <a:t>Hypercapnia</a:t>
                      </a:r>
                      <a:r>
                        <a:rPr lang="ru-RU" sz="1400" dirty="0">
                          <a:solidFill>
                            <a:schemeClr val="tx1"/>
                          </a:solidFill>
                        </a:rPr>
                        <a:t> (РаСО2 &gt; 45</a:t>
                      </a:r>
                      <a:r>
                        <a:rPr lang="en-US" sz="1400" dirty="0">
                          <a:solidFill>
                            <a:schemeClr val="tx1"/>
                          </a:solidFill>
                        </a:rPr>
                        <a:t> mm Hg</a:t>
                      </a:r>
                      <a:r>
                        <a:rPr lang="ru-RU" sz="1400" dirty="0">
                          <a:solidFill>
                            <a:schemeClr val="tx1"/>
                          </a:solidFill>
                        </a:rPr>
                        <a:t>) </a:t>
                      </a:r>
                      <a:r>
                        <a:rPr lang="en-US" sz="1400" dirty="0">
                          <a:solidFill>
                            <a:schemeClr val="tx1"/>
                          </a:solidFill>
                        </a:rPr>
                        <a:t>and/or</a:t>
                      </a:r>
                      <a:endParaRPr lang="ru-RU" sz="1400" dirty="0">
                        <a:solidFill>
                          <a:schemeClr val="tx1"/>
                        </a:solidFill>
                      </a:endParaRPr>
                    </a:p>
                    <a:p>
                      <a:pPr marL="171450" indent="-171450">
                        <a:buFont typeface="Arial" panose="020B0604020202020204" pitchFamily="34" charset="0"/>
                        <a:buChar char="•"/>
                      </a:pPr>
                      <a:r>
                        <a:rPr lang="en" sz="1400" b="0" i="0" u="none" strike="noStrike" kern="1200" dirty="0">
                          <a:solidFill>
                            <a:schemeClr val="dk1"/>
                          </a:solidFill>
                          <a:effectLst/>
                          <a:latin typeface="+mn-lt"/>
                          <a:ea typeface="+mn-ea"/>
                          <a:cs typeface="+mn-cs"/>
                        </a:rPr>
                        <a:t>Need for mechanical  lung ventilation</a:t>
                      </a:r>
                      <a:endParaRPr lang="ru-RU" sz="1400" dirty="0">
                        <a:solidFill>
                          <a:schemeClr val="tx1"/>
                        </a:solidFill>
                      </a:endParaRPr>
                    </a:p>
                  </a:txBody>
                  <a:tcPr marL="102869" marR="102869" marT="60897" marB="60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extLst>
                  <a:ext uri="{0D108BD9-81ED-4DB2-BD59-A6C34878D82A}">
                    <a16:rowId xmlns:a16="http://schemas.microsoft.com/office/drawing/2014/main" val="10005"/>
                  </a:ext>
                </a:extLst>
              </a:tr>
            </a:tbl>
          </a:graphicData>
        </a:graphic>
      </p:graphicFrame>
      <p:sp>
        <p:nvSpPr>
          <p:cNvPr id="55323" name="TextBox 1"/>
          <p:cNvSpPr txBox="1">
            <a:spLocks noChangeArrowheads="1"/>
          </p:cNvSpPr>
          <p:nvPr/>
        </p:nvSpPr>
        <p:spPr bwMode="auto">
          <a:xfrm>
            <a:off x="1173163" y="61913"/>
            <a:ext cx="8407400" cy="541337"/>
          </a:xfrm>
          <a:prstGeom prst="rect">
            <a:avLst/>
          </a:prstGeom>
          <a:noFill/>
          <a:ln>
            <a:noFill/>
          </a:ln>
        </p:spPr>
        <p:txBody>
          <a:bodyPr lIns="109728" tIns="54864" rIns="109728" bIns="54864">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r>
              <a:rPr lang="en" sz="2800" b="1" dirty="0">
                <a:solidFill>
                  <a:schemeClr val="accent2"/>
                </a:solidFill>
                <a:latin typeface="+mj-lt"/>
              </a:rPr>
              <a:t>Criteria for the severity of BA exacerbations</a:t>
            </a:r>
            <a:endParaRPr lang="ru-RU" altLang="ru-RU" sz="2800" b="1" dirty="0">
              <a:solidFill>
                <a:schemeClr val="accent2"/>
              </a:solidFill>
              <a:latin typeface="+mj-lt"/>
              <a:cs typeface="+mn-cs"/>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idx="4294967295"/>
          </p:nvPr>
        </p:nvSpPr>
        <p:spPr>
          <a:xfrm>
            <a:off x="658813" y="304800"/>
            <a:ext cx="9223375" cy="1431925"/>
          </a:xfrm>
        </p:spPr>
        <p:txBody>
          <a:bodyPr/>
          <a:lstStyle/>
          <a:p>
            <a:pPr eaLnBrk="1" hangingPunct="1"/>
            <a:r>
              <a:rPr lang="en-US" altLang="ru-RU" sz="3200" b="1">
                <a:solidFill>
                  <a:srgbClr val="002060"/>
                </a:solidFill>
              </a:rPr>
              <a:t>Diagnose determination</a:t>
            </a:r>
            <a:r>
              <a:rPr lang="ru-RU" altLang="ru-RU" sz="3200" b="1">
                <a:solidFill>
                  <a:srgbClr val="002060"/>
                </a:solidFill>
              </a:rPr>
              <a:t> </a:t>
            </a:r>
            <a:br>
              <a:rPr lang="ru-RU" altLang="ru-RU" sz="3200"/>
            </a:br>
            <a:r>
              <a:rPr lang="ru-RU" altLang="ru-RU" sz="3200" b="1">
                <a:solidFill>
                  <a:srgbClr val="002060"/>
                </a:solidFill>
              </a:rPr>
              <a:t>  </a:t>
            </a:r>
          </a:p>
        </p:txBody>
      </p:sp>
      <p:sp>
        <p:nvSpPr>
          <p:cNvPr id="1006595" name="Rectangle 3"/>
          <p:cNvSpPr>
            <a:spLocks noGrp="1" noChangeArrowheads="1"/>
          </p:cNvSpPr>
          <p:nvPr>
            <p:ph type="body" idx="4294967295"/>
          </p:nvPr>
        </p:nvSpPr>
        <p:spPr>
          <a:xfrm>
            <a:off x="514350" y="1412875"/>
            <a:ext cx="9258300" cy="4525963"/>
          </a:xfrm>
        </p:spPr>
        <p:txBody>
          <a:bodyPr/>
          <a:lstStyle/>
          <a:p>
            <a:pPr>
              <a:defRPr/>
            </a:pPr>
            <a:r>
              <a:rPr lang="en-US" sz="2400" dirty="0"/>
              <a:t>A diagnose must include</a:t>
            </a:r>
            <a:r>
              <a:rPr lang="ru-RU" sz="2400" dirty="0"/>
              <a:t>:</a:t>
            </a:r>
          </a:p>
          <a:p>
            <a:pPr>
              <a:defRPr/>
            </a:pPr>
            <a:r>
              <a:rPr lang="en-US" sz="2400" dirty="0"/>
              <a:t>etiology</a:t>
            </a:r>
            <a:r>
              <a:rPr lang="ru-RU" sz="2400" dirty="0"/>
              <a:t> (</a:t>
            </a:r>
            <a:r>
              <a:rPr lang="en-US" sz="2400" dirty="0"/>
              <a:t>if determined</a:t>
            </a:r>
            <a:r>
              <a:rPr lang="ru-RU" sz="2400" dirty="0"/>
              <a:t>)  </a:t>
            </a:r>
          </a:p>
          <a:p>
            <a:pPr>
              <a:defRPr/>
            </a:pPr>
            <a:r>
              <a:rPr lang="en-US" sz="2400" dirty="0"/>
              <a:t>degree of severity</a:t>
            </a:r>
            <a:r>
              <a:rPr lang="ru-RU" sz="2400" dirty="0"/>
              <a:t>  </a:t>
            </a:r>
          </a:p>
          <a:p>
            <a:pPr>
              <a:defRPr/>
            </a:pPr>
            <a:r>
              <a:rPr lang="en-US" sz="2400" dirty="0"/>
              <a:t>Level of control </a:t>
            </a:r>
            <a:r>
              <a:rPr lang="ru-RU" sz="2400" dirty="0"/>
              <a:t>  </a:t>
            </a:r>
          </a:p>
          <a:p>
            <a:pPr>
              <a:defRPr/>
            </a:pPr>
            <a:r>
              <a:rPr lang="en-US" sz="2400" dirty="0"/>
              <a:t>concomitant diseases</a:t>
            </a:r>
            <a:r>
              <a:rPr lang="ru-RU" sz="2400" dirty="0"/>
              <a:t>, </a:t>
            </a:r>
            <a:r>
              <a:rPr lang="en-US" sz="2400" dirty="0"/>
              <a:t>that may influence the running of BA</a:t>
            </a:r>
            <a:endParaRPr lang="ru-RU" sz="2400" dirty="0"/>
          </a:p>
          <a:p>
            <a:pPr>
              <a:defRPr/>
            </a:pPr>
            <a:r>
              <a:rPr lang="en-US" sz="2400" dirty="0"/>
              <a:t>If there is exacerbation</a:t>
            </a:r>
            <a:r>
              <a:rPr lang="ru-RU" sz="2400" dirty="0"/>
              <a:t> – </a:t>
            </a:r>
            <a:r>
              <a:rPr lang="en-US" sz="2400" dirty="0"/>
              <a:t>it must be fixed together with the degree (stage)</a:t>
            </a:r>
            <a:r>
              <a:rPr lang="ru-RU" sz="2400" dirty="0"/>
              <a:t>.</a:t>
            </a:r>
          </a:p>
          <a:p>
            <a:pPr marL="609600" indent="-609600" eaLnBrk="1" hangingPunct="1">
              <a:lnSpc>
                <a:spcPct val="90000"/>
              </a:lnSpc>
              <a:buClr>
                <a:srgbClr val="FFFFCC"/>
              </a:buClr>
              <a:buFontTx/>
              <a:buNone/>
              <a:defRPr/>
            </a:pPr>
            <a:endParaRPr lang="ru-RU" sz="2000" dirty="0">
              <a:effectLst>
                <a:outerShdw blurRad="38100" dist="38100" dir="2700000" algn="tl">
                  <a:srgbClr val="C0C0C0"/>
                </a:outerShdw>
              </a:effectLst>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idx="4294967295"/>
          </p:nvPr>
        </p:nvSpPr>
        <p:spPr>
          <a:xfrm>
            <a:off x="481013" y="0"/>
            <a:ext cx="9258300" cy="1143000"/>
          </a:xfrm>
        </p:spPr>
        <p:txBody>
          <a:bodyPr/>
          <a:lstStyle/>
          <a:p>
            <a:pPr eaLnBrk="1" hangingPunct="1"/>
            <a:r>
              <a:rPr lang="en-US" altLang="ru-RU" sz="3200" b="1">
                <a:solidFill>
                  <a:srgbClr val="002060"/>
                </a:solidFill>
              </a:rPr>
              <a:t>Examples of diagnose formulation</a:t>
            </a:r>
            <a:endParaRPr lang="ru-RU" altLang="ru-RU" sz="3200" b="1">
              <a:solidFill>
                <a:srgbClr val="002060"/>
              </a:solidFill>
            </a:endParaRPr>
          </a:p>
        </p:txBody>
      </p:sp>
      <p:sp>
        <p:nvSpPr>
          <p:cNvPr id="1007619" name="Rectangle 3"/>
          <p:cNvSpPr>
            <a:spLocks noGrp="1" noChangeArrowheads="1"/>
          </p:cNvSpPr>
          <p:nvPr>
            <p:ph type="body" idx="4294967295"/>
          </p:nvPr>
        </p:nvSpPr>
        <p:spPr>
          <a:xfrm>
            <a:off x="712788" y="1323975"/>
            <a:ext cx="8794750" cy="4802188"/>
          </a:xfrm>
        </p:spPr>
        <p:txBody>
          <a:bodyPr/>
          <a:lstStyle/>
          <a:p>
            <a:pPr marL="0" indent="0">
              <a:buFontTx/>
              <a:buNone/>
              <a:defRPr/>
            </a:pPr>
            <a:r>
              <a:rPr lang="ru-RU" sz="2000" dirty="0">
                <a:effectLst>
                  <a:outerShdw blurRad="38100" dist="38100" dir="2700000" algn="tl">
                    <a:srgbClr val="C0C0C0"/>
                  </a:outerShdw>
                </a:effectLst>
              </a:rPr>
              <a:t> </a:t>
            </a:r>
            <a:r>
              <a:rPr lang="ru-RU" sz="1800" b="1" dirty="0"/>
              <a:t> 1</a:t>
            </a:r>
            <a:r>
              <a:rPr lang="ru-RU" sz="2000" b="1" dirty="0"/>
              <a:t>. </a:t>
            </a:r>
            <a:r>
              <a:rPr lang="en-US" sz="2000" b="1" dirty="0"/>
              <a:t>Bronchial asthma</a:t>
            </a:r>
            <a:r>
              <a:rPr lang="ru-RU" sz="2000" dirty="0"/>
              <a:t>:</a:t>
            </a:r>
            <a:r>
              <a:rPr lang="en" sz="2000" dirty="0">
                <a:solidFill>
                  <a:srgbClr val="000000"/>
                </a:solidFill>
                <a:latin typeface="+mj-lt"/>
              </a:rPr>
              <a:t> allergic, severe but controlled running. Allergic rhinitis: persistent, moderately severe. Allergy to house dust claw allergens</a:t>
            </a:r>
            <a:r>
              <a:rPr lang="en" sz="1200" dirty="0">
                <a:solidFill>
                  <a:srgbClr val="000000"/>
                </a:solidFill>
                <a:latin typeface="Segoe UI Web (West European)"/>
              </a:rPr>
              <a:t>.</a:t>
            </a:r>
          </a:p>
          <a:p>
            <a:pPr marL="0" indent="0">
              <a:buFontTx/>
              <a:buNone/>
              <a:defRPr/>
            </a:pPr>
            <a:endParaRPr lang="en" sz="1200" dirty="0">
              <a:solidFill>
                <a:srgbClr val="000000"/>
              </a:solidFill>
              <a:latin typeface="Segoe UI Web (West European)"/>
            </a:endParaRPr>
          </a:p>
          <a:p>
            <a:pPr marL="0" indent="0">
              <a:buFontTx/>
              <a:buNone/>
              <a:defRPr/>
            </a:pPr>
            <a:r>
              <a:rPr lang="ru-RU" sz="2000" dirty="0"/>
              <a:t>2. </a:t>
            </a:r>
            <a:r>
              <a:rPr lang="en" sz="2000" dirty="0">
                <a:solidFill>
                  <a:srgbClr val="000000"/>
                </a:solidFill>
              </a:rPr>
              <a:t>Bronchial asthma: non-allergic, severe, partially controlled. Recurrent </a:t>
            </a:r>
            <a:r>
              <a:rPr lang="en" sz="2000" dirty="0" err="1">
                <a:solidFill>
                  <a:srgbClr val="000000"/>
                </a:solidFill>
              </a:rPr>
              <a:t>polypous</a:t>
            </a:r>
            <a:r>
              <a:rPr lang="en" sz="2000" dirty="0">
                <a:solidFill>
                  <a:srgbClr val="000000"/>
                </a:solidFill>
              </a:rPr>
              <a:t> rhinosinusitis. Intolerance to non-steroidal anti-inflammatory drugs /NAID/ ("aspirin triad").</a:t>
            </a:r>
            <a:endParaRPr lang="ru-RU" sz="2000" dirty="0"/>
          </a:p>
          <a:p>
            <a:pPr marL="0" indent="0">
              <a:buFontTx/>
              <a:buNone/>
              <a:defRPr/>
            </a:pPr>
            <a:endParaRPr lang="ru-RU" sz="2000" dirty="0"/>
          </a:p>
          <a:p>
            <a:pPr marL="0" indent="0">
              <a:buFontTx/>
              <a:buNone/>
              <a:defRPr/>
            </a:pPr>
            <a:r>
              <a:rPr lang="ru-RU" sz="2000" dirty="0"/>
              <a:t>3. </a:t>
            </a:r>
            <a:r>
              <a:rPr lang="en" sz="2000" dirty="0">
                <a:solidFill>
                  <a:srgbClr val="000000"/>
                </a:solidFill>
              </a:rPr>
              <a:t>Bronchial asthma: allergic, moderate severity, exacerbation of moderate severity. Allergic rhinitis: seasonal, severe. Allergy to pollen allergens (tree pollen).</a:t>
            </a:r>
            <a:endParaRPr lang="ru-RU" sz="2000" dirty="0"/>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66688" y="822325"/>
            <a:ext cx="8416925" cy="914400"/>
          </a:xfrm>
        </p:spPr>
        <p:txBody>
          <a:bodyPr/>
          <a:lstStyle/>
          <a:p>
            <a:pPr>
              <a:defRPr/>
            </a:pPr>
            <a:r>
              <a:rPr lang="en-US" sz="3600" b="1" dirty="0">
                <a:solidFill>
                  <a:srgbClr val="002060"/>
                </a:solidFill>
              </a:rPr>
              <a:t>The aim of BA treatment</a:t>
            </a:r>
            <a:r>
              <a:rPr lang="ru-RU" sz="3600" b="1" dirty="0">
                <a:solidFill>
                  <a:srgbClr val="002060"/>
                </a:solidFill>
              </a:rPr>
              <a:t>. </a:t>
            </a:r>
            <a:r>
              <a:rPr lang="en-US" sz="3600" b="1" dirty="0">
                <a:solidFill>
                  <a:srgbClr val="002060"/>
                </a:solidFill>
                <a:latin typeface="+mn-lt"/>
              </a:rPr>
              <a:t>GINA </a:t>
            </a:r>
            <a:r>
              <a:rPr lang="ru-RU" sz="3600" b="1" dirty="0">
                <a:solidFill>
                  <a:srgbClr val="002060"/>
                </a:solidFill>
                <a:latin typeface="+mn-lt"/>
              </a:rPr>
              <a:t>2022</a:t>
            </a:r>
            <a:r>
              <a:rPr lang="ru-RU" sz="3600" dirty="0">
                <a:solidFill>
                  <a:srgbClr val="002060"/>
                </a:solidFill>
                <a:latin typeface="+mn-lt"/>
              </a:rPr>
              <a:t> </a:t>
            </a:r>
          </a:p>
        </p:txBody>
      </p:sp>
      <p:sp>
        <p:nvSpPr>
          <p:cNvPr id="81922" name="Rectangle 3"/>
          <p:cNvSpPr>
            <a:spLocks noGrp="1" noChangeArrowheads="1"/>
          </p:cNvSpPr>
          <p:nvPr>
            <p:ph type="body" idx="1"/>
          </p:nvPr>
        </p:nvSpPr>
        <p:spPr>
          <a:xfrm>
            <a:off x="814388" y="1935163"/>
            <a:ext cx="7847012" cy="4394200"/>
          </a:xfrm>
        </p:spPr>
        <p:txBody>
          <a:bodyPr/>
          <a:lstStyle/>
          <a:p>
            <a:pPr>
              <a:buFontTx/>
              <a:buNone/>
            </a:pPr>
            <a:r>
              <a:rPr lang="ru-RU" altLang="ru-RU" sz="2400"/>
              <a:t>1. </a:t>
            </a:r>
            <a:r>
              <a:rPr lang="ru-RU" altLang="ru-RU" sz="2400">
                <a:solidFill>
                  <a:srgbClr val="000000"/>
                </a:solidFill>
              </a:rPr>
              <a:t>Achievement and maintaining control of asthma symptoms over the long term.</a:t>
            </a:r>
            <a:endParaRPr lang="ru-RU" altLang="ru-RU" sz="2400"/>
          </a:p>
          <a:p>
            <a:pPr>
              <a:buFontTx/>
              <a:buNone/>
            </a:pPr>
            <a:r>
              <a:rPr lang="ru-RU" altLang="ru-RU" sz="2400"/>
              <a:t>2.</a:t>
            </a:r>
            <a:r>
              <a:rPr lang="en-US" altLang="ru-RU" sz="2400"/>
              <a:t> </a:t>
            </a:r>
            <a:r>
              <a:rPr lang="ru-RU" altLang="ru-RU" sz="2400">
                <a:solidFill>
                  <a:srgbClr val="000000"/>
                </a:solidFill>
              </a:rPr>
              <a:t>Minimizing </a:t>
            </a:r>
            <a:r>
              <a:rPr lang="en-US" altLang="ru-RU" sz="2400">
                <a:solidFill>
                  <a:srgbClr val="000000"/>
                </a:solidFill>
              </a:rPr>
              <a:t>the </a:t>
            </a:r>
            <a:r>
              <a:rPr lang="ru-RU" altLang="ru-RU" sz="2400">
                <a:solidFill>
                  <a:srgbClr val="000000"/>
                </a:solidFill>
              </a:rPr>
              <a:t>risk of exacerbations,  risk of fixed airway obstruction, and risk of undesirable side effects of the therapy.</a:t>
            </a:r>
            <a:endParaRPr lang="ru-RU" altLang="ru-RU" sz="2400"/>
          </a:p>
        </p:txBody>
      </p:sp>
      <p:pic>
        <p:nvPicPr>
          <p:cNvPr id="81923" name="Picture 4" descr="global"/>
          <p:cNvPicPr>
            <a:picLocks noChangeAspect="1" noChangeArrowheads="1"/>
          </p:cNvPicPr>
          <p:nvPr/>
        </p:nvPicPr>
        <p:blipFill>
          <a:blip r:embed="rId2" cstate="print"/>
          <a:srcRect/>
          <a:stretch>
            <a:fillRect/>
          </a:stretch>
        </p:blipFill>
        <p:spPr bwMode="auto">
          <a:xfrm>
            <a:off x="8350250" y="169863"/>
            <a:ext cx="1527175" cy="1366837"/>
          </a:xfrm>
          <a:prstGeom prst="rect">
            <a:avLst/>
          </a:prstGeom>
          <a:noFill/>
          <a:ln w="9525">
            <a:noFill/>
            <a:miter lim="800000"/>
            <a:headEnd/>
            <a:tailEnd/>
          </a:ln>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877888" y="808038"/>
            <a:ext cx="7721600" cy="620712"/>
          </a:xfrm>
        </p:spPr>
        <p:txBody>
          <a:bodyPr/>
          <a:lstStyle/>
          <a:p>
            <a:r>
              <a:rPr lang="ru-RU" altLang="ru-RU" sz="3000" b="1">
                <a:solidFill>
                  <a:srgbClr val="7030A0"/>
                </a:solidFill>
              </a:rPr>
              <a:t> </a:t>
            </a:r>
            <a:r>
              <a:rPr lang="en-US" altLang="ru-RU" sz="3200" b="1">
                <a:solidFill>
                  <a:srgbClr val="002060"/>
                </a:solidFill>
              </a:rPr>
              <a:t>Inhalation</a:t>
            </a:r>
            <a:r>
              <a:rPr lang="ru-RU" altLang="ru-RU" sz="3200" b="1">
                <a:solidFill>
                  <a:srgbClr val="002060"/>
                </a:solidFill>
              </a:rPr>
              <a:t> </a:t>
            </a:r>
            <a:r>
              <a:rPr lang="en-US" altLang="ru-RU" sz="3200" b="1">
                <a:solidFill>
                  <a:srgbClr val="002060"/>
                </a:solidFill>
              </a:rPr>
              <a:t>Glucocorticosteroids</a:t>
            </a:r>
            <a:r>
              <a:rPr lang="ru-RU" altLang="ru-RU" sz="3200" b="1">
                <a:solidFill>
                  <a:srgbClr val="002060"/>
                </a:solidFill>
              </a:rPr>
              <a:t> (</a:t>
            </a:r>
            <a:r>
              <a:rPr lang="en-US" altLang="ru-RU" sz="3200" b="1">
                <a:solidFill>
                  <a:srgbClr val="002060"/>
                </a:solidFill>
              </a:rPr>
              <a:t>IG</a:t>
            </a:r>
            <a:r>
              <a:rPr lang="ru-RU" altLang="ru-RU" sz="3200" b="1">
                <a:solidFill>
                  <a:srgbClr val="002060"/>
                </a:solidFill>
              </a:rPr>
              <a:t>). </a:t>
            </a:r>
            <a:r>
              <a:rPr lang="en-US" altLang="ru-RU" sz="3200" b="1">
                <a:solidFill>
                  <a:srgbClr val="002060"/>
                </a:solidFill>
              </a:rPr>
              <a:t>Mechanism of action</a:t>
            </a:r>
            <a:br>
              <a:rPr lang="ru-RU" altLang="ru-RU" sz="3200">
                <a:solidFill>
                  <a:srgbClr val="002060"/>
                </a:solidFill>
              </a:rPr>
            </a:br>
            <a:endParaRPr lang="ru-RU" altLang="ru-RU" sz="3200" b="1">
              <a:solidFill>
                <a:srgbClr val="002060"/>
              </a:solidFill>
            </a:endParaRPr>
          </a:p>
        </p:txBody>
      </p:sp>
      <p:sp>
        <p:nvSpPr>
          <p:cNvPr id="82946" name="Rectangle 3"/>
          <p:cNvSpPr>
            <a:spLocks noGrp="1" noChangeArrowheads="1"/>
          </p:cNvSpPr>
          <p:nvPr>
            <p:ph type="body" idx="1"/>
          </p:nvPr>
        </p:nvSpPr>
        <p:spPr>
          <a:xfrm>
            <a:off x="185738" y="1428750"/>
            <a:ext cx="9831387" cy="5715000"/>
          </a:xfrm>
        </p:spPr>
        <p:txBody>
          <a:bodyPr/>
          <a:lstStyle/>
          <a:p>
            <a:pPr>
              <a:lnSpc>
                <a:spcPct val="80000"/>
              </a:lnSpc>
              <a:spcBef>
                <a:spcPct val="0"/>
              </a:spcBef>
              <a:buFontTx/>
              <a:buNone/>
            </a:pPr>
            <a:r>
              <a:rPr lang="ru-RU" altLang="ru-RU" sz="2000"/>
              <a:t>      </a:t>
            </a:r>
            <a:r>
              <a:rPr lang="ru-RU" altLang="ru-RU" sz="2400" b="1"/>
              <a:t> </a:t>
            </a:r>
          </a:p>
          <a:p>
            <a:pPr>
              <a:spcBef>
                <a:spcPct val="0"/>
              </a:spcBef>
            </a:pPr>
            <a:r>
              <a:rPr lang="ru-RU" altLang="ru-RU" sz="2400">
                <a:solidFill>
                  <a:srgbClr val="000000"/>
                </a:solidFill>
              </a:rPr>
              <a:t>Inhibition of inflammation in the  by reducing the number of T-cells</a:t>
            </a:r>
            <a:r>
              <a:rPr lang="ru-RU" altLang="ru-RU" sz="2400">
                <a:solidFill>
                  <a:srgbClr val="000000"/>
                </a:solidFill>
                <a:latin typeface="Segoe UI Web (West European)"/>
              </a:rPr>
              <a:t>;</a:t>
            </a:r>
          </a:p>
          <a:p>
            <a:pPr>
              <a:spcBef>
                <a:spcPct val="0"/>
              </a:spcBef>
            </a:pPr>
            <a:r>
              <a:rPr lang="ru-RU" altLang="ru-RU" sz="2400">
                <a:solidFill>
                  <a:srgbClr val="000000"/>
                </a:solidFill>
              </a:rPr>
              <a:t>Suppression of delayed-type hypersensitivity reactions; </a:t>
            </a:r>
            <a:endParaRPr lang="ru-RU" altLang="ru-RU" sz="2400">
              <a:solidFill>
                <a:srgbClr val="000000"/>
              </a:solidFill>
              <a:latin typeface="Segoe UI Web (West European)"/>
            </a:endParaRPr>
          </a:p>
          <a:p>
            <a:pPr>
              <a:spcBef>
                <a:spcPct val="0"/>
              </a:spcBef>
            </a:pPr>
            <a:r>
              <a:rPr lang="ru-RU" altLang="ru-RU" sz="2400">
                <a:solidFill>
                  <a:srgbClr val="000000"/>
                </a:solidFill>
              </a:rPr>
              <a:t>Increased eosinophil apoptosis due to IL-5 inhibition;</a:t>
            </a:r>
            <a:endParaRPr lang="ru-RU" altLang="ru-RU" sz="2400">
              <a:cs typeface="Arial" pitchFamily="34" charset="0"/>
            </a:endParaRPr>
          </a:p>
          <a:p>
            <a:pPr>
              <a:spcBef>
                <a:spcPct val="0"/>
              </a:spcBef>
            </a:pPr>
            <a:r>
              <a:rPr lang="ru-RU" altLang="ru-RU" sz="2400">
                <a:solidFill>
                  <a:srgbClr val="000000"/>
                </a:solidFill>
              </a:rPr>
              <a:t>Reducing the number of mast cells;</a:t>
            </a:r>
            <a:r>
              <a:rPr lang="ru-RU" altLang="ru-RU" sz="2400">
                <a:cs typeface="Arial" pitchFamily="34" charset="0"/>
              </a:rPr>
              <a:t>  </a:t>
            </a:r>
          </a:p>
          <a:p>
            <a:pPr>
              <a:spcBef>
                <a:spcPct val="0"/>
              </a:spcBef>
            </a:pPr>
            <a:r>
              <a:rPr lang="ru-RU" altLang="ru-RU" sz="2400">
                <a:solidFill>
                  <a:srgbClr val="000000"/>
                </a:solidFill>
              </a:rPr>
              <a:t>Suppression of iNO synthetase expression;</a:t>
            </a:r>
            <a:endParaRPr lang="ru-RU" altLang="ru-RU" sz="2400">
              <a:cs typeface="Arial" pitchFamily="34" charset="0"/>
            </a:endParaRPr>
          </a:p>
          <a:p>
            <a:pPr>
              <a:spcBef>
                <a:spcPct val="0"/>
              </a:spcBef>
            </a:pPr>
            <a:r>
              <a:rPr lang="ru-RU" altLang="ru-RU" sz="2400">
                <a:solidFill>
                  <a:srgbClr val="000000"/>
                </a:solidFill>
              </a:rPr>
              <a:t>Decreasion of synthesis of pro-inflammatory cytokines;</a:t>
            </a:r>
            <a:endParaRPr lang="ru-RU" altLang="ru-RU" sz="2400">
              <a:cs typeface="Arial" pitchFamily="34" charset="0"/>
            </a:endParaRPr>
          </a:p>
          <a:p>
            <a:pPr>
              <a:spcBef>
                <a:spcPct val="0"/>
              </a:spcBef>
            </a:pPr>
            <a:r>
              <a:rPr lang="ru-RU" altLang="ru-RU" sz="2400">
                <a:cs typeface="Arial" pitchFamily="34" charset="0"/>
              </a:rPr>
              <a:t>(</a:t>
            </a:r>
            <a:r>
              <a:rPr lang="en-US" altLang="ru-RU" sz="2400">
                <a:cs typeface="Arial" pitchFamily="34" charset="0"/>
              </a:rPr>
              <a:t>IL</a:t>
            </a:r>
            <a:r>
              <a:rPr lang="ru-RU" altLang="ru-RU" sz="2400">
                <a:cs typeface="Arial" pitchFamily="34" charset="0"/>
              </a:rPr>
              <a:t>-1, </a:t>
            </a:r>
            <a:r>
              <a:rPr lang="en-US" altLang="ru-RU" sz="2400">
                <a:cs typeface="Arial" pitchFamily="34" charset="0"/>
              </a:rPr>
              <a:t>IL</a:t>
            </a:r>
            <a:r>
              <a:rPr lang="ru-RU" altLang="ru-RU" sz="2400">
                <a:cs typeface="Arial" pitchFamily="34" charset="0"/>
              </a:rPr>
              <a:t>-6, </a:t>
            </a:r>
            <a:r>
              <a:rPr lang="en-US" altLang="ru-RU" sz="2400">
                <a:cs typeface="Arial" pitchFamily="34" charset="0"/>
              </a:rPr>
              <a:t>IL</a:t>
            </a:r>
            <a:r>
              <a:rPr lang="ru-RU" altLang="ru-RU" sz="2400">
                <a:cs typeface="Arial" pitchFamily="34" charset="0"/>
              </a:rPr>
              <a:t>-8, </a:t>
            </a:r>
            <a:r>
              <a:rPr lang="en-US" altLang="ru-RU" sz="2400">
                <a:cs typeface="Arial" pitchFamily="34" charset="0"/>
              </a:rPr>
              <a:t>TNF</a:t>
            </a:r>
            <a:r>
              <a:rPr lang="ru-RU" altLang="ru-RU" sz="2400">
                <a:cs typeface="Arial" pitchFamily="34" charset="0"/>
              </a:rPr>
              <a:t>-</a:t>
            </a:r>
            <a:r>
              <a:rPr lang="el-GR" altLang="ru-RU" sz="2400">
                <a:cs typeface="Arial" pitchFamily="34" charset="0"/>
              </a:rPr>
              <a:t>α</a:t>
            </a:r>
            <a:r>
              <a:rPr lang="ru-RU" altLang="ru-RU" sz="2400">
                <a:cs typeface="Arial" pitchFamily="34" charset="0"/>
              </a:rPr>
              <a:t>, </a:t>
            </a:r>
            <a:r>
              <a:rPr lang="en-US" altLang="ru-RU" sz="2400">
                <a:cs typeface="Arial" pitchFamily="34" charset="0"/>
              </a:rPr>
              <a:t>GM-CSF</a:t>
            </a:r>
            <a:r>
              <a:rPr lang="ru-RU" altLang="ru-RU" sz="2400">
                <a:cs typeface="Arial" pitchFamily="34" charset="0"/>
              </a:rPr>
              <a:t>);</a:t>
            </a:r>
            <a:endParaRPr lang="en-US" altLang="ru-RU" sz="2400">
              <a:cs typeface="Arial" pitchFamily="34" charset="0"/>
            </a:endParaRPr>
          </a:p>
          <a:p>
            <a:pPr>
              <a:spcBef>
                <a:spcPct val="0"/>
              </a:spcBef>
            </a:pPr>
            <a:r>
              <a:rPr lang="ru-RU" altLang="ru-RU" sz="2400">
                <a:solidFill>
                  <a:srgbClr val="000000"/>
                </a:solidFill>
              </a:rPr>
              <a:t>Stabilization of mast cell membranes and lysosomes</a:t>
            </a:r>
            <a:r>
              <a:rPr lang="ru-RU" altLang="ru-RU" sz="2400">
                <a:cs typeface="Arial" pitchFamily="34" charset="0"/>
              </a:rPr>
              <a:t>;</a:t>
            </a:r>
          </a:p>
          <a:p>
            <a:pPr>
              <a:spcBef>
                <a:spcPct val="0"/>
              </a:spcBef>
            </a:pPr>
            <a:r>
              <a:rPr lang="ru-RU" altLang="ru-RU" sz="2400">
                <a:solidFill>
                  <a:srgbClr val="000000"/>
                </a:solidFill>
              </a:rPr>
              <a:t>Reduction of vascular permeability;</a:t>
            </a:r>
            <a:endParaRPr lang="ru-RU" altLang="ru-RU" sz="2400">
              <a:cs typeface="Arial" pitchFamily="34" charset="0"/>
            </a:endParaRPr>
          </a:p>
          <a:p>
            <a:pPr>
              <a:spcBef>
                <a:spcPct val="0"/>
              </a:spcBef>
            </a:pPr>
            <a:r>
              <a:rPr lang="ru-RU" altLang="ru-RU" sz="2400">
                <a:cs typeface="Arial" pitchFamily="34" charset="0"/>
              </a:rPr>
              <a:t>.</a:t>
            </a:r>
          </a:p>
          <a:p>
            <a:pPr>
              <a:lnSpc>
                <a:spcPct val="80000"/>
              </a:lnSpc>
              <a:buFontTx/>
              <a:buNone/>
            </a:pPr>
            <a:endParaRPr lang="ru-RU" altLang="ru-RU" sz="2000"/>
          </a:p>
          <a:p>
            <a:pPr>
              <a:lnSpc>
                <a:spcPct val="80000"/>
              </a:lnSpc>
              <a:buFontTx/>
              <a:buNone/>
            </a:pPr>
            <a:r>
              <a:rPr lang="ru-RU" altLang="ru-RU" sz="2000"/>
              <a:t> </a:t>
            </a:r>
          </a:p>
          <a:p>
            <a:pPr>
              <a:lnSpc>
                <a:spcPct val="80000"/>
              </a:lnSpc>
              <a:buFontTx/>
              <a:buNone/>
            </a:pPr>
            <a:r>
              <a:rPr lang="ru-RU" altLang="ru-RU" sz="2000" b="1"/>
              <a:t> </a:t>
            </a:r>
            <a:endParaRPr lang="ru-RU" altLang="ru-RU" sz="2000"/>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Заголовок 1"/>
          <p:cNvSpPr>
            <a:spLocks noGrp="1" noChangeArrowheads="1"/>
          </p:cNvSpPr>
          <p:nvPr>
            <p:ph type="title"/>
          </p:nvPr>
        </p:nvSpPr>
        <p:spPr>
          <a:xfrm>
            <a:off x="609600" y="274638"/>
            <a:ext cx="9163050" cy="735012"/>
          </a:xfrm>
        </p:spPr>
        <p:txBody>
          <a:bodyPr/>
          <a:lstStyle/>
          <a:p>
            <a:r>
              <a:rPr lang="en-US" altLang="ru-RU" sz="3200" b="1">
                <a:solidFill>
                  <a:srgbClr val="002060"/>
                </a:solidFill>
              </a:rPr>
              <a:t>Inhalation </a:t>
            </a:r>
            <a:r>
              <a:rPr lang="ru-RU" altLang="ru-RU" sz="3200" b="1">
                <a:solidFill>
                  <a:srgbClr val="002060"/>
                </a:solidFill>
              </a:rPr>
              <a:t> </a:t>
            </a:r>
            <a:r>
              <a:rPr lang="en-US" altLang="ru-RU" sz="3200" b="1">
                <a:solidFill>
                  <a:srgbClr val="002060"/>
                </a:solidFill>
              </a:rPr>
              <a:t>Glucocorticosteroids</a:t>
            </a:r>
            <a:br>
              <a:rPr lang="ru-RU" altLang="ru-RU" sz="3200">
                <a:solidFill>
                  <a:srgbClr val="002060"/>
                </a:solidFill>
              </a:rPr>
            </a:br>
            <a:endParaRPr lang="ru-RU" altLang="ru-RU" sz="3200">
              <a:solidFill>
                <a:srgbClr val="002060"/>
              </a:solidFill>
            </a:endParaRPr>
          </a:p>
        </p:txBody>
      </p:sp>
      <p:graphicFrame>
        <p:nvGraphicFramePr>
          <p:cNvPr id="5" name="Таблица 4"/>
          <p:cNvGraphicFramePr>
            <a:graphicFrameLocks noGrp="1"/>
          </p:cNvGraphicFramePr>
          <p:nvPr/>
        </p:nvGraphicFramePr>
        <p:xfrm>
          <a:off x="330200" y="3381375"/>
          <a:ext cx="9380538" cy="3257551"/>
        </p:xfrm>
        <a:graphic>
          <a:graphicData uri="http://schemas.openxmlformats.org/drawingml/2006/table">
            <a:tbl>
              <a:tblPr/>
              <a:tblGrid>
                <a:gridCol w="1913267">
                  <a:extLst>
                    <a:ext uri="{9D8B030D-6E8A-4147-A177-3AD203B41FA5}">
                      <a16:colId xmlns:a16="http://schemas.microsoft.com/office/drawing/2014/main" val="20000"/>
                    </a:ext>
                  </a:extLst>
                </a:gridCol>
                <a:gridCol w="2737551">
                  <a:extLst>
                    <a:ext uri="{9D8B030D-6E8A-4147-A177-3AD203B41FA5}">
                      <a16:colId xmlns:a16="http://schemas.microsoft.com/office/drawing/2014/main" val="20001"/>
                    </a:ext>
                  </a:extLst>
                </a:gridCol>
                <a:gridCol w="2453113">
                  <a:extLst>
                    <a:ext uri="{9D8B030D-6E8A-4147-A177-3AD203B41FA5}">
                      <a16:colId xmlns:a16="http://schemas.microsoft.com/office/drawing/2014/main" val="20002"/>
                    </a:ext>
                  </a:extLst>
                </a:gridCol>
                <a:gridCol w="2276607">
                  <a:extLst>
                    <a:ext uri="{9D8B030D-6E8A-4147-A177-3AD203B41FA5}">
                      <a16:colId xmlns:a16="http://schemas.microsoft.com/office/drawing/2014/main" val="20003"/>
                    </a:ext>
                  </a:extLst>
                </a:gridCol>
              </a:tblGrid>
              <a:tr h="971551">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539750" algn="l"/>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Medicine</a:t>
                      </a:r>
                      <a:endParaRPr kumimoji="0" lang="ru-RU" sz="2000" b="0" i="0" u="none" strike="noStrike" cap="none" normalizeH="0" baseline="0" dirty="0">
                        <a:ln>
                          <a:noFill/>
                        </a:ln>
                        <a:solidFill>
                          <a:schemeClr val="tx1"/>
                        </a:solidFill>
                        <a:effectLst/>
                        <a:latin typeface="Times New Roman" pitchFamily="18" charset="0"/>
                        <a:cs typeface="Times New Roman" pitchFamily="18" charset="0"/>
                      </a:endParaRPr>
                    </a:p>
                  </a:txBody>
                  <a:tcPr marL="77153" marR="7715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539750" algn="l"/>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Small dose</a:t>
                      </a:r>
                      <a:r>
                        <a:rPr kumimoji="0" lang="ru-RU" sz="2000" b="1" i="0" u="none" strike="noStrike" cap="none" normalizeH="0" baseline="0" dirty="0">
                          <a:ln>
                            <a:noFill/>
                          </a:ln>
                          <a:solidFill>
                            <a:schemeClr val="tx1"/>
                          </a:solidFill>
                          <a:effectLst/>
                          <a:latin typeface="Times New Roman" pitchFamily="18" charset="0"/>
                          <a:cs typeface="Times New Roman" pitchFamily="18" charset="0"/>
                        </a:rPr>
                        <a:t>(</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Mkg</a:t>
                      </a:r>
                      <a:r>
                        <a:rPr kumimoji="0" lang="ru-RU" sz="2000" b="1" i="0" u="none" strike="noStrike" cap="none" normalizeH="0" baseline="0" dirty="0">
                          <a:ln>
                            <a:noFill/>
                          </a:ln>
                          <a:solidFill>
                            <a:schemeClr val="tx1"/>
                          </a:solidFill>
                          <a:effectLst/>
                          <a:latin typeface="Times New Roman" pitchFamily="18" charset="0"/>
                          <a:cs typeface="Times New Roman" pitchFamily="18" charset="0"/>
                        </a:rPr>
                        <a:t>)</a:t>
                      </a:r>
                      <a:endParaRPr kumimoji="0" lang="ru-RU" sz="2000" b="0" i="0" u="none" strike="noStrike" cap="none" normalizeH="0" baseline="0" dirty="0">
                        <a:ln>
                          <a:noFill/>
                        </a:ln>
                        <a:solidFill>
                          <a:schemeClr val="tx1"/>
                        </a:solidFill>
                        <a:effectLst/>
                        <a:latin typeface="Times New Roman" pitchFamily="18" charset="0"/>
                        <a:cs typeface="Times New Roman" pitchFamily="18" charset="0"/>
                      </a:endParaRPr>
                    </a:p>
                  </a:txBody>
                  <a:tcPr marL="77153" marR="7715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539750" algn="l"/>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Average dose</a:t>
                      </a:r>
                      <a:r>
                        <a:rPr kumimoji="0" lang="ru-RU"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Mkg</a:t>
                      </a:r>
                      <a:r>
                        <a:rPr kumimoji="0" lang="ru-RU" sz="2000" b="1" i="0" u="none" strike="noStrike" cap="none" normalizeH="0" baseline="0" dirty="0">
                          <a:ln>
                            <a:noFill/>
                          </a:ln>
                          <a:solidFill>
                            <a:schemeClr val="tx1"/>
                          </a:solidFill>
                          <a:effectLst/>
                          <a:latin typeface="Times New Roman" pitchFamily="18" charset="0"/>
                          <a:cs typeface="Times New Roman" pitchFamily="18" charset="0"/>
                        </a:rPr>
                        <a:t>)</a:t>
                      </a:r>
                      <a:endParaRPr kumimoji="0" lang="ru-RU" sz="2000" b="0" i="0" u="none" strike="noStrike" cap="none" normalizeH="0" baseline="0" dirty="0">
                        <a:ln>
                          <a:noFill/>
                        </a:ln>
                        <a:solidFill>
                          <a:schemeClr val="tx1"/>
                        </a:solidFill>
                        <a:effectLst/>
                        <a:latin typeface="Times New Roman" pitchFamily="18" charset="0"/>
                        <a:cs typeface="Times New Roman" pitchFamily="18" charset="0"/>
                      </a:endParaRPr>
                    </a:p>
                  </a:txBody>
                  <a:tcPr marL="77153" marR="7715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539750" algn="l"/>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High dose</a:t>
                      </a:r>
                      <a:r>
                        <a:rPr kumimoji="0" lang="ru-RU"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Mkg</a:t>
                      </a:r>
                      <a:r>
                        <a:rPr kumimoji="0" lang="ru-RU" sz="2000" b="1" i="0" u="none" strike="noStrike" cap="none" normalizeH="0" baseline="0" dirty="0">
                          <a:ln>
                            <a:noFill/>
                          </a:ln>
                          <a:solidFill>
                            <a:schemeClr val="tx1"/>
                          </a:solidFill>
                          <a:effectLst/>
                          <a:latin typeface="Times New Roman" pitchFamily="18" charset="0"/>
                          <a:cs typeface="Times New Roman" pitchFamily="18" charset="0"/>
                        </a:rPr>
                        <a:t>)</a:t>
                      </a:r>
                      <a:endParaRPr kumimoji="0" lang="ru-RU" sz="2000" b="0" i="0" u="none" strike="noStrike" cap="none" normalizeH="0" baseline="0" dirty="0">
                        <a:ln>
                          <a:noFill/>
                        </a:ln>
                        <a:solidFill>
                          <a:schemeClr val="tx1"/>
                        </a:solidFill>
                        <a:effectLst/>
                        <a:latin typeface="Times New Roman" pitchFamily="18" charset="0"/>
                        <a:cs typeface="Times New Roman" pitchFamily="18" charset="0"/>
                      </a:endParaRPr>
                    </a:p>
                  </a:txBody>
                  <a:tcPr marL="77153" marR="7715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just" defTabSz="914400" rtl="0" eaLnBrk="1" fontAlgn="base" latinLnBrk="0" hangingPunct="1">
                        <a:lnSpc>
                          <a:spcPct val="150000"/>
                        </a:lnSpc>
                        <a:spcBef>
                          <a:spcPct val="0"/>
                        </a:spcBef>
                        <a:spcAft>
                          <a:spcPct val="0"/>
                        </a:spcAft>
                        <a:buClrTx/>
                        <a:buSzTx/>
                        <a:buFontTx/>
                        <a:buNone/>
                        <a:tabLst>
                          <a:tab pos="539750" algn="l"/>
                        </a:tabLst>
                      </a:pPr>
                      <a:r>
                        <a:rPr lang="en" sz="1800" b="0" i="0" u="none" strike="noStrike" dirty="0">
                          <a:solidFill>
                            <a:srgbClr val="000000"/>
                          </a:solidFill>
                          <a:effectLst/>
                          <a:latin typeface="+mn-lt"/>
                        </a:rPr>
                        <a:t>Beclomethasone</a:t>
                      </a:r>
                      <a:endParaRPr kumimoji="0" lang="ru-RU" sz="1800" b="0" i="0" u="none" strike="noStrike" cap="none" normalizeH="0" baseline="0" dirty="0">
                        <a:ln>
                          <a:noFill/>
                        </a:ln>
                        <a:solidFill>
                          <a:schemeClr val="tx1"/>
                        </a:solidFill>
                        <a:effectLst/>
                        <a:latin typeface="Times New Roman" pitchFamily="18" charset="0"/>
                        <a:cs typeface="Times New Roman" pitchFamily="18" charset="0"/>
                      </a:endParaRPr>
                    </a:p>
                  </a:txBody>
                  <a:tcPr marL="77153" marR="7715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539750" algn="l"/>
                        </a:tabLst>
                      </a:pPr>
                      <a:r>
                        <a:rPr kumimoji="0" lang="ru-RU" sz="2000" b="0" i="0" u="none" strike="noStrike" cap="none" normalizeH="0" baseline="0" dirty="0">
                          <a:ln>
                            <a:noFill/>
                          </a:ln>
                          <a:solidFill>
                            <a:schemeClr val="tx1"/>
                          </a:solidFill>
                          <a:effectLst/>
                          <a:latin typeface="Times New Roman" pitchFamily="18" charset="0"/>
                          <a:cs typeface="Times New Roman" pitchFamily="18" charset="0"/>
                        </a:rPr>
                        <a:t>200-500</a:t>
                      </a:r>
                    </a:p>
                  </a:txBody>
                  <a:tcPr marL="77153" marR="7715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539750" algn="l"/>
                        </a:tabLst>
                      </a:pPr>
                      <a:r>
                        <a:rPr kumimoji="0" lang="ru-RU" sz="2000" b="0" i="0" u="none" strike="noStrike" cap="none" normalizeH="0" baseline="0" dirty="0">
                          <a:ln>
                            <a:noFill/>
                          </a:ln>
                          <a:solidFill>
                            <a:schemeClr val="tx1"/>
                          </a:solidFill>
                          <a:effectLst/>
                          <a:latin typeface="Times New Roman" pitchFamily="18" charset="0"/>
                          <a:cs typeface="Times New Roman" pitchFamily="18" charset="0"/>
                        </a:rPr>
                        <a:t>&gt;500-1000</a:t>
                      </a:r>
                    </a:p>
                  </a:txBody>
                  <a:tcPr marL="77153" marR="7715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539750" algn="l"/>
                        </a:tabLst>
                      </a:pPr>
                      <a:r>
                        <a:rPr kumimoji="0" lang="ru-RU" sz="2000" b="0" i="0" u="none" strike="noStrike" cap="none" normalizeH="0" baseline="0" dirty="0">
                          <a:ln>
                            <a:noFill/>
                          </a:ln>
                          <a:solidFill>
                            <a:schemeClr val="tx1"/>
                          </a:solidFill>
                          <a:effectLst/>
                          <a:latin typeface="Times New Roman" pitchFamily="18" charset="0"/>
                          <a:cs typeface="Times New Roman" pitchFamily="18" charset="0"/>
                        </a:rPr>
                        <a:t>&gt;1000-2000</a:t>
                      </a:r>
                    </a:p>
                  </a:txBody>
                  <a:tcPr marL="77153" marR="7715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00">
                <a:tc>
                  <a:txBody>
                    <a:bodyPr/>
                    <a:lstStyle/>
                    <a:p>
                      <a:pPr marL="0" marR="0" lvl="0" indent="0" algn="just" defTabSz="914400" rtl="0" eaLnBrk="1" fontAlgn="base" latinLnBrk="0" hangingPunct="1">
                        <a:lnSpc>
                          <a:spcPct val="150000"/>
                        </a:lnSpc>
                        <a:spcBef>
                          <a:spcPct val="0"/>
                        </a:spcBef>
                        <a:spcAft>
                          <a:spcPct val="0"/>
                        </a:spcAft>
                        <a:buClrTx/>
                        <a:buSzTx/>
                        <a:buFontTx/>
                        <a:buNone/>
                        <a:tabLst>
                          <a:tab pos="539750" algn="l"/>
                        </a:tabLst>
                      </a:pPr>
                      <a:r>
                        <a:rPr lang="en" sz="1800" b="0" i="0" u="none" strike="noStrike" dirty="0">
                          <a:solidFill>
                            <a:srgbClr val="000000"/>
                          </a:solidFill>
                          <a:effectLst/>
                          <a:latin typeface="+mn-lt"/>
                        </a:rPr>
                        <a:t>Budesonide</a:t>
                      </a:r>
                      <a:endParaRPr kumimoji="0" lang="ru-RU" sz="1800" b="0" i="0" u="none" strike="noStrike" cap="none" normalizeH="0" baseline="0" dirty="0">
                        <a:ln>
                          <a:noFill/>
                        </a:ln>
                        <a:solidFill>
                          <a:schemeClr val="tx1"/>
                        </a:solidFill>
                        <a:effectLst/>
                        <a:latin typeface="Times New Roman" pitchFamily="18" charset="0"/>
                        <a:cs typeface="Times New Roman" pitchFamily="18" charset="0"/>
                      </a:endParaRPr>
                    </a:p>
                  </a:txBody>
                  <a:tcPr marL="77153" marR="7715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539750" algn="l"/>
                        </a:tabLst>
                      </a:pPr>
                      <a:r>
                        <a:rPr kumimoji="0" lang="ru-RU" sz="2000" b="0" i="0" u="none" strike="noStrike" cap="none" normalizeH="0" baseline="0" dirty="0">
                          <a:ln>
                            <a:noFill/>
                          </a:ln>
                          <a:solidFill>
                            <a:schemeClr val="tx1"/>
                          </a:solidFill>
                          <a:effectLst/>
                          <a:latin typeface="Times New Roman" pitchFamily="18" charset="0"/>
                          <a:cs typeface="Times New Roman" pitchFamily="18" charset="0"/>
                        </a:rPr>
                        <a:t>200-400</a:t>
                      </a:r>
                    </a:p>
                  </a:txBody>
                  <a:tcPr marL="77153" marR="7715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539750" algn="l"/>
                        </a:tabLst>
                      </a:pPr>
                      <a:r>
                        <a:rPr kumimoji="0" lang="ru-RU" sz="2000" b="0" i="0" u="none" strike="noStrike" cap="none" normalizeH="0" baseline="0" dirty="0">
                          <a:ln>
                            <a:noFill/>
                          </a:ln>
                          <a:solidFill>
                            <a:schemeClr val="tx1"/>
                          </a:solidFill>
                          <a:effectLst/>
                          <a:latin typeface="Times New Roman" pitchFamily="18" charset="0"/>
                          <a:cs typeface="Times New Roman" pitchFamily="18" charset="0"/>
                        </a:rPr>
                        <a:t>&gt;400-800</a:t>
                      </a:r>
                    </a:p>
                  </a:txBody>
                  <a:tcPr marL="77153" marR="7715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539750" algn="l"/>
                        </a:tabLst>
                      </a:pPr>
                      <a:r>
                        <a:rPr kumimoji="0" lang="ru-RU" sz="2000" b="0" i="0" u="none" strike="noStrike" cap="none" normalizeH="0" baseline="0" dirty="0">
                          <a:ln>
                            <a:noFill/>
                          </a:ln>
                          <a:solidFill>
                            <a:schemeClr val="tx1"/>
                          </a:solidFill>
                          <a:effectLst/>
                          <a:latin typeface="Times New Roman" pitchFamily="18" charset="0"/>
                          <a:cs typeface="Times New Roman" pitchFamily="18" charset="0"/>
                        </a:rPr>
                        <a:t>&gt;800-1600</a:t>
                      </a:r>
                    </a:p>
                  </a:txBody>
                  <a:tcPr marL="77153" marR="7715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00">
                <a:tc>
                  <a:txBody>
                    <a:bodyPr/>
                    <a:lstStyle/>
                    <a:p>
                      <a:pPr marL="0" marR="0" lvl="0" indent="0" algn="just" defTabSz="914400" rtl="0" eaLnBrk="1" fontAlgn="base" latinLnBrk="0" hangingPunct="1">
                        <a:lnSpc>
                          <a:spcPct val="150000"/>
                        </a:lnSpc>
                        <a:spcBef>
                          <a:spcPct val="0"/>
                        </a:spcBef>
                        <a:spcAft>
                          <a:spcPct val="0"/>
                        </a:spcAft>
                        <a:buClrTx/>
                        <a:buSzTx/>
                        <a:buFontTx/>
                        <a:buNone/>
                        <a:tabLst>
                          <a:tab pos="539750" algn="l"/>
                        </a:tabLst>
                      </a:pPr>
                      <a:r>
                        <a:rPr lang="en" sz="1800" b="0" i="0" u="none" strike="noStrike" dirty="0">
                          <a:solidFill>
                            <a:srgbClr val="000000"/>
                          </a:solidFill>
                          <a:effectLst/>
                          <a:latin typeface="+mn-lt"/>
                        </a:rPr>
                        <a:t>Cyclesonide</a:t>
                      </a:r>
                      <a:endParaRPr kumimoji="0" lang="ru-RU" sz="1800" b="0" i="0" u="none" strike="noStrike" cap="none" normalizeH="0" baseline="0" dirty="0">
                        <a:ln>
                          <a:noFill/>
                        </a:ln>
                        <a:solidFill>
                          <a:schemeClr val="tx1"/>
                        </a:solidFill>
                        <a:effectLst/>
                        <a:latin typeface="Times New Roman" pitchFamily="18" charset="0"/>
                        <a:cs typeface="Times New Roman" pitchFamily="18" charset="0"/>
                      </a:endParaRPr>
                    </a:p>
                  </a:txBody>
                  <a:tcPr marL="77153" marR="7715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539750" algn="l"/>
                        </a:tabLst>
                      </a:pPr>
                      <a:r>
                        <a:rPr kumimoji="0" lang="ru-RU" sz="2000" b="0" i="0" u="none" strike="noStrike" cap="none" normalizeH="0" baseline="0" dirty="0">
                          <a:ln>
                            <a:noFill/>
                          </a:ln>
                          <a:solidFill>
                            <a:schemeClr val="tx1"/>
                          </a:solidFill>
                          <a:effectLst/>
                          <a:latin typeface="Times New Roman" pitchFamily="18" charset="0"/>
                          <a:cs typeface="Times New Roman" pitchFamily="18" charset="0"/>
                        </a:rPr>
                        <a:t>80-160</a:t>
                      </a:r>
                    </a:p>
                  </a:txBody>
                  <a:tcPr marL="77153" marR="7715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539750" algn="l"/>
                        </a:tabLst>
                      </a:pPr>
                      <a:r>
                        <a:rPr kumimoji="0" lang="ru-RU" sz="2000" b="0" i="0" u="none" strike="noStrike" cap="none" normalizeH="0" baseline="0" dirty="0">
                          <a:ln>
                            <a:noFill/>
                          </a:ln>
                          <a:solidFill>
                            <a:schemeClr val="tx1"/>
                          </a:solidFill>
                          <a:effectLst/>
                          <a:latin typeface="Times New Roman" pitchFamily="18" charset="0"/>
                          <a:cs typeface="Times New Roman" pitchFamily="18" charset="0"/>
                        </a:rPr>
                        <a:t>&gt;160-320</a:t>
                      </a:r>
                    </a:p>
                  </a:txBody>
                  <a:tcPr marL="77153" marR="7715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539750" algn="l"/>
                        </a:tabLst>
                      </a:pPr>
                      <a:r>
                        <a:rPr kumimoji="0" lang="ru-RU" sz="2000" b="0" i="0" u="none" strike="noStrike" cap="none" normalizeH="0" baseline="0" dirty="0">
                          <a:ln>
                            <a:noFill/>
                          </a:ln>
                          <a:solidFill>
                            <a:schemeClr val="tx1"/>
                          </a:solidFill>
                          <a:effectLst/>
                          <a:latin typeface="Times New Roman" pitchFamily="18" charset="0"/>
                          <a:cs typeface="Times New Roman" pitchFamily="18" charset="0"/>
                        </a:rPr>
                        <a:t>&gt;320-1280</a:t>
                      </a:r>
                    </a:p>
                  </a:txBody>
                  <a:tcPr marL="77153" marR="7715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00">
                <a:tc>
                  <a:txBody>
                    <a:bodyPr/>
                    <a:lstStyle/>
                    <a:p>
                      <a:pPr marL="0" marR="0" lvl="0" indent="0" algn="just" defTabSz="914400" rtl="0" eaLnBrk="1" fontAlgn="base" latinLnBrk="0" hangingPunct="1">
                        <a:lnSpc>
                          <a:spcPct val="150000"/>
                        </a:lnSpc>
                        <a:spcBef>
                          <a:spcPct val="0"/>
                        </a:spcBef>
                        <a:spcAft>
                          <a:spcPct val="0"/>
                        </a:spcAft>
                        <a:buClrTx/>
                        <a:buSzTx/>
                        <a:buFontTx/>
                        <a:buNone/>
                        <a:tabLst>
                          <a:tab pos="539750" algn="l"/>
                        </a:tabLst>
                      </a:pPr>
                      <a:r>
                        <a:rPr lang="en" sz="1800" b="0" i="0" u="none" strike="noStrike" dirty="0">
                          <a:solidFill>
                            <a:srgbClr val="000000"/>
                          </a:solidFill>
                          <a:effectLst/>
                          <a:latin typeface="+mn-lt"/>
                        </a:rPr>
                        <a:t>Fluticasone</a:t>
                      </a:r>
                      <a:endParaRPr kumimoji="0" lang="ru-RU" sz="1800" b="0" i="0" u="none" strike="noStrike" cap="none" normalizeH="0" baseline="0" dirty="0">
                        <a:ln>
                          <a:noFill/>
                        </a:ln>
                        <a:solidFill>
                          <a:schemeClr val="tx1"/>
                        </a:solidFill>
                        <a:effectLst/>
                        <a:latin typeface="Times New Roman" pitchFamily="18" charset="0"/>
                        <a:cs typeface="Times New Roman" pitchFamily="18" charset="0"/>
                      </a:endParaRPr>
                    </a:p>
                  </a:txBody>
                  <a:tcPr marL="77153" marR="7715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539750" algn="l"/>
                        </a:tabLst>
                      </a:pPr>
                      <a:r>
                        <a:rPr kumimoji="0" lang="ru-RU" sz="2000" b="0" i="0" u="none" strike="noStrike" cap="none" normalizeH="0" baseline="0" dirty="0">
                          <a:ln>
                            <a:noFill/>
                          </a:ln>
                          <a:solidFill>
                            <a:schemeClr val="tx1"/>
                          </a:solidFill>
                          <a:effectLst/>
                          <a:latin typeface="Times New Roman" pitchFamily="18" charset="0"/>
                          <a:cs typeface="Times New Roman" pitchFamily="18" charset="0"/>
                        </a:rPr>
                        <a:t>100-250</a:t>
                      </a:r>
                    </a:p>
                  </a:txBody>
                  <a:tcPr marL="77153" marR="7715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539750" algn="l"/>
                        </a:tabLst>
                      </a:pPr>
                      <a:r>
                        <a:rPr kumimoji="0" lang="ru-RU" sz="2000" b="0" i="0" u="none" strike="noStrike" cap="none" normalizeH="0" baseline="0" dirty="0">
                          <a:ln>
                            <a:noFill/>
                          </a:ln>
                          <a:solidFill>
                            <a:schemeClr val="tx1"/>
                          </a:solidFill>
                          <a:effectLst/>
                          <a:latin typeface="Times New Roman" pitchFamily="18" charset="0"/>
                          <a:cs typeface="Times New Roman" pitchFamily="18" charset="0"/>
                        </a:rPr>
                        <a:t>&gt;250-500</a:t>
                      </a:r>
                    </a:p>
                  </a:txBody>
                  <a:tcPr marL="77153" marR="7715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539750" algn="l"/>
                        </a:tabLst>
                      </a:pPr>
                      <a:r>
                        <a:rPr kumimoji="0" lang="ru-RU" sz="2000" b="0" i="0" u="none" strike="noStrike" cap="none" normalizeH="0" baseline="0" dirty="0">
                          <a:ln>
                            <a:noFill/>
                          </a:ln>
                          <a:solidFill>
                            <a:schemeClr val="tx1"/>
                          </a:solidFill>
                          <a:effectLst/>
                          <a:latin typeface="Times New Roman" pitchFamily="18" charset="0"/>
                          <a:cs typeface="Times New Roman" pitchFamily="18" charset="0"/>
                        </a:rPr>
                        <a:t>&gt;500-1000</a:t>
                      </a:r>
                    </a:p>
                  </a:txBody>
                  <a:tcPr marL="77153" marR="7715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00">
                <a:tc>
                  <a:txBody>
                    <a:bodyPr/>
                    <a:lstStyle/>
                    <a:p>
                      <a:pPr marL="0" marR="0" lvl="0" indent="0" algn="just" defTabSz="914400" rtl="0" eaLnBrk="1" fontAlgn="base" latinLnBrk="0" hangingPunct="1">
                        <a:lnSpc>
                          <a:spcPct val="150000"/>
                        </a:lnSpc>
                        <a:spcBef>
                          <a:spcPct val="0"/>
                        </a:spcBef>
                        <a:spcAft>
                          <a:spcPct val="0"/>
                        </a:spcAft>
                        <a:buClrTx/>
                        <a:buSzTx/>
                        <a:buFontTx/>
                        <a:buNone/>
                        <a:tabLst>
                          <a:tab pos="539750" algn="l"/>
                        </a:tabLst>
                      </a:pPr>
                      <a:r>
                        <a:rPr lang="en" sz="1800" b="0" i="0" u="none" strike="noStrike" dirty="0">
                          <a:solidFill>
                            <a:srgbClr val="000000"/>
                          </a:solidFill>
                          <a:effectLst/>
                          <a:latin typeface="+mn-lt"/>
                        </a:rPr>
                        <a:t>Mometasone</a:t>
                      </a:r>
                      <a:endParaRPr kumimoji="0" lang="ru-RU" sz="1800" b="0" i="0" u="none" strike="noStrike" cap="none" normalizeH="0" baseline="0" dirty="0">
                        <a:ln>
                          <a:noFill/>
                        </a:ln>
                        <a:solidFill>
                          <a:schemeClr val="tx1"/>
                        </a:solidFill>
                        <a:effectLst/>
                        <a:latin typeface="Times New Roman" pitchFamily="18" charset="0"/>
                        <a:cs typeface="Times New Roman" pitchFamily="18" charset="0"/>
                      </a:endParaRPr>
                    </a:p>
                  </a:txBody>
                  <a:tcPr marL="77153" marR="7715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539750" algn="l"/>
                        </a:tabLst>
                      </a:pPr>
                      <a:r>
                        <a:rPr kumimoji="0" lang="ru-RU" sz="2000" b="0" i="0" u="none" strike="noStrike" cap="none" normalizeH="0" baseline="0" dirty="0">
                          <a:ln>
                            <a:noFill/>
                          </a:ln>
                          <a:solidFill>
                            <a:schemeClr val="tx1"/>
                          </a:solidFill>
                          <a:effectLst/>
                          <a:latin typeface="Times New Roman" pitchFamily="18" charset="0"/>
                          <a:cs typeface="Times New Roman" pitchFamily="18" charset="0"/>
                        </a:rPr>
                        <a:t>200-400</a:t>
                      </a:r>
                    </a:p>
                  </a:txBody>
                  <a:tcPr marL="77153" marR="7715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539750" algn="l"/>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&gt;400-800</a:t>
                      </a:r>
                      <a:endParaRPr kumimoji="0" lang="ru-RU" sz="2000" b="0" i="0" u="none" strike="noStrike" cap="none" normalizeH="0" baseline="0" dirty="0">
                        <a:ln>
                          <a:noFill/>
                        </a:ln>
                        <a:solidFill>
                          <a:schemeClr val="tx1"/>
                        </a:solidFill>
                        <a:effectLst/>
                        <a:latin typeface="Times New Roman" pitchFamily="18" charset="0"/>
                        <a:cs typeface="Times New Roman" pitchFamily="18" charset="0"/>
                      </a:endParaRPr>
                    </a:p>
                  </a:txBody>
                  <a:tcPr marL="77153" marR="7715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539750" algn="l"/>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&gt;800-1200</a:t>
                      </a:r>
                      <a:endParaRPr kumimoji="0" lang="ru-RU" sz="2000" b="0" i="0" u="none" strike="noStrike" cap="none" normalizeH="0" baseline="0" dirty="0">
                        <a:ln>
                          <a:noFill/>
                        </a:ln>
                        <a:solidFill>
                          <a:schemeClr val="tx1"/>
                        </a:solidFill>
                        <a:effectLst/>
                        <a:latin typeface="Times New Roman" pitchFamily="18" charset="0"/>
                        <a:cs typeface="Times New Roman" pitchFamily="18" charset="0"/>
                      </a:endParaRPr>
                    </a:p>
                  </a:txBody>
                  <a:tcPr marL="77153" marR="7715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82983" name="Rectangle 2"/>
          <p:cNvSpPr>
            <a:spLocks noChangeArrowheads="1"/>
          </p:cNvSpPr>
          <p:nvPr/>
        </p:nvSpPr>
        <p:spPr bwMode="auto">
          <a:xfrm>
            <a:off x="419100" y="2833688"/>
            <a:ext cx="9372600" cy="739775"/>
          </a:xfrm>
          <a:prstGeom prst="rect">
            <a:avLst/>
          </a:prstGeom>
          <a:noFill/>
          <a:ln>
            <a:noFill/>
          </a:ln>
        </p:spPr>
        <p:txBody>
          <a:bodyPr anchor="ctr">
            <a:spAutoFit/>
          </a:bodyPr>
          <a:lstStyle>
            <a:lvl1pPr>
              <a:spcBef>
                <a:spcPct val="20000"/>
              </a:spcBef>
              <a:buChar char="•"/>
              <a:tabLst>
                <a:tab pos="539750" algn="l"/>
              </a:tabLst>
              <a:defRPr sz="3200">
                <a:solidFill>
                  <a:schemeClr val="tx1"/>
                </a:solidFill>
                <a:latin typeface="Arial" panose="020B0604020202020204" pitchFamily="34" charset="0"/>
              </a:defRPr>
            </a:lvl1pPr>
            <a:lvl2pPr marL="742950" indent="-285750">
              <a:spcBef>
                <a:spcPct val="20000"/>
              </a:spcBef>
              <a:buChar char="–"/>
              <a:tabLst>
                <a:tab pos="539750" algn="l"/>
              </a:tabLst>
              <a:defRPr sz="2800">
                <a:solidFill>
                  <a:schemeClr val="tx1"/>
                </a:solidFill>
                <a:latin typeface="Arial" panose="020B0604020202020204" pitchFamily="34" charset="0"/>
              </a:defRPr>
            </a:lvl2pPr>
            <a:lvl3pPr marL="1143000" indent="-228600">
              <a:spcBef>
                <a:spcPct val="20000"/>
              </a:spcBef>
              <a:buChar char="•"/>
              <a:tabLst>
                <a:tab pos="539750" algn="l"/>
              </a:tabLst>
              <a:defRPr sz="2400">
                <a:solidFill>
                  <a:schemeClr val="tx1"/>
                </a:solidFill>
                <a:latin typeface="Arial" panose="020B0604020202020204" pitchFamily="34" charset="0"/>
              </a:defRPr>
            </a:lvl3pPr>
            <a:lvl4pPr marL="1600200" indent="-228600">
              <a:spcBef>
                <a:spcPct val="20000"/>
              </a:spcBef>
              <a:buChar char="–"/>
              <a:tabLst>
                <a:tab pos="539750" algn="l"/>
              </a:tabLst>
              <a:defRPr sz="2000">
                <a:solidFill>
                  <a:schemeClr val="tx1"/>
                </a:solidFill>
                <a:latin typeface="Arial" panose="020B0604020202020204" pitchFamily="34" charset="0"/>
              </a:defRPr>
            </a:lvl4pPr>
            <a:lvl5pPr marL="2057400" indent="-228600">
              <a:spcBef>
                <a:spcPct val="20000"/>
              </a:spcBef>
              <a:buChar char="»"/>
              <a:tabLst>
                <a:tab pos="53975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53975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53975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53975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539750" algn="l"/>
              </a:tabLst>
              <a:defRPr sz="2000">
                <a:solidFill>
                  <a:schemeClr val="tx1"/>
                </a:solidFill>
                <a:latin typeface="Arial" panose="020B0604020202020204" pitchFamily="34" charset="0"/>
              </a:defRPr>
            </a:lvl9pPr>
          </a:lstStyle>
          <a:p>
            <a:pPr algn="ctr" eaLnBrk="1" hangingPunct="1">
              <a:spcBef>
                <a:spcPct val="0"/>
              </a:spcBef>
              <a:buFontTx/>
              <a:buNone/>
              <a:defRPr/>
            </a:pPr>
            <a:r>
              <a:rPr lang="en" sz="2400" dirty="0">
                <a:solidFill>
                  <a:srgbClr val="000000"/>
                </a:solidFill>
                <a:latin typeface="+mn-lt"/>
              </a:rPr>
              <a:t>Equipotent daily doses of IGC for adults</a:t>
            </a:r>
            <a:r>
              <a:rPr lang="ru-RU" altLang="ru-RU" sz="2400" dirty="0">
                <a:latin typeface="+mn-lt"/>
                <a:cs typeface="Times New Roman" panose="02020603050405020304" pitchFamily="18" charset="0"/>
              </a:rPr>
              <a:t> </a:t>
            </a:r>
            <a:r>
              <a:rPr lang="ru-RU" altLang="ru-RU" sz="2000" dirty="0">
                <a:cs typeface="Times New Roman" panose="02020603050405020304" pitchFamily="18" charset="0"/>
              </a:rPr>
              <a:t>(GINA 2012 г)</a:t>
            </a:r>
          </a:p>
          <a:p>
            <a:pPr algn="ctr">
              <a:spcBef>
                <a:spcPct val="0"/>
              </a:spcBef>
              <a:buFontTx/>
              <a:buNone/>
              <a:defRPr/>
            </a:pPr>
            <a:endParaRPr lang="ru-RU" altLang="ru-RU" sz="1800" dirty="0">
              <a:solidFill>
                <a:srgbClr val="002060"/>
              </a:solidFill>
              <a:cs typeface="Times New Roman" panose="02020603050405020304" pitchFamily="18" charset="0"/>
            </a:endParaRPr>
          </a:p>
        </p:txBody>
      </p:sp>
      <p:sp>
        <p:nvSpPr>
          <p:cNvPr id="82984" name="Rectangle 4"/>
          <p:cNvSpPr>
            <a:spLocks noChangeArrowheads="1"/>
          </p:cNvSpPr>
          <p:nvPr/>
        </p:nvSpPr>
        <p:spPr bwMode="auto">
          <a:xfrm>
            <a:off x="392113" y="739775"/>
            <a:ext cx="9086850" cy="2000250"/>
          </a:xfrm>
          <a:prstGeom prst="rect">
            <a:avLst/>
          </a:prstGeom>
          <a:noFill/>
          <a:ln>
            <a:noFill/>
          </a:ln>
        </p:spPr>
        <p:txBody>
          <a:bodyPr anchor="ctr">
            <a:spAutoFit/>
          </a:bodyPr>
          <a:lstStyle>
            <a:lvl1pPr>
              <a:spcBef>
                <a:spcPct val="20000"/>
              </a:spcBef>
              <a:buChar char="•"/>
              <a:tabLst>
                <a:tab pos="539750" algn="l"/>
              </a:tabLst>
              <a:defRPr sz="3200">
                <a:solidFill>
                  <a:schemeClr val="tx1"/>
                </a:solidFill>
                <a:latin typeface="Arial" panose="020B0604020202020204" pitchFamily="34" charset="0"/>
              </a:defRPr>
            </a:lvl1pPr>
            <a:lvl2pPr marL="742950" indent="-285750">
              <a:spcBef>
                <a:spcPct val="20000"/>
              </a:spcBef>
              <a:buChar char="–"/>
              <a:tabLst>
                <a:tab pos="539750" algn="l"/>
              </a:tabLst>
              <a:defRPr sz="2800">
                <a:solidFill>
                  <a:schemeClr val="tx1"/>
                </a:solidFill>
                <a:latin typeface="Arial" panose="020B0604020202020204" pitchFamily="34" charset="0"/>
              </a:defRPr>
            </a:lvl2pPr>
            <a:lvl3pPr marL="1143000" indent="-228600">
              <a:spcBef>
                <a:spcPct val="20000"/>
              </a:spcBef>
              <a:buChar char="•"/>
              <a:tabLst>
                <a:tab pos="539750" algn="l"/>
              </a:tabLst>
              <a:defRPr sz="2400">
                <a:solidFill>
                  <a:schemeClr val="tx1"/>
                </a:solidFill>
                <a:latin typeface="Arial" panose="020B0604020202020204" pitchFamily="34" charset="0"/>
              </a:defRPr>
            </a:lvl3pPr>
            <a:lvl4pPr marL="1600200" indent="-228600">
              <a:spcBef>
                <a:spcPct val="20000"/>
              </a:spcBef>
              <a:buChar char="–"/>
              <a:tabLst>
                <a:tab pos="539750" algn="l"/>
              </a:tabLst>
              <a:defRPr sz="2000">
                <a:solidFill>
                  <a:schemeClr val="tx1"/>
                </a:solidFill>
                <a:latin typeface="Arial" panose="020B0604020202020204" pitchFamily="34" charset="0"/>
              </a:defRPr>
            </a:lvl4pPr>
            <a:lvl5pPr marL="2057400" indent="-228600">
              <a:spcBef>
                <a:spcPct val="20000"/>
              </a:spcBef>
              <a:buChar char="»"/>
              <a:tabLst>
                <a:tab pos="53975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53975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53975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53975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539750" algn="l"/>
              </a:tabLst>
              <a:defRPr sz="2000">
                <a:solidFill>
                  <a:schemeClr val="tx1"/>
                </a:solidFill>
                <a:latin typeface="Arial" panose="020B0604020202020204" pitchFamily="34" charset="0"/>
              </a:defRPr>
            </a:lvl9pPr>
          </a:lstStyle>
          <a:p>
            <a:pPr algn="just" eaLnBrk="1" hangingPunct="1">
              <a:spcBef>
                <a:spcPct val="0"/>
              </a:spcBef>
              <a:buFontTx/>
              <a:buNone/>
              <a:defRPr/>
            </a:pPr>
            <a:r>
              <a:rPr lang="en-US" altLang="ru-RU" sz="2000" b="1" dirty="0">
                <a:cs typeface="Times New Roman" panose="02020603050405020304" pitchFamily="18" charset="0"/>
              </a:rPr>
              <a:t>The representatives of inhalation glucocorticosteroids</a:t>
            </a:r>
            <a:r>
              <a:rPr lang="ru-RU" altLang="ru-RU" sz="2000" b="1" dirty="0">
                <a:cs typeface="Times New Roman" panose="02020603050405020304" pitchFamily="18" charset="0"/>
              </a:rPr>
              <a:t> </a:t>
            </a:r>
            <a:r>
              <a:rPr lang="ru-RU" altLang="ru-RU" sz="2000" dirty="0">
                <a:cs typeface="Times New Roman" panose="02020603050405020304" pitchFamily="18" charset="0"/>
              </a:rPr>
              <a:t>: </a:t>
            </a:r>
          </a:p>
          <a:p>
            <a:pPr algn="just">
              <a:spcBef>
                <a:spcPct val="0"/>
              </a:spcBef>
              <a:defRPr/>
            </a:pPr>
            <a:r>
              <a:rPr lang="ru-RU" altLang="ru-RU" sz="2000" dirty="0">
                <a:cs typeface="Times New Roman" panose="02020603050405020304" pitchFamily="18" charset="0"/>
              </a:rPr>
              <a:t> </a:t>
            </a:r>
            <a:r>
              <a:rPr lang="en" sz="2000" dirty="0">
                <a:solidFill>
                  <a:srgbClr val="000000"/>
                </a:solidFill>
                <a:latin typeface="+mn-lt"/>
              </a:rPr>
              <a:t>Beclomethasone</a:t>
            </a:r>
            <a:r>
              <a:rPr lang="en-US" altLang="ru-RU" sz="2000" dirty="0">
                <a:cs typeface="Times New Roman" panose="02020603050405020304" pitchFamily="18" charset="0"/>
              </a:rPr>
              <a:t> </a:t>
            </a:r>
            <a:endParaRPr lang="ru-RU" altLang="ru-RU" sz="2000" dirty="0">
              <a:cs typeface="Times New Roman" panose="02020603050405020304" pitchFamily="18" charset="0"/>
            </a:endParaRPr>
          </a:p>
          <a:p>
            <a:pPr algn="just">
              <a:spcBef>
                <a:spcPct val="0"/>
              </a:spcBef>
              <a:defRPr/>
            </a:pPr>
            <a:r>
              <a:rPr lang="en-US" altLang="ru-RU" sz="2000" dirty="0">
                <a:cs typeface="Times New Roman" panose="02020603050405020304" pitchFamily="18" charset="0"/>
              </a:rPr>
              <a:t> </a:t>
            </a:r>
            <a:r>
              <a:rPr lang="en" sz="2000" dirty="0">
                <a:solidFill>
                  <a:srgbClr val="000000"/>
                </a:solidFill>
                <a:latin typeface="+mn-lt"/>
              </a:rPr>
              <a:t>Budesonide</a:t>
            </a:r>
            <a:r>
              <a:rPr lang="ru-RU" altLang="ru-RU" sz="2000" dirty="0">
                <a:cs typeface="Times New Roman" panose="02020603050405020304" pitchFamily="18" charset="0"/>
              </a:rPr>
              <a:t> </a:t>
            </a:r>
            <a:r>
              <a:rPr lang="en-US" altLang="ru-RU" sz="2000" dirty="0">
                <a:cs typeface="Times New Roman" panose="02020603050405020304" pitchFamily="18" charset="0"/>
              </a:rPr>
              <a:t> </a:t>
            </a:r>
            <a:endParaRPr lang="ru-RU" altLang="ru-RU" sz="2000" dirty="0">
              <a:cs typeface="Times New Roman" panose="02020603050405020304" pitchFamily="18" charset="0"/>
            </a:endParaRPr>
          </a:p>
          <a:p>
            <a:pPr algn="just">
              <a:spcBef>
                <a:spcPct val="0"/>
              </a:spcBef>
              <a:defRPr/>
            </a:pPr>
            <a:r>
              <a:rPr lang="en-US" altLang="ru-RU" sz="2000" dirty="0">
                <a:cs typeface="Times New Roman" panose="02020603050405020304" pitchFamily="18" charset="0"/>
              </a:rPr>
              <a:t> </a:t>
            </a:r>
            <a:r>
              <a:rPr lang="en" sz="2000" dirty="0">
                <a:solidFill>
                  <a:srgbClr val="000000"/>
                </a:solidFill>
                <a:latin typeface="+mn-lt"/>
              </a:rPr>
              <a:t>Fluticasone</a:t>
            </a:r>
            <a:r>
              <a:rPr lang="ru-RU" altLang="ru-RU" sz="2000" dirty="0">
                <a:cs typeface="Times New Roman" panose="02020603050405020304" pitchFamily="18" charset="0"/>
              </a:rPr>
              <a:t> </a:t>
            </a:r>
            <a:r>
              <a:rPr lang="en-US" altLang="ru-RU" sz="2000" dirty="0">
                <a:cs typeface="Times New Roman" panose="02020603050405020304" pitchFamily="18" charset="0"/>
              </a:rPr>
              <a:t> </a:t>
            </a:r>
            <a:endParaRPr lang="ru-RU" altLang="ru-RU" sz="2000" dirty="0">
              <a:cs typeface="Times New Roman" panose="02020603050405020304" pitchFamily="18" charset="0"/>
            </a:endParaRPr>
          </a:p>
          <a:p>
            <a:pPr algn="just">
              <a:spcBef>
                <a:spcPct val="0"/>
              </a:spcBef>
              <a:defRPr/>
            </a:pPr>
            <a:r>
              <a:rPr lang="en-US" altLang="ru-RU" sz="2000" dirty="0">
                <a:cs typeface="Times New Roman" panose="02020603050405020304" pitchFamily="18" charset="0"/>
              </a:rPr>
              <a:t> </a:t>
            </a:r>
            <a:r>
              <a:rPr lang="en" sz="2000" dirty="0">
                <a:solidFill>
                  <a:srgbClr val="000000"/>
                </a:solidFill>
                <a:latin typeface="+mn-lt"/>
              </a:rPr>
              <a:t>Cyclesonide</a:t>
            </a:r>
            <a:r>
              <a:rPr lang="en-US" altLang="ru-RU" sz="2000" dirty="0">
                <a:cs typeface="Times New Roman" panose="02020603050405020304" pitchFamily="18" charset="0"/>
              </a:rPr>
              <a:t> </a:t>
            </a:r>
            <a:endParaRPr lang="ru-RU" altLang="ru-RU" sz="2000" dirty="0">
              <a:cs typeface="Times New Roman" panose="02020603050405020304" pitchFamily="18" charset="0"/>
            </a:endParaRPr>
          </a:p>
          <a:p>
            <a:pPr algn="just">
              <a:spcBef>
                <a:spcPct val="0"/>
              </a:spcBef>
              <a:defRPr/>
            </a:pPr>
            <a:r>
              <a:rPr lang="en-US" altLang="ru-RU" sz="2000" dirty="0">
                <a:cs typeface="Times New Roman" panose="02020603050405020304" pitchFamily="18" charset="0"/>
              </a:rPr>
              <a:t> </a:t>
            </a:r>
            <a:r>
              <a:rPr lang="en" sz="2000" dirty="0">
                <a:solidFill>
                  <a:srgbClr val="000000"/>
                </a:solidFill>
                <a:latin typeface="+mn-lt"/>
              </a:rPr>
              <a:t>Mometasone furoate</a:t>
            </a:r>
            <a:r>
              <a:rPr lang="ru-RU" altLang="ru-RU" sz="2000" dirty="0">
                <a:latin typeface="+mn-lt"/>
                <a:cs typeface="Times New Roman" panose="02020603050405020304" pitchFamily="18" charset="0"/>
              </a:rPr>
              <a:t> </a:t>
            </a:r>
            <a:r>
              <a:rPr lang="en-US" altLang="ru-RU" sz="2000" dirty="0">
                <a:latin typeface="+mn-lt"/>
                <a:cs typeface="Times New Roman" panose="02020603050405020304" pitchFamily="18" charset="0"/>
              </a:rPr>
              <a:t> </a:t>
            </a:r>
            <a:endParaRPr lang="ru-RU" altLang="ru-RU" sz="2000" dirty="0">
              <a:latin typeface="+mn-lt"/>
              <a:cs typeface="Times New Roman" panose="02020603050405020304" pitchFamily="18" charset="0"/>
            </a:endParaRPr>
          </a:p>
        </p:txBody>
      </p:sp>
      <p:pic>
        <p:nvPicPr>
          <p:cNvPr id="85033" name="Picture 42"/>
          <p:cNvPicPr>
            <a:picLocks noChangeAspect="1" noChangeArrowheads="1"/>
          </p:cNvPicPr>
          <p:nvPr/>
        </p:nvPicPr>
        <p:blipFill>
          <a:blip r:embed="rId2" cstate="print"/>
          <a:srcRect/>
          <a:stretch>
            <a:fillRect/>
          </a:stretch>
        </p:blipFill>
        <p:spPr bwMode="auto">
          <a:xfrm>
            <a:off x="8037513" y="660400"/>
            <a:ext cx="2084387" cy="1658938"/>
          </a:xfrm>
          <a:prstGeom prst="rect">
            <a:avLst/>
          </a:prstGeom>
          <a:noFill/>
          <a:ln w="19050">
            <a:noFill/>
            <a:miter lim="800000"/>
            <a:headEnd/>
            <a:tailEnd/>
          </a:ln>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Заголовок 1"/>
          <p:cNvSpPr>
            <a:spLocks noGrp="1" noChangeArrowheads="1"/>
          </p:cNvSpPr>
          <p:nvPr>
            <p:ph type="title"/>
          </p:nvPr>
        </p:nvSpPr>
        <p:spPr>
          <a:xfrm>
            <a:off x="514350" y="587375"/>
            <a:ext cx="9258300" cy="830263"/>
          </a:xfrm>
        </p:spPr>
        <p:txBody>
          <a:bodyPr/>
          <a:lstStyle/>
          <a:p>
            <a:pPr>
              <a:defRPr/>
            </a:pPr>
            <a:r>
              <a:rPr lang="ru-RU" altLang="ru-RU" sz="3200" b="1" dirty="0">
                <a:solidFill>
                  <a:schemeClr val="accent6"/>
                </a:solidFill>
                <a:latin typeface="+mn-lt"/>
              </a:rPr>
              <a:t> </a:t>
            </a:r>
            <a:r>
              <a:rPr lang="en" sz="3200" b="1" dirty="0">
                <a:solidFill>
                  <a:srgbClr val="002060"/>
                </a:solidFill>
                <a:latin typeface="+mn-lt"/>
              </a:rPr>
              <a:t>Bronchodilators</a:t>
            </a:r>
            <a:r>
              <a:rPr lang="ru-RU" altLang="ru-RU" sz="3200" b="1" dirty="0">
                <a:solidFill>
                  <a:srgbClr val="002060"/>
                </a:solidFill>
              </a:rPr>
              <a:t>. </a:t>
            </a:r>
            <a:r>
              <a:rPr lang="el-GR" sz="2800" b="1" dirty="0">
                <a:solidFill>
                  <a:srgbClr val="002060"/>
                </a:solidFill>
                <a:latin typeface="+mn-lt"/>
              </a:rPr>
              <a:t>β2-</a:t>
            </a:r>
            <a:r>
              <a:rPr lang="en" sz="2800" b="1" dirty="0">
                <a:solidFill>
                  <a:srgbClr val="002060"/>
                </a:solidFill>
                <a:latin typeface="+mn-lt"/>
              </a:rPr>
              <a:t>Agonists</a:t>
            </a:r>
            <a:r>
              <a:rPr lang="ru-RU" altLang="ru-RU" sz="2800" b="1" dirty="0">
                <a:solidFill>
                  <a:srgbClr val="002060"/>
                </a:solidFill>
                <a:latin typeface="+mn-lt"/>
              </a:rPr>
              <a:t>. </a:t>
            </a:r>
            <a:br>
              <a:rPr lang="ru-RU" altLang="ru-RU" dirty="0">
                <a:solidFill>
                  <a:srgbClr val="002060"/>
                </a:solidFill>
              </a:rPr>
            </a:br>
            <a:endParaRPr lang="ru-RU" altLang="ru-RU" dirty="0">
              <a:solidFill>
                <a:srgbClr val="002060"/>
              </a:solidFill>
            </a:endParaRPr>
          </a:p>
        </p:txBody>
      </p:sp>
      <p:sp>
        <p:nvSpPr>
          <p:cNvPr id="83970" name="Содержимое 2"/>
          <p:cNvSpPr>
            <a:spLocks noGrp="1" noChangeArrowheads="1"/>
          </p:cNvSpPr>
          <p:nvPr>
            <p:ph idx="1"/>
          </p:nvPr>
        </p:nvSpPr>
        <p:spPr>
          <a:xfrm>
            <a:off x="261938" y="1417638"/>
            <a:ext cx="9763125" cy="4711700"/>
          </a:xfrm>
        </p:spPr>
        <p:txBody>
          <a:bodyPr/>
          <a:lstStyle/>
          <a:p>
            <a:pPr>
              <a:defRPr/>
            </a:pPr>
            <a:r>
              <a:rPr lang="en" sz="2400" dirty="0">
                <a:solidFill>
                  <a:srgbClr val="000000"/>
                </a:solidFill>
              </a:rPr>
              <a:t>short-acting and long-acting </a:t>
            </a:r>
            <a:r>
              <a:rPr lang="el-GR" sz="2400" dirty="0">
                <a:solidFill>
                  <a:srgbClr val="000000"/>
                </a:solidFill>
              </a:rPr>
              <a:t>β2-</a:t>
            </a:r>
            <a:r>
              <a:rPr lang="en" sz="2400" dirty="0">
                <a:solidFill>
                  <a:srgbClr val="000000"/>
                </a:solidFill>
              </a:rPr>
              <a:t>agonists (SABA/ LABA)</a:t>
            </a:r>
            <a:r>
              <a:rPr lang="ru-RU" altLang="ru-RU" sz="2400" dirty="0"/>
              <a:t>. </a:t>
            </a:r>
          </a:p>
          <a:p>
            <a:pPr>
              <a:defRPr/>
            </a:pPr>
            <a:r>
              <a:rPr lang="el-GR" sz="2400" dirty="0">
                <a:solidFill>
                  <a:srgbClr val="000000"/>
                </a:solidFill>
              </a:rPr>
              <a:t>β2-</a:t>
            </a:r>
            <a:r>
              <a:rPr lang="en" sz="2400" dirty="0">
                <a:solidFill>
                  <a:srgbClr val="000000"/>
                </a:solidFill>
              </a:rPr>
              <a:t>selective agonists are usually used as an aerosol.</a:t>
            </a:r>
            <a:r>
              <a:rPr lang="ru-RU" altLang="ru-RU" sz="2400" dirty="0"/>
              <a:t>  </a:t>
            </a:r>
          </a:p>
          <a:p>
            <a:pPr>
              <a:defRPr/>
            </a:pPr>
            <a:r>
              <a:rPr lang="en" sz="2400" dirty="0">
                <a:solidFill>
                  <a:srgbClr val="000000"/>
                </a:solidFill>
              </a:rPr>
              <a:t>Short-acting </a:t>
            </a:r>
            <a:r>
              <a:rPr lang="el-GR" sz="2400" dirty="0">
                <a:solidFill>
                  <a:srgbClr val="000000"/>
                </a:solidFill>
              </a:rPr>
              <a:t>β2-</a:t>
            </a:r>
            <a:r>
              <a:rPr lang="en" sz="2400" dirty="0">
                <a:solidFill>
                  <a:srgbClr val="000000"/>
                </a:solidFill>
              </a:rPr>
              <a:t>agonists are used for symptom relief or urgent treatment.</a:t>
            </a:r>
            <a:r>
              <a:rPr lang="ru-RU" altLang="ru-RU" sz="2400" dirty="0"/>
              <a:t> </a:t>
            </a:r>
          </a:p>
          <a:p>
            <a:pPr>
              <a:defRPr/>
            </a:pPr>
            <a:r>
              <a:rPr lang="en" sz="2400" dirty="0">
                <a:solidFill>
                  <a:srgbClr val="000000"/>
                </a:solidFill>
              </a:rPr>
              <a:t>Salbutamol is a short-acting </a:t>
            </a:r>
            <a:r>
              <a:rPr lang="el-GR" sz="2400" dirty="0">
                <a:solidFill>
                  <a:srgbClr val="000000"/>
                </a:solidFill>
              </a:rPr>
              <a:t>β2-</a:t>
            </a:r>
            <a:r>
              <a:rPr lang="en" sz="2400" dirty="0">
                <a:solidFill>
                  <a:srgbClr val="000000"/>
                </a:solidFill>
              </a:rPr>
              <a:t>agonist, with a rapid onset of action and the duration of action -  4–6 hours.</a:t>
            </a:r>
            <a:r>
              <a:rPr lang="ru-RU" altLang="ru-RU" sz="2400" dirty="0"/>
              <a:t>  </a:t>
            </a:r>
          </a:p>
          <a:p>
            <a:pPr marL="0" indent="0">
              <a:buFontTx/>
              <a:buNone/>
              <a:defRPr/>
            </a:pPr>
            <a:r>
              <a:rPr lang="ru-RU" altLang="ru-RU" sz="2400" dirty="0"/>
              <a:t> </a:t>
            </a:r>
            <a:endParaRPr lang="ru-RU" altLang="ru-RU" sz="2400" i="1" dirty="0"/>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Заголовок 1"/>
          <p:cNvSpPr>
            <a:spLocks noGrp="1"/>
          </p:cNvSpPr>
          <p:nvPr>
            <p:ph type="title"/>
          </p:nvPr>
        </p:nvSpPr>
        <p:spPr/>
        <p:txBody>
          <a:bodyPr/>
          <a:lstStyle/>
          <a:p>
            <a:r>
              <a:rPr lang="ru-RU" altLang="ru-RU" sz="3200" b="1" dirty="0">
                <a:solidFill>
                  <a:srgbClr val="002060"/>
                </a:solidFill>
              </a:rPr>
              <a:t>β2-А</a:t>
            </a:r>
            <a:r>
              <a:rPr lang="en-US" altLang="ru-RU" sz="3200" b="1" dirty="0" err="1">
                <a:solidFill>
                  <a:srgbClr val="002060"/>
                </a:solidFill>
              </a:rPr>
              <a:t>gonists</a:t>
            </a:r>
            <a:endParaRPr lang="ru-RU" altLang="ru-RU" sz="3200" dirty="0">
              <a:solidFill>
                <a:srgbClr val="002060"/>
              </a:solidFill>
            </a:endParaRPr>
          </a:p>
        </p:txBody>
      </p:sp>
      <p:sp>
        <p:nvSpPr>
          <p:cNvPr id="74755" name="Содержимое 2"/>
          <p:cNvSpPr>
            <a:spLocks noGrp="1"/>
          </p:cNvSpPr>
          <p:nvPr>
            <p:ph idx="1"/>
          </p:nvPr>
        </p:nvSpPr>
        <p:spPr>
          <a:xfrm>
            <a:off x="590550" y="1728788"/>
            <a:ext cx="9258300" cy="4525962"/>
          </a:xfrm>
        </p:spPr>
        <p:txBody>
          <a:bodyPr/>
          <a:lstStyle/>
          <a:p>
            <a:pPr>
              <a:buNone/>
            </a:pPr>
            <a:r>
              <a:rPr lang="ru-RU" altLang="ru-RU" sz="2400" dirty="0"/>
              <a:t>  </a:t>
            </a:r>
            <a:endParaRPr lang="en-US" altLang="ru-RU" sz="2400" dirty="0"/>
          </a:p>
          <a:p>
            <a:r>
              <a:rPr lang="en-US" sz="2400" dirty="0"/>
              <a:t>Long-acting </a:t>
            </a:r>
            <a:r>
              <a:rPr lang="el-GR" sz="2400" dirty="0"/>
              <a:t>β₂-</a:t>
            </a:r>
            <a:r>
              <a:rPr lang="en-US" sz="2400" dirty="0"/>
              <a:t>agonists are used only in combination with inhaled </a:t>
            </a:r>
            <a:r>
              <a:rPr lang="en-US" sz="2400" dirty="0" err="1"/>
              <a:t>glucocorticosteroids</a:t>
            </a:r>
            <a:r>
              <a:rPr lang="en-US" sz="2400" dirty="0"/>
              <a:t>.</a:t>
            </a:r>
            <a:endParaRPr lang="ru-RU" sz="2400" dirty="0"/>
          </a:p>
          <a:p>
            <a:r>
              <a:rPr lang="en-US" sz="2400" dirty="0" err="1"/>
              <a:t>Formoterol</a:t>
            </a:r>
            <a:r>
              <a:rPr lang="en-US" sz="2400" dirty="0"/>
              <a:t> and </a:t>
            </a:r>
            <a:r>
              <a:rPr lang="en-US" sz="2400" dirty="0" err="1"/>
              <a:t>salmeterol</a:t>
            </a:r>
            <a:r>
              <a:rPr lang="en-US" sz="2400" dirty="0"/>
              <a:t> are the main long-acting </a:t>
            </a:r>
            <a:r>
              <a:rPr lang="el-GR" sz="2400" dirty="0"/>
              <a:t>β₂-</a:t>
            </a:r>
            <a:r>
              <a:rPr lang="en-US" sz="2400" dirty="0"/>
              <a:t>agonists used in the BA treatment.</a:t>
            </a:r>
            <a:endParaRPr lang="ru-RU" sz="2400" dirty="0"/>
          </a:p>
          <a:p>
            <a:r>
              <a:rPr lang="en-US" sz="2400" dirty="0" err="1"/>
              <a:t>Formoterol</a:t>
            </a:r>
            <a:r>
              <a:rPr lang="en-US" sz="2400" dirty="0"/>
              <a:t> – the action begins in 1-3 minutes and lasts for 12 hours.</a:t>
            </a:r>
            <a:endParaRPr lang="ru-RU" sz="2400" dirty="0"/>
          </a:p>
          <a:p>
            <a:endParaRPr lang="ru-RU" altLang="ru-RU" sz="2400" dirty="0"/>
          </a:p>
          <a:p>
            <a:pPr>
              <a:buFontTx/>
              <a:buNone/>
            </a:pPr>
            <a:endParaRPr lang="ru-RU" altLang="ru-RU" sz="2000" dirty="0"/>
          </a:p>
          <a:p>
            <a:endParaRPr lang="ru-RU" altLang="ru-RU" sz="2000" dirty="0"/>
          </a:p>
          <a:p>
            <a:endParaRPr lang="ru-RU" altLang="ru-RU" sz="2000" dirty="0"/>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1"/>
          <p:cNvSpPr>
            <a:spLocks noChangeArrowheads="1"/>
          </p:cNvSpPr>
          <p:nvPr/>
        </p:nvSpPr>
        <p:spPr bwMode="auto">
          <a:xfrm>
            <a:off x="76200" y="638175"/>
            <a:ext cx="9934575" cy="585788"/>
          </a:xfrm>
          <a:prstGeom prst="rect">
            <a:avLst/>
          </a:prstGeom>
          <a:noFill/>
          <a:ln w="9525">
            <a:noFill/>
            <a:miter lim="800000"/>
            <a:headEnd/>
            <a:tailEnd/>
          </a:ln>
        </p:spPr>
        <p:txBody>
          <a:bodyPr anchor="ctr">
            <a:spAutoFit/>
          </a:bodyPr>
          <a:lstStyle/>
          <a:p>
            <a:pPr algn="ctr" eaLnBrk="1" hangingPunct="1">
              <a:tabLst>
                <a:tab pos="539750" algn="l"/>
              </a:tabLst>
              <a:defRPr/>
            </a:pPr>
            <a:r>
              <a:rPr lang="en-US" altLang="ru-RU" sz="3200" b="1" dirty="0">
                <a:solidFill>
                  <a:srgbClr val="002060"/>
                </a:solidFill>
                <a:latin typeface="+mn-lt"/>
                <a:cs typeface="Times New Roman" pitchFamily="18" charset="0"/>
              </a:rPr>
              <a:t>Inhalation</a:t>
            </a:r>
            <a:r>
              <a:rPr lang="ru-RU" altLang="ru-RU" sz="3200" b="1" dirty="0">
                <a:solidFill>
                  <a:srgbClr val="002060"/>
                </a:solidFill>
                <a:latin typeface="+mn-lt"/>
                <a:cs typeface="Times New Roman" pitchFamily="18" charset="0"/>
              </a:rPr>
              <a:t> </a:t>
            </a:r>
            <a:r>
              <a:rPr lang="ru-RU" altLang="ru-RU" sz="3200" b="1" dirty="0">
                <a:solidFill>
                  <a:srgbClr val="002060"/>
                </a:solidFill>
                <a:latin typeface="+mn-lt"/>
                <a:cs typeface="Times New Roman" pitchFamily="18" charset="0"/>
                <a:sym typeface="Symbol" pitchFamily="18" charset="2"/>
              </a:rPr>
              <a:t></a:t>
            </a:r>
            <a:r>
              <a:rPr lang="ru-RU" altLang="ru-RU" sz="3200" b="1" baseline="-30000" dirty="0">
                <a:solidFill>
                  <a:srgbClr val="002060"/>
                </a:solidFill>
                <a:latin typeface="+mn-lt"/>
                <a:cs typeface="Times New Roman" pitchFamily="18" charset="0"/>
              </a:rPr>
              <a:t>2</a:t>
            </a:r>
            <a:r>
              <a:rPr lang="ru-RU" altLang="ru-RU" sz="3200" b="1" dirty="0">
                <a:solidFill>
                  <a:srgbClr val="002060"/>
                </a:solidFill>
                <a:latin typeface="+mn-lt"/>
                <a:cs typeface="Times New Roman" pitchFamily="18" charset="0"/>
                <a:sym typeface="Symbol" pitchFamily="18" charset="2"/>
              </a:rPr>
              <a:t>-</a:t>
            </a:r>
            <a:r>
              <a:rPr lang="en-US" altLang="ru-RU" sz="3200" b="1" dirty="0">
                <a:solidFill>
                  <a:srgbClr val="002060"/>
                </a:solidFill>
                <a:latin typeface="+mn-lt"/>
                <a:cs typeface="Times New Roman" pitchFamily="18" charset="0"/>
                <a:sym typeface="Symbol" pitchFamily="18" charset="2"/>
              </a:rPr>
              <a:t>agonists of</a:t>
            </a:r>
            <a:r>
              <a:rPr lang="ru-RU" altLang="ru-RU" sz="3200" b="1" dirty="0">
                <a:solidFill>
                  <a:srgbClr val="002060"/>
                </a:solidFill>
                <a:latin typeface="+mn-lt"/>
                <a:cs typeface="Times New Roman" pitchFamily="18" charset="0"/>
                <a:sym typeface="Symbol" pitchFamily="18" charset="2"/>
              </a:rPr>
              <a:t> </a:t>
            </a:r>
            <a:r>
              <a:rPr lang="en-US" altLang="ru-RU" sz="3200" b="1" dirty="0">
                <a:solidFill>
                  <a:srgbClr val="002060"/>
                </a:solidFill>
                <a:latin typeface="+mn-lt"/>
                <a:cs typeface="Times New Roman" pitchFamily="18" charset="0"/>
                <a:sym typeface="Symbol" pitchFamily="18" charset="2"/>
              </a:rPr>
              <a:t>long-action</a:t>
            </a:r>
            <a:endParaRPr lang="ru-RU" altLang="ru-RU" sz="3200" b="1" dirty="0">
              <a:solidFill>
                <a:srgbClr val="002060"/>
              </a:solidFill>
              <a:latin typeface="+mn-lt"/>
              <a:cs typeface="Times New Roman" pitchFamily="18" charset="0"/>
              <a:sym typeface="Symbol" pitchFamily="18" charset="2"/>
            </a:endParaRPr>
          </a:p>
        </p:txBody>
      </p:sp>
      <p:sp>
        <p:nvSpPr>
          <p:cNvPr id="78853" name="Rectangle 2"/>
          <p:cNvSpPr>
            <a:spLocks noChangeArrowheads="1"/>
          </p:cNvSpPr>
          <p:nvPr/>
        </p:nvSpPr>
        <p:spPr bwMode="auto">
          <a:xfrm>
            <a:off x="320675" y="1952625"/>
            <a:ext cx="9301163" cy="2554288"/>
          </a:xfrm>
          <a:prstGeom prst="rect">
            <a:avLst/>
          </a:prstGeom>
          <a:noFill/>
          <a:ln w="9525">
            <a:noFill/>
            <a:miter lim="800000"/>
            <a:headEnd/>
            <a:tailEnd/>
          </a:ln>
        </p:spPr>
        <p:txBody>
          <a:bodyPr anchor="ctr">
            <a:spAutoFit/>
          </a:bodyPr>
          <a:lstStyle/>
          <a:p>
            <a:pPr indent="450850" algn="just" eaLnBrk="1" hangingPunct="1">
              <a:buFont typeface="Arial" pitchFamily="34" charset="0"/>
              <a:buChar char="•"/>
              <a:tabLst>
                <a:tab pos="539750" algn="l"/>
              </a:tabLst>
              <a:defRPr/>
            </a:pPr>
            <a:r>
              <a:rPr lang="en" sz="2400" dirty="0">
                <a:solidFill>
                  <a:srgbClr val="000000"/>
                </a:solidFill>
                <a:latin typeface="+mn-lt"/>
              </a:rPr>
              <a:t>Relax bronchial smooth muscles</a:t>
            </a:r>
            <a:endParaRPr lang="ru-RU" altLang="ru-RU" sz="2400" dirty="0">
              <a:latin typeface="+mn-lt"/>
              <a:cs typeface="Times New Roman" pitchFamily="18" charset="0"/>
            </a:endParaRPr>
          </a:p>
          <a:p>
            <a:pPr indent="450850" algn="just">
              <a:buFont typeface="Arial" pitchFamily="34" charset="0"/>
              <a:buChar char="•"/>
              <a:tabLst>
                <a:tab pos="539750" algn="l"/>
              </a:tabLst>
              <a:defRPr/>
            </a:pPr>
            <a:r>
              <a:rPr lang="en" sz="2400" dirty="0">
                <a:solidFill>
                  <a:srgbClr val="000000"/>
                </a:solidFill>
                <a:latin typeface="Segoe UI Web (West European)"/>
              </a:rPr>
              <a:t>Activate </a:t>
            </a:r>
            <a:r>
              <a:rPr lang="en" sz="2400" dirty="0" err="1">
                <a:solidFill>
                  <a:srgbClr val="000000"/>
                </a:solidFill>
                <a:latin typeface="Segoe UI Web (West European)"/>
              </a:rPr>
              <a:t>mucociliary</a:t>
            </a:r>
            <a:r>
              <a:rPr lang="en" sz="2400" dirty="0">
                <a:solidFill>
                  <a:srgbClr val="000000"/>
                </a:solidFill>
                <a:latin typeface="Segoe UI Web (West European)"/>
              </a:rPr>
              <a:t> clearance</a:t>
            </a:r>
            <a:endParaRPr lang="ru-RU" altLang="ru-RU" sz="2400" dirty="0">
              <a:latin typeface="Arial" charset="0"/>
              <a:cs typeface="Times New Roman" pitchFamily="18" charset="0"/>
            </a:endParaRPr>
          </a:p>
          <a:p>
            <a:pPr indent="450850" algn="just">
              <a:buFont typeface="Arial" pitchFamily="34" charset="0"/>
              <a:buChar char="•"/>
              <a:tabLst>
                <a:tab pos="539750" algn="l"/>
              </a:tabLst>
              <a:defRPr/>
            </a:pPr>
            <a:r>
              <a:rPr lang="en" sz="2400" dirty="0">
                <a:solidFill>
                  <a:srgbClr val="000000"/>
                </a:solidFill>
                <a:latin typeface="Segoe UI Web (West European)"/>
              </a:rPr>
              <a:t>Reduce vascular permeability</a:t>
            </a:r>
            <a:endParaRPr lang="ru-RU" sz="2400" dirty="0">
              <a:solidFill>
                <a:srgbClr val="000000"/>
              </a:solidFill>
              <a:latin typeface="Segoe UI Web (West European)"/>
            </a:endParaRPr>
          </a:p>
          <a:p>
            <a:pPr indent="450850" algn="just">
              <a:buFont typeface="Arial" pitchFamily="34" charset="0"/>
              <a:buChar char="•"/>
              <a:tabLst>
                <a:tab pos="539750" algn="l"/>
              </a:tabLst>
              <a:defRPr/>
            </a:pPr>
            <a:r>
              <a:rPr lang="en" sz="2400" dirty="0">
                <a:solidFill>
                  <a:srgbClr val="000000"/>
                </a:solidFill>
                <a:latin typeface="Segoe UI Web (West European)"/>
              </a:rPr>
              <a:t>Alter the degree </a:t>
            </a:r>
            <a:r>
              <a:rPr lang="en-US" sz="2400" dirty="0">
                <a:solidFill>
                  <a:srgbClr val="000000"/>
                </a:solidFill>
                <a:latin typeface="Segoe UI Web (West European)"/>
              </a:rPr>
              <a:t>of </a:t>
            </a:r>
            <a:r>
              <a:rPr lang="en" sz="2400" dirty="0">
                <a:solidFill>
                  <a:srgbClr val="000000"/>
                </a:solidFill>
                <a:latin typeface="Segoe UI Web (West European)"/>
              </a:rPr>
              <a:t>mediators release from the mast cells and basophils</a:t>
            </a:r>
            <a:r>
              <a:rPr lang="ru-RU" altLang="ru-RU" sz="2400" dirty="0">
                <a:latin typeface="Arial" charset="0"/>
                <a:cs typeface="Times New Roman" pitchFamily="18" charset="0"/>
              </a:rPr>
              <a:t> </a:t>
            </a:r>
          </a:p>
          <a:p>
            <a:pPr marL="363538" algn="just">
              <a:buFont typeface="Arial" pitchFamily="34" charset="0"/>
              <a:buChar char="•"/>
              <a:tabLst>
                <a:tab pos="358775" algn="l"/>
              </a:tabLst>
              <a:defRPr/>
            </a:pPr>
            <a:endParaRPr lang="ru-RU" altLang="ru-RU" sz="2000" dirty="0">
              <a:solidFill>
                <a:srgbClr val="002060"/>
              </a:solidFill>
              <a:latin typeface="Arial" charset="0"/>
              <a:cs typeface="Times New Roman" pitchFamily="18" charset="0"/>
            </a:endParaRPr>
          </a:p>
          <a:p>
            <a:pPr marL="363538" algn="just">
              <a:buFont typeface="Arial" pitchFamily="34" charset="0"/>
              <a:buChar char="•"/>
              <a:tabLst>
                <a:tab pos="358775" algn="l"/>
              </a:tabLst>
              <a:defRPr/>
            </a:pPr>
            <a:endParaRPr lang="ru-RU" altLang="ru-RU" sz="2000" dirty="0">
              <a:solidFill>
                <a:srgbClr val="002060"/>
              </a:solidFill>
              <a:latin typeface="Arial" charset="0"/>
              <a:cs typeface="Times New Roman" pitchFamily="18" charset="0"/>
            </a:endParaRPr>
          </a:p>
        </p:txBody>
      </p:sp>
      <p:sp>
        <p:nvSpPr>
          <p:cNvPr id="88067" name="Rectangle 3"/>
          <p:cNvSpPr>
            <a:spLocks noChangeArrowheads="1"/>
          </p:cNvSpPr>
          <p:nvPr/>
        </p:nvSpPr>
        <p:spPr bwMode="auto">
          <a:xfrm>
            <a:off x="944563" y="2643188"/>
            <a:ext cx="254000" cy="400050"/>
          </a:xfrm>
          <a:prstGeom prst="rect">
            <a:avLst/>
          </a:prstGeom>
          <a:noFill/>
          <a:ln w="9525">
            <a:noFill/>
            <a:miter lim="800000"/>
            <a:headEnd/>
            <a:tailEnd/>
          </a:ln>
        </p:spPr>
        <p:txBody>
          <a:bodyPr wrap="none" anchor="ctr">
            <a:spAutoFit/>
          </a:bodyPr>
          <a:lstStyle/>
          <a:p>
            <a:pPr algn="just" eaLnBrk="1" hangingPunct="1">
              <a:tabLst>
                <a:tab pos="539750" algn="l"/>
              </a:tabLst>
            </a:pPr>
            <a:r>
              <a:rPr lang="ru-RU" altLang="ru-RU" sz="2000" b="1">
                <a:cs typeface="Times New Roman" pitchFamily="18" charset="0"/>
              </a:rPr>
              <a:t> </a:t>
            </a:r>
          </a:p>
        </p:txBody>
      </p:sp>
      <p:sp>
        <p:nvSpPr>
          <p:cNvPr id="88068" name="Прямоугольник 11"/>
          <p:cNvSpPr>
            <a:spLocks noChangeArrowheads="1"/>
          </p:cNvSpPr>
          <p:nvPr/>
        </p:nvSpPr>
        <p:spPr bwMode="auto">
          <a:xfrm>
            <a:off x="785813" y="3759200"/>
            <a:ext cx="255587" cy="400050"/>
          </a:xfrm>
          <a:prstGeom prst="rect">
            <a:avLst/>
          </a:prstGeom>
          <a:noFill/>
          <a:ln w="9525">
            <a:noFill/>
            <a:miter lim="800000"/>
            <a:headEnd/>
            <a:tailEnd/>
          </a:ln>
        </p:spPr>
        <p:txBody>
          <a:bodyPr wrap="none">
            <a:spAutoFit/>
          </a:bodyPr>
          <a:lstStyle/>
          <a:p>
            <a:pPr eaLnBrk="1" hangingPunct="1"/>
            <a:r>
              <a:rPr lang="en-US" altLang="ru-RU" sz="2000" b="1">
                <a:solidFill>
                  <a:srgbClr val="002060"/>
                </a:solidFill>
              </a:rPr>
              <a:t> </a:t>
            </a:r>
            <a:endParaRPr lang="ru-RU" altLang="ru-RU" sz="2000">
              <a:solidFill>
                <a:srgbClr val="002060"/>
              </a:solidFill>
            </a:endParaRPr>
          </a:p>
        </p:txBody>
      </p:sp>
      <p:sp>
        <p:nvSpPr>
          <p:cNvPr id="88069" name="Прямоугольник 12"/>
          <p:cNvSpPr>
            <a:spLocks noChangeArrowheads="1"/>
          </p:cNvSpPr>
          <p:nvPr/>
        </p:nvSpPr>
        <p:spPr bwMode="auto">
          <a:xfrm rot="10800000" flipV="1">
            <a:off x="2165350" y="3230563"/>
            <a:ext cx="5757863" cy="400050"/>
          </a:xfrm>
          <a:prstGeom prst="rect">
            <a:avLst/>
          </a:prstGeom>
          <a:noFill/>
          <a:ln w="9525">
            <a:noFill/>
            <a:miter lim="800000"/>
            <a:headEnd/>
            <a:tailEnd/>
          </a:ln>
        </p:spPr>
        <p:txBody>
          <a:bodyPr>
            <a:spAutoFit/>
          </a:bodyPr>
          <a:lstStyle/>
          <a:p>
            <a:pPr eaLnBrk="1" hangingPunct="1"/>
            <a:r>
              <a:rPr lang="en-US" altLang="ru-RU" sz="2000"/>
              <a:t> </a:t>
            </a:r>
            <a:endParaRPr lang="ru-RU" altLang="ru-RU" sz="2000"/>
          </a:p>
        </p:txBody>
      </p:sp>
      <p:sp>
        <p:nvSpPr>
          <p:cNvPr id="88070" name="Rectangle 8"/>
          <p:cNvSpPr>
            <a:spLocks noChangeArrowheads="1"/>
          </p:cNvSpPr>
          <p:nvPr/>
        </p:nvSpPr>
        <p:spPr bwMode="auto">
          <a:xfrm>
            <a:off x="320675" y="5938838"/>
            <a:ext cx="2676525" cy="306387"/>
          </a:xfrm>
          <a:prstGeom prst="rect">
            <a:avLst/>
          </a:prstGeom>
          <a:noFill/>
          <a:ln w="9525">
            <a:noFill/>
            <a:miter lim="800000"/>
            <a:headEnd/>
            <a:tailEnd/>
          </a:ln>
        </p:spPr>
        <p:txBody>
          <a:bodyPr anchor="ctr">
            <a:spAutoFit/>
          </a:bodyPr>
          <a:lstStyle/>
          <a:p>
            <a:pPr algn="just" eaLnBrk="1" hangingPunct="1">
              <a:tabLst>
                <a:tab pos="539750" algn="l"/>
              </a:tabLst>
            </a:pPr>
            <a:r>
              <a:rPr lang="en-US" altLang="ru-RU" sz="1400">
                <a:cs typeface="Times New Roman" pitchFamily="18" charset="0"/>
              </a:rPr>
              <a:t> </a:t>
            </a:r>
            <a:endParaRPr lang="ru-RU" altLang="ru-RU">
              <a:cs typeface="Times New Roman" pitchFamily="18" charset="0"/>
            </a:endParaRPr>
          </a:p>
        </p:txBody>
      </p:sp>
      <p:sp>
        <p:nvSpPr>
          <p:cNvPr id="88071" name="Rectangle 9"/>
          <p:cNvSpPr>
            <a:spLocks noChangeArrowheads="1"/>
          </p:cNvSpPr>
          <p:nvPr/>
        </p:nvSpPr>
        <p:spPr bwMode="auto">
          <a:xfrm>
            <a:off x="3859213" y="5997575"/>
            <a:ext cx="2571750" cy="306388"/>
          </a:xfrm>
          <a:prstGeom prst="rect">
            <a:avLst/>
          </a:prstGeom>
          <a:noFill/>
          <a:ln w="9525">
            <a:noFill/>
            <a:miter lim="800000"/>
            <a:headEnd/>
            <a:tailEnd/>
          </a:ln>
        </p:spPr>
        <p:txBody>
          <a:bodyPr anchor="ctr">
            <a:spAutoFit/>
          </a:bodyPr>
          <a:lstStyle/>
          <a:p>
            <a:pPr algn="just" eaLnBrk="1" hangingPunct="1">
              <a:tabLst>
                <a:tab pos="539750" algn="l"/>
              </a:tabLst>
            </a:pPr>
            <a:r>
              <a:rPr lang="en-US" altLang="ru-RU" sz="1400">
                <a:cs typeface="Times New Roman" pitchFamily="18" charset="0"/>
              </a:rPr>
              <a:t> </a:t>
            </a:r>
            <a:endParaRPr lang="ru-RU" altLang="ru-RU">
              <a:cs typeface="Times New Roman" pitchFamily="18" charset="0"/>
            </a:endParaRPr>
          </a:p>
        </p:txBody>
      </p:sp>
      <p:sp>
        <p:nvSpPr>
          <p:cNvPr id="88072" name="Rectangle 10"/>
          <p:cNvSpPr>
            <a:spLocks noChangeArrowheads="1"/>
          </p:cNvSpPr>
          <p:nvPr/>
        </p:nvSpPr>
        <p:spPr bwMode="auto">
          <a:xfrm>
            <a:off x="7232650" y="5964238"/>
            <a:ext cx="2689225" cy="306387"/>
          </a:xfrm>
          <a:prstGeom prst="rect">
            <a:avLst/>
          </a:prstGeom>
          <a:noFill/>
          <a:ln w="9525">
            <a:noFill/>
            <a:miter lim="800000"/>
            <a:headEnd/>
            <a:tailEnd/>
          </a:ln>
        </p:spPr>
        <p:txBody>
          <a:bodyPr anchor="ctr">
            <a:spAutoFit/>
          </a:bodyPr>
          <a:lstStyle/>
          <a:p>
            <a:pPr algn="just" eaLnBrk="1" hangingPunct="1">
              <a:tabLst>
                <a:tab pos="539750" algn="l"/>
              </a:tabLst>
            </a:pPr>
            <a:r>
              <a:rPr lang="en-US" altLang="ru-RU" sz="1400">
                <a:cs typeface="Times New Roman" pitchFamily="18" charset="0"/>
              </a:rPr>
              <a:t> </a:t>
            </a:r>
            <a:endParaRPr lang="ru-RU" altLang="ru-RU">
              <a:cs typeface="Times New Roman" pitchFamily="18"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639763" y="0"/>
            <a:ext cx="8562975" cy="1143000"/>
          </a:xfrm>
        </p:spPr>
        <p:txBody>
          <a:bodyPr/>
          <a:lstStyle/>
          <a:p>
            <a:r>
              <a:rPr lang="en-US" altLang="ru-RU" sz="3200" b="1" dirty="0">
                <a:solidFill>
                  <a:srgbClr val="002060"/>
                </a:solidFill>
              </a:rPr>
              <a:t>Reasons for the increase in the prevalence of BA</a:t>
            </a:r>
            <a:endParaRPr lang="ru-RU" altLang="ru-RU" sz="3200" dirty="0">
              <a:solidFill>
                <a:srgbClr val="002060"/>
              </a:solidFill>
            </a:endParaRPr>
          </a:p>
        </p:txBody>
      </p:sp>
      <p:sp>
        <p:nvSpPr>
          <p:cNvPr id="15363" name="Содержимое 2"/>
          <p:cNvSpPr>
            <a:spLocks noGrp="1"/>
          </p:cNvSpPr>
          <p:nvPr>
            <p:ph idx="1"/>
          </p:nvPr>
        </p:nvSpPr>
        <p:spPr>
          <a:xfrm>
            <a:off x="476250" y="917575"/>
            <a:ext cx="9132888" cy="4525963"/>
          </a:xfrm>
        </p:spPr>
        <p:txBody>
          <a:bodyPr/>
          <a:lstStyle/>
          <a:p>
            <a:pPr>
              <a:buFontTx/>
              <a:buNone/>
              <a:defRPr/>
            </a:pPr>
            <a:r>
              <a:rPr lang="ru-RU" altLang="ru-RU" sz="2400" dirty="0"/>
              <a:t>1</a:t>
            </a:r>
            <a:r>
              <a:rPr lang="ru-RU" altLang="ru-RU" dirty="0"/>
              <a:t>. </a:t>
            </a:r>
            <a:r>
              <a:rPr lang="en-US" altLang="ru-RU" sz="2400" dirty="0"/>
              <a:t>Reducing exposure to bacterial agents in early childhood</a:t>
            </a:r>
          </a:p>
          <a:p>
            <a:pPr>
              <a:buFontTx/>
              <a:buNone/>
              <a:defRPr/>
            </a:pPr>
            <a:r>
              <a:rPr lang="en-US" altLang="ru-RU" sz="2400" dirty="0"/>
              <a:t>2. Diet changes and obesity </a:t>
            </a:r>
            <a:r>
              <a:rPr lang="en-US" altLang="ru-RU" sz="2000" i="1" dirty="0"/>
              <a:t>Increased intake of highly processed foods and reduced intake of antioxidants (in the form of fruits and vegetables), excess intake of omega-6 polyunsaturated fatty acids (margarine, vegetable oils, meat and dairy products) and reduced intake of omega-3 polyunsaturated fatty acids (as part of fatty fish).</a:t>
            </a:r>
          </a:p>
          <a:p>
            <a:pPr>
              <a:buFontTx/>
              <a:buNone/>
              <a:defRPr/>
            </a:pPr>
            <a:r>
              <a:rPr lang="en-US" altLang="ru-RU" sz="2400" dirty="0"/>
              <a:t>3. Reduce physical activity</a:t>
            </a:r>
          </a:p>
          <a:p>
            <a:pPr>
              <a:buFontTx/>
              <a:buNone/>
              <a:defRPr/>
            </a:pPr>
            <a:r>
              <a:rPr lang="en-US" altLang="ru-RU" sz="2400" dirty="0"/>
              <a:t>4. Reducing time spent outdoors</a:t>
            </a:r>
          </a:p>
          <a:p>
            <a:pPr>
              <a:buFontTx/>
              <a:buNone/>
              <a:defRPr/>
            </a:pPr>
            <a:r>
              <a:rPr lang="en-US" altLang="ru-RU" sz="2400" dirty="0"/>
              <a:t>5. Stress</a:t>
            </a:r>
          </a:p>
          <a:p>
            <a:pPr>
              <a:buFontTx/>
              <a:buNone/>
              <a:defRPr/>
            </a:pPr>
            <a:r>
              <a:rPr lang="en-US" altLang="ru-RU" sz="2400" dirty="0"/>
              <a:t>6. Air pollutants</a:t>
            </a:r>
          </a:p>
          <a:p>
            <a:pPr>
              <a:buFontTx/>
              <a:buNone/>
              <a:defRPr/>
            </a:pPr>
            <a:r>
              <a:rPr lang="en-US" altLang="ru-RU" sz="2400" dirty="0"/>
              <a:t>7. Improving the diagnosis of BA</a:t>
            </a:r>
            <a:endParaRPr lang="ru-RU" altLang="ru-RU" sz="2400" dirty="0"/>
          </a:p>
          <a:p>
            <a:pPr>
              <a:buFontTx/>
              <a:buNone/>
              <a:defRPr/>
            </a:pPr>
            <a:r>
              <a:rPr lang="ru-RU" altLang="ru-RU" sz="2400" dirty="0"/>
              <a:t> </a:t>
            </a:r>
            <a:endParaRPr lang="ru-RU" altLang="ru-RU" dirty="0"/>
          </a:p>
          <a:p>
            <a:pPr>
              <a:defRPr/>
            </a:pPr>
            <a:endParaRPr lang="ru-RU" altLang="ru-RU" dirty="0"/>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Заголовок 1"/>
          <p:cNvSpPr>
            <a:spLocks noGrp="1"/>
          </p:cNvSpPr>
          <p:nvPr>
            <p:ph type="title"/>
          </p:nvPr>
        </p:nvSpPr>
        <p:spPr/>
        <p:txBody>
          <a:bodyPr/>
          <a:lstStyle/>
          <a:p>
            <a:r>
              <a:rPr lang="en-US" altLang="ru-RU" sz="3200" b="1" dirty="0" err="1">
                <a:solidFill>
                  <a:srgbClr val="002060"/>
                </a:solidFill>
              </a:rPr>
              <a:t>Anticholinergic</a:t>
            </a:r>
            <a:r>
              <a:rPr lang="en-US" altLang="ru-RU" sz="3200" b="1" dirty="0">
                <a:solidFill>
                  <a:srgbClr val="002060"/>
                </a:solidFill>
              </a:rPr>
              <a:t> </a:t>
            </a:r>
            <a:r>
              <a:rPr lang="en-US" sz="3200" b="1" dirty="0">
                <a:solidFill>
                  <a:srgbClr val="002060"/>
                </a:solidFill>
              </a:rPr>
              <a:t>medications</a:t>
            </a:r>
            <a:endParaRPr lang="ru-RU" altLang="ru-RU" sz="3200" b="1" dirty="0">
              <a:solidFill>
                <a:srgbClr val="002060"/>
              </a:solidFill>
            </a:endParaRPr>
          </a:p>
        </p:txBody>
      </p:sp>
      <p:sp>
        <p:nvSpPr>
          <p:cNvPr id="76803" name="Содержимое 2"/>
          <p:cNvSpPr>
            <a:spLocks noGrp="1"/>
          </p:cNvSpPr>
          <p:nvPr>
            <p:ph idx="1"/>
          </p:nvPr>
        </p:nvSpPr>
        <p:spPr>
          <a:xfrm>
            <a:off x="514350" y="1497013"/>
            <a:ext cx="9258300" cy="4525962"/>
          </a:xfrm>
        </p:spPr>
        <p:txBody>
          <a:bodyPr/>
          <a:lstStyle/>
          <a:p>
            <a:r>
              <a:rPr lang="en-US" sz="2400" dirty="0"/>
              <a:t>Relax smooth muscles by competing with acetylcholine at neuromuscular synapses, thereby blocking the transmission  of </a:t>
            </a:r>
            <a:r>
              <a:rPr lang="en-US" sz="2400" dirty="0" err="1"/>
              <a:t>bronchoconstrictor</a:t>
            </a:r>
            <a:r>
              <a:rPr lang="en-US" sz="2400" dirty="0"/>
              <a:t> reflexes</a:t>
            </a:r>
            <a:endParaRPr lang="ru-RU" sz="2400" dirty="0"/>
          </a:p>
          <a:p>
            <a:r>
              <a:rPr lang="en-US" sz="2400" dirty="0" err="1"/>
              <a:t>Ipratropia</a:t>
            </a:r>
            <a:r>
              <a:rPr lang="en-US" sz="2400" dirty="0"/>
              <a:t> bromide is a short-acting </a:t>
            </a:r>
            <a:r>
              <a:rPr lang="en-US" sz="2400" dirty="0" err="1"/>
              <a:t>cholinelytic</a:t>
            </a:r>
            <a:r>
              <a:rPr lang="en-US" sz="2400" dirty="0"/>
              <a:t> agent. Second-line bronchodilator for BA.</a:t>
            </a:r>
            <a:endParaRPr lang="ru-RU" sz="2400" dirty="0"/>
          </a:p>
          <a:p>
            <a:r>
              <a:rPr lang="en-US" sz="2400" dirty="0"/>
              <a:t>Long-acting </a:t>
            </a:r>
            <a:r>
              <a:rPr lang="en-US" sz="2400" dirty="0" err="1"/>
              <a:t>cholinelytic</a:t>
            </a:r>
            <a:r>
              <a:rPr lang="en-US" sz="2400" dirty="0"/>
              <a:t> – </a:t>
            </a:r>
            <a:r>
              <a:rPr lang="en-US" sz="2400" dirty="0" err="1"/>
              <a:t>thyotropium</a:t>
            </a:r>
            <a:r>
              <a:rPr lang="en-US" sz="2400" dirty="0"/>
              <a:t> bromide</a:t>
            </a:r>
            <a:endParaRPr lang="ru-RU" sz="2400" dirty="0"/>
          </a:p>
          <a:p>
            <a:r>
              <a:rPr lang="en-US" sz="2400" dirty="0" err="1"/>
              <a:t>Thyotropium</a:t>
            </a:r>
            <a:r>
              <a:rPr lang="en-US" sz="2400" dirty="0"/>
              <a:t> is used additionally in combination with </a:t>
            </a:r>
            <a:r>
              <a:rPr lang="ru-RU" sz="2400" dirty="0" err="1"/>
              <a:t>Inhaled</a:t>
            </a:r>
            <a:r>
              <a:rPr lang="ru-RU" sz="2400" dirty="0"/>
              <a:t> </a:t>
            </a:r>
            <a:r>
              <a:rPr lang="ru-RU" sz="2400" dirty="0" err="1"/>
              <a:t>glucocorticoids</a:t>
            </a:r>
            <a:r>
              <a:rPr lang="ru-RU" sz="2400" dirty="0"/>
              <a:t> </a:t>
            </a:r>
            <a:r>
              <a:rPr lang="ru-RU" sz="2400" dirty="0" err="1"/>
              <a:t>and</a:t>
            </a:r>
            <a:r>
              <a:rPr lang="ru-RU" sz="2400" dirty="0"/>
              <a:t> </a:t>
            </a:r>
            <a:r>
              <a:rPr lang="ru-RU" sz="2400" dirty="0" err="1"/>
              <a:t>with</a:t>
            </a:r>
            <a:r>
              <a:rPr lang="ru-RU" sz="2400" dirty="0"/>
              <a:t> </a:t>
            </a:r>
            <a:r>
              <a:rPr lang="ru-RU" sz="2400" dirty="0" err="1"/>
              <a:t>Inhaled</a:t>
            </a:r>
            <a:r>
              <a:rPr lang="ru-RU" sz="2400" dirty="0"/>
              <a:t> </a:t>
            </a:r>
            <a:r>
              <a:rPr lang="ru-RU" sz="2400" dirty="0" err="1"/>
              <a:t>glucocorticoids</a:t>
            </a:r>
            <a:r>
              <a:rPr lang="ru-RU" sz="2400" dirty="0"/>
              <a:t>/</a:t>
            </a:r>
            <a:r>
              <a:rPr lang="en-US" sz="2400" dirty="0"/>
              <a:t>long-acting </a:t>
            </a:r>
            <a:r>
              <a:rPr lang="el-GR" sz="2400" dirty="0"/>
              <a:t>β₂-</a:t>
            </a:r>
            <a:r>
              <a:rPr lang="en-US" sz="2400" dirty="0"/>
              <a:t>agonists for patients with moderate to severe BA.</a:t>
            </a:r>
            <a:endParaRPr lang="ru-RU" sz="2400" dirty="0"/>
          </a:p>
          <a:p>
            <a:endParaRPr lang="ru-RU" altLang="ru-RU" sz="2400" dirty="0"/>
          </a:p>
          <a:p>
            <a:endParaRPr lang="ru-RU" altLang="ru-RU" sz="2400" dirty="0"/>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9" descr="Спирива Респимат раствор для ингаляций 60 доз 1 картридж - купить в Москве, Санкт-Петербурге, Ростове-на-Дону, Новосибирск в инт"/>
          <p:cNvPicPr>
            <a:picLocks noChangeAspect="1" noChangeArrowheads="1"/>
          </p:cNvPicPr>
          <p:nvPr/>
        </p:nvPicPr>
        <p:blipFill>
          <a:blip r:embed="rId2" cstate="print"/>
          <a:srcRect/>
          <a:stretch>
            <a:fillRect/>
          </a:stretch>
        </p:blipFill>
        <p:spPr bwMode="auto">
          <a:xfrm>
            <a:off x="69850" y="4408488"/>
            <a:ext cx="3498850" cy="2449512"/>
          </a:xfrm>
          <a:prstGeom prst="rect">
            <a:avLst/>
          </a:prstGeom>
          <a:noFill/>
          <a:ln w="9525">
            <a:noFill/>
            <a:miter lim="800000"/>
            <a:headEnd/>
            <a:tailEnd/>
          </a:ln>
        </p:spPr>
      </p:pic>
      <p:sp>
        <p:nvSpPr>
          <p:cNvPr id="90114" name="Rectangle 1"/>
          <p:cNvSpPr>
            <a:spLocks noChangeArrowheads="1"/>
          </p:cNvSpPr>
          <p:nvPr/>
        </p:nvSpPr>
        <p:spPr bwMode="auto">
          <a:xfrm>
            <a:off x="3352800" y="311150"/>
            <a:ext cx="3141663" cy="584200"/>
          </a:xfrm>
          <a:prstGeom prst="rect">
            <a:avLst/>
          </a:prstGeom>
          <a:noFill/>
          <a:ln w="9525">
            <a:noFill/>
            <a:miter lim="800000"/>
            <a:headEnd/>
            <a:tailEnd/>
          </a:ln>
        </p:spPr>
        <p:txBody>
          <a:bodyPr wrap="none" anchor="ctr">
            <a:spAutoFit/>
          </a:bodyPr>
          <a:lstStyle/>
          <a:p>
            <a:pPr algn="ctr" eaLnBrk="1" hangingPunct="1">
              <a:tabLst>
                <a:tab pos="539750" algn="l"/>
              </a:tabLst>
            </a:pPr>
            <a:r>
              <a:rPr lang="ru-RU" altLang="ru-RU" sz="3200" b="1">
                <a:solidFill>
                  <a:srgbClr val="002060"/>
                </a:solidFill>
                <a:cs typeface="Times New Roman" pitchFamily="18" charset="0"/>
              </a:rPr>
              <a:t>М-</a:t>
            </a:r>
            <a:r>
              <a:rPr lang="en-US" altLang="ru-RU" sz="3200" b="1">
                <a:solidFill>
                  <a:srgbClr val="002060"/>
                </a:solidFill>
                <a:cs typeface="Times New Roman" pitchFamily="18" charset="0"/>
              </a:rPr>
              <a:t>cholinelytics</a:t>
            </a:r>
            <a:endParaRPr lang="ru-RU" altLang="ru-RU" sz="3200">
              <a:solidFill>
                <a:srgbClr val="002060"/>
              </a:solidFill>
              <a:cs typeface="Times New Roman" pitchFamily="18" charset="0"/>
            </a:endParaRPr>
          </a:p>
        </p:txBody>
      </p:sp>
      <p:sp>
        <p:nvSpPr>
          <p:cNvPr id="88067" name="Прямоугольник 4"/>
          <p:cNvSpPr>
            <a:spLocks noChangeArrowheads="1"/>
          </p:cNvSpPr>
          <p:nvPr/>
        </p:nvSpPr>
        <p:spPr bwMode="auto">
          <a:xfrm>
            <a:off x="5062538" y="2208213"/>
            <a:ext cx="4968875" cy="147796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ru-RU" sz="1800" b="1" dirty="0"/>
              <a:t>Atrovent</a:t>
            </a:r>
            <a:r>
              <a:rPr lang="ru-RU" altLang="ru-RU" sz="1800" dirty="0"/>
              <a:t> – </a:t>
            </a:r>
            <a:r>
              <a:rPr lang="en" sz="1800" dirty="0">
                <a:solidFill>
                  <a:srgbClr val="000000"/>
                </a:solidFill>
                <a:latin typeface="+mn-lt"/>
              </a:rPr>
              <a:t>metered-dose aerosol with inhalation mouthpiece containing 300 doses; powder for inhalation in capsules, 100 pieces per package; Inhalation solution, 20 ml, 40 ml or 100 ml in bottles.</a:t>
            </a:r>
            <a:endParaRPr lang="ru-RU" altLang="ru-RU" sz="1800" dirty="0">
              <a:latin typeface="+mn-lt"/>
            </a:endParaRPr>
          </a:p>
        </p:txBody>
      </p:sp>
      <p:pic>
        <p:nvPicPr>
          <p:cNvPr id="90116" name="Picture 2" descr="АТРОВЕНТ (ATROVENT) ФАРМ-2004. Лекарственные препараты"/>
          <p:cNvPicPr>
            <a:picLocks noChangeAspect="1" noChangeArrowheads="1"/>
          </p:cNvPicPr>
          <p:nvPr/>
        </p:nvPicPr>
        <p:blipFill>
          <a:blip r:embed="rId3" cstate="print"/>
          <a:srcRect/>
          <a:stretch>
            <a:fillRect/>
          </a:stretch>
        </p:blipFill>
        <p:spPr bwMode="auto">
          <a:xfrm>
            <a:off x="498475" y="2079625"/>
            <a:ext cx="2006600" cy="1785938"/>
          </a:xfrm>
          <a:prstGeom prst="rect">
            <a:avLst/>
          </a:prstGeom>
          <a:noFill/>
          <a:ln w="9525">
            <a:noFill/>
            <a:miter lim="800000"/>
            <a:headEnd/>
            <a:tailEnd/>
          </a:ln>
        </p:spPr>
      </p:pic>
      <p:pic>
        <p:nvPicPr>
          <p:cNvPr id="90117" name="Picture 3" descr="atrovent"/>
          <p:cNvPicPr>
            <a:picLocks noChangeAspect="1" noChangeArrowheads="1"/>
          </p:cNvPicPr>
          <p:nvPr/>
        </p:nvPicPr>
        <p:blipFill>
          <a:blip r:embed="rId4" cstate="print"/>
          <a:srcRect/>
          <a:stretch>
            <a:fillRect/>
          </a:stretch>
        </p:blipFill>
        <p:spPr bwMode="auto">
          <a:xfrm>
            <a:off x="2760663" y="2063750"/>
            <a:ext cx="2022475" cy="1798638"/>
          </a:xfrm>
          <a:prstGeom prst="rect">
            <a:avLst/>
          </a:prstGeom>
          <a:noFill/>
          <a:ln w="9525">
            <a:noFill/>
            <a:miter lim="800000"/>
            <a:headEnd/>
            <a:tailEnd/>
          </a:ln>
        </p:spPr>
      </p:pic>
      <p:sp>
        <p:nvSpPr>
          <p:cNvPr id="88070" name="Rectangle 4"/>
          <p:cNvSpPr>
            <a:spLocks noChangeArrowheads="1"/>
          </p:cNvSpPr>
          <p:nvPr/>
        </p:nvSpPr>
        <p:spPr bwMode="auto">
          <a:xfrm>
            <a:off x="3535363" y="1147763"/>
            <a:ext cx="6751637" cy="647700"/>
          </a:xfrm>
          <a:prstGeom prst="rect">
            <a:avLst/>
          </a:prstGeom>
          <a:noFill/>
          <a:ln>
            <a:noFill/>
          </a:ln>
        </p:spPr>
        <p:txBody>
          <a:bodyPr anchor="ctr">
            <a:spAutoFit/>
          </a:bodyPr>
          <a:lstStyle>
            <a:lvl1pPr>
              <a:spcBef>
                <a:spcPct val="20000"/>
              </a:spcBef>
              <a:buChar char="•"/>
              <a:tabLst>
                <a:tab pos="539750" algn="l"/>
              </a:tabLst>
              <a:defRPr sz="3200">
                <a:solidFill>
                  <a:schemeClr val="tx1"/>
                </a:solidFill>
                <a:latin typeface="Arial" panose="020B0604020202020204" pitchFamily="34" charset="0"/>
              </a:defRPr>
            </a:lvl1pPr>
            <a:lvl2pPr marL="742950" indent="-285750">
              <a:spcBef>
                <a:spcPct val="20000"/>
              </a:spcBef>
              <a:buChar char="–"/>
              <a:tabLst>
                <a:tab pos="539750" algn="l"/>
              </a:tabLst>
              <a:defRPr sz="2800">
                <a:solidFill>
                  <a:schemeClr val="tx1"/>
                </a:solidFill>
                <a:latin typeface="Arial" panose="020B0604020202020204" pitchFamily="34" charset="0"/>
              </a:defRPr>
            </a:lvl2pPr>
            <a:lvl3pPr marL="1143000" indent="-228600">
              <a:spcBef>
                <a:spcPct val="20000"/>
              </a:spcBef>
              <a:buChar char="•"/>
              <a:tabLst>
                <a:tab pos="539750" algn="l"/>
              </a:tabLst>
              <a:defRPr sz="2400">
                <a:solidFill>
                  <a:schemeClr val="tx1"/>
                </a:solidFill>
                <a:latin typeface="Arial" panose="020B0604020202020204" pitchFamily="34" charset="0"/>
              </a:defRPr>
            </a:lvl3pPr>
            <a:lvl4pPr marL="1600200" indent="-228600">
              <a:spcBef>
                <a:spcPct val="20000"/>
              </a:spcBef>
              <a:buChar char="–"/>
              <a:tabLst>
                <a:tab pos="539750" algn="l"/>
              </a:tabLst>
              <a:defRPr sz="2000">
                <a:solidFill>
                  <a:schemeClr val="tx1"/>
                </a:solidFill>
                <a:latin typeface="Arial" panose="020B0604020202020204" pitchFamily="34" charset="0"/>
              </a:defRPr>
            </a:lvl4pPr>
            <a:lvl5pPr marL="2057400" indent="-228600">
              <a:spcBef>
                <a:spcPct val="20000"/>
              </a:spcBef>
              <a:buChar char="»"/>
              <a:tabLst>
                <a:tab pos="53975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53975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53975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53975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539750" algn="l"/>
              </a:tabLst>
              <a:defRPr sz="2000">
                <a:solidFill>
                  <a:schemeClr val="tx1"/>
                </a:solidFill>
                <a:latin typeface="Arial" panose="020B0604020202020204" pitchFamily="34" charset="0"/>
              </a:defRPr>
            </a:lvl9pPr>
          </a:lstStyle>
          <a:p>
            <a:pPr algn="just" eaLnBrk="1" hangingPunct="1">
              <a:spcBef>
                <a:spcPct val="0"/>
              </a:spcBef>
              <a:buFontTx/>
              <a:buNone/>
              <a:defRPr/>
            </a:pPr>
            <a:r>
              <a:rPr lang="en" sz="1800" dirty="0">
                <a:solidFill>
                  <a:srgbClr val="000000"/>
                </a:solidFill>
                <a:latin typeface="+mn-lt"/>
              </a:rPr>
              <a:t>inhaled through a metered-dose inhaler – 40-80 mcg 3-4 times a day</a:t>
            </a:r>
            <a:endParaRPr lang="ru-RU" altLang="ru-RU" sz="1800" dirty="0">
              <a:latin typeface="+mn-lt"/>
              <a:cs typeface="Times New Roman" panose="02020603050405020304" pitchFamily="18" charset="0"/>
            </a:endParaRPr>
          </a:p>
        </p:txBody>
      </p:sp>
      <p:sp>
        <p:nvSpPr>
          <p:cNvPr id="90119" name="Rectangle 5"/>
          <p:cNvSpPr>
            <a:spLocks noChangeArrowheads="1"/>
          </p:cNvSpPr>
          <p:nvPr/>
        </p:nvSpPr>
        <p:spPr bwMode="auto">
          <a:xfrm>
            <a:off x="490538" y="1228725"/>
            <a:ext cx="3140075" cy="400050"/>
          </a:xfrm>
          <a:prstGeom prst="rect">
            <a:avLst/>
          </a:prstGeom>
          <a:noFill/>
          <a:ln w="9525">
            <a:noFill/>
            <a:miter lim="800000"/>
            <a:headEnd/>
            <a:tailEnd/>
          </a:ln>
        </p:spPr>
        <p:txBody>
          <a:bodyPr anchor="ctr">
            <a:spAutoFit/>
          </a:bodyPr>
          <a:lstStyle/>
          <a:p>
            <a:pPr algn="just" eaLnBrk="1" hangingPunct="1">
              <a:tabLst>
                <a:tab pos="539750" algn="l"/>
              </a:tabLst>
            </a:pPr>
            <a:r>
              <a:rPr lang="ru-RU" altLang="ru-RU" sz="2000" b="1">
                <a:cs typeface="Times New Roman" pitchFamily="18" charset="0"/>
              </a:rPr>
              <a:t>  </a:t>
            </a:r>
            <a:r>
              <a:rPr lang="en-US" altLang="ru-RU" sz="2000" b="1">
                <a:solidFill>
                  <a:srgbClr val="002060"/>
                </a:solidFill>
                <a:cs typeface="Times New Roman" pitchFamily="18" charset="0"/>
              </a:rPr>
              <a:t>Ipratropium bromide</a:t>
            </a:r>
            <a:endParaRPr lang="ru-RU" altLang="ru-RU" sz="2000">
              <a:solidFill>
                <a:srgbClr val="002060"/>
              </a:solidFill>
              <a:cs typeface="Times New Roman" pitchFamily="18" charset="0"/>
            </a:endParaRPr>
          </a:p>
        </p:txBody>
      </p:sp>
      <p:sp>
        <p:nvSpPr>
          <p:cNvPr id="90120" name="Rectangle 6"/>
          <p:cNvSpPr>
            <a:spLocks noChangeArrowheads="1"/>
          </p:cNvSpPr>
          <p:nvPr/>
        </p:nvSpPr>
        <p:spPr bwMode="auto">
          <a:xfrm>
            <a:off x="1330325" y="3714750"/>
            <a:ext cx="254000" cy="400050"/>
          </a:xfrm>
          <a:prstGeom prst="rect">
            <a:avLst/>
          </a:prstGeom>
          <a:noFill/>
          <a:ln w="9525">
            <a:noFill/>
            <a:miter lim="800000"/>
            <a:headEnd/>
            <a:tailEnd/>
          </a:ln>
        </p:spPr>
        <p:txBody>
          <a:bodyPr wrap="none" anchor="ctr">
            <a:spAutoFit/>
          </a:bodyPr>
          <a:lstStyle/>
          <a:p>
            <a:pPr algn="just" eaLnBrk="1" hangingPunct="1">
              <a:tabLst>
                <a:tab pos="539750" algn="l"/>
              </a:tabLst>
            </a:pPr>
            <a:r>
              <a:rPr lang="ru-RU" altLang="ru-RU" sz="2000" b="1">
                <a:cs typeface="Times New Roman" pitchFamily="18" charset="0"/>
              </a:rPr>
              <a:t> </a:t>
            </a:r>
            <a:endParaRPr lang="ru-RU" altLang="ru-RU" sz="2000">
              <a:cs typeface="Times New Roman" pitchFamily="18" charset="0"/>
            </a:endParaRPr>
          </a:p>
        </p:txBody>
      </p:sp>
      <p:sp>
        <p:nvSpPr>
          <p:cNvPr id="90121" name="Прямоугольник 10"/>
          <p:cNvSpPr>
            <a:spLocks noChangeArrowheads="1"/>
          </p:cNvSpPr>
          <p:nvPr/>
        </p:nvSpPr>
        <p:spPr bwMode="auto">
          <a:xfrm>
            <a:off x="323850" y="4143375"/>
            <a:ext cx="4819650" cy="369888"/>
          </a:xfrm>
          <a:prstGeom prst="rect">
            <a:avLst/>
          </a:prstGeom>
          <a:noFill/>
          <a:ln w="9525">
            <a:noFill/>
            <a:miter lim="800000"/>
            <a:headEnd/>
            <a:tailEnd/>
          </a:ln>
        </p:spPr>
        <p:txBody>
          <a:bodyPr>
            <a:spAutoFit/>
          </a:bodyPr>
          <a:lstStyle/>
          <a:p>
            <a:pPr eaLnBrk="1" hangingPunct="1"/>
            <a:r>
              <a:rPr lang="ru-RU" altLang="ru-RU" b="1"/>
              <a:t> </a:t>
            </a:r>
            <a:endParaRPr lang="ru-RU" altLang="ru-RU"/>
          </a:p>
        </p:txBody>
      </p:sp>
      <p:sp>
        <p:nvSpPr>
          <p:cNvPr id="88074" name="Rectangle 8"/>
          <p:cNvSpPr>
            <a:spLocks noChangeArrowheads="1"/>
          </p:cNvSpPr>
          <p:nvPr/>
        </p:nvSpPr>
        <p:spPr bwMode="auto">
          <a:xfrm>
            <a:off x="3703638" y="5427663"/>
            <a:ext cx="5975350" cy="955675"/>
          </a:xfrm>
          <a:prstGeom prst="rect">
            <a:avLst/>
          </a:prstGeom>
          <a:noFill/>
          <a:ln>
            <a:noFill/>
          </a:ln>
        </p:spPr>
        <p:txBody>
          <a:bodyPr anchor="ctr">
            <a:spAutoFit/>
          </a:bodyPr>
          <a:lstStyle>
            <a:lvl1pPr>
              <a:spcBef>
                <a:spcPct val="20000"/>
              </a:spcBef>
              <a:buChar char="•"/>
              <a:tabLst>
                <a:tab pos="539750" algn="l"/>
              </a:tabLst>
              <a:defRPr sz="3200">
                <a:solidFill>
                  <a:schemeClr val="tx1"/>
                </a:solidFill>
                <a:latin typeface="Arial" panose="020B0604020202020204" pitchFamily="34" charset="0"/>
              </a:defRPr>
            </a:lvl1pPr>
            <a:lvl2pPr marL="742950" indent="-285750">
              <a:spcBef>
                <a:spcPct val="20000"/>
              </a:spcBef>
              <a:buChar char="–"/>
              <a:tabLst>
                <a:tab pos="539750" algn="l"/>
              </a:tabLst>
              <a:defRPr sz="2800">
                <a:solidFill>
                  <a:schemeClr val="tx1"/>
                </a:solidFill>
                <a:latin typeface="Arial" panose="020B0604020202020204" pitchFamily="34" charset="0"/>
              </a:defRPr>
            </a:lvl2pPr>
            <a:lvl3pPr marL="1143000" indent="-228600">
              <a:spcBef>
                <a:spcPct val="20000"/>
              </a:spcBef>
              <a:buChar char="•"/>
              <a:tabLst>
                <a:tab pos="539750" algn="l"/>
              </a:tabLst>
              <a:defRPr sz="2400">
                <a:solidFill>
                  <a:schemeClr val="tx1"/>
                </a:solidFill>
                <a:latin typeface="Arial" panose="020B0604020202020204" pitchFamily="34" charset="0"/>
              </a:defRPr>
            </a:lvl3pPr>
            <a:lvl4pPr marL="1600200" indent="-228600">
              <a:spcBef>
                <a:spcPct val="20000"/>
              </a:spcBef>
              <a:buChar char="–"/>
              <a:tabLst>
                <a:tab pos="539750" algn="l"/>
              </a:tabLst>
              <a:defRPr sz="2000">
                <a:solidFill>
                  <a:schemeClr val="tx1"/>
                </a:solidFill>
                <a:latin typeface="Arial" panose="020B0604020202020204" pitchFamily="34" charset="0"/>
              </a:defRPr>
            </a:lvl4pPr>
            <a:lvl5pPr marL="2057400" indent="-228600">
              <a:spcBef>
                <a:spcPct val="20000"/>
              </a:spcBef>
              <a:buChar char="»"/>
              <a:tabLst>
                <a:tab pos="53975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53975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53975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53975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539750" algn="l"/>
              </a:tabLst>
              <a:defRPr sz="2000">
                <a:solidFill>
                  <a:schemeClr val="tx1"/>
                </a:solidFill>
                <a:latin typeface="Arial" panose="020B0604020202020204" pitchFamily="34" charset="0"/>
              </a:defRPr>
            </a:lvl9pPr>
          </a:lstStyle>
          <a:p>
            <a:pPr algn="just" eaLnBrk="1" hangingPunct="1">
              <a:spcBef>
                <a:spcPct val="0"/>
              </a:spcBef>
              <a:buFontTx/>
              <a:buNone/>
              <a:defRPr/>
            </a:pPr>
            <a:r>
              <a:rPr lang="en-US" altLang="ru-RU" sz="2000" b="1" dirty="0">
                <a:cs typeface="Times New Roman" panose="02020603050405020304" pitchFamily="18" charset="0"/>
              </a:rPr>
              <a:t>Spiriva </a:t>
            </a:r>
            <a:r>
              <a:rPr lang="en-US" altLang="ru-RU" sz="2000" b="1" dirty="0" err="1">
                <a:cs typeface="Times New Roman" panose="02020603050405020304" pitchFamily="18" charset="0"/>
              </a:rPr>
              <a:t>respimat</a:t>
            </a:r>
            <a:r>
              <a:rPr lang="ru-RU" altLang="ru-RU" sz="2000" dirty="0">
                <a:cs typeface="Times New Roman" panose="02020603050405020304" pitchFamily="18" charset="0"/>
              </a:rPr>
              <a:t> - </a:t>
            </a:r>
            <a:r>
              <a:rPr lang="en" sz="1800" dirty="0">
                <a:solidFill>
                  <a:srgbClr val="000000"/>
                </a:solidFill>
                <a:latin typeface="+mn-lt"/>
              </a:rPr>
              <a:t>1 dose (corresponds to 2 inhalations) contains the active ingredient – </a:t>
            </a:r>
            <a:r>
              <a:rPr lang="en" sz="1800" dirty="0" err="1">
                <a:solidFill>
                  <a:srgbClr val="000000"/>
                </a:solidFill>
                <a:latin typeface="+mn-lt"/>
              </a:rPr>
              <a:t>thyotropium</a:t>
            </a:r>
            <a:r>
              <a:rPr lang="en" sz="1800" dirty="0">
                <a:solidFill>
                  <a:srgbClr val="000000"/>
                </a:solidFill>
                <a:latin typeface="+mn-lt"/>
              </a:rPr>
              <a:t> bromide 5 </a:t>
            </a:r>
            <a:r>
              <a:rPr lang="el-GR" sz="1800" dirty="0">
                <a:solidFill>
                  <a:srgbClr val="000000"/>
                </a:solidFill>
                <a:latin typeface="+mn-lt"/>
              </a:rPr>
              <a:t>μ</a:t>
            </a:r>
            <a:r>
              <a:rPr lang="en" sz="1800" dirty="0">
                <a:solidFill>
                  <a:srgbClr val="000000"/>
                </a:solidFill>
                <a:latin typeface="+mn-lt"/>
              </a:rPr>
              <a:t>g.</a:t>
            </a:r>
            <a:endParaRPr lang="ru-RU" altLang="ru-RU" sz="1800" dirty="0">
              <a:latin typeface="+mn-lt"/>
              <a:cs typeface="Times New Roman" panose="02020603050405020304" pitchFamily="18" charset="0"/>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Заголовок 1"/>
          <p:cNvSpPr>
            <a:spLocks noGrp="1"/>
          </p:cNvSpPr>
          <p:nvPr>
            <p:ph type="title"/>
          </p:nvPr>
        </p:nvSpPr>
        <p:spPr>
          <a:xfrm>
            <a:off x="514350" y="681644"/>
            <a:ext cx="9258300" cy="728056"/>
          </a:xfrm>
        </p:spPr>
        <p:txBody>
          <a:bodyPr/>
          <a:lstStyle/>
          <a:p>
            <a:r>
              <a:rPr lang="ru-RU" altLang="ru-RU" sz="3200" b="1" dirty="0" err="1">
                <a:solidFill>
                  <a:srgbClr val="002060"/>
                </a:solidFill>
              </a:rPr>
              <a:t>Fixed</a:t>
            </a:r>
            <a:r>
              <a:rPr lang="ru-RU" altLang="ru-RU" sz="3200" b="1" dirty="0">
                <a:solidFill>
                  <a:srgbClr val="002060"/>
                </a:solidFill>
              </a:rPr>
              <a:t> </a:t>
            </a:r>
            <a:r>
              <a:rPr lang="ru-RU" altLang="ru-RU" sz="3200" b="1" dirty="0" err="1">
                <a:solidFill>
                  <a:srgbClr val="002060"/>
                </a:solidFill>
              </a:rPr>
              <a:t>combinations</a:t>
            </a:r>
            <a:r>
              <a:rPr lang="ru-RU" altLang="ru-RU" sz="3200" b="1" dirty="0">
                <a:solidFill>
                  <a:srgbClr val="002060"/>
                </a:solidFill>
              </a:rPr>
              <a:t> </a:t>
            </a:r>
            <a:r>
              <a:rPr lang="ru-RU" altLang="ru-RU" sz="3200" b="1" dirty="0" err="1">
                <a:solidFill>
                  <a:srgbClr val="002060"/>
                </a:solidFill>
              </a:rPr>
              <a:t>of</a:t>
            </a:r>
            <a:r>
              <a:rPr lang="ru-RU" altLang="ru-RU" sz="3200" b="1" dirty="0">
                <a:solidFill>
                  <a:srgbClr val="002060"/>
                </a:solidFill>
              </a:rPr>
              <a:t> ICS </a:t>
            </a:r>
            <a:r>
              <a:rPr lang="ru-RU" altLang="ru-RU" sz="3200" b="1" dirty="0" err="1">
                <a:solidFill>
                  <a:srgbClr val="002060"/>
                </a:solidFill>
              </a:rPr>
              <a:t>and</a:t>
            </a:r>
            <a:r>
              <a:rPr lang="ru-RU" altLang="ru-RU" sz="3200" b="1" dirty="0">
                <a:solidFill>
                  <a:srgbClr val="002060"/>
                </a:solidFill>
              </a:rPr>
              <a:t> </a:t>
            </a:r>
            <a:r>
              <a:rPr lang="ru-RU" altLang="ru-RU" sz="3200" b="1" dirty="0" err="1">
                <a:solidFill>
                  <a:srgbClr val="002060"/>
                </a:solidFill>
              </a:rPr>
              <a:t>long-acting</a:t>
            </a:r>
            <a:r>
              <a:rPr lang="ru-RU" altLang="ru-RU" sz="3200" b="1" dirty="0">
                <a:solidFill>
                  <a:srgbClr val="002060"/>
                </a:solidFill>
              </a:rPr>
              <a:t> </a:t>
            </a:r>
            <a:r>
              <a:rPr lang="el-GR" altLang="ru-RU" sz="3200" b="1" dirty="0">
                <a:solidFill>
                  <a:srgbClr val="002060"/>
                </a:solidFill>
              </a:rPr>
              <a:t>β2-</a:t>
            </a:r>
            <a:r>
              <a:rPr lang="ru-RU" altLang="ru-RU" sz="3200" b="1" dirty="0" err="1">
                <a:solidFill>
                  <a:srgbClr val="002060"/>
                </a:solidFill>
              </a:rPr>
              <a:t>agonists</a:t>
            </a:r>
            <a:br>
              <a:rPr lang="ru-RU" altLang="ru-RU" dirty="0">
                <a:solidFill>
                  <a:srgbClr val="002060"/>
                </a:solidFill>
              </a:rPr>
            </a:br>
            <a:endParaRPr lang="ru-RU" altLang="ru-RU" dirty="0">
              <a:solidFill>
                <a:srgbClr val="002060"/>
              </a:solidFill>
            </a:endParaRPr>
          </a:p>
        </p:txBody>
      </p:sp>
      <p:sp>
        <p:nvSpPr>
          <p:cNvPr id="78851" name="Содержимое 2"/>
          <p:cNvSpPr>
            <a:spLocks noGrp="1"/>
          </p:cNvSpPr>
          <p:nvPr>
            <p:ph idx="1"/>
          </p:nvPr>
        </p:nvSpPr>
        <p:spPr>
          <a:xfrm>
            <a:off x="514350" y="1530350"/>
            <a:ext cx="9258300" cy="4787900"/>
          </a:xfrm>
        </p:spPr>
        <p:txBody>
          <a:bodyPr/>
          <a:lstStyle/>
          <a:p>
            <a:pPr>
              <a:buNone/>
            </a:pPr>
            <a:r>
              <a:rPr lang="ru-RU" sz="2400" dirty="0"/>
              <a:t>1. </a:t>
            </a:r>
            <a:r>
              <a:rPr lang="ru-RU" sz="2400" dirty="0" err="1"/>
              <a:t>Inhaled</a:t>
            </a:r>
            <a:r>
              <a:rPr lang="ru-RU" sz="2400" dirty="0"/>
              <a:t> </a:t>
            </a:r>
            <a:r>
              <a:rPr lang="ru-RU" sz="2400" dirty="0" err="1"/>
              <a:t>glucocorticoids</a:t>
            </a:r>
            <a:r>
              <a:rPr lang="ru-RU" sz="2400" dirty="0"/>
              <a:t> </a:t>
            </a:r>
            <a:r>
              <a:rPr lang="en-US" sz="2400" dirty="0"/>
              <a:t>increase the number of </a:t>
            </a:r>
            <a:r>
              <a:rPr lang="el-GR" sz="2400" dirty="0"/>
              <a:t>β-</a:t>
            </a:r>
            <a:r>
              <a:rPr lang="en-US" sz="2400" dirty="0"/>
              <a:t>receptors and increase its activity.</a:t>
            </a:r>
            <a:endParaRPr lang="ru-RU" sz="2400" dirty="0"/>
          </a:p>
          <a:p>
            <a:pPr>
              <a:buNone/>
            </a:pPr>
            <a:r>
              <a:rPr lang="en-US" sz="2400" dirty="0"/>
              <a:t>2. </a:t>
            </a:r>
            <a:r>
              <a:rPr lang="el-GR" sz="2400" dirty="0"/>
              <a:t>β-</a:t>
            </a:r>
            <a:r>
              <a:rPr lang="en-US" sz="2400" dirty="0"/>
              <a:t>receptors start biochemical reactions inside the cells, activate the </a:t>
            </a:r>
            <a:r>
              <a:rPr lang="ru-RU" sz="2400" dirty="0" err="1"/>
              <a:t>glucocorticoid</a:t>
            </a:r>
            <a:r>
              <a:rPr lang="ru-RU" sz="2400" dirty="0"/>
              <a:t> </a:t>
            </a:r>
            <a:r>
              <a:rPr lang="ru-RU" sz="2400" dirty="0" err="1"/>
              <a:t>receptor</a:t>
            </a:r>
            <a:r>
              <a:rPr lang="ru-RU" sz="2400" dirty="0"/>
              <a:t>.</a:t>
            </a:r>
          </a:p>
          <a:p>
            <a:pPr>
              <a:buNone/>
            </a:pPr>
            <a:r>
              <a:rPr lang="ru-RU" sz="2400" dirty="0"/>
              <a:t>3. </a:t>
            </a:r>
            <a:r>
              <a:rPr lang="ru-RU" sz="2400" dirty="0" err="1"/>
              <a:t>An</a:t>
            </a:r>
            <a:r>
              <a:rPr lang="ru-RU" sz="2400" dirty="0"/>
              <a:t> </a:t>
            </a:r>
            <a:r>
              <a:rPr lang="ru-RU" sz="2400" dirty="0" err="1"/>
              <a:t>active</a:t>
            </a:r>
            <a:r>
              <a:rPr lang="ru-RU" sz="2400" dirty="0"/>
              <a:t> </a:t>
            </a:r>
            <a:r>
              <a:rPr lang="ru-RU" sz="2400" dirty="0" err="1"/>
              <a:t>complex</a:t>
            </a:r>
            <a:r>
              <a:rPr lang="ru-RU" sz="2400" dirty="0"/>
              <a:t> </a:t>
            </a:r>
            <a:r>
              <a:rPr lang="ru-RU" sz="2400" dirty="0" err="1"/>
              <a:t>is</a:t>
            </a:r>
            <a:r>
              <a:rPr lang="ru-RU" sz="2400" dirty="0"/>
              <a:t> </a:t>
            </a:r>
            <a:r>
              <a:rPr lang="ru-RU" sz="2400" dirty="0" err="1"/>
              <a:t>formed</a:t>
            </a:r>
            <a:r>
              <a:rPr lang="ru-RU" sz="2400" dirty="0"/>
              <a:t> </a:t>
            </a:r>
            <a:r>
              <a:rPr lang="ru-RU" sz="2400" dirty="0" err="1"/>
              <a:t>glucocorticoid</a:t>
            </a:r>
            <a:r>
              <a:rPr lang="ru-RU" sz="2400" dirty="0"/>
              <a:t> + </a:t>
            </a:r>
            <a:r>
              <a:rPr lang="ru-RU" sz="2400" dirty="0" err="1"/>
              <a:t>glucocorticoid</a:t>
            </a:r>
            <a:r>
              <a:rPr lang="ru-RU" sz="2400" dirty="0"/>
              <a:t> </a:t>
            </a:r>
            <a:r>
              <a:rPr lang="ru-RU" sz="2400" dirty="0" err="1"/>
              <a:t>receptor</a:t>
            </a:r>
            <a:r>
              <a:rPr lang="ru-RU" sz="2400" dirty="0"/>
              <a:t>.</a:t>
            </a:r>
          </a:p>
          <a:p>
            <a:pPr>
              <a:buNone/>
            </a:pPr>
            <a:r>
              <a:rPr lang="en-US" sz="2400" dirty="0"/>
              <a:t>4. </a:t>
            </a:r>
            <a:r>
              <a:rPr lang="ru-RU" sz="2400" dirty="0" err="1"/>
              <a:t>Translocation</a:t>
            </a:r>
            <a:r>
              <a:rPr lang="ru-RU" sz="2400" dirty="0"/>
              <a:t> </a:t>
            </a:r>
            <a:r>
              <a:rPr lang="ru-RU" sz="2400" dirty="0" err="1"/>
              <a:t>of</a:t>
            </a:r>
            <a:r>
              <a:rPr lang="ru-RU" sz="2400" dirty="0"/>
              <a:t> </a:t>
            </a:r>
            <a:r>
              <a:rPr lang="ru-RU" sz="2400" dirty="0" err="1"/>
              <a:t>this</a:t>
            </a:r>
            <a:r>
              <a:rPr lang="ru-RU" sz="2400" dirty="0"/>
              <a:t> </a:t>
            </a:r>
            <a:r>
              <a:rPr lang="ru-RU" sz="2400" dirty="0" err="1"/>
              <a:t>complex</a:t>
            </a:r>
            <a:r>
              <a:rPr lang="ru-RU" sz="2400" dirty="0"/>
              <a:t> </a:t>
            </a:r>
            <a:r>
              <a:rPr lang="ru-RU" sz="2400" dirty="0" err="1"/>
              <a:t>into</a:t>
            </a:r>
            <a:r>
              <a:rPr lang="ru-RU" sz="2400" dirty="0"/>
              <a:t> </a:t>
            </a:r>
            <a:r>
              <a:rPr lang="ru-RU" sz="2400" dirty="0" err="1"/>
              <a:t>the</a:t>
            </a:r>
            <a:r>
              <a:rPr lang="ru-RU" sz="2400" dirty="0"/>
              <a:t> </a:t>
            </a:r>
            <a:r>
              <a:rPr lang="ru-RU" sz="2400" dirty="0" err="1"/>
              <a:t>nucleus</a:t>
            </a:r>
            <a:r>
              <a:rPr lang="ru-RU" sz="2400" dirty="0"/>
              <a:t> </a:t>
            </a:r>
            <a:r>
              <a:rPr lang="ru-RU" sz="2400" dirty="0" err="1"/>
              <a:t>and</a:t>
            </a:r>
            <a:r>
              <a:rPr lang="ru-RU" sz="2400" dirty="0"/>
              <a:t> </a:t>
            </a:r>
            <a:r>
              <a:rPr lang="ru-RU" sz="2400" dirty="0" err="1"/>
              <a:t>interaction</a:t>
            </a:r>
            <a:r>
              <a:rPr lang="en-US" sz="2400" dirty="0"/>
              <a:t> </a:t>
            </a:r>
            <a:r>
              <a:rPr lang="ru-RU" sz="2400" dirty="0" err="1"/>
              <a:t>with</a:t>
            </a:r>
            <a:r>
              <a:rPr lang="ru-RU" sz="2400" dirty="0"/>
              <a:t> </a:t>
            </a:r>
            <a:r>
              <a:rPr lang="ru-RU" sz="2400" dirty="0" err="1"/>
              <a:t>the</a:t>
            </a:r>
            <a:r>
              <a:rPr lang="ru-RU" sz="2400" dirty="0"/>
              <a:t> </a:t>
            </a:r>
            <a:r>
              <a:rPr lang="ru-RU" sz="2400" dirty="0" err="1"/>
              <a:t>specific</a:t>
            </a:r>
            <a:r>
              <a:rPr lang="ru-RU" sz="2400" dirty="0"/>
              <a:t> </a:t>
            </a:r>
            <a:r>
              <a:rPr lang="ru-RU" sz="2400" dirty="0" err="1"/>
              <a:t>area</a:t>
            </a:r>
            <a:r>
              <a:rPr lang="ru-RU" sz="2400" dirty="0"/>
              <a:t> </a:t>
            </a:r>
            <a:r>
              <a:rPr lang="ru-RU" sz="2400" dirty="0" err="1"/>
              <a:t>of</a:t>
            </a:r>
            <a:r>
              <a:rPr lang="ru-RU" sz="2400" dirty="0"/>
              <a:t> </a:t>
            </a:r>
            <a:r>
              <a:rPr lang="ru-RU" sz="2400" dirty="0" err="1"/>
              <a:t>the</a:t>
            </a:r>
            <a:r>
              <a:rPr lang="ru-RU" sz="2400" dirty="0"/>
              <a:t> </a:t>
            </a:r>
            <a:r>
              <a:rPr lang="ru-RU" sz="2400" dirty="0" err="1"/>
              <a:t>target</a:t>
            </a:r>
            <a:r>
              <a:rPr lang="ru-RU" sz="2400" dirty="0"/>
              <a:t> </a:t>
            </a:r>
            <a:r>
              <a:rPr lang="ru-RU" sz="2400" dirty="0" err="1"/>
              <a:t>gene</a:t>
            </a:r>
            <a:r>
              <a:rPr lang="ru-RU" sz="2400" dirty="0"/>
              <a:t>.</a:t>
            </a:r>
          </a:p>
          <a:p>
            <a:pPr>
              <a:buNone/>
            </a:pPr>
            <a:r>
              <a:rPr lang="ru-RU" sz="2400" dirty="0"/>
              <a:t>5. </a:t>
            </a:r>
            <a:r>
              <a:rPr lang="ru-RU" sz="2400" dirty="0" err="1"/>
              <a:t>Increased</a:t>
            </a:r>
            <a:r>
              <a:rPr lang="ru-RU" sz="2400" dirty="0"/>
              <a:t> </a:t>
            </a:r>
            <a:r>
              <a:rPr lang="ru-RU" sz="2400" dirty="0" err="1"/>
              <a:t>anti-inflammatory</a:t>
            </a:r>
            <a:r>
              <a:rPr lang="ru-RU" sz="2400" dirty="0"/>
              <a:t> </a:t>
            </a:r>
            <a:r>
              <a:rPr lang="ru-RU" sz="2400" dirty="0" err="1"/>
              <a:t>activity</a:t>
            </a:r>
            <a:r>
              <a:rPr lang="ru-RU" sz="2400" dirty="0"/>
              <a:t> </a:t>
            </a:r>
            <a:r>
              <a:rPr lang="ru-RU" sz="2400" dirty="0" err="1"/>
              <a:t>and</a:t>
            </a:r>
            <a:r>
              <a:rPr lang="ru-RU" sz="2400" dirty="0"/>
              <a:t> </a:t>
            </a:r>
            <a:r>
              <a:rPr lang="ru-RU" sz="2400" dirty="0" err="1"/>
              <a:t>increased</a:t>
            </a:r>
            <a:r>
              <a:rPr lang="ru-RU" sz="2400" dirty="0"/>
              <a:t> </a:t>
            </a:r>
            <a:r>
              <a:rPr lang="ru-RU" sz="2400" dirty="0" err="1"/>
              <a:t>synthesis</a:t>
            </a:r>
            <a:r>
              <a:rPr lang="ru-RU" sz="2400" dirty="0"/>
              <a:t> </a:t>
            </a:r>
            <a:r>
              <a:rPr lang="ru-RU" sz="2400" dirty="0" err="1"/>
              <a:t>of</a:t>
            </a:r>
            <a:r>
              <a:rPr lang="ru-RU" sz="2400" dirty="0"/>
              <a:t>  </a:t>
            </a:r>
            <a:r>
              <a:rPr lang="el-GR" sz="2400" dirty="0"/>
              <a:t>β-</a:t>
            </a:r>
            <a:r>
              <a:rPr lang="en-US" sz="2400" dirty="0"/>
              <a:t>receptors.</a:t>
            </a:r>
            <a:endParaRPr lang="ru-RU" sz="2400" dirty="0"/>
          </a:p>
          <a:p>
            <a:pPr marL="0" indent="0" algn="just">
              <a:buFontTx/>
              <a:buNone/>
            </a:pPr>
            <a:r>
              <a:rPr lang="ru-RU" altLang="ru-RU" sz="2400" dirty="0"/>
              <a:t> </a:t>
            </a:r>
          </a:p>
        </p:txBody>
      </p:sp>
      <p:cxnSp>
        <p:nvCxnSpPr>
          <p:cNvPr id="78852" name="Прямая со стрелкой 25"/>
          <p:cNvCxnSpPr>
            <a:cxnSpLocks noChangeShapeType="1"/>
          </p:cNvCxnSpPr>
          <p:nvPr/>
        </p:nvCxnSpPr>
        <p:spPr bwMode="auto">
          <a:xfrm flipV="1">
            <a:off x="585788" y="4243388"/>
            <a:ext cx="215900" cy="9525"/>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8853" name="Прямая со стрелкой 32"/>
          <p:cNvCxnSpPr>
            <a:cxnSpLocks noChangeShapeType="1"/>
          </p:cNvCxnSpPr>
          <p:nvPr/>
        </p:nvCxnSpPr>
        <p:spPr bwMode="auto">
          <a:xfrm flipV="1">
            <a:off x="720725" y="4664075"/>
            <a:ext cx="0" cy="11113"/>
          </a:xfrm>
          <a:prstGeom prst="straightConnector1">
            <a:avLst/>
          </a:prstGeom>
          <a:noFill/>
          <a:ln w="19050" algn="ctr">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Заголовок 1"/>
          <p:cNvSpPr>
            <a:spLocks noGrp="1" noChangeArrowheads="1"/>
          </p:cNvSpPr>
          <p:nvPr>
            <p:ph type="title"/>
          </p:nvPr>
        </p:nvSpPr>
        <p:spPr/>
        <p:txBody>
          <a:bodyPr/>
          <a:lstStyle/>
          <a:p>
            <a:r>
              <a:rPr lang="ru-RU" sz="3200" b="1">
                <a:solidFill>
                  <a:srgbClr val="002060"/>
                </a:solidFill>
              </a:rPr>
              <a:t>Fixed combinations of </a:t>
            </a:r>
            <a:r>
              <a:rPr lang="en-US" sz="3200" b="1">
                <a:solidFill>
                  <a:srgbClr val="002060"/>
                </a:solidFill>
              </a:rPr>
              <a:t>IG</a:t>
            </a:r>
            <a:r>
              <a:rPr lang="ru-RU" sz="3200" b="1">
                <a:solidFill>
                  <a:srgbClr val="002060"/>
                </a:solidFill>
              </a:rPr>
              <a:t> and long-acting </a:t>
            </a:r>
            <a:r>
              <a:rPr lang="el-GR" sz="3200" b="1">
                <a:solidFill>
                  <a:srgbClr val="002060"/>
                </a:solidFill>
              </a:rPr>
              <a:t>β2-</a:t>
            </a:r>
            <a:r>
              <a:rPr lang="ru-RU" sz="3200" b="1">
                <a:solidFill>
                  <a:srgbClr val="002060"/>
                </a:solidFill>
              </a:rPr>
              <a:t>agonists</a:t>
            </a:r>
            <a:endParaRPr lang="ru-RU" altLang="ru-RU" sz="3200" b="1">
              <a:solidFill>
                <a:srgbClr val="002060"/>
              </a:solidFill>
            </a:endParaRPr>
          </a:p>
        </p:txBody>
      </p:sp>
      <p:sp>
        <p:nvSpPr>
          <p:cNvPr id="92162" name="Содержимое 2"/>
          <p:cNvSpPr>
            <a:spLocks noGrp="1" noChangeArrowheads="1"/>
          </p:cNvSpPr>
          <p:nvPr>
            <p:ph idx="1"/>
          </p:nvPr>
        </p:nvSpPr>
        <p:spPr>
          <a:xfrm>
            <a:off x="773113" y="1995488"/>
            <a:ext cx="9258300" cy="4525962"/>
          </a:xfrm>
        </p:spPr>
        <p:txBody>
          <a:bodyPr/>
          <a:lstStyle/>
          <a:p>
            <a:r>
              <a:rPr lang="en-US" altLang="ru-RU" sz="2400"/>
              <a:t>Nowdays there are medicines with fixed combinations</a:t>
            </a:r>
            <a:r>
              <a:rPr lang="ru-RU" altLang="ru-RU" sz="2400"/>
              <a:t>: </a:t>
            </a:r>
          </a:p>
          <a:p>
            <a:r>
              <a:rPr lang="ru-RU" altLang="ru-RU" sz="2400">
                <a:solidFill>
                  <a:srgbClr val="000000"/>
                </a:solidFill>
              </a:rPr>
              <a:t>Salmeterol + fluticasone</a:t>
            </a:r>
            <a:r>
              <a:rPr lang="ru-RU" altLang="ru-RU" sz="2400"/>
              <a:t>  </a:t>
            </a:r>
          </a:p>
          <a:p>
            <a:r>
              <a:rPr lang="ru-RU" altLang="ru-RU" sz="2400">
                <a:solidFill>
                  <a:srgbClr val="000000"/>
                </a:solidFill>
              </a:rPr>
              <a:t>Budesonide + formoterol</a:t>
            </a:r>
            <a:endParaRPr lang="ru-RU" altLang="ru-RU" sz="2400"/>
          </a:p>
          <a:p>
            <a:r>
              <a:rPr lang="ru-RU" altLang="ru-RU" sz="2400">
                <a:solidFill>
                  <a:srgbClr val="000000"/>
                </a:solidFill>
              </a:rPr>
              <a:t>Beclomethasone + formoterol</a:t>
            </a:r>
          </a:p>
          <a:p>
            <a:r>
              <a:rPr lang="ru-RU" altLang="ru-RU" sz="2400">
                <a:solidFill>
                  <a:srgbClr val="000000"/>
                </a:solidFill>
              </a:rPr>
              <a:t>Mometasone + formoterol</a:t>
            </a:r>
            <a:endParaRPr lang="en-US" altLang="ru-RU" sz="2400"/>
          </a:p>
          <a:p>
            <a:r>
              <a:rPr lang="ru-RU" altLang="ru-RU" sz="2400"/>
              <a:t>Вилантерол + флутиказона фуроат</a:t>
            </a:r>
          </a:p>
          <a:p>
            <a:r>
              <a:rPr lang="ru-RU" altLang="ru-RU" sz="2400">
                <a:solidFill>
                  <a:srgbClr val="000000"/>
                </a:solidFill>
              </a:rPr>
              <a:t>Fluticasone + vilanterol + umeclidinium bromide</a:t>
            </a:r>
            <a:endParaRPr lang="ru-RU" altLang="ru-RU" sz="2400"/>
          </a:p>
          <a:p>
            <a:pPr>
              <a:buFontTx/>
              <a:buNone/>
            </a:pPr>
            <a:r>
              <a:rPr lang="ru-RU" altLang="ru-RU" sz="2400" b="1">
                <a:solidFill>
                  <a:srgbClr val="002060"/>
                </a:solidFill>
              </a:rPr>
              <a:t>   </a:t>
            </a:r>
            <a:endParaRPr lang="ru-RU" altLang="ru-RU" sz="2400">
              <a:solidFill>
                <a:srgbClr val="002060"/>
              </a:solidFill>
            </a:endParaRP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Заголовок 1"/>
          <p:cNvSpPr>
            <a:spLocks noGrp="1" noChangeArrowheads="1"/>
          </p:cNvSpPr>
          <p:nvPr>
            <p:ph type="title"/>
          </p:nvPr>
        </p:nvSpPr>
        <p:spPr>
          <a:xfrm>
            <a:off x="431800" y="700088"/>
            <a:ext cx="9264650" cy="1130300"/>
          </a:xfrm>
        </p:spPr>
        <p:txBody>
          <a:bodyPr/>
          <a:lstStyle/>
          <a:p>
            <a:r>
              <a:rPr lang="ru-RU" altLang="ru-RU" sz="3200" b="1">
                <a:solidFill>
                  <a:srgbClr val="002060"/>
                </a:solidFill>
              </a:rPr>
              <a:t>Combined therapy in the mode of a single inhaler</a:t>
            </a:r>
            <a:br>
              <a:rPr lang="ru-RU" altLang="ru-RU" sz="3200">
                <a:solidFill>
                  <a:srgbClr val="002060"/>
                </a:solidFill>
              </a:rPr>
            </a:br>
            <a:endParaRPr lang="ru-RU" altLang="ru-RU" sz="3200">
              <a:solidFill>
                <a:srgbClr val="002060"/>
              </a:solidFill>
            </a:endParaRPr>
          </a:p>
        </p:txBody>
      </p:sp>
      <p:sp>
        <p:nvSpPr>
          <p:cNvPr id="93186" name="Содержимое 2"/>
          <p:cNvSpPr>
            <a:spLocks noGrp="1" noChangeArrowheads="1"/>
          </p:cNvSpPr>
          <p:nvPr>
            <p:ph idx="1"/>
          </p:nvPr>
        </p:nvSpPr>
        <p:spPr>
          <a:xfrm>
            <a:off x="401638" y="2000250"/>
            <a:ext cx="9258300" cy="4525963"/>
          </a:xfrm>
        </p:spPr>
        <p:txBody>
          <a:bodyPr/>
          <a:lstStyle/>
          <a:p>
            <a:pPr>
              <a:buFontTx/>
              <a:buNone/>
            </a:pPr>
            <a:r>
              <a:rPr lang="ru-RU" altLang="ru-RU" sz="2400"/>
              <a:t>    «</a:t>
            </a:r>
            <a:r>
              <a:rPr lang="ru-RU" altLang="ru-RU" sz="2400">
                <a:solidFill>
                  <a:srgbClr val="000000"/>
                </a:solidFill>
              </a:rPr>
              <a:t>Single Inhaler Therapy» mode.</a:t>
            </a:r>
            <a:r>
              <a:rPr lang="ru-RU" altLang="ru-RU" sz="2400"/>
              <a:t> </a:t>
            </a:r>
          </a:p>
          <a:p>
            <a:pPr>
              <a:buFontTx/>
              <a:buNone/>
            </a:pPr>
            <a:r>
              <a:rPr lang="ru-RU" altLang="ru-RU" sz="2400">
                <a:solidFill>
                  <a:srgbClr val="000000"/>
                </a:solidFill>
              </a:rPr>
              <a:t>    Therapy of </a:t>
            </a:r>
            <a:r>
              <a:rPr lang="en-US" altLang="ru-RU" sz="2400">
                <a:solidFill>
                  <a:srgbClr val="000000"/>
                </a:solidFill>
              </a:rPr>
              <a:t>BA</a:t>
            </a:r>
            <a:r>
              <a:rPr lang="ru-RU" altLang="ru-RU" sz="2400">
                <a:solidFill>
                  <a:srgbClr val="000000"/>
                </a:solidFill>
              </a:rPr>
              <a:t> with the help of budesonide/formoterol or beclomethasone/formoterol in fixed combinations on a regular basis + additional inhalations to relieve AD symptoms.</a:t>
            </a:r>
            <a:endParaRPr lang="ru-RU" altLang="ru-RU" sz="2400"/>
          </a:p>
          <a:p>
            <a:pPr>
              <a:buFontTx/>
              <a:buNone/>
            </a:pPr>
            <a:r>
              <a:rPr lang="ru-RU" altLang="ru-RU" sz="2400">
                <a:solidFill>
                  <a:srgbClr val="002060"/>
                </a:solidFill>
              </a:rPr>
              <a:t>     </a:t>
            </a:r>
          </a:p>
          <a:p>
            <a:endParaRPr lang="ru-RU" altLang="ru-RU"/>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4" descr="Монтелукаст (сингуляр)"/>
          <p:cNvPicPr>
            <a:picLocks noChangeAspect="1" noChangeArrowheads="1"/>
          </p:cNvPicPr>
          <p:nvPr/>
        </p:nvPicPr>
        <p:blipFill>
          <a:blip r:embed="rId2" r:link="rId3" cstate="print"/>
          <a:srcRect/>
          <a:stretch>
            <a:fillRect/>
          </a:stretch>
        </p:blipFill>
        <p:spPr bwMode="auto">
          <a:xfrm>
            <a:off x="560388" y="4329113"/>
            <a:ext cx="2559050" cy="1617662"/>
          </a:xfrm>
          <a:prstGeom prst="rect">
            <a:avLst/>
          </a:prstGeom>
          <a:noFill/>
          <a:ln w="9525">
            <a:noFill/>
            <a:miter lim="800000"/>
            <a:headEnd/>
            <a:tailEnd/>
          </a:ln>
        </p:spPr>
      </p:pic>
      <p:sp>
        <p:nvSpPr>
          <p:cNvPr id="92162" name="Rectangle 1"/>
          <p:cNvSpPr>
            <a:spLocks noChangeArrowheads="1"/>
          </p:cNvSpPr>
          <p:nvPr/>
        </p:nvSpPr>
        <p:spPr bwMode="auto">
          <a:xfrm>
            <a:off x="1014413" y="250825"/>
            <a:ext cx="8262937" cy="584200"/>
          </a:xfrm>
          <a:prstGeom prst="rect">
            <a:avLst/>
          </a:prstGeom>
          <a:noFill/>
          <a:ln>
            <a:noFill/>
          </a:ln>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 b="1" dirty="0">
                <a:solidFill>
                  <a:srgbClr val="002060"/>
                </a:solidFill>
                <a:latin typeface="+mj-lt"/>
              </a:rPr>
              <a:t>Leukotriene antagonists</a:t>
            </a:r>
            <a:endParaRPr lang="ru-RU" altLang="ru-RU" b="1" dirty="0">
              <a:solidFill>
                <a:srgbClr val="002060"/>
              </a:solidFill>
              <a:latin typeface="+mj-lt"/>
            </a:endParaRPr>
          </a:p>
        </p:txBody>
      </p:sp>
      <p:sp>
        <p:nvSpPr>
          <p:cNvPr id="92163" name="Rectangle 2"/>
          <p:cNvSpPr>
            <a:spLocks noChangeArrowheads="1"/>
          </p:cNvSpPr>
          <p:nvPr/>
        </p:nvSpPr>
        <p:spPr bwMode="auto">
          <a:xfrm>
            <a:off x="447675" y="979488"/>
            <a:ext cx="9221788" cy="1568450"/>
          </a:xfrm>
          <a:prstGeom prst="rect">
            <a:avLst/>
          </a:prstGeom>
          <a:noFill/>
          <a:ln>
            <a:noFill/>
          </a:ln>
        </p:spPr>
        <p:txBody>
          <a:bodyPr anchor="ctr">
            <a:spAutoFit/>
          </a:bodyPr>
          <a:lstStyle>
            <a:lvl1pPr>
              <a:spcBef>
                <a:spcPct val="20000"/>
              </a:spcBef>
              <a:buChar char="•"/>
              <a:tabLst>
                <a:tab pos="539750" algn="l"/>
              </a:tabLst>
              <a:defRPr sz="3200">
                <a:solidFill>
                  <a:schemeClr val="tx1"/>
                </a:solidFill>
                <a:latin typeface="Arial" panose="020B0604020202020204" pitchFamily="34" charset="0"/>
              </a:defRPr>
            </a:lvl1pPr>
            <a:lvl2pPr marL="742950" indent="-285750">
              <a:spcBef>
                <a:spcPct val="20000"/>
              </a:spcBef>
              <a:buChar char="–"/>
              <a:tabLst>
                <a:tab pos="539750" algn="l"/>
              </a:tabLst>
              <a:defRPr sz="2800">
                <a:solidFill>
                  <a:schemeClr val="tx1"/>
                </a:solidFill>
                <a:latin typeface="Arial" panose="020B0604020202020204" pitchFamily="34" charset="0"/>
              </a:defRPr>
            </a:lvl2pPr>
            <a:lvl3pPr marL="1143000" indent="-228600">
              <a:spcBef>
                <a:spcPct val="20000"/>
              </a:spcBef>
              <a:buChar char="•"/>
              <a:tabLst>
                <a:tab pos="539750" algn="l"/>
              </a:tabLst>
              <a:defRPr sz="2400">
                <a:solidFill>
                  <a:schemeClr val="tx1"/>
                </a:solidFill>
                <a:latin typeface="Arial" panose="020B0604020202020204" pitchFamily="34" charset="0"/>
              </a:defRPr>
            </a:lvl3pPr>
            <a:lvl4pPr marL="1600200" indent="-228600">
              <a:spcBef>
                <a:spcPct val="20000"/>
              </a:spcBef>
              <a:buChar char="–"/>
              <a:tabLst>
                <a:tab pos="539750" algn="l"/>
              </a:tabLst>
              <a:defRPr sz="2000">
                <a:solidFill>
                  <a:schemeClr val="tx1"/>
                </a:solidFill>
                <a:latin typeface="Arial" panose="020B0604020202020204" pitchFamily="34" charset="0"/>
              </a:defRPr>
            </a:lvl4pPr>
            <a:lvl5pPr marL="2057400" indent="-228600">
              <a:spcBef>
                <a:spcPct val="20000"/>
              </a:spcBef>
              <a:buChar char="»"/>
              <a:tabLst>
                <a:tab pos="53975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53975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53975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53975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539750" algn="l"/>
              </a:tabLst>
              <a:defRPr sz="2000">
                <a:solidFill>
                  <a:schemeClr val="tx1"/>
                </a:solidFill>
                <a:latin typeface="Arial" panose="020B0604020202020204" pitchFamily="34" charset="0"/>
              </a:defRPr>
            </a:lvl9pPr>
          </a:lstStyle>
          <a:p>
            <a:pPr eaLnBrk="1" hangingPunct="1">
              <a:spcBef>
                <a:spcPct val="0"/>
              </a:spcBef>
              <a:buFontTx/>
              <a:buNone/>
              <a:defRPr/>
            </a:pPr>
            <a:r>
              <a:rPr lang="en" sz="2400" dirty="0">
                <a:solidFill>
                  <a:srgbClr val="000000"/>
                </a:solidFill>
                <a:latin typeface="+mn-lt"/>
              </a:rPr>
              <a:t>Leukotriene receptor antagonists (montelukast, zafirlukast) and 5-lipooxygenase inhibitor (zileuton). Leukotrienes C4, D4, E4 are inflammatory mediators predominantly in aspirin and endogenous BA.</a:t>
            </a:r>
            <a:endParaRPr lang="en-US" altLang="ru-RU" sz="2400" dirty="0">
              <a:latin typeface="+mn-lt"/>
              <a:cs typeface="Times New Roman" panose="02020603050405020304" pitchFamily="18" charset="0"/>
            </a:endParaRPr>
          </a:p>
        </p:txBody>
      </p:sp>
      <p:sp>
        <p:nvSpPr>
          <p:cNvPr id="94212" name="Прямоугольник 5"/>
          <p:cNvSpPr>
            <a:spLocks noChangeArrowheads="1"/>
          </p:cNvSpPr>
          <p:nvPr/>
        </p:nvSpPr>
        <p:spPr bwMode="auto">
          <a:xfrm>
            <a:off x="4821238" y="3206750"/>
            <a:ext cx="5143500" cy="400050"/>
          </a:xfrm>
          <a:prstGeom prst="rect">
            <a:avLst/>
          </a:prstGeom>
          <a:noFill/>
          <a:ln w="9525">
            <a:noFill/>
            <a:miter lim="800000"/>
            <a:headEnd/>
            <a:tailEnd/>
          </a:ln>
        </p:spPr>
        <p:txBody>
          <a:bodyPr>
            <a:spAutoFit/>
          </a:bodyPr>
          <a:lstStyle/>
          <a:p>
            <a:pPr eaLnBrk="1" hangingPunct="1"/>
            <a:r>
              <a:rPr lang="ru-RU" altLang="ru-RU" sz="2000"/>
              <a:t> </a:t>
            </a:r>
          </a:p>
        </p:txBody>
      </p:sp>
      <p:sp>
        <p:nvSpPr>
          <p:cNvPr id="94213" name="Прямоугольник 7"/>
          <p:cNvSpPr>
            <a:spLocks noChangeArrowheads="1"/>
          </p:cNvSpPr>
          <p:nvPr/>
        </p:nvSpPr>
        <p:spPr bwMode="auto">
          <a:xfrm>
            <a:off x="476250" y="3327400"/>
            <a:ext cx="3905250" cy="400050"/>
          </a:xfrm>
          <a:prstGeom prst="rect">
            <a:avLst/>
          </a:prstGeom>
          <a:noFill/>
          <a:ln w="9525">
            <a:noFill/>
            <a:miter lim="800000"/>
            <a:headEnd/>
            <a:tailEnd/>
          </a:ln>
        </p:spPr>
        <p:txBody>
          <a:bodyPr>
            <a:spAutoFit/>
          </a:bodyPr>
          <a:lstStyle/>
          <a:p>
            <a:pPr eaLnBrk="1" hangingPunct="1"/>
            <a:r>
              <a:rPr lang="ru-RU" altLang="ru-RU" sz="2000"/>
              <a:t> </a:t>
            </a:r>
          </a:p>
        </p:txBody>
      </p:sp>
      <p:sp>
        <p:nvSpPr>
          <p:cNvPr id="94214" name="TextBox 3"/>
          <p:cNvSpPr txBox="1">
            <a:spLocks noChangeArrowheads="1"/>
          </p:cNvSpPr>
          <p:nvPr/>
        </p:nvSpPr>
        <p:spPr bwMode="auto">
          <a:xfrm>
            <a:off x="520700" y="3505200"/>
            <a:ext cx="2743200" cy="646113"/>
          </a:xfrm>
          <a:prstGeom prst="rect">
            <a:avLst/>
          </a:prstGeom>
          <a:noFill/>
          <a:ln w="9525">
            <a:noFill/>
            <a:miter lim="800000"/>
            <a:headEnd/>
            <a:tailEnd/>
          </a:ln>
        </p:spPr>
        <p:txBody>
          <a:bodyPr>
            <a:spAutoFit/>
          </a:bodyPr>
          <a:lstStyle/>
          <a:p>
            <a:r>
              <a:rPr lang="ru-RU" altLang="ru-RU" b="1">
                <a:solidFill>
                  <a:srgbClr val="000000"/>
                </a:solidFill>
                <a:latin typeface="Segoe UI Web (West European)"/>
              </a:rPr>
              <a:t>Montelukast (Singular) </a:t>
            </a:r>
            <a:r>
              <a:rPr lang="ru-RU" altLang="ru-RU">
                <a:solidFill>
                  <a:srgbClr val="000000"/>
                </a:solidFill>
                <a:latin typeface="Segoe UI Web (West European)"/>
              </a:rPr>
              <a:t>10 mg once a night</a:t>
            </a:r>
            <a:endParaRPr lang="ru-RU" altLang="ru-RU"/>
          </a:p>
        </p:txBody>
      </p:sp>
      <p:sp>
        <p:nvSpPr>
          <p:cNvPr id="94215" name="TextBox 4"/>
          <p:cNvSpPr txBox="1">
            <a:spLocks noChangeArrowheads="1"/>
          </p:cNvSpPr>
          <p:nvPr/>
        </p:nvSpPr>
        <p:spPr bwMode="auto">
          <a:xfrm>
            <a:off x="5435600" y="3340100"/>
            <a:ext cx="4229100" cy="1200150"/>
          </a:xfrm>
          <a:prstGeom prst="rect">
            <a:avLst/>
          </a:prstGeom>
          <a:noFill/>
          <a:ln w="9525">
            <a:noFill/>
            <a:miter lim="800000"/>
            <a:headEnd/>
            <a:tailEnd/>
          </a:ln>
        </p:spPr>
        <p:txBody>
          <a:bodyPr>
            <a:spAutoFit/>
          </a:bodyPr>
          <a:lstStyle/>
          <a:p>
            <a:r>
              <a:rPr lang="ru-RU" altLang="ru-RU" b="1">
                <a:solidFill>
                  <a:srgbClr val="000000"/>
                </a:solidFill>
                <a:latin typeface="Segoe UI Web (West European)"/>
              </a:rPr>
              <a:t>Zafirlukast (Acolate)</a:t>
            </a:r>
          </a:p>
          <a:p>
            <a:r>
              <a:rPr lang="ru-RU" altLang="ru-RU">
                <a:solidFill>
                  <a:srgbClr val="000000"/>
                </a:solidFill>
                <a:latin typeface="Segoe UI Web (West European)"/>
              </a:rPr>
              <a:t>A daily dose is 40 - 80 mg orally in two divided doses taken into an empty stomach.</a:t>
            </a:r>
            <a:endParaRPr lang="ru-RU" altLang="ru-RU"/>
          </a:p>
        </p:txBody>
      </p:sp>
      <p:pic>
        <p:nvPicPr>
          <p:cNvPr id="94216" name="Picture 3" descr="Аколат"/>
          <p:cNvPicPr>
            <a:picLocks noChangeAspect="1" noChangeArrowheads="1"/>
          </p:cNvPicPr>
          <p:nvPr/>
        </p:nvPicPr>
        <p:blipFill>
          <a:blip r:link="rId4" cstate="print"/>
          <a:srcRect/>
          <a:stretch>
            <a:fillRect/>
          </a:stretch>
        </p:blipFill>
        <p:spPr bwMode="auto">
          <a:xfrm>
            <a:off x="5491163" y="4645025"/>
            <a:ext cx="2074862" cy="1600200"/>
          </a:xfrm>
          <a:prstGeom prst="rect">
            <a:avLst/>
          </a:prstGeom>
          <a:noFill/>
          <a:ln w="9525">
            <a:noFill/>
            <a:miter lim="800000"/>
            <a:headEnd/>
            <a:tailEnd/>
          </a:ln>
        </p:spPr>
      </p:pic>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2" descr="i?id=3a3eae551b383f17666423f126ac6e81-122-144&amp;n=33&amp;h=210"/>
          <p:cNvPicPr>
            <a:picLocks noChangeAspect="1" noChangeArrowheads="1"/>
          </p:cNvPicPr>
          <p:nvPr/>
        </p:nvPicPr>
        <p:blipFill>
          <a:blip r:embed="rId2" cstate="print"/>
          <a:srcRect/>
          <a:stretch>
            <a:fillRect/>
          </a:stretch>
        </p:blipFill>
        <p:spPr bwMode="auto">
          <a:xfrm>
            <a:off x="1039813" y="4154488"/>
            <a:ext cx="2779712" cy="1963737"/>
          </a:xfrm>
          <a:prstGeom prst="rect">
            <a:avLst/>
          </a:prstGeom>
          <a:noFill/>
          <a:ln w="9525">
            <a:noFill/>
            <a:miter lim="800000"/>
            <a:headEnd/>
            <a:tailEnd/>
          </a:ln>
        </p:spPr>
      </p:pic>
      <p:sp>
        <p:nvSpPr>
          <p:cNvPr id="95234" name="Rectangle 1"/>
          <p:cNvSpPr>
            <a:spLocks noChangeArrowheads="1"/>
          </p:cNvSpPr>
          <p:nvPr/>
        </p:nvSpPr>
        <p:spPr bwMode="auto">
          <a:xfrm>
            <a:off x="860425" y="498475"/>
            <a:ext cx="5667375" cy="584200"/>
          </a:xfrm>
          <a:prstGeom prst="rect">
            <a:avLst/>
          </a:prstGeom>
          <a:noFill/>
          <a:ln w="9525">
            <a:noFill/>
            <a:miter lim="800000"/>
            <a:headEnd/>
            <a:tailEnd/>
          </a:ln>
        </p:spPr>
        <p:txBody>
          <a:bodyPr anchor="ctr">
            <a:spAutoFit/>
          </a:bodyPr>
          <a:lstStyle/>
          <a:p>
            <a:pPr algn="ctr" eaLnBrk="1" hangingPunct="1">
              <a:tabLst>
                <a:tab pos="539750" algn="l"/>
              </a:tabLst>
            </a:pPr>
            <a:r>
              <a:rPr lang="ru-RU" altLang="ru-RU" sz="3200" b="1">
                <a:solidFill>
                  <a:srgbClr val="002060"/>
                </a:solidFill>
                <a:cs typeface="Times New Roman" pitchFamily="18" charset="0"/>
              </a:rPr>
              <a:t> </a:t>
            </a:r>
            <a:endParaRPr lang="ru-RU" altLang="ru-RU" sz="3200">
              <a:solidFill>
                <a:srgbClr val="002060"/>
              </a:solidFill>
              <a:cs typeface="Times New Roman" pitchFamily="18" charset="0"/>
            </a:endParaRPr>
          </a:p>
        </p:txBody>
      </p:sp>
      <p:sp>
        <p:nvSpPr>
          <p:cNvPr id="93187" name="Прямоугольник 4"/>
          <p:cNvSpPr>
            <a:spLocks noChangeArrowheads="1"/>
          </p:cNvSpPr>
          <p:nvPr/>
        </p:nvSpPr>
        <p:spPr bwMode="auto">
          <a:xfrm>
            <a:off x="369888" y="1092200"/>
            <a:ext cx="9386887" cy="76993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ru-RU" altLang="ru-RU" sz="2000" dirty="0"/>
              <a:t>   </a:t>
            </a:r>
          </a:p>
          <a:p>
            <a:pPr eaLnBrk="1" hangingPunct="1">
              <a:spcBef>
                <a:spcPct val="0"/>
              </a:spcBef>
              <a:buFontTx/>
              <a:buNone/>
              <a:defRPr/>
            </a:pPr>
            <a:r>
              <a:rPr lang="en-US" altLang="ru-RU" sz="2400" dirty="0"/>
              <a:t>Theophylline</a:t>
            </a:r>
            <a:r>
              <a:rPr lang="ru-RU" altLang="ru-RU" sz="2400" dirty="0"/>
              <a:t>  </a:t>
            </a:r>
            <a:r>
              <a:rPr lang="en-US" altLang="ru-RU" sz="2400" dirty="0"/>
              <a:t>(</a:t>
            </a:r>
            <a:r>
              <a:rPr lang="en" sz="2400" dirty="0" err="1">
                <a:solidFill>
                  <a:srgbClr val="000000"/>
                </a:solidFill>
                <a:latin typeface="+mn-lt"/>
              </a:rPr>
              <a:t>theotard</a:t>
            </a:r>
            <a:r>
              <a:rPr lang="en" sz="2400" dirty="0">
                <a:solidFill>
                  <a:srgbClr val="000000"/>
                </a:solidFill>
                <a:latin typeface="+mn-lt"/>
              </a:rPr>
              <a:t>,</a:t>
            </a:r>
            <a:r>
              <a:rPr lang="ru-RU" altLang="ru-RU" sz="2400" b="1" dirty="0"/>
              <a:t> </a:t>
            </a:r>
            <a:r>
              <a:rPr lang="en" altLang="ru-RU" sz="2400" dirty="0" err="1">
                <a:solidFill>
                  <a:srgbClr val="000000"/>
                </a:solidFill>
                <a:latin typeface="+mn-lt"/>
              </a:rPr>
              <a:t>t</a:t>
            </a:r>
            <a:r>
              <a:rPr lang="en" sz="2400" dirty="0" err="1">
                <a:solidFill>
                  <a:srgbClr val="000000"/>
                </a:solidFill>
                <a:latin typeface="+mn-lt"/>
              </a:rPr>
              <a:t>eopec</a:t>
            </a:r>
            <a:r>
              <a:rPr lang="ru-RU" altLang="ru-RU" sz="2400" dirty="0"/>
              <a:t> </a:t>
            </a:r>
            <a:r>
              <a:rPr lang="en-US" altLang="ru-RU" sz="2400" dirty="0" err="1"/>
              <a:t>etc</a:t>
            </a:r>
            <a:r>
              <a:rPr lang="ru-RU" altLang="ru-RU" sz="2400" dirty="0"/>
              <a:t>.) -   </a:t>
            </a:r>
          </a:p>
        </p:txBody>
      </p:sp>
      <p:pic>
        <p:nvPicPr>
          <p:cNvPr id="95236" name="Picture 3" descr="i?id=11c356d7a15e411de4b8648933f5eacb-97-144&amp;n=33&amp;h=210"/>
          <p:cNvPicPr>
            <a:picLocks noChangeAspect="1" noChangeArrowheads="1"/>
          </p:cNvPicPr>
          <p:nvPr/>
        </p:nvPicPr>
        <p:blipFill>
          <a:blip r:embed="rId3" cstate="print"/>
          <a:srcRect/>
          <a:stretch>
            <a:fillRect/>
          </a:stretch>
        </p:blipFill>
        <p:spPr bwMode="auto">
          <a:xfrm>
            <a:off x="5943600" y="4410075"/>
            <a:ext cx="2655888" cy="1774825"/>
          </a:xfrm>
          <a:prstGeom prst="rect">
            <a:avLst/>
          </a:prstGeom>
          <a:noFill/>
          <a:ln w="9525">
            <a:noFill/>
            <a:miter lim="800000"/>
            <a:headEnd/>
            <a:tailEnd/>
          </a:ln>
        </p:spPr>
      </p:pic>
      <p:sp>
        <p:nvSpPr>
          <p:cNvPr id="93189" name="Прямоугольник 9"/>
          <p:cNvSpPr>
            <a:spLocks noChangeArrowheads="1"/>
          </p:cNvSpPr>
          <p:nvPr/>
        </p:nvSpPr>
        <p:spPr bwMode="auto">
          <a:xfrm>
            <a:off x="393700" y="1993900"/>
            <a:ext cx="9528175" cy="158273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 sz="2400" dirty="0">
                <a:solidFill>
                  <a:srgbClr val="000000"/>
                </a:solidFill>
                <a:latin typeface="+mn-lt"/>
              </a:rPr>
              <a:t>In addition, theophylline stimulates </a:t>
            </a:r>
            <a:r>
              <a:rPr lang="en" sz="2400" dirty="0" err="1">
                <a:solidFill>
                  <a:srgbClr val="000000"/>
                </a:solidFill>
                <a:latin typeface="+mn-lt"/>
              </a:rPr>
              <a:t>mucociliary</a:t>
            </a:r>
            <a:r>
              <a:rPr lang="en" sz="2400" dirty="0">
                <a:solidFill>
                  <a:srgbClr val="000000"/>
                </a:solidFill>
                <a:latin typeface="+mn-lt"/>
              </a:rPr>
              <a:t> clearance. It has some immune-stimulating and anti-inflammatory effects, improves diaphragm contractility, helps to reduce pressure in the pulmonary artery, and also has a diuretic effect</a:t>
            </a:r>
            <a:endParaRPr lang="ru-RU" altLang="ru-RU" sz="2400" dirty="0">
              <a:latin typeface="+mn-lt"/>
            </a:endParaRPr>
          </a:p>
        </p:txBody>
      </p:sp>
      <p:sp>
        <p:nvSpPr>
          <p:cNvPr id="93190" name="Прямоугольник 7"/>
          <p:cNvSpPr>
            <a:spLocks noChangeArrowheads="1"/>
          </p:cNvSpPr>
          <p:nvPr/>
        </p:nvSpPr>
        <p:spPr bwMode="auto">
          <a:xfrm>
            <a:off x="1514475" y="519113"/>
            <a:ext cx="7683500" cy="107791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 b="1" dirty="0">
                <a:solidFill>
                  <a:srgbClr val="002060"/>
                </a:solidFill>
                <a:latin typeface="+mj-lt"/>
              </a:rPr>
              <a:t>Inhibitors</a:t>
            </a:r>
            <a:r>
              <a:rPr lang="ru-RU" b="1" dirty="0">
                <a:solidFill>
                  <a:srgbClr val="002060"/>
                </a:solidFill>
                <a:latin typeface="+mj-lt"/>
              </a:rPr>
              <a:t> </a:t>
            </a:r>
            <a:r>
              <a:rPr lang="en-US" b="1" dirty="0">
                <a:solidFill>
                  <a:srgbClr val="002060"/>
                </a:solidFill>
                <a:latin typeface="+mj-lt"/>
              </a:rPr>
              <a:t>of phosphodiesterase</a:t>
            </a:r>
            <a:r>
              <a:rPr lang="ru-RU" altLang="ru-RU" b="1" dirty="0">
                <a:solidFill>
                  <a:srgbClr val="002060"/>
                </a:solidFill>
              </a:rPr>
              <a:t> (</a:t>
            </a:r>
            <a:r>
              <a:rPr lang="en" b="1" dirty="0">
                <a:solidFill>
                  <a:srgbClr val="002060"/>
                </a:solidFill>
                <a:latin typeface="Segoe UI Web (West European)"/>
              </a:rPr>
              <a:t>Theophylline</a:t>
            </a:r>
            <a:r>
              <a:rPr lang="ru-RU" b="1" dirty="0">
                <a:solidFill>
                  <a:srgbClr val="002060"/>
                </a:solidFill>
                <a:latin typeface="Segoe UI Web (West European)"/>
              </a:rPr>
              <a:t>)</a:t>
            </a:r>
            <a:r>
              <a:rPr lang="ru-RU" altLang="ru-RU" b="1" dirty="0">
                <a:solidFill>
                  <a:srgbClr val="002060"/>
                </a:solidFill>
              </a:rPr>
              <a:t>  </a:t>
            </a:r>
            <a:endParaRPr lang="ru-RU" altLang="ru-RU" dirty="0">
              <a:solidFill>
                <a:srgbClr val="002060"/>
              </a:solidFill>
            </a:endParaRPr>
          </a:p>
        </p:txBody>
      </p:sp>
      <p:sp>
        <p:nvSpPr>
          <p:cNvPr id="6" name="TextBox 5"/>
          <p:cNvSpPr txBox="1"/>
          <p:nvPr/>
        </p:nvSpPr>
        <p:spPr>
          <a:xfrm>
            <a:off x="5473700" y="1384300"/>
            <a:ext cx="2241550" cy="461963"/>
          </a:xfrm>
          <a:prstGeom prst="rect">
            <a:avLst/>
          </a:prstGeom>
          <a:noFill/>
        </p:spPr>
        <p:txBody>
          <a:bodyPr>
            <a:spAutoFit/>
          </a:bodyPr>
          <a:lstStyle/>
          <a:p>
            <a:pPr>
              <a:defRPr/>
            </a:pPr>
            <a:r>
              <a:rPr lang="en" sz="2400" dirty="0">
                <a:solidFill>
                  <a:srgbClr val="000000"/>
                </a:solidFill>
                <a:latin typeface="+mn-lt"/>
              </a:rPr>
              <a:t>Bronchodilator</a:t>
            </a:r>
            <a:endParaRPr lang="ru-RU" sz="2400" dirty="0">
              <a:latin typeface="+mn-lt"/>
            </a:endParaRP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Заголовок 1"/>
          <p:cNvSpPr>
            <a:spLocks noGrp="1"/>
          </p:cNvSpPr>
          <p:nvPr>
            <p:ph type="title"/>
          </p:nvPr>
        </p:nvSpPr>
        <p:spPr/>
        <p:txBody>
          <a:bodyPr/>
          <a:lstStyle/>
          <a:p>
            <a:r>
              <a:rPr lang="ru-RU" altLang="ru-RU" sz="3200" b="1" dirty="0" err="1">
                <a:solidFill>
                  <a:srgbClr val="002060"/>
                </a:solidFill>
              </a:rPr>
              <a:t>Antibodies</a:t>
            </a:r>
            <a:r>
              <a:rPr lang="ru-RU" altLang="ru-RU" sz="3200" b="1" dirty="0">
                <a:solidFill>
                  <a:srgbClr val="002060"/>
                </a:solidFill>
              </a:rPr>
              <a:t> </a:t>
            </a:r>
            <a:r>
              <a:rPr lang="ru-RU" altLang="ru-RU" sz="3200" b="1" dirty="0" err="1">
                <a:solidFill>
                  <a:srgbClr val="002060"/>
                </a:solidFill>
              </a:rPr>
              <a:t>to</a:t>
            </a:r>
            <a:r>
              <a:rPr lang="ru-RU" altLang="ru-RU" sz="3200" b="1" dirty="0">
                <a:solidFill>
                  <a:srgbClr val="002060"/>
                </a:solidFill>
              </a:rPr>
              <a:t> </a:t>
            </a:r>
            <a:r>
              <a:rPr lang="ru-RU" altLang="ru-RU" sz="3200" b="1" dirty="0" err="1">
                <a:solidFill>
                  <a:srgbClr val="002060"/>
                </a:solidFill>
              </a:rPr>
              <a:t>immunoglobulin</a:t>
            </a:r>
            <a:r>
              <a:rPr lang="ru-RU" altLang="ru-RU" sz="3200" b="1" dirty="0">
                <a:solidFill>
                  <a:srgbClr val="002060"/>
                </a:solidFill>
              </a:rPr>
              <a:t> E</a:t>
            </a:r>
            <a:endParaRPr lang="ru-RU" altLang="ru-RU" sz="3200" dirty="0">
              <a:solidFill>
                <a:srgbClr val="002060"/>
              </a:solidFill>
            </a:endParaRPr>
          </a:p>
        </p:txBody>
      </p:sp>
      <p:sp>
        <p:nvSpPr>
          <p:cNvPr id="83971" name="Объект 2"/>
          <p:cNvSpPr>
            <a:spLocks noGrp="1"/>
          </p:cNvSpPr>
          <p:nvPr>
            <p:ph idx="1"/>
          </p:nvPr>
        </p:nvSpPr>
        <p:spPr>
          <a:xfrm>
            <a:off x="515389" y="1645920"/>
            <a:ext cx="9249324" cy="4035743"/>
          </a:xfrm>
        </p:spPr>
        <p:txBody>
          <a:bodyPr/>
          <a:lstStyle/>
          <a:p>
            <a:r>
              <a:rPr lang="en-US" sz="2400" dirty="0" err="1"/>
              <a:t>Omalizumab</a:t>
            </a:r>
            <a:r>
              <a:rPr lang="en-US" sz="2400" dirty="0"/>
              <a:t> is a recombinant humanized monoclonal antibody that binds free </a:t>
            </a:r>
            <a:r>
              <a:rPr lang="en-US" sz="2400" dirty="0" err="1"/>
              <a:t>IgE</a:t>
            </a:r>
            <a:r>
              <a:rPr lang="en-US" sz="2400" dirty="0"/>
              <a:t> and prevents it from interaction with receptors in the mast cells and other cells involved in type 1 allergic inflammation.</a:t>
            </a:r>
            <a:endParaRPr lang="ru-RU" sz="2400" dirty="0"/>
          </a:p>
          <a:p>
            <a:r>
              <a:rPr lang="en-US" sz="2400" dirty="0"/>
              <a:t>Recommendations:</a:t>
            </a:r>
            <a:endParaRPr lang="ru-RU" sz="2400" dirty="0"/>
          </a:p>
          <a:p>
            <a:r>
              <a:rPr lang="en-US" sz="2400" dirty="0"/>
              <a:t>Severe atopic BA uncontrolled by high doses of </a:t>
            </a:r>
            <a:r>
              <a:rPr lang="en-US" sz="2400" dirty="0" err="1"/>
              <a:t>i</a:t>
            </a:r>
            <a:r>
              <a:rPr lang="ru-RU" sz="2400" dirty="0" err="1"/>
              <a:t>nhaled</a:t>
            </a:r>
            <a:r>
              <a:rPr lang="ru-RU" sz="2400" dirty="0"/>
              <a:t> </a:t>
            </a:r>
            <a:r>
              <a:rPr lang="ru-RU" sz="2400" dirty="0" err="1"/>
              <a:t>glucocorticoids</a:t>
            </a:r>
            <a:r>
              <a:rPr lang="ru-RU" sz="2400" dirty="0"/>
              <a:t> </a:t>
            </a:r>
            <a:r>
              <a:rPr lang="ru-RU" sz="2400" dirty="0" err="1"/>
              <a:t>and</a:t>
            </a:r>
            <a:r>
              <a:rPr lang="ru-RU" sz="2400" dirty="0"/>
              <a:t> </a:t>
            </a:r>
            <a:r>
              <a:rPr lang="ru-RU" sz="2400" dirty="0" err="1"/>
              <a:t>l</a:t>
            </a:r>
            <a:r>
              <a:rPr lang="en-US" sz="2400" dirty="0" err="1"/>
              <a:t>ong</a:t>
            </a:r>
            <a:r>
              <a:rPr lang="en-US" sz="2400" dirty="0"/>
              <a:t>-acting </a:t>
            </a:r>
            <a:r>
              <a:rPr lang="el-GR" sz="2400" dirty="0"/>
              <a:t>β₂-</a:t>
            </a:r>
            <a:r>
              <a:rPr lang="en-US" sz="2400" dirty="0"/>
              <a:t>agonist</a:t>
            </a:r>
            <a:endParaRPr lang="ru-RU" sz="2400" dirty="0"/>
          </a:p>
          <a:p>
            <a:pPr>
              <a:buNone/>
            </a:pPr>
            <a:endParaRPr lang="ru-RU" altLang="ru-RU" sz="2400" dirty="0"/>
          </a:p>
        </p:txBody>
      </p:sp>
      <p:pic>
        <p:nvPicPr>
          <p:cNvPr id="8397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4250" y="4787900"/>
            <a:ext cx="2312988"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Заголовок 1"/>
          <p:cNvSpPr>
            <a:spLocks noGrp="1" noChangeArrowheads="1"/>
          </p:cNvSpPr>
          <p:nvPr>
            <p:ph type="title"/>
          </p:nvPr>
        </p:nvSpPr>
        <p:spPr>
          <a:xfrm>
            <a:off x="514350" y="119063"/>
            <a:ext cx="9258300" cy="1143000"/>
          </a:xfrm>
        </p:spPr>
        <p:txBody>
          <a:bodyPr/>
          <a:lstStyle/>
          <a:p>
            <a:r>
              <a:rPr lang="ru-RU" altLang="ru-RU" sz="2800" b="1">
                <a:solidFill>
                  <a:srgbClr val="002060"/>
                </a:solidFill>
              </a:rPr>
              <a:t>    </a:t>
            </a:r>
            <a:r>
              <a:rPr lang="ru-RU" altLang="ru-RU" sz="3200" b="1">
                <a:solidFill>
                  <a:srgbClr val="002060"/>
                </a:solidFill>
              </a:rPr>
              <a:t>Targeted therapy of severe eosinophilic BA</a:t>
            </a:r>
          </a:p>
        </p:txBody>
      </p:sp>
      <p:sp>
        <p:nvSpPr>
          <p:cNvPr id="97282" name="Объект 2"/>
          <p:cNvSpPr>
            <a:spLocks noGrp="1" noChangeArrowheads="1"/>
          </p:cNvSpPr>
          <p:nvPr>
            <p:ph idx="1"/>
          </p:nvPr>
        </p:nvSpPr>
        <p:spPr>
          <a:xfrm>
            <a:off x="203200" y="1314450"/>
            <a:ext cx="9056688" cy="6359525"/>
          </a:xfrm>
        </p:spPr>
        <p:txBody>
          <a:bodyPr/>
          <a:lstStyle/>
          <a:p>
            <a:pPr marL="0" indent="0">
              <a:buFontTx/>
              <a:buNone/>
            </a:pPr>
            <a:r>
              <a:rPr lang="ru-RU" altLang="ru-RU" sz="2400" b="1"/>
              <a:t>Mepolizumab</a:t>
            </a:r>
            <a:r>
              <a:rPr lang="ru-RU" altLang="ru-RU" sz="2400"/>
              <a:t> (Nukala) is a humanized monoclonal antibody against interleukin-5 (IL-5). </a:t>
            </a:r>
            <a:endParaRPr lang="en-US" altLang="ru-RU" sz="2400"/>
          </a:p>
          <a:p>
            <a:pPr marL="0" indent="0">
              <a:buFontTx/>
              <a:buNone/>
            </a:pPr>
            <a:r>
              <a:rPr lang="ru-RU" altLang="ru-RU" sz="2400"/>
              <a:t> </a:t>
            </a:r>
          </a:p>
          <a:p>
            <a:pPr marL="0" indent="0">
              <a:buFontTx/>
              <a:buNone/>
            </a:pPr>
            <a:r>
              <a:rPr lang="ru-RU" altLang="ru-RU" sz="2400" b="1"/>
              <a:t>Reslizumab </a:t>
            </a:r>
            <a:r>
              <a:rPr lang="ru-RU" altLang="ru-RU" sz="2400"/>
              <a:t>(Sinqueiro) is a monoclonal antibody against IL-5. </a:t>
            </a:r>
            <a:endParaRPr lang="en-US" altLang="ru-RU" sz="2400"/>
          </a:p>
          <a:p>
            <a:pPr marL="0" indent="0">
              <a:buFontTx/>
              <a:buNone/>
            </a:pPr>
            <a:r>
              <a:rPr lang="ru-RU" altLang="ru-RU" sz="2400" b="1"/>
              <a:t>Mepolizumab</a:t>
            </a:r>
            <a:r>
              <a:rPr lang="ru-RU" altLang="ru-RU" sz="2400"/>
              <a:t> and reslizumab directly attack the IL-5 molecule, disrupting eosinophils activity. </a:t>
            </a:r>
          </a:p>
          <a:p>
            <a:pPr marL="0" indent="0">
              <a:buFontTx/>
              <a:buNone/>
            </a:pPr>
            <a:r>
              <a:rPr lang="en-US" altLang="ru-RU" sz="2400" b="1"/>
              <a:t>Benralizumab </a:t>
            </a:r>
            <a:r>
              <a:rPr lang="en-US" altLang="ru-RU" sz="2400"/>
              <a:t>(Fazenra) is a monoclonal a/t to IL-5 that acts on cellular IL-5 receptors.</a:t>
            </a:r>
          </a:p>
          <a:p>
            <a:pPr marL="0" indent="0">
              <a:buFontTx/>
              <a:buNone/>
            </a:pPr>
            <a:r>
              <a:rPr lang="ru-RU" altLang="ru-RU" sz="2400" b="1"/>
              <a:t>Dupilumab </a:t>
            </a:r>
            <a:r>
              <a:rPr lang="ru-RU" altLang="ru-RU" sz="2400"/>
              <a:t>(dupixent) is a biologic drug that inhibits the functions of cytokines IL-4 and IL-13. </a:t>
            </a:r>
          </a:p>
          <a:p>
            <a:pPr marL="0" indent="0">
              <a:buFontTx/>
              <a:buNone/>
            </a:pPr>
            <a:r>
              <a:rPr lang="en-US" altLang="ru-RU" sz="2400">
                <a:solidFill>
                  <a:srgbClr val="002060"/>
                </a:solidFill>
              </a:rPr>
              <a:t> </a:t>
            </a:r>
            <a:r>
              <a:rPr lang="ru-RU" altLang="ru-RU" sz="2400">
                <a:solidFill>
                  <a:srgbClr val="002060"/>
                </a:solidFill>
              </a:rPr>
              <a:t>   </a:t>
            </a:r>
          </a:p>
        </p:txBody>
      </p:sp>
      <p:pic>
        <p:nvPicPr>
          <p:cNvPr id="97283" name="Picture 5"/>
          <p:cNvPicPr>
            <a:picLocks noChangeAspect="1" noChangeArrowheads="1"/>
          </p:cNvPicPr>
          <p:nvPr/>
        </p:nvPicPr>
        <p:blipFill>
          <a:blip r:embed="rId2" cstate="print"/>
          <a:srcRect/>
          <a:stretch>
            <a:fillRect/>
          </a:stretch>
        </p:blipFill>
        <p:spPr bwMode="auto">
          <a:xfrm>
            <a:off x="8434388" y="2589213"/>
            <a:ext cx="1649412" cy="1244600"/>
          </a:xfrm>
          <a:prstGeom prst="rect">
            <a:avLst/>
          </a:prstGeom>
          <a:noFill/>
          <a:ln w="9525">
            <a:noFill/>
            <a:miter lim="800000"/>
            <a:headEnd/>
            <a:tailEnd/>
          </a:ln>
        </p:spPr>
      </p:pic>
      <p:pic>
        <p:nvPicPr>
          <p:cNvPr id="97284" name="Picture 7"/>
          <p:cNvPicPr>
            <a:picLocks noChangeAspect="1" noChangeArrowheads="1"/>
          </p:cNvPicPr>
          <p:nvPr/>
        </p:nvPicPr>
        <p:blipFill>
          <a:blip r:embed="rId3" cstate="print"/>
          <a:srcRect/>
          <a:stretch>
            <a:fillRect/>
          </a:stretch>
        </p:blipFill>
        <p:spPr bwMode="auto">
          <a:xfrm>
            <a:off x="8250238" y="4764088"/>
            <a:ext cx="1871662" cy="1327150"/>
          </a:xfrm>
          <a:prstGeom prst="rect">
            <a:avLst/>
          </a:prstGeom>
          <a:noFill/>
          <a:ln w="9525">
            <a:noFill/>
            <a:miter lim="800000"/>
            <a:headEnd/>
            <a:tailEnd/>
          </a:ln>
        </p:spPr>
      </p:pic>
      <p:pic>
        <p:nvPicPr>
          <p:cNvPr id="97285" name="Picture 8"/>
          <p:cNvPicPr>
            <a:picLocks noChangeAspect="1" noChangeArrowheads="1"/>
          </p:cNvPicPr>
          <p:nvPr/>
        </p:nvPicPr>
        <p:blipFill>
          <a:blip r:embed="rId4" cstate="print"/>
          <a:srcRect/>
          <a:stretch>
            <a:fillRect/>
          </a:stretch>
        </p:blipFill>
        <p:spPr bwMode="auto">
          <a:xfrm>
            <a:off x="8664575" y="1017588"/>
            <a:ext cx="1490663" cy="1152525"/>
          </a:xfrm>
          <a:prstGeom prst="rect">
            <a:avLst/>
          </a:prstGeom>
          <a:noFill/>
          <a:ln w="9525">
            <a:noFill/>
            <a:miter lim="800000"/>
            <a:headEnd/>
            <a:tailEnd/>
          </a:ln>
        </p:spPr>
      </p:pic>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Заголовок 1"/>
          <p:cNvSpPr>
            <a:spLocks noGrp="1" noChangeArrowheads="1"/>
          </p:cNvSpPr>
          <p:nvPr>
            <p:ph type="title"/>
          </p:nvPr>
        </p:nvSpPr>
        <p:spPr>
          <a:xfrm>
            <a:off x="514350" y="244475"/>
            <a:ext cx="9258300" cy="1143000"/>
          </a:xfrm>
        </p:spPr>
        <p:txBody>
          <a:bodyPr/>
          <a:lstStyle/>
          <a:p>
            <a:r>
              <a:rPr lang="ru-RU" altLang="ru-RU" sz="3200" b="1">
                <a:solidFill>
                  <a:srgbClr val="002060"/>
                </a:solidFill>
              </a:rPr>
              <a:t>Other types of therapies</a:t>
            </a:r>
            <a:br>
              <a:rPr lang="ru-RU" altLang="ru-RU">
                <a:solidFill>
                  <a:srgbClr val="002060"/>
                </a:solidFill>
              </a:rPr>
            </a:br>
            <a:endParaRPr lang="ru-RU" altLang="ru-RU">
              <a:solidFill>
                <a:srgbClr val="002060"/>
              </a:solidFill>
            </a:endParaRPr>
          </a:p>
        </p:txBody>
      </p:sp>
      <p:sp>
        <p:nvSpPr>
          <p:cNvPr id="98306" name="Содержимое 2"/>
          <p:cNvSpPr>
            <a:spLocks noGrp="1" noChangeArrowheads="1"/>
          </p:cNvSpPr>
          <p:nvPr>
            <p:ph idx="1"/>
          </p:nvPr>
        </p:nvSpPr>
        <p:spPr>
          <a:xfrm>
            <a:off x="469900" y="1514475"/>
            <a:ext cx="9258300" cy="4471988"/>
          </a:xfrm>
        </p:spPr>
        <p:txBody>
          <a:bodyPr/>
          <a:lstStyle/>
          <a:p>
            <a:r>
              <a:rPr lang="ru-RU" sz="2400">
                <a:solidFill>
                  <a:srgbClr val="000000"/>
                </a:solidFill>
              </a:rPr>
              <a:t>Allergen-specific immunotherapy</a:t>
            </a:r>
            <a:r>
              <a:rPr lang="ru-RU" altLang="ru-RU" sz="2400"/>
              <a:t> </a:t>
            </a:r>
            <a:r>
              <a:rPr lang="en-US" altLang="ru-RU" sz="2400"/>
              <a:t>is the </a:t>
            </a:r>
            <a:r>
              <a:rPr lang="ru-RU" altLang="ru-RU" sz="2400"/>
              <a:t>therapy of choice if allergy plays a leading role.</a:t>
            </a:r>
          </a:p>
          <a:p>
            <a:r>
              <a:rPr lang="ru-RU" altLang="ru-RU" sz="2400"/>
              <a:t>There are two methods of </a:t>
            </a:r>
            <a:r>
              <a:rPr lang="en-US" altLang="ru-RU" sz="2400"/>
              <a:t>allergen-specific immunotherapy</a:t>
            </a:r>
            <a:r>
              <a:rPr lang="ru-RU" altLang="ru-RU" sz="2400"/>
              <a:t>: Subcutaneous </a:t>
            </a:r>
            <a:r>
              <a:rPr lang="en-US" altLang="ru-RU" sz="2400"/>
              <a:t>allergen-specific immunotherapy</a:t>
            </a:r>
            <a:r>
              <a:rPr lang="ru-RU" altLang="ru-RU" sz="2400"/>
              <a:t> </a:t>
            </a:r>
            <a:r>
              <a:rPr lang="en-US" altLang="ru-RU" sz="2400"/>
              <a:t>(subcutaneous immunotherapy) </a:t>
            </a:r>
            <a:r>
              <a:rPr lang="ru-RU" altLang="ru-RU" sz="2400"/>
              <a:t>and sublingual </a:t>
            </a:r>
            <a:r>
              <a:rPr lang="en-US" altLang="ru-RU" sz="2400"/>
              <a:t>allergen-specific immunotherapy</a:t>
            </a:r>
            <a:r>
              <a:rPr lang="ru-RU" altLang="ru-RU" sz="2400"/>
              <a:t> (</a:t>
            </a:r>
            <a:r>
              <a:rPr lang="en-US" altLang="ru-RU" sz="2400"/>
              <a:t>sublingual immunotherapy</a:t>
            </a:r>
            <a:r>
              <a:rPr lang="ru-RU" altLang="ru-RU" sz="2400"/>
              <a:t>).</a:t>
            </a:r>
          </a:p>
          <a:p>
            <a:r>
              <a:rPr lang="en-US" altLang="ru-RU" sz="2400"/>
              <a:t>Sublingual immunotherapy</a:t>
            </a:r>
            <a:r>
              <a:rPr lang="ru-RU" altLang="ru-RU" sz="2400"/>
              <a:t> </a:t>
            </a:r>
            <a:r>
              <a:rPr lang="en-US" altLang="ru-RU" sz="2400"/>
              <a:t>and</a:t>
            </a:r>
            <a:r>
              <a:rPr lang="ru-RU" altLang="ru-RU" sz="2400"/>
              <a:t> </a:t>
            </a:r>
            <a:r>
              <a:rPr lang="en-US" altLang="ru-RU" sz="2400"/>
              <a:t>subcutaneous immunotherapy</a:t>
            </a:r>
            <a:r>
              <a:rPr lang="ru-RU" altLang="ru-RU" sz="2400"/>
              <a:t>  are used for patients with mild to moderate BA associated with allergic rhinoconjunctivitis, if that BA is controlled by pharmacotherapy.</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00025" y="611188"/>
            <a:ext cx="9258300" cy="828675"/>
          </a:xfrm>
        </p:spPr>
        <p:txBody>
          <a:bodyPr/>
          <a:lstStyle/>
          <a:p>
            <a:r>
              <a:rPr lang="en-GB" altLang="ru-RU" sz="3200" b="1" dirty="0">
                <a:solidFill>
                  <a:srgbClr val="002060"/>
                </a:solidFill>
              </a:rPr>
              <a:t>DEFINITION OF BA</a:t>
            </a:r>
            <a:endParaRPr lang="ru-RU" altLang="ru-RU" sz="3600" b="1" baseline="30000" dirty="0">
              <a:solidFill>
                <a:srgbClr val="C00000"/>
              </a:solidFill>
            </a:endParaRPr>
          </a:p>
        </p:txBody>
      </p:sp>
      <p:sp>
        <p:nvSpPr>
          <p:cNvPr id="16387" name="Text Placeholder 3"/>
          <p:cNvSpPr>
            <a:spLocks noGrp="1"/>
          </p:cNvSpPr>
          <p:nvPr>
            <p:ph type="body" sz="quarter" idx="13"/>
          </p:nvPr>
        </p:nvSpPr>
        <p:spPr>
          <a:xfrm>
            <a:off x="4240213" y="1009650"/>
            <a:ext cx="5737225" cy="4916488"/>
          </a:xfrm>
        </p:spPr>
        <p:txBody>
          <a:bodyPr/>
          <a:lstStyle/>
          <a:p>
            <a:endParaRPr lang="ru-RU" altLang="ru-RU" sz="1800" dirty="0"/>
          </a:p>
          <a:p>
            <a:r>
              <a:rPr lang="en-US" altLang="ru-RU" b="0" dirty="0"/>
              <a:t>Bronchial asthma is a heterogeneous disease characterized by chronic inflammation of the airways, the presence of respiratory symptoms such as wheezing, shortness of breath, chest congestion and cough, which vary in time and intensity and occur with variable airway obstruction (1)</a:t>
            </a:r>
            <a:endParaRPr lang="en-US" altLang="ru-RU" sz="1800" b="0" dirty="0"/>
          </a:p>
          <a:p>
            <a:r>
              <a:rPr lang="ru-RU" altLang="ru-RU" sz="2000" b="0" dirty="0"/>
              <a:t> </a:t>
            </a:r>
          </a:p>
          <a:p>
            <a:endParaRPr lang="ru-RU" altLang="ru-RU" sz="1800" dirty="0"/>
          </a:p>
          <a:p>
            <a:endParaRPr lang="ru-RU" altLang="ru-RU" sz="1800" dirty="0"/>
          </a:p>
        </p:txBody>
      </p:sp>
      <p:sp>
        <p:nvSpPr>
          <p:cNvPr id="15364" name="Slide Number Placeholder 5"/>
          <p:cNvSpPr>
            <a:spLocks noGrp="1"/>
          </p:cNvSpPr>
          <p:nvPr>
            <p:ph type="sldNum" sz="quarter" idx="15"/>
          </p:nvPr>
        </p:nvSpPr>
        <p:spPr/>
        <p:txBody>
          <a:bodyPr/>
          <a:lstStyle/>
          <a:p>
            <a:pPr>
              <a:defRPr/>
            </a:pPr>
            <a:r>
              <a:rPr lang="en-GB" altLang="ru-RU">
                <a:cs typeface="+mn-cs"/>
              </a:rPr>
              <a:t> </a:t>
            </a:r>
          </a:p>
        </p:txBody>
      </p:sp>
      <p:pic>
        <p:nvPicPr>
          <p:cNvPr id="1026" name="Picture 2"/>
          <p:cNvPicPr>
            <a:picLocks noChangeAspect="1" noChangeArrowheads="1"/>
          </p:cNvPicPr>
          <p:nvPr/>
        </p:nvPicPr>
        <p:blipFill>
          <a:blip r:embed="rId2" cstate="print"/>
          <a:srcRect l="50493" t="12201" r="32379" b="46850"/>
          <a:stretch>
            <a:fillRect/>
          </a:stretch>
        </p:blipFill>
        <p:spPr bwMode="auto">
          <a:xfrm>
            <a:off x="419100" y="1598843"/>
            <a:ext cx="3388625" cy="439252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6390" name="Rectangle 6"/>
          <p:cNvSpPr>
            <a:spLocks noChangeArrowheads="1"/>
          </p:cNvSpPr>
          <p:nvPr/>
        </p:nvSpPr>
        <p:spPr bwMode="auto">
          <a:xfrm>
            <a:off x="884238" y="6245225"/>
            <a:ext cx="7664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ru-RU" sz="1400" dirty="0">
                <a:sym typeface="Arial" panose="020B0604020202020204" pitchFamily="34" charset="0"/>
              </a:rPr>
              <a:t>1.BA. Clinical recommendations. 2021</a:t>
            </a:r>
            <a:endParaRPr lang="en-US" altLang="ru-RU" sz="1400" dirty="0"/>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234" name="Объект 1"/>
          <p:cNvSpPr>
            <a:spLocks noGrp="1"/>
          </p:cNvSpPr>
          <p:nvPr>
            <p:ph idx="1"/>
          </p:nvPr>
        </p:nvSpPr>
        <p:spPr>
          <a:xfrm>
            <a:off x="341313" y="2198688"/>
            <a:ext cx="7299325" cy="3970337"/>
          </a:xfrm>
        </p:spPr>
        <p:txBody>
          <a:bodyPr/>
          <a:lstStyle/>
          <a:p>
            <a:pPr marL="614363">
              <a:defRPr/>
            </a:pPr>
            <a:r>
              <a:rPr lang="en-US" sz="2400" dirty="0"/>
              <a:t>It is currently recommended that all adults and adolescents with asthma use </a:t>
            </a:r>
            <a:r>
              <a:rPr lang="en-US" sz="2400" b="1" dirty="0"/>
              <a:t>low-dose inhaled</a:t>
            </a:r>
            <a:r>
              <a:rPr lang="en-US" sz="2400" dirty="0"/>
              <a:t> </a:t>
            </a:r>
            <a:r>
              <a:rPr lang="en-US" sz="2400" b="1" dirty="0" err="1"/>
              <a:t>glucocorticosteroids</a:t>
            </a:r>
            <a:r>
              <a:rPr lang="en-US" sz="2400" b="1" dirty="0"/>
              <a:t> </a:t>
            </a:r>
            <a:r>
              <a:rPr lang="en-US" sz="2400" dirty="0"/>
              <a:t>symptomatically or regularly to reduce the risk of severe exacerbations of asthma.</a:t>
            </a:r>
            <a:endParaRPr lang="ru-RU" altLang="ru-RU" sz="2400" dirty="0"/>
          </a:p>
          <a:p>
            <a:pPr marL="271463" indent="0">
              <a:buFontTx/>
              <a:buNone/>
              <a:defRPr/>
            </a:pPr>
            <a:r>
              <a:rPr lang="ru-RU" altLang="ru-RU" sz="2400" dirty="0">
                <a:solidFill>
                  <a:srgbClr val="002060"/>
                </a:solidFill>
              </a:rPr>
              <a:t> </a:t>
            </a:r>
            <a:endParaRPr lang="ru-RU" altLang="ru-RU" dirty="0">
              <a:solidFill>
                <a:srgbClr val="002060"/>
              </a:solidFill>
            </a:endParaRPr>
          </a:p>
        </p:txBody>
      </p:sp>
      <p:sp>
        <p:nvSpPr>
          <p:cNvPr id="87043" name="Номер слайда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D018633-E924-4E36-8437-7266188667ED}" type="slidenum">
              <a:rPr lang="en-GB" altLang="ru-RU" sz="1400">
                <a:solidFill>
                  <a:srgbClr val="636363"/>
                </a:solidFill>
              </a:rPr>
              <a:pPr>
                <a:spcBef>
                  <a:spcPct val="0"/>
                </a:spcBef>
                <a:buFontTx/>
                <a:buNone/>
              </a:pPr>
              <a:t>70</a:t>
            </a:fld>
            <a:endParaRPr lang="en-GB" altLang="ru-RU" sz="1400">
              <a:solidFill>
                <a:srgbClr val="636363"/>
              </a:solidFill>
            </a:endParaRPr>
          </a:p>
        </p:txBody>
      </p:sp>
      <p:sp>
        <p:nvSpPr>
          <p:cNvPr id="87044" name="Заголовок 3"/>
          <p:cNvSpPr>
            <a:spLocks noGrp="1"/>
          </p:cNvSpPr>
          <p:nvPr>
            <p:ph type="title"/>
          </p:nvPr>
        </p:nvSpPr>
        <p:spPr/>
        <p:txBody>
          <a:bodyPr/>
          <a:lstStyle/>
          <a:p>
            <a:r>
              <a:rPr lang="en-US" sz="2800" b="1" dirty="0">
                <a:solidFill>
                  <a:srgbClr val="002060"/>
                </a:solidFill>
              </a:rPr>
              <a:t>Clinical</a:t>
            </a:r>
            <a:r>
              <a:rPr lang="en-US" sz="2800" dirty="0"/>
              <a:t> </a:t>
            </a:r>
            <a:r>
              <a:rPr lang="en-US" sz="2800" b="1" dirty="0">
                <a:solidFill>
                  <a:srgbClr val="002060"/>
                </a:solidFill>
              </a:rPr>
              <a:t>guidelines “Bronchial asthma”. PPO. 2019</a:t>
            </a:r>
            <a:endParaRPr lang="ru-RU" altLang="ru-RU" sz="2800" b="1" dirty="0">
              <a:solidFill>
                <a:srgbClr val="002060"/>
              </a:solidFill>
            </a:endParaRPr>
          </a:p>
        </p:txBody>
      </p:sp>
      <p:pic>
        <p:nvPicPr>
          <p:cNvPr id="8704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9075" y="1254125"/>
            <a:ext cx="2081213"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Объект 1"/>
          <p:cNvSpPr>
            <a:spLocks noGrp="1"/>
          </p:cNvSpPr>
          <p:nvPr>
            <p:ph idx="1"/>
          </p:nvPr>
        </p:nvSpPr>
        <p:spPr>
          <a:xfrm>
            <a:off x="288925" y="1685925"/>
            <a:ext cx="9483725" cy="4445000"/>
          </a:xfrm>
        </p:spPr>
        <p:txBody>
          <a:bodyPr/>
          <a:lstStyle/>
          <a:p>
            <a:r>
              <a:rPr lang="en-US" altLang="ru-RU" sz="2800" b="1" dirty="0">
                <a:solidFill>
                  <a:srgbClr val="CC3300"/>
                </a:solidFill>
              </a:rPr>
              <a:t>Stage 1.</a:t>
            </a:r>
            <a:endParaRPr lang="ru-RU" altLang="ru-RU" sz="2800" b="1" dirty="0">
              <a:solidFill>
                <a:srgbClr val="CC3300"/>
              </a:solidFill>
            </a:endParaRPr>
          </a:p>
          <a:p>
            <a:pPr marL="271463" lvl="2" indent="0">
              <a:spcBef>
                <a:spcPct val="0"/>
              </a:spcBef>
              <a:buFontTx/>
              <a:buNone/>
            </a:pPr>
            <a:r>
              <a:rPr lang="ru-RU" altLang="ru-RU" dirty="0"/>
              <a:t> </a:t>
            </a:r>
            <a:r>
              <a:rPr lang="en-US" dirty="0"/>
              <a:t>Low doses of fixed combination</a:t>
            </a:r>
            <a:r>
              <a:rPr lang="ru-RU" altLang="ru-RU" dirty="0"/>
              <a:t> </a:t>
            </a:r>
            <a:r>
              <a:rPr lang="en-US" dirty="0"/>
              <a:t>inhaled</a:t>
            </a:r>
            <a:r>
              <a:rPr lang="en-US" altLang="ru-RU" dirty="0"/>
              <a:t> </a:t>
            </a:r>
            <a:r>
              <a:rPr lang="en-US" dirty="0" err="1"/>
              <a:t>glucocorticosteroids</a:t>
            </a:r>
            <a:r>
              <a:rPr lang="en-US" dirty="0"/>
              <a:t> - long-acting </a:t>
            </a:r>
            <a:r>
              <a:rPr lang="el-GR" dirty="0"/>
              <a:t>β₂-</a:t>
            </a:r>
            <a:r>
              <a:rPr lang="en-US" dirty="0"/>
              <a:t>agonists</a:t>
            </a:r>
            <a:r>
              <a:rPr lang="ru-RU" altLang="ru-RU" dirty="0"/>
              <a:t> «</a:t>
            </a:r>
            <a:r>
              <a:rPr lang="en-US" dirty="0"/>
              <a:t>as needed</a:t>
            </a:r>
            <a:r>
              <a:rPr lang="ru-RU" altLang="ru-RU" dirty="0"/>
              <a:t>»:</a:t>
            </a:r>
          </a:p>
          <a:p>
            <a:pPr marL="271463" lvl="2" indent="0">
              <a:spcBef>
                <a:spcPct val="0"/>
              </a:spcBef>
              <a:buFontTx/>
              <a:buNone/>
            </a:pPr>
            <a:r>
              <a:rPr lang="en-US" dirty="0" err="1"/>
              <a:t>Budesonide-formoterol</a:t>
            </a:r>
            <a:r>
              <a:rPr lang="en-US" dirty="0"/>
              <a:t> 160/4.5 mcg </a:t>
            </a:r>
            <a:endParaRPr lang="ru-RU" dirty="0"/>
          </a:p>
          <a:p>
            <a:pPr marL="271463" lvl="2" indent="0">
              <a:spcBef>
                <a:spcPct val="0"/>
              </a:spcBef>
              <a:buFontTx/>
              <a:buNone/>
            </a:pPr>
            <a:r>
              <a:rPr lang="en-US" dirty="0" err="1"/>
              <a:t>Salbutamol</a:t>
            </a:r>
            <a:r>
              <a:rPr lang="en-US" dirty="0"/>
              <a:t>/</a:t>
            </a:r>
            <a:r>
              <a:rPr lang="en-US" dirty="0" err="1"/>
              <a:t>beclomethasone</a:t>
            </a:r>
            <a:r>
              <a:rPr lang="en-US" dirty="0"/>
              <a:t> </a:t>
            </a:r>
            <a:r>
              <a:rPr lang="en-US" dirty="0" err="1"/>
              <a:t>dipropionate</a:t>
            </a:r>
            <a:r>
              <a:rPr lang="ru-RU" altLang="ru-RU" sz="2400" dirty="0"/>
              <a:t>  </a:t>
            </a:r>
          </a:p>
          <a:p>
            <a:pPr marL="271463" lvl="1" indent="0">
              <a:spcBef>
                <a:spcPct val="0"/>
              </a:spcBef>
              <a:buFontTx/>
              <a:buNone/>
            </a:pPr>
            <a:endParaRPr lang="ru-RU" altLang="ru-RU" sz="2400" dirty="0"/>
          </a:p>
          <a:p>
            <a:pPr marL="271463" lvl="1" indent="0">
              <a:spcBef>
                <a:spcPct val="0"/>
              </a:spcBef>
              <a:buFontTx/>
              <a:buNone/>
            </a:pPr>
            <a:r>
              <a:rPr lang="en-US" sz="2400" dirty="0"/>
              <a:t>If there are risk factors for exacerbations</a:t>
            </a:r>
            <a:r>
              <a:rPr lang="ru-RU" sz="2400" dirty="0"/>
              <a:t>:</a:t>
            </a:r>
            <a:endParaRPr lang="ru-RU" altLang="ru-RU" sz="2400" dirty="0"/>
          </a:p>
          <a:p>
            <a:pPr marL="271463" lvl="1" indent="0">
              <a:spcBef>
                <a:spcPct val="0"/>
              </a:spcBef>
              <a:buFontTx/>
              <a:buNone/>
            </a:pPr>
            <a:r>
              <a:rPr lang="en-US" sz="2400" dirty="0"/>
              <a:t>regular low dose therapy</a:t>
            </a:r>
            <a:r>
              <a:rPr lang="ru-RU" sz="2400" dirty="0"/>
              <a:t> </a:t>
            </a:r>
            <a:r>
              <a:rPr lang="en-US" sz="2400" dirty="0"/>
              <a:t>inhaled</a:t>
            </a:r>
            <a:r>
              <a:rPr lang="en-US" altLang="ru-RU" sz="2400" dirty="0"/>
              <a:t> </a:t>
            </a:r>
            <a:r>
              <a:rPr lang="en-US" sz="2400" dirty="0" err="1"/>
              <a:t>glucocorticosteroids</a:t>
            </a:r>
            <a:r>
              <a:rPr lang="en-US" altLang="ru-RU" sz="2400" dirty="0"/>
              <a:t> </a:t>
            </a:r>
            <a:r>
              <a:rPr lang="ru-RU" altLang="ru-RU" sz="2400" dirty="0"/>
              <a:t>+ </a:t>
            </a:r>
            <a:r>
              <a:rPr lang="en-US" sz="2400" dirty="0"/>
              <a:t>short-acting </a:t>
            </a:r>
            <a:r>
              <a:rPr lang="el-GR" sz="2400" dirty="0"/>
              <a:t>β₂-</a:t>
            </a:r>
            <a:r>
              <a:rPr lang="en-US" sz="2400" dirty="0"/>
              <a:t>agonists</a:t>
            </a:r>
            <a:r>
              <a:rPr lang="ru-RU" sz="2400" dirty="0"/>
              <a:t> </a:t>
            </a:r>
            <a:r>
              <a:rPr lang="en-US" sz="2400" dirty="0"/>
              <a:t>as needed</a:t>
            </a:r>
            <a:endParaRPr lang="ru-RU" altLang="ru-RU" sz="2400" dirty="0"/>
          </a:p>
          <a:p>
            <a:endParaRPr lang="ru-RU" altLang="ru-RU" sz="2000" dirty="0"/>
          </a:p>
          <a:p>
            <a:endParaRPr lang="ru-RU" altLang="ru-RU" dirty="0"/>
          </a:p>
        </p:txBody>
      </p:sp>
      <p:sp>
        <p:nvSpPr>
          <p:cNvPr id="88067" name="Номер слайда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3FE0B58-4BF5-45E0-B817-511AD15BEE90}" type="slidenum">
              <a:rPr lang="en-GB" altLang="ru-RU" sz="1400">
                <a:solidFill>
                  <a:srgbClr val="636363"/>
                </a:solidFill>
              </a:rPr>
              <a:pPr>
                <a:spcBef>
                  <a:spcPct val="0"/>
                </a:spcBef>
                <a:buFontTx/>
                <a:buNone/>
              </a:pPr>
              <a:t>71</a:t>
            </a:fld>
            <a:endParaRPr lang="en-GB" altLang="ru-RU" sz="1400">
              <a:solidFill>
                <a:srgbClr val="636363"/>
              </a:solidFill>
            </a:endParaRPr>
          </a:p>
        </p:txBody>
      </p:sp>
      <p:sp>
        <p:nvSpPr>
          <p:cNvPr id="88068" name="Заголовок 3"/>
          <p:cNvSpPr>
            <a:spLocks noGrp="1"/>
          </p:cNvSpPr>
          <p:nvPr>
            <p:ph type="title"/>
          </p:nvPr>
        </p:nvSpPr>
        <p:spPr>
          <a:xfrm>
            <a:off x="514350" y="814388"/>
            <a:ext cx="9258300" cy="871537"/>
          </a:xfrm>
        </p:spPr>
        <p:txBody>
          <a:bodyPr/>
          <a:lstStyle/>
          <a:p>
            <a:r>
              <a:rPr lang="ru-RU" altLang="ru-RU" sz="3200" b="1" dirty="0">
                <a:solidFill>
                  <a:srgbClr val="002060"/>
                </a:solidFill>
              </a:rPr>
              <a:t> </a:t>
            </a:r>
            <a:r>
              <a:rPr lang="en-US" sz="2800" b="1" dirty="0">
                <a:solidFill>
                  <a:srgbClr val="002060"/>
                </a:solidFill>
              </a:rPr>
              <a:t>Clinical</a:t>
            </a:r>
            <a:r>
              <a:rPr lang="en-US" sz="2800" dirty="0"/>
              <a:t> </a:t>
            </a:r>
            <a:r>
              <a:rPr lang="en-US" sz="2800" b="1" dirty="0">
                <a:solidFill>
                  <a:srgbClr val="002060"/>
                </a:solidFill>
              </a:rPr>
              <a:t>guidelines. Bronchial asthma. </a:t>
            </a:r>
            <a:br>
              <a:rPr lang="en-US" sz="2800" b="1" dirty="0">
                <a:solidFill>
                  <a:srgbClr val="002060"/>
                </a:solidFill>
              </a:rPr>
            </a:br>
            <a:r>
              <a:rPr lang="en-US" sz="2800" b="1" dirty="0">
                <a:solidFill>
                  <a:srgbClr val="002060"/>
                </a:solidFill>
              </a:rPr>
              <a:t>PPO. 2021</a:t>
            </a:r>
            <a:endParaRPr lang="ru-RU" altLang="ru-RU" sz="2800" b="1" dirty="0">
              <a:solidFill>
                <a:srgbClr val="002060"/>
              </a:solidFill>
            </a:endParaRPr>
          </a:p>
        </p:txBody>
      </p:sp>
    </p:spTree>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38150" y="1446213"/>
            <a:ext cx="9598025" cy="4943475"/>
          </a:xfrm>
        </p:spPr>
        <p:txBody>
          <a:bodyPr>
            <a:noAutofit/>
          </a:bodyPr>
          <a:lstStyle/>
          <a:p>
            <a:pPr marL="719138" lvl="2" indent="0">
              <a:spcBef>
                <a:spcPts val="0"/>
              </a:spcBef>
              <a:buFontTx/>
              <a:buNone/>
              <a:defRPr/>
            </a:pPr>
            <a:r>
              <a:rPr lang="en-US" b="1" dirty="0">
                <a:solidFill>
                  <a:srgbClr val="CC3300"/>
                </a:solidFill>
              </a:rPr>
              <a:t>Stage 2</a:t>
            </a:r>
            <a:r>
              <a:rPr lang="ru-RU" b="1" dirty="0">
                <a:solidFill>
                  <a:srgbClr val="CC3300"/>
                </a:solidFill>
              </a:rPr>
              <a:t>.</a:t>
            </a:r>
          </a:p>
          <a:p>
            <a:pPr marL="93663" lvl="2" indent="0">
              <a:spcBef>
                <a:spcPts val="0"/>
              </a:spcBef>
              <a:buNone/>
              <a:defRPr/>
            </a:pPr>
            <a:r>
              <a:rPr lang="ru-RU" dirty="0"/>
              <a:t>1. </a:t>
            </a:r>
            <a:r>
              <a:rPr lang="en-US" dirty="0"/>
              <a:t>Regular use of  low doses inhaled</a:t>
            </a:r>
            <a:r>
              <a:rPr lang="en-US" altLang="ru-RU" dirty="0"/>
              <a:t> </a:t>
            </a:r>
            <a:r>
              <a:rPr lang="en-US" dirty="0" err="1"/>
              <a:t>glucocorticosteroids</a:t>
            </a:r>
            <a:r>
              <a:rPr lang="en-US" altLang="ru-RU" dirty="0"/>
              <a:t> </a:t>
            </a:r>
            <a:r>
              <a:rPr lang="ru-RU" altLang="ru-RU" dirty="0"/>
              <a:t>+ </a:t>
            </a:r>
            <a:r>
              <a:rPr lang="en-US" dirty="0"/>
              <a:t>short-acting </a:t>
            </a:r>
            <a:r>
              <a:rPr lang="el-GR" dirty="0"/>
              <a:t>β₂-</a:t>
            </a:r>
            <a:r>
              <a:rPr lang="en-US" dirty="0"/>
              <a:t>agonists</a:t>
            </a:r>
            <a:r>
              <a:rPr lang="ru-RU" dirty="0"/>
              <a:t> (</a:t>
            </a:r>
            <a:r>
              <a:rPr lang="en-US" dirty="0"/>
              <a:t>to relieve symptoms</a:t>
            </a:r>
            <a:r>
              <a:rPr lang="ru-RU" dirty="0"/>
              <a:t>).</a:t>
            </a:r>
            <a:endParaRPr lang="ru-RU" altLang="ru-RU" dirty="0"/>
          </a:p>
          <a:p>
            <a:pPr marL="93663" lvl="2" indent="0">
              <a:spcBef>
                <a:spcPts val="0"/>
              </a:spcBef>
              <a:buFontTx/>
              <a:buNone/>
              <a:defRPr/>
            </a:pPr>
            <a:r>
              <a:rPr lang="en-US" dirty="0"/>
              <a:t> While keeping control during continuous inhaled</a:t>
            </a:r>
            <a:r>
              <a:rPr lang="en-US" altLang="ru-RU" dirty="0"/>
              <a:t> </a:t>
            </a:r>
            <a:r>
              <a:rPr lang="en-US" dirty="0" err="1"/>
              <a:t>glucocorticosteroids</a:t>
            </a:r>
            <a:r>
              <a:rPr lang="en-US" dirty="0"/>
              <a:t> therapy, transfer to a fixed combination inhaled</a:t>
            </a:r>
            <a:r>
              <a:rPr lang="en-US" altLang="ru-RU" dirty="0"/>
              <a:t> </a:t>
            </a:r>
            <a:r>
              <a:rPr lang="en-US" dirty="0" err="1"/>
              <a:t>glucocorticosteroids</a:t>
            </a:r>
            <a:r>
              <a:rPr lang="en-US" altLang="ru-RU" dirty="0"/>
              <a:t> </a:t>
            </a:r>
            <a:r>
              <a:rPr lang="ru-RU" altLang="ru-RU" dirty="0"/>
              <a:t>- </a:t>
            </a:r>
            <a:r>
              <a:rPr lang="en-US" altLang="ru-RU" dirty="0"/>
              <a:t>fast</a:t>
            </a:r>
            <a:r>
              <a:rPr lang="en-US" dirty="0"/>
              <a:t>-acting </a:t>
            </a:r>
            <a:r>
              <a:rPr lang="el-GR" dirty="0"/>
              <a:t>β₂-</a:t>
            </a:r>
            <a:r>
              <a:rPr lang="en-US" dirty="0"/>
              <a:t>agonists</a:t>
            </a:r>
            <a:r>
              <a:rPr lang="ru-RU" dirty="0"/>
              <a:t> </a:t>
            </a:r>
            <a:r>
              <a:rPr lang="en-US" dirty="0"/>
              <a:t>only as needed</a:t>
            </a:r>
            <a:endParaRPr lang="ru-RU" dirty="0"/>
          </a:p>
          <a:p>
            <a:pPr marL="0" indent="0">
              <a:buFontTx/>
              <a:buNone/>
              <a:defRPr/>
            </a:pPr>
            <a:r>
              <a:rPr lang="ru-RU" sz="2400" i="1" dirty="0"/>
              <a:t>  </a:t>
            </a:r>
            <a:r>
              <a:rPr lang="ru-RU" sz="2400" dirty="0"/>
              <a:t>2.  </a:t>
            </a:r>
            <a:r>
              <a:rPr lang="en-US" sz="2400" dirty="0"/>
              <a:t>Low doses of fixed combination</a:t>
            </a:r>
            <a:r>
              <a:rPr lang="ru-RU" altLang="ru-RU" sz="2400" dirty="0"/>
              <a:t> </a:t>
            </a:r>
            <a:r>
              <a:rPr lang="en-US" sz="2400" dirty="0"/>
              <a:t>inhaled</a:t>
            </a:r>
            <a:r>
              <a:rPr lang="en-US" altLang="ru-RU" sz="2400" dirty="0"/>
              <a:t> </a:t>
            </a:r>
            <a:r>
              <a:rPr lang="en-US" sz="2400" dirty="0" err="1"/>
              <a:t>glucocorticosteroids</a:t>
            </a:r>
            <a:r>
              <a:rPr lang="en-US" sz="2400" dirty="0"/>
              <a:t> - fast-acting </a:t>
            </a:r>
            <a:r>
              <a:rPr lang="el-GR" sz="2400" dirty="0"/>
              <a:t>β₂-</a:t>
            </a:r>
            <a:r>
              <a:rPr lang="en-US" sz="2400" dirty="0"/>
              <a:t>agonists</a:t>
            </a:r>
            <a:r>
              <a:rPr lang="ru-RU" altLang="ru-RU" sz="2400" dirty="0"/>
              <a:t> «</a:t>
            </a:r>
            <a:r>
              <a:rPr lang="en-US" altLang="ru-RU" sz="2400" dirty="0"/>
              <a:t>as needed</a:t>
            </a:r>
            <a:r>
              <a:rPr lang="ru-RU" altLang="ru-RU" sz="2400" dirty="0"/>
              <a:t>»:</a:t>
            </a:r>
          </a:p>
          <a:p>
            <a:pPr marL="0" indent="0">
              <a:buFontTx/>
              <a:buNone/>
              <a:defRPr/>
            </a:pPr>
            <a:r>
              <a:rPr lang="en-US" sz="2400" dirty="0" err="1"/>
              <a:t>budesonide-formoterol</a:t>
            </a:r>
            <a:r>
              <a:rPr lang="en-US" sz="2400" dirty="0"/>
              <a:t> 160/4.5 mcg </a:t>
            </a:r>
            <a:r>
              <a:rPr lang="en-US" sz="2400" dirty="0" err="1"/>
              <a:t>Turbuhaler</a:t>
            </a:r>
            <a:endParaRPr lang="en-US" sz="2400" dirty="0"/>
          </a:p>
          <a:p>
            <a:pPr marL="0" indent="0">
              <a:buFontTx/>
              <a:buNone/>
              <a:defRPr/>
            </a:pPr>
            <a:r>
              <a:rPr lang="ru-RU" altLang="ru-RU" sz="2400" dirty="0"/>
              <a:t> </a:t>
            </a:r>
            <a:r>
              <a:rPr lang="ru-RU" sz="2400" dirty="0"/>
              <a:t>3. А</a:t>
            </a:r>
            <a:r>
              <a:rPr lang="en-US" sz="2400" dirty="0" err="1"/>
              <a:t>ntileukotriene</a:t>
            </a:r>
            <a:r>
              <a:rPr lang="en-US" sz="2400" dirty="0"/>
              <a:t> drugs</a:t>
            </a:r>
            <a:endParaRPr lang="ru-RU" sz="2400" dirty="0"/>
          </a:p>
          <a:p>
            <a:pPr marL="0" lvl="2" indent="0">
              <a:buNone/>
              <a:defRPr/>
            </a:pPr>
            <a:r>
              <a:rPr lang="ru-RU" sz="2400" dirty="0"/>
              <a:t> </a:t>
            </a:r>
            <a:endParaRPr lang="ru-RU" sz="2000" dirty="0"/>
          </a:p>
        </p:txBody>
      </p:sp>
      <p:sp>
        <p:nvSpPr>
          <p:cNvPr id="89091" name="Номер слайда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BD20CFD-88E0-4BE6-B0F7-E3280A0F1576}" type="slidenum">
              <a:rPr lang="en-GB" altLang="ru-RU" sz="1400">
                <a:solidFill>
                  <a:srgbClr val="636363"/>
                </a:solidFill>
              </a:rPr>
              <a:pPr>
                <a:spcBef>
                  <a:spcPct val="0"/>
                </a:spcBef>
                <a:buFontTx/>
                <a:buNone/>
              </a:pPr>
              <a:t>72</a:t>
            </a:fld>
            <a:endParaRPr lang="en-GB" altLang="ru-RU" sz="1400">
              <a:solidFill>
                <a:srgbClr val="636363"/>
              </a:solidFill>
            </a:endParaRPr>
          </a:p>
        </p:txBody>
      </p:sp>
      <p:sp>
        <p:nvSpPr>
          <p:cNvPr id="89092" name="Заголовок 3"/>
          <p:cNvSpPr>
            <a:spLocks noGrp="1"/>
          </p:cNvSpPr>
          <p:nvPr>
            <p:ph type="title"/>
          </p:nvPr>
        </p:nvSpPr>
        <p:spPr>
          <a:xfrm>
            <a:off x="530225" y="396875"/>
            <a:ext cx="8874125" cy="1049338"/>
          </a:xfrm>
        </p:spPr>
        <p:txBody>
          <a:bodyPr/>
          <a:lstStyle/>
          <a:p>
            <a:r>
              <a:rPr lang="en-US" sz="3200" b="1" dirty="0">
                <a:solidFill>
                  <a:srgbClr val="002060"/>
                </a:solidFill>
              </a:rPr>
              <a:t>Bronchial asthma</a:t>
            </a:r>
            <a:endParaRPr lang="ru-RU" altLang="ru-RU" sz="3200" dirty="0"/>
          </a:p>
        </p:txBody>
      </p:sp>
    </p:spTree>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Объект 1"/>
          <p:cNvSpPr>
            <a:spLocks noGrp="1"/>
          </p:cNvSpPr>
          <p:nvPr>
            <p:ph idx="1"/>
          </p:nvPr>
        </p:nvSpPr>
        <p:spPr>
          <a:xfrm>
            <a:off x="514350" y="2112963"/>
            <a:ext cx="9398000" cy="4214812"/>
          </a:xfrm>
        </p:spPr>
        <p:txBody>
          <a:bodyPr/>
          <a:lstStyle/>
          <a:p>
            <a:r>
              <a:rPr lang="en-US" altLang="ru-RU" sz="2400" b="1" dirty="0">
                <a:solidFill>
                  <a:srgbClr val="CC3300"/>
                </a:solidFill>
              </a:rPr>
              <a:t>Stage 3</a:t>
            </a:r>
            <a:r>
              <a:rPr lang="ru-RU" altLang="ru-RU" sz="2400" b="1" dirty="0">
                <a:solidFill>
                  <a:srgbClr val="CC3300"/>
                </a:solidFill>
              </a:rPr>
              <a:t>.</a:t>
            </a:r>
          </a:p>
          <a:p>
            <a:r>
              <a:rPr lang="ru-RU" altLang="ru-RU" sz="2400" dirty="0"/>
              <a:t>1. </a:t>
            </a:r>
            <a:r>
              <a:rPr lang="en-US" altLang="ru-RU" sz="2400" dirty="0"/>
              <a:t>Low</a:t>
            </a:r>
            <a:r>
              <a:rPr lang="ru-RU" altLang="ru-RU" sz="2400" dirty="0"/>
              <a:t>е</a:t>
            </a:r>
            <a:r>
              <a:rPr lang="en-US" altLang="ru-RU" sz="2400" dirty="0"/>
              <a:t> doses </a:t>
            </a:r>
            <a:r>
              <a:rPr lang="en-US" sz="2400" dirty="0"/>
              <a:t>inhaled </a:t>
            </a:r>
            <a:r>
              <a:rPr lang="en-US" sz="2400" dirty="0" err="1"/>
              <a:t>glucocorticosteroids</a:t>
            </a:r>
            <a:r>
              <a:rPr lang="ru-RU" altLang="ru-RU" sz="2400" dirty="0"/>
              <a:t> </a:t>
            </a:r>
            <a:r>
              <a:rPr lang="en-US" altLang="ru-RU" sz="2400" dirty="0"/>
              <a:t>/ long</a:t>
            </a:r>
            <a:r>
              <a:rPr lang="en-US" sz="2400" dirty="0"/>
              <a:t>-acting </a:t>
            </a:r>
            <a:r>
              <a:rPr lang="el-GR" sz="2400" dirty="0"/>
              <a:t>β₂-</a:t>
            </a:r>
            <a:r>
              <a:rPr lang="en-US" sz="2400" dirty="0"/>
              <a:t>agonists</a:t>
            </a:r>
            <a:r>
              <a:rPr lang="ru-RU" altLang="ru-RU" sz="2400" dirty="0"/>
              <a:t> + </a:t>
            </a:r>
            <a:r>
              <a:rPr lang="en-US" sz="2400" dirty="0"/>
              <a:t>short-acting </a:t>
            </a:r>
            <a:r>
              <a:rPr lang="el-GR" sz="2400" dirty="0"/>
              <a:t>β₂-</a:t>
            </a:r>
            <a:r>
              <a:rPr lang="en-US" sz="2400" dirty="0"/>
              <a:t>agonists as needed</a:t>
            </a:r>
            <a:endParaRPr lang="ru-RU" altLang="ru-RU" sz="2400" dirty="0"/>
          </a:p>
          <a:p>
            <a:r>
              <a:rPr lang="ru-RU" altLang="ru-RU" sz="2400" dirty="0"/>
              <a:t>2. </a:t>
            </a:r>
            <a:r>
              <a:rPr lang="en-US" sz="2400" dirty="0"/>
              <a:t>In case of frequent and/or severe exacerbations of BA</a:t>
            </a:r>
            <a:r>
              <a:rPr lang="ru-RU" altLang="ru-RU" sz="2400" dirty="0"/>
              <a:t> </a:t>
            </a:r>
            <a:r>
              <a:rPr lang="en-US" altLang="ru-RU" sz="2400" dirty="0"/>
              <a:t>i</a:t>
            </a:r>
            <a:r>
              <a:rPr lang="en-US" sz="2400" dirty="0"/>
              <a:t>t is recommended to add </a:t>
            </a:r>
            <a:r>
              <a:rPr lang="en-US" sz="2400" dirty="0" err="1"/>
              <a:t>tiotropium</a:t>
            </a:r>
            <a:r>
              <a:rPr lang="en-US" sz="2400" dirty="0"/>
              <a:t> bromide in a liquid inhaler to therapy inhaled</a:t>
            </a:r>
            <a:r>
              <a:rPr lang="ru-RU" altLang="ru-RU" sz="2400" dirty="0"/>
              <a:t> </a:t>
            </a:r>
            <a:r>
              <a:rPr lang="en-US" sz="2400" dirty="0" err="1"/>
              <a:t>glucocorticosteroids</a:t>
            </a:r>
            <a:r>
              <a:rPr lang="ru-RU" altLang="ru-RU" sz="2400" dirty="0"/>
              <a:t>/</a:t>
            </a:r>
            <a:r>
              <a:rPr lang="en-US" altLang="ru-RU" sz="2400" dirty="0"/>
              <a:t> long</a:t>
            </a:r>
            <a:r>
              <a:rPr lang="en-US" sz="2400" dirty="0"/>
              <a:t>-acting</a:t>
            </a:r>
            <a:r>
              <a:rPr lang="en-US" altLang="ru-RU" sz="2400" dirty="0"/>
              <a:t> </a:t>
            </a:r>
            <a:r>
              <a:rPr lang="el-GR" sz="2400" dirty="0"/>
              <a:t>β₂-</a:t>
            </a:r>
            <a:r>
              <a:rPr lang="en-US" sz="2400" dirty="0"/>
              <a:t>agonists</a:t>
            </a:r>
            <a:r>
              <a:rPr lang="en-US" altLang="ru-RU" sz="2400" dirty="0"/>
              <a:t>  or instead of long-acting </a:t>
            </a:r>
            <a:r>
              <a:rPr lang="el-GR" sz="2400" dirty="0"/>
              <a:t>β₂-</a:t>
            </a:r>
            <a:r>
              <a:rPr lang="en-US" sz="2400" dirty="0"/>
              <a:t>agonists</a:t>
            </a:r>
            <a:r>
              <a:rPr lang="ru-RU" altLang="ru-RU" sz="2400" dirty="0"/>
              <a:t>.</a:t>
            </a:r>
          </a:p>
          <a:p>
            <a:endParaRPr lang="ru-RU" altLang="ru-RU" dirty="0"/>
          </a:p>
        </p:txBody>
      </p:sp>
      <p:sp>
        <p:nvSpPr>
          <p:cNvPr id="90115" name="Номер слайда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DDD26D5-7C03-4703-9616-3316C90DAD0C}" type="slidenum">
              <a:rPr lang="en-GB" altLang="ru-RU" sz="1400">
                <a:solidFill>
                  <a:srgbClr val="636363"/>
                </a:solidFill>
              </a:rPr>
              <a:pPr>
                <a:spcBef>
                  <a:spcPct val="0"/>
                </a:spcBef>
                <a:buFontTx/>
                <a:buNone/>
              </a:pPr>
              <a:t>73</a:t>
            </a:fld>
            <a:endParaRPr lang="en-GB" altLang="ru-RU" sz="1400">
              <a:solidFill>
                <a:srgbClr val="636363"/>
              </a:solidFill>
            </a:endParaRPr>
          </a:p>
        </p:txBody>
      </p:sp>
      <p:sp>
        <p:nvSpPr>
          <p:cNvPr id="4" name="Заголовок 3"/>
          <p:cNvSpPr>
            <a:spLocks noGrp="1"/>
          </p:cNvSpPr>
          <p:nvPr>
            <p:ph type="title"/>
          </p:nvPr>
        </p:nvSpPr>
        <p:spPr>
          <a:xfrm>
            <a:off x="514350" y="577850"/>
            <a:ext cx="9258300" cy="1143000"/>
          </a:xfrm>
        </p:spPr>
        <p:txBody>
          <a:bodyPr>
            <a:normAutofit/>
          </a:bodyPr>
          <a:lstStyle/>
          <a:p>
            <a:pPr>
              <a:defRPr/>
            </a:pPr>
            <a:r>
              <a:rPr lang="ru-RU" altLang="ru-RU" sz="3200" b="1" dirty="0">
                <a:solidFill>
                  <a:srgbClr val="002060"/>
                </a:solidFill>
              </a:rPr>
              <a:t> </a:t>
            </a:r>
            <a:r>
              <a:rPr lang="en-US" sz="2800" b="1" dirty="0">
                <a:solidFill>
                  <a:srgbClr val="002060"/>
                </a:solidFill>
              </a:rPr>
              <a:t>Clinical</a:t>
            </a:r>
            <a:r>
              <a:rPr lang="en-US" sz="2800" dirty="0"/>
              <a:t> </a:t>
            </a:r>
            <a:r>
              <a:rPr lang="en-US" sz="2800" b="1" dirty="0">
                <a:solidFill>
                  <a:srgbClr val="002060"/>
                </a:solidFill>
              </a:rPr>
              <a:t>guidelines. Bronchial asthma. </a:t>
            </a:r>
            <a:br>
              <a:rPr lang="en-US" sz="2800" b="1" dirty="0">
                <a:solidFill>
                  <a:srgbClr val="002060"/>
                </a:solidFill>
              </a:rPr>
            </a:br>
            <a:r>
              <a:rPr lang="en-US" sz="2800" b="1" dirty="0">
                <a:solidFill>
                  <a:srgbClr val="002060"/>
                </a:solidFill>
              </a:rPr>
              <a:t>PPO. 2021</a:t>
            </a:r>
            <a:endParaRPr lang="ru-RU" sz="2800" dirty="0">
              <a:solidFill>
                <a:srgbClr val="002060"/>
              </a:solidFill>
            </a:endParaRPr>
          </a:p>
        </p:txBody>
      </p:sp>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Объект 1"/>
          <p:cNvSpPr>
            <a:spLocks noGrp="1"/>
          </p:cNvSpPr>
          <p:nvPr>
            <p:ph idx="1"/>
          </p:nvPr>
        </p:nvSpPr>
        <p:spPr>
          <a:xfrm>
            <a:off x="236538" y="1814513"/>
            <a:ext cx="9713912" cy="5043487"/>
          </a:xfrm>
        </p:spPr>
        <p:txBody>
          <a:bodyPr/>
          <a:lstStyle/>
          <a:p>
            <a:r>
              <a:rPr lang="en-US" altLang="ru-RU" sz="2600" b="1" dirty="0">
                <a:solidFill>
                  <a:srgbClr val="CC3300"/>
                </a:solidFill>
              </a:rPr>
              <a:t>Stage 4</a:t>
            </a:r>
            <a:r>
              <a:rPr lang="ru-RU" altLang="ru-RU" sz="2600" b="1" dirty="0">
                <a:solidFill>
                  <a:srgbClr val="CC3300"/>
                </a:solidFill>
              </a:rPr>
              <a:t>.</a:t>
            </a:r>
          </a:p>
          <a:p>
            <a:r>
              <a:rPr lang="ru-RU" altLang="ru-RU" sz="2400" dirty="0"/>
              <a:t>1. </a:t>
            </a:r>
            <a:r>
              <a:rPr lang="en-US" sz="2400" dirty="0"/>
              <a:t>Combination of low doses inhaled </a:t>
            </a:r>
            <a:r>
              <a:rPr lang="en-US" sz="2400" dirty="0" err="1"/>
              <a:t>glucocorticosteroids</a:t>
            </a:r>
            <a:r>
              <a:rPr lang="ru-RU" sz="2400" dirty="0"/>
              <a:t> </a:t>
            </a:r>
            <a:r>
              <a:rPr lang="ru-RU" altLang="ru-RU" sz="2400" dirty="0"/>
              <a:t> (</a:t>
            </a:r>
            <a:r>
              <a:rPr lang="en-US" sz="2400" dirty="0" err="1"/>
              <a:t>budesonide</a:t>
            </a:r>
            <a:r>
              <a:rPr lang="ru-RU" altLang="ru-RU" sz="2400" dirty="0"/>
              <a:t> </a:t>
            </a:r>
            <a:r>
              <a:rPr lang="en-US" altLang="ru-RU" sz="2400" dirty="0"/>
              <a:t>or</a:t>
            </a:r>
            <a:r>
              <a:rPr lang="ru-RU" altLang="ru-RU" sz="2400" dirty="0"/>
              <a:t> </a:t>
            </a:r>
            <a:r>
              <a:rPr lang="en-US" sz="2400" dirty="0" err="1"/>
              <a:t>beclomethasone</a:t>
            </a:r>
            <a:r>
              <a:rPr lang="ru-RU" altLang="ru-RU" sz="2400" dirty="0"/>
              <a:t>)/</a:t>
            </a:r>
            <a:r>
              <a:rPr lang="en-US" sz="2400" dirty="0"/>
              <a:t> </a:t>
            </a:r>
            <a:r>
              <a:rPr lang="en-US" sz="2400" dirty="0" err="1"/>
              <a:t>formoterol</a:t>
            </a:r>
            <a:r>
              <a:rPr lang="en-US" sz="2400" dirty="0"/>
              <a:t> in single inhaler mode</a:t>
            </a:r>
            <a:endParaRPr lang="ru-RU" altLang="ru-RU" sz="2400" dirty="0"/>
          </a:p>
          <a:p>
            <a:r>
              <a:rPr lang="en-US" sz="2400" dirty="0"/>
              <a:t>or a combination of medium doses inhaled</a:t>
            </a:r>
            <a:r>
              <a:rPr lang="ru-RU" sz="2400" dirty="0"/>
              <a:t> </a:t>
            </a:r>
            <a:r>
              <a:rPr lang="en-US" sz="2400" dirty="0" err="1"/>
              <a:t>glucocorticosteroids</a:t>
            </a:r>
            <a:r>
              <a:rPr lang="ru-RU" sz="2400" dirty="0"/>
              <a:t>/</a:t>
            </a:r>
            <a:r>
              <a:rPr lang="ru-RU" altLang="ru-RU" sz="2400" dirty="0"/>
              <a:t> </a:t>
            </a:r>
            <a:r>
              <a:rPr lang="en-US" altLang="ru-RU" sz="2400" dirty="0"/>
              <a:t>long</a:t>
            </a:r>
            <a:r>
              <a:rPr lang="en-US" sz="2400" dirty="0"/>
              <a:t>-acting</a:t>
            </a:r>
            <a:r>
              <a:rPr lang="en-US" altLang="ru-RU" sz="2400" dirty="0"/>
              <a:t> </a:t>
            </a:r>
            <a:r>
              <a:rPr lang="el-GR" sz="2400" dirty="0"/>
              <a:t>β₂-</a:t>
            </a:r>
            <a:r>
              <a:rPr lang="en-US" sz="2400" dirty="0"/>
              <a:t>agonists</a:t>
            </a:r>
            <a:r>
              <a:rPr lang="ru-RU" sz="2400" dirty="0"/>
              <a:t> </a:t>
            </a:r>
            <a:r>
              <a:rPr lang="ru-RU" altLang="ru-RU" sz="2400" dirty="0"/>
              <a:t>+ </a:t>
            </a:r>
            <a:r>
              <a:rPr lang="en-US" sz="2400" dirty="0"/>
              <a:t>short-acting </a:t>
            </a:r>
            <a:r>
              <a:rPr lang="el-GR" sz="2400" dirty="0"/>
              <a:t>β₂-</a:t>
            </a:r>
            <a:r>
              <a:rPr lang="en-US" sz="2400" dirty="0"/>
              <a:t>agonists as needed</a:t>
            </a:r>
            <a:r>
              <a:rPr lang="ru-RU" altLang="ru-RU" sz="2400" dirty="0"/>
              <a:t>.</a:t>
            </a:r>
          </a:p>
          <a:p>
            <a:r>
              <a:rPr lang="ru-RU" altLang="ru-RU" sz="2400" dirty="0"/>
              <a:t>2. </a:t>
            </a:r>
            <a:r>
              <a:rPr lang="en-US" altLang="ru-RU" sz="2400" dirty="0"/>
              <a:t>I</a:t>
            </a:r>
            <a:r>
              <a:rPr lang="en-US" sz="2400" dirty="0"/>
              <a:t>n case of insufficient control BA</a:t>
            </a:r>
            <a:r>
              <a:rPr lang="ru-RU" altLang="ru-RU" sz="2400" dirty="0"/>
              <a:t>  - </a:t>
            </a:r>
            <a:r>
              <a:rPr lang="en-US" sz="2400" dirty="0"/>
              <a:t>increasing the dose inhaled</a:t>
            </a:r>
            <a:r>
              <a:rPr lang="ru-RU" altLang="ru-RU" sz="2400" dirty="0"/>
              <a:t> </a:t>
            </a:r>
            <a:r>
              <a:rPr lang="en-US" sz="2400" dirty="0" err="1"/>
              <a:t>glucocorticosteroids</a:t>
            </a:r>
            <a:r>
              <a:rPr lang="ru-RU" sz="2400" dirty="0"/>
              <a:t> </a:t>
            </a:r>
            <a:r>
              <a:rPr lang="en-US" sz="2400" dirty="0"/>
              <a:t>to maximum</a:t>
            </a:r>
            <a:r>
              <a:rPr lang="ru-RU" sz="2400" dirty="0"/>
              <a:t> </a:t>
            </a:r>
            <a:r>
              <a:rPr lang="en-US" sz="2400" dirty="0"/>
              <a:t>in combination with </a:t>
            </a:r>
            <a:r>
              <a:rPr lang="en-US" altLang="ru-RU" sz="2400" dirty="0"/>
              <a:t>long</a:t>
            </a:r>
            <a:r>
              <a:rPr lang="en-US" sz="2400" dirty="0"/>
              <a:t>-acting</a:t>
            </a:r>
            <a:r>
              <a:rPr lang="en-US" altLang="ru-RU" sz="2400" dirty="0"/>
              <a:t> </a:t>
            </a:r>
            <a:r>
              <a:rPr lang="el-GR" sz="2400" dirty="0"/>
              <a:t>β₂-</a:t>
            </a:r>
            <a:r>
              <a:rPr lang="en-US" sz="2400" dirty="0"/>
              <a:t>agonists</a:t>
            </a:r>
            <a:r>
              <a:rPr lang="ru-RU" sz="2400" dirty="0"/>
              <a:t> </a:t>
            </a:r>
            <a:r>
              <a:rPr lang="en-US" sz="2400" dirty="0"/>
              <a:t> or adding</a:t>
            </a:r>
            <a:r>
              <a:rPr lang="ru-RU" altLang="ru-RU" sz="2400" dirty="0"/>
              <a:t> </a:t>
            </a:r>
            <a:r>
              <a:rPr lang="en-US" sz="2400" dirty="0" err="1"/>
              <a:t>antileukotriene</a:t>
            </a:r>
            <a:r>
              <a:rPr lang="en-US" sz="2400" dirty="0"/>
              <a:t> drugs or adding</a:t>
            </a:r>
            <a:r>
              <a:rPr lang="ru-RU" sz="2400" dirty="0"/>
              <a:t> </a:t>
            </a:r>
            <a:r>
              <a:rPr lang="en-US" sz="2400" dirty="0" err="1"/>
              <a:t>theophylline</a:t>
            </a:r>
            <a:r>
              <a:rPr lang="en-US" sz="2400" dirty="0"/>
              <a:t> sustained release</a:t>
            </a:r>
            <a:r>
              <a:rPr lang="ru-RU" altLang="ru-RU" sz="2400" dirty="0"/>
              <a:t>.</a:t>
            </a:r>
          </a:p>
          <a:p>
            <a:endParaRPr lang="ru-RU" altLang="ru-RU" dirty="0">
              <a:solidFill>
                <a:srgbClr val="002060"/>
              </a:solidFill>
            </a:endParaRPr>
          </a:p>
        </p:txBody>
      </p:sp>
      <p:sp>
        <p:nvSpPr>
          <p:cNvPr id="91139" name="Номер слайда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A77EE52-8B5A-4E79-AC3F-63BE30C3457E}" type="slidenum">
              <a:rPr lang="en-GB" altLang="ru-RU" sz="1400">
                <a:solidFill>
                  <a:srgbClr val="636363"/>
                </a:solidFill>
              </a:rPr>
              <a:pPr>
                <a:spcBef>
                  <a:spcPct val="0"/>
                </a:spcBef>
                <a:buFontTx/>
                <a:buNone/>
              </a:pPr>
              <a:t>74</a:t>
            </a:fld>
            <a:endParaRPr lang="en-GB" altLang="ru-RU" sz="1400">
              <a:solidFill>
                <a:srgbClr val="636363"/>
              </a:solidFill>
            </a:endParaRPr>
          </a:p>
        </p:txBody>
      </p:sp>
      <p:sp>
        <p:nvSpPr>
          <p:cNvPr id="91140" name="Заголовок 3"/>
          <p:cNvSpPr>
            <a:spLocks noGrp="1"/>
          </p:cNvSpPr>
          <p:nvPr>
            <p:ph type="title"/>
          </p:nvPr>
        </p:nvSpPr>
        <p:spPr>
          <a:xfrm>
            <a:off x="546100" y="693738"/>
            <a:ext cx="9258300" cy="561975"/>
          </a:xfrm>
        </p:spPr>
        <p:txBody>
          <a:bodyPr/>
          <a:lstStyle/>
          <a:p>
            <a:r>
              <a:rPr lang="en-US" sz="3200" b="1" dirty="0">
                <a:solidFill>
                  <a:srgbClr val="002060"/>
                </a:solidFill>
              </a:rPr>
              <a:t>Clinical</a:t>
            </a:r>
            <a:r>
              <a:rPr lang="en-US" sz="3200" dirty="0"/>
              <a:t> </a:t>
            </a:r>
            <a:r>
              <a:rPr lang="en-US" sz="3200" b="1" dirty="0">
                <a:solidFill>
                  <a:srgbClr val="002060"/>
                </a:solidFill>
              </a:rPr>
              <a:t>guidelines. Bronchial asthma. </a:t>
            </a:r>
            <a:br>
              <a:rPr lang="en-US" sz="3200" b="1" dirty="0">
                <a:solidFill>
                  <a:srgbClr val="002060"/>
                </a:solidFill>
              </a:rPr>
            </a:br>
            <a:r>
              <a:rPr lang="en-US" sz="3200" b="1" dirty="0">
                <a:solidFill>
                  <a:srgbClr val="002060"/>
                </a:solidFill>
              </a:rPr>
              <a:t>PPO. 2021</a:t>
            </a:r>
            <a:endParaRPr lang="ru-RU" altLang="ru-RU" sz="3200" b="1" dirty="0">
              <a:solidFill>
                <a:srgbClr val="002060"/>
              </a:solidFill>
            </a:endParaRPr>
          </a:p>
        </p:txBody>
      </p:sp>
    </p:spTree>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Заголовок 1"/>
          <p:cNvSpPr>
            <a:spLocks noGrp="1"/>
          </p:cNvSpPr>
          <p:nvPr>
            <p:ph type="title"/>
          </p:nvPr>
        </p:nvSpPr>
        <p:spPr/>
        <p:txBody>
          <a:bodyPr/>
          <a:lstStyle/>
          <a:p>
            <a:r>
              <a:rPr lang="en-US" sz="3200" b="1" dirty="0">
                <a:solidFill>
                  <a:srgbClr val="002060"/>
                </a:solidFill>
              </a:rPr>
              <a:t>Clinical</a:t>
            </a:r>
            <a:r>
              <a:rPr lang="en-US" sz="3200" dirty="0"/>
              <a:t> </a:t>
            </a:r>
            <a:r>
              <a:rPr lang="en-US" sz="3200" b="1" dirty="0">
                <a:solidFill>
                  <a:srgbClr val="002060"/>
                </a:solidFill>
              </a:rPr>
              <a:t>guidelines. Bronchial asthma. </a:t>
            </a:r>
            <a:br>
              <a:rPr lang="en-US" sz="3200" b="1" dirty="0">
                <a:solidFill>
                  <a:srgbClr val="002060"/>
                </a:solidFill>
              </a:rPr>
            </a:br>
            <a:r>
              <a:rPr lang="en-US" sz="3200" b="1" dirty="0">
                <a:solidFill>
                  <a:srgbClr val="002060"/>
                </a:solidFill>
              </a:rPr>
              <a:t>PPO. 2021</a:t>
            </a:r>
            <a:endParaRPr lang="ru-RU" altLang="ru-RU" sz="3200" dirty="0">
              <a:solidFill>
                <a:srgbClr val="002060"/>
              </a:solidFill>
            </a:endParaRPr>
          </a:p>
        </p:txBody>
      </p:sp>
      <p:sp>
        <p:nvSpPr>
          <p:cNvPr id="92163" name="Содержимое 2"/>
          <p:cNvSpPr>
            <a:spLocks noGrp="1"/>
          </p:cNvSpPr>
          <p:nvPr>
            <p:ph idx="1"/>
          </p:nvPr>
        </p:nvSpPr>
        <p:spPr/>
        <p:txBody>
          <a:bodyPr/>
          <a:lstStyle/>
          <a:p>
            <a:r>
              <a:rPr lang="en-US" altLang="ru-RU" sz="2400" b="1" dirty="0">
                <a:solidFill>
                  <a:srgbClr val="CC3300"/>
                </a:solidFill>
              </a:rPr>
              <a:t>Stage 5</a:t>
            </a:r>
            <a:r>
              <a:rPr lang="ru-RU" altLang="ru-RU" sz="2400" b="1" dirty="0">
                <a:solidFill>
                  <a:srgbClr val="CC3300"/>
                </a:solidFill>
              </a:rPr>
              <a:t>.</a:t>
            </a:r>
          </a:p>
          <a:p>
            <a:pPr marL="228600" lvl="1">
              <a:spcBef>
                <a:spcPts val="1000"/>
              </a:spcBef>
              <a:buFontTx/>
              <a:buNone/>
            </a:pPr>
            <a:r>
              <a:rPr lang="ru-RU" altLang="ru-RU" sz="2400" dirty="0">
                <a:solidFill>
                  <a:srgbClr val="002060"/>
                </a:solidFill>
              </a:rPr>
              <a:t>    </a:t>
            </a:r>
            <a:r>
              <a:rPr lang="en-US" altLang="ru-RU" sz="2400" dirty="0"/>
              <a:t>T</a:t>
            </a:r>
            <a:r>
              <a:rPr lang="en-US" sz="2400" dirty="0"/>
              <a:t>o the maximum dose inhaled </a:t>
            </a:r>
            <a:r>
              <a:rPr lang="en-US" sz="2400" dirty="0" err="1"/>
              <a:t>glucocorticosteroids</a:t>
            </a:r>
            <a:r>
              <a:rPr lang="ru-RU" sz="2400" dirty="0"/>
              <a:t> </a:t>
            </a:r>
            <a:r>
              <a:rPr lang="ru-RU" altLang="ru-RU" sz="2400" dirty="0"/>
              <a:t>≥ 1000 </a:t>
            </a:r>
            <a:r>
              <a:rPr lang="en-US" altLang="ru-RU" sz="2400" dirty="0"/>
              <a:t>mcg</a:t>
            </a:r>
            <a:r>
              <a:rPr lang="ru-RU" altLang="ru-RU" sz="2400" dirty="0"/>
              <a:t> </a:t>
            </a:r>
            <a:r>
              <a:rPr lang="en-US" altLang="ru-RU" sz="2400" dirty="0"/>
              <a:t>in </a:t>
            </a:r>
            <a:r>
              <a:rPr lang="en-US" sz="2400" dirty="0"/>
              <a:t>equivalent</a:t>
            </a:r>
            <a:r>
              <a:rPr lang="ru-RU" sz="2400" dirty="0"/>
              <a:t> </a:t>
            </a:r>
            <a:r>
              <a:rPr lang="en-US" sz="2400" dirty="0" err="1"/>
              <a:t>beclomethasone</a:t>
            </a:r>
            <a:r>
              <a:rPr lang="en-US" sz="2400" dirty="0"/>
              <a:t> </a:t>
            </a:r>
            <a:r>
              <a:rPr lang="en-US" sz="2400" dirty="0" err="1"/>
              <a:t>dipropionate</a:t>
            </a:r>
            <a:r>
              <a:rPr lang="ru-RU" altLang="ru-RU" sz="2400" dirty="0"/>
              <a:t> </a:t>
            </a:r>
            <a:r>
              <a:rPr lang="en-US" altLang="ru-RU" sz="2400" dirty="0"/>
              <a:t>it is recommended</a:t>
            </a:r>
            <a:r>
              <a:rPr lang="ru-RU" altLang="ru-RU" sz="2400" dirty="0"/>
              <a:t> </a:t>
            </a:r>
            <a:r>
              <a:rPr lang="en-US" sz="2400" dirty="0" err="1"/>
              <a:t>tiotropium</a:t>
            </a:r>
            <a:r>
              <a:rPr lang="en-US" sz="2400" dirty="0"/>
              <a:t> bromide.</a:t>
            </a:r>
            <a:endParaRPr lang="ru-RU" altLang="ru-RU" sz="2400" dirty="0"/>
          </a:p>
          <a:p>
            <a:pPr marL="228600" lvl="1">
              <a:spcBef>
                <a:spcPts val="1000"/>
              </a:spcBef>
              <a:buFontTx/>
              <a:buNone/>
            </a:pPr>
            <a:r>
              <a:rPr lang="ru-RU" altLang="ru-RU" sz="2400" dirty="0"/>
              <a:t>   </a:t>
            </a:r>
            <a:r>
              <a:rPr lang="en-US" sz="2400" dirty="0"/>
              <a:t>For T2 asthma: </a:t>
            </a:r>
            <a:r>
              <a:rPr lang="en-US" sz="2400" dirty="0" err="1"/>
              <a:t>omalizumab</a:t>
            </a:r>
            <a:r>
              <a:rPr lang="en-US" sz="2400" dirty="0"/>
              <a:t>, </a:t>
            </a:r>
            <a:r>
              <a:rPr lang="en-US" sz="2400" dirty="0" err="1"/>
              <a:t>mepolizumab</a:t>
            </a:r>
            <a:r>
              <a:rPr lang="en-US" sz="2400" dirty="0"/>
              <a:t>, </a:t>
            </a:r>
            <a:r>
              <a:rPr lang="en-US" sz="2400" dirty="0" err="1"/>
              <a:t>reslizumab</a:t>
            </a:r>
            <a:r>
              <a:rPr lang="en-US" sz="2400" dirty="0"/>
              <a:t>, </a:t>
            </a:r>
            <a:r>
              <a:rPr lang="en-US" sz="2400" dirty="0" err="1"/>
              <a:t>benralizumab</a:t>
            </a:r>
            <a:r>
              <a:rPr lang="en-US" sz="2400" dirty="0"/>
              <a:t>, </a:t>
            </a:r>
            <a:r>
              <a:rPr lang="en-US" sz="2400" dirty="0" err="1"/>
              <a:t>dupilumab</a:t>
            </a:r>
            <a:endParaRPr lang="en-US" sz="2400" dirty="0"/>
          </a:p>
          <a:p>
            <a:pPr marL="228600" lvl="1">
              <a:spcBef>
                <a:spcPts val="1000"/>
              </a:spcBef>
              <a:buFontTx/>
              <a:buNone/>
            </a:pPr>
            <a:r>
              <a:rPr lang="en-US" altLang="ru-RU" sz="2400" dirty="0"/>
              <a:t>   </a:t>
            </a:r>
            <a:r>
              <a:rPr lang="en-US" sz="2400" dirty="0"/>
              <a:t>A less desirable treatment option is to prescribe a minimal dose of oral </a:t>
            </a:r>
            <a:r>
              <a:rPr lang="en-US" sz="2400" dirty="0" err="1"/>
              <a:t>glucocorticosteroids</a:t>
            </a:r>
            <a:r>
              <a:rPr lang="en-US" sz="2400" dirty="0"/>
              <a:t>.</a:t>
            </a:r>
            <a:endParaRPr lang="ru-RU" sz="2400" dirty="0"/>
          </a:p>
          <a:p>
            <a:endParaRPr lang="ru-RU" altLang="ru-RU" sz="2400" dirty="0">
              <a:solidFill>
                <a:srgbClr val="002060"/>
              </a:solidFill>
            </a:endParaRP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90500" y="114300"/>
            <a:ext cx="9128125" cy="1062038"/>
          </a:xfrm>
        </p:spPr>
        <p:txBody>
          <a:bodyPr/>
          <a:lstStyle/>
          <a:p>
            <a:r>
              <a:rPr lang="en-US" sz="3200" b="1" dirty="0">
                <a:solidFill>
                  <a:srgbClr val="002060"/>
                </a:solidFill>
              </a:rPr>
              <a:t>Drugs for the treatment of asthma exacerbation</a:t>
            </a:r>
            <a:endParaRPr lang="en-US" altLang="ru-RU" sz="3200" b="1" dirty="0">
              <a:solidFill>
                <a:srgbClr val="002060"/>
              </a:solidFill>
            </a:endParaRPr>
          </a:p>
        </p:txBody>
      </p:sp>
      <p:sp>
        <p:nvSpPr>
          <p:cNvPr id="33795" name="Rectangle 3"/>
          <p:cNvSpPr>
            <a:spLocks noGrp="1" noChangeArrowheads="1"/>
          </p:cNvSpPr>
          <p:nvPr>
            <p:ph type="body" idx="1"/>
          </p:nvPr>
        </p:nvSpPr>
        <p:spPr>
          <a:xfrm>
            <a:off x="638175" y="1476375"/>
            <a:ext cx="6491288" cy="5154613"/>
          </a:xfrm>
        </p:spPr>
        <p:txBody>
          <a:bodyPr/>
          <a:lstStyle/>
          <a:p>
            <a:pPr marL="180975" lvl="1" indent="0">
              <a:spcBef>
                <a:spcPts val="0"/>
              </a:spcBef>
              <a:spcAft>
                <a:spcPts val="0"/>
              </a:spcAft>
              <a:buFontTx/>
              <a:buNone/>
              <a:defRPr/>
            </a:pPr>
            <a:r>
              <a:rPr lang="en-US" sz="2400" dirty="0"/>
              <a:t>1. Inhaled</a:t>
            </a:r>
            <a:r>
              <a:rPr lang="en-US" altLang="ru-RU" sz="2400" dirty="0"/>
              <a:t> </a:t>
            </a:r>
            <a:r>
              <a:rPr lang="en-US" sz="2400" dirty="0"/>
              <a:t>short-acting </a:t>
            </a:r>
            <a:r>
              <a:rPr lang="el-GR" sz="2400" dirty="0"/>
              <a:t>β₂-</a:t>
            </a:r>
            <a:r>
              <a:rPr lang="en-US" sz="2400" dirty="0"/>
              <a:t>agonists</a:t>
            </a:r>
            <a:r>
              <a:rPr lang="ru-RU" sz="2400" dirty="0"/>
              <a:t> </a:t>
            </a:r>
            <a:endParaRPr lang="en-US" sz="2400" dirty="0"/>
          </a:p>
          <a:p>
            <a:pPr marL="0" indent="0">
              <a:spcBef>
                <a:spcPts val="0"/>
              </a:spcBef>
              <a:spcAft>
                <a:spcPts val="0"/>
              </a:spcAft>
              <a:buFontTx/>
              <a:buNone/>
              <a:defRPr/>
            </a:pPr>
            <a:r>
              <a:rPr lang="ru-RU" sz="2400" dirty="0"/>
              <a:t> </a:t>
            </a:r>
            <a:r>
              <a:rPr lang="en-US" sz="2400" dirty="0"/>
              <a:t>  </a:t>
            </a:r>
            <a:r>
              <a:rPr lang="ru-RU" sz="2400" dirty="0"/>
              <a:t>2. </a:t>
            </a:r>
            <a:r>
              <a:rPr lang="en-US" sz="2400" dirty="0"/>
              <a:t>Inhaled </a:t>
            </a:r>
            <a:r>
              <a:rPr lang="en-US" sz="2400" dirty="0" err="1"/>
              <a:t>anticholinergic</a:t>
            </a:r>
            <a:r>
              <a:rPr lang="en-US" sz="2400" dirty="0"/>
              <a:t> medications</a:t>
            </a:r>
          </a:p>
          <a:p>
            <a:pPr marL="0" indent="0">
              <a:spcBef>
                <a:spcPts val="0"/>
              </a:spcBef>
              <a:spcAft>
                <a:spcPts val="0"/>
              </a:spcAft>
              <a:buFontTx/>
              <a:buNone/>
              <a:defRPr/>
            </a:pPr>
            <a:r>
              <a:rPr lang="ru-RU" sz="2400" dirty="0"/>
              <a:t> </a:t>
            </a:r>
            <a:r>
              <a:rPr lang="en-US" sz="2400" dirty="0"/>
              <a:t>  </a:t>
            </a:r>
            <a:r>
              <a:rPr lang="ru-RU" sz="2400" dirty="0"/>
              <a:t>3. </a:t>
            </a:r>
            <a:r>
              <a:rPr lang="en-US" sz="2400" dirty="0"/>
              <a:t>Short acting </a:t>
            </a:r>
            <a:r>
              <a:rPr lang="en-US" sz="2400" dirty="0" err="1"/>
              <a:t>theophylline</a:t>
            </a:r>
            <a:r>
              <a:rPr lang="ru-RU" sz="2400" dirty="0"/>
              <a:t> </a:t>
            </a:r>
            <a:r>
              <a:rPr lang="en-US" sz="2400" dirty="0"/>
              <a:t>  </a:t>
            </a:r>
          </a:p>
          <a:p>
            <a:pPr marL="0" indent="0">
              <a:spcBef>
                <a:spcPts val="0"/>
              </a:spcBef>
              <a:spcAft>
                <a:spcPts val="0"/>
              </a:spcAft>
              <a:buFontTx/>
              <a:buNone/>
              <a:defRPr/>
            </a:pPr>
            <a:r>
              <a:rPr lang="en-US" sz="2400" dirty="0"/>
              <a:t>   </a:t>
            </a:r>
            <a:r>
              <a:rPr lang="ru-RU" sz="2400" dirty="0"/>
              <a:t>4. </a:t>
            </a:r>
            <a:r>
              <a:rPr lang="en-US" sz="2400" dirty="0"/>
              <a:t>Combined short-acting bronchodilators (β2-agonists + </a:t>
            </a:r>
            <a:r>
              <a:rPr lang="en-US" sz="2400" dirty="0" err="1"/>
              <a:t>anticholinergics</a:t>
            </a:r>
            <a:r>
              <a:rPr lang="en-US" sz="2400" dirty="0"/>
              <a:t>)</a:t>
            </a:r>
          </a:p>
          <a:p>
            <a:pPr marL="0" indent="0">
              <a:spcBef>
                <a:spcPts val="0"/>
              </a:spcBef>
              <a:spcAft>
                <a:spcPts val="0"/>
              </a:spcAft>
              <a:buFontTx/>
              <a:buNone/>
              <a:defRPr/>
            </a:pPr>
            <a:r>
              <a:rPr lang="ru-RU" sz="2400" dirty="0">
                <a:sym typeface="Symbol" pitchFamily="18" charset="2"/>
              </a:rPr>
              <a:t> </a:t>
            </a:r>
            <a:r>
              <a:rPr lang="en-US" sz="2400" dirty="0">
                <a:sym typeface="Symbol" pitchFamily="18" charset="2"/>
              </a:rPr>
              <a:t>  </a:t>
            </a:r>
            <a:r>
              <a:rPr lang="ru-RU" sz="2400" dirty="0"/>
              <a:t>5. </a:t>
            </a:r>
            <a:r>
              <a:rPr lang="en-US" sz="2400" dirty="0" err="1"/>
              <a:t>Glucocorticosteroids</a:t>
            </a:r>
            <a:endParaRPr lang="ru-RU" sz="2400" dirty="0"/>
          </a:p>
          <a:p>
            <a:pPr marL="0" indent="0">
              <a:spcBef>
                <a:spcPts val="0"/>
              </a:spcBef>
              <a:spcAft>
                <a:spcPts val="0"/>
              </a:spcAft>
              <a:buFontTx/>
              <a:buNone/>
              <a:defRPr/>
            </a:pPr>
            <a:r>
              <a:rPr lang="en-US" sz="2400" dirty="0"/>
              <a:t>  </a:t>
            </a:r>
            <a:r>
              <a:rPr lang="ru-RU" sz="2400" dirty="0"/>
              <a:t> 6. О2-</a:t>
            </a:r>
            <a:r>
              <a:rPr lang="en-US" sz="2400" dirty="0"/>
              <a:t>therapy	</a:t>
            </a:r>
          </a:p>
          <a:p>
            <a:pPr>
              <a:spcAft>
                <a:spcPct val="40000"/>
              </a:spcAft>
              <a:defRPr/>
            </a:pPr>
            <a:endParaRPr lang="en-US" sz="2400" dirty="0"/>
          </a:p>
          <a:p>
            <a:pPr>
              <a:spcAft>
                <a:spcPct val="40000"/>
              </a:spcAft>
              <a:defRPr/>
            </a:pPr>
            <a:endParaRPr lang="en-US" sz="2400" dirty="0"/>
          </a:p>
        </p:txBody>
      </p:sp>
      <p:pic>
        <p:nvPicPr>
          <p:cNvPr id="93188" name="Рисунок 4" descr="http://www.greenmama.ru/images/2008-10/07/1223362249-shutterstock_998584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838" y="3849688"/>
            <a:ext cx="1687512"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0100" y="1287463"/>
            <a:ext cx="2560638"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Прямоугольник 2"/>
          <p:cNvSpPr>
            <a:spLocks noChangeArrowheads="1"/>
          </p:cNvSpPr>
          <p:nvPr/>
        </p:nvSpPr>
        <p:spPr bwMode="auto">
          <a:xfrm>
            <a:off x="0" y="214313"/>
            <a:ext cx="10287000" cy="584775"/>
          </a:xfrm>
          <a:prstGeom prst="rect">
            <a:avLst/>
          </a:prstGeom>
          <a:noFill/>
          <a:ln>
            <a:noFill/>
          </a:ln>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ru-RU" altLang="ru-RU" b="1" dirty="0">
                <a:solidFill>
                  <a:srgbClr val="002060"/>
                </a:solidFill>
                <a:cs typeface="+mn-cs"/>
              </a:rPr>
              <a:t>Т</a:t>
            </a:r>
            <a:r>
              <a:rPr lang="en-US" altLang="ru-RU" b="1" dirty="0">
                <a:solidFill>
                  <a:srgbClr val="002060"/>
                </a:solidFill>
                <a:cs typeface="+mn-cs"/>
              </a:rPr>
              <a:t>h</a:t>
            </a:r>
            <a:r>
              <a:rPr lang="ru-RU" altLang="ru-RU" b="1" dirty="0">
                <a:solidFill>
                  <a:srgbClr val="002060"/>
                </a:solidFill>
                <a:cs typeface="+mn-cs"/>
              </a:rPr>
              <a:t>е</a:t>
            </a:r>
            <a:r>
              <a:rPr lang="en-US" altLang="ru-RU" b="1" dirty="0" err="1">
                <a:solidFill>
                  <a:srgbClr val="002060"/>
                </a:solidFill>
                <a:cs typeface="+mn-cs"/>
              </a:rPr>
              <a:t>rapy</a:t>
            </a:r>
            <a:r>
              <a:rPr lang="en-US" altLang="ru-RU" b="1" dirty="0">
                <a:solidFill>
                  <a:srgbClr val="002060"/>
                </a:solidFill>
                <a:cs typeface="+mn-cs"/>
              </a:rPr>
              <a:t> for asthma exacerbations</a:t>
            </a:r>
            <a:r>
              <a:rPr lang="ru-RU" altLang="ru-RU" b="1" dirty="0">
                <a:solidFill>
                  <a:srgbClr val="002060"/>
                </a:solidFill>
                <a:cs typeface="+mn-cs"/>
              </a:rPr>
              <a:t> </a:t>
            </a:r>
            <a:endParaRPr lang="ru-RU" altLang="ru-RU" dirty="0">
              <a:solidFill>
                <a:srgbClr val="002060"/>
              </a:solidFill>
              <a:cs typeface="+mn-cs"/>
            </a:endParaRPr>
          </a:p>
        </p:txBody>
      </p:sp>
      <p:sp>
        <p:nvSpPr>
          <p:cNvPr id="95235" name="Прямоугольник 3"/>
          <p:cNvSpPr>
            <a:spLocks noChangeArrowheads="1"/>
          </p:cNvSpPr>
          <p:nvPr/>
        </p:nvSpPr>
        <p:spPr bwMode="auto">
          <a:xfrm>
            <a:off x="317500" y="917575"/>
            <a:ext cx="9725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000" b="1" dirty="0"/>
              <a:t>    </a:t>
            </a:r>
            <a:r>
              <a:rPr lang="ru-RU" altLang="ru-RU" sz="2000" dirty="0"/>
              <a:t>1</a:t>
            </a:r>
            <a:r>
              <a:rPr lang="ru-RU" altLang="ru-RU" sz="2000" dirty="0">
                <a:solidFill>
                  <a:srgbClr val="002060"/>
                </a:solidFill>
              </a:rPr>
              <a:t>. </a:t>
            </a:r>
            <a:r>
              <a:rPr lang="en-US" altLang="ru-RU" sz="2400" dirty="0"/>
              <a:t>O</a:t>
            </a:r>
            <a:r>
              <a:rPr lang="en-US" sz="2400" dirty="0"/>
              <a:t>xygen therapy for keeping</a:t>
            </a:r>
            <a:r>
              <a:rPr lang="ru-RU" altLang="ru-RU" sz="2400" dirty="0"/>
              <a:t> Sp0</a:t>
            </a:r>
            <a:r>
              <a:rPr lang="ru-RU" altLang="ru-RU" sz="2400" baseline="-25000" dirty="0"/>
              <a:t>2</a:t>
            </a:r>
            <a:r>
              <a:rPr lang="ru-RU" altLang="ru-RU" sz="2400" dirty="0"/>
              <a:t> </a:t>
            </a:r>
            <a:r>
              <a:rPr lang="en-US" altLang="ru-RU" sz="2400" dirty="0"/>
              <a:t>at the level</a:t>
            </a:r>
            <a:r>
              <a:rPr lang="ru-RU" altLang="ru-RU" sz="2400" dirty="0"/>
              <a:t> 94-98%. </a:t>
            </a:r>
          </a:p>
        </p:txBody>
      </p:sp>
      <p:sp>
        <p:nvSpPr>
          <p:cNvPr id="95236" name="Прямоугольник 4"/>
          <p:cNvSpPr>
            <a:spLocks noChangeArrowheads="1"/>
          </p:cNvSpPr>
          <p:nvPr/>
        </p:nvSpPr>
        <p:spPr bwMode="auto">
          <a:xfrm>
            <a:off x="611188" y="1492250"/>
            <a:ext cx="8931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400" dirty="0">
                <a:solidFill>
                  <a:srgbClr val="002060"/>
                </a:solidFill>
              </a:rPr>
              <a:t>2</a:t>
            </a:r>
            <a:r>
              <a:rPr lang="ru-RU" altLang="ru-RU" sz="2400" dirty="0"/>
              <a:t>. </a:t>
            </a:r>
            <a:r>
              <a:rPr lang="en-US" sz="2400" dirty="0"/>
              <a:t>Increased dose of inhaled beta-2-agonist as the first-line treatment</a:t>
            </a:r>
            <a:endParaRPr lang="ru-RU" altLang="ru-RU" sz="2400" dirty="0"/>
          </a:p>
        </p:txBody>
      </p:sp>
      <p:sp>
        <p:nvSpPr>
          <p:cNvPr id="95237" name="Прямоугольник 5"/>
          <p:cNvSpPr>
            <a:spLocks noChangeArrowheads="1"/>
          </p:cNvSpPr>
          <p:nvPr/>
        </p:nvSpPr>
        <p:spPr bwMode="auto">
          <a:xfrm>
            <a:off x="552450" y="2403475"/>
            <a:ext cx="9734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000"/>
              <a:t> </a:t>
            </a:r>
            <a:r>
              <a:rPr lang="ru-RU" altLang="ru-RU" sz="2400"/>
              <a:t> </a:t>
            </a:r>
          </a:p>
        </p:txBody>
      </p:sp>
      <p:sp>
        <p:nvSpPr>
          <p:cNvPr id="95238" name="Прямоугольник 6"/>
          <p:cNvSpPr>
            <a:spLocks noChangeArrowheads="1"/>
          </p:cNvSpPr>
          <p:nvPr/>
        </p:nvSpPr>
        <p:spPr bwMode="auto">
          <a:xfrm>
            <a:off x="598488" y="2368550"/>
            <a:ext cx="94138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400" dirty="0"/>
              <a:t> </a:t>
            </a:r>
            <a:r>
              <a:rPr lang="ru-RU" altLang="ru-RU" sz="2400" dirty="0">
                <a:solidFill>
                  <a:srgbClr val="002060"/>
                </a:solidFill>
              </a:rPr>
              <a:t>3. </a:t>
            </a:r>
            <a:r>
              <a:rPr lang="en-US" sz="2400" dirty="0" err="1"/>
              <a:t>Prednisolone</a:t>
            </a:r>
            <a:r>
              <a:rPr lang="en-US" sz="2400" dirty="0"/>
              <a:t> at a dosage of 40-50 mg per day for 5 days</a:t>
            </a:r>
            <a:r>
              <a:rPr lang="ru-RU" altLang="ru-RU" sz="2400" dirty="0"/>
              <a:t>.</a:t>
            </a:r>
          </a:p>
        </p:txBody>
      </p:sp>
      <p:sp>
        <p:nvSpPr>
          <p:cNvPr id="108551" name="Прямоугольник 7"/>
          <p:cNvSpPr>
            <a:spLocks noChangeArrowheads="1"/>
          </p:cNvSpPr>
          <p:nvPr/>
        </p:nvSpPr>
        <p:spPr bwMode="auto">
          <a:xfrm>
            <a:off x="482600" y="2916238"/>
            <a:ext cx="9498013" cy="2554545"/>
          </a:xfrm>
          <a:prstGeom prst="rect">
            <a:avLst/>
          </a:prstGeom>
          <a:noFill/>
          <a:ln>
            <a:noFill/>
          </a:ln>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85725" eaLnBrk="1" hangingPunct="1">
              <a:spcBef>
                <a:spcPct val="0"/>
              </a:spcBef>
              <a:buFontTx/>
              <a:buNone/>
              <a:defRPr/>
            </a:pPr>
            <a:r>
              <a:rPr lang="ru-RU" altLang="ru-RU" sz="2000" dirty="0">
                <a:cs typeface="+mn-cs"/>
              </a:rPr>
              <a:t>  </a:t>
            </a:r>
            <a:r>
              <a:rPr lang="ru-RU" altLang="ru-RU" sz="2400" dirty="0">
                <a:cs typeface="+mn-cs"/>
              </a:rPr>
              <a:t>4</a:t>
            </a:r>
            <a:r>
              <a:rPr lang="ru-RU" altLang="ru-RU" sz="2400" dirty="0">
                <a:solidFill>
                  <a:srgbClr val="002060"/>
                </a:solidFill>
                <a:cs typeface="+mn-cs"/>
              </a:rPr>
              <a:t>. </a:t>
            </a:r>
            <a:r>
              <a:rPr lang="en-US" sz="2400" dirty="0" err="1"/>
              <a:t>Ipratropium</a:t>
            </a:r>
            <a:r>
              <a:rPr lang="en-US" sz="2400" dirty="0"/>
              <a:t> bromide inhalation (0.5 mg every 4-6 hours)</a:t>
            </a:r>
            <a:r>
              <a:rPr lang="ru-RU" altLang="ru-RU" sz="2400" dirty="0">
                <a:cs typeface="+mn-cs"/>
              </a:rPr>
              <a:t>  </a:t>
            </a:r>
            <a:endParaRPr lang="en-US" altLang="ru-RU" sz="2400" dirty="0">
              <a:cs typeface="+mn-cs"/>
            </a:endParaRPr>
          </a:p>
          <a:p>
            <a:pPr marL="85725" eaLnBrk="1" hangingPunct="1">
              <a:spcBef>
                <a:spcPct val="0"/>
              </a:spcBef>
              <a:buFontTx/>
              <a:buNone/>
              <a:defRPr/>
            </a:pPr>
            <a:r>
              <a:rPr lang="en-US" altLang="ru-RU" sz="2400" dirty="0">
                <a:cs typeface="+mn-cs"/>
              </a:rPr>
              <a:t> </a:t>
            </a:r>
            <a:r>
              <a:rPr lang="ru-RU" altLang="ru-RU" sz="2400" dirty="0">
                <a:cs typeface="+mn-cs"/>
              </a:rPr>
              <a:t> 5. </a:t>
            </a:r>
            <a:r>
              <a:rPr lang="en-US" sz="2400" dirty="0"/>
              <a:t>Single dose of magnesium sulfate (1.2-2 g intravenously drip)</a:t>
            </a:r>
            <a:r>
              <a:rPr lang="ru-RU" altLang="ru-RU" sz="2400" dirty="0">
                <a:cs typeface="+mn-cs"/>
              </a:rPr>
              <a:t> </a:t>
            </a:r>
            <a:endParaRPr lang="en-US" altLang="ru-RU" sz="2400" dirty="0">
              <a:cs typeface="+mn-cs"/>
            </a:endParaRPr>
          </a:p>
          <a:p>
            <a:pPr marL="85725" eaLnBrk="1" hangingPunct="1">
              <a:spcBef>
                <a:spcPct val="0"/>
              </a:spcBef>
              <a:buFontTx/>
              <a:buNone/>
              <a:defRPr/>
            </a:pPr>
            <a:r>
              <a:rPr lang="en-US" altLang="ru-RU" sz="2400" dirty="0">
                <a:cs typeface="+mn-cs"/>
              </a:rPr>
              <a:t>  </a:t>
            </a:r>
            <a:r>
              <a:rPr lang="ru-RU" altLang="ru-RU" sz="2400" dirty="0">
                <a:cs typeface="+mn-cs"/>
              </a:rPr>
              <a:t>6. </a:t>
            </a:r>
            <a:r>
              <a:rPr lang="en-US" sz="2400" dirty="0"/>
              <a:t>Transfer to the intensive therapy ward if artificial ventilation is required, deterioration of PEF, DN, apathy, disorientation, </a:t>
            </a:r>
            <a:r>
              <a:rPr lang="ru-RU" sz="2400" dirty="0"/>
              <a:t> </a:t>
            </a:r>
            <a:r>
              <a:rPr lang="en-US" sz="2400" dirty="0"/>
              <a:t>confusion of consciousness, respiratory arrest. </a:t>
            </a:r>
            <a:br>
              <a:rPr lang="ru-RU" altLang="ru-RU" sz="2000" dirty="0">
                <a:cs typeface="+mn-cs"/>
              </a:rPr>
            </a:br>
            <a:endParaRPr lang="ru-RU" altLang="ru-RU" sz="2000" dirty="0">
              <a:cs typeface="+mn-cs"/>
            </a:endParaRPr>
          </a:p>
          <a:p>
            <a:pPr eaLnBrk="1" hangingPunct="1">
              <a:spcBef>
                <a:spcPct val="0"/>
              </a:spcBef>
              <a:buFontTx/>
              <a:buNone/>
              <a:defRPr/>
            </a:pPr>
            <a:endParaRPr lang="ru-RU" altLang="ru-RU" sz="2000" dirty="0">
              <a:cs typeface="+mn-cs"/>
            </a:endParaRP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271463" y="250825"/>
            <a:ext cx="9258300" cy="928688"/>
          </a:xfrm>
        </p:spPr>
        <p:txBody>
          <a:bodyPr/>
          <a:lstStyle/>
          <a:p>
            <a:pPr eaLnBrk="1" hangingPunct="1">
              <a:tabLst>
                <a:tab pos="4033838" algn="l"/>
              </a:tabLst>
            </a:pPr>
            <a:r>
              <a:rPr lang="en-US" altLang="ru-RU" sz="3200" b="1" dirty="0">
                <a:solidFill>
                  <a:srgbClr val="002060"/>
                </a:solidFill>
              </a:rPr>
              <a:t>Primary prevention of BA</a:t>
            </a:r>
            <a:endParaRPr lang="ru-RU" altLang="ru-RU" sz="3200" b="1" dirty="0">
              <a:solidFill>
                <a:srgbClr val="002060"/>
              </a:solidFill>
            </a:endParaRPr>
          </a:p>
        </p:txBody>
      </p:sp>
      <p:sp>
        <p:nvSpPr>
          <p:cNvPr id="65539" name="Rectangle 3"/>
          <p:cNvSpPr>
            <a:spLocks noGrp="1" noChangeArrowheads="1"/>
          </p:cNvSpPr>
          <p:nvPr>
            <p:ph type="body" idx="1"/>
          </p:nvPr>
        </p:nvSpPr>
        <p:spPr>
          <a:xfrm>
            <a:off x="104775" y="1101725"/>
            <a:ext cx="9802813" cy="5453063"/>
          </a:xfrm>
        </p:spPr>
        <p:txBody>
          <a:bodyPr/>
          <a:lstStyle/>
          <a:p>
            <a:pPr>
              <a:defRPr/>
            </a:pPr>
            <a:r>
              <a:rPr lang="en-US" sz="2000" dirty="0"/>
              <a:t>Preventing the occurrence of asthma</a:t>
            </a:r>
          </a:p>
          <a:p>
            <a:pPr>
              <a:defRPr/>
            </a:pPr>
            <a:r>
              <a:rPr lang="en-US" sz="2000" dirty="0"/>
              <a:t>Conducted to people at high risk.</a:t>
            </a:r>
          </a:p>
          <a:p>
            <a:pPr>
              <a:defRPr/>
            </a:pPr>
            <a:r>
              <a:rPr lang="en-US" sz="2000" u="sng" dirty="0"/>
              <a:t>Includes</a:t>
            </a:r>
            <a:r>
              <a:rPr lang="ru-RU" sz="2000" u="sng" dirty="0"/>
              <a:t>:</a:t>
            </a:r>
          </a:p>
          <a:p>
            <a:pPr>
              <a:defRPr/>
            </a:pPr>
            <a:r>
              <a:rPr lang="en-US" sz="2000" dirty="0"/>
              <a:t>Elimination of occupational hazards in mother during pregnancy;</a:t>
            </a:r>
            <a:r>
              <a:rPr lang="ru-RU" sz="2000" dirty="0"/>
              <a:t> </a:t>
            </a:r>
          </a:p>
          <a:p>
            <a:pPr>
              <a:defRPr/>
            </a:pPr>
            <a:r>
              <a:rPr lang="en-US" sz="2000" dirty="0"/>
              <a:t>Stop smoking during pregnancy;</a:t>
            </a:r>
            <a:endParaRPr lang="ru-RU" sz="2000" dirty="0"/>
          </a:p>
          <a:p>
            <a:pPr>
              <a:defRPr/>
            </a:pPr>
            <a:r>
              <a:rPr lang="en-US" sz="2000" dirty="0"/>
              <a:t>Limitation of products with high allergenic activity in pregnant and lactating women;</a:t>
            </a:r>
            <a:endParaRPr lang="ru-RU" sz="2000" dirty="0"/>
          </a:p>
          <a:p>
            <a:pPr>
              <a:defRPr/>
            </a:pPr>
            <a:r>
              <a:rPr lang="en-US" sz="2000" dirty="0"/>
              <a:t>Prevention of Acute Respiratory Viral Infections in mother during pregnancy </a:t>
            </a:r>
            <a:endParaRPr lang="ru-RU" sz="2000" dirty="0"/>
          </a:p>
          <a:p>
            <a:pPr>
              <a:buNone/>
              <a:defRPr/>
            </a:pPr>
            <a:r>
              <a:rPr lang="ru-RU" sz="2000" dirty="0"/>
              <a:t>      </a:t>
            </a:r>
            <a:r>
              <a:rPr lang="en-US" sz="2000" dirty="0"/>
              <a:t>and in  child</a:t>
            </a:r>
            <a:r>
              <a:rPr lang="ru-RU" sz="2000" dirty="0"/>
              <a:t>;</a:t>
            </a:r>
          </a:p>
          <a:p>
            <a:pPr>
              <a:defRPr/>
            </a:pPr>
            <a:r>
              <a:rPr lang="en-US" sz="2000" dirty="0"/>
              <a:t>Limiting medication during pregnancy</a:t>
            </a:r>
            <a:r>
              <a:rPr lang="ru-RU" sz="2000" dirty="0"/>
              <a:t>;</a:t>
            </a:r>
          </a:p>
          <a:p>
            <a:pPr>
              <a:defRPr/>
            </a:pPr>
            <a:r>
              <a:rPr lang="en-US" sz="2000" dirty="0"/>
              <a:t>Breast feeding</a:t>
            </a:r>
            <a:r>
              <a:rPr lang="ru-RU" sz="2000" dirty="0"/>
              <a:t>;</a:t>
            </a:r>
            <a:r>
              <a:rPr lang="en-US" sz="2000" dirty="0"/>
              <a:t> </a:t>
            </a:r>
            <a:endParaRPr lang="ru-RU" sz="2000" dirty="0"/>
          </a:p>
          <a:p>
            <a:pPr>
              <a:defRPr/>
            </a:pPr>
            <a:r>
              <a:rPr lang="en-US" sz="2000" dirty="0"/>
              <a:t>Reducing exposure to indoor aeroallergens</a:t>
            </a:r>
            <a:r>
              <a:rPr lang="ru-RU" sz="2000" dirty="0"/>
              <a:t>;</a:t>
            </a:r>
          </a:p>
          <a:p>
            <a:pPr>
              <a:defRPr/>
            </a:pPr>
            <a:r>
              <a:rPr lang="en-US" sz="2000" dirty="0"/>
              <a:t>Using methods of physical healing, hardening;</a:t>
            </a:r>
            <a:endParaRPr lang="ru-RU" sz="2000" dirty="0"/>
          </a:p>
          <a:p>
            <a:pPr>
              <a:defRPr/>
            </a:pPr>
            <a:r>
              <a:rPr lang="en-US" sz="2000" dirty="0"/>
              <a:t>Reducing contact with chemical agents in everyday life;</a:t>
            </a:r>
            <a:endParaRPr lang="ru-RU" sz="2000" dirty="0"/>
          </a:p>
          <a:p>
            <a:pPr>
              <a:defRPr/>
            </a:pPr>
            <a:r>
              <a:rPr lang="en-US" sz="2000" dirty="0"/>
              <a:t>Favorable ecological situation.</a:t>
            </a:r>
            <a:endParaRPr lang="ru-RU" sz="2000" dirty="0"/>
          </a:p>
          <a:p>
            <a:pPr marL="609600" indent="-609600" eaLnBrk="1" hangingPunct="1">
              <a:buFontTx/>
              <a:buAutoNum type="arabicPeriod"/>
              <a:defRPr/>
            </a:pPr>
            <a:endParaRPr lang="ru-RU" sz="1800" dirty="0"/>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25475" y="0"/>
            <a:ext cx="9258300" cy="1143000"/>
          </a:xfrm>
        </p:spPr>
        <p:txBody>
          <a:bodyPr/>
          <a:lstStyle/>
          <a:p>
            <a:r>
              <a:rPr lang="en-US" altLang="ru-RU" sz="3200" b="1" dirty="0">
                <a:solidFill>
                  <a:srgbClr val="002060"/>
                </a:solidFill>
              </a:rPr>
              <a:t>Secondary prevention of BA</a:t>
            </a:r>
            <a:endParaRPr lang="ru-RU" altLang="ru-RU" sz="3200" b="1" dirty="0">
              <a:solidFill>
                <a:srgbClr val="002060"/>
              </a:solidFill>
            </a:endParaRPr>
          </a:p>
        </p:txBody>
      </p:sp>
      <p:sp>
        <p:nvSpPr>
          <p:cNvPr id="65539" name="Rectangle 3"/>
          <p:cNvSpPr>
            <a:spLocks noGrp="1" noChangeArrowheads="1"/>
          </p:cNvSpPr>
          <p:nvPr>
            <p:ph type="body" idx="1"/>
          </p:nvPr>
        </p:nvSpPr>
        <p:spPr>
          <a:xfrm>
            <a:off x="430213" y="1598613"/>
            <a:ext cx="9258300" cy="4945062"/>
          </a:xfrm>
        </p:spPr>
        <p:txBody>
          <a:bodyPr/>
          <a:lstStyle/>
          <a:p>
            <a:pPr>
              <a:buNone/>
              <a:defRPr/>
            </a:pPr>
            <a:endParaRPr lang="ru-RU" sz="2000" dirty="0"/>
          </a:p>
          <a:p>
            <a:pPr marL="609600" indent="-609600" eaLnBrk="1" hangingPunct="1">
              <a:defRPr/>
            </a:pPr>
            <a:r>
              <a:rPr lang="en-US" sz="2400" dirty="0"/>
              <a:t>Prevention measures in sensitized individuals</a:t>
            </a:r>
            <a:r>
              <a:rPr lang="ru-RU" sz="2400" dirty="0"/>
              <a:t>,</a:t>
            </a:r>
            <a:r>
              <a:rPr lang="en-US" sz="2400" dirty="0"/>
              <a:t> not yet suffering from asthma.</a:t>
            </a:r>
            <a:endParaRPr lang="ru-RU" sz="2400" dirty="0"/>
          </a:p>
          <a:p>
            <a:pPr marL="609600" indent="-609600" eaLnBrk="1" hangingPunct="1">
              <a:defRPr/>
            </a:pPr>
            <a:r>
              <a:rPr lang="en-US" sz="2400" dirty="0"/>
              <a:t> It is carried out for people at risk</a:t>
            </a:r>
            <a:r>
              <a:rPr lang="ru-RU" sz="2400" dirty="0"/>
              <a:t> </a:t>
            </a:r>
            <a:r>
              <a:rPr lang="en-US" sz="2400" dirty="0"/>
              <a:t>group: </a:t>
            </a:r>
          </a:p>
          <a:p>
            <a:pPr marL="609600" indent="-609600" eaLnBrk="1" hangingPunct="1">
              <a:defRPr/>
            </a:pPr>
            <a:r>
              <a:rPr lang="en-US" sz="2400" dirty="0"/>
              <a:t>Persons whose relatives already have asthma</a:t>
            </a:r>
          </a:p>
          <a:p>
            <a:pPr marL="609600" indent="-609600" eaLnBrk="1" hangingPunct="1">
              <a:defRPr/>
            </a:pPr>
            <a:r>
              <a:rPr lang="en-US" sz="2400" dirty="0"/>
              <a:t>Persons with allergic diseases </a:t>
            </a:r>
          </a:p>
          <a:p>
            <a:pPr marL="609600" indent="-609600" eaLnBrk="1" hangingPunct="1">
              <a:defRPr/>
            </a:pPr>
            <a:r>
              <a:rPr lang="en-US" sz="2400" dirty="0"/>
              <a:t>Persons with sensitization proven using immunological research methods </a:t>
            </a:r>
          </a:p>
          <a:p>
            <a:pPr marL="609600" indent="-609600" eaLnBrk="1" hangingPunct="1">
              <a:defRPr/>
            </a:pPr>
            <a:r>
              <a:rPr lang="en-US" sz="2400" dirty="0"/>
              <a:t>Includes preventive  treatment with </a:t>
            </a:r>
            <a:r>
              <a:rPr lang="en-US" sz="2400" dirty="0" err="1"/>
              <a:t>antiallergic</a:t>
            </a:r>
            <a:r>
              <a:rPr lang="en-US" sz="2400" dirty="0"/>
              <a:t> drugs. </a:t>
            </a:r>
          </a:p>
          <a:p>
            <a:pPr marL="609600" indent="-609600" eaLnBrk="1" hangingPunct="1">
              <a:defRPr/>
            </a:pPr>
            <a:r>
              <a:rPr lang="en-US" sz="2400" dirty="0"/>
              <a:t>Desensitization techniques can also be used.</a:t>
            </a:r>
            <a:endParaRPr lang="ru-RU" sz="2400"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0"/>
          <p:cNvSpPr>
            <a:spLocks noGrp="1"/>
          </p:cNvSpPr>
          <p:nvPr>
            <p:ph type="title"/>
          </p:nvPr>
        </p:nvSpPr>
        <p:spPr/>
        <p:txBody>
          <a:bodyPr/>
          <a:lstStyle/>
          <a:p>
            <a:r>
              <a:rPr lang="en-US" altLang="en-US" sz="2800" b="1" dirty="0">
                <a:solidFill>
                  <a:srgbClr val="002060"/>
                </a:solidFill>
              </a:rPr>
              <a:t>BA</a:t>
            </a:r>
            <a:r>
              <a:rPr lang="ru-RU" altLang="en-US" sz="2800" b="1" dirty="0">
                <a:solidFill>
                  <a:srgbClr val="002060"/>
                </a:solidFill>
              </a:rPr>
              <a:t>: </a:t>
            </a:r>
            <a:r>
              <a:rPr lang="en-US" altLang="en-US" sz="2800" b="1" dirty="0">
                <a:solidFill>
                  <a:srgbClr val="002060"/>
                </a:solidFill>
              </a:rPr>
              <a:t>international and federal clinical guidelines</a:t>
            </a:r>
            <a:br>
              <a:rPr lang="ru-RU" altLang="en-US" sz="2800" b="1" dirty="0">
                <a:solidFill>
                  <a:srgbClr val="002060"/>
                </a:solidFill>
              </a:rPr>
            </a:br>
            <a:endParaRPr lang="en-US" altLang="ru-RU" sz="2800" b="1" dirty="0">
              <a:solidFill>
                <a:srgbClr val="002060"/>
              </a:solidFill>
            </a:endParaRPr>
          </a:p>
        </p:txBody>
      </p:sp>
      <p:pic>
        <p:nvPicPr>
          <p:cNvPr id="10" name="Picture 2"/>
          <p:cNvPicPr>
            <a:picLocks noChangeAspect="1" noChangeArrowheads="1"/>
          </p:cNvPicPr>
          <p:nvPr/>
        </p:nvPicPr>
        <p:blipFill>
          <a:blip r:embed="rId3" cstate="screen"/>
          <a:srcRect/>
          <a:stretch>
            <a:fillRect/>
          </a:stretch>
        </p:blipFill>
        <p:spPr bwMode="auto">
          <a:xfrm>
            <a:off x="5622878" y="3145817"/>
            <a:ext cx="2555204" cy="3223861"/>
          </a:xfrm>
          <a:prstGeom prst="rect">
            <a:avLst/>
          </a:prstGeom>
          <a:noFill/>
          <a:ln w="9525">
            <a:solidFill>
              <a:schemeClr val="bg2">
                <a:lumMod val="20000"/>
                <a:lumOff val="80000"/>
              </a:schemeClr>
            </a:solidFill>
            <a:miter lim="800000"/>
            <a:headEnd/>
            <a:tailEnd/>
          </a:ln>
          <a:effectLst/>
          <a:scene3d>
            <a:camera prst="perspectiveRight"/>
            <a:lightRig rig="threePt" dir="t"/>
          </a:scene3d>
          <a:sp3d>
            <a:bevelT/>
          </a:sp3d>
        </p:spPr>
      </p:pic>
      <p:graphicFrame>
        <p:nvGraphicFramePr>
          <p:cNvPr id="14" name="Таблица 13"/>
          <p:cNvGraphicFramePr>
            <a:graphicFrameLocks noGrp="1"/>
          </p:cNvGraphicFramePr>
          <p:nvPr>
            <p:extLst>
              <p:ext uri="{D42A27DB-BD31-4B8C-83A1-F6EECF244321}">
                <p14:modId xmlns:p14="http://schemas.microsoft.com/office/powerpoint/2010/main" val="1368401225"/>
              </p:ext>
            </p:extLst>
          </p:nvPr>
        </p:nvGraphicFramePr>
        <p:xfrm>
          <a:off x="1287463" y="1114425"/>
          <a:ext cx="7534276" cy="1800225"/>
        </p:xfrm>
        <a:graphic>
          <a:graphicData uri="http://schemas.openxmlformats.org/drawingml/2006/table">
            <a:tbl>
              <a:tblPr firstRow="1" bandRow="1">
                <a:tableStyleId>{5940675A-B579-460E-94D1-54222C63F5DA}</a:tableStyleId>
              </a:tblPr>
              <a:tblGrid>
                <a:gridCol w="3767138">
                  <a:extLst>
                    <a:ext uri="{9D8B030D-6E8A-4147-A177-3AD203B41FA5}">
                      <a16:colId xmlns:a16="http://schemas.microsoft.com/office/drawing/2014/main" val="20000"/>
                    </a:ext>
                  </a:extLst>
                </a:gridCol>
                <a:gridCol w="3767138">
                  <a:extLst>
                    <a:ext uri="{9D8B030D-6E8A-4147-A177-3AD203B41FA5}">
                      <a16:colId xmlns:a16="http://schemas.microsoft.com/office/drawing/2014/main" val="20001"/>
                    </a:ext>
                  </a:extLst>
                </a:gridCol>
              </a:tblGrid>
              <a:tr h="1800225">
                <a:tc>
                  <a:txBody>
                    <a:bodyPr/>
                    <a:lstStyle/>
                    <a:p>
                      <a:pPr marL="0" indent="0" algn="ctr">
                        <a:lnSpc>
                          <a:spcPct val="100000"/>
                        </a:lnSpc>
                        <a:spcBef>
                          <a:spcPts val="0"/>
                        </a:spcBef>
                        <a:buNone/>
                      </a:pPr>
                      <a:r>
                        <a:rPr lang="en-US" sz="1600" b="1" dirty="0">
                          <a:solidFill>
                            <a:schemeClr val="tx1"/>
                          </a:solidFill>
                        </a:rPr>
                        <a:t>GINA – </a:t>
                      </a:r>
                      <a:r>
                        <a:rPr lang="ru-RU" sz="1600" b="1" dirty="0">
                          <a:solidFill>
                            <a:schemeClr val="tx1"/>
                          </a:solidFill>
                        </a:rPr>
                        <a:t>2022</a:t>
                      </a:r>
                    </a:p>
                    <a:p>
                      <a:pPr marL="0" indent="0" algn="ctr">
                        <a:lnSpc>
                          <a:spcPct val="100000"/>
                        </a:lnSpc>
                        <a:spcBef>
                          <a:spcPts val="0"/>
                        </a:spcBef>
                        <a:buNone/>
                      </a:pPr>
                      <a:r>
                        <a:rPr lang="en-US" sz="1600" b="1" dirty="0">
                          <a:solidFill>
                            <a:schemeClr val="tx1"/>
                          </a:solidFill>
                        </a:rPr>
                        <a:t>Global Strategy for Asthma Management and Prevention</a:t>
                      </a:r>
                      <a:endParaRPr lang="ru-RU" sz="1600" dirty="0"/>
                    </a:p>
                  </a:txBody>
                  <a:tcPr marL="77163" marR="77163" marT="45710" marB="4571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gn="ctr">
                        <a:lnSpc>
                          <a:spcPct val="100000"/>
                        </a:lnSpc>
                        <a:spcBef>
                          <a:spcPts val="0"/>
                        </a:spcBef>
                        <a:buNone/>
                      </a:pPr>
                      <a:r>
                        <a:rPr lang="en-US" sz="1600" b="1" dirty="0">
                          <a:solidFill>
                            <a:schemeClr val="tx1"/>
                          </a:solidFill>
                        </a:rPr>
                        <a:t>Clinical guidelines</a:t>
                      </a:r>
                    </a:p>
                    <a:p>
                      <a:pPr marL="0" indent="0" algn="ctr">
                        <a:lnSpc>
                          <a:spcPct val="100000"/>
                        </a:lnSpc>
                        <a:spcBef>
                          <a:spcPts val="0"/>
                        </a:spcBef>
                        <a:buNone/>
                      </a:pPr>
                      <a:r>
                        <a:rPr lang="en-US" sz="1600" b="1" dirty="0">
                          <a:solidFill>
                            <a:schemeClr val="tx1"/>
                          </a:solidFill>
                        </a:rPr>
                        <a:t>Bronchial asthma</a:t>
                      </a:r>
                    </a:p>
                    <a:p>
                      <a:pPr marL="0" indent="0" algn="ctr">
                        <a:lnSpc>
                          <a:spcPct val="100000"/>
                        </a:lnSpc>
                        <a:spcBef>
                          <a:spcPts val="0"/>
                        </a:spcBef>
                        <a:buNone/>
                      </a:pPr>
                      <a:r>
                        <a:rPr lang="en-US" sz="1600" b="1" dirty="0">
                          <a:solidFill>
                            <a:schemeClr val="tx1"/>
                          </a:solidFill>
                        </a:rPr>
                        <a:t>Russian Respiratory Society.</a:t>
                      </a:r>
                    </a:p>
                    <a:p>
                      <a:pPr marL="0" indent="0" algn="ctr">
                        <a:lnSpc>
                          <a:spcPct val="100000"/>
                        </a:lnSpc>
                        <a:spcBef>
                          <a:spcPts val="0"/>
                        </a:spcBef>
                        <a:buNone/>
                      </a:pPr>
                      <a:r>
                        <a:rPr lang="en-US" sz="1600" b="1" dirty="0">
                          <a:solidFill>
                            <a:schemeClr val="tx1"/>
                          </a:solidFill>
                        </a:rPr>
                        <a:t>Pediatric Respiratory Society.</a:t>
                      </a:r>
                    </a:p>
                    <a:p>
                      <a:pPr marL="0" indent="0" algn="ctr">
                        <a:lnSpc>
                          <a:spcPct val="100000"/>
                        </a:lnSpc>
                        <a:spcBef>
                          <a:spcPts val="0"/>
                        </a:spcBef>
                        <a:buNone/>
                      </a:pPr>
                      <a:r>
                        <a:rPr lang="en-US" sz="1600" b="1" dirty="0">
                          <a:solidFill>
                            <a:schemeClr val="tx1"/>
                          </a:solidFill>
                        </a:rPr>
                        <a:t>2021</a:t>
                      </a:r>
                      <a:endParaRPr lang="ru-RU" sz="1600" b="1" dirty="0">
                        <a:solidFill>
                          <a:schemeClr val="tx1"/>
                        </a:solidFill>
                      </a:endParaRPr>
                    </a:p>
                  </a:txBody>
                  <a:tcPr marL="77163" marR="77163" marT="45710" marB="4571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pic>
        <p:nvPicPr>
          <p:cNvPr id="15" name="Рисунок 14"/>
          <p:cNvPicPr>
            <a:picLocks noChangeAspect="1"/>
          </p:cNvPicPr>
          <p:nvPr/>
        </p:nvPicPr>
        <p:blipFill rotWithShape="1">
          <a:blip r:embed="rId4" cstate="print"/>
          <a:srcRect l="33322" t="12170" r="30373" b="5027"/>
          <a:stretch/>
        </p:blipFill>
        <p:spPr>
          <a:xfrm>
            <a:off x="1419367" y="2992828"/>
            <a:ext cx="2579712" cy="3376850"/>
          </a:xfrm>
          <a:prstGeom prst="rect">
            <a:avLst/>
          </a:prstGeom>
          <a:ln>
            <a:solidFill>
              <a:schemeClr val="accent1"/>
            </a:solidFill>
          </a:ln>
          <a:scene3d>
            <a:camera prst="perspectiveRight"/>
            <a:lightRig rig="threePt" dir="t"/>
          </a:scene3d>
          <a:sp3d>
            <a:bevelT/>
          </a:sp3d>
        </p:spPr>
      </p:pic>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284163" y="274638"/>
            <a:ext cx="9105900" cy="773112"/>
          </a:xfrm>
        </p:spPr>
        <p:txBody>
          <a:bodyPr/>
          <a:lstStyle/>
          <a:p>
            <a:pPr eaLnBrk="1" hangingPunct="1"/>
            <a:r>
              <a:rPr lang="en-US" altLang="ru-RU" sz="3200" b="1" dirty="0">
                <a:solidFill>
                  <a:srgbClr val="002060"/>
                </a:solidFill>
              </a:rPr>
              <a:t>References</a:t>
            </a:r>
            <a:r>
              <a:rPr lang="ru-RU" altLang="ru-RU" sz="3200" b="1" dirty="0">
                <a:solidFill>
                  <a:srgbClr val="002060"/>
                </a:solidFill>
              </a:rPr>
              <a:t>:</a:t>
            </a:r>
          </a:p>
        </p:txBody>
      </p:sp>
      <p:sp>
        <p:nvSpPr>
          <p:cNvPr id="98307" name="Rectangle 3"/>
          <p:cNvSpPr>
            <a:spLocks noGrp="1" noChangeArrowheads="1"/>
          </p:cNvSpPr>
          <p:nvPr>
            <p:ph type="body" idx="1"/>
          </p:nvPr>
        </p:nvSpPr>
        <p:spPr>
          <a:xfrm>
            <a:off x="542925" y="1181100"/>
            <a:ext cx="9258300" cy="4525963"/>
          </a:xfrm>
        </p:spPr>
        <p:txBody>
          <a:bodyPr/>
          <a:lstStyle/>
          <a:p>
            <a:pPr marL="0" indent="0">
              <a:buFontTx/>
              <a:buNone/>
            </a:pPr>
            <a:r>
              <a:rPr lang="ru-RU" altLang="ru-RU" dirty="0"/>
              <a:t> </a:t>
            </a:r>
            <a:br>
              <a:rPr lang="ru-RU" altLang="ru-RU" sz="2400" dirty="0">
                <a:solidFill>
                  <a:srgbClr val="002060"/>
                </a:solidFill>
              </a:rPr>
            </a:br>
            <a:r>
              <a:rPr lang="ru-RU" altLang="ru-RU" sz="2400" dirty="0">
                <a:solidFill>
                  <a:srgbClr val="002060"/>
                </a:solidFill>
              </a:rPr>
              <a:t>1.  </a:t>
            </a:r>
            <a:r>
              <a:rPr lang="ru-RU" altLang="ru-RU" sz="2400" dirty="0"/>
              <a:t> </a:t>
            </a:r>
            <a:r>
              <a:rPr lang="en-US" sz="2400" dirty="0"/>
              <a:t>Federal clinical guidelines for the diagnosis and treatment of bronchial asthma</a:t>
            </a:r>
            <a:r>
              <a:rPr lang="ru-RU" altLang="ru-RU" sz="2400" dirty="0"/>
              <a:t>. 2021 г.</a:t>
            </a:r>
            <a:br>
              <a:rPr lang="ru-RU" altLang="ru-RU" sz="2400" dirty="0"/>
            </a:br>
            <a:r>
              <a:rPr lang="ru-RU" altLang="ru-RU" sz="2400" dirty="0"/>
              <a:t> 2. </a:t>
            </a:r>
            <a:r>
              <a:rPr lang="en-US" sz="2400" dirty="0"/>
              <a:t>Global strategy for the treatment and prevention of bronchial asthma (GINA) revision 2022; translation from English; M. Atmosphere. </a:t>
            </a:r>
          </a:p>
          <a:p>
            <a:pPr marL="0" indent="0">
              <a:buFontTx/>
              <a:buNone/>
            </a:pPr>
            <a:r>
              <a:rPr lang="ru-RU" altLang="ru-RU" sz="2400" dirty="0">
                <a:cs typeface="Arial" panose="020B0604020202020204" pitchFamily="34" charset="0"/>
              </a:rPr>
              <a:t>3</a:t>
            </a:r>
            <a:r>
              <a:rPr lang="ru-RU" altLang="ru-RU" sz="2400">
                <a:cs typeface="Arial" panose="020B0604020202020204" pitchFamily="34" charset="0"/>
              </a:rPr>
              <a:t>. </a:t>
            </a:r>
            <a:r>
              <a:rPr lang="en-US" sz="2400"/>
              <a:t>Pulmonology</a:t>
            </a:r>
            <a:r>
              <a:rPr lang="en-US" sz="2400" dirty="0"/>
              <a:t> [Electronic resource]: national. </a:t>
            </a:r>
            <a:r>
              <a:rPr lang="en-US" sz="2400" dirty="0" err="1"/>
              <a:t>quidelines</a:t>
            </a:r>
            <a:r>
              <a:rPr lang="en-US" sz="2400" dirty="0"/>
              <a:t> : multiple ed. / </a:t>
            </a:r>
            <a:r>
              <a:rPr lang="en-US" sz="2400" dirty="0" err="1"/>
              <a:t>ch</a:t>
            </a:r>
            <a:r>
              <a:rPr lang="en-US" sz="2400" dirty="0"/>
              <a:t>. ed. A. G. </a:t>
            </a:r>
            <a:r>
              <a:rPr lang="en-US" sz="2400" dirty="0" err="1"/>
              <a:t>Chuchalin</a:t>
            </a:r>
            <a:r>
              <a:rPr lang="en-US" sz="2400" dirty="0"/>
              <a:t>. - M.: GEOTAR-Media, 2017. - 800 p.</a:t>
            </a:r>
            <a:r>
              <a:rPr lang="ru-RU" altLang="ru-RU" sz="2400" dirty="0">
                <a:cs typeface="Arial" panose="020B0604020202020204" pitchFamily="34" charset="0"/>
              </a:rPr>
              <a:t>  </a:t>
            </a:r>
            <a:br>
              <a:rPr lang="ru-RU" altLang="ru-RU" sz="2000" dirty="0">
                <a:cs typeface="Arial" panose="020B0604020202020204" pitchFamily="34" charset="0"/>
              </a:rPr>
            </a:br>
            <a:r>
              <a:rPr lang="en-US" sz="2000" dirty="0"/>
              <a:t> </a:t>
            </a:r>
            <a:endParaRPr lang="ru-RU" altLang="ru-RU" sz="2000" dirty="0">
              <a:cs typeface="Arial" panose="020B0604020202020204" pitchFamily="34" charset="0"/>
            </a:endParaRPr>
          </a:p>
          <a:p>
            <a:pPr marL="0" indent="0">
              <a:buFontTx/>
              <a:buNone/>
            </a:pPr>
            <a:br>
              <a:rPr lang="ru-RU" altLang="ru-RU" sz="2000" dirty="0"/>
            </a:br>
            <a:endParaRPr lang="ru-RU" altLang="ru-RU" sz="2000" dirty="0"/>
          </a:p>
          <a:p>
            <a:pPr marL="0" indent="0">
              <a:buFontTx/>
              <a:buNone/>
            </a:pPr>
            <a:br>
              <a:rPr lang="ru-RU" altLang="ru-RU" sz="2000" dirty="0"/>
            </a:br>
            <a:r>
              <a:rPr lang="ru-RU" altLang="ru-RU" sz="2000" dirty="0"/>
              <a:t> </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1331913" y="133350"/>
            <a:ext cx="7373937" cy="584200"/>
          </a:xfrm>
          <a:prstGeom prst="rect">
            <a:avLst/>
          </a:prstGeom>
          <a:noFill/>
          <a:ln>
            <a:noFill/>
          </a:ln>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defRPr/>
            </a:pPr>
            <a:r>
              <a:rPr lang="en-US" altLang="en-US" b="1" dirty="0">
                <a:solidFill>
                  <a:srgbClr val="002060"/>
                </a:solidFill>
                <a:cs typeface="+mn-cs"/>
              </a:rPr>
              <a:t>Risk factors for developing BA</a:t>
            </a:r>
            <a:endParaRPr lang="en-US" altLang="ru-RU" b="1" dirty="0">
              <a:solidFill>
                <a:srgbClr val="002060"/>
              </a:solidFill>
              <a:cs typeface="+mn-cs"/>
            </a:endParaRPr>
          </a:p>
        </p:txBody>
      </p:sp>
      <p:sp>
        <p:nvSpPr>
          <p:cNvPr id="17412" name="AutoShape 10"/>
          <p:cNvSpPr>
            <a:spLocks noChangeArrowheads="1"/>
          </p:cNvSpPr>
          <p:nvPr/>
        </p:nvSpPr>
        <p:spPr bwMode="auto">
          <a:xfrm>
            <a:off x="1120775" y="2114550"/>
            <a:ext cx="3708400" cy="3468688"/>
          </a:xfrm>
          <a:prstGeom prst="roundRect">
            <a:avLst>
              <a:gd name="adj" fmla="val 16667"/>
            </a:avLst>
          </a:prstGeom>
          <a:solidFill>
            <a:schemeClr val="accent3">
              <a:lumMod val="95000"/>
            </a:schemeClr>
          </a:solidFill>
          <a:ln w="38100">
            <a:solidFill>
              <a:schemeClr val="bg1">
                <a:lumMod val="85000"/>
              </a:schemeClr>
            </a:solidFill>
            <a:round/>
            <a:headEnd/>
            <a:tailEnd/>
          </a:ln>
        </p:spPr>
        <p:txBody>
          <a:bodyPr wrap="none" anchor="ctr"/>
          <a:lstStyle>
            <a:lvl1pPr marL="457200" indent="-457200" eaLnBrk="0" hangingPunct="0">
              <a:spcBef>
                <a:spcPct val="20000"/>
              </a:spcBef>
              <a:buChar char="•"/>
              <a:defRPr sz="3200">
                <a:solidFill>
                  <a:schemeClr val="tx1"/>
                </a:solidFill>
                <a:latin typeface="Arial" pitchFamily="34" charset="0"/>
              </a:defRPr>
            </a:lvl1pPr>
            <a:lvl2pPr marL="914400" indent="-45720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indent="0" algn="ctr" eaLnBrk="1" hangingPunct="1">
              <a:spcBef>
                <a:spcPct val="0"/>
              </a:spcBef>
              <a:buFontTx/>
              <a:buNone/>
              <a:defRPr/>
            </a:pPr>
            <a:r>
              <a:rPr lang="en-US" altLang="ru-RU" sz="2400" b="1" dirty="0">
                <a:latin typeface="+mn-lt"/>
                <a:cs typeface="+mn-cs"/>
              </a:rPr>
              <a:t>Internal factors</a:t>
            </a:r>
          </a:p>
          <a:p>
            <a:pPr marL="0" indent="0" algn="ctr" eaLnBrk="1" hangingPunct="1">
              <a:spcBef>
                <a:spcPct val="0"/>
              </a:spcBef>
              <a:buFontTx/>
              <a:buNone/>
              <a:defRPr/>
            </a:pPr>
            <a:r>
              <a:rPr lang="en-US" altLang="ru-RU" sz="2400" dirty="0">
                <a:latin typeface="+mn-lt"/>
                <a:cs typeface="+mn-cs"/>
              </a:rPr>
              <a:t>Genes</a:t>
            </a:r>
          </a:p>
          <a:p>
            <a:pPr marL="0" indent="0" algn="ctr" eaLnBrk="1" hangingPunct="1">
              <a:spcBef>
                <a:spcPct val="0"/>
              </a:spcBef>
              <a:buFontTx/>
              <a:buNone/>
              <a:defRPr/>
            </a:pPr>
            <a:r>
              <a:rPr lang="en-US" altLang="ru-RU" sz="2400" dirty="0">
                <a:latin typeface="+mn-lt"/>
                <a:cs typeface="+mn-cs"/>
              </a:rPr>
              <a:t>Obesity</a:t>
            </a:r>
          </a:p>
          <a:p>
            <a:pPr marL="0" indent="0" algn="ctr" eaLnBrk="1" hangingPunct="1">
              <a:spcBef>
                <a:spcPct val="0"/>
              </a:spcBef>
              <a:buFontTx/>
              <a:buNone/>
              <a:defRPr/>
            </a:pPr>
            <a:r>
              <a:rPr lang="en-US" altLang="ru-RU" sz="2400" dirty="0">
                <a:latin typeface="+mn-lt"/>
                <a:cs typeface="+mn-cs"/>
              </a:rPr>
              <a:t>Sex</a:t>
            </a:r>
            <a:endParaRPr lang="ru-RU" altLang="ru-RU" sz="2400" dirty="0">
              <a:latin typeface="+mn-lt"/>
              <a:cs typeface="+mn-cs"/>
            </a:endParaRPr>
          </a:p>
        </p:txBody>
      </p:sp>
      <p:sp>
        <p:nvSpPr>
          <p:cNvPr id="17413" name="AutoShape 11"/>
          <p:cNvSpPr>
            <a:spLocks noChangeArrowheads="1"/>
          </p:cNvSpPr>
          <p:nvPr/>
        </p:nvSpPr>
        <p:spPr bwMode="auto">
          <a:xfrm>
            <a:off x="5481638" y="2114550"/>
            <a:ext cx="3916362" cy="4197350"/>
          </a:xfrm>
          <a:prstGeom prst="roundRect">
            <a:avLst>
              <a:gd name="adj" fmla="val 16667"/>
            </a:avLst>
          </a:prstGeom>
          <a:solidFill>
            <a:schemeClr val="accent3">
              <a:lumMod val="95000"/>
            </a:schemeClr>
          </a:solidFill>
          <a:ln w="38100">
            <a:solidFill>
              <a:schemeClr val="bg1">
                <a:lumMod val="85000"/>
              </a:schemeClr>
            </a:solidFill>
            <a:round/>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en-GB" altLang="ru-RU" sz="2400" b="1" dirty="0">
                <a:cs typeface="+mn-cs"/>
              </a:rPr>
              <a:t>External factors</a:t>
            </a:r>
            <a:br>
              <a:rPr lang="ru-RU" altLang="ru-RU" sz="2400" dirty="0">
                <a:cs typeface="+mn-cs"/>
              </a:rPr>
            </a:br>
            <a:r>
              <a:rPr lang="en-GB" altLang="ru-RU" sz="2400" i="1" dirty="0">
                <a:cs typeface="+mn-cs"/>
              </a:rPr>
              <a:t>(environmental factors)</a:t>
            </a:r>
          </a:p>
          <a:p>
            <a:pPr algn="ctr" eaLnBrk="1" hangingPunct="1">
              <a:spcBef>
                <a:spcPct val="0"/>
              </a:spcBef>
              <a:buFontTx/>
              <a:buNone/>
              <a:defRPr/>
            </a:pPr>
            <a:r>
              <a:rPr lang="en-GB" altLang="ru-RU" sz="2400" dirty="0">
                <a:cs typeface="+mn-cs"/>
              </a:rPr>
              <a:t>Allergens</a:t>
            </a:r>
          </a:p>
          <a:p>
            <a:pPr algn="ctr" eaLnBrk="1" hangingPunct="1">
              <a:spcBef>
                <a:spcPct val="0"/>
              </a:spcBef>
              <a:buFontTx/>
              <a:buNone/>
              <a:defRPr/>
            </a:pPr>
            <a:r>
              <a:rPr lang="en-GB" altLang="ru-RU" sz="2400" dirty="0">
                <a:cs typeface="+mn-cs"/>
              </a:rPr>
              <a:t>Infections (viral)</a:t>
            </a:r>
          </a:p>
          <a:p>
            <a:pPr algn="ctr" eaLnBrk="1" hangingPunct="1">
              <a:spcBef>
                <a:spcPct val="0"/>
              </a:spcBef>
              <a:buFontTx/>
              <a:buNone/>
              <a:defRPr/>
            </a:pPr>
            <a:r>
              <a:rPr lang="en-GB" altLang="ru-RU" sz="2400" dirty="0">
                <a:cs typeface="+mn-cs"/>
              </a:rPr>
              <a:t>Professional sensitizers</a:t>
            </a:r>
          </a:p>
          <a:p>
            <a:pPr algn="ctr" eaLnBrk="1" hangingPunct="1">
              <a:spcBef>
                <a:spcPct val="0"/>
              </a:spcBef>
              <a:buFontTx/>
              <a:buNone/>
              <a:defRPr/>
            </a:pPr>
            <a:r>
              <a:rPr lang="en-GB" altLang="ru-RU" sz="2400" dirty="0">
                <a:cs typeface="+mn-cs"/>
              </a:rPr>
              <a:t>Smoking</a:t>
            </a:r>
          </a:p>
          <a:p>
            <a:pPr algn="ctr" eaLnBrk="1" hangingPunct="1">
              <a:spcBef>
                <a:spcPct val="0"/>
              </a:spcBef>
              <a:buFontTx/>
              <a:buNone/>
              <a:defRPr/>
            </a:pPr>
            <a:r>
              <a:rPr lang="en-GB" altLang="ru-RU" sz="2400" dirty="0">
                <a:cs typeface="+mn-cs"/>
              </a:rPr>
              <a:t>Air pollution</a:t>
            </a:r>
          </a:p>
          <a:p>
            <a:pPr algn="ctr" eaLnBrk="1" hangingPunct="1">
              <a:spcBef>
                <a:spcPct val="0"/>
              </a:spcBef>
              <a:buFontTx/>
              <a:buNone/>
              <a:defRPr/>
            </a:pPr>
            <a:r>
              <a:rPr lang="en-GB" altLang="ru-RU" sz="2400" dirty="0">
                <a:cs typeface="+mn-cs"/>
              </a:rPr>
              <a:t>Nutritional factors</a:t>
            </a:r>
            <a:r>
              <a:rPr lang="ru-RU" altLang="ru-RU" sz="2400" dirty="0">
                <a:cs typeface="+mn-cs"/>
              </a:rPr>
              <a:t>  </a:t>
            </a:r>
          </a:p>
        </p:txBody>
      </p:sp>
      <p:sp>
        <p:nvSpPr>
          <p:cNvPr id="21509" name="Line 12"/>
          <p:cNvSpPr>
            <a:spLocks noChangeShapeType="1"/>
          </p:cNvSpPr>
          <p:nvPr/>
        </p:nvSpPr>
        <p:spPr bwMode="auto">
          <a:xfrm flipH="1">
            <a:off x="2970213" y="638175"/>
            <a:ext cx="1992312" cy="1476375"/>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lstStyle/>
          <a:p>
            <a:pPr eaLnBrk="1" hangingPunct="1">
              <a:defRPr/>
            </a:pPr>
            <a:endParaRPr lang="ru-RU"/>
          </a:p>
        </p:txBody>
      </p:sp>
      <p:sp>
        <p:nvSpPr>
          <p:cNvPr id="21510" name="Line 13"/>
          <p:cNvSpPr>
            <a:spLocks noChangeShapeType="1"/>
          </p:cNvSpPr>
          <p:nvPr/>
        </p:nvSpPr>
        <p:spPr bwMode="auto">
          <a:xfrm>
            <a:off x="5243513" y="717550"/>
            <a:ext cx="1862137" cy="1200150"/>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lstStyle/>
          <a:p>
            <a:pPr eaLnBrk="1" hangingPunct="1">
              <a:defRPr/>
            </a:pPr>
            <a:endParaRPr lang="ru-RU"/>
          </a:p>
        </p:txBody>
      </p:sp>
    </p:spTree>
  </p:cSld>
  <p:clrMapOvr>
    <a:masterClrMapping/>
  </p:clrMapOvr>
  <p:transition/>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18017</TotalTime>
  <Words>6326</Words>
  <Application>Microsoft Macintosh PowerPoint</Application>
  <PresentationFormat>Слайд 35 мм</PresentationFormat>
  <Paragraphs>857</Paragraphs>
  <Slides>80</Slides>
  <Notes>9</Notes>
  <HiddenSlides>4</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80</vt:i4>
      </vt:variant>
    </vt:vector>
  </HeadingPairs>
  <TitlesOfParts>
    <vt:vector size="88" baseType="lpstr">
      <vt:lpstr>Arial</vt:lpstr>
      <vt:lpstr>Calibri</vt:lpstr>
      <vt:lpstr>Comic Sans MS</vt:lpstr>
      <vt:lpstr>Segoe UI Web (West European)</vt:lpstr>
      <vt:lpstr>Tahoma</vt:lpstr>
      <vt:lpstr>Times New Roman</vt:lpstr>
      <vt:lpstr>Wingdings</vt:lpstr>
      <vt:lpstr>Оформление по умолчанию</vt:lpstr>
      <vt:lpstr>BRONCHIAL ASTHMA</vt:lpstr>
      <vt:lpstr>Lecture outline</vt:lpstr>
      <vt:lpstr>Purpose of the lecture</vt:lpstr>
      <vt:lpstr>Lecture objectives</vt:lpstr>
      <vt:lpstr>Prevalence of BA</vt:lpstr>
      <vt:lpstr>Reasons for the increase in the prevalence of BA</vt:lpstr>
      <vt:lpstr>DEFINITION OF BA</vt:lpstr>
      <vt:lpstr>BA: international and federal clinical guidelines </vt:lpstr>
      <vt:lpstr>Презентация PowerPoint</vt:lpstr>
      <vt:lpstr>Internal factors</vt:lpstr>
      <vt:lpstr>External risk factors for BA development</vt:lpstr>
      <vt:lpstr>External risk factors for BA development</vt:lpstr>
      <vt:lpstr>Indoor allergens</vt:lpstr>
      <vt:lpstr>External risk factors for the development of BA. Air pollutants </vt:lpstr>
      <vt:lpstr>Презентация PowerPoint</vt:lpstr>
      <vt:lpstr> External risk factors for BA development   </vt:lpstr>
      <vt:lpstr>Professional factors</vt:lpstr>
      <vt:lpstr>Pathogenesis of bronchial asthma</vt:lpstr>
      <vt:lpstr>Pathogenesis of bronchial asthma</vt:lpstr>
      <vt:lpstr>Pathogenesis of bronchial asthma</vt:lpstr>
      <vt:lpstr>Early phase of allergic response</vt:lpstr>
      <vt:lpstr> Pathogenesis of bronchial asthma.  Late phase of allergic reaction</vt:lpstr>
      <vt:lpstr>Cells and mediators</vt:lpstr>
      <vt:lpstr>Nerves and nerve receptors in the pathogenesis of asthma</vt:lpstr>
      <vt:lpstr>Non-Th2-mediated mechanism in the pathogenesis of BA</vt:lpstr>
      <vt:lpstr>Pathological changes in the airways in BA</vt:lpstr>
      <vt:lpstr>Morphological changes in BA</vt:lpstr>
      <vt:lpstr> </vt:lpstr>
      <vt:lpstr>Medical history (anamnesis morbi) </vt:lpstr>
      <vt:lpstr>Clinical presentation</vt:lpstr>
      <vt:lpstr>Physical examination</vt:lpstr>
      <vt:lpstr> Spirometry (study of unprovoked flows and volumes)</vt:lpstr>
      <vt:lpstr>Bronchodilation test </vt:lpstr>
      <vt:lpstr>Study of bronchial hyperresponsiveness (provocative tests)</vt:lpstr>
      <vt:lpstr>Bronchoconstriction test with exercise</vt:lpstr>
      <vt:lpstr>Peak expiratory flow (PEF) monitoring  </vt:lpstr>
      <vt:lpstr>PEF variability</vt:lpstr>
      <vt:lpstr>Assessment of allergological status</vt:lpstr>
      <vt:lpstr>Other diagnostic methods </vt:lpstr>
      <vt:lpstr>Diagnosis of bronchial asthma</vt:lpstr>
      <vt:lpstr>Classification of BA. International Classification of Diseases, X revision</vt:lpstr>
      <vt:lpstr>Classification of BA according to phenotype</vt:lpstr>
      <vt:lpstr>Classification of BA according to the degree of severity  </vt:lpstr>
      <vt:lpstr>Classification of BA according to the process severity in patients who were under the treatment </vt:lpstr>
      <vt:lpstr>Classification of BA according to the level of control</vt:lpstr>
      <vt:lpstr>Презентация PowerPoint</vt:lpstr>
      <vt:lpstr>Interpretation of Asthma Control Test (ACT) results</vt:lpstr>
      <vt:lpstr>ACQ Form</vt:lpstr>
      <vt:lpstr>The initial ACQ data is the precise predictor of exacerbation in the future</vt:lpstr>
      <vt:lpstr>Презентация PowerPoint</vt:lpstr>
      <vt:lpstr>Презентация PowerPoint</vt:lpstr>
      <vt:lpstr>Diagnose determination    </vt:lpstr>
      <vt:lpstr>Examples of diagnose formulation</vt:lpstr>
      <vt:lpstr>The aim of BA treatment. GINA 2022 </vt:lpstr>
      <vt:lpstr> Inhalation Glucocorticosteroids (IG). Mechanism of action </vt:lpstr>
      <vt:lpstr>Inhalation  Glucocorticosteroids </vt:lpstr>
      <vt:lpstr> Bronchodilators. β2-Agonists.  </vt:lpstr>
      <vt:lpstr>β2-Аgonists</vt:lpstr>
      <vt:lpstr>Презентация PowerPoint</vt:lpstr>
      <vt:lpstr>Anticholinergic medications</vt:lpstr>
      <vt:lpstr>Презентация PowerPoint</vt:lpstr>
      <vt:lpstr>Fixed combinations of ICS and long-acting β2-agonists </vt:lpstr>
      <vt:lpstr>Fixed combinations of IG and long-acting β2-agonists</vt:lpstr>
      <vt:lpstr>Combined therapy in the mode of a single inhaler </vt:lpstr>
      <vt:lpstr>Презентация PowerPoint</vt:lpstr>
      <vt:lpstr>Презентация PowerPoint</vt:lpstr>
      <vt:lpstr>Antibodies to immunoglobulin E</vt:lpstr>
      <vt:lpstr>    Targeted therapy of severe eosinophilic BA</vt:lpstr>
      <vt:lpstr>Other types of therapies </vt:lpstr>
      <vt:lpstr>Clinical guidelines “Bronchial asthma”. PPO. 2019</vt:lpstr>
      <vt:lpstr> Clinical guidelines. Bronchial asthma.  PPO. 2021</vt:lpstr>
      <vt:lpstr>Bronchial asthma</vt:lpstr>
      <vt:lpstr> Clinical guidelines. Bronchial asthma.  PPO. 2021</vt:lpstr>
      <vt:lpstr>Clinical guidelines. Bronchial asthma.  PPO. 2021</vt:lpstr>
      <vt:lpstr>Clinical guidelines. Bronchial asthma.  PPO. 2021</vt:lpstr>
      <vt:lpstr>Drugs for the treatment of asthma exacerbation</vt:lpstr>
      <vt:lpstr>Презентация PowerPoint</vt:lpstr>
      <vt:lpstr>Primary prevention of BA</vt:lpstr>
      <vt:lpstr>Secondary prevention of BA</vt:lpstr>
      <vt:lpstr>References:</vt:lpstr>
    </vt:vector>
  </TitlesOfParts>
  <Manager>John Dooley</Manager>
  <Company>John Dooley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Combination therapy with LABAs and CS</dc:title>
  <dc:subject>Seretide</dc:subject>
  <dc:creator>Matt Parry</dc:creator>
  <dc:description>CD2 PowerPoint Presentation</dc:description>
  <cp:lastModifiedBy>Microsoft Office User</cp:lastModifiedBy>
  <cp:revision>1100</cp:revision>
  <cp:lastPrinted>2001-09-13T13:59:08Z</cp:lastPrinted>
  <dcterms:created xsi:type="dcterms:W3CDTF">1999-10-19T07:59:01Z</dcterms:created>
  <dcterms:modified xsi:type="dcterms:W3CDTF">2023-11-26T09:14:27Z</dcterms:modified>
  <cp:category>Glaxo Wellcome</cp:category>
</cp:coreProperties>
</file>